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5fc9f90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5fc9f9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5fc9f90f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65fc9f90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5fc9f90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65fc9f90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pascal.inrialpes.fr/data/human/" TargetMode="External"/><Relationship Id="rId10" Type="http://schemas.openxmlformats.org/officeDocument/2006/relationships/hyperlink" Target="http://pascal.inrialpes.fr/data/human/" TargetMode="External"/><Relationship Id="rId13" Type="http://schemas.openxmlformats.org/officeDocument/2006/relationships/hyperlink" Target="http://pascal.inrialpes.fr/data/human/" TargetMode="External"/><Relationship Id="rId12" Type="http://schemas.openxmlformats.org/officeDocument/2006/relationships/hyperlink" Target="https://docs.opencv.org/master/d5/d33/structcv_1_1HOGDescriptor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jessicali9530/lfw-dataset" TargetMode="External"/><Relationship Id="rId4" Type="http://schemas.openxmlformats.org/officeDocument/2006/relationships/hyperlink" Target="https://pypi.org/project/face-recognition/" TargetMode="External"/><Relationship Id="rId9" Type="http://schemas.openxmlformats.org/officeDocument/2006/relationships/hyperlink" Target="https://docs.opencv.org/3.4/db/d28/tutorial_cascade_classifier.html" TargetMode="External"/><Relationship Id="rId15" Type="http://schemas.openxmlformats.org/officeDocument/2006/relationships/hyperlink" Target="https://archive.ics.uci.edu/ml/datasets/Activity+Recognition+from+Single+Chest-Mounted+Accelerometer" TargetMode="External"/><Relationship Id="rId14" Type="http://schemas.openxmlformats.org/officeDocument/2006/relationships/hyperlink" Target="https://www.pyimagesearch.com/2017/04/03/facial-landmarks-dlib-opencv-python/" TargetMode="External"/><Relationship Id="rId16" Type="http://schemas.openxmlformats.org/officeDocument/2006/relationships/hyperlink" Target="https://www.sciencedirect.com/topics/engineering/background-subtraction" TargetMode="External"/><Relationship Id="rId5" Type="http://schemas.openxmlformats.org/officeDocument/2006/relationships/hyperlink" Target="https://en.wikipedia.org/wiki/Siamese_neural_network" TargetMode="External"/><Relationship Id="rId6" Type="http://schemas.openxmlformats.org/officeDocument/2006/relationships/hyperlink" Target="https://www.kaggle.com/jessicali9530/lfw-dataset" TargetMode="External"/><Relationship Id="rId7" Type="http://schemas.openxmlformats.org/officeDocument/2006/relationships/hyperlink" Target="https://docs.opencv.org/master/db/d28/tutorial_cascade_classifier.html" TargetMode="External"/><Relationship Id="rId8" Type="http://schemas.openxmlformats.org/officeDocument/2006/relationships/hyperlink" Target="https://docs.opencv.org/3.4/db/d28/tutorial_cascade_classifi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40.238.162.141:5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Proctored Examination System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Nerds of a Feather 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 : 81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337359" y="19878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7348" y="21253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909245" y="1399015"/>
            <a:ext cx="198900" cy="593656"/>
            <a:chOff x="777447" y="1610215"/>
            <a:chExt cx="198900" cy="593656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218800" y="476100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Test taker Creates a Account</a:t>
            </a:r>
            <a:endParaRPr sz="1600"/>
          </a:p>
        </p:txBody>
      </p:sp>
      <p:sp>
        <p:nvSpPr>
          <p:cNvPr id="79" name="Google Shape;79;p14"/>
          <p:cNvSpPr/>
          <p:nvPr/>
        </p:nvSpPr>
        <p:spPr>
          <a:xfrm>
            <a:off x="1813479" y="1987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122742" y="2125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2262707" y="2727758"/>
            <a:ext cx="198900" cy="593656"/>
            <a:chOff x="2223534" y="2938958"/>
            <a:chExt cx="198900" cy="593656"/>
          </a:xfrm>
        </p:grpSpPr>
        <p:cxnSp>
          <p:nvCxnSpPr>
            <p:cNvPr id="82" name="Google Shape;82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1240762" y="34534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Test taker Login to the System to give the Test</a:t>
            </a:r>
            <a:endParaRPr sz="1600"/>
          </a:p>
        </p:txBody>
      </p:sp>
      <p:sp>
        <p:nvSpPr>
          <p:cNvPr id="85" name="Google Shape;85;p14"/>
          <p:cNvSpPr/>
          <p:nvPr/>
        </p:nvSpPr>
        <p:spPr>
          <a:xfrm>
            <a:off x="3468398" y="1987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3764180" y="2125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options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4055157" y="1399015"/>
            <a:ext cx="198900" cy="593656"/>
            <a:chOff x="3918084" y="1610215"/>
            <a:chExt cx="198900" cy="593656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3300519" y="3600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System carries out the Pre-Test Verification </a:t>
            </a:r>
            <a:endParaRPr sz="1600"/>
          </a:p>
        </p:txBody>
      </p:sp>
      <p:sp>
        <p:nvSpPr>
          <p:cNvPr id="91" name="Google Shape;91;p14"/>
          <p:cNvSpPr/>
          <p:nvPr/>
        </p:nvSpPr>
        <p:spPr>
          <a:xfrm>
            <a:off x="5123318" y="1987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413124" y="2125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Give Test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5969495" y="2727758"/>
            <a:ext cx="198900" cy="593656"/>
            <a:chOff x="5958946" y="2938958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123327" y="34534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Live AI Monitoring</a:t>
            </a:r>
            <a:endParaRPr sz="1600"/>
          </a:p>
        </p:txBody>
      </p:sp>
      <p:sp>
        <p:nvSpPr>
          <p:cNvPr id="97" name="Google Shape;97;p14"/>
          <p:cNvSpPr/>
          <p:nvPr/>
        </p:nvSpPr>
        <p:spPr>
          <a:xfrm>
            <a:off x="6778238" y="19878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7107937" y="2125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7666232" y="1399015"/>
            <a:ext cx="198900" cy="593656"/>
            <a:chOff x="3918084" y="1610215"/>
            <a:chExt cx="198900" cy="593656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6682404" y="163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Results Displayed after Plagiarism Screening</a:t>
            </a:r>
            <a:endParaRPr sz="1600"/>
          </a:p>
        </p:txBody>
      </p:sp>
      <p:sp>
        <p:nvSpPr>
          <p:cNvPr id="103" name="Google Shape;103;p14"/>
          <p:cNvSpPr txBox="1"/>
          <p:nvPr/>
        </p:nvSpPr>
        <p:spPr>
          <a:xfrm>
            <a:off x="1913500" y="4287050"/>
            <a:ext cx="5260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r>
              <a:rPr b="1"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 Test taker</a:t>
            </a:r>
            <a:endParaRPr b="1"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314234" y="18014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314223" y="19389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886120" y="1212640"/>
            <a:ext cx="198900" cy="593656"/>
            <a:chOff x="777447" y="1610215"/>
            <a:chExt cx="198900" cy="593656"/>
          </a:xfrm>
        </p:grpSpPr>
        <p:cxnSp>
          <p:nvCxnSpPr>
            <p:cNvPr id="111" name="Google Shape;111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195675" y="550625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Admin gets Authorized</a:t>
            </a:r>
            <a:endParaRPr sz="1600"/>
          </a:p>
        </p:txBody>
      </p:sp>
      <p:sp>
        <p:nvSpPr>
          <p:cNvPr id="114" name="Google Shape;114;p15"/>
          <p:cNvSpPr/>
          <p:nvPr/>
        </p:nvSpPr>
        <p:spPr>
          <a:xfrm>
            <a:off x="1790354" y="18014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2099617" y="19389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2239582" y="2541383"/>
            <a:ext cx="198900" cy="593656"/>
            <a:chOff x="2223534" y="2938958"/>
            <a:chExt cx="198900" cy="593656"/>
          </a:xfrm>
        </p:grpSpPr>
        <p:cxnSp>
          <p:nvCxnSpPr>
            <p:cNvPr id="117" name="Google Shape;117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1217637" y="32670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Admin Logs into the System</a:t>
            </a:r>
            <a:endParaRPr sz="1600"/>
          </a:p>
        </p:txBody>
      </p:sp>
      <p:sp>
        <p:nvSpPr>
          <p:cNvPr id="120" name="Google Shape;120;p15"/>
          <p:cNvSpPr/>
          <p:nvPr/>
        </p:nvSpPr>
        <p:spPr>
          <a:xfrm>
            <a:off x="3445273" y="18014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3741049" y="19389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&amp; Upload Test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4032032" y="1212640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idx="4294967295" type="body"/>
          </p:nvPr>
        </p:nvSpPr>
        <p:spPr>
          <a:xfrm>
            <a:off x="3253569" y="1736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the Test along with Questions and </a:t>
            </a:r>
            <a:r>
              <a:rPr lang="en" sz="1600"/>
              <a:t>Additional</a:t>
            </a:r>
            <a:r>
              <a:rPr lang="en" sz="1600"/>
              <a:t> Test Details</a:t>
            </a:r>
            <a:endParaRPr sz="1600"/>
          </a:p>
        </p:txBody>
      </p:sp>
      <p:sp>
        <p:nvSpPr>
          <p:cNvPr id="126" name="Google Shape;126;p15"/>
          <p:cNvSpPr/>
          <p:nvPr/>
        </p:nvSpPr>
        <p:spPr>
          <a:xfrm>
            <a:off x="5100193" y="18014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5389999" y="19389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Score Test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8" name="Google Shape;128;p15"/>
          <p:cNvGrpSpPr/>
          <p:nvPr/>
        </p:nvGrpSpPr>
        <p:grpSpPr>
          <a:xfrm>
            <a:off x="5946370" y="2541383"/>
            <a:ext cx="198900" cy="593656"/>
            <a:chOff x="5958946" y="2938958"/>
            <a:chExt cx="198900" cy="593656"/>
          </a:xfrm>
        </p:grpSpPr>
        <p:cxnSp>
          <p:nvCxnSpPr>
            <p:cNvPr id="129" name="Google Shape;129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5"/>
          <p:cNvSpPr txBox="1"/>
          <p:nvPr>
            <p:ph idx="4294967295" type="body"/>
          </p:nvPr>
        </p:nvSpPr>
        <p:spPr>
          <a:xfrm>
            <a:off x="5100200" y="3135050"/>
            <a:ext cx="22428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Set Auto-Scoring Thresholds and Penalties for wrong behaviours</a:t>
            </a:r>
            <a:endParaRPr sz="1600"/>
          </a:p>
        </p:txBody>
      </p:sp>
      <p:sp>
        <p:nvSpPr>
          <p:cNvPr id="132" name="Google Shape;132;p15"/>
          <p:cNvSpPr/>
          <p:nvPr/>
        </p:nvSpPr>
        <p:spPr>
          <a:xfrm>
            <a:off x="6755113" y="18014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>
            <p:ph idx="4294967295" type="body"/>
          </p:nvPr>
        </p:nvSpPr>
        <p:spPr>
          <a:xfrm>
            <a:off x="7084812" y="19389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View </a:t>
            </a: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7643107" y="1212640"/>
            <a:ext cx="198900" cy="593656"/>
            <a:chOff x="3918084" y="1610215"/>
            <a:chExt cx="198900" cy="593656"/>
          </a:xfrm>
        </p:grpSpPr>
        <p:cxnSp>
          <p:nvCxnSpPr>
            <p:cNvPr id="135" name="Google Shape;135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5"/>
          <p:cNvSpPr txBox="1"/>
          <p:nvPr>
            <p:ph idx="4294967295" type="body"/>
          </p:nvPr>
        </p:nvSpPr>
        <p:spPr>
          <a:xfrm>
            <a:off x="6705500" y="391625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Verify the Results</a:t>
            </a:r>
            <a:endParaRPr sz="1600"/>
          </a:p>
        </p:txBody>
      </p:sp>
      <p:sp>
        <p:nvSpPr>
          <p:cNvPr id="138" name="Google Shape;138;p15"/>
          <p:cNvSpPr txBox="1"/>
          <p:nvPr/>
        </p:nvSpPr>
        <p:spPr>
          <a:xfrm>
            <a:off x="1814100" y="4411300"/>
            <a:ext cx="5270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Workflow for Admin/ Test setter</a:t>
            </a:r>
            <a:endParaRPr b="1"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354039" y="1975193"/>
            <a:ext cx="8435927" cy="2805158"/>
            <a:chOff x="6917" y="1018666"/>
            <a:chExt cx="10221649" cy="3504695"/>
          </a:xfrm>
        </p:grpSpPr>
        <p:sp>
          <p:nvSpPr>
            <p:cNvPr id="145" name="Google Shape;145;p16"/>
            <p:cNvSpPr/>
            <p:nvPr/>
          </p:nvSpPr>
          <p:spPr>
            <a:xfrm>
              <a:off x="6917" y="1033074"/>
              <a:ext cx="2988000" cy="22305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917" y="3263508"/>
              <a:ext cx="2988000" cy="9591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295998" y="3477561"/>
              <a:ext cx="1045800" cy="1045800"/>
            </a:xfrm>
            <a:prstGeom prst="ellipse">
              <a:avLst/>
            </a:prstGeom>
            <a:solidFill>
              <a:srgbClr val="CCD3EA">
                <a:alpha val="89800"/>
              </a:srgbClr>
            </a:solidFill>
            <a:ln cap="flat" cmpd="sng" w="9525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500488" y="1033074"/>
              <a:ext cx="2988000" cy="22305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500488" y="3263508"/>
              <a:ext cx="2988000" cy="9591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3500488" y="3263508"/>
              <a:ext cx="2104200" cy="9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2850" spcFirstLastPara="1" rIns="34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None/>
              </a:pPr>
              <a:r>
                <a:rPr lang="en" sz="2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Backend </a:t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689195" y="3415850"/>
              <a:ext cx="1045800" cy="1045800"/>
            </a:xfrm>
            <a:prstGeom prst="ellipse">
              <a:avLst/>
            </a:prstGeom>
            <a:solidFill>
              <a:srgbClr val="CCD3EA">
                <a:alpha val="89800"/>
              </a:srgbClr>
            </a:solidFill>
            <a:ln cap="flat" cmpd="sng" w="9525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013331" y="1018666"/>
              <a:ext cx="2988000" cy="22305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994059" y="3263508"/>
              <a:ext cx="2988000" cy="9591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6994059" y="3263508"/>
              <a:ext cx="2104200" cy="9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2850" spcFirstLastPara="1" rIns="34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None/>
              </a:pPr>
              <a:r>
                <a:rPr lang="en"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Database And Data Storage</a:t>
              </a:r>
              <a:endPara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9182766" y="3415850"/>
              <a:ext cx="1045800" cy="1045800"/>
            </a:xfrm>
            <a:prstGeom prst="ellipse">
              <a:avLst/>
            </a:prstGeom>
            <a:solidFill>
              <a:srgbClr val="CCD3EA">
                <a:alpha val="89800"/>
              </a:srgbClr>
            </a:solidFill>
            <a:ln cap="flat" cmpd="sng" w="9525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6917" y="3263508"/>
              <a:ext cx="2104200" cy="9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2850" spcFirstLastPara="1" rIns="34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None/>
              </a:pPr>
              <a:r>
                <a:rPr lang="en" sz="2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Front-End</a:t>
              </a:r>
              <a:endParaRPr/>
            </a:p>
          </p:txBody>
        </p:sp>
      </p:grp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7630" r="7494" t="0"/>
          <a:stretch/>
        </p:blipFill>
        <p:spPr>
          <a:xfrm>
            <a:off x="7144925" y="2034408"/>
            <a:ext cx="1412024" cy="74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350" y="1835050"/>
            <a:ext cx="1599200" cy="7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962" y="3058342"/>
            <a:ext cx="917224" cy="68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700" y="2571750"/>
            <a:ext cx="1184076" cy="11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00" y="2218950"/>
            <a:ext cx="2138076" cy="12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7100" y="2776625"/>
            <a:ext cx="725403" cy="89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042" y="2034410"/>
            <a:ext cx="695050" cy="49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3387" y="2604553"/>
            <a:ext cx="917226" cy="48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</a:t>
            </a:r>
            <a:r>
              <a:rPr lang="en"/>
              <a:t> Services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290100" y="1793300"/>
            <a:ext cx="42819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Face Verification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Dataset: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Labeled Faces in the Wild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Accuracy: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99.38%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Implemented Algo: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One Shot Siamese Network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Face Detection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Dataset: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Labeled Faces in the Wild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Implemented Algo:</a:t>
            </a:r>
            <a:r>
              <a:rPr lang="en" u="sng">
                <a:solidFill>
                  <a:srgbClr val="0000FF"/>
                </a:solidFill>
              </a:rPr>
              <a:t> </a:t>
            </a:r>
            <a:r>
              <a:rPr lang="en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Haar-Cascade Classifier</a:t>
            </a:r>
            <a:endParaRPr u="sng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Accuracy :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95</a:t>
            </a:r>
            <a:r>
              <a:rPr lang="en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%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Human Body Detection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Dataset &amp; Accuracy:</a:t>
            </a:r>
            <a:r>
              <a:rPr lang="en" u="sng">
                <a:solidFill>
                  <a:schemeClr val="hlink"/>
                </a:solidFill>
                <a:hlinkClick r:id="rId10"/>
              </a:rPr>
              <a:t> </a:t>
            </a:r>
            <a:r>
              <a:rPr lang="en" u="sng">
                <a:solidFill>
                  <a:srgbClr val="0000FF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IRNIA Person Dataset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Implemented Algo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rgbClr val="0000FF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HOG Descriptor &amp; SVM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4694100" y="1793300"/>
            <a:ext cx="39999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</a:t>
            </a:r>
            <a:r>
              <a:rPr b="1" lang="en">
                <a:solidFill>
                  <a:srgbClr val="000000"/>
                </a:solidFill>
              </a:rPr>
              <a:t>Face Landmark Detection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Dataset: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rgbClr val="0000FF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 Images with Marked Landmark Points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Implemented Algo: </a:t>
            </a:r>
            <a:r>
              <a:rPr lang="en" u="sng">
                <a:solidFill>
                  <a:srgbClr val="0000FF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HOG + Linear SVM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5. </a:t>
            </a:r>
            <a:r>
              <a:rPr b="1" lang="en">
                <a:solidFill>
                  <a:srgbClr val="000000"/>
                </a:solidFill>
              </a:rPr>
              <a:t>Motion Detection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Dataset: </a:t>
            </a:r>
            <a:r>
              <a:rPr lang="en" u="sng">
                <a:solidFill>
                  <a:srgbClr val="0000FF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UCI Machine Learning Repository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Implemented Algo: </a:t>
            </a:r>
            <a:r>
              <a:rPr lang="en" u="sng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Background Subtraction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Plagiarism Score calculator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Live Streaming of audio and video to the backend and efficient storage on Cloud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 sanitisation, network sanitisation and </a:t>
            </a:r>
            <a:r>
              <a:rPr b="1" lang="en"/>
              <a:t>OS hardening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Curbing malpractices of </a:t>
            </a:r>
            <a:r>
              <a:rPr b="1" lang="en"/>
              <a:t>remote interference</a:t>
            </a:r>
            <a:r>
              <a:rPr lang="en"/>
              <a:t> during the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Integration of audio monitoring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6. Integration of intelligence in the test frame of the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389750" y="1507025"/>
            <a:ext cx="40452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84" name="Google Shape;18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Hrim Gandhi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Suyash More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Shreyansh Chordia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Parth Wani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Prathamesh Gurav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279250" y="4162825"/>
            <a:ext cx="1876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----THANK YOU---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ctrTitle"/>
          </p:nvPr>
        </p:nvSpPr>
        <p:spPr>
          <a:xfrm>
            <a:off x="390525" y="12953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check out our website at:</a:t>
            </a:r>
            <a:endParaRPr sz="1800"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722025" y="2842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http://140.238.162.141:5000/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