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T Interphases" charset="1" panose="02000503020000020004"/>
      <p:regular r:id="rId15"/>
    </p:embeddedFont>
    <p:embeddedFont>
      <p:font typeface="TT Interphases Bold" charset="1" panose="0200080306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0173" y="1957083"/>
            <a:ext cx="8813827" cy="283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7"/>
              </a:lnSpc>
            </a:pPr>
            <a:r>
              <a:rPr lang="en-US" sz="8353" spc="-40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Real-Time Data Pipeline for Website Traffic Analytics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974517" y="1209418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42929" y="9063228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05 March,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0173" y="5499401"/>
            <a:ext cx="8813827" cy="213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3853" spc="-18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DSCI 6007- Distributed and Scalable Data Engineering</a:t>
            </a:r>
          </a:p>
          <a:p>
            <a:pPr algn="ctr">
              <a:lnSpc>
                <a:spcPts val="3352"/>
              </a:lnSpc>
            </a:pPr>
          </a:p>
          <a:p>
            <a:pPr algn="ctr">
              <a:lnSpc>
                <a:spcPts val="3352"/>
              </a:lnSpc>
            </a:pPr>
            <a:r>
              <a:rPr lang="en-US" sz="3853" spc="-18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Midterm Project</a:t>
            </a:r>
          </a:p>
          <a:p>
            <a:pPr algn="ctr">
              <a:lnSpc>
                <a:spcPts val="33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30173" y="7756401"/>
            <a:ext cx="8813827" cy="171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b="true" sz="3853" spc="-188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Team 04 - Section 01</a:t>
            </a:r>
          </a:p>
          <a:p>
            <a:pPr algn="ctr">
              <a:lnSpc>
                <a:spcPts val="3352"/>
              </a:lnSpc>
            </a:pPr>
            <a:r>
              <a:rPr lang="en-US" sz="3853" spc="-18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Hrishabh Mahaju</a:t>
            </a:r>
          </a:p>
          <a:p>
            <a:pPr algn="ctr">
              <a:lnSpc>
                <a:spcPts val="3352"/>
              </a:lnSpc>
            </a:pPr>
            <a:r>
              <a:rPr lang="en-US" sz="3853" spc="-18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Sahil Ghelani</a:t>
            </a:r>
          </a:p>
          <a:p>
            <a:pPr algn="ctr">
              <a:lnSpc>
                <a:spcPts val="3352"/>
              </a:lnSpc>
            </a:pPr>
            <a:r>
              <a:rPr lang="en-US" sz="3853" spc="-18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Yaminipoojitha Rayadurgam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45076"/>
            <a:ext cx="7548480" cy="7013224"/>
          </a:xfrm>
          <a:custGeom>
            <a:avLst/>
            <a:gdLst/>
            <a:ahLst/>
            <a:cxnLst/>
            <a:rect r="r" b="b" t="t" l="l"/>
            <a:pathLst>
              <a:path h="7013224" w="7548480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3601402"/>
            <a:ext cx="81153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6190419"/>
            <a:ext cx="8491146" cy="216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6155" indent="-303077" lvl="1">
              <a:lnSpc>
                <a:spcPts val="2442"/>
              </a:lnSpc>
              <a:buFont typeface="Arial"/>
              <a:buChar char="•"/>
            </a:pPr>
            <a:r>
              <a:rPr lang="en-US" sz="2807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Purpose: Real-time website traffic analysis </a:t>
            </a:r>
          </a:p>
          <a:p>
            <a:pPr algn="l">
              <a:lnSpc>
                <a:spcPts val="2442"/>
              </a:lnSpc>
            </a:pPr>
          </a:p>
          <a:p>
            <a:pPr algn="l" marL="606155" indent="-303077" lvl="1">
              <a:lnSpc>
                <a:spcPts val="2442"/>
              </a:lnSpc>
              <a:buFont typeface="Arial"/>
              <a:buChar char="•"/>
            </a:pPr>
            <a:r>
              <a:rPr lang="en-US" sz="2807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Why AWS? Scalability, reliability, cost-efficiency </a:t>
            </a:r>
          </a:p>
          <a:p>
            <a:pPr algn="l">
              <a:lnSpc>
                <a:spcPts val="2442"/>
              </a:lnSpc>
            </a:pPr>
          </a:p>
          <a:p>
            <a:pPr algn="l" marL="606155" indent="-303077" lvl="1">
              <a:lnSpc>
                <a:spcPts val="2442"/>
              </a:lnSpc>
              <a:buFont typeface="Arial"/>
              <a:buChar char="•"/>
            </a:pPr>
            <a:r>
              <a:rPr lang="en-US" sz="2807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Relevance: Data-driven decision-making in modern systems</a:t>
            </a:r>
          </a:p>
          <a:p>
            <a:pPr algn="l">
              <a:lnSpc>
                <a:spcPts val="244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580773"/>
            <a:ext cx="9071467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86780"/>
            <a:ext cx="8115300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Design a real-time data pipeline 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Process high-velocity website traffic logs 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Deliver low-latency insights using AWS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80462" y="4422237"/>
            <a:ext cx="729305" cy="566206"/>
          </a:xfrm>
          <a:custGeom>
            <a:avLst/>
            <a:gdLst/>
            <a:ahLst/>
            <a:cxnLst/>
            <a:rect r="r" b="b" t="t" l="l"/>
            <a:pathLst>
              <a:path h="566206" w="729305">
                <a:moveTo>
                  <a:pt x="0" y="0"/>
                </a:moveTo>
                <a:lnTo>
                  <a:pt x="729305" y="0"/>
                </a:lnTo>
                <a:lnTo>
                  <a:pt x="729305" y="566207"/>
                </a:lnTo>
                <a:lnTo>
                  <a:pt x="0" y="566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45114" y="1483962"/>
            <a:ext cx="7639639" cy="396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AWS Services - Ingestion &amp; Processing</a:t>
            </a:r>
          </a:p>
          <a:p>
            <a:pPr algn="ctr">
              <a:lnSpc>
                <a:spcPts val="76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080462" y="5496551"/>
            <a:ext cx="7458883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Amazon Kinesis: Real-time data streaming 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 throughput, low latency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AWS Lambda: Serverless processing 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Event-driven, auto-scaling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0901" y="1130674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2925" y="1938011"/>
            <a:ext cx="7434401" cy="4636363"/>
          </a:xfrm>
          <a:custGeom>
            <a:avLst/>
            <a:gdLst/>
            <a:ahLst/>
            <a:cxnLst/>
            <a:rect r="r" b="b" t="t" l="l"/>
            <a:pathLst>
              <a:path h="4636363" w="7434401">
                <a:moveTo>
                  <a:pt x="0" y="0"/>
                </a:moveTo>
                <a:lnTo>
                  <a:pt x="7434401" y="0"/>
                </a:lnTo>
                <a:lnTo>
                  <a:pt x="7434401" y="4636363"/>
                </a:lnTo>
                <a:lnTo>
                  <a:pt x="0" y="463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96889" y="6253607"/>
            <a:ext cx="735454" cy="437261"/>
          </a:xfrm>
          <a:custGeom>
            <a:avLst/>
            <a:gdLst/>
            <a:ahLst/>
            <a:cxnLst/>
            <a:rect r="r" b="b" t="t" l="l"/>
            <a:pathLst>
              <a:path h="437261" w="735454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430412"/>
            <a:ext cx="10450439" cy="299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AWS Services - Storage &amp; Analytics</a:t>
            </a:r>
          </a:p>
          <a:p>
            <a:pPr algn="l">
              <a:lnSpc>
                <a:spcPts val="76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96889" y="1871336"/>
            <a:ext cx="5814213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Amazon S3: Durable data lake 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Scalable, versioned storage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Amazon Redshift: Analytical data warehouse 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MPP, SQL-based querying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Amazon QuickSight: Visualization 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Interactive dashboards, ML insights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693195"/>
            <a:ext cx="7195906" cy="4644630"/>
          </a:xfrm>
          <a:custGeom>
            <a:avLst/>
            <a:gdLst/>
            <a:ahLst/>
            <a:cxnLst/>
            <a:rect r="r" b="b" t="t" l="l"/>
            <a:pathLst>
              <a:path h="4644630" w="7195906">
                <a:moveTo>
                  <a:pt x="0" y="0"/>
                </a:moveTo>
                <a:lnTo>
                  <a:pt x="7195906" y="0"/>
                </a:lnTo>
                <a:lnTo>
                  <a:pt x="7195906" y="4644630"/>
                </a:lnTo>
                <a:lnTo>
                  <a:pt x="0" y="464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32518" y="3625406"/>
            <a:ext cx="8431367" cy="5267466"/>
          </a:xfrm>
          <a:custGeom>
            <a:avLst/>
            <a:gdLst/>
            <a:ahLst/>
            <a:cxnLst/>
            <a:rect r="r" b="b" t="t" l="l"/>
            <a:pathLst>
              <a:path h="5267466" w="8431367">
                <a:moveTo>
                  <a:pt x="0" y="0"/>
                </a:moveTo>
                <a:lnTo>
                  <a:pt x="8431367" y="0"/>
                </a:lnTo>
                <a:lnTo>
                  <a:pt x="8431367" y="5267466"/>
                </a:lnTo>
                <a:lnTo>
                  <a:pt x="0" y="5267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9418" y="1764184"/>
            <a:ext cx="7610108" cy="192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21"/>
              </a:lnSpc>
            </a:pPr>
            <a:r>
              <a:rPr lang="en-US" sz="8300" spc="-40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Data Flow</a:t>
            </a:r>
          </a:p>
          <a:p>
            <a:pPr algn="l">
              <a:lnSpc>
                <a:spcPts val="72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679348" y="1487959"/>
            <a:ext cx="7579952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2" indent="-183516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Flow: </a:t>
            </a:r>
          </a:p>
          <a:p>
            <a:pPr algn="l" marL="367032" indent="-183516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Website Logs → Kinesis → Lambda → S3  → QuickSight</a:t>
            </a:r>
          </a:p>
          <a:p>
            <a:pPr algn="l" marL="367032" indent="-183516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Key Features: Real-time, fault-tolerant, scalable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20901" y="1130674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63096"/>
            <a:ext cx="8716735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Cost Estimation</a:t>
            </a:r>
          </a:p>
          <a:p>
            <a:pPr algn="l">
              <a:lnSpc>
                <a:spcPts val="765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20901" y="3703058"/>
            <a:ext cx="6697922" cy="369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5313" indent="-287656" lvl="1">
              <a:lnSpc>
                <a:spcPts val="3730"/>
              </a:lnSpc>
              <a:buFont typeface="Arial"/>
              <a:buChar char="•"/>
            </a:pPr>
            <a:r>
              <a:rPr lang="en-US" sz="2664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Total: $5 - $15/month </a:t>
            </a:r>
          </a:p>
          <a:p>
            <a:pPr algn="l" marL="575313" indent="-287656" lvl="1">
              <a:lnSpc>
                <a:spcPts val="3730"/>
              </a:lnSpc>
              <a:buFont typeface="Arial"/>
              <a:buChar char="•"/>
            </a:pPr>
            <a:r>
              <a:rPr lang="en-US" sz="2664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Breakdown: </a:t>
            </a:r>
          </a:p>
          <a:p>
            <a:pPr algn="l" marL="1150625" indent="-383542" lvl="2">
              <a:lnSpc>
                <a:spcPts val="3730"/>
              </a:lnSpc>
              <a:buFont typeface="Arial"/>
              <a:buChar char="⚬"/>
            </a:pPr>
            <a:r>
              <a:rPr lang="en-US" sz="2664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Kinesis: ~$11 (1 shard) </a:t>
            </a:r>
          </a:p>
          <a:p>
            <a:pPr algn="l" marL="1150625" indent="-383542" lvl="2">
              <a:lnSpc>
                <a:spcPts val="3730"/>
              </a:lnSpc>
              <a:buFont typeface="Arial"/>
              <a:buChar char="⚬"/>
            </a:pPr>
            <a:r>
              <a:rPr lang="en-US" sz="2664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Lambda: ~$0.20 (Free Tier) </a:t>
            </a:r>
          </a:p>
          <a:p>
            <a:pPr algn="l" marL="1150625" indent="-383542" lvl="2">
              <a:lnSpc>
                <a:spcPts val="3730"/>
              </a:lnSpc>
              <a:buFont typeface="Arial"/>
              <a:buChar char="⚬"/>
            </a:pPr>
            <a:r>
              <a:rPr lang="en-US" sz="2664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S3: ~$0.23 (10 GB) </a:t>
            </a:r>
          </a:p>
          <a:p>
            <a:pPr algn="l" marL="1150625" indent="-383542" lvl="2">
              <a:lnSpc>
                <a:spcPts val="3730"/>
              </a:lnSpc>
              <a:buFont typeface="Arial"/>
              <a:buChar char="⚬"/>
            </a:pPr>
            <a:r>
              <a:rPr lang="en-US" sz="2664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Redshift: ~$2 (limited usage) </a:t>
            </a:r>
          </a:p>
          <a:p>
            <a:pPr algn="l" marL="1150625" indent="-383542" lvl="2">
              <a:lnSpc>
                <a:spcPts val="3730"/>
              </a:lnSpc>
              <a:buFont typeface="Arial"/>
              <a:buChar char="⚬"/>
            </a:pPr>
            <a:r>
              <a:rPr lang="en-US" sz="2664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QuickSight: ~$1 (Free Tier)</a:t>
            </a:r>
          </a:p>
          <a:p>
            <a:pPr algn="l">
              <a:lnSpc>
                <a:spcPts val="373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110854" y="1028700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901" y="1130674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79829" y="1028700"/>
            <a:ext cx="5779471" cy="4550020"/>
          </a:xfrm>
          <a:custGeom>
            <a:avLst/>
            <a:gdLst/>
            <a:ahLst/>
            <a:cxnLst/>
            <a:rect r="r" b="b" t="t" l="l"/>
            <a:pathLst>
              <a:path h="4550020" w="5779471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581010"/>
            <a:ext cx="8473720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Conclusion &amp; Key Takeaways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  <a:p>
            <a:pPr algn="l">
              <a:lnSpc>
                <a:spcPts val="182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32324" y="4993898"/>
            <a:ext cx="10528681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Proposal: Scalable, secure pipeline 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Cost: $5 - $15/month 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sz="2899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</a:t>
            </a:r>
            <a:r>
              <a:rPr lang="en-US" sz="2899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ext Steps: Implementation</a:t>
            </a:r>
          </a:p>
          <a:p>
            <a:pPr algn="l">
              <a:lnSpc>
                <a:spcPts val="405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8253798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2902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Team 4 Section 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DAGgohlNWmM</dc:identifier>
  <dcterms:modified xsi:type="dcterms:W3CDTF">2011-08-01T06:04:30Z</dcterms:modified>
  <cp:revision>1</cp:revision>
  <dc:title>Green and White Simple Illustrative Data Analytics Presentation</dc:title>
</cp:coreProperties>
</file>