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22" r:id="rId62"/>
    <p:sldId id="323" r:id="rId63"/>
    <p:sldId id="317" r:id="rId64"/>
    <p:sldId id="318" r:id="rId65"/>
    <p:sldId id="319" r:id="rId66"/>
    <p:sldId id="320" r:id="rId67"/>
    <p:sldId id="321" r:id="rId68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600" y="184"/>
      </p:cViewPr>
      <p:guideLst>
        <p:guide orient="horz" pos="21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jpeg"/><Relationship Id="rId4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jpeg"/><Relationship Id="rId5" Type="http://schemas.openxmlformats.org/officeDocument/2006/relationships/image" Target="../media/image42.jpeg"/><Relationship Id="rId4" Type="http://schemas.openxmlformats.org/officeDocument/2006/relationships/image" Target="../media/image4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jpeg"/><Relationship Id="rId5" Type="http://schemas.openxmlformats.org/officeDocument/2006/relationships/image" Target="../media/image46.jpeg"/><Relationship Id="rId4" Type="http://schemas.openxmlformats.org/officeDocument/2006/relationships/image" Target="../media/image4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jpeg"/><Relationship Id="rId4" Type="http://schemas.openxmlformats.org/officeDocument/2006/relationships/image" Target="../media/image30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jpeg"/><Relationship Id="rId4" Type="http://schemas.openxmlformats.org/officeDocument/2006/relationships/image" Target="../media/image63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7" Type="http://schemas.openxmlformats.org/officeDocument/2006/relationships/image" Target="../media/image76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jpeg"/><Relationship Id="rId5" Type="http://schemas.openxmlformats.org/officeDocument/2006/relationships/image" Target="../media/image74.jpeg"/><Relationship Id="rId4" Type="http://schemas.openxmlformats.org/officeDocument/2006/relationships/image" Target="../media/image7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7" Type="http://schemas.openxmlformats.org/officeDocument/2006/relationships/image" Target="../media/image76.jpe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jpeg"/><Relationship Id="rId5" Type="http://schemas.openxmlformats.org/officeDocument/2006/relationships/image" Target="../media/image80.jpeg"/><Relationship Id="rId4" Type="http://schemas.openxmlformats.org/officeDocument/2006/relationships/image" Target="../media/image79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7" Type="http://schemas.openxmlformats.org/officeDocument/2006/relationships/image" Target="../media/image76.jpe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jpeg"/><Relationship Id="rId5" Type="http://schemas.openxmlformats.org/officeDocument/2006/relationships/image" Target="../media/image80.jpeg"/><Relationship Id="rId4" Type="http://schemas.openxmlformats.org/officeDocument/2006/relationships/image" Target="../media/image79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7" Type="http://schemas.openxmlformats.org/officeDocument/2006/relationships/image" Target="../media/image87.jpe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jpeg"/><Relationship Id="rId5" Type="http://schemas.openxmlformats.org/officeDocument/2006/relationships/image" Target="../media/image85.jpeg"/><Relationship Id="rId4" Type="http://schemas.openxmlformats.org/officeDocument/2006/relationships/image" Target="../media/image84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7" Type="http://schemas.openxmlformats.org/officeDocument/2006/relationships/image" Target="../media/image87.jpe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jpeg"/><Relationship Id="rId5" Type="http://schemas.openxmlformats.org/officeDocument/2006/relationships/image" Target="../media/image85.jpeg"/><Relationship Id="rId4" Type="http://schemas.openxmlformats.org/officeDocument/2006/relationships/image" Target="../media/image84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7" Type="http://schemas.openxmlformats.org/officeDocument/2006/relationships/image" Target="../media/image76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jpeg"/><Relationship Id="rId5" Type="http://schemas.openxmlformats.org/officeDocument/2006/relationships/image" Target="../media/image74.jpeg"/><Relationship Id="rId4" Type="http://schemas.openxmlformats.org/officeDocument/2006/relationships/image" Target="../media/image73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7" Type="http://schemas.openxmlformats.org/officeDocument/2006/relationships/image" Target="../media/image93.jpe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jpeg"/><Relationship Id="rId5" Type="http://schemas.openxmlformats.org/officeDocument/2006/relationships/image" Target="../media/image91.jpeg"/><Relationship Id="rId4" Type="http://schemas.openxmlformats.org/officeDocument/2006/relationships/image" Target="../media/image90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3962400"/>
            <a:ext cx="14409420" cy="762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346200" y="6131950"/>
            <a:ext cx="2164080" cy="211939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2"/>
          <p:cNvSpPr txBox="1"/>
          <p:nvPr/>
        </p:nvSpPr>
        <p:spPr>
          <a:xfrm>
            <a:off x="1346200" y="4432446"/>
            <a:ext cx="11920834" cy="33990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25"/>
              </a:lnSpc>
            </a:pPr>
            <a:endParaRPr lang="en-US" dirty="0"/>
          </a:p>
          <a:p>
            <a:pPr marL="2425700" indent="12700" hangingPunct="0">
              <a:lnSpc>
                <a:spcPct val="98333"/>
              </a:lnSpc>
            </a:pPr>
            <a:r>
              <a:rPr lang="en-US" altLang="zh-CN" sz="3200" spc="380" dirty="0" err="1">
                <a:solidFill>
                  <a:srgbClr val="EF5927"/>
                </a:solidFill>
                <a:latin typeface="Times New Roman"/>
                <a:ea typeface="Times New Roman"/>
              </a:rPr>
              <a:t>Hrisheekesh</a:t>
            </a:r>
            <a:r>
              <a:rPr lang="en-US" altLang="zh-CN" sz="3200" spc="380" dirty="0">
                <a:solidFill>
                  <a:srgbClr val="EF5927"/>
                </a:solidFill>
                <a:latin typeface="Times New Roman"/>
                <a:ea typeface="Times New Roman"/>
              </a:rPr>
              <a:t> R</a:t>
            </a:r>
            <a:br>
              <a:rPr lang="en-US" dirty="0"/>
            </a:br>
            <a:r>
              <a:rPr lang="en-US" altLang="zh-CN" sz="2400" spc="135" dirty="0">
                <a:solidFill>
                  <a:srgbClr val="000000"/>
                </a:solidFill>
                <a:latin typeface="Times New Roman"/>
                <a:ea typeface="Times New Roman"/>
              </a:rPr>
              <a:t>Senior Data Analyst,</a:t>
            </a:r>
            <a:r>
              <a:rPr lang="en-US" altLang="zh-CN" sz="2400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spc="165" dirty="0">
                <a:solidFill>
                  <a:srgbClr val="000000"/>
                </a:solidFill>
                <a:latin typeface="Times New Roman"/>
                <a:ea typeface="Times New Roman"/>
              </a:rPr>
              <a:t>Attinad Software</a:t>
            </a:r>
          </a:p>
          <a:p>
            <a:pPr>
              <a:lnSpc>
                <a:spcPts val="1130"/>
              </a:lnSpc>
            </a:pPr>
            <a:endParaRPr lang="en-US" dirty="0"/>
          </a:p>
          <a:p>
            <a:pPr indent="2400300">
              <a:lnSpc>
                <a:spcPct val="102916"/>
              </a:lnSpc>
            </a:pPr>
            <a:r>
              <a:rPr lang="en-US" altLang="zh-CN" sz="2600" u="sng" spc="245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www.attinadsoftware.com</a:t>
            </a:r>
            <a:endParaRPr lang="en-US" altLang="zh-CN" sz="2600" u="sng" spc="245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ea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DD6F95-3F8F-0148-BF0B-DB5402412F7E}"/>
              </a:ext>
            </a:extLst>
          </p:cNvPr>
          <p:cNvSpPr/>
          <p:nvPr/>
        </p:nvSpPr>
        <p:spPr>
          <a:xfrm>
            <a:off x="1011430" y="2936254"/>
            <a:ext cx="14320010" cy="8965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2916"/>
              </a:lnSpc>
            </a:pPr>
            <a:r>
              <a:rPr lang="en-US" altLang="zh-CN" sz="5400" spc="450" dirty="0">
                <a:solidFill>
                  <a:srgbClr val="151515"/>
                </a:solidFill>
                <a:latin typeface="Times New Roman"/>
                <a:ea typeface="Times New Roman"/>
              </a:rPr>
              <a:t>Understanding Foundations of TensorFlow</a:t>
            </a:r>
            <a:endParaRPr lang="en-US" altLang="zh-CN" sz="5400" spc="515" dirty="0">
              <a:solidFill>
                <a:srgbClr val="151515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519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3284220"/>
            <a:ext cx="3436620" cy="236982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6420" y="3581400"/>
            <a:ext cx="1813560" cy="17907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0" y="3505200"/>
            <a:ext cx="1668780" cy="1943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300" y="3581400"/>
            <a:ext cx="1668780" cy="165354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3581400"/>
            <a:ext cx="1653540" cy="1653540"/>
          </a:xfrm>
          <a:prstGeom prst="rect">
            <a:avLst/>
          </a:prstGeom>
        </p:spPr>
      </p:pic>
      <p:sp>
        <p:nvSpPr>
          <p:cNvPr id="2" name="TextBox 33"/>
          <p:cNvSpPr txBox="1"/>
          <p:nvPr/>
        </p:nvSpPr>
        <p:spPr>
          <a:xfrm>
            <a:off x="5486400" y="668934"/>
            <a:ext cx="5414645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25" dirty="0">
                <a:solidFill>
                  <a:srgbClr val="3F3F3F"/>
                </a:solidFill>
                <a:latin typeface="Times New Roman"/>
                <a:ea typeface="Times New Roman"/>
              </a:rPr>
              <a:t>Machine</a:t>
            </a:r>
            <a:r>
              <a:rPr lang="en-US" altLang="zh-CN" sz="4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85" dirty="0">
                <a:solidFill>
                  <a:srgbClr val="3F3F3F"/>
                </a:solidFill>
                <a:latin typeface="Times New Roman"/>
                <a:ea typeface="Times New Roman"/>
              </a:rPr>
              <a:t>Learning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397000" y="6868058"/>
            <a:ext cx="13257515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5524500" algn="l"/>
                <a:tab pos="10769600" algn="l"/>
              </a:tabLst>
            </a:pPr>
            <a:r>
              <a:rPr lang="en-US" altLang="zh-CN" sz="2600" spc="280" dirty="0">
                <a:solidFill>
                  <a:srgbClr val="000000"/>
                </a:solidFill>
                <a:latin typeface="Times New Roman"/>
                <a:ea typeface="Times New Roman"/>
              </a:rPr>
              <a:t>Emails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on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server	</a:t>
            </a:r>
            <a:r>
              <a:rPr lang="en-US" altLang="zh-CN" sz="2600" spc="325" dirty="0">
                <a:solidFill>
                  <a:srgbClr val="000000"/>
                </a:solidFill>
                <a:latin typeface="Times New Roman"/>
                <a:ea typeface="Times New Roman"/>
              </a:rPr>
              <a:t>Spam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0" dirty="0">
                <a:solidFill>
                  <a:srgbClr val="000000"/>
                </a:solidFill>
                <a:latin typeface="Times New Roman"/>
                <a:ea typeface="Times New Roman"/>
              </a:rPr>
              <a:t>or</a:t>
            </a:r>
            <a:r>
              <a:rPr lang="en-US" altLang="zh-CN" sz="26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45" dirty="0">
                <a:solidFill>
                  <a:srgbClr val="000000"/>
                </a:solidFill>
                <a:latin typeface="Times New Roman"/>
                <a:ea typeface="Times New Roman"/>
              </a:rPr>
              <a:t>Ham?	</a:t>
            </a:r>
            <a:r>
              <a:rPr lang="en-US" altLang="zh-CN" sz="2600" spc="234" dirty="0">
                <a:solidFill>
                  <a:srgbClr val="000000"/>
                </a:solidFill>
                <a:latin typeface="Times New Roman"/>
                <a:ea typeface="Times New Roman"/>
              </a:rPr>
              <a:t>Trash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20" dirty="0">
                <a:solidFill>
                  <a:srgbClr val="000000"/>
                </a:solidFill>
                <a:latin typeface="Times New Roman"/>
                <a:ea typeface="Times New Roman"/>
              </a:rPr>
              <a:t>or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0" dirty="0">
                <a:solidFill>
                  <a:srgbClr val="000000"/>
                </a:solidFill>
                <a:latin typeface="Times New Roman"/>
                <a:ea typeface="Times New Roman"/>
              </a:rPr>
              <a:t>Inbox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3009900"/>
            <a:ext cx="3154680" cy="27813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2941320"/>
            <a:ext cx="2926080" cy="291846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1020" y="2979420"/>
            <a:ext cx="2750820" cy="3040380"/>
          </a:xfrm>
          <a:prstGeom prst="rect">
            <a:avLst/>
          </a:prstGeom>
        </p:spPr>
      </p:pic>
      <p:sp>
        <p:nvSpPr>
          <p:cNvPr id="2" name="TextBox 38"/>
          <p:cNvSpPr txBox="1"/>
          <p:nvPr/>
        </p:nvSpPr>
        <p:spPr>
          <a:xfrm>
            <a:off x="5486400" y="668934"/>
            <a:ext cx="5414645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25" dirty="0">
                <a:solidFill>
                  <a:srgbClr val="3F3F3F"/>
                </a:solidFill>
                <a:latin typeface="Times New Roman"/>
                <a:ea typeface="Times New Roman"/>
              </a:rPr>
              <a:t>Machine</a:t>
            </a:r>
            <a:r>
              <a:rPr lang="en-US" altLang="zh-CN" sz="4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85" dirty="0">
                <a:solidFill>
                  <a:srgbClr val="3F3F3F"/>
                </a:solidFill>
                <a:latin typeface="Times New Roman"/>
                <a:ea typeface="Times New Roman"/>
              </a:rPr>
              <a:t>Learning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257300" y="6883032"/>
            <a:ext cx="3311052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365" dirty="0">
                <a:solidFill>
                  <a:srgbClr val="000000"/>
                </a:solidFill>
                <a:latin typeface="Times New Roman"/>
                <a:ea typeface="Times New Roman"/>
              </a:rPr>
              <a:t>Images</a:t>
            </a:r>
            <a:r>
              <a:rPr lang="en-US" altLang="zh-CN" sz="26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represented</a:t>
            </a:r>
          </a:p>
          <a:p>
            <a:pPr marL="0" indent="939800">
              <a:lnSpc>
                <a:spcPct val="100000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26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0" dirty="0">
                <a:solidFill>
                  <a:srgbClr val="000000"/>
                </a:solidFill>
                <a:latin typeface="Times New Roman"/>
                <a:ea typeface="Times New Roman"/>
              </a:rPr>
              <a:t>pixels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6896100" y="6883032"/>
            <a:ext cx="2487873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270" dirty="0">
                <a:solidFill>
                  <a:srgbClr val="000000"/>
                </a:solidFill>
                <a:latin typeface="Times New Roman"/>
                <a:ea typeface="Times New Roman"/>
              </a:rPr>
              <a:t>Identify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5" dirty="0">
                <a:solidFill>
                  <a:srgbClr val="000000"/>
                </a:solidFill>
                <a:latin typeface="Times New Roman"/>
                <a:ea typeface="Times New Roman"/>
              </a:rPr>
              <a:t>edges,</a:t>
            </a:r>
          </a:p>
          <a:p>
            <a:pPr marL="0" indent="50800">
              <a:lnSpc>
                <a:spcPct val="100000"/>
              </a:lnSpc>
            </a:pPr>
            <a:r>
              <a:rPr lang="en-US" altLang="zh-CN" sz="2600" spc="270" dirty="0">
                <a:solidFill>
                  <a:srgbClr val="000000"/>
                </a:solidFill>
                <a:latin typeface="Times New Roman"/>
                <a:ea typeface="Times New Roman"/>
              </a:rPr>
              <a:t>colors,</a:t>
            </a:r>
            <a:r>
              <a:rPr lang="en-US" altLang="zh-CN" sz="2600" spc="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shapes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2306300" y="6883032"/>
            <a:ext cx="2095918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47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photo</a:t>
            </a:r>
            <a:r>
              <a:rPr lang="en-US" altLang="zh-CN" sz="26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5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26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</a:p>
          <a:p>
            <a:pPr marL="0" indent="279400">
              <a:lnSpc>
                <a:spcPct val="100000"/>
              </a:lnSpc>
            </a:pPr>
            <a:r>
              <a:rPr lang="en-US" altLang="zh-CN" sz="2600" spc="195" dirty="0">
                <a:solidFill>
                  <a:srgbClr val="000000"/>
                </a:solidFill>
                <a:latin typeface="Times New Roman"/>
                <a:ea typeface="Times New Roman"/>
              </a:rPr>
              <a:t>little</a:t>
            </a:r>
            <a:r>
              <a:rPr lang="en-US" altLang="zh-CN" sz="2600" spc="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5" dirty="0">
                <a:solidFill>
                  <a:srgbClr val="000000"/>
                </a:solidFill>
                <a:latin typeface="Times New Roman"/>
                <a:ea typeface="Times New Roman"/>
              </a:rPr>
              <a:t>bird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060" y="3131820"/>
            <a:ext cx="2293620" cy="233172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20" y="3200400"/>
            <a:ext cx="2575560" cy="246888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2520" y="2827020"/>
            <a:ext cx="2446020" cy="303276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0" y="3124200"/>
            <a:ext cx="2788920" cy="2324100"/>
          </a:xfrm>
          <a:prstGeom prst="rect">
            <a:avLst/>
          </a:prstGeom>
        </p:spPr>
      </p:pic>
      <p:sp>
        <p:nvSpPr>
          <p:cNvPr id="2" name="TextBox 46"/>
          <p:cNvSpPr txBox="1"/>
          <p:nvPr/>
        </p:nvSpPr>
        <p:spPr>
          <a:xfrm>
            <a:off x="2616200" y="668934"/>
            <a:ext cx="11146718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50" dirty="0">
                <a:solidFill>
                  <a:srgbClr val="3F3F3F"/>
                </a:solidFill>
                <a:latin typeface="Times New Roman"/>
                <a:ea typeface="Times New Roman"/>
              </a:rPr>
              <a:t>Types</a:t>
            </a:r>
            <a:r>
              <a:rPr lang="en-US" altLang="zh-CN" sz="4800" spc="2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85" dirty="0">
                <a:solidFill>
                  <a:srgbClr val="3F3F3F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4800" spc="2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0" dirty="0">
                <a:solidFill>
                  <a:srgbClr val="3F3F3F"/>
                </a:solidFill>
                <a:latin typeface="Times New Roman"/>
                <a:ea typeface="Times New Roman"/>
              </a:rPr>
              <a:t>Machine</a:t>
            </a:r>
            <a:r>
              <a:rPr lang="en-US" altLang="zh-CN" sz="4800" spc="2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5" dirty="0">
                <a:solidFill>
                  <a:srgbClr val="3F3F3F"/>
                </a:solidFill>
                <a:latin typeface="Times New Roman"/>
                <a:ea typeface="Times New Roman"/>
              </a:rPr>
              <a:t>Learning</a:t>
            </a:r>
            <a:r>
              <a:rPr lang="en-US" altLang="zh-CN" sz="4800" spc="2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Problems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990600" y="6550558"/>
            <a:ext cx="14056647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3911600" algn="l"/>
                <a:tab pos="7912100" algn="l"/>
                <a:tab pos="11379200" algn="l"/>
              </a:tabLst>
            </a:pPr>
            <a:r>
              <a:rPr lang="en-US" altLang="zh-CN" sz="2600" spc="215" dirty="0">
                <a:solidFill>
                  <a:srgbClr val="000000"/>
                </a:solidFill>
                <a:latin typeface="Times New Roman"/>
                <a:ea typeface="Times New Roman"/>
              </a:rPr>
              <a:t>Classification	</a:t>
            </a:r>
            <a:r>
              <a:rPr lang="en-US" altLang="zh-CN" sz="2600" spc="280" dirty="0">
                <a:solidFill>
                  <a:srgbClr val="000000"/>
                </a:solidFill>
                <a:latin typeface="Times New Roman"/>
                <a:ea typeface="Times New Roman"/>
              </a:rPr>
              <a:t>Regression	</a:t>
            </a: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Clustering	</a:t>
            </a:r>
            <a:r>
              <a:rPr lang="en-US" altLang="zh-CN" sz="2600" spc="255" dirty="0">
                <a:solidFill>
                  <a:srgbClr val="000000"/>
                </a:solidFill>
                <a:latin typeface="Times New Roman"/>
                <a:ea typeface="Times New Roman"/>
              </a:rPr>
              <a:t>Rule-extraction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0" y="2628900"/>
            <a:ext cx="2308860" cy="2796540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446020"/>
            <a:ext cx="3573780" cy="3002280"/>
          </a:xfrm>
          <a:prstGeom prst="rect">
            <a:avLst/>
          </a:prstGeom>
        </p:spPr>
      </p:pic>
      <p:sp>
        <p:nvSpPr>
          <p:cNvPr id="2" name="TextBox 56"/>
          <p:cNvSpPr txBox="1"/>
          <p:nvPr/>
        </p:nvSpPr>
        <p:spPr>
          <a:xfrm>
            <a:off x="4178300" y="668934"/>
            <a:ext cx="8031663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Whales:</a:t>
            </a:r>
            <a:r>
              <a:rPr lang="en-US" altLang="zh-CN" sz="4800" spc="2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60" dirty="0">
                <a:solidFill>
                  <a:srgbClr val="3F3F3F"/>
                </a:solidFill>
                <a:latin typeface="Times New Roman"/>
                <a:ea typeface="Times New Roman"/>
              </a:rPr>
              <a:t>Fish</a:t>
            </a:r>
            <a:r>
              <a:rPr lang="en-US" altLang="zh-CN" sz="48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55" dirty="0">
                <a:solidFill>
                  <a:srgbClr val="3F3F3F"/>
                </a:solidFill>
                <a:latin typeface="Times New Roman"/>
                <a:ea typeface="Times New Roman"/>
              </a:rPr>
              <a:t>or</a:t>
            </a:r>
            <a:r>
              <a:rPr lang="en-US" altLang="zh-CN" sz="48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5" dirty="0">
                <a:solidFill>
                  <a:srgbClr val="3F3F3F"/>
                </a:solidFill>
                <a:latin typeface="Times New Roman"/>
                <a:ea typeface="Times New Roman"/>
              </a:rPr>
              <a:t>Mammals?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2730500" y="5823687"/>
            <a:ext cx="4363073" cy="1361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397000">
              <a:lnSpc>
                <a:spcPct val="109166"/>
              </a:lnSpc>
            </a:pPr>
            <a:r>
              <a:rPr lang="en-US" altLang="zh-CN" sz="2600" b="1" spc="180" dirty="0">
                <a:solidFill>
                  <a:srgbClr val="A52D5A"/>
                </a:solidFill>
                <a:latin typeface="Times New Roman"/>
                <a:ea typeface="Times New Roman"/>
              </a:rPr>
              <a:t>Mam</a:t>
            </a:r>
            <a:r>
              <a:rPr lang="en-US" altLang="zh-CN" sz="2600" b="1" spc="175" dirty="0">
                <a:solidFill>
                  <a:srgbClr val="A52D5A"/>
                </a:solidFill>
                <a:latin typeface="Times New Roman"/>
                <a:ea typeface="Times New Roman"/>
              </a:rPr>
              <a:t>mals</a:t>
            </a:r>
          </a:p>
          <a:p>
            <a:pPr>
              <a:lnSpc>
                <a:spcPts val="103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600" spc="340" dirty="0">
                <a:solidFill>
                  <a:srgbClr val="000000"/>
                </a:solidFill>
                <a:latin typeface="Times New Roman"/>
                <a:ea typeface="Times New Roman"/>
              </a:rPr>
              <a:t>Members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5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26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55" dirty="0">
                <a:solidFill>
                  <a:srgbClr val="000000"/>
                </a:solidFill>
                <a:latin typeface="Times New Roman"/>
                <a:ea typeface="Times New Roman"/>
              </a:rPr>
              <a:t>infraorder</a:t>
            </a:r>
          </a:p>
          <a:p>
            <a:pPr marL="0" indent="1511300">
              <a:lnSpc>
                <a:spcPct val="100000"/>
              </a:lnSpc>
            </a:pPr>
            <a:r>
              <a:rPr lang="en-US" altLang="zh-CN" sz="2600" i="1" spc="285" dirty="0">
                <a:solidFill>
                  <a:srgbClr val="000000"/>
                </a:solidFill>
                <a:latin typeface="Times New Roman"/>
                <a:ea typeface="Times New Roman"/>
              </a:rPr>
              <a:t>Cetac</a:t>
            </a:r>
            <a:r>
              <a:rPr lang="en-US" altLang="zh-CN" sz="2600" i="1" spc="280" dirty="0">
                <a:solidFill>
                  <a:srgbClr val="000000"/>
                </a:solidFill>
                <a:latin typeface="Times New Roman"/>
                <a:ea typeface="Times New Roman"/>
              </a:rPr>
              <a:t>ea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9461500" y="5823687"/>
            <a:ext cx="4686675" cy="1361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993900">
              <a:lnSpc>
                <a:spcPct val="109166"/>
              </a:lnSpc>
            </a:pPr>
            <a:r>
              <a:rPr lang="en-US" altLang="zh-CN" sz="2600" b="1" spc="165" dirty="0">
                <a:solidFill>
                  <a:srgbClr val="A52D5A"/>
                </a:solidFill>
                <a:latin typeface="Times New Roman"/>
                <a:ea typeface="Times New Roman"/>
              </a:rPr>
              <a:t>Fi</a:t>
            </a:r>
            <a:r>
              <a:rPr lang="en-US" altLang="zh-CN" sz="2600" b="1" spc="155" dirty="0">
                <a:solidFill>
                  <a:srgbClr val="A52D5A"/>
                </a:solidFill>
                <a:latin typeface="Times New Roman"/>
                <a:ea typeface="Times New Roman"/>
              </a:rPr>
              <a:t>sh</a:t>
            </a:r>
          </a:p>
          <a:p>
            <a:pPr>
              <a:lnSpc>
                <a:spcPts val="103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600" spc="240" dirty="0">
                <a:solidFill>
                  <a:srgbClr val="000000"/>
                </a:solidFill>
                <a:latin typeface="Times New Roman"/>
                <a:ea typeface="Times New Roman"/>
              </a:rPr>
              <a:t>Look</a:t>
            </a:r>
            <a:r>
              <a:rPr lang="en-US" altLang="zh-CN" sz="2600" spc="1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70" dirty="0">
                <a:solidFill>
                  <a:srgbClr val="000000"/>
                </a:solidFill>
                <a:latin typeface="Times New Roman"/>
                <a:ea typeface="Times New Roman"/>
              </a:rPr>
              <a:t>like</a:t>
            </a:r>
            <a:r>
              <a:rPr lang="en-US" altLang="zh-CN" sz="2600" spc="1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60" dirty="0">
                <a:solidFill>
                  <a:srgbClr val="000000"/>
                </a:solidFill>
                <a:latin typeface="Times New Roman"/>
                <a:ea typeface="Times New Roman"/>
              </a:rPr>
              <a:t>fish,</a:t>
            </a:r>
            <a:r>
              <a:rPr lang="en-US" altLang="zh-CN" sz="2600" spc="1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swim</a:t>
            </a:r>
            <a:r>
              <a:rPr lang="en-US" altLang="zh-CN" sz="2600" spc="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ea typeface="Times New Roman"/>
              </a:rPr>
              <a:t>like</a:t>
            </a:r>
            <a:r>
              <a:rPr lang="en-US" altLang="zh-CN" sz="2600" spc="1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60" dirty="0">
                <a:solidFill>
                  <a:srgbClr val="000000"/>
                </a:solidFill>
                <a:latin typeface="Times New Roman"/>
                <a:ea typeface="Times New Roman"/>
              </a:rPr>
              <a:t>fish,</a:t>
            </a:r>
          </a:p>
          <a:p>
            <a:pPr marL="0" indent="1130300">
              <a:lnSpc>
                <a:spcPct val="100000"/>
              </a:lnSpc>
            </a:pPr>
            <a:r>
              <a:rPr lang="en-US" altLang="zh-CN" sz="2600" spc="310" dirty="0">
                <a:solidFill>
                  <a:srgbClr val="000000"/>
                </a:solidFill>
                <a:latin typeface="Times New Roman"/>
                <a:ea typeface="Times New Roman"/>
              </a:rPr>
              <a:t>move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with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15" dirty="0">
                <a:solidFill>
                  <a:srgbClr val="000000"/>
                </a:solidFill>
                <a:latin typeface="Times New Roman"/>
                <a:ea typeface="Times New Roman"/>
              </a:rPr>
              <a:t>fish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9"/>
          <p:cNvSpPr/>
          <p:nvPr/>
        </p:nvSpPr>
        <p:spPr>
          <a:xfrm>
            <a:off x="10445750" y="4552950"/>
            <a:ext cx="2178050" cy="19050"/>
          </a:xfrm>
          <a:custGeom>
            <a:avLst/>
            <a:gdLst>
              <a:gd name="connsiteX0" fmla="*/ 25142 w 2178050"/>
              <a:gd name="connsiteY0" fmla="*/ 19050 h 19050"/>
              <a:gd name="connsiteX1" fmla="*/ 2161110 w 2178050"/>
              <a:gd name="connsiteY1" fmla="*/ 19050 h 19050"/>
              <a:gd name="connsiteX2" fmla="*/ 2180160 w 21780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8050" h="19050">
                <a:moveTo>
                  <a:pt x="25142" y="19050"/>
                </a:moveTo>
                <a:lnTo>
                  <a:pt x="2161110" y="19050"/>
                </a:lnTo>
                <a:lnTo>
                  <a:pt x="2180160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60"/>
          <p:cNvSpPr/>
          <p:nvPr/>
        </p:nvSpPr>
        <p:spPr>
          <a:xfrm>
            <a:off x="12579350" y="4464050"/>
            <a:ext cx="184150" cy="184150"/>
          </a:xfrm>
          <a:custGeom>
            <a:avLst/>
            <a:gdLst>
              <a:gd name="connsiteX0" fmla="*/ 27512 w 184150"/>
              <a:gd name="connsiteY0" fmla="*/ 191770 h 184150"/>
              <a:gd name="connsiteX1" fmla="*/ 195148 w 184150"/>
              <a:gd name="connsiteY1" fmla="*/ 107950 h 184150"/>
              <a:gd name="connsiteX2" fmla="*/ 27512 w 184150"/>
              <a:gd name="connsiteY2" fmla="*/ 24130 h 184150"/>
              <a:gd name="connsiteX3" fmla="*/ 27512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7512" y="191770"/>
                </a:moveTo>
                <a:lnTo>
                  <a:pt x="195148" y="107950"/>
                </a:lnTo>
                <a:lnTo>
                  <a:pt x="27512" y="24130"/>
                </a:lnTo>
                <a:lnTo>
                  <a:pt x="27512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1"/>
          <p:cNvSpPr/>
          <p:nvPr/>
        </p:nvSpPr>
        <p:spPr>
          <a:xfrm>
            <a:off x="4044950" y="4552950"/>
            <a:ext cx="1581150" cy="19050"/>
          </a:xfrm>
          <a:custGeom>
            <a:avLst/>
            <a:gdLst>
              <a:gd name="connsiteX0" fmla="*/ 27885 w 1581150"/>
              <a:gd name="connsiteY0" fmla="*/ 19050 h 19050"/>
              <a:gd name="connsiteX1" fmla="*/ 1572516 w 1581150"/>
              <a:gd name="connsiteY1" fmla="*/ 19050 h 19050"/>
              <a:gd name="connsiteX2" fmla="*/ 1591566 w 15811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150" h="19050">
                <a:moveTo>
                  <a:pt x="27885" y="19050"/>
                </a:moveTo>
                <a:lnTo>
                  <a:pt x="1572516" y="19050"/>
                </a:lnTo>
                <a:lnTo>
                  <a:pt x="1591566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2"/>
          <p:cNvSpPr/>
          <p:nvPr/>
        </p:nvSpPr>
        <p:spPr>
          <a:xfrm>
            <a:off x="5594350" y="4464050"/>
            <a:ext cx="184150" cy="184150"/>
          </a:xfrm>
          <a:custGeom>
            <a:avLst/>
            <a:gdLst>
              <a:gd name="connsiteX0" fmla="*/ 23117 w 184150"/>
              <a:gd name="connsiteY0" fmla="*/ 191770 h 184150"/>
              <a:gd name="connsiteX1" fmla="*/ 190758 w 184150"/>
              <a:gd name="connsiteY1" fmla="*/ 107950 h 184150"/>
              <a:gd name="connsiteX2" fmla="*/ 23117 w 184150"/>
              <a:gd name="connsiteY2" fmla="*/ 24130 h 184150"/>
              <a:gd name="connsiteX3" fmla="*/ 23117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3117" y="191770"/>
                </a:moveTo>
                <a:lnTo>
                  <a:pt x="190758" y="107950"/>
                </a:lnTo>
                <a:lnTo>
                  <a:pt x="23117" y="24130"/>
                </a:lnTo>
                <a:lnTo>
                  <a:pt x="23117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788920"/>
            <a:ext cx="4838700" cy="3589020"/>
          </a:xfrm>
          <a:prstGeom prst="rect">
            <a:avLst/>
          </a:prstGeom>
        </p:spPr>
      </p:pic>
      <p:sp>
        <p:nvSpPr>
          <p:cNvPr id="2" name="Freeform 64"/>
          <p:cNvSpPr/>
          <p:nvPr/>
        </p:nvSpPr>
        <p:spPr>
          <a:xfrm>
            <a:off x="5810250" y="6534150"/>
            <a:ext cx="1060450" cy="933450"/>
          </a:xfrm>
          <a:custGeom>
            <a:avLst/>
            <a:gdLst>
              <a:gd name="connsiteX0" fmla="*/ 40309 w 1060450"/>
              <a:gd name="connsiteY0" fmla="*/ 43710 h 933450"/>
              <a:gd name="connsiteX1" fmla="*/ 1050845 w 1060450"/>
              <a:gd name="connsiteY1" fmla="*/ 931935 h 933450"/>
              <a:gd name="connsiteX2" fmla="*/ 1065153 w 1060450"/>
              <a:gd name="connsiteY2" fmla="*/ 944512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933450">
                <a:moveTo>
                  <a:pt x="40309" y="43710"/>
                </a:moveTo>
                <a:lnTo>
                  <a:pt x="1050845" y="931935"/>
                </a:lnTo>
                <a:lnTo>
                  <a:pt x="1065153" y="944512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5"/>
          <p:cNvSpPr/>
          <p:nvPr/>
        </p:nvSpPr>
        <p:spPr>
          <a:xfrm>
            <a:off x="6762750" y="7359650"/>
            <a:ext cx="222250" cy="209550"/>
          </a:xfrm>
          <a:custGeom>
            <a:avLst/>
            <a:gdLst>
              <a:gd name="connsiteX0" fmla="*/ 43008 w 222250"/>
              <a:gd name="connsiteY0" fmla="*/ 169392 h 209550"/>
              <a:gd name="connsiteX1" fmla="*/ 224259 w 222250"/>
              <a:gd name="connsiteY1" fmla="*/ 217110 h 209550"/>
              <a:gd name="connsiteX2" fmla="*/ 153682 w 222250"/>
              <a:gd name="connsiteY2" fmla="*/ 43478 h 209550"/>
              <a:gd name="connsiteX3" fmla="*/ 43008 w 222250"/>
              <a:gd name="connsiteY3" fmla="*/ 16939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50" h="209550">
                <a:moveTo>
                  <a:pt x="43008" y="169392"/>
                </a:moveTo>
                <a:lnTo>
                  <a:pt x="224259" y="217110"/>
                </a:lnTo>
                <a:lnTo>
                  <a:pt x="153682" y="43478"/>
                </a:lnTo>
                <a:lnTo>
                  <a:pt x="43008" y="169392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6"/>
          <p:cNvSpPr/>
          <p:nvPr/>
        </p:nvSpPr>
        <p:spPr>
          <a:xfrm>
            <a:off x="9213850" y="6673850"/>
            <a:ext cx="1111250" cy="857250"/>
          </a:xfrm>
          <a:custGeom>
            <a:avLst/>
            <a:gdLst>
              <a:gd name="connsiteX0" fmla="*/ 33648 w 1111250"/>
              <a:gd name="connsiteY0" fmla="*/ 861252 h 857250"/>
              <a:gd name="connsiteX1" fmla="*/ 1104770 w 1111250"/>
              <a:gd name="connsiteY1" fmla="*/ 47113 h 857250"/>
              <a:gd name="connsiteX2" fmla="*/ 1119936 w 1111250"/>
              <a:gd name="connsiteY2" fmla="*/ 35586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250" h="857250">
                <a:moveTo>
                  <a:pt x="33648" y="861252"/>
                </a:moveTo>
                <a:lnTo>
                  <a:pt x="1104770" y="47113"/>
                </a:lnTo>
                <a:lnTo>
                  <a:pt x="1119936" y="35586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7"/>
          <p:cNvSpPr/>
          <p:nvPr/>
        </p:nvSpPr>
        <p:spPr>
          <a:xfrm>
            <a:off x="10229850" y="6584950"/>
            <a:ext cx="209550" cy="196850"/>
          </a:xfrm>
          <a:custGeom>
            <a:avLst/>
            <a:gdLst>
              <a:gd name="connsiteX0" fmla="*/ 139493 w 209550"/>
              <a:gd name="connsiteY0" fmla="*/ 202744 h 196850"/>
              <a:gd name="connsiteX1" fmla="*/ 222234 w 209550"/>
              <a:gd name="connsiteY1" fmla="*/ 34569 h 196850"/>
              <a:gd name="connsiteX2" fmla="*/ 38050 w 209550"/>
              <a:gd name="connsiteY2" fmla="*/ 69280 h 196850"/>
              <a:gd name="connsiteX3" fmla="*/ 139493 w 209550"/>
              <a:gd name="connsiteY3" fmla="*/ 202744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" h="196850">
                <a:moveTo>
                  <a:pt x="139493" y="202744"/>
                </a:moveTo>
                <a:lnTo>
                  <a:pt x="222234" y="34569"/>
                </a:lnTo>
                <a:lnTo>
                  <a:pt x="38050" y="69280"/>
                </a:lnTo>
                <a:lnTo>
                  <a:pt x="139493" y="202744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120" y="7170420"/>
            <a:ext cx="2103120" cy="1318260"/>
          </a:xfrm>
          <a:prstGeom prst="rect">
            <a:avLst/>
          </a:prstGeom>
        </p:spPr>
      </p:pic>
      <p:sp>
        <p:nvSpPr>
          <p:cNvPr id="3" name="TextBox 69"/>
          <p:cNvSpPr txBox="1"/>
          <p:nvPr/>
        </p:nvSpPr>
        <p:spPr>
          <a:xfrm>
            <a:off x="3962400" y="668934"/>
            <a:ext cx="8470583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Rule-based</a:t>
            </a:r>
            <a:r>
              <a:rPr lang="en-US" altLang="zh-CN" sz="48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05" dirty="0">
                <a:solidFill>
                  <a:srgbClr val="3F3F3F"/>
                </a:solidFill>
                <a:latin typeface="Times New Roman"/>
                <a:ea typeface="Times New Roman"/>
              </a:rPr>
              <a:t>Binary</a:t>
            </a:r>
            <a:r>
              <a:rPr lang="en-US" altLang="zh-CN" sz="48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40" dirty="0">
                <a:solidFill>
                  <a:srgbClr val="3F3F3F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778000" y="4340758"/>
            <a:ext cx="13168979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11645900" algn="l"/>
              </a:tabLst>
            </a:pPr>
            <a:r>
              <a:rPr lang="en-US" altLang="zh-CN" sz="2600" spc="305" dirty="0">
                <a:solidFill>
                  <a:srgbClr val="515151"/>
                </a:solidFill>
                <a:latin typeface="Times New Roman"/>
                <a:ea typeface="Times New Roman"/>
              </a:rPr>
              <a:t>Whale	</a:t>
            </a:r>
            <a:r>
              <a:rPr lang="en-US" altLang="zh-CN" sz="2600" spc="260" dirty="0">
                <a:solidFill>
                  <a:srgbClr val="000000"/>
                </a:solidFill>
                <a:latin typeface="Times New Roman"/>
                <a:ea typeface="Times New Roman"/>
              </a:rPr>
              <a:t>Mammal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6388100" y="5090058"/>
            <a:ext cx="3492335" cy="3915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65" dirty="0">
                <a:solidFill>
                  <a:srgbClr val="000000"/>
                </a:solidFill>
                <a:latin typeface="Times New Roman"/>
                <a:ea typeface="Times New Roman"/>
              </a:rPr>
              <a:t>Rule-based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25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70"/>
              </a:lnSpc>
            </a:pPr>
            <a:endParaRPr lang="en-US" dirty="0"/>
          </a:p>
          <a:p>
            <a:pPr marL="0" indent="469900">
              <a:lnSpc>
                <a:spcPct val="106666"/>
              </a:lnSpc>
            </a:pPr>
            <a:r>
              <a:rPr lang="en-US" altLang="zh-CN" sz="2600" spc="350" dirty="0">
                <a:solidFill>
                  <a:srgbClr val="000000"/>
                </a:solidFill>
                <a:latin typeface="Times New Roman"/>
                <a:ea typeface="Times New Roman"/>
              </a:rPr>
              <a:t>Human</a:t>
            </a:r>
            <a:r>
              <a:rPr lang="en-US" altLang="zh-CN" sz="26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0" dirty="0">
                <a:solidFill>
                  <a:srgbClr val="000000"/>
                </a:solidFill>
                <a:latin typeface="Times New Roman"/>
                <a:ea typeface="Times New Roman"/>
              </a:rPr>
              <a:t>Experts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2"/>
          <p:cNvSpPr/>
          <p:nvPr/>
        </p:nvSpPr>
        <p:spPr>
          <a:xfrm>
            <a:off x="10445750" y="4552950"/>
            <a:ext cx="2178050" cy="19050"/>
          </a:xfrm>
          <a:custGeom>
            <a:avLst/>
            <a:gdLst>
              <a:gd name="connsiteX0" fmla="*/ 25142 w 2178050"/>
              <a:gd name="connsiteY0" fmla="*/ 19050 h 19050"/>
              <a:gd name="connsiteX1" fmla="*/ 2161110 w 2178050"/>
              <a:gd name="connsiteY1" fmla="*/ 19050 h 19050"/>
              <a:gd name="connsiteX2" fmla="*/ 2180160 w 21780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8050" h="19050">
                <a:moveTo>
                  <a:pt x="25142" y="19050"/>
                </a:moveTo>
                <a:lnTo>
                  <a:pt x="2161110" y="19050"/>
                </a:lnTo>
                <a:lnTo>
                  <a:pt x="2180160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3"/>
          <p:cNvSpPr/>
          <p:nvPr/>
        </p:nvSpPr>
        <p:spPr>
          <a:xfrm>
            <a:off x="12579350" y="4464050"/>
            <a:ext cx="184150" cy="184150"/>
          </a:xfrm>
          <a:custGeom>
            <a:avLst/>
            <a:gdLst>
              <a:gd name="connsiteX0" fmla="*/ 27512 w 184150"/>
              <a:gd name="connsiteY0" fmla="*/ 191770 h 184150"/>
              <a:gd name="connsiteX1" fmla="*/ 195148 w 184150"/>
              <a:gd name="connsiteY1" fmla="*/ 107950 h 184150"/>
              <a:gd name="connsiteX2" fmla="*/ 27512 w 184150"/>
              <a:gd name="connsiteY2" fmla="*/ 24130 h 184150"/>
              <a:gd name="connsiteX3" fmla="*/ 27512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7512" y="191770"/>
                </a:moveTo>
                <a:lnTo>
                  <a:pt x="195148" y="107950"/>
                </a:lnTo>
                <a:lnTo>
                  <a:pt x="27512" y="24130"/>
                </a:lnTo>
                <a:lnTo>
                  <a:pt x="27512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4"/>
          <p:cNvSpPr/>
          <p:nvPr/>
        </p:nvSpPr>
        <p:spPr>
          <a:xfrm>
            <a:off x="4578350" y="4552950"/>
            <a:ext cx="1047750" cy="19050"/>
          </a:xfrm>
          <a:custGeom>
            <a:avLst/>
            <a:gdLst>
              <a:gd name="connsiteX0" fmla="*/ 20543 w 1047750"/>
              <a:gd name="connsiteY0" fmla="*/ 19050 h 19050"/>
              <a:gd name="connsiteX1" fmla="*/ 1039117 w 1047750"/>
              <a:gd name="connsiteY1" fmla="*/ 19050 h 19050"/>
              <a:gd name="connsiteX2" fmla="*/ 1058167 w 10477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19050">
                <a:moveTo>
                  <a:pt x="20543" y="19050"/>
                </a:moveTo>
                <a:lnTo>
                  <a:pt x="1039117" y="19050"/>
                </a:lnTo>
                <a:lnTo>
                  <a:pt x="1058167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5"/>
          <p:cNvSpPr/>
          <p:nvPr/>
        </p:nvSpPr>
        <p:spPr>
          <a:xfrm>
            <a:off x="5594350" y="4464050"/>
            <a:ext cx="184150" cy="184150"/>
          </a:xfrm>
          <a:custGeom>
            <a:avLst/>
            <a:gdLst>
              <a:gd name="connsiteX0" fmla="*/ 23117 w 184150"/>
              <a:gd name="connsiteY0" fmla="*/ 191770 h 184150"/>
              <a:gd name="connsiteX1" fmla="*/ 190758 w 184150"/>
              <a:gd name="connsiteY1" fmla="*/ 107950 h 184150"/>
              <a:gd name="connsiteX2" fmla="*/ 23117 w 184150"/>
              <a:gd name="connsiteY2" fmla="*/ 24130 h 184150"/>
              <a:gd name="connsiteX3" fmla="*/ 23117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3117" y="191770"/>
                </a:moveTo>
                <a:lnTo>
                  <a:pt x="190758" y="107950"/>
                </a:lnTo>
                <a:lnTo>
                  <a:pt x="23117" y="24130"/>
                </a:lnTo>
                <a:lnTo>
                  <a:pt x="23117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788920"/>
            <a:ext cx="4838700" cy="3589020"/>
          </a:xfrm>
          <a:prstGeom prst="rect">
            <a:avLst/>
          </a:prstGeom>
        </p:spPr>
      </p:pic>
      <p:pic>
        <p:nvPicPr>
          <p:cNvPr id="78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420" y="6781800"/>
            <a:ext cx="1912620" cy="1935480"/>
          </a:xfrm>
          <a:prstGeom prst="rect">
            <a:avLst/>
          </a:prstGeom>
        </p:spPr>
      </p:pic>
      <p:sp>
        <p:nvSpPr>
          <p:cNvPr id="2" name="Freeform 78"/>
          <p:cNvSpPr/>
          <p:nvPr/>
        </p:nvSpPr>
        <p:spPr>
          <a:xfrm>
            <a:off x="5810250" y="6534150"/>
            <a:ext cx="1060450" cy="933450"/>
          </a:xfrm>
          <a:custGeom>
            <a:avLst/>
            <a:gdLst>
              <a:gd name="connsiteX0" fmla="*/ 40309 w 1060450"/>
              <a:gd name="connsiteY0" fmla="*/ 43710 h 933450"/>
              <a:gd name="connsiteX1" fmla="*/ 1050845 w 1060450"/>
              <a:gd name="connsiteY1" fmla="*/ 931935 h 933450"/>
              <a:gd name="connsiteX2" fmla="*/ 1065153 w 1060450"/>
              <a:gd name="connsiteY2" fmla="*/ 944512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933450">
                <a:moveTo>
                  <a:pt x="40309" y="43710"/>
                </a:moveTo>
                <a:lnTo>
                  <a:pt x="1050845" y="931935"/>
                </a:lnTo>
                <a:lnTo>
                  <a:pt x="1065153" y="944512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9"/>
          <p:cNvSpPr/>
          <p:nvPr/>
        </p:nvSpPr>
        <p:spPr>
          <a:xfrm>
            <a:off x="6762750" y="7359650"/>
            <a:ext cx="222250" cy="209550"/>
          </a:xfrm>
          <a:custGeom>
            <a:avLst/>
            <a:gdLst>
              <a:gd name="connsiteX0" fmla="*/ 43008 w 222250"/>
              <a:gd name="connsiteY0" fmla="*/ 169392 h 209550"/>
              <a:gd name="connsiteX1" fmla="*/ 224259 w 222250"/>
              <a:gd name="connsiteY1" fmla="*/ 217110 h 209550"/>
              <a:gd name="connsiteX2" fmla="*/ 153682 w 222250"/>
              <a:gd name="connsiteY2" fmla="*/ 43478 h 209550"/>
              <a:gd name="connsiteX3" fmla="*/ 43008 w 222250"/>
              <a:gd name="connsiteY3" fmla="*/ 16939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50" h="209550">
                <a:moveTo>
                  <a:pt x="43008" y="169392"/>
                </a:moveTo>
                <a:lnTo>
                  <a:pt x="224259" y="217110"/>
                </a:lnTo>
                <a:lnTo>
                  <a:pt x="153682" y="43478"/>
                </a:lnTo>
                <a:lnTo>
                  <a:pt x="43008" y="169392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80"/>
          <p:cNvSpPr/>
          <p:nvPr/>
        </p:nvSpPr>
        <p:spPr>
          <a:xfrm>
            <a:off x="9213850" y="6673850"/>
            <a:ext cx="1111250" cy="857250"/>
          </a:xfrm>
          <a:custGeom>
            <a:avLst/>
            <a:gdLst>
              <a:gd name="connsiteX0" fmla="*/ 33648 w 1111250"/>
              <a:gd name="connsiteY0" fmla="*/ 861252 h 857250"/>
              <a:gd name="connsiteX1" fmla="*/ 1104770 w 1111250"/>
              <a:gd name="connsiteY1" fmla="*/ 47113 h 857250"/>
              <a:gd name="connsiteX2" fmla="*/ 1119936 w 1111250"/>
              <a:gd name="connsiteY2" fmla="*/ 35586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250" h="857250">
                <a:moveTo>
                  <a:pt x="33648" y="861252"/>
                </a:moveTo>
                <a:lnTo>
                  <a:pt x="1104770" y="47113"/>
                </a:lnTo>
                <a:lnTo>
                  <a:pt x="1119936" y="35586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1"/>
          <p:cNvSpPr/>
          <p:nvPr/>
        </p:nvSpPr>
        <p:spPr>
          <a:xfrm>
            <a:off x="10229850" y="6584950"/>
            <a:ext cx="209550" cy="196850"/>
          </a:xfrm>
          <a:custGeom>
            <a:avLst/>
            <a:gdLst>
              <a:gd name="connsiteX0" fmla="*/ 139493 w 209550"/>
              <a:gd name="connsiteY0" fmla="*/ 202744 h 196850"/>
              <a:gd name="connsiteX1" fmla="*/ 222234 w 209550"/>
              <a:gd name="connsiteY1" fmla="*/ 34569 h 196850"/>
              <a:gd name="connsiteX2" fmla="*/ 38050 w 209550"/>
              <a:gd name="connsiteY2" fmla="*/ 69280 h 196850"/>
              <a:gd name="connsiteX3" fmla="*/ 139493 w 209550"/>
              <a:gd name="connsiteY3" fmla="*/ 202744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" h="196850">
                <a:moveTo>
                  <a:pt x="139493" y="202744"/>
                </a:moveTo>
                <a:lnTo>
                  <a:pt x="222234" y="34569"/>
                </a:lnTo>
                <a:lnTo>
                  <a:pt x="38050" y="69280"/>
                </a:lnTo>
                <a:lnTo>
                  <a:pt x="139493" y="202744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2"/>
          <p:cNvSpPr txBox="1"/>
          <p:nvPr/>
        </p:nvSpPr>
        <p:spPr>
          <a:xfrm>
            <a:off x="4178300" y="668934"/>
            <a:ext cx="8030451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50" dirty="0">
                <a:solidFill>
                  <a:srgbClr val="3F3F3F"/>
                </a:solidFill>
                <a:latin typeface="Times New Roman"/>
                <a:ea typeface="Times New Roman"/>
              </a:rPr>
              <a:t>Binary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295" dirty="0">
                <a:solidFill>
                  <a:srgbClr val="3F3F3F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596900" y="4061358"/>
            <a:ext cx="3964197" cy="1358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65" dirty="0">
                <a:solidFill>
                  <a:srgbClr val="515151"/>
                </a:solidFill>
                <a:latin typeface="Times New Roman"/>
                <a:ea typeface="Times New Roman"/>
              </a:rPr>
              <a:t>Breathes</a:t>
            </a:r>
            <a:r>
              <a:rPr lang="en-US" altLang="zh-CN" sz="2600" spc="15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0" dirty="0">
                <a:solidFill>
                  <a:srgbClr val="515151"/>
                </a:solidFill>
                <a:latin typeface="Times New Roman"/>
                <a:ea typeface="Times New Roman"/>
              </a:rPr>
              <a:t>like</a:t>
            </a:r>
            <a:r>
              <a:rPr lang="en-US" altLang="zh-CN" sz="2600" spc="15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5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15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55" dirty="0">
                <a:solidFill>
                  <a:srgbClr val="515151"/>
                </a:solidFill>
                <a:latin typeface="Times New Roman"/>
                <a:ea typeface="Times New Roman"/>
              </a:rPr>
              <a:t>mammal</a:t>
            </a:r>
          </a:p>
          <a:p>
            <a:pPr>
              <a:lnSpc>
                <a:spcPts val="1085"/>
              </a:lnSpc>
            </a:pPr>
            <a:endParaRPr lang="en-US" dirty="0"/>
          </a:p>
          <a:p>
            <a:pPr marL="0" indent="584200">
              <a:lnSpc>
                <a:spcPct val="100000"/>
              </a:lnSpc>
            </a:pPr>
            <a:r>
              <a:rPr lang="en-US" altLang="zh-CN" sz="2600" spc="250" dirty="0">
                <a:solidFill>
                  <a:srgbClr val="515151"/>
                </a:solidFill>
                <a:latin typeface="Times New Roman"/>
                <a:ea typeface="Times New Roman"/>
              </a:rPr>
              <a:t>Gives</a:t>
            </a:r>
            <a:r>
              <a:rPr lang="en-US" altLang="zh-CN" sz="2600" spc="13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515151"/>
                </a:solidFill>
                <a:latin typeface="Times New Roman"/>
                <a:ea typeface="Times New Roman"/>
              </a:rPr>
              <a:t>birth</a:t>
            </a:r>
            <a:r>
              <a:rPr lang="en-US" altLang="zh-CN" sz="2600" spc="13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515151"/>
                </a:solidFill>
                <a:latin typeface="Times New Roman"/>
                <a:ea typeface="Times New Roman"/>
              </a:rPr>
              <a:t>like</a:t>
            </a:r>
            <a:r>
              <a:rPr lang="en-US" altLang="zh-CN" sz="2600" spc="13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0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</a:p>
          <a:p>
            <a:pPr marL="0" indent="1257300">
              <a:lnSpc>
                <a:spcPct val="100000"/>
              </a:lnSpc>
            </a:pPr>
            <a:r>
              <a:rPr lang="en-US" altLang="zh-CN" sz="2600" spc="355" dirty="0">
                <a:solidFill>
                  <a:srgbClr val="515151"/>
                </a:solidFill>
                <a:latin typeface="Times New Roman"/>
                <a:ea typeface="Times New Roman"/>
              </a:rPr>
              <a:t>mam</a:t>
            </a:r>
            <a:r>
              <a:rPr lang="en-US" altLang="zh-CN" sz="2600" spc="345" dirty="0">
                <a:solidFill>
                  <a:srgbClr val="515151"/>
                </a:solidFill>
                <a:latin typeface="Times New Roman"/>
                <a:ea typeface="Times New Roman"/>
              </a:rPr>
              <a:t>mal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6515100" y="5090058"/>
            <a:ext cx="3232798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13423900" y="4340758"/>
            <a:ext cx="1408779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70" dirty="0">
                <a:solidFill>
                  <a:srgbClr val="515151"/>
                </a:solidFill>
                <a:latin typeface="Times New Roman"/>
                <a:ea typeface="Times New Roman"/>
              </a:rPr>
              <a:t>Ma</a:t>
            </a:r>
            <a:r>
              <a:rPr lang="en-US" altLang="zh-CN" sz="2600" spc="265" dirty="0">
                <a:solidFill>
                  <a:srgbClr val="515151"/>
                </a:solidFill>
                <a:latin typeface="Times New Roman"/>
                <a:ea typeface="Times New Roman"/>
              </a:rPr>
              <a:t>mmal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7531100" y="8595258"/>
            <a:ext cx="1311747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Co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rpus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 87"/>
          <p:cNvSpPr/>
          <p:nvPr/>
        </p:nvSpPr>
        <p:spPr>
          <a:xfrm>
            <a:off x="10445750" y="4552950"/>
            <a:ext cx="2178050" cy="19050"/>
          </a:xfrm>
          <a:custGeom>
            <a:avLst/>
            <a:gdLst>
              <a:gd name="connsiteX0" fmla="*/ 25142 w 2178050"/>
              <a:gd name="connsiteY0" fmla="*/ 19050 h 19050"/>
              <a:gd name="connsiteX1" fmla="*/ 2161110 w 2178050"/>
              <a:gd name="connsiteY1" fmla="*/ 19050 h 19050"/>
              <a:gd name="connsiteX2" fmla="*/ 2180160 w 21780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8050" h="19050">
                <a:moveTo>
                  <a:pt x="25142" y="19050"/>
                </a:moveTo>
                <a:lnTo>
                  <a:pt x="2161110" y="19050"/>
                </a:lnTo>
                <a:lnTo>
                  <a:pt x="2180160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8"/>
          <p:cNvSpPr/>
          <p:nvPr/>
        </p:nvSpPr>
        <p:spPr>
          <a:xfrm>
            <a:off x="12579350" y="4464050"/>
            <a:ext cx="184150" cy="184150"/>
          </a:xfrm>
          <a:custGeom>
            <a:avLst/>
            <a:gdLst>
              <a:gd name="connsiteX0" fmla="*/ 27512 w 184150"/>
              <a:gd name="connsiteY0" fmla="*/ 191770 h 184150"/>
              <a:gd name="connsiteX1" fmla="*/ 195148 w 184150"/>
              <a:gd name="connsiteY1" fmla="*/ 107950 h 184150"/>
              <a:gd name="connsiteX2" fmla="*/ 27512 w 184150"/>
              <a:gd name="connsiteY2" fmla="*/ 24130 h 184150"/>
              <a:gd name="connsiteX3" fmla="*/ 27512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7512" y="191770"/>
                </a:moveTo>
                <a:lnTo>
                  <a:pt x="195148" y="107950"/>
                </a:lnTo>
                <a:lnTo>
                  <a:pt x="27512" y="24130"/>
                </a:lnTo>
                <a:lnTo>
                  <a:pt x="27512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9"/>
          <p:cNvSpPr/>
          <p:nvPr/>
        </p:nvSpPr>
        <p:spPr>
          <a:xfrm>
            <a:off x="4044950" y="4552950"/>
            <a:ext cx="1581150" cy="19050"/>
          </a:xfrm>
          <a:custGeom>
            <a:avLst/>
            <a:gdLst>
              <a:gd name="connsiteX0" fmla="*/ 27885 w 1581150"/>
              <a:gd name="connsiteY0" fmla="*/ 19050 h 19050"/>
              <a:gd name="connsiteX1" fmla="*/ 1572516 w 1581150"/>
              <a:gd name="connsiteY1" fmla="*/ 19050 h 19050"/>
              <a:gd name="connsiteX2" fmla="*/ 1591566 w 15811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150" h="19050">
                <a:moveTo>
                  <a:pt x="27885" y="19050"/>
                </a:moveTo>
                <a:lnTo>
                  <a:pt x="1572516" y="19050"/>
                </a:lnTo>
                <a:lnTo>
                  <a:pt x="1591566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90"/>
          <p:cNvSpPr/>
          <p:nvPr/>
        </p:nvSpPr>
        <p:spPr>
          <a:xfrm>
            <a:off x="5594350" y="4464050"/>
            <a:ext cx="184150" cy="184150"/>
          </a:xfrm>
          <a:custGeom>
            <a:avLst/>
            <a:gdLst>
              <a:gd name="connsiteX0" fmla="*/ 23117 w 184150"/>
              <a:gd name="connsiteY0" fmla="*/ 191770 h 184150"/>
              <a:gd name="connsiteX1" fmla="*/ 190758 w 184150"/>
              <a:gd name="connsiteY1" fmla="*/ 107950 h 184150"/>
              <a:gd name="connsiteX2" fmla="*/ 23117 w 184150"/>
              <a:gd name="connsiteY2" fmla="*/ 24130 h 184150"/>
              <a:gd name="connsiteX3" fmla="*/ 23117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3117" y="191770"/>
                </a:moveTo>
                <a:lnTo>
                  <a:pt x="190758" y="107950"/>
                </a:lnTo>
                <a:lnTo>
                  <a:pt x="23117" y="24130"/>
                </a:lnTo>
                <a:lnTo>
                  <a:pt x="23117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788920"/>
            <a:ext cx="4838700" cy="3589020"/>
          </a:xfrm>
          <a:prstGeom prst="rect">
            <a:avLst/>
          </a:prstGeom>
        </p:spPr>
      </p:pic>
      <p:pic>
        <p:nvPicPr>
          <p:cNvPr id="93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6781800"/>
            <a:ext cx="1935480" cy="1943100"/>
          </a:xfrm>
          <a:prstGeom prst="rect">
            <a:avLst/>
          </a:prstGeom>
        </p:spPr>
      </p:pic>
      <p:sp>
        <p:nvSpPr>
          <p:cNvPr id="2" name="Freeform 93"/>
          <p:cNvSpPr/>
          <p:nvPr/>
        </p:nvSpPr>
        <p:spPr>
          <a:xfrm>
            <a:off x="5810250" y="6534150"/>
            <a:ext cx="1060450" cy="933450"/>
          </a:xfrm>
          <a:custGeom>
            <a:avLst/>
            <a:gdLst>
              <a:gd name="connsiteX0" fmla="*/ 40309 w 1060450"/>
              <a:gd name="connsiteY0" fmla="*/ 43709 h 933450"/>
              <a:gd name="connsiteX1" fmla="*/ 1050845 w 1060450"/>
              <a:gd name="connsiteY1" fmla="*/ 931934 h 933450"/>
              <a:gd name="connsiteX2" fmla="*/ 1065153 w 1060450"/>
              <a:gd name="connsiteY2" fmla="*/ 944511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933450">
                <a:moveTo>
                  <a:pt x="40309" y="43709"/>
                </a:moveTo>
                <a:lnTo>
                  <a:pt x="1050845" y="931934"/>
                </a:lnTo>
                <a:lnTo>
                  <a:pt x="1065153" y="944511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4"/>
          <p:cNvSpPr/>
          <p:nvPr/>
        </p:nvSpPr>
        <p:spPr>
          <a:xfrm>
            <a:off x="6762750" y="7359650"/>
            <a:ext cx="222250" cy="209550"/>
          </a:xfrm>
          <a:custGeom>
            <a:avLst/>
            <a:gdLst>
              <a:gd name="connsiteX0" fmla="*/ 43008 w 222250"/>
              <a:gd name="connsiteY0" fmla="*/ 169392 h 209550"/>
              <a:gd name="connsiteX1" fmla="*/ 224259 w 222250"/>
              <a:gd name="connsiteY1" fmla="*/ 217109 h 209550"/>
              <a:gd name="connsiteX2" fmla="*/ 153682 w 222250"/>
              <a:gd name="connsiteY2" fmla="*/ 43478 h 209550"/>
              <a:gd name="connsiteX3" fmla="*/ 43008 w 222250"/>
              <a:gd name="connsiteY3" fmla="*/ 16939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50" h="209550">
                <a:moveTo>
                  <a:pt x="43008" y="169392"/>
                </a:moveTo>
                <a:lnTo>
                  <a:pt x="224259" y="217109"/>
                </a:lnTo>
                <a:lnTo>
                  <a:pt x="153682" y="43478"/>
                </a:lnTo>
                <a:lnTo>
                  <a:pt x="43008" y="169392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5"/>
          <p:cNvSpPr/>
          <p:nvPr/>
        </p:nvSpPr>
        <p:spPr>
          <a:xfrm>
            <a:off x="9213850" y="6673850"/>
            <a:ext cx="1111250" cy="857250"/>
          </a:xfrm>
          <a:custGeom>
            <a:avLst/>
            <a:gdLst>
              <a:gd name="connsiteX0" fmla="*/ 33648 w 1111250"/>
              <a:gd name="connsiteY0" fmla="*/ 861250 h 857250"/>
              <a:gd name="connsiteX1" fmla="*/ 1104770 w 1111250"/>
              <a:gd name="connsiteY1" fmla="*/ 47111 h 857250"/>
              <a:gd name="connsiteX2" fmla="*/ 1119936 w 1111250"/>
              <a:gd name="connsiteY2" fmla="*/ 35584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250" h="857250">
                <a:moveTo>
                  <a:pt x="33648" y="861250"/>
                </a:moveTo>
                <a:lnTo>
                  <a:pt x="1104770" y="47111"/>
                </a:lnTo>
                <a:lnTo>
                  <a:pt x="1119936" y="35584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6"/>
          <p:cNvSpPr/>
          <p:nvPr/>
        </p:nvSpPr>
        <p:spPr>
          <a:xfrm>
            <a:off x="10229850" y="6584950"/>
            <a:ext cx="209550" cy="196850"/>
          </a:xfrm>
          <a:custGeom>
            <a:avLst/>
            <a:gdLst>
              <a:gd name="connsiteX0" fmla="*/ 139493 w 209550"/>
              <a:gd name="connsiteY0" fmla="*/ 202744 h 196850"/>
              <a:gd name="connsiteX1" fmla="*/ 222234 w 209550"/>
              <a:gd name="connsiteY1" fmla="*/ 34569 h 196850"/>
              <a:gd name="connsiteX2" fmla="*/ 38050 w 209550"/>
              <a:gd name="connsiteY2" fmla="*/ 69280 h 196850"/>
              <a:gd name="connsiteX3" fmla="*/ 139493 w 209550"/>
              <a:gd name="connsiteY3" fmla="*/ 202744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" h="196850">
                <a:moveTo>
                  <a:pt x="139493" y="202744"/>
                </a:moveTo>
                <a:lnTo>
                  <a:pt x="222234" y="34569"/>
                </a:lnTo>
                <a:lnTo>
                  <a:pt x="38050" y="69280"/>
                </a:lnTo>
                <a:lnTo>
                  <a:pt x="139493" y="202744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7"/>
          <p:cNvSpPr txBox="1"/>
          <p:nvPr/>
        </p:nvSpPr>
        <p:spPr>
          <a:xfrm>
            <a:off x="2273300" y="668934"/>
            <a:ext cx="11841063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290" dirty="0">
                <a:solidFill>
                  <a:srgbClr val="3F3F3F"/>
                </a:solidFill>
                <a:latin typeface="Times New Roman"/>
                <a:ea typeface="Times New Roman"/>
              </a:rPr>
              <a:t>“Traditional”</a:t>
            </a:r>
            <a:r>
              <a:rPr lang="en-US" altLang="zh-CN" sz="48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60" dirty="0">
                <a:solidFill>
                  <a:srgbClr val="3F3F3F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48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25" dirty="0">
                <a:solidFill>
                  <a:srgbClr val="3F3F3F"/>
                </a:solidFill>
                <a:latin typeface="Times New Roman"/>
                <a:ea typeface="Times New Roman"/>
              </a:rPr>
              <a:t>Binary</a:t>
            </a:r>
            <a:r>
              <a:rPr lang="en-US" altLang="zh-CN" sz="48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270" dirty="0">
                <a:solidFill>
                  <a:srgbClr val="3F3F3F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914400" y="4061358"/>
            <a:ext cx="2797931" cy="9687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515151"/>
                </a:solidFill>
                <a:latin typeface="Times New Roman"/>
                <a:ea typeface="Times New Roman"/>
              </a:rPr>
              <a:t>Moves</a:t>
            </a:r>
            <a:r>
              <a:rPr lang="en-US" altLang="zh-CN" sz="2600" spc="11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70" dirty="0">
                <a:solidFill>
                  <a:srgbClr val="515151"/>
                </a:solidFill>
                <a:latin typeface="Times New Roman"/>
                <a:ea typeface="Times New Roman"/>
              </a:rPr>
              <a:t>like</a:t>
            </a:r>
            <a:r>
              <a:rPr lang="en-US" altLang="zh-CN" sz="2600" spc="11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9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12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60" dirty="0">
                <a:solidFill>
                  <a:srgbClr val="515151"/>
                </a:solidFill>
                <a:latin typeface="Times New Roman"/>
                <a:ea typeface="Times New Roman"/>
              </a:rPr>
              <a:t>fish,</a:t>
            </a:r>
          </a:p>
          <a:p>
            <a:pPr>
              <a:lnSpc>
                <a:spcPts val="970"/>
              </a:lnSpc>
            </a:pPr>
            <a:endParaRPr lang="en-US" dirty="0"/>
          </a:p>
          <a:p>
            <a:pPr marL="0" indent="76200">
              <a:lnSpc>
                <a:spcPct val="106666"/>
              </a:lnSpc>
            </a:pPr>
            <a:r>
              <a:rPr lang="en-US" altLang="zh-CN" sz="2600" spc="250" dirty="0">
                <a:solidFill>
                  <a:srgbClr val="515151"/>
                </a:solidFill>
                <a:latin typeface="Times New Roman"/>
                <a:ea typeface="Times New Roman"/>
              </a:rPr>
              <a:t>Looks</a:t>
            </a:r>
            <a:r>
              <a:rPr lang="en-US" altLang="zh-CN" sz="2600" spc="12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5" dirty="0">
                <a:solidFill>
                  <a:srgbClr val="515151"/>
                </a:solidFill>
                <a:latin typeface="Times New Roman"/>
                <a:ea typeface="Times New Roman"/>
              </a:rPr>
              <a:t>like</a:t>
            </a:r>
            <a:r>
              <a:rPr lang="en-US" altLang="zh-CN" sz="2600" spc="13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0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13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515151"/>
                </a:solidFill>
                <a:latin typeface="Times New Roman"/>
                <a:ea typeface="Times New Roman"/>
              </a:rPr>
              <a:t>fish</a:t>
            </a:r>
          </a:p>
        </p:txBody>
      </p:sp>
      <p:sp>
        <p:nvSpPr>
          <p:cNvPr id="99" name="TextBox 99"/>
          <p:cNvSpPr txBox="1"/>
          <p:nvPr/>
        </p:nvSpPr>
        <p:spPr>
          <a:xfrm>
            <a:off x="13779500" y="4340758"/>
            <a:ext cx="69355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25" dirty="0">
                <a:solidFill>
                  <a:srgbClr val="515151"/>
                </a:solidFill>
                <a:latin typeface="Times New Roman"/>
                <a:ea typeface="Times New Roman"/>
              </a:rPr>
              <a:t>Fi</a:t>
            </a:r>
            <a:r>
              <a:rPr lang="en-US" altLang="zh-CN" sz="2600" spc="215" dirty="0">
                <a:solidFill>
                  <a:srgbClr val="515151"/>
                </a:solidFill>
                <a:latin typeface="Times New Roman"/>
                <a:ea typeface="Times New Roman"/>
              </a:rPr>
              <a:t>sh</a:t>
            </a:r>
          </a:p>
        </p:txBody>
      </p:sp>
      <p:sp>
        <p:nvSpPr>
          <p:cNvPr id="100" name="TextBox 100"/>
          <p:cNvSpPr txBox="1"/>
          <p:nvPr/>
        </p:nvSpPr>
        <p:spPr>
          <a:xfrm>
            <a:off x="6515100" y="5090058"/>
            <a:ext cx="3232798" cy="3927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70"/>
              </a:lnSpc>
            </a:pPr>
            <a:endParaRPr lang="en-US" dirty="0"/>
          </a:p>
          <a:p>
            <a:pPr marL="0" indent="1016000">
              <a:lnSpc>
                <a:spcPct val="106666"/>
              </a:lnSpc>
            </a:pP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Co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rpus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101"/>
          <p:cNvSpPr/>
          <p:nvPr/>
        </p:nvSpPr>
        <p:spPr>
          <a:xfrm>
            <a:off x="2876550" y="4552950"/>
            <a:ext cx="1581150" cy="19050"/>
          </a:xfrm>
          <a:custGeom>
            <a:avLst/>
            <a:gdLst>
              <a:gd name="connsiteX0" fmla="*/ 25142 w 1581150"/>
              <a:gd name="connsiteY0" fmla="*/ 19050 h 19050"/>
              <a:gd name="connsiteX1" fmla="*/ 1569773 w 1581150"/>
              <a:gd name="connsiteY1" fmla="*/ 19050 h 19050"/>
              <a:gd name="connsiteX2" fmla="*/ 1588823 w 15811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150" h="19050">
                <a:moveTo>
                  <a:pt x="25142" y="19050"/>
                </a:moveTo>
                <a:lnTo>
                  <a:pt x="1569773" y="19050"/>
                </a:lnTo>
                <a:lnTo>
                  <a:pt x="1588823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2"/>
          <p:cNvSpPr/>
          <p:nvPr/>
        </p:nvSpPr>
        <p:spPr>
          <a:xfrm>
            <a:off x="4425950" y="4464050"/>
            <a:ext cx="184150" cy="184150"/>
          </a:xfrm>
          <a:custGeom>
            <a:avLst/>
            <a:gdLst>
              <a:gd name="connsiteX0" fmla="*/ 20374 w 184150"/>
              <a:gd name="connsiteY0" fmla="*/ 191770 h 184150"/>
              <a:gd name="connsiteX1" fmla="*/ 188014 w 184150"/>
              <a:gd name="connsiteY1" fmla="*/ 107950 h 184150"/>
              <a:gd name="connsiteX2" fmla="*/ 20374 w 184150"/>
              <a:gd name="connsiteY2" fmla="*/ 24130 h 184150"/>
              <a:gd name="connsiteX3" fmla="*/ 20374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0374" y="191770"/>
                </a:moveTo>
                <a:lnTo>
                  <a:pt x="188014" y="107950"/>
                </a:lnTo>
                <a:lnTo>
                  <a:pt x="20374" y="24130"/>
                </a:lnTo>
                <a:lnTo>
                  <a:pt x="20374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420" y="2788920"/>
            <a:ext cx="4122420" cy="3589020"/>
          </a:xfrm>
          <a:prstGeom prst="rect">
            <a:avLst/>
          </a:prstGeom>
        </p:spPr>
      </p:pic>
      <p:sp>
        <p:nvSpPr>
          <p:cNvPr id="2" name="Freeform 104"/>
          <p:cNvSpPr/>
          <p:nvPr/>
        </p:nvSpPr>
        <p:spPr>
          <a:xfrm>
            <a:off x="8477250" y="4540250"/>
            <a:ext cx="1593850" cy="31750"/>
          </a:xfrm>
          <a:custGeom>
            <a:avLst/>
            <a:gdLst>
              <a:gd name="connsiteX0" fmla="*/ 36293 w 1593850"/>
              <a:gd name="connsiteY0" fmla="*/ 31750 h 31750"/>
              <a:gd name="connsiteX1" fmla="*/ 1580924 w 1593850"/>
              <a:gd name="connsiteY1" fmla="*/ 31750 h 31750"/>
              <a:gd name="connsiteX2" fmla="*/ 1599974 w 1593850"/>
              <a:gd name="connsiteY2" fmla="*/ 31750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850" h="31750">
                <a:moveTo>
                  <a:pt x="36293" y="31750"/>
                </a:moveTo>
                <a:lnTo>
                  <a:pt x="1580924" y="31750"/>
                </a:lnTo>
                <a:lnTo>
                  <a:pt x="1599974" y="317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5"/>
          <p:cNvSpPr/>
          <p:nvPr/>
        </p:nvSpPr>
        <p:spPr>
          <a:xfrm>
            <a:off x="10013950" y="4451350"/>
            <a:ext cx="209550" cy="196850"/>
          </a:xfrm>
          <a:custGeom>
            <a:avLst/>
            <a:gdLst>
              <a:gd name="connsiteX0" fmla="*/ 44223 w 209550"/>
              <a:gd name="connsiteY0" fmla="*/ 204470 h 196850"/>
              <a:gd name="connsiteX1" fmla="*/ 211864 w 209550"/>
              <a:gd name="connsiteY1" fmla="*/ 120650 h 196850"/>
              <a:gd name="connsiteX2" fmla="*/ 44223 w 209550"/>
              <a:gd name="connsiteY2" fmla="*/ 36830 h 196850"/>
              <a:gd name="connsiteX3" fmla="*/ 44223 w 209550"/>
              <a:gd name="connsiteY3" fmla="*/ 204470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" h="196850">
                <a:moveTo>
                  <a:pt x="44223" y="204470"/>
                </a:moveTo>
                <a:lnTo>
                  <a:pt x="211864" y="120650"/>
                </a:lnTo>
                <a:lnTo>
                  <a:pt x="44223" y="36830"/>
                </a:lnTo>
                <a:lnTo>
                  <a:pt x="44223" y="2044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2788920"/>
            <a:ext cx="4838700" cy="3589020"/>
          </a:xfrm>
          <a:prstGeom prst="rect">
            <a:avLst/>
          </a:prstGeom>
        </p:spPr>
      </p:pic>
      <p:pic>
        <p:nvPicPr>
          <p:cNvPr id="108" name="Picture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446020"/>
            <a:ext cx="2186940" cy="3947160"/>
          </a:xfrm>
          <a:prstGeom prst="rect">
            <a:avLst/>
          </a:prstGeom>
        </p:spPr>
      </p:pic>
      <p:sp>
        <p:nvSpPr>
          <p:cNvPr id="3" name="TextBox 108"/>
          <p:cNvSpPr txBox="1"/>
          <p:nvPr/>
        </p:nvSpPr>
        <p:spPr>
          <a:xfrm>
            <a:off x="4178300" y="668934"/>
            <a:ext cx="8030451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50" dirty="0">
                <a:solidFill>
                  <a:srgbClr val="3F3F3F"/>
                </a:solidFill>
                <a:latin typeface="Times New Roman"/>
                <a:ea typeface="Times New Roman"/>
              </a:rPr>
              <a:t>Binary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295" dirty="0">
                <a:solidFill>
                  <a:srgbClr val="3F3F3F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109" name="TextBox 109"/>
          <p:cNvSpPr txBox="1"/>
          <p:nvPr/>
        </p:nvSpPr>
        <p:spPr>
          <a:xfrm>
            <a:off x="1435100" y="7299858"/>
            <a:ext cx="1311747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Co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rpus</a:t>
            </a:r>
          </a:p>
        </p:txBody>
      </p:sp>
      <p:sp>
        <p:nvSpPr>
          <p:cNvPr id="110" name="TextBox 110"/>
          <p:cNvSpPr txBox="1"/>
          <p:nvPr/>
        </p:nvSpPr>
        <p:spPr>
          <a:xfrm>
            <a:off x="5461000" y="7314832"/>
            <a:ext cx="2216768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220" dirty="0">
                <a:solidFill>
                  <a:srgbClr val="000000"/>
                </a:solidFill>
                <a:latin typeface="Times New Roman"/>
                <a:ea typeface="Times New Roman"/>
              </a:rPr>
              <a:t>Classifi</a:t>
            </a:r>
            <a:r>
              <a:rPr lang="en-US" altLang="zh-CN" sz="2600" spc="215" dirty="0">
                <a:solidFill>
                  <a:srgbClr val="000000"/>
                </a:solidFill>
                <a:latin typeface="Times New Roman"/>
                <a:ea typeface="Times New Roman"/>
              </a:rPr>
              <a:t>cation</a:t>
            </a:r>
          </a:p>
          <a:p>
            <a:pPr marL="0" indent="266700">
              <a:lnSpc>
                <a:spcPct val="100000"/>
              </a:lnSpc>
            </a:pPr>
            <a:r>
              <a:rPr lang="en-US" altLang="zh-CN" sz="2600" spc="265" dirty="0">
                <a:solidFill>
                  <a:srgbClr val="000000"/>
                </a:solidFill>
                <a:latin typeface="Times New Roman"/>
                <a:ea typeface="Times New Roman"/>
              </a:rPr>
              <a:t>Algorit</a:t>
            </a:r>
            <a:r>
              <a:rPr lang="en-US" altLang="zh-CN" sz="2600" spc="260" dirty="0">
                <a:solidFill>
                  <a:srgbClr val="000000"/>
                </a:solidFill>
                <a:latin typeface="Times New Roman"/>
                <a:ea typeface="Times New Roman"/>
              </a:rPr>
              <a:t>hm</a:t>
            </a:r>
          </a:p>
        </p:txBody>
      </p:sp>
      <p:sp>
        <p:nvSpPr>
          <p:cNvPr id="111" name="TextBox 111"/>
          <p:cNvSpPr txBox="1"/>
          <p:nvPr/>
        </p:nvSpPr>
        <p:spPr>
          <a:xfrm>
            <a:off x="10934700" y="7299858"/>
            <a:ext cx="3347098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112"/>
          <p:cNvSpPr/>
          <p:nvPr/>
        </p:nvSpPr>
        <p:spPr>
          <a:xfrm>
            <a:off x="8115300" y="2336800"/>
            <a:ext cx="38100" cy="6197600"/>
          </a:xfrm>
          <a:custGeom>
            <a:avLst/>
            <a:gdLst>
              <a:gd name="connsiteX0" fmla="*/ 12700 w 38100"/>
              <a:gd name="connsiteY0" fmla="*/ 12700 h 6197600"/>
              <a:gd name="connsiteX1" fmla="*/ 12700 w 38100"/>
              <a:gd name="connsiteY1" fmla="*/ 6206671 h 619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6197600">
                <a:moveTo>
                  <a:pt x="12700" y="12700"/>
                </a:moveTo>
                <a:lnTo>
                  <a:pt x="12700" y="6206671"/>
                </a:lnTo>
              </a:path>
            </a:pathLst>
          </a:custGeom>
          <a:ln w="25400">
            <a:solidFill>
              <a:srgbClr val="EF592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3"/>
          <p:cNvSpPr txBox="1"/>
          <p:nvPr/>
        </p:nvSpPr>
        <p:spPr>
          <a:xfrm>
            <a:off x="4178300" y="668934"/>
            <a:ext cx="8030451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50" dirty="0">
                <a:solidFill>
                  <a:srgbClr val="3F3F3F"/>
                </a:solidFill>
                <a:latin typeface="Times New Roman"/>
                <a:ea typeface="Times New Roman"/>
              </a:rPr>
              <a:t>Binary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295" dirty="0">
                <a:solidFill>
                  <a:srgbClr val="3F3F3F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114" name="TextBox 114"/>
          <p:cNvSpPr txBox="1"/>
          <p:nvPr/>
        </p:nvSpPr>
        <p:spPr>
          <a:xfrm>
            <a:off x="5646928" y="2282748"/>
            <a:ext cx="5408453" cy="5262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916"/>
              </a:lnSpc>
              <a:tabLst>
                <a:tab pos="2976371" algn="l"/>
              </a:tabLst>
            </a:pPr>
            <a:r>
              <a:rPr lang="en-US" altLang="zh-CN" sz="3200" spc="310" dirty="0">
                <a:solidFill>
                  <a:srgbClr val="EF5927"/>
                </a:solidFill>
                <a:latin typeface="Times New Roman"/>
                <a:ea typeface="Times New Roman"/>
              </a:rPr>
              <a:t>ML-based	</a:t>
            </a:r>
            <a:r>
              <a:rPr lang="en-US" altLang="zh-CN" sz="3200" spc="370" dirty="0">
                <a:solidFill>
                  <a:srgbClr val="EF5927"/>
                </a:solidFill>
                <a:latin typeface="Times New Roman"/>
                <a:ea typeface="Times New Roman"/>
              </a:rPr>
              <a:t>Rule-based</a:t>
            </a:r>
          </a:p>
        </p:txBody>
      </p:sp>
      <p:sp>
        <p:nvSpPr>
          <p:cNvPr id="115" name="TextBox 115"/>
          <p:cNvSpPr txBox="1"/>
          <p:nvPr/>
        </p:nvSpPr>
        <p:spPr>
          <a:xfrm>
            <a:off x="4885334" y="3051929"/>
            <a:ext cx="2759958" cy="2518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97025">
              <a:lnSpc>
                <a:spcPct val="106666"/>
              </a:lnSpc>
            </a:pPr>
            <a:r>
              <a:rPr lang="en-US" altLang="zh-CN" sz="2600" spc="270" dirty="0">
                <a:solidFill>
                  <a:srgbClr val="000000"/>
                </a:solidFill>
                <a:latin typeface="Times New Roman"/>
                <a:ea typeface="Times New Roman"/>
              </a:rPr>
              <a:t>Dynam</a:t>
            </a:r>
            <a:r>
              <a:rPr lang="en-US" altLang="zh-CN" sz="2600" spc="265" dirty="0">
                <a:solidFill>
                  <a:srgbClr val="000000"/>
                </a:solidFill>
                <a:latin typeface="Times New Roman"/>
                <a:ea typeface="Times New Roman"/>
              </a:rPr>
              <a:t>ic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70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Experts</a:t>
            </a:r>
            <a:r>
              <a:rPr lang="en-US" altLang="zh-CN" sz="26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0" dirty="0">
                <a:solidFill>
                  <a:srgbClr val="000000"/>
                </a:solidFill>
                <a:latin typeface="Times New Roman"/>
                <a:ea typeface="Times New Roman"/>
              </a:rPr>
              <a:t>optional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70"/>
              </a:lnSpc>
            </a:pPr>
            <a:endParaRPr lang="en-US" dirty="0"/>
          </a:p>
          <a:p>
            <a:pPr marL="0" indent="62077">
              <a:lnSpc>
                <a:spcPct val="106666"/>
              </a:lnSpc>
            </a:pPr>
            <a:r>
              <a:rPr lang="en-US" altLang="zh-CN" sz="2600" spc="320" dirty="0">
                <a:solidFill>
                  <a:srgbClr val="000000"/>
                </a:solidFill>
                <a:latin typeface="Times New Roman"/>
                <a:ea typeface="Times New Roman"/>
              </a:rPr>
              <a:t>Corpus</a:t>
            </a:r>
            <a:r>
              <a:rPr lang="en-US" altLang="zh-CN" sz="26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0" dirty="0">
                <a:solidFill>
                  <a:srgbClr val="000000"/>
                </a:solidFill>
                <a:latin typeface="Times New Roman"/>
                <a:ea typeface="Times New Roman"/>
              </a:rPr>
              <a:t>required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70"/>
              </a:lnSpc>
            </a:pPr>
            <a:endParaRPr lang="en-US" dirty="0"/>
          </a:p>
          <a:p>
            <a:pPr marL="0" indent="603605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Training</a:t>
            </a:r>
            <a:r>
              <a:rPr lang="en-US" altLang="zh-CN" sz="2600" spc="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4" dirty="0">
                <a:solidFill>
                  <a:srgbClr val="000000"/>
                </a:solidFill>
                <a:latin typeface="Times New Roman"/>
                <a:ea typeface="Times New Roman"/>
              </a:rPr>
              <a:t>step</a:t>
            </a:r>
          </a:p>
        </p:txBody>
      </p:sp>
      <p:sp>
        <p:nvSpPr>
          <p:cNvPr id="116" name="TextBox 116"/>
          <p:cNvSpPr txBox="1"/>
          <p:nvPr/>
        </p:nvSpPr>
        <p:spPr>
          <a:xfrm>
            <a:off x="8623300" y="3058058"/>
            <a:ext cx="2865942" cy="2794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70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2600" spc="265" dirty="0">
                <a:solidFill>
                  <a:srgbClr val="000000"/>
                </a:solidFill>
                <a:latin typeface="Times New Roman"/>
                <a:ea typeface="Times New Roman"/>
              </a:rPr>
              <a:t>tatic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70"/>
              </a:lnSpc>
            </a:pPr>
            <a:endParaRPr lang="en-US" dirty="0"/>
          </a:p>
          <a:p>
            <a:pPr marL="0" hangingPunct="0">
              <a:lnSpc>
                <a:spcPct val="176250"/>
              </a:lnSpc>
            </a:pPr>
            <a:r>
              <a:rPr lang="en-US" altLang="zh-CN" sz="2600" spc="340" dirty="0">
                <a:solidFill>
                  <a:srgbClr val="000000"/>
                </a:solidFill>
                <a:latin typeface="Times New Roman"/>
                <a:ea typeface="Times New Roman"/>
              </a:rPr>
              <a:t>Experts</a:t>
            </a:r>
            <a:r>
              <a:rPr lang="en-US" altLang="zh-CN" sz="2600" spc="-2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30" dirty="0">
                <a:solidFill>
                  <a:srgbClr val="000000"/>
                </a:solidFill>
                <a:latin typeface="Times New Roman"/>
                <a:ea typeface="Times New Roman"/>
              </a:rPr>
              <a:t>required</a:t>
            </a:r>
            <a:r>
              <a:rPr lang="en-US" altLang="zh-CN" sz="2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75" dirty="0">
                <a:solidFill>
                  <a:srgbClr val="000000"/>
                </a:solidFill>
                <a:latin typeface="Times New Roman"/>
                <a:ea typeface="Times New Roman"/>
              </a:rPr>
              <a:t>Corpus</a:t>
            </a:r>
            <a:r>
              <a:rPr lang="en-US" altLang="zh-CN" sz="2600" spc="-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optional</a:t>
            </a:r>
            <a:r>
              <a:rPr lang="en-US" altLang="zh-CN" sz="2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400" dirty="0">
                <a:solidFill>
                  <a:srgbClr val="000000"/>
                </a:solidFill>
                <a:latin typeface="Times New Roman"/>
                <a:ea typeface="Times New Roman"/>
              </a:rPr>
              <a:t>No</a:t>
            </a:r>
            <a:r>
              <a:rPr lang="en-US" altLang="zh-CN" sz="2600" spc="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55" dirty="0">
                <a:solidFill>
                  <a:srgbClr val="000000"/>
                </a:solidFill>
                <a:latin typeface="Times New Roman"/>
                <a:ea typeface="Times New Roman"/>
              </a:rPr>
              <a:t>training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0" dirty="0">
                <a:solidFill>
                  <a:srgbClr val="000000"/>
                </a:solidFill>
                <a:latin typeface="Times New Roman"/>
                <a:ea typeface="Times New Roman"/>
              </a:rPr>
              <a:t>step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reeform 117"/>
          <p:cNvSpPr/>
          <p:nvPr/>
        </p:nvSpPr>
        <p:spPr>
          <a:xfrm>
            <a:off x="10445750" y="4552950"/>
            <a:ext cx="2178050" cy="19050"/>
          </a:xfrm>
          <a:custGeom>
            <a:avLst/>
            <a:gdLst>
              <a:gd name="connsiteX0" fmla="*/ 25142 w 2178050"/>
              <a:gd name="connsiteY0" fmla="*/ 19050 h 19050"/>
              <a:gd name="connsiteX1" fmla="*/ 2161110 w 2178050"/>
              <a:gd name="connsiteY1" fmla="*/ 19050 h 19050"/>
              <a:gd name="connsiteX2" fmla="*/ 2180160 w 21780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8050" h="19050">
                <a:moveTo>
                  <a:pt x="25142" y="19050"/>
                </a:moveTo>
                <a:lnTo>
                  <a:pt x="2161110" y="19050"/>
                </a:lnTo>
                <a:lnTo>
                  <a:pt x="2180160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8"/>
          <p:cNvSpPr/>
          <p:nvPr/>
        </p:nvSpPr>
        <p:spPr>
          <a:xfrm>
            <a:off x="12579350" y="4464050"/>
            <a:ext cx="184150" cy="184150"/>
          </a:xfrm>
          <a:custGeom>
            <a:avLst/>
            <a:gdLst>
              <a:gd name="connsiteX0" fmla="*/ 27512 w 184150"/>
              <a:gd name="connsiteY0" fmla="*/ 191770 h 184150"/>
              <a:gd name="connsiteX1" fmla="*/ 195148 w 184150"/>
              <a:gd name="connsiteY1" fmla="*/ 107950 h 184150"/>
              <a:gd name="connsiteX2" fmla="*/ 27512 w 184150"/>
              <a:gd name="connsiteY2" fmla="*/ 24130 h 184150"/>
              <a:gd name="connsiteX3" fmla="*/ 27512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7512" y="191770"/>
                </a:moveTo>
                <a:lnTo>
                  <a:pt x="195148" y="107950"/>
                </a:lnTo>
                <a:lnTo>
                  <a:pt x="27512" y="24130"/>
                </a:lnTo>
                <a:lnTo>
                  <a:pt x="27512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9"/>
          <p:cNvSpPr/>
          <p:nvPr/>
        </p:nvSpPr>
        <p:spPr>
          <a:xfrm>
            <a:off x="4578350" y="4552950"/>
            <a:ext cx="1047750" cy="19050"/>
          </a:xfrm>
          <a:custGeom>
            <a:avLst/>
            <a:gdLst>
              <a:gd name="connsiteX0" fmla="*/ 20543 w 1047750"/>
              <a:gd name="connsiteY0" fmla="*/ 19050 h 19050"/>
              <a:gd name="connsiteX1" fmla="*/ 1039117 w 1047750"/>
              <a:gd name="connsiteY1" fmla="*/ 19050 h 19050"/>
              <a:gd name="connsiteX2" fmla="*/ 1058167 w 10477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19050">
                <a:moveTo>
                  <a:pt x="20543" y="19050"/>
                </a:moveTo>
                <a:lnTo>
                  <a:pt x="1039117" y="19050"/>
                </a:lnTo>
                <a:lnTo>
                  <a:pt x="1058167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20"/>
          <p:cNvSpPr/>
          <p:nvPr/>
        </p:nvSpPr>
        <p:spPr>
          <a:xfrm>
            <a:off x="5594350" y="4464050"/>
            <a:ext cx="184150" cy="184150"/>
          </a:xfrm>
          <a:custGeom>
            <a:avLst/>
            <a:gdLst>
              <a:gd name="connsiteX0" fmla="*/ 23117 w 184150"/>
              <a:gd name="connsiteY0" fmla="*/ 191770 h 184150"/>
              <a:gd name="connsiteX1" fmla="*/ 190758 w 184150"/>
              <a:gd name="connsiteY1" fmla="*/ 107950 h 184150"/>
              <a:gd name="connsiteX2" fmla="*/ 23117 w 184150"/>
              <a:gd name="connsiteY2" fmla="*/ 24130 h 184150"/>
              <a:gd name="connsiteX3" fmla="*/ 23117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3117" y="191770"/>
                </a:moveTo>
                <a:lnTo>
                  <a:pt x="190758" y="107950"/>
                </a:lnTo>
                <a:lnTo>
                  <a:pt x="23117" y="24130"/>
                </a:lnTo>
                <a:lnTo>
                  <a:pt x="23117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788920"/>
            <a:ext cx="4838700" cy="3589020"/>
          </a:xfrm>
          <a:prstGeom prst="rect">
            <a:avLst/>
          </a:prstGeom>
        </p:spPr>
      </p:pic>
      <p:pic>
        <p:nvPicPr>
          <p:cNvPr id="123" name="Picture 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6781800"/>
            <a:ext cx="1935480" cy="1943100"/>
          </a:xfrm>
          <a:prstGeom prst="rect">
            <a:avLst/>
          </a:prstGeom>
        </p:spPr>
      </p:pic>
      <p:sp>
        <p:nvSpPr>
          <p:cNvPr id="2" name="Freeform 123"/>
          <p:cNvSpPr/>
          <p:nvPr/>
        </p:nvSpPr>
        <p:spPr>
          <a:xfrm>
            <a:off x="5810250" y="6534150"/>
            <a:ext cx="1060450" cy="933450"/>
          </a:xfrm>
          <a:custGeom>
            <a:avLst/>
            <a:gdLst>
              <a:gd name="connsiteX0" fmla="*/ 40309 w 1060450"/>
              <a:gd name="connsiteY0" fmla="*/ 43709 h 933450"/>
              <a:gd name="connsiteX1" fmla="*/ 1050845 w 1060450"/>
              <a:gd name="connsiteY1" fmla="*/ 931934 h 933450"/>
              <a:gd name="connsiteX2" fmla="*/ 1065153 w 1060450"/>
              <a:gd name="connsiteY2" fmla="*/ 944511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933450">
                <a:moveTo>
                  <a:pt x="40309" y="43709"/>
                </a:moveTo>
                <a:lnTo>
                  <a:pt x="1050845" y="931934"/>
                </a:lnTo>
                <a:lnTo>
                  <a:pt x="1065153" y="944511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4"/>
          <p:cNvSpPr/>
          <p:nvPr/>
        </p:nvSpPr>
        <p:spPr>
          <a:xfrm>
            <a:off x="6762750" y="7359650"/>
            <a:ext cx="222250" cy="209550"/>
          </a:xfrm>
          <a:custGeom>
            <a:avLst/>
            <a:gdLst>
              <a:gd name="connsiteX0" fmla="*/ 43008 w 222250"/>
              <a:gd name="connsiteY0" fmla="*/ 169392 h 209550"/>
              <a:gd name="connsiteX1" fmla="*/ 224259 w 222250"/>
              <a:gd name="connsiteY1" fmla="*/ 217109 h 209550"/>
              <a:gd name="connsiteX2" fmla="*/ 153682 w 222250"/>
              <a:gd name="connsiteY2" fmla="*/ 43478 h 209550"/>
              <a:gd name="connsiteX3" fmla="*/ 43008 w 222250"/>
              <a:gd name="connsiteY3" fmla="*/ 16939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50" h="209550">
                <a:moveTo>
                  <a:pt x="43008" y="169392"/>
                </a:moveTo>
                <a:lnTo>
                  <a:pt x="224259" y="217109"/>
                </a:lnTo>
                <a:lnTo>
                  <a:pt x="153682" y="43478"/>
                </a:lnTo>
                <a:lnTo>
                  <a:pt x="43008" y="169392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5"/>
          <p:cNvSpPr/>
          <p:nvPr/>
        </p:nvSpPr>
        <p:spPr>
          <a:xfrm>
            <a:off x="9213850" y="6673850"/>
            <a:ext cx="1111250" cy="857250"/>
          </a:xfrm>
          <a:custGeom>
            <a:avLst/>
            <a:gdLst>
              <a:gd name="connsiteX0" fmla="*/ 33648 w 1111250"/>
              <a:gd name="connsiteY0" fmla="*/ 861250 h 857250"/>
              <a:gd name="connsiteX1" fmla="*/ 1104770 w 1111250"/>
              <a:gd name="connsiteY1" fmla="*/ 47111 h 857250"/>
              <a:gd name="connsiteX2" fmla="*/ 1119936 w 1111250"/>
              <a:gd name="connsiteY2" fmla="*/ 35584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250" h="857250">
                <a:moveTo>
                  <a:pt x="33648" y="861250"/>
                </a:moveTo>
                <a:lnTo>
                  <a:pt x="1104770" y="47111"/>
                </a:lnTo>
                <a:lnTo>
                  <a:pt x="1119936" y="35584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6"/>
          <p:cNvSpPr/>
          <p:nvPr/>
        </p:nvSpPr>
        <p:spPr>
          <a:xfrm>
            <a:off x="10229850" y="6584950"/>
            <a:ext cx="209550" cy="196850"/>
          </a:xfrm>
          <a:custGeom>
            <a:avLst/>
            <a:gdLst>
              <a:gd name="connsiteX0" fmla="*/ 139493 w 209550"/>
              <a:gd name="connsiteY0" fmla="*/ 202744 h 196850"/>
              <a:gd name="connsiteX1" fmla="*/ 222234 w 209550"/>
              <a:gd name="connsiteY1" fmla="*/ 34569 h 196850"/>
              <a:gd name="connsiteX2" fmla="*/ 38050 w 209550"/>
              <a:gd name="connsiteY2" fmla="*/ 69280 h 196850"/>
              <a:gd name="connsiteX3" fmla="*/ 139493 w 209550"/>
              <a:gd name="connsiteY3" fmla="*/ 202744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" h="196850">
                <a:moveTo>
                  <a:pt x="139493" y="202744"/>
                </a:moveTo>
                <a:lnTo>
                  <a:pt x="222234" y="34569"/>
                </a:lnTo>
                <a:lnTo>
                  <a:pt x="38050" y="69280"/>
                </a:lnTo>
                <a:lnTo>
                  <a:pt x="139493" y="202744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7"/>
          <p:cNvSpPr txBox="1"/>
          <p:nvPr/>
        </p:nvSpPr>
        <p:spPr>
          <a:xfrm>
            <a:off x="2273300" y="668934"/>
            <a:ext cx="11841063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290" dirty="0">
                <a:solidFill>
                  <a:srgbClr val="3F3F3F"/>
                </a:solidFill>
                <a:latin typeface="Times New Roman"/>
                <a:ea typeface="Times New Roman"/>
              </a:rPr>
              <a:t>“Traditional”</a:t>
            </a:r>
            <a:r>
              <a:rPr lang="en-US" altLang="zh-CN" sz="48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60" dirty="0">
                <a:solidFill>
                  <a:srgbClr val="3F3F3F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48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25" dirty="0">
                <a:solidFill>
                  <a:srgbClr val="3F3F3F"/>
                </a:solidFill>
                <a:latin typeface="Times New Roman"/>
                <a:ea typeface="Times New Roman"/>
              </a:rPr>
              <a:t>Binary</a:t>
            </a:r>
            <a:r>
              <a:rPr lang="en-US" altLang="zh-CN" sz="48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270" dirty="0">
                <a:solidFill>
                  <a:srgbClr val="3F3F3F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128" name="TextBox 128"/>
          <p:cNvSpPr txBox="1"/>
          <p:nvPr/>
        </p:nvSpPr>
        <p:spPr>
          <a:xfrm>
            <a:off x="596900" y="4061358"/>
            <a:ext cx="3964197" cy="1358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65" dirty="0">
                <a:solidFill>
                  <a:srgbClr val="515151"/>
                </a:solidFill>
                <a:latin typeface="Times New Roman"/>
                <a:ea typeface="Times New Roman"/>
              </a:rPr>
              <a:t>Breathes</a:t>
            </a:r>
            <a:r>
              <a:rPr lang="en-US" altLang="zh-CN" sz="2600" spc="15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0" dirty="0">
                <a:solidFill>
                  <a:srgbClr val="515151"/>
                </a:solidFill>
                <a:latin typeface="Times New Roman"/>
                <a:ea typeface="Times New Roman"/>
              </a:rPr>
              <a:t>like</a:t>
            </a:r>
            <a:r>
              <a:rPr lang="en-US" altLang="zh-CN" sz="2600" spc="15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5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15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55" dirty="0">
                <a:solidFill>
                  <a:srgbClr val="515151"/>
                </a:solidFill>
                <a:latin typeface="Times New Roman"/>
                <a:ea typeface="Times New Roman"/>
              </a:rPr>
              <a:t>mammal</a:t>
            </a:r>
          </a:p>
          <a:p>
            <a:pPr>
              <a:lnSpc>
                <a:spcPts val="1085"/>
              </a:lnSpc>
            </a:pPr>
            <a:endParaRPr lang="en-US" dirty="0"/>
          </a:p>
          <a:p>
            <a:pPr marL="0" indent="584200">
              <a:lnSpc>
                <a:spcPct val="100000"/>
              </a:lnSpc>
            </a:pPr>
            <a:r>
              <a:rPr lang="en-US" altLang="zh-CN" sz="2600" spc="250" dirty="0">
                <a:solidFill>
                  <a:srgbClr val="515151"/>
                </a:solidFill>
                <a:latin typeface="Times New Roman"/>
                <a:ea typeface="Times New Roman"/>
              </a:rPr>
              <a:t>Gives</a:t>
            </a:r>
            <a:r>
              <a:rPr lang="en-US" altLang="zh-CN" sz="2600" spc="13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515151"/>
                </a:solidFill>
                <a:latin typeface="Times New Roman"/>
                <a:ea typeface="Times New Roman"/>
              </a:rPr>
              <a:t>birth</a:t>
            </a:r>
            <a:r>
              <a:rPr lang="en-US" altLang="zh-CN" sz="2600" spc="13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515151"/>
                </a:solidFill>
                <a:latin typeface="Times New Roman"/>
                <a:ea typeface="Times New Roman"/>
              </a:rPr>
              <a:t>like</a:t>
            </a:r>
            <a:r>
              <a:rPr lang="en-US" altLang="zh-CN" sz="2600" spc="13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0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</a:p>
          <a:p>
            <a:pPr marL="0" indent="1257300">
              <a:lnSpc>
                <a:spcPct val="100000"/>
              </a:lnSpc>
            </a:pPr>
            <a:r>
              <a:rPr lang="en-US" altLang="zh-CN" sz="2600" spc="355" dirty="0">
                <a:solidFill>
                  <a:srgbClr val="515151"/>
                </a:solidFill>
                <a:latin typeface="Times New Roman"/>
                <a:ea typeface="Times New Roman"/>
              </a:rPr>
              <a:t>mam</a:t>
            </a:r>
            <a:r>
              <a:rPr lang="en-US" altLang="zh-CN" sz="2600" spc="345" dirty="0">
                <a:solidFill>
                  <a:srgbClr val="515151"/>
                </a:solidFill>
                <a:latin typeface="Times New Roman"/>
                <a:ea typeface="Times New Roman"/>
              </a:rPr>
              <a:t>mal</a:t>
            </a:r>
          </a:p>
        </p:txBody>
      </p:sp>
      <p:sp>
        <p:nvSpPr>
          <p:cNvPr id="129" name="TextBox 129"/>
          <p:cNvSpPr txBox="1"/>
          <p:nvPr/>
        </p:nvSpPr>
        <p:spPr>
          <a:xfrm>
            <a:off x="6515100" y="5090058"/>
            <a:ext cx="3232798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130" name="TextBox 130"/>
          <p:cNvSpPr txBox="1"/>
          <p:nvPr/>
        </p:nvSpPr>
        <p:spPr>
          <a:xfrm>
            <a:off x="13423900" y="4340758"/>
            <a:ext cx="1408779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70" dirty="0">
                <a:solidFill>
                  <a:srgbClr val="515151"/>
                </a:solidFill>
                <a:latin typeface="Times New Roman"/>
                <a:ea typeface="Times New Roman"/>
              </a:rPr>
              <a:t>Ma</a:t>
            </a:r>
            <a:r>
              <a:rPr lang="en-US" altLang="zh-CN" sz="2600" spc="265" dirty="0">
                <a:solidFill>
                  <a:srgbClr val="515151"/>
                </a:solidFill>
                <a:latin typeface="Times New Roman"/>
                <a:ea typeface="Times New Roman"/>
              </a:rPr>
              <a:t>mmal</a:t>
            </a:r>
          </a:p>
        </p:txBody>
      </p:sp>
      <p:sp>
        <p:nvSpPr>
          <p:cNvPr id="131" name="TextBox 131"/>
          <p:cNvSpPr txBox="1"/>
          <p:nvPr/>
        </p:nvSpPr>
        <p:spPr>
          <a:xfrm>
            <a:off x="7531100" y="8595258"/>
            <a:ext cx="1311747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Co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rpus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2680" cy="9144000"/>
          </a:xfrm>
          <a:prstGeom prst="rect">
            <a:avLst/>
          </a:prstGeom>
        </p:spPr>
      </p:pic>
      <p:sp>
        <p:nvSpPr>
          <p:cNvPr id="2" name="TextBox 4"/>
          <p:cNvSpPr txBox="1"/>
          <p:nvPr/>
        </p:nvSpPr>
        <p:spPr>
          <a:xfrm>
            <a:off x="1676400" y="2688234"/>
            <a:ext cx="3106615" cy="7135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20" dirty="0">
                <a:solidFill>
                  <a:srgbClr val="FEFEFE"/>
                </a:solidFill>
                <a:latin typeface="Product Sans" panose="020B0403030502040203" pitchFamily="34" charset="0"/>
                <a:ea typeface="Times New Roman"/>
              </a:rPr>
              <a:t>O</a:t>
            </a:r>
            <a:r>
              <a:rPr lang="en-US" altLang="zh-CN" sz="4800" spc="415" dirty="0">
                <a:solidFill>
                  <a:srgbClr val="FEFEFE"/>
                </a:solidFill>
                <a:latin typeface="Product Sans" panose="020B0403030502040203" pitchFamily="34" charset="0"/>
                <a:ea typeface="Times New Roman"/>
              </a:rPr>
              <a:t>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48500" y="2096643"/>
            <a:ext cx="7915538" cy="58222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833"/>
              </a:lnSpc>
            </a:pPr>
            <a:r>
              <a:rPr lang="en-US" altLang="zh-CN" sz="3200" spc="315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Introduce</a:t>
            </a:r>
            <a:r>
              <a:rPr lang="en-US" altLang="zh-CN" sz="3200" spc="190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TensorFlow(TF),</a:t>
            </a:r>
            <a:r>
              <a:rPr lang="en-US" altLang="zh-CN" sz="3200" spc="195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a</a:t>
            </a:r>
            <a:r>
              <a:rPr lang="en-US" altLang="zh-CN" sz="3200" spc="190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language</a:t>
            </a:r>
            <a:r>
              <a:rPr lang="en-US" altLang="zh-CN" sz="3200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15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for</a:t>
            </a:r>
            <a:r>
              <a:rPr lang="en-US" altLang="zh-CN" sz="3200" spc="230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numerical</a:t>
            </a:r>
            <a:r>
              <a:rPr lang="en-US" altLang="zh-CN" sz="3200" spc="230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computations</a:t>
            </a: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325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 marL="0" hangingPunct="0">
              <a:lnSpc>
                <a:spcPct val="99583"/>
              </a:lnSpc>
            </a:pPr>
            <a:r>
              <a:rPr lang="en-US" altLang="zh-CN" sz="3200" spc="385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Understand</a:t>
            </a:r>
            <a:r>
              <a:rPr lang="en-US" altLang="zh-CN" sz="3200" spc="209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the</a:t>
            </a:r>
            <a:r>
              <a:rPr lang="en-US" altLang="zh-CN" sz="3200" spc="209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basics</a:t>
            </a:r>
            <a:r>
              <a:rPr lang="en-US" altLang="zh-CN" sz="3200" spc="209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of</a:t>
            </a:r>
            <a:r>
              <a:rPr lang="en-US" altLang="zh-CN" sz="3200" spc="215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410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machine</a:t>
            </a:r>
            <a:r>
              <a:rPr lang="en-US" altLang="zh-CN" sz="3200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20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learning,</a:t>
            </a:r>
            <a:r>
              <a:rPr lang="en-US" altLang="zh-CN" sz="3200" spc="205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95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deep</a:t>
            </a:r>
            <a:r>
              <a:rPr lang="en-US" altLang="zh-CN" sz="3200" spc="209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learning</a:t>
            </a:r>
            <a:r>
              <a:rPr lang="en-US" altLang="zh-CN" sz="3200" spc="209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95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and</a:t>
            </a:r>
            <a:r>
              <a:rPr lang="en-US" altLang="zh-CN" sz="3200" spc="209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neural</a:t>
            </a:r>
            <a:r>
              <a:rPr lang="en-US" altLang="zh-CN" sz="3200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85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ne</a:t>
            </a:r>
            <a:r>
              <a:rPr lang="en-US" altLang="zh-CN" sz="3200" spc="380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tworks</a:t>
            </a: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255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 marL="0" hangingPunct="0">
              <a:lnSpc>
                <a:spcPct val="100833"/>
              </a:lnSpc>
            </a:pPr>
            <a:r>
              <a:rPr lang="en-US" altLang="zh-CN" sz="3200" spc="325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Learn</a:t>
            </a:r>
            <a:r>
              <a:rPr lang="en-US" altLang="zh-CN" sz="3200" spc="175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410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why</a:t>
            </a:r>
            <a:r>
              <a:rPr lang="en-US" altLang="zh-CN" sz="3200" spc="175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415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TF</a:t>
            </a:r>
            <a:r>
              <a:rPr lang="en-US" altLang="zh-CN" sz="3200" spc="175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234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is</a:t>
            </a:r>
            <a:r>
              <a:rPr lang="en-US" altLang="zh-CN" sz="3200" spc="180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slowly</a:t>
            </a:r>
            <a:r>
              <a:rPr lang="en-US" altLang="zh-CN" sz="3200" spc="175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becoming</a:t>
            </a:r>
            <a:r>
              <a:rPr lang="en-US" altLang="zh-CN" sz="3200" spc="175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290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the</a:t>
            </a:r>
            <a:r>
              <a:rPr lang="en-US" altLang="zh-CN" sz="3200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245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default</a:t>
            </a:r>
            <a:r>
              <a:rPr lang="en-US" altLang="zh-CN" sz="3200" spc="155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234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library</a:t>
            </a:r>
            <a:r>
              <a:rPr lang="en-US" altLang="zh-CN" sz="3200" spc="160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250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for</a:t>
            </a:r>
            <a:r>
              <a:rPr lang="en-US" altLang="zh-CN" sz="3200" spc="155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469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ML</a:t>
            </a: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255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 marL="0" hangingPunct="0">
              <a:lnSpc>
                <a:spcPct val="100833"/>
              </a:lnSpc>
            </a:pPr>
            <a:r>
              <a:rPr lang="en-US" altLang="zh-CN" sz="3200" spc="265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Install</a:t>
            </a:r>
            <a:r>
              <a:rPr lang="en-US" altLang="zh-CN" sz="3200" spc="185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and</a:t>
            </a:r>
            <a:r>
              <a:rPr lang="en-US" altLang="zh-CN" sz="3200" spc="185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275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set</a:t>
            </a:r>
            <a:r>
              <a:rPr lang="en-US" altLang="zh-CN" sz="3200" spc="190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75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up</a:t>
            </a:r>
            <a:r>
              <a:rPr lang="en-US" altLang="zh-CN" sz="3200" spc="185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TensorFlow</a:t>
            </a:r>
            <a:r>
              <a:rPr lang="en-US" altLang="zh-CN" sz="3200" spc="190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70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on</a:t>
            </a:r>
            <a:r>
              <a:rPr lang="en-US" altLang="zh-CN" sz="3200" spc="185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your</a:t>
            </a:r>
            <a:r>
              <a:rPr lang="en-US" altLang="zh-CN" sz="3200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00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local</a:t>
            </a:r>
            <a:r>
              <a:rPr lang="en-US" altLang="zh-CN" sz="3200" spc="165" dirty="0">
                <a:solidFill>
                  <a:srgbClr val="000000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75" dirty="0">
                <a:solidFill>
                  <a:srgbClr val="000000"/>
                </a:solidFill>
                <a:latin typeface="Product Sans" panose="020B0403030502040203" pitchFamily="34" charset="0"/>
                <a:ea typeface="Times New Roman"/>
              </a:rPr>
              <a:t>machine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eeform 132"/>
          <p:cNvSpPr/>
          <p:nvPr/>
        </p:nvSpPr>
        <p:spPr>
          <a:xfrm>
            <a:off x="10445750" y="4552950"/>
            <a:ext cx="2178050" cy="19050"/>
          </a:xfrm>
          <a:custGeom>
            <a:avLst/>
            <a:gdLst>
              <a:gd name="connsiteX0" fmla="*/ 25142 w 2178050"/>
              <a:gd name="connsiteY0" fmla="*/ 19050 h 19050"/>
              <a:gd name="connsiteX1" fmla="*/ 2161110 w 2178050"/>
              <a:gd name="connsiteY1" fmla="*/ 19050 h 19050"/>
              <a:gd name="connsiteX2" fmla="*/ 2180160 w 21780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8050" h="19050">
                <a:moveTo>
                  <a:pt x="25142" y="19050"/>
                </a:moveTo>
                <a:lnTo>
                  <a:pt x="2161110" y="19050"/>
                </a:lnTo>
                <a:lnTo>
                  <a:pt x="2180160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3"/>
          <p:cNvSpPr/>
          <p:nvPr/>
        </p:nvSpPr>
        <p:spPr>
          <a:xfrm>
            <a:off x="12579350" y="4464050"/>
            <a:ext cx="184150" cy="184150"/>
          </a:xfrm>
          <a:custGeom>
            <a:avLst/>
            <a:gdLst>
              <a:gd name="connsiteX0" fmla="*/ 27512 w 184150"/>
              <a:gd name="connsiteY0" fmla="*/ 191770 h 184150"/>
              <a:gd name="connsiteX1" fmla="*/ 195148 w 184150"/>
              <a:gd name="connsiteY1" fmla="*/ 107950 h 184150"/>
              <a:gd name="connsiteX2" fmla="*/ 27512 w 184150"/>
              <a:gd name="connsiteY2" fmla="*/ 24130 h 184150"/>
              <a:gd name="connsiteX3" fmla="*/ 27512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7512" y="191770"/>
                </a:moveTo>
                <a:lnTo>
                  <a:pt x="195148" y="107950"/>
                </a:lnTo>
                <a:lnTo>
                  <a:pt x="27512" y="24130"/>
                </a:lnTo>
                <a:lnTo>
                  <a:pt x="27512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4"/>
          <p:cNvSpPr/>
          <p:nvPr/>
        </p:nvSpPr>
        <p:spPr>
          <a:xfrm>
            <a:off x="4578350" y="4552950"/>
            <a:ext cx="1047750" cy="19050"/>
          </a:xfrm>
          <a:custGeom>
            <a:avLst/>
            <a:gdLst>
              <a:gd name="connsiteX0" fmla="*/ 20543 w 1047750"/>
              <a:gd name="connsiteY0" fmla="*/ 19050 h 19050"/>
              <a:gd name="connsiteX1" fmla="*/ 1039117 w 1047750"/>
              <a:gd name="connsiteY1" fmla="*/ 19050 h 19050"/>
              <a:gd name="connsiteX2" fmla="*/ 1058167 w 10477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19050">
                <a:moveTo>
                  <a:pt x="20543" y="19050"/>
                </a:moveTo>
                <a:lnTo>
                  <a:pt x="1039117" y="19050"/>
                </a:lnTo>
                <a:lnTo>
                  <a:pt x="1058167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5"/>
          <p:cNvSpPr/>
          <p:nvPr/>
        </p:nvSpPr>
        <p:spPr>
          <a:xfrm>
            <a:off x="5594350" y="4464050"/>
            <a:ext cx="184150" cy="184150"/>
          </a:xfrm>
          <a:custGeom>
            <a:avLst/>
            <a:gdLst>
              <a:gd name="connsiteX0" fmla="*/ 23117 w 184150"/>
              <a:gd name="connsiteY0" fmla="*/ 191770 h 184150"/>
              <a:gd name="connsiteX1" fmla="*/ 190758 w 184150"/>
              <a:gd name="connsiteY1" fmla="*/ 107950 h 184150"/>
              <a:gd name="connsiteX2" fmla="*/ 23117 w 184150"/>
              <a:gd name="connsiteY2" fmla="*/ 24130 h 184150"/>
              <a:gd name="connsiteX3" fmla="*/ 23117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3117" y="191770"/>
                </a:moveTo>
                <a:lnTo>
                  <a:pt x="190758" y="107950"/>
                </a:lnTo>
                <a:lnTo>
                  <a:pt x="23117" y="24130"/>
                </a:lnTo>
                <a:lnTo>
                  <a:pt x="23117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788920"/>
            <a:ext cx="4838700" cy="3589020"/>
          </a:xfrm>
          <a:prstGeom prst="rect">
            <a:avLst/>
          </a:prstGeom>
        </p:spPr>
      </p:pic>
      <p:pic>
        <p:nvPicPr>
          <p:cNvPr id="138" name="Picture 1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6781800"/>
            <a:ext cx="1935480" cy="1943100"/>
          </a:xfrm>
          <a:prstGeom prst="rect">
            <a:avLst/>
          </a:prstGeom>
        </p:spPr>
      </p:pic>
      <p:sp>
        <p:nvSpPr>
          <p:cNvPr id="2" name="Freeform 138"/>
          <p:cNvSpPr/>
          <p:nvPr/>
        </p:nvSpPr>
        <p:spPr>
          <a:xfrm>
            <a:off x="5810250" y="6534150"/>
            <a:ext cx="1060450" cy="933450"/>
          </a:xfrm>
          <a:custGeom>
            <a:avLst/>
            <a:gdLst>
              <a:gd name="connsiteX0" fmla="*/ 40309 w 1060450"/>
              <a:gd name="connsiteY0" fmla="*/ 43709 h 933450"/>
              <a:gd name="connsiteX1" fmla="*/ 1050845 w 1060450"/>
              <a:gd name="connsiteY1" fmla="*/ 931934 h 933450"/>
              <a:gd name="connsiteX2" fmla="*/ 1065153 w 1060450"/>
              <a:gd name="connsiteY2" fmla="*/ 944511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933450">
                <a:moveTo>
                  <a:pt x="40309" y="43709"/>
                </a:moveTo>
                <a:lnTo>
                  <a:pt x="1050845" y="931934"/>
                </a:lnTo>
                <a:lnTo>
                  <a:pt x="1065153" y="944511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9"/>
          <p:cNvSpPr/>
          <p:nvPr/>
        </p:nvSpPr>
        <p:spPr>
          <a:xfrm>
            <a:off x="6762750" y="7359650"/>
            <a:ext cx="222250" cy="209550"/>
          </a:xfrm>
          <a:custGeom>
            <a:avLst/>
            <a:gdLst>
              <a:gd name="connsiteX0" fmla="*/ 43008 w 222250"/>
              <a:gd name="connsiteY0" fmla="*/ 169392 h 209550"/>
              <a:gd name="connsiteX1" fmla="*/ 224259 w 222250"/>
              <a:gd name="connsiteY1" fmla="*/ 217109 h 209550"/>
              <a:gd name="connsiteX2" fmla="*/ 153682 w 222250"/>
              <a:gd name="connsiteY2" fmla="*/ 43478 h 209550"/>
              <a:gd name="connsiteX3" fmla="*/ 43008 w 222250"/>
              <a:gd name="connsiteY3" fmla="*/ 16939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50" h="209550">
                <a:moveTo>
                  <a:pt x="43008" y="169392"/>
                </a:moveTo>
                <a:lnTo>
                  <a:pt x="224259" y="217109"/>
                </a:lnTo>
                <a:lnTo>
                  <a:pt x="153682" y="43478"/>
                </a:lnTo>
                <a:lnTo>
                  <a:pt x="43008" y="169392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40"/>
          <p:cNvSpPr/>
          <p:nvPr/>
        </p:nvSpPr>
        <p:spPr>
          <a:xfrm>
            <a:off x="9213850" y="6673850"/>
            <a:ext cx="1111250" cy="857250"/>
          </a:xfrm>
          <a:custGeom>
            <a:avLst/>
            <a:gdLst>
              <a:gd name="connsiteX0" fmla="*/ 33648 w 1111250"/>
              <a:gd name="connsiteY0" fmla="*/ 861250 h 857250"/>
              <a:gd name="connsiteX1" fmla="*/ 1104770 w 1111250"/>
              <a:gd name="connsiteY1" fmla="*/ 47111 h 857250"/>
              <a:gd name="connsiteX2" fmla="*/ 1119936 w 1111250"/>
              <a:gd name="connsiteY2" fmla="*/ 35584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250" h="857250">
                <a:moveTo>
                  <a:pt x="33648" y="861250"/>
                </a:moveTo>
                <a:lnTo>
                  <a:pt x="1104770" y="47111"/>
                </a:lnTo>
                <a:lnTo>
                  <a:pt x="1119936" y="35584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1"/>
          <p:cNvSpPr/>
          <p:nvPr/>
        </p:nvSpPr>
        <p:spPr>
          <a:xfrm>
            <a:off x="10229850" y="6584950"/>
            <a:ext cx="209550" cy="196850"/>
          </a:xfrm>
          <a:custGeom>
            <a:avLst/>
            <a:gdLst>
              <a:gd name="connsiteX0" fmla="*/ 139493 w 209550"/>
              <a:gd name="connsiteY0" fmla="*/ 202744 h 196850"/>
              <a:gd name="connsiteX1" fmla="*/ 222234 w 209550"/>
              <a:gd name="connsiteY1" fmla="*/ 34569 h 196850"/>
              <a:gd name="connsiteX2" fmla="*/ 38050 w 209550"/>
              <a:gd name="connsiteY2" fmla="*/ 69280 h 196850"/>
              <a:gd name="connsiteX3" fmla="*/ 139493 w 209550"/>
              <a:gd name="connsiteY3" fmla="*/ 202744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" h="196850">
                <a:moveTo>
                  <a:pt x="139493" y="202744"/>
                </a:moveTo>
                <a:lnTo>
                  <a:pt x="222234" y="34569"/>
                </a:lnTo>
                <a:lnTo>
                  <a:pt x="38050" y="69280"/>
                </a:lnTo>
                <a:lnTo>
                  <a:pt x="139493" y="202744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2"/>
          <p:cNvSpPr/>
          <p:nvPr/>
        </p:nvSpPr>
        <p:spPr>
          <a:xfrm>
            <a:off x="3384550" y="5137150"/>
            <a:ext cx="666750" cy="1809750"/>
          </a:xfrm>
          <a:custGeom>
            <a:avLst/>
            <a:gdLst>
              <a:gd name="connsiteX0" fmla="*/ 32649 w 666750"/>
              <a:gd name="connsiteY0" fmla="*/ 1819370 h 1809750"/>
              <a:gd name="connsiteX1" fmla="*/ 43910 w 666750"/>
              <a:gd name="connsiteY1" fmla="*/ 1813499 h 1809750"/>
              <a:gd name="connsiteX2" fmla="*/ 678903 w 666750"/>
              <a:gd name="connsiteY2" fmla="*/ 412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750" h="1809750">
                <a:moveTo>
                  <a:pt x="32649" y="1819370"/>
                </a:moveTo>
                <a:lnTo>
                  <a:pt x="43910" y="1813499"/>
                </a:lnTo>
                <a:cubicBezTo>
                  <a:pt x="834282" y="1381096"/>
                  <a:pt x="1045937" y="790359"/>
                  <a:pt x="678903" y="41275"/>
                </a:cubicBezTo>
              </a:path>
            </a:pathLst>
          </a:custGeom>
          <a:ln w="254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3"/>
          <p:cNvSpPr/>
          <p:nvPr/>
        </p:nvSpPr>
        <p:spPr>
          <a:xfrm>
            <a:off x="3282950" y="6864350"/>
            <a:ext cx="171450" cy="133350"/>
          </a:xfrm>
          <a:custGeom>
            <a:avLst/>
            <a:gdLst>
              <a:gd name="connsiteX0" fmla="*/ 117327 w 171450"/>
              <a:gd name="connsiteY0" fmla="*/ 32244 h 133350"/>
              <a:gd name="connsiteX1" fmla="*/ 37401 w 171450"/>
              <a:gd name="connsiteY1" fmla="*/ 142663 h 133350"/>
              <a:gd name="connsiteX2" fmla="*/ 173691 w 171450"/>
              <a:gd name="connsiteY2" fmla="*/ 140352 h 133350"/>
              <a:gd name="connsiteX3" fmla="*/ 117327 w 171450"/>
              <a:gd name="connsiteY3" fmla="*/ 32244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33350">
                <a:moveTo>
                  <a:pt x="117327" y="32244"/>
                </a:moveTo>
                <a:lnTo>
                  <a:pt x="37401" y="142663"/>
                </a:lnTo>
                <a:lnTo>
                  <a:pt x="173691" y="140352"/>
                </a:lnTo>
                <a:lnTo>
                  <a:pt x="117327" y="3224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4"/>
          <p:cNvSpPr txBox="1"/>
          <p:nvPr/>
        </p:nvSpPr>
        <p:spPr>
          <a:xfrm>
            <a:off x="2273300" y="668934"/>
            <a:ext cx="11841063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290" dirty="0">
                <a:solidFill>
                  <a:srgbClr val="3F3F3F"/>
                </a:solidFill>
                <a:latin typeface="Times New Roman"/>
                <a:ea typeface="Times New Roman"/>
              </a:rPr>
              <a:t>“Traditional”</a:t>
            </a:r>
            <a:r>
              <a:rPr lang="en-US" altLang="zh-CN" sz="48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60" dirty="0">
                <a:solidFill>
                  <a:srgbClr val="3F3F3F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48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25" dirty="0">
                <a:solidFill>
                  <a:srgbClr val="3F3F3F"/>
                </a:solidFill>
                <a:latin typeface="Times New Roman"/>
                <a:ea typeface="Times New Roman"/>
              </a:rPr>
              <a:t>Binary</a:t>
            </a:r>
            <a:r>
              <a:rPr lang="en-US" altLang="zh-CN" sz="48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270" dirty="0">
                <a:solidFill>
                  <a:srgbClr val="3F3F3F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145" name="TextBox 145"/>
          <p:cNvSpPr txBox="1"/>
          <p:nvPr/>
        </p:nvSpPr>
        <p:spPr>
          <a:xfrm>
            <a:off x="596900" y="4061358"/>
            <a:ext cx="3964197" cy="1358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65" dirty="0">
                <a:solidFill>
                  <a:srgbClr val="515151"/>
                </a:solidFill>
                <a:latin typeface="Times New Roman"/>
                <a:ea typeface="Times New Roman"/>
              </a:rPr>
              <a:t>Breathes</a:t>
            </a:r>
            <a:r>
              <a:rPr lang="en-US" altLang="zh-CN" sz="2600" spc="15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0" dirty="0">
                <a:solidFill>
                  <a:srgbClr val="515151"/>
                </a:solidFill>
                <a:latin typeface="Times New Roman"/>
                <a:ea typeface="Times New Roman"/>
              </a:rPr>
              <a:t>like</a:t>
            </a:r>
            <a:r>
              <a:rPr lang="en-US" altLang="zh-CN" sz="2600" spc="15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5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15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55" dirty="0">
                <a:solidFill>
                  <a:srgbClr val="515151"/>
                </a:solidFill>
                <a:latin typeface="Times New Roman"/>
                <a:ea typeface="Times New Roman"/>
              </a:rPr>
              <a:t>mammal</a:t>
            </a:r>
          </a:p>
          <a:p>
            <a:pPr>
              <a:lnSpc>
                <a:spcPts val="1085"/>
              </a:lnSpc>
            </a:pPr>
            <a:endParaRPr lang="en-US" dirty="0"/>
          </a:p>
          <a:p>
            <a:pPr marL="0" indent="584200">
              <a:lnSpc>
                <a:spcPct val="100000"/>
              </a:lnSpc>
            </a:pPr>
            <a:r>
              <a:rPr lang="en-US" altLang="zh-CN" sz="2600" spc="250" dirty="0">
                <a:solidFill>
                  <a:srgbClr val="515151"/>
                </a:solidFill>
                <a:latin typeface="Times New Roman"/>
                <a:ea typeface="Times New Roman"/>
              </a:rPr>
              <a:t>Gives</a:t>
            </a:r>
            <a:r>
              <a:rPr lang="en-US" altLang="zh-CN" sz="2600" spc="13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515151"/>
                </a:solidFill>
                <a:latin typeface="Times New Roman"/>
                <a:ea typeface="Times New Roman"/>
              </a:rPr>
              <a:t>birth</a:t>
            </a:r>
            <a:r>
              <a:rPr lang="en-US" altLang="zh-CN" sz="2600" spc="13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515151"/>
                </a:solidFill>
                <a:latin typeface="Times New Roman"/>
                <a:ea typeface="Times New Roman"/>
              </a:rPr>
              <a:t>like</a:t>
            </a:r>
            <a:r>
              <a:rPr lang="en-US" altLang="zh-CN" sz="2600" spc="13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0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</a:p>
          <a:p>
            <a:pPr marL="0" indent="1257300">
              <a:lnSpc>
                <a:spcPct val="100000"/>
              </a:lnSpc>
            </a:pPr>
            <a:r>
              <a:rPr lang="en-US" altLang="zh-CN" sz="2600" spc="355" dirty="0">
                <a:solidFill>
                  <a:srgbClr val="515151"/>
                </a:solidFill>
                <a:latin typeface="Times New Roman"/>
                <a:ea typeface="Times New Roman"/>
              </a:rPr>
              <a:t>mam</a:t>
            </a:r>
            <a:r>
              <a:rPr lang="en-US" altLang="zh-CN" sz="2600" spc="345" dirty="0">
                <a:solidFill>
                  <a:srgbClr val="515151"/>
                </a:solidFill>
                <a:latin typeface="Times New Roman"/>
                <a:ea typeface="Times New Roman"/>
              </a:rPr>
              <a:t>mal</a:t>
            </a:r>
          </a:p>
        </p:txBody>
      </p:sp>
      <p:sp>
        <p:nvSpPr>
          <p:cNvPr id="146" name="TextBox 146"/>
          <p:cNvSpPr txBox="1"/>
          <p:nvPr/>
        </p:nvSpPr>
        <p:spPr>
          <a:xfrm>
            <a:off x="6515100" y="5090058"/>
            <a:ext cx="3232798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147" name="TextBox 147"/>
          <p:cNvSpPr txBox="1"/>
          <p:nvPr/>
        </p:nvSpPr>
        <p:spPr>
          <a:xfrm>
            <a:off x="13423900" y="4340758"/>
            <a:ext cx="1408779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70" dirty="0">
                <a:solidFill>
                  <a:srgbClr val="515151"/>
                </a:solidFill>
                <a:latin typeface="Times New Roman"/>
                <a:ea typeface="Times New Roman"/>
              </a:rPr>
              <a:t>Ma</a:t>
            </a:r>
            <a:r>
              <a:rPr lang="en-US" altLang="zh-CN" sz="2600" spc="265" dirty="0">
                <a:solidFill>
                  <a:srgbClr val="515151"/>
                </a:solidFill>
                <a:latin typeface="Times New Roman"/>
                <a:ea typeface="Times New Roman"/>
              </a:rPr>
              <a:t>mmal</a:t>
            </a:r>
          </a:p>
        </p:txBody>
      </p:sp>
      <p:sp>
        <p:nvSpPr>
          <p:cNvPr id="148" name="TextBox 148"/>
          <p:cNvSpPr txBox="1"/>
          <p:nvPr/>
        </p:nvSpPr>
        <p:spPr>
          <a:xfrm>
            <a:off x="114300" y="6975043"/>
            <a:ext cx="4941759" cy="564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3600" spc="315" dirty="0">
                <a:solidFill>
                  <a:srgbClr val="EF5A29"/>
                </a:solidFill>
                <a:latin typeface="Times New Roman"/>
                <a:ea typeface="Times New Roman"/>
              </a:rPr>
              <a:t>Input:</a:t>
            </a:r>
            <a:r>
              <a:rPr lang="en-US" altLang="zh-CN" sz="3600" spc="205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45" dirty="0">
                <a:solidFill>
                  <a:srgbClr val="EF5A29"/>
                </a:solidFill>
                <a:latin typeface="Times New Roman"/>
                <a:ea typeface="Times New Roman"/>
              </a:rPr>
              <a:t>Feature</a:t>
            </a:r>
            <a:r>
              <a:rPr lang="en-US" altLang="zh-CN" sz="3600" spc="209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65" dirty="0">
                <a:solidFill>
                  <a:srgbClr val="EF5A29"/>
                </a:solidFill>
                <a:latin typeface="Times New Roman"/>
                <a:ea typeface="Times New Roman"/>
              </a:rPr>
              <a:t>Vector</a:t>
            </a:r>
          </a:p>
        </p:txBody>
      </p:sp>
      <p:sp>
        <p:nvSpPr>
          <p:cNvPr id="149" name="TextBox 149"/>
          <p:cNvSpPr txBox="1"/>
          <p:nvPr/>
        </p:nvSpPr>
        <p:spPr>
          <a:xfrm>
            <a:off x="7531100" y="8595258"/>
            <a:ext cx="1311747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Co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rpus</a:t>
            </a:r>
          </a:p>
        </p:txBody>
      </p:sp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reeform 150"/>
          <p:cNvSpPr/>
          <p:nvPr/>
        </p:nvSpPr>
        <p:spPr>
          <a:xfrm>
            <a:off x="10445750" y="4552950"/>
            <a:ext cx="2178050" cy="19050"/>
          </a:xfrm>
          <a:custGeom>
            <a:avLst/>
            <a:gdLst>
              <a:gd name="connsiteX0" fmla="*/ 25142 w 2178050"/>
              <a:gd name="connsiteY0" fmla="*/ 19050 h 19050"/>
              <a:gd name="connsiteX1" fmla="*/ 2161110 w 2178050"/>
              <a:gd name="connsiteY1" fmla="*/ 19050 h 19050"/>
              <a:gd name="connsiteX2" fmla="*/ 2180160 w 21780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8050" h="19050">
                <a:moveTo>
                  <a:pt x="25142" y="19050"/>
                </a:moveTo>
                <a:lnTo>
                  <a:pt x="2161110" y="19050"/>
                </a:lnTo>
                <a:lnTo>
                  <a:pt x="2180160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1"/>
          <p:cNvSpPr/>
          <p:nvPr/>
        </p:nvSpPr>
        <p:spPr>
          <a:xfrm>
            <a:off x="12579350" y="4464050"/>
            <a:ext cx="184150" cy="184150"/>
          </a:xfrm>
          <a:custGeom>
            <a:avLst/>
            <a:gdLst>
              <a:gd name="connsiteX0" fmla="*/ 27512 w 184150"/>
              <a:gd name="connsiteY0" fmla="*/ 191770 h 184150"/>
              <a:gd name="connsiteX1" fmla="*/ 195148 w 184150"/>
              <a:gd name="connsiteY1" fmla="*/ 107950 h 184150"/>
              <a:gd name="connsiteX2" fmla="*/ 27512 w 184150"/>
              <a:gd name="connsiteY2" fmla="*/ 24130 h 184150"/>
              <a:gd name="connsiteX3" fmla="*/ 27512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7512" y="191770"/>
                </a:moveTo>
                <a:lnTo>
                  <a:pt x="195148" y="107950"/>
                </a:lnTo>
                <a:lnTo>
                  <a:pt x="27512" y="24130"/>
                </a:lnTo>
                <a:lnTo>
                  <a:pt x="27512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2"/>
          <p:cNvSpPr/>
          <p:nvPr/>
        </p:nvSpPr>
        <p:spPr>
          <a:xfrm>
            <a:off x="4578350" y="4552950"/>
            <a:ext cx="1047750" cy="19050"/>
          </a:xfrm>
          <a:custGeom>
            <a:avLst/>
            <a:gdLst>
              <a:gd name="connsiteX0" fmla="*/ 20543 w 1047750"/>
              <a:gd name="connsiteY0" fmla="*/ 19050 h 19050"/>
              <a:gd name="connsiteX1" fmla="*/ 1039117 w 1047750"/>
              <a:gd name="connsiteY1" fmla="*/ 19050 h 19050"/>
              <a:gd name="connsiteX2" fmla="*/ 1058167 w 10477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19050">
                <a:moveTo>
                  <a:pt x="20543" y="19050"/>
                </a:moveTo>
                <a:lnTo>
                  <a:pt x="1039117" y="19050"/>
                </a:lnTo>
                <a:lnTo>
                  <a:pt x="1058167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3"/>
          <p:cNvSpPr/>
          <p:nvPr/>
        </p:nvSpPr>
        <p:spPr>
          <a:xfrm>
            <a:off x="5594350" y="4464050"/>
            <a:ext cx="184150" cy="184150"/>
          </a:xfrm>
          <a:custGeom>
            <a:avLst/>
            <a:gdLst>
              <a:gd name="connsiteX0" fmla="*/ 23117 w 184150"/>
              <a:gd name="connsiteY0" fmla="*/ 191770 h 184150"/>
              <a:gd name="connsiteX1" fmla="*/ 190758 w 184150"/>
              <a:gd name="connsiteY1" fmla="*/ 107950 h 184150"/>
              <a:gd name="connsiteX2" fmla="*/ 23117 w 184150"/>
              <a:gd name="connsiteY2" fmla="*/ 24130 h 184150"/>
              <a:gd name="connsiteX3" fmla="*/ 23117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3117" y="191770"/>
                </a:moveTo>
                <a:lnTo>
                  <a:pt x="190758" y="107950"/>
                </a:lnTo>
                <a:lnTo>
                  <a:pt x="23117" y="24130"/>
                </a:lnTo>
                <a:lnTo>
                  <a:pt x="23117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788920"/>
            <a:ext cx="4838700" cy="3589020"/>
          </a:xfrm>
          <a:prstGeom prst="rect">
            <a:avLst/>
          </a:prstGeom>
        </p:spPr>
      </p:pic>
      <p:pic>
        <p:nvPicPr>
          <p:cNvPr id="156" name="Picture 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6781800"/>
            <a:ext cx="1935480" cy="1943100"/>
          </a:xfrm>
          <a:prstGeom prst="rect">
            <a:avLst/>
          </a:prstGeom>
        </p:spPr>
      </p:pic>
      <p:sp>
        <p:nvSpPr>
          <p:cNvPr id="2" name="Freeform 156"/>
          <p:cNvSpPr/>
          <p:nvPr/>
        </p:nvSpPr>
        <p:spPr>
          <a:xfrm>
            <a:off x="5810250" y="6534150"/>
            <a:ext cx="1060450" cy="933450"/>
          </a:xfrm>
          <a:custGeom>
            <a:avLst/>
            <a:gdLst>
              <a:gd name="connsiteX0" fmla="*/ 40309 w 1060450"/>
              <a:gd name="connsiteY0" fmla="*/ 43709 h 933450"/>
              <a:gd name="connsiteX1" fmla="*/ 1050845 w 1060450"/>
              <a:gd name="connsiteY1" fmla="*/ 931934 h 933450"/>
              <a:gd name="connsiteX2" fmla="*/ 1065153 w 1060450"/>
              <a:gd name="connsiteY2" fmla="*/ 944511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933450">
                <a:moveTo>
                  <a:pt x="40309" y="43709"/>
                </a:moveTo>
                <a:lnTo>
                  <a:pt x="1050845" y="931934"/>
                </a:lnTo>
                <a:lnTo>
                  <a:pt x="1065153" y="944511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7"/>
          <p:cNvSpPr/>
          <p:nvPr/>
        </p:nvSpPr>
        <p:spPr>
          <a:xfrm>
            <a:off x="6762750" y="7359650"/>
            <a:ext cx="222250" cy="209550"/>
          </a:xfrm>
          <a:custGeom>
            <a:avLst/>
            <a:gdLst>
              <a:gd name="connsiteX0" fmla="*/ 43008 w 222250"/>
              <a:gd name="connsiteY0" fmla="*/ 169392 h 209550"/>
              <a:gd name="connsiteX1" fmla="*/ 224259 w 222250"/>
              <a:gd name="connsiteY1" fmla="*/ 217109 h 209550"/>
              <a:gd name="connsiteX2" fmla="*/ 153682 w 222250"/>
              <a:gd name="connsiteY2" fmla="*/ 43478 h 209550"/>
              <a:gd name="connsiteX3" fmla="*/ 43008 w 222250"/>
              <a:gd name="connsiteY3" fmla="*/ 16939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50" h="209550">
                <a:moveTo>
                  <a:pt x="43008" y="169392"/>
                </a:moveTo>
                <a:lnTo>
                  <a:pt x="224259" y="217109"/>
                </a:lnTo>
                <a:lnTo>
                  <a:pt x="153682" y="43478"/>
                </a:lnTo>
                <a:lnTo>
                  <a:pt x="43008" y="169392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8"/>
          <p:cNvSpPr/>
          <p:nvPr/>
        </p:nvSpPr>
        <p:spPr>
          <a:xfrm>
            <a:off x="9213850" y="6673850"/>
            <a:ext cx="1111250" cy="857250"/>
          </a:xfrm>
          <a:custGeom>
            <a:avLst/>
            <a:gdLst>
              <a:gd name="connsiteX0" fmla="*/ 33648 w 1111250"/>
              <a:gd name="connsiteY0" fmla="*/ 861250 h 857250"/>
              <a:gd name="connsiteX1" fmla="*/ 1104770 w 1111250"/>
              <a:gd name="connsiteY1" fmla="*/ 47111 h 857250"/>
              <a:gd name="connsiteX2" fmla="*/ 1119936 w 1111250"/>
              <a:gd name="connsiteY2" fmla="*/ 35584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250" h="857250">
                <a:moveTo>
                  <a:pt x="33648" y="861250"/>
                </a:moveTo>
                <a:lnTo>
                  <a:pt x="1104770" y="47111"/>
                </a:lnTo>
                <a:lnTo>
                  <a:pt x="1119936" y="35584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9"/>
          <p:cNvSpPr/>
          <p:nvPr/>
        </p:nvSpPr>
        <p:spPr>
          <a:xfrm>
            <a:off x="10229850" y="6584950"/>
            <a:ext cx="209550" cy="196850"/>
          </a:xfrm>
          <a:custGeom>
            <a:avLst/>
            <a:gdLst>
              <a:gd name="connsiteX0" fmla="*/ 139493 w 209550"/>
              <a:gd name="connsiteY0" fmla="*/ 202744 h 196850"/>
              <a:gd name="connsiteX1" fmla="*/ 222234 w 209550"/>
              <a:gd name="connsiteY1" fmla="*/ 34569 h 196850"/>
              <a:gd name="connsiteX2" fmla="*/ 38050 w 209550"/>
              <a:gd name="connsiteY2" fmla="*/ 69280 h 196850"/>
              <a:gd name="connsiteX3" fmla="*/ 139493 w 209550"/>
              <a:gd name="connsiteY3" fmla="*/ 202744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" h="196850">
                <a:moveTo>
                  <a:pt x="139493" y="202744"/>
                </a:moveTo>
                <a:lnTo>
                  <a:pt x="222234" y="34569"/>
                </a:lnTo>
                <a:lnTo>
                  <a:pt x="38050" y="69280"/>
                </a:lnTo>
                <a:lnTo>
                  <a:pt x="139493" y="202744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60"/>
          <p:cNvSpPr/>
          <p:nvPr/>
        </p:nvSpPr>
        <p:spPr>
          <a:xfrm>
            <a:off x="13938250" y="4718050"/>
            <a:ext cx="679450" cy="1809750"/>
          </a:xfrm>
          <a:custGeom>
            <a:avLst/>
            <a:gdLst>
              <a:gd name="connsiteX0" fmla="*/ 41323 w 679450"/>
              <a:gd name="connsiteY0" fmla="*/ 1815137 h 1809750"/>
              <a:gd name="connsiteX1" fmla="*/ 52584 w 679450"/>
              <a:gd name="connsiteY1" fmla="*/ 1809265 h 1809750"/>
              <a:gd name="connsiteX2" fmla="*/ 687578 w 679450"/>
              <a:gd name="connsiteY2" fmla="*/ 37041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9450" h="1809750">
                <a:moveTo>
                  <a:pt x="41323" y="1815137"/>
                </a:moveTo>
                <a:lnTo>
                  <a:pt x="52584" y="1809265"/>
                </a:lnTo>
                <a:cubicBezTo>
                  <a:pt x="842957" y="1376862"/>
                  <a:pt x="1054611" y="786126"/>
                  <a:pt x="687578" y="37041"/>
                </a:cubicBezTo>
              </a:path>
            </a:pathLst>
          </a:custGeom>
          <a:ln w="254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1"/>
          <p:cNvSpPr/>
          <p:nvPr/>
        </p:nvSpPr>
        <p:spPr>
          <a:xfrm>
            <a:off x="13849350" y="6432550"/>
            <a:ext cx="158750" cy="146050"/>
          </a:xfrm>
          <a:custGeom>
            <a:avLst/>
            <a:gdLst>
              <a:gd name="connsiteX0" fmla="*/ 113296 w 158750"/>
              <a:gd name="connsiteY0" fmla="*/ 40711 h 146050"/>
              <a:gd name="connsiteX1" fmla="*/ 33376 w 158750"/>
              <a:gd name="connsiteY1" fmla="*/ 151130 h 146050"/>
              <a:gd name="connsiteX2" fmla="*/ 169659 w 158750"/>
              <a:gd name="connsiteY2" fmla="*/ 148820 h 146050"/>
              <a:gd name="connsiteX3" fmla="*/ 113296 w 158750"/>
              <a:gd name="connsiteY3" fmla="*/ 40711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113296" y="40711"/>
                </a:moveTo>
                <a:lnTo>
                  <a:pt x="33376" y="151130"/>
                </a:lnTo>
                <a:lnTo>
                  <a:pt x="169659" y="148820"/>
                </a:lnTo>
                <a:lnTo>
                  <a:pt x="113296" y="4071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2"/>
          <p:cNvSpPr txBox="1"/>
          <p:nvPr/>
        </p:nvSpPr>
        <p:spPr>
          <a:xfrm>
            <a:off x="2273300" y="668934"/>
            <a:ext cx="11841063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290" dirty="0">
                <a:solidFill>
                  <a:srgbClr val="3F3F3F"/>
                </a:solidFill>
                <a:latin typeface="Times New Roman"/>
                <a:ea typeface="Times New Roman"/>
              </a:rPr>
              <a:t>“Traditional”</a:t>
            </a:r>
            <a:r>
              <a:rPr lang="en-US" altLang="zh-CN" sz="48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60" dirty="0">
                <a:solidFill>
                  <a:srgbClr val="3F3F3F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48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25" dirty="0">
                <a:solidFill>
                  <a:srgbClr val="3F3F3F"/>
                </a:solidFill>
                <a:latin typeface="Times New Roman"/>
                <a:ea typeface="Times New Roman"/>
              </a:rPr>
              <a:t>Binary</a:t>
            </a:r>
            <a:r>
              <a:rPr lang="en-US" altLang="zh-CN" sz="48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270" dirty="0">
                <a:solidFill>
                  <a:srgbClr val="3F3F3F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596900" y="4061358"/>
            <a:ext cx="3964197" cy="1358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65" dirty="0">
                <a:solidFill>
                  <a:srgbClr val="515151"/>
                </a:solidFill>
                <a:latin typeface="Times New Roman"/>
                <a:ea typeface="Times New Roman"/>
              </a:rPr>
              <a:t>Breathes</a:t>
            </a:r>
            <a:r>
              <a:rPr lang="en-US" altLang="zh-CN" sz="2600" spc="15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0" dirty="0">
                <a:solidFill>
                  <a:srgbClr val="515151"/>
                </a:solidFill>
                <a:latin typeface="Times New Roman"/>
                <a:ea typeface="Times New Roman"/>
              </a:rPr>
              <a:t>like</a:t>
            </a:r>
            <a:r>
              <a:rPr lang="en-US" altLang="zh-CN" sz="2600" spc="15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5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15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55" dirty="0">
                <a:solidFill>
                  <a:srgbClr val="515151"/>
                </a:solidFill>
                <a:latin typeface="Times New Roman"/>
                <a:ea typeface="Times New Roman"/>
              </a:rPr>
              <a:t>mammal</a:t>
            </a:r>
          </a:p>
          <a:p>
            <a:pPr>
              <a:lnSpc>
                <a:spcPts val="1085"/>
              </a:lnSpc>
            </a:pPr>
            <a:endParaRPr lang="en-US" dirty="0"/>
          </a:p>
          <a:p>
            <a:pPr marL="0" indent="584200">
              <a:lnSpc>
                <a:spcPct val="100000"/>
              </a:lnSpc>
            </a:pPr>
            <a:r>
              <a:rPr lang="en-US" altLang="zh-CN" sz="2600" spc="250" dirty="0">
                <a:solidFill>
                  <a:srgbClr val="515151"/>
                </a:solidFill>
                <a:latin typeface="Times New Roman"/>
                <a:ea typeface="Times New Roman"/>
              </a:rPr>
              <a:t>Gives</a:t>
            </a:r>
            <a:r>
              <a:rPr lang="en-US" altLang="zh-CN" sz="2600" spc="13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515151"/>
                </a:solidFill>
                <a:latin typeface="Times New Roman"/>
                <a:ea typeface="Times New Roman"/>
              </a:rPr>
              <a:t>birth</a:t>
            </a:r>
            <a:r>
              <a:rPr lang="en-US" altLang="zh-CN" sz="2600" spc="13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515151"/>
                </a:solidFill>
                <a:latin typeface="Times New Roman"/>
                <a:ea typeface="Times New Roman"/>
              </a:rPr>
              <a:t>like</a:t>
            </a:r>
            <a:r>
              <a:rPr lang="en-US" altLang="zh-CN" sz="2600" spc="13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0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</a:p>
          <a:p>
            <a:pPr marL="0" indent="1257300">
              <a:lnSpc>
                <a:spcPct val="100000"/>
              </a:lnSpc>
            </a:pPr>
            <a:r>
              <a:rPr lang="en-US" altLang="zh-CN" sz="2600" spc="355" dirty="0">
                <a:solidFill>
                  <a:srgbClr val="515151"/>
                </a:solidFill>
                <a:latin typeface="Times New Roman"/>
                <a:ea typeface="Times New Roman"/>
              </a:rPr>
              <a:t>mam</a:t>
            </a:r>
            <a:r>
              <a:rPr lang="en-US" altLang="zh-CN" sz="2600" spc="345" dirty="0">
                <a:solidFill>
                  <a:srgbClr val="515151"/>
                </a:solidFill>
                <a:latin typeface="Times New Roman"/>
                <a:ea typeface="Times New Roman"/>
              </a:rPr>
              <a:t>mal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6515100" y="5090058"/>
            <a:ext cx="3232798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13423900" y="4340758"/>
            <a:ext cx="1408779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70" dirty="0">
                <a:solidFill>
                  <a:srgbClr val="515151"/>
                </a:solidFill>
                <a:latin typeface="Times New Roman"/>
                <a:ea typeface="Times New Roman"/>
              </a:rPr>
              <a:t>Ma</a:t>
            </a:r>
            <a:r>
              <a:rPr lang="en-US" altLang="zh-CN" sz="2600" spc="265" dirty="0">
                <a:solidFill>
                  <a:srgbClr val="515151"/>
                </a:solidFill>
                <a:latin typeface="Times New Roman"/>
                <a:ea typeface="Times New Roman"/>
              </a:rPr>
              <a:t>mmal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10680700" y="6555943"/>
            <a:ext cx="3247842" cy="564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3600" spc="350" dirty="0">
                <a:solidFill>
                  <a:srgbClr val="EF5A29"/>
                </a:solidFill>
                <a:latin typeface="Times New Roman"/>
                <a:ea typeface="Times New Roman"/>
              </a:rPr>
              <a:t>Output:</a:t>
            </a:r>
            <a:r>
              <a:rPr lang="en-US" altLang="zh-CN" sz="3600" spc="19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65" dirty="0">
                <a:solidFill>
                  <a:srgbClr val="EF5A29"/>
                </a:solidFill>
                <a:latin typeface="Times New Roman"/>
                <a:ea typeface="Times New Roman"/>
              </a:rPr>
              <a:t>Label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7531100" y="8595258"/>
            <a:ext cx="1311747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Co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rpus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reeform 168"/>
          <p:cNvSpPr/>
          <p:nvPr/>
        </p:nvSpPr>
        <p:spPr>
          <a:xfrm>
            <a:off x="10445750" y="4552950"/>
            <a:ext cx="2178050" cy="19050"/>
          </a:xfrm>
          <a:custGeom>
            <a:avLst/>
            <a:gdLst>
              <a:gd name="connsiteX0" fmla="*/ 25142 w 2178050"/>
              <a:gd name="connsiteY0" fmla="*/ 19050 h 19050"/>
              <a:gd name="connsiteX1" fmla="*/ 2161110 w 2178050"/>
              <a:gd name="connsiteY1" fmla="*/ 19050 h 19050"/>
              <a:gd name="connsiteX2" fmla="*/ 2180160 w 21780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8050" h="19050">
                <a:moveTo>
                  <a:pt x="25142" y="19050"/>
                </a:moveTo>
                <a:lnTo>
                  <a:pt x="2161110" y="19050"/>
                </a:lnTo>
                <a:lnTo>
                  <a:pt x="2180160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169"/>
          <p:cNvSpPr/>
          <p:nvPr/>
        </p:nvSpPr>
        <p:spPr>
          <a:xfrm>
            <a:off x="12579350" y="4464050"/>
            <a:ext cx="184150" cy="184150"/>
          </a:xfrm>
          <a:custGeom>
            <a:avLst/>
            <a:gdLst>
              <a:gd name="connsiteX0" fmla="*/ 27512 w 184150"/>
              <a:gd name="connsiteY0" fmla="*/ 191770 h 184150"/>
              <a:gd name="connsiteX1" fmla="*/ 195148 w 184150"/>
              <a:gd name="connsiteY1" fmla="*/ 107950 h 184150"/>
              <a:gd name="connsiteX2" fmla="*/ 27512 w 184150"/>
              <a:gd name="connsiteY2" fmla="*/ 24130 h 184150"/>
              <a:gd name="connsiteX3" fmla="*/ 27512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7512" y="191770"/>
                </a:moveTo>
                <a:lnTo>
                  <a:pt x="195148" y="107950"/>
                </a:lnTo>
                <a:lnTo>
                  <a:pt x="27512" y="24130"/>
                </a:lnTo>
                <a:lnTo>
                  <a:pt x="27512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70"/>
          <p:cNvSpPr/>
          <p:nvPr/>
        </p:nvSpPr>
        <p:spPr>
          <a:xfrm>
            <a:off x="4044950" y="4552950"/>
            <a:ext cx="1581150" cy="19050"/>
          </a:xfrm>
          <a:custGeom>
            <a:avLst/>
            <a:gdLst>
              <a:gd name="connsiteX0" fmla="*/ 27885 w 1581150"/>
              <a:gd name="connsiteY0" fmla="*/ 19050 h 19050"/>
              <a:gd name="connsiteX1" fmla="*/ 1572516 w 1581150"/>
              <a:gd name="connsiteY1" fmla="*/ 19050 h 19050"/>
              <a:gd name="connsiteX2" fmla="*/ 1591566 w 15811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150" h="19050">
                <a:moveTo>
                  <a:pt x="27885" y="19050"/>
                </a:moveTo>
                <a:lnTo>
                  <a:pt x="1572516" y="19050"/>
                </a:lnTo>
                <a:lnTo>
                  <a:pt x="1591566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 171"/>
          <p:cNvSpPr/>
          <p:nvPr/>
        </p:nvSpPr>
        <p:spPr>
          <a:xfrm>
            <a:off x="5594350" y="4464050"/>
            <a:ext cx="184150" cy="184150"/>
          </a:xfrm>
          <a:custGeom>
            <a:avLst/>
            <a:gdLst>
              <a:gd name="connsiteX0" fmla="*/ 23117 w 184150"/>
              <a:gd name="connsiteY0" fmla="*/ 191770 h 184150"/>
              <a:gd name="connsiteX1" fmla="*/ 190758 w 184150"/>
              <a:gd name="connsiteY1" fmla="*/ 107950 h 184150"/>
              <a:gd name="connsiteX2" fmla="*/ 23117 w 184150"/>
              <a:gd name="connsiteY2" fmla="*/ 24130 h 184150"/>
              <a:gd name="connsiteX3" fmla="*/ 23117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3117" y="191770"/>
                </a:moveTo>
                <a:lnTo>
                  <a:pt x="190758" y="107950"/>
                </a:lnTo>
                <a:lnTo>
                  <a:pt x="23117" y="24130"/>
                </a:lnTo>
                <a:lnTo>
                  <a:pt x="23117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3" name="Picture 1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788920"/>
            <a:ext cx="4838700" cy="3589020"/>
          </a:xfrm>
          <a:prstGeom prst="rect">
            <a:avLst/>
          </a:prstGeom>
        </p:spPr>
      </p:pic>
      <p:pic>
        <p:nvPicPr>
          <p:cNvPr id="174" name="Picture 1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6781800"/>
            <a:ext cx="1935480" cy="1943100"/>
          </a:xfrm>
          <a:prstGeom prst="rect">
            <a:avLst/>
          </a:prstGeom>
        </p:spPr>
      </p:pic>
      <p:sp>
        <p:nvSpPr>
          <p:cNvPr id="2" name="Freeform 174"/>
          <p:cNvSpPr/>
          <p:nvPr/>
        </p:nvSpPr>
        <p:spPr>
          <a:xfrm>
            <a:off x="5810250" y="6534150"/>
            <a:ext cx="1060450" cy="933450"/>
          </a:xfrm>
          <a:custGeom>
            <a:avLst/>
            <a:gdLst>
              <a:gd name="connsiteX0" fmla="*/ 40309 w 1060450"/>
              <a:gd name="connsiteY0" fmla="*/ 43709 h 933450"/>
              <a:gd name="connsiteX1" fmla="*/ 1050845 w 1060450"/>
              <a:gd name="connsiteY1" fmla="*/ 931934 h 933450"/>
              <a:gd name="connsiteX2" fmla="*/ 1065153 w 1060450"/>
              <a:gd name="connsiteY2" fmla="*/ 944511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933450">
                <a:moveTo>
                  <a:pt x="40309" y="43709"/>
                </a:moveTo>
                <a:lnTo>
                  <a:pt x="1050845" y="931934"/>
                </a:lnTo>
                <a:lnTo>
                  <a:pt x="1065153" y="944511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5"/>
          <p:cNvSpPr/>
          <p:nvPr/>
        </p:nvSpPr>
        <p:spPr>
          <a:xfrm>
            <a:off x="6762750" y="7359650"/>
            <a:ext cx="222250" cy="209550"/>
          </a:xfrm>
          <a:custGeom>
            <a:avLst/>
            <a:gdLst>
              <a:gd name="connsiteX0" fmla="*/ 43008 w 222250"/>
              <a:gd name="connsiteY0" fmla="*/ 169392 h 209550"/>
              <a:gd name="connsiteX1" fmla="*/ 224259 w 222250"/>
              <a:gd name="connsiteY1" fmla="*/ 217109 h 209550"/>
              <a:gd name="connsiteX2" fmla="*/ 153682 w 222250"/>
              <a:gd name="connsiteY2" fmla="*/ 43478 h 209550"/>
              <a:gd name="connsiteX3" fmla="*/ 43008 w 222250"/>
              <a:gd name="connsiteY3" fmla="*/ 16939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50" h="209550">
                <a:moveTo>
                  <a:pt x="43008" y="169392"/>
                </a:moveTo>
                <a:lnTo>
                  <a:pt x="224259" y="217109"/>
                </a:lnTo>
                <a:lnTo>
                  <a:pt x="153682" y="43478"/>
                </a:lnTo>
                <a:lnTo>
                  <a:pt x="43008" y="169392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reeform 176"/>
          <p:cNvSpPr/>
          <p:nvPr/>
        </p:nvSpPr>
        <p:spPr>
          <a:xfrm>
            <a:off x="9213850" y="6673850"/>
            <a:ext cx="1111250" cy="857250"/>
          </a:xfrm>
          <a:custGeom>
            <a:avLst/>
            <a:gdLst>
              <a:gd name="connsiteX0" fmla="*/ 33648 w 1111250"/>
              <a:gd name="connsiteY0" fmla="*/ 861250 h 857250"/>
              <a:gd name="connsiteX1" fmla="*/ 1104770 w 1111250"/>
              <a:gd name="connsiteY1" fmla="*/ 47111 h 857250"/>
              <a:gd name="connsiteX2" fmla="*/ 1119936 w 1111250"/>
              <a:gd name="connsiteY2" fmla="*/ 35584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250" h="857250">
                <a:moveTo>
                  <a:pt x="33648" y="861250"/>
                </a:moveTo>
                <a:lnTo>
                  <a:pt x="1104770" y="47111"/>
                </a:lnTo>
                <a:lnTo>
                  <a:pt x="1119936" y="35584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77"/>
          <p:cNvSpPr/>
          <p:nvPr/>
        </p:nvSpPr>
        <p:spPr>
          <a:xfrm>
            <a:off x="10229850" y="6584950"/>
            <a:ext cx="209550" cy="196850"/>
          </a:xfrm>
          <a:custGeom>
            <a:avLst/>
            <a:gdLst>
              <a:gd name="connsiteX0" fmla="*/ 139493 w 209550"/>
              <a:gd name="connsiteY0" fmla="*/ 202744 h 196850"/>
              <a:gd name="connsiteX1" fmla="*/ 222234 w 209550"/>
              <a:gd name="connsiteY1" fmla="*/ 34569 h 196850"/>
              <a:gd name="connsiteX2" fmla="*/ 38050 w 209550"/>
              <a:gd name="connsiteY2" fmla="*/ 69280 h 196850"/>
              <a:gd name="connsiteX3" fmla="*/ 139493 w 209550"/>
              <a:gd name="connsiteY3" fmla="*/ 202744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" h="196850">
                <a:moveTo>
                  <a:pt x="139493" y="202744"/>
                </a:moveTo>
                <a:lnTo>
                  <a:pt x="222234" y="34569"/>
                </a:lnTo>
                <a:lnTo>
                  <a:pt x="38050" y="69280"/>
                </a:lnTo>
                <a:lnTo>
                  <a:pt x="139493" y="202744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8"/>
          <p:cNvSpPr txBox="1"/>
          <p:nvPr/>
        </p:nvSpPr>
        <p:spPr>
          <a:xfrm>
            <a:off x="2273300" y="668934"/>
            <a:ext cx="11841063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290" dirty="0">
                <a:solidFill>
                  <a:srgbClr val="3F3F3F"/>
                </a:solidFill>
                <a:latin typeface="Times New Roman"/>
                <a:ea typeface="Times New Roman"/>
              </a:rPr>
              <a:t>“Traditional”</a:t>
            </a:r>
            <a:r>
              <a:rPr lang="en-US" altLang="zh-CN" sz="48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60" dirty="0">
                <a:solidFill>
                  <a:srgbClr val="3F3F3F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48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25" dirty="0">
                <a:solidFill>
                  <a:srgbClr val="3F3F3F"/>
                </a:solidFill>
                <a:latin typeface="Times New Roman"/>
                <a:ea typeface="Times New Roman"/>
              </a:rPr>
              <a:t>Binary</a:t>
            </a:r>
            <a:r>
              <a:rPr lang="en-US" altLang="zh-CN" sz="48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270" dirty="0">
                <a:solidFill>
                  <a:srgbClr val="3F3F3F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179" name="TextBox 179"/>
          <p:cNvSpPr txBox="1"/>
          <p:nvPr/>
        </p:nvSpPr>
        <p:spPr>
          <a:xfrm>
            <a:off x="914400" y="4061358"/>
            <a:ext cx="2797931" cy="9687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515151"/>
                </a:solidFill>
                <a:latin typeface="Times New Roman"/>
                <a:ea typeface="Times New Roman"/>
              </a:rPr>
              <a:t>Moves</a:t>
            </a:r>
            <a:r>
              <a:rPr lang="en-US" altLang="zh-CN" sz="2600" spc="11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70" dirty="0">
                <a:solidFill>
                  <a:srgbClr val="515151"/>
                </a:solidFill>
                <a:latin typeface="Times New Roman"/>
                <a:ea typeface="Times New Roman"/>
              </a:rPr>
              <a:t>like</a:t>
            </a:r>
            <a:r>
              <a:rPr lang="en-US" altLang="zh-CN" sz="2600" spc="11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9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12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60" dirty="0">
                <a:solidFill>
                  <a:srgbClr val="515151"/>
                </a:solidFill>
                <a:latin typeface="Times New Roman"/>
                <a:ea typeface="Times New Roman"/>
              </a:rPr>
              <a:t>fish,</a:t>
            </a:r>
          </a:p>
          <a:p>
            <a:pPr>
              <a:lnSpc>
                <a:spcPts val="970"/>
              </a:lnSpc>
            </a:pPr>
            <a:endParaRPr lang="en-US" dirty="0"/>
          </a:p>
          <a:p>
            <a:pPr marL="0" indent="76200">
              <a:lnSpc>
                <a:spcPct val="106666"/>
              </a:lnSpc>
            </a:pPr>
            <a:r>
              <a:rPr lang="en-US" altLang="zh-CN" sz="2600" spc="250" dirty="0">
                <a:solidFill>
                  <a:srgbClr val="515151"/>
                </a:solidFill>
                <a:latin typeface="Times New Roman"/>
                <a:ea typeface="Times New Roman"/>
              </a:rPr>
              <a:t>Looks</a:t>
            </a:r>
            <a:r>
              <a:rPr lang="en-US" altLang="zh-CN" sz="2600" spc="12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5" dirty="0">
                <a:solidFill>
                  <a:srgbClr val="515151"/>
                </a:solidFill>
                <a:latin typeface="Times New Roman"/>
                <a:ea typeface="Times New Roman"/>
              </a:rPr>
              <a:t>like</a:t>
            </a:r>
            <a:r>
              <a:rPr lang="en-US" altLang="zh-CN" sz="2600" spc="13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0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13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515151"/>
                </a:solidFill>
                <a:latin typeface="Times New Roman"/>
                <a:ea typeface="Times New Roman"/>
              </a:rPr>
              <a:t>fish</a:t>
            </a:r>
          </a:p>
        </p:txBody>
      </p:sp>
      <p:sp>
        <p:nvSpPr>
          <p:cNvPr id="180" name="TextBox 180"/>
          <p:cNvSpPr txBox="1"/>
          <p:nvPr/>
        </p:nvSpPr>
        <p:spPr>
          <a:xfrm>
            <a:off x="13779500" y="4340758"/>
            <a:ext cx="69355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25" dirty="0">
                <a:solidFill>
                  <a:srgbClr val="515151"/>
                </a:solidFill>
                <a:latin typeface="Times New Roman"/>
                <a:ea typeface="Times New Roman"/>
              </a:rPr>
              <a:t>Fi</a:t>
            </a:r>
            <a:r>
              <a:rPr lang="en-US" altLang="zh-CN" sz="2600" spc="215" dirty="0">
                <a:solidFill>
                  <a:srgbClr val="515151"/>
                </a:solidFill>
                <a:latin typeface="Times New Roman"/>
                <a:ea typeface="Times New Roman"/>
              </a:rPr>
              <a:t>sh</a:t>
            </a:r>
          </a:p>
        </p:txBody>
      </p:sp>
      <p:sp>
        <p:nvSpPr>
          <p:cNvPr id="181" name="TextBox 181"/>
          <p:cNvSpPr txBox="1"/>
          <p:nvPr/>
        </p:nvSpPr>
        <p:spPr>
          <a:xfrm>
            <a:off x="6515100" y="5090058"/>
            <a:ext cx="3232798" cy="3927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70"/>
              </a:lnSpc>
            </a:pPr>
            <a:endParaRPr lang="en-US" dirty="0"/>
          </a:p>
          <a:p>
            <a:pPr marL="0" indent="1016000">
              <a:lnSpc>
                <a:spcPct val="106666"/>
              </a:lnSpc>
            </a:pP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Co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rpus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82"/>
          <p:cNvSpPr/>
          <p:nvPr/>
        </p:nvSpPr>
        <p:spPr>
          <a:xfrm>
            <a:off x="10445750" y="4552950"/>
            <a:ext cx="2178050" cy="19050"/>
          </a:xfrm>
          <a:custGeom>
            <a:avLst/>
            <a:gdLst>
              <a:gd name="connsiteX0" fmla="*/ 25142 w 2178050"/>
              <a:gd name="connsiteY0" fmla="*/ 19050 h 19050"/>
              <a:gd name="connsiteX1" fmla="*/ 2161110 w 2178050"/>
              <a:gd name="connsiteY1" fmla="*/ 19050 h 19050"/>
              <a:gd name="connsiteX2" fmla="*/ 2180160 w 21780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8050" h="19050">
                <a:moveTo>
                  <a:pt x="25142" y="19050"/>
                </a:moveTo>
                <a:lnTo>
                  <a:pt x="2161110" y="19050"/>
                </a:lnTo>
                <a:lnTo>
                  <a:pt x="2180160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3"/>
          <p:cNvSpPr/>
          <p:nvPr/>
        </p:nvSpPr>
        <p:spPr>
          <a:xfrm>
            <a:off x="12579350" y="4464050"/>
            <a:ext cx="184150" cy="184150"/>
          </a:xfrm>
          <a:custGeom>
            <a:avLst/>
            <a:gdLst>
              <a:gd name="connsiteX0" fmla="*/ 27512 w 184150"/>
              <a:gd name="connsiteY0" fmla="*/ 191770 h 184150"/>
              <a:gd name="connsiteX1" fmla="*/ 195148 w 184150"/>
              <a:gd name="connsiteY1" fmla="*/ 107950 h 184150"/>
              <a:gd name="connsiteX2" fmla="*/ 27512 w 184150"/>
              <a:gd name="connsiteY2" fmla="*/ 24130 h 184150"/>
              <a:gd name="connsiteX3" fmla="*/ 27512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7512" y="191770"/>
                </a:moveTo>
                <a:lnTo>
                  <a:pt x="195148" y="107950"/>
                </a:lnTo>
                <a:lnTo>
                  <a:pt x="27512" y="24130"/>
                </a:lnTo>
                <a:lnTo>
                  <a:pt x="27512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84"/>
          <p:cNvSpPr/>
          <p:nvPr/>
        </p:nvSpPr>
        <p:spPr>
          <a:xfrm>
            <a:off x="4044950" y="4552950"/>
            <a:ext cx="1581150" cy="19050"/>
          </a:xfrm>
          <a:custGeom>
            <a:avLst/>
            <a:gdLst>
              <a:gd name="connsiteX0" fmla="*/ 27885 w 1581150"/>
              <a:gd name="connsiteY0" fmla="*/ 19050 h 19050"/>
              <a:gd name="connsiteX1" fmla="*/ 1572516 w 1581150"/>
              <a:gd name="connsiteY1" fmla="*/ 19050 h 19050"/>
              <a:gd name="connsiteX2" fmla="*/ 1591566 w 15811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150" h="19050">
                <a:moveTo>
                  <a:pt x="27885" y="19050"/>
                </a:moveTo>
                <a:lnTo>
                  <a:pt x="1572516" y="19050"/>
                </a:lnTo>
                <a:lnTo>
                  <a:pt x="1591566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185"/>
          <p:cNvSpPr/>
          <p:nvPr/>
        </p:nvSpPr>
        <p:spPr>
          <a:xfrm>
            <a:off x="5594350" y="4464050"/>
            <a:ext cx="184150" cy="184150"/>
          </a:xfrm>
          <a:custGeom>
            <a:avLst/>
            <a:gdLst>
              <a:gd name="connsiteX0" fmla="*/ 23117 w 184150"/>
              <a:gd name="connsiteY0" fmla="*/ 191770 h 184150"/>
              <a:gd name="connsiteX1" fmla="*/ 190758 w 184150"/>
              <a:gd name="connsiteY1" fmla="*/ 107950 h 184150"/>
              <a:gd name="connsiteX2" fmla="*/ 23117 w 184150"/>
              <a:gd name="connsiteY2" fmla="*/ 24130 h 184150"/>
              <a:gd name="connsiteX3" fmla="*/ 23117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3117" y="191770"/>
                </a:moveTo>
                <a:lnTo>
                  <a:pt x="190758" y="107950"/>
                </a:lnTo>
                <a:lnTo>
                  <a:pt x="23117" y="24130"/>
                </a:lnTo>
                <a:lnTo>
                  <a:pt x="23117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7" name="Picture 1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788920"/>
            <a:ext cx="4838700" cy="3589020"/>
          </a:xfrm>
          <a:prstGeom prst="rect">
            <a:avLst/>
          </a:prstGeom>
        </p:spPr>
      </p:pic>
      <p:pic>
        <p:nvPicPr>
          <p:cNvPr id="188" name="Picture 1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6781800"/>
            <a:ext cx="1935480" cy="1943100"/>
          </a:xfrm>
          <a:prstGeom prst="rect">
            <a:avLst/>
          </a:prstGeom>
        </p:spPr>
      </p:pic>
      <p:sp>
        <p:nvSpPr>
          <p:cNvPr id="2" name="Freeform 188"/>
          <p:cNvSpPr/>
          <p:nvPr/>
        </p:nvSpPr>
        <p:spPr>
          <a:xfrm>
            <a:off x="5810250" y="6534150"/>
            <a:ext cx="1060450" cy="933450"/>
          </a:xfrm>
          <a:custGeom>
            <a:avLst/>
            <a:gdLst>
              <a:gd name="connsiteX0" fmla="*/ 40309 w 1060450"/>
              <a:gd name="connsiteY0" fmla="*/ 43709 h 933450"/>
              <a:gd name="connsiteX1" fmla="*/ 1050845 w 1060450"/>
              <a:gd name="connsiteY1" fmla="*/ 931934 h 933450"/>
              <a:gd name="connsiteX2" fmla="*/ 1065153 w 1060450"/>
              <a:gd name="connsiteY2" fmla="*/ 944511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933450">
                <a:moveTo>
                  <a:pt x="40309" y="43709"/>
                </a:moveTo>
                <a:lnTo>
                  <a:pt x="1050845" y="931934"/>
                </a:lnTo>
                <a:lnTo>
                  <a:pt x="1065153" y="944511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9"/>
          <p:cNvSpPr/>
          <p:nvPr/>
        </p:nvSpPr>
        <p:spPr>
          <a:xfrm>
            <a:off x="6762750" y="7359650"/>
            <a:ext cx="222250" cy="209550"/>
          </a:xfrm>
          <a:custGeom>
            <a:avLst/>
            <a:gdLst>
              <a:gd name="connsiteX0" fmla="*/ 43008 w 222250"/>
              <a:gd name="connsiteY0" fmla="*/ 169392 h 209550"/>
              <a:gd name="connsiteX1" fmla="*/ 224259 w 222250"/>
              <a:gd name="connsiteY1" fmla="*/ 217109 h 209550"/>
              <a:gd name="connsiteX2" fmla="*/ 153682 w 222250"/>
              <a:gd name="connsiteY2" fmla="*/ 43478 h 209550"/>
              <a:gd name="connsiteX3" fmla="*/ 43008 w 222250"/>
              <a:gd name="connsiteY3" fmla="*/ 16939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50" h="209550">
                <a:moveTo>
                  <a:pt x="43008" y="169392"/>
                </a:moveTo>
                <a:lnTo>
                  <a:pt x="224259" y="217109"/>
                </a:lnTo>
                <a:lnTo>
                  <a:pt x="153682" y="43478"/>
                </a:lnTo>
                <a:lnTo>
                  <a:pt x="43008" y="169392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 190"/>
          <p:cNvSpPr/>
          <p:nvPr/>
        </p:nvSpPr>
        <p:spPr>
          <a:xfrm>
            <a:off x="9213850" y="6673850"/>
            <a:ext cx="1111250" cy="857250"/>
          </a:xfrm>
          <a:custGeom>
            <a:avLst/>
            <a:gdLst>
              <a:gd name="connsiteX0" fmla="*/ 33648 w 1111250"/>
              <a:gd name="connsiteY0" fmla="*/ 861250 h 857250"/>
              <a:gd name="connsiteX1" fmla="*/ 1104770 w 1111250"/>
              <a:gd name="connsiteY1" fmla="*/ 47111 h 857250"/>
              <a:gd name="connsiteX2" fmla="*/ 1119936 w 1111250"/>
              <a:gd name="connsiteY2" fmla="*/ 35584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250" h="857250">
                <a:moveTo>
                  <a:pt x="33648" y="861250"/>
                </a:moveTo>
                <a:lnTo>
                  <a:pt x="1104770" y="47111"/>
                </a:lnTo>
                <a:lnTo>
                  <a:pt x="1119936" y="35584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 191"/>
          <p:cNvSpPr/>
          <p:nvPr/>
        </p:nvSpPr>
        <p:spPr>
          <a:xfrm>
            <a:off x="10229850" y="6584950"/>
            <a:ext cx="209550" cy="196850"/>
          </a:xfrm>
          <a:custGeom>
            <a:avLst/>
            <a:gdLst>
              <a:gd name="connsiteX0" fmla="*/ 139493 w 209550"/>
              <a:gd name="connsiteY0" fmla="*/ 202744 h 196850"/>
              <a:gd name="connsiteX1" fmla="*/ 222234 w 209550"/>
              <a:gd name="connsiteY1" fmla="*/ 34569 h 196850"/>
              <a:gd name="connsiteX2" fmla="*/ 38050 w 209550"/>
              <a:gd name="connsiteY2" fmla="*/ 69280 h 196850"/>
              <a:gd name="connsiteX3" fmla="*/ 139493 w 209550"/>
              <a:gd name="connsiteY3" fmla="*/ 202744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" h="196850">
                <a:moveTo>
                  <a:pt x="139493" y="202744"/>
                </a:moveTo>
                <a:lnTo>
                  <a:pt x="222234" y="34569"/>
                </a:lnTo>
                <a:lnTo>
                  <a:pt x="38050" y="69280"/>
                </a:lnTo>
                <a:lnTo>
                  <a:pt x="139493" y="202744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2"/>
          <p:cNvSpPr/>
          <p:nvPr/>
        </p:nvSpPr>
        <p:spPr>
          <a:xfrm>
            <a:off x="3384550" y="5137150"/>
            <a:ext cx="666750" cy="1809750"/>
          </a:xfrm>
          <a:custGeom>
            <a:avLst/>
            <a:gdLst>
              <a:gd name="connsiteX0" fmla="*/ 32649 w 666750"/>
              <a:gd name="connsiteY0" fmla="*/ 1819370 h 1809750"/>
              <a:gd name="connsiteX1" fmla="*/ 43910 w 666750"/>
              <a:gd name="connsiteY1" fmla="*/ 1813499 h 1809750"/>
              <a:gd name="connsiteX2" fmla="*/ 678903 w 666750"/>
              <a:gd name="connsiteY2" fmla="*/ 412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750" h="1809750">
                <a:moveTo>
                  <a:pt x="32649" y="1819370"/>
                </a:moveTo>
                <a:lnTo>
                  <a:pt x="43910" y="1813499"/>
                </a:lnTo>
                <a:cubicBezTo>
                  <a:pt x="834282" y="1381096"/>
                  <a:pt x="1045937" y="790359"/>
                  <a:pt x="678903" y="41275"/>
                </a:cubicBezTo>
              </a:path>
            </a:pathLst>
          </a:custGeom>
          <a:ln w="254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 193"/>
          <p:cNvSpPr/>
          <p:nvPr/>
        </p:nvSpPr>
        <p:spPr>
          <a:xfrm>
            <a:off x="3282950" y="6864350"/>
            <a:ext cx="171450" cy="133350"/>
          </a:xfrm>
          <a:custGeom>
            <a:avLst/>
            <a:gdLst>
              <a:gd name="connsiteX0" fmla="*/ 117327 w 171450"/>
              <a:gd name="connsiteY0" fmla="*/ 32244 h 133350"/>
              <a:gd name="connsiteX1" fmla="*/ 37401 w 171450"/>
              <a:gd name="connsiteY1" fmla="*/ 142663 h 133350"/>
              <a:gd name="connsiteX2" fmla="*/ 173691 w 171450"/>
              <a:gd name="connsiteY2" fmla="*/ 140352 h 133350"/>
              <a:gd name="connsiteX3" fmla="*/ 117327 w 171450"/>
              <a:gd name="connsiteY3" fmla="*/ 32244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33350">
                <a:moveTo>
                  <a:pt x="117327" y="32244"/>
                </a:moveTo>
                <a:lnTo>
                  <a:pt x="37401" y="142663"/>
                </a:lnTo>
                <a:lnTo>
                  <a:pt x="173691" y="140352"/>
                </a:lnTo>
                <a:lnTo>
                  <a:pt x="117327" y="3224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4"/>
          <p:cNvSpPr txBox="1"/>
          <p:nvPr/>
        </p:nvSpPr>
        <p:spPr>
          <a:xfrm>
            <a:off x="2273300" y="668934"/>
            <a:ext cx="11841063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290" dirty="0">
                <a:solidFill>
                  <a:srgbClr val="3F3F3F"/>
                </a:solidFill>
                <a:latin typeface="Times New Roman"/>
                <a:ea typeface="Times New Roman"/>
              </a:rPr>
              <a:t>“Traditional”</a:t>
            </a:r>
            <a:r>
              <a:rPr lang="en-US" altLang="zh-CN" sz="48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60" dirty="0">
                <a:solidFill>
                  <a:srgbClr val="3F3F3F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48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25" dirty="0">
                <a:solidFill>
                  <a:srgbClr val="3F3F3F"/>
                </a:solidFill>
                <a:latin typeface="Times New Roman"/>
                <a:ea typeface="Times New Roman"/>
              </a:rPr>
              <a:t>Binary</a:t>
            </a:r>
            <a:r>
              <a:rPr lang="en-US" altLang="zh-CN" sz="48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270" dirty="0">
                <a:solidFill>
                  <a:srgbClr val="3F3F3F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195" name="TextBox 195"/>
          <p:cNvSpPr txBox="1"/>
          <p:nvPr/>
        </p:nvSpPr>
        <p:spPr>
          <a:xfrm>
            <a:off x="914400" y="4061358"/>
            <a:ext cx="2797931" cy="9687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515151"/>
                </a:solidFill>
                <a:latin typeface="Times New Roman"/>
                <a:ea typeface="Times New Roman"/>
              </a:rPr>
              <a:t>Moves</a:t>
            </a:r>
            <a:r>
              <a:rPr lang="en-US" altLang="zh-CN" sz="2600" spc="11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70" dirty="0">
                <a:solidFill>
                  <a:srgbClr val="515151"/>
                </a:solidFill>
                <a:latin typeface="Times New Roman"/>
                <a:ea typeface="Times New Roman"/>
              </a:rPr>
              <a:t>like</a:t>
            </a:r>
            <a:r>
              <a:rPr lang="en-US" altLang="zh-CN" sz="2600" spc="11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9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12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60" dirty="0">
                <a:solidFill>
                  <a:srgbClr val="515151"/>
                </a:solidFill>
                <a:latin typeface="Times New Roman"/>
                <a:ea typeface="Times New Roman"/>
              </a:rPr>
              <a:t>fish,</a:t>
            </a:r>
          </a:p>
          <a:p>
            <a:pPr>
              <a:lnSpc>
                <a:spcPts val="970"/>
              </a:lnSpc>
            </a:pPr>
            <a:endParaRPr lang="en-US" dirty="0"/>
          </a:p>
          <a:p>
            <a:pPr marL="0" indent="76200">
              <a:lnSpc>
                <a:spcPct val="106666"/>
              </a:lnSpc>
            </a:pPr>
            <a:r>
              <a:rPr lang="en-US" altLang="zh-CN" sz="2600" spc="250" dirty="0">
                <a:solidFill>
                  <a:srgbClr val="515151"/>
                </a:solidFill>
                <a:latin typeface="Times New Roman"/>
                <a:ea typeface="Times New Roman"/>
              </a:rPr>
              <a:t>Looks</a:t>
            </a:r>
            <a:r>
              <a:rPr lang="en-US" altLang="zh-CN" sz="2600" spc="12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5" dirty="0">
                <a:solidFill>
                  <a:srgbClr val="515151"/>
                </a:solidFill>
                <a:latin typeface="Times New Roman"/>
                <a:ea typeface="Times New Roman"/>
              </a:rPr>
              <a:t>like</a:t>
            </a:r>
            <a:r>
              <a:rPr lang="en-US" altLang="zh-CN" sz="2600" spc="13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0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13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515151"/>
                </a:solidFill>
                <a:latin typeface="Times New Roman"/>
                <a:ea typeface="Times New Roman"/>
              </a:rPr>
              <a:t>fish</a:t>
            </a:r>
          </a:p>
        </p:txBody>
      </p:sp>
      <p:sp>
        <p:nvSpPr>
          <p:cNvPr id="196" name="TextBox 196"/>
          <p:cNvSpPr txBox="1"/>
          <p:nvPr/>
        </p:nvSpPr>
        <p:spPr>
          <a:xfrm>
            <a:off x="13779500" y="4340758"/>
            <a:ext cx="69355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25" dirty="0">
                <a:solidFill>
                  <a:srgbClr val="515151"/>
                </a:solidFill>
                <a:latin typeface="Times New Roman"/>
                <a:ea typeface="Times New Roman"/>
              </a:rPr>
              <a:t>Fi</a:t>
            </a:r>
            <a:r>
              <a:rPr lang="en-US" altLang="zh-CN" sz="2600" spc="215" dirty="0">
                <a:solidFill>
                  <a:srgbClr val="515151"/>
                </a:solidFill>
                <a:latin typeface="Times New Roman"/>
                <a:ea typeface="Times New Roman"/>
              </a:rPr>
              <a:t>sh</a:t>
            </a:r>
          </a:p>
        </p:txBody>
      </p:sp>
      <p:sp>
        <p:nvSpPr>
          <p:cNvPr id="197" name="TextBox 197"/>
          <p:cNvSpPr txBox="1"/>
          <p:nvPr/>
        </p:nvSpPr>
        <p:spPr>
          <a:xfrm>
            <a:off x="6515100" y="5090058"/>
            <a:ext cx="3347098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198" name="TextBox 198"/>
          <p:cNvSpPr txBox="1"/>
          <p:nvPr/>
        </p:nvSpPr>
        <p:spPr>
          <a:xfrm>
            <a:off x="114300" y="6975043"/>
            <a:ext cx="4941759" cy="564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3600" spc="315" dirty="0">
                <a:solidFill>
                  <a:srgbClr val="EF5A29"/>
                </a:solidFill>
                <a:latin typeface="Times New Roman"/>
                <a:ea typeface="Times New Roman"/>
              </a:rPr>
              <a:t>Input:</a:t>
            </a:r>
            <a:r>
              <a:rPr lang="en-US" altLang="zh-CN" sz="3600" spc="205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45" dirty="0">
                <a:solidFill>
                  <a:srgbClr val="EF5A29"/>
                </a:solidFill>
                <a:latin typeface="Times New Roman"/>
                <a:ea typeface="Times New Roman"/>
              </a:rPr>
              <a:t>Feature</a:t>
            </a:r>
            <a:r>
              <a:rPr lang="en-US" altLang="zh-CN" sz="3600" spc="209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65" dirty="0">
                <a:solidFill>
                  <a:srgbClr val="EF5A29"/>
                </a:solidFill>
                <a:latin typeface="Times New Roman"/>
                <a:ea typeface="Times New Roman"/>
              </a:rPr>
              <a:t>Vector</a:t>
            </a:r>
          </a:p>
        </p:txBody>
      </p:sp>
      <p:sp>
        <p:nvSpPr>
          <p:cNvPr id="199" name="TextBox 199"/>
          <p:cNvSpPr txBox="1"/>
          <p:nvPr/>
        </p:nvSpPr>
        <p:spPr>
          <a:xfrm>
            <a:off x="7531100" y="8595258"/>
            <a:ext cx="1311747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Co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rpus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reeform 200"/>
          <p:cNvSpPr/>
          <p:nvPr/>
        </p:nvSpPr>
        <p:spPr>
          <a:xfrm>
            <a:off x="10445750" y="4552950"/>
            <a:ext cx="2178050" cy="19050"/>
          </a:xfrm>
          <a:custGeom>
            <a:avLst/>
            <a:gdLst>
              <a:gd name="connsiteX0" fmla="*/ 25142 w 2178050"/>
              <a:gd name="connsiteY0" fmla="*/ 19050 h 19050"/>
              <a:gd name="connsiteX1" fmla="*/ 2161110 w 2178050"/>
              <a:gd name="connsiteY1" fmla="*/ 19050 h 19050"/>
              <a:gd name="connsiteX2" fmla="*/ 2180160 w 21780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8050" h="19050">
                <a:moveTo>
                  <a:pt x="25142" y="19050"/>
                </a:moveTo>
                <a:lnTo>
                  <a:pt x="2161110" y="19050"/>
                </a:lnTo>
                <a:lnTo>
                  <a:pt x="2180160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201"/>
          <p:cNvSpPr/>
          <p:nvPr/>
        </p:nvSpPr>
        <p:spPr>
          <a:xfrm>
            <a:off x="12579350" y="4464050"/>
            <a:ext cx="184150" cy="184150"/>
          </a:xfrm>
          <a:custGeom>
            <a:avLst/>
            <a:gdLst>
              <a:gd name="connsiteX0" fmla="*/ 27512 w 184150"/>
              <a:gd name="connsiteY0" fmla="*/ 191770 h 184150"/>
              <a:gd name="connsiteX1" fmla="*/ 195148 w 184150"/>
              <a:gd name="connsiteY1" fmla="*/ 107950 h 184150"/>
              <a:gd name="connsiteX2" fmla="*/ 27512 w 184150"/>
              <a:gd name="connsiteY2" fmla="*/ 24130 h 184150"/>
              <a:gd name="connsiteX3" fmla="*/ 27512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7512" y="191770"/>
                </a:moveTo>
                <a:lnTo>
                  <a:pt x="195148" y="107950"/>
                </a:lnTo>
                <a:lnTo>
                  <a:pt x="27512" y="24130"/>
                </a:lnTo>
                <a:lnTo>
                  <a:pt x="27512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reeform 202"/>
          <p:cNvSpPr/>
          <p:nvPr/>
        </p:nvSpPr>
        <p:spPr>
          <a:xfrm>
            <a:off x="4044950" y="4552950"/>
            <a:ext cx="1581150" cy="19050"/>
          </a:xfrm>
          <a:custGeom>
            <a:avLst/>
            <a:gdLst>
              <a:gd name="connsiteX0" fmla="*/ 27885 w 1581150"/>
              <a:gd name="connsiteY0" fmla="*/ 19050 h 19050"/>
              <a:gd name="connsiteX1" fmla="*/ 1572516 w 1581150"/>
              <a:gd name="connsiteY1" fmla="*/ 19050 h 19050"/>
              <a:gd name="connsiteX2" fmla="*/ 1591566 w 15811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150" h="19050">
                <a:moveTo>
                  <a:pt x="27885" y="19050"/>
                </a:moveTo>
                <a:lnTo>
                  <a:pt x="1572516" y="19050"/>
                </a:lnTo>
                <a:lnTo>
                  <a:pt x="1591566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 203"/>
          <p:cNvSpPr/>
          <p:nvPr/>
        </p:nvSpPr>
        <p:spPr>
          <a:xfrm>
            <a:off x="5594350" y="4464050"/>
            <a:ext cx="184150" cy="184150"/>
          </a:xfrm>
          <a:custGeom>
            <a:avLst/>
            <a:gdLst>
              <a:gd name="connsiteX0" fmla="*/ 23117 w 184150"/>
              <a:gd name="connsiteY0" fmla="*/ 191770 h 184150"/>
              <a:gd name="connsiteX1" fmla="*/ 190758 w 184150"/>
              <a:gd name="connsiteY1" fmla="*/ 107950 h 184150"/>
              <a:gd name="connsiteX2" fmla="*/ 23117 w 184150"/>
              <a:gd name="connsiteY2" fmla="*/ 24130 h 184150"/>
              <a:gd name="connsiteX3" fmla="*/ 23117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3117" y="191770"/>
                </a:moveTo>
                <a:lnTo>
                  <a:pt x="190758" y="107950"/>
                </a:lnTo>
                <a:lnTo>
                  <a:pt x="23117" y="24130"/>
                </a:lnTo>
                <a:lnTo>
                  <a:pt x="23117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" name="Picture 2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788920"/>
            <a:ext cx="4838700" cy="3589020"/>
          </a:xfrm>
          <a:prstGeom prst="rect">
            <a:avLst/>
          </a:prstGeom>
        </p:spPr>
      </p:pic>
      <p:pic>
        <p:nvPicPr>
          <p:cNvPr id="206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6781800"/>
            <a:ext cx="1935480" cy="1943100"/>
          </a:xfrm>
          <a:prstGeom prst="rect">
            <a:avLst/>
          </a:prstGeom>
        </p:spPr>
      </p:pic>
      <p:sp>
        <p:nvSpPr>
          <p:cNvPr id="2" name="Freeform 206"/>
          <p:cNvSpPr/>
          <p:nvPr/>
        </p:nvSpPr>
        <p:spPr>
          <a:xfrm>
            <a:off x="5810250" y="6534150"/>
            <a:ext cx="1060450" cy="933450"/>
          </a:xfrm>
          <a:custGeom>
            <a:avLst/>
            <a:gdLst>
              <a:gd name="connsiteX0" fmla="*/ 40309 w 1060450"/>
              <a:gd name="connsiteY0" fmla="*/ 43709 h 933450"/>
              <a:gd name="connsiteX1" fmla="*/ 1050845 w 1060450"/>
              <a:gd name="connsiteY1" fmla="*/ 931934 h 933450"/>
              <a:gd name="connsiteX2" fmla="*/ 1065153 w 1060450"/>
              <a:gd name="connsiteY2" fmla="*/ 944511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933450">
                <a:moveTo>
                  <a:pt x="40309" y="43709"/>
                </a:moveTo>
                <a:lnTo>
                  <a:pt x="1050845" y="931934"/>
                </a:lnTo>
                <a:lnTo>
                  <a:pt x="1065153" y="944511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reeform 207"/>
          <p:cNvSpPr/>
          <p:nvPr/>
        </p:nvSpPr>
        <p:spPr>
          <a:xfrm>
            <a:off x="6762750" y="7359650"/>
            <a:ext cx="222250" cy="209550"/>
          </a:xfrm>
          <a:custGeom>
            <a:avLst/>
            <a:gdLst>
              <a:gd name="connsiteX0" fmla="*/ 43008 w 222250"/>
              <a:gd name="connsiteY0" fmla="*/ 169392 h 209550"/>
              <a:gd name="connsiteX1" fmla="*/ 224259 w 222250"/>
              <a:gd name="connsiteY1" fmla="*/ 217109 h 209550"/>
              <a:gd name="connsiteX2" fmla="*/ 153682 w 222250"/>
              <a:gd name="connsiteY2" fmla="*/ 43478 h 209550"/>
              <a:gd name="connsiteX3" fmla="*/ 43008 w 222250"/>
              <a:gd name="connsiteY3" fmla="*/ 16939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50" h="209550">
                <a:moveTo>
                  <a:pt x="43008" y="169392"/>
                </a:moveTo>
                <a:lnTo>
                  <a:pt x="224259" y="217109"/>
                </a:lnTo>
                <a:lnTo>
                  <a:pt x="153682" y="43478"/>
                </a:lnTo>
                <a:lnTo>
                  <a:pt x="43008" y="169392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 208"/>
          <p:cNvSpPr/>
          <p:nvPr/>
        </p:nvSpPr>
        <p:spPr>
          <a:xfrm>
            <a:off x="9213850" y="6673850"/>
            <a:ext cx="1111250" cy="857250"/>
          </a:xfrm>
          <a:custGeom>
            <a:avLst/>
            <a:gdLst>
              <a:gd name="connsiteX0" fmla="*/ 33648 w 1111250"/>
              <a:gd name="connsiteY0" fmla="*/ 861250 h 857250"/>
              <a:gd name="connsiteX1" fmla="*/ 1104770 w 1111250"/>
              <a:gd name="connsiteY1" fmla="*/ 47111 h 857250"/>
              <a:gd name="connsiteX2" fmla="*/ 1119936 w 1111250"/>
              <a:gd name="connsiteY2" fmla="*/ 35584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250" h="857250">
                <a:moveTo>
                  <a:pt x="33648" y="861250"/>
                </a:moveTo>
                <a:lnTo>
                  <a:pt x="1104770" y="47111"/>
                </a:lnTo>
                <a:lnTo>
                  <a:pt x="1119936" y="35584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 209"/>
          <p:cNvSpPr/>
          <p:nvPr/>
        </p:nvSpPr>
        <p:spPr>
          <a:xfrm>
            <a:off x="10229850" y="6584950"/>
            <a:ext cx="209550" cy="196850"/>
          </a:xfrm>
          <a:custGeom>
            <a:avLst/>
            <a:gdLst>
              <a:gd name="connsiteX0" fmla="*/ 139493 w 209550"/>
              <a:gd name="connsiteY0" fmla="*/ 202744 h 196850"/>
              <a:gd name="connsiteX1" fmla="*/ 222234 w 209550"/>
              <a:gd name="connsiteY1" fmla="*/ 34569 h 196850"/>
              <a:gd name="connsiteX2" fmla="*/ 38050 w 209550"/>
              <a:gd name="connsiteY2" fmla="*/ 69280 h 196850"/>
              <a:gd name="connsiteX3" fmla="*/ 139493 w 209550"/>
              <a:gd name="connsiteY3" fmla="*/ 202744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" h="196850">
                <a:moveTo>
                  <a:pt x="139493" y="202744"/>
                </a:moveTo>
                <a:lnTo>
                  <a:pt x="222234" y="34569"/>
                </a:lnTo>
                <a:lnTo>
                  <a:pt x="38050" y="69280"/>
                </a:lnTo>
                <a:lnTo>
                  <a:pt x="139493" y="202744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 210"/>
          <p:cNvSpPr/>
          <p:nvPr/>
        </p:nvSpPr>
        <p:spPr>
          <a:xfrm>
            <a:off x="13938250" y="4718050"/>
            <a:ext cx="679450" cy="1809750"/>
          </a:xfrm>
          <a:custGeom>
            <a:avLst/>
            <a:gdLst>
              <a:gd name="connsiteX0" fmla="*/ 41323 w 679450"/>
              <a:gd name="connsiteY0" fmla="*/ 1815137 h 1809750"/>
              <a:gd name="connsiteX1" fmla="*/ 52584 w 679450"/>
              <a:gd name="connsiteY1" fmla="*/ 1809265 h 1809750"/>
              <a:gd name="connsiteX2" fmla="*/ 687578 w 679450"/>
              <a:gd name="connsiteY2" fmla="*/ 37041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9450" h="1809750">
                <a:moveTo>
                  <a:pt x="41323" y="1815137"/>
                </a:moveTo>
                <a:lnTo>
                  <a:pt x="52584" y="1809265"/>
                </a:lnTo>
                <a:cubicBezTo>
                  <a:pt x="842957" y="1376862"/>
                  <a:pt x="1054611" y="786126"/>
                  <a:pt x="687578" y="37041"/>
                </a:cubicBezTo>
              </a:path>
            </a:pathLst>
          </a:custGeom>
          <a:ln w="254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1"/>
          <p:cNvSpPr/>
          <p:nvPr/>
        </p:nvSpPr>
        <p:spPr>
          <a:xfrm>
            <a:off x="13849350" y="6432550"/>
            <a:ext cx="158750" cy="146050"/>
          </a:xfrm>
          <a:custGeom>
            <a:avLst/>
            <a:gdLst>
              <a:gd name="connsiteX0" fmla="*/ 113296 w 158750"/>
              <a:gd name="connsiteY0" fmla="*/ 40711 h 146050"/>
              <a:gd name="connsiteX1" fmla="*/ 33376 w 158750"/>
              <a:gd name="connsiteY1" fmla="*/ 151130 h 146050"/>
              <a:gd name="connsiteX2" fmla="*/ 169659 w 158750"/>
              <a:gd name="connsiteY2" fmla="*/ 148820 h 146050"/>
              <a:gd name="connsiteX3" fmla="*/ 113296 w 158750"/>
              <a:gd name="connsiteY3" fmla="*/ 40711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113296" y="40711"/>
                </a:moveTo>
                <a:lnTo>
                  <a:pt x="33376" y="151130"/>
                </a:lnTo>
                <a:lnTo>
                  <a:pt x="169659" y="148820"/>
                </a:lnTo>
                <a:lnTo>
                  <a:pt x="113296" y="4071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2"/>
          <p:cNvSpPr txBox="1"/>
          <p:nvPr/>
        </p:nvSpPr>
        <p:spPr>
          <a:xfrm>
            <a:off x="2273300" y="668934"/>
            <a:ext cx="11841063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290" dirty="0">
                <a:solidFill>
                  <a:srgbClr val="3F3F3F"/>
                </a:solidFill>
                <a:latin typeface="Times New Roman"/>
                <a:ea typeface="Times New Roman"/>
              </a:rPr>
              <a:t>“Traditional”</a:t>
            </a:r>
            <a:r>
              <a:rPr lang="en-US" altLang="zh-CN" sz="48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60" dirty="0">
                <a:solidFill>
                  <a:srgbClr val="3F3F3F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48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25" dirty="0">
                <a:solidFill>
                  <a:srgbClr val="3F3F3F"/>
                </a:solidFill>
                <a:latin typeface="Times New Roman"/>
                <a:ea typeface="Times New Roman"/>
              </a:rPr>
              <a:t>Binary</a:t>
            </a:r>
            <a:r>
              <a:rPr lang="en-US" altLang="zh-CN" sz="48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270" dirty="0">
                <a:solidFill>
                  <a:srgbClr val="3F3F3F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213" name="TextBox 213"/>
          <p:cNvSpPr txBox="1"/>
          <p:nvPr/>
        </p:nvSpPr>
        <p:spPr>
          <a:xfrm>
            <a:off x="914400" y="4061358"/>
            <a:ext cx="2797931" cy="9687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515151"/>
                </a:solidFill>
                <a:latin typeface="Times New Roman"/>
                <a:ea typeface="Times New Roman"/>
              </a:rPr>
              <a:t>Moves</a:t>
            </a:r>
            <a:r>
              <a:rPr lang="en-US" altLang="zh-CN" sz="2600" spc="11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70" dirty="0">
                <a:solidFill>
                  <a:srgbClr val="515151"/>
                </a:solidFill>
                <a:latin typeface="Times New Roman"/>
                <a:ea typeface="Times New Roman"/>
              </a:rPr>
              <a:t>like</a:t>
            </a:r>
            <a:r>
              <a:rPr lang="en-US" altLang="zh-CN" sz="2600" spc="11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9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12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60" dirty="0">
                <a:solidFill>
                  <a:srgbClr val="515151"/>
                </a:solidFill>
                <a:latin typeface="Times New Roman"/>
                <a:ea typeface="Times New Roman"/>
              </a:rPr>
              <a:t>fish,</a:t>
            </a:r>
          </a:p>
          <a:p>
            <a:pPr>
              <a:lnSpc>
                <a:spcPts val="970"/>
              </a:lnSpc>
            </a:pPr>
            <a:endParaRPr lang="en-US" dirty="0"/>
          </a:p>
          <a:p>
            <a:pPr marL="0" indent="76200">
              <a:lnSpc>
                <a:spcPct val="106666"/>
              </a:lnSpc>
            </a:pPr>
            <a:r>
              <a:rPr lang="en-US" altLang="zh-CN" sz="2600" spc="250" dirty="0">
                <a:solidFill>
                  <a:srgbClr val="515151"/>
                </a:solidFill>
                <a:latin typeface="Times New Roman"/>
                <a:ea typeface="Times New Roman"/>
              </a:rPr>
              <a:t>Looks</a:t>
            </a:r>
            <a:r>
              <a:rPr lang="en-US" altLang="zh-CN" sz="2600" spc="12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5" dirty="0">
                <a:solidFill>
                  <a:srgbClr val="515151"/>
                </a:solidFill>
                <a:latin typeface="Times New Roman"/>
                <a:ea typeface="Times New Roman"/>
              </a:rPr>
              <a:t>like</a:t>
            </a:r>
            <a:r>
              <a:rPr lang="en-US" altLang="zh-CN" sz="2600" spc="13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0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13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515151"/>
                </a:solidFill>
                <a:latin typeface="Times New Roman"/>
                <a:ea typeface="Times New Roman"/>
              </a:rPr>
              <a:t>fish</a:t>
            </a:r>
          </a:p>
        </p:txBody>
      </p:sp>
      <p:sp>
        <p:nvSpPr>
          <p:cNvPr id="214" name="TextBox 214"/>
          <p:cNvSpPr txBox="1"/>
          <p:nvPr/>
        </p:nvSpPr>
        <p:spPr>
          <a:xfrm>
            <a:off x="13779500" y="4340758"/>
            <a:ext cx="69355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25" dirty="0">
                <a:solidFill>
                  <a:srgbClr val="515151"/>
                </a:solidFill>
                <a:latin typeface="Times New Roman"/>
                <a:ea typeface="Times New Roman"/>
              </a:rPr>
              <a:t>Fi</a:t>
            </a:r>
            <a:r>
              <a:rPr lang="en-US" altLang="zh-CN" sz="2600" spc="215" dirty="0">
                <a:solidFill>
                  <a:srgbClr val="515151"/>
                </a:solidFill>
                <a:latin typeface="Times New Roman"/>
                <a:ea typeface="Times New Roman"/>
              </a:rPr>
              <a:t>sh</a:t>
            </a:r>
          </a:p>
        </p:txBody>
      </p:sp>
      <p:sp>
        <p:nvSpPr>
          <p:cNvPr id="215" name="TextBox 215"/>
          <p:cNvSpPr txBox="1"/>
          <p:nvPr/>
        </p:nvSpPr>
        <p:spPr>
          <a:xfrm>
            <a:off x="6515100" y="5090058"/>
            <a:ext cx="3347098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216" name="TextBox 216"/>
          <p:cNvSpPr txBox="1"/>
          <p:nvPr/>
        </p:nvSpPr>
        <p:spPr>
          <a:xfrm>
            <a:off x="10680700" y="6555943"/>
            <a:ext cx="3247842" cy="564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3600" spc="350" dirty="0">
                <a:solidFill>
                  <a:srgbClr val="EF5A29"/>
                </a:solidFill>
                <a:latin typeface="Times New Roman"/>
                <a:ea typeface="Times New Roman"/>
              </a:rPr>
              <a:t>Output:</a:t>
            </a:r>
            <a:r>
              <a:rPr lang="en-US" altLang="zh-CN" sz="3600" spc="19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65" dirty="0">
                <a:solidFill>
                  <a:srgbClr val="EF5A29"/>
                </a:solidFill>
                <a:latin typeface="Times New Roman"/>
                <a:ea typeface="Times New Roman"/>
              </a:rPr>
              <a:t>Label</a:t>
            </a:r>
          </a:p>
        </p:txBody>
      </p:sp>
      <p:sp>
        <p:nvSpPr>
          <p:cNvPr id="217" name="TextBox 217"/>
          <p:cNvSpPr txBox="1"/>
          <p:nvPr/>
        </p:nvSpPr>
        <p:spPr>
          <a:xfrm>
            <a:off x="7531100" y="8595258"/>
            <a:ext cx="1311747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Co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rpus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Freeform 218"/>
          <p:cNvSpPr/>
          <p:nvPr/>
        </p:nvSpPr>
        <p:spPr>
          <a:xfrm>
            <a:off x="6096000" y="546100"/>
            <a:ext cx="38100" cy="8001000"/>
          </a:xfrm>
          <a:custGeom>
            <a:avLst/>
            <a:gdLst>
              <a:gd name="connsiteX0" fmla="*/ 16933 w 38100"/>
              <a:gd name="connsiteY0" fmla="*/ 22838 h 8001000"/>
              <a:gd name="connsiteX1" fmla="*/ 16933 w 38100"/>
              <a:gd name="connsiteY1" fmla="*/ 8010072 h 80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8001000">
                <a:moveTo>
                  <a:pt x="16933" y="22838"/>
                </a:moveTo>
                <a:lnTo>
                  <a:pt x="16933" y="8010072"/>
                </a:lnTo>
              </a:path>
            </a:pathLst>
          </a:custGeom>
          <a:ln w="25400">
            <a:solidFill>
              <a:srgbClr val="EF592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9"/>
          <p:cNvSpPr txBox="1"/>
          <p:nvPr/>
        </p:nvSpPr>
        <p:spPr>
          <a:xfrm>
            <a:off x="3010931" y="3779422"/>
            <a:ext cx="2308431" cy="14685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530" dirty="0">
                <a:solidFill>
                  <a:srgbClr val="505050"/>
                </a:solidFill>
                <a:latin typeface="Times New Roman"/>
                <a:ea typeface="Times New Roman"/>
              </a:rPr>
              <a:t>Feat</a:t>
            </a:r>
            <a:r>
              <a:rPr lang="en-US" altLang="zh-CN" sz="4800" spc="520" dirty="0">
                <a:solidFill>
                  <a:srgbClr val="505050"/>
                </a:solidFill>
                <a:latin typeface="Times New Roman"/>
                <a:ea typeface="Times New Roman"/>
              </a:rPr>
              <a:t>ure</a:t>
            </a:r>
          </a:p>
          <a:p>
            <a:pPr marL="0">
              <a:lnSpc>
                <a:spcPct val="100000"/>
              </a:lnSpc>
            </a:pPr>
            <a:r>
              <a:rPr lang="en-US" altLang="zh-CN" sz="4800" spc="445" dirty="0">
                <a:solidFill>
                  <a:srgbClr val="505050"/>
                </a:solidFill>
                <a:latin typeface="Times New Roman"/>
                <a:ea typeface="Times New Roman"/>
              </a:rPr>
              <a:t>Vect</a:t>
            </a:r>
            <a:r>
              <a:rPr lang="en-US" altLang="zh-CN" sz="4800" spc="440" dirty="0">
                <a:solidFill>
                  <a:srgbClr val="505050"/>
                </a:solidFill>
                <a:latin typeface="Times New Roman"/>
                <a:ea typeface="Times New Roman"/>
              </a:rPr>
              <a:t>ors</a:t>
            </a:r>
          </a:p>
        </p:txBody>
      </p:sp>
      <p:sp>
        <p:nvSpPr>
          <p:cNvPr id="220" name="TextBox 220"/>
          <p:cNvSpPr txBox="1"/>
          <p:nvPr/>
        </p:nvSpPr>
        <p:spPr>
          <a:xfrm>
            <a:off x="6921500" y="2782443"/>
            <a:ext cx="7961467" cy="3524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833"/>
              </a:lnSpc>
            </a:pPr>
            <a:r>
              <a:rPr lang="en-US" altLang="zh-CN" sz="3200" spc="41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0" dirty="0">
                <a:solidFill>
                  <a:srgbClr val="000000"/>
                </a:solidFill>
                <a:latin typeface="Times New Roman"/>
                <a:ea typeface="Times New Roman"/>
              </a:rPr>
              <a:t>attributes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000000"/>
                </a:solidFill>
                <a:latin typeface="Times New Roman"/>
                <a:ea typeface="Times New Roman"/>
              </a:rPr>
              <a:t>that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595" dirty="0">
                <a:solidFill>
                  <a:srgbClr val="000000"/>
                </a:solidFill>
                <a:latin typeface="Times New Roman"/>
                <a:ea typeface="Times New Roman"/>
              </a:rPr>
              <a:t>ML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000000"/>
                </a:solidFill>
                <a:latin typeface="Times New Roman"/>
                <a:ea typeface="Times New Roman"/>
              </a:rPr>
              <a:t>algorithm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0" dirty="0">
                <a:solidFill>
                  <a:srgbClr val="000000"/>
                </a:solidFill>
                <a:latin typeface="Times New Roman"/>
                <a:ea typeface="Times New Roman"/>
              </a:rPr>
              <a:t>focuses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35" dirty="0">
                <a:solidFill>
                  <a:srgbClr val="000000"/>
                </a:solidFill>
                <a:latin typeface="Times New Roman"/>
                <a:ea typeface="Times New Roman"/>
              </a:rPr>
              <a:t>on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are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called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EF5A29"/>
                </a:solidFill>
                <a:latin typeface="Times New Roman"/>
                <a:ea typeface="Times New Roman"/>
              </a:rPr>
              <a:t>features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5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405" dirty="0">
                <a:solidFill>
                  <a:srgbClr val="000000"/>
                </a:solidFill>
                <a:latin typeface="Times New Roman"/>
                <a:ea typeface="Times New Roman"/>
              </a:rPr>
              <a:t>Each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point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75" dirty="0">
                <a:solidFill>
                  <a:srgbClr val="000000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45" dirty="0">
                <a:solidFill>
                  <a:srgbClr val="000000"/>
                </a:solidFill>
                <a:latin typeface="Times New Roman"/>
                <a:ea typeface="Times New Roman"/>
              </a:rPr>
              <a:t>list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85" dirty="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000000"/>
                </a:solidFill>
                <a:latin typeface="Times New Roman"/>
                <a:ea typeface="Times New Roman"/>
              </a:rPr>
              <a:t>or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EF5A29"/>
                </a:solidFill>
                <a:latin typeface="Times New Roman"/>
                <a:ea typeface="Times New Roman"/>
              </a:rPr>
              <a:t>vector</a:t>
            </a:r>
            <a:r>
              <a:rPr lang="en-US" altLang="zh-CN" sz="3200" spc="205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5" dirty="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5" dirty="0">
                <a:solidFill>
                  <a:srgbClr val="000000"/>
                </a:solidFill>
                <a:latin typeface="Times New Roman"/>
                <a:ea typeface="Times New Roman"/>
              </a:rPr>
              <a:t>such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features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5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310" dirty="0">
                <a:solidFill>
                  <a:srgbClr val="000000"/>
                </a:solidFill>
                <a:latin typeface="Times New Roman"/>
                <a:ea typeface="Times New Roman"/>
              </a:rPr>
              <a:t>Thus,</a:t>
            </a:r>
            <a:r>
              <a:rPr lang="en-US" altLang="zh-CN" sz="32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85" dirty="0">
                <a:solidFill>
                  <a:srgbClr val="000000"/>
                </a:solidFill>
                <a:latin typeface="Times New Roman"/>
                <a:ea typeface="Times New Roman"/>
              </a:rPr>
              <a:t>input</a:t>
            </a:r>
            <a:r>
              <a:rPr lang="en-US" altLang="zh-CN" sz="32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75" dirty="0">
                <a:solidFill>
                  <a:srgbClr val="000000"/>
                </a:solidFill>
                <a:latin typeface="Times New Roman"/>
                <a:ea typeface="Times New Roman"/>
              </a:rPr>
              <a:t>into</a:t>
            </a:r>
            <a:r>
              <a:rPr lang="en-US" altLang="zh-CN" sz="32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000000"/>
                </a:solidFill>
                <a:latin typeface="Times New Roman"/>
                <a:ea typeface="Times New Roman"/>
              </a:rPr>
              <a:t>an</a:t>
            </a:r>
            <a:r>
              <a:rPr lang="en-US" altLang="zh-CN" sz="32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525" dirty="0">
                <a:solidFill>
                  <a:srgbClr val="000000"/>
                </a:solidFill>
                <a:latin typeface="Times New Roman"/>
                <a:ea typeface="Times New Roman"/>
              </a:rPr>
              <a:t>ML</a:t>
            </a:r>
            <a:r>
              <a:rPr lang="en-US" altLang="zh-CN" sz="32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0" dirty="0">
                <a:solidFill>
                  <a:srgbClr val="000000"/>
                </a:solidFill>
                <a:latin typeface="Times New Roman"/>
                <a:ea typeface="Times New Roman"/>
              </a:rPr>
              <a:t>algorithm</a:t>
            </a:r>
            <a:r>
              <a:rPr lang="en-US" altLang="zh-CN" sz="32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40" dirty="0">
                <a:solidFill>
                  <a:srgbClr val="000000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0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200" spc="2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EF5A29"/>
                </a:solidFill>
                <a:latin typeface="Times New Roman"/>
                <a:ea typeface="Times New Roman"/>
              </a:rPr>
              <a:t>feature</a:t>
            </a:r>
            <a:r>
              <a:rPr lang="en-US" altLang="zh-CN" sz="3200" spc="234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5" dirty="0">
                <a:solidFill>
                  <a:srgbClr val="EF5A29"/>
                </a:solidFill>
                <a:latin typeface="Times New Roman"/>
                <a:ea typeface="Times New Roman"/>
              </a:rPr>
              <a:t>vector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reeform 221"/>
          <p:cNvSpPr/>
          <p:nvPr/>
        </p:nvSpPr>
        <p:spPr>
          <a:xfrm>
            <a:off x="0" y="0"/>
            <a:ext cx="16256000" cy="9144000"/>
          </a:xfrm>
          <a:custGeom>
            <a:avLst/>
            <a:gdLst>
              <a:gd name="connsiteX0" fmla="*/ 0 w 16256000"/>
              <a:gd name="connsiteY0" fmla="*/ 0 h 9144000"/>
              <a:gd name="connsiteX1" fmla="*/ 16256000 w 16256000"/>
              <a:gd name="connsiteY1" fmla="*/ 0 h 9144000"/>
              <a:gd name="connsiteX2" fmla="*/ 16256000 w 16256000"/>
              <a:gd name="connsiteY2" fmla="*/ 9144000 h 9144000"/>
              <a:gd name="connsiteX3" fmla="*/ 0 w 16256000"/>
              <a:gd name="connsiteY3" fmla="*/ 9144000 h 9144000"/>
              <a:gd name="connsiteX4" fmla="*/ 0 w 16256000"/>
              <a:gd name="connsiteY4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6559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2"/>
          <p:cNvSpPr txBox="1"/>
          <p:nvPr/>
        </p:nvSpPr>
        <p:spPr>
          <a:xfrm>
            <a:off x="1384300" y="3057169"/>
            <a:ext cx="13523855" cy="29160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6400" spc="310" dirty="0">
                <a:solidFill>
                  <a:srgbClr val="FEFEFE"/>
                </a:solidFill>
                <a:latin typeface="Times New Roman"/>
                <a:ea typeface="Times New Roman"/>
              </a:rPr>
              <a:t>“Traditional”</a:t>
            </a:r>
            <a:r>
              <a:rPr lang="en-US" altLang="zh-CN" sz="6400" spc="19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90" dirty="0">
                <a:solidFill>
                  <a:srgbClr val="FEFEFE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6400" spc="19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45" dirty="0">
                <a:solidFill>
                  <a:srgbClr val="FEFEFE"/>
                </a:solidFill>
                <a:latin typeface="Times New Roman"/>
                <a:ea typeface="Times New Roman"/>
              </a:rPr>
              <a:t>systems</a:t>
            </a:r>
            <a:r>
              <a:rPr lang="en-US" altLang="zh-CN" sz="6400" spc="19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230" dirty="0">
                <a:solidFill>
                  <a:srgbClr val="FEFEFE"/>
                </a:solidFill>
                <a:latin typeface="Times New Roman"/>
                <a:ea typeface="Times New Roman"/>
              </a:rPr>
              <a:t>still</a:t>
            </a:r>
          </a:p>
          <a:p>
            <a:pPr marL="0" indent="1016000">
              <a:lnSpc>
                <a:spcPct val="97916"/>
              </a:lnSpc>
            </a:pPr>
            <a:r>
              <a:rPr lang="en-US" altLang="zh-CN" sz="6400" spc="430" dirty="0">
                <a:solidFill>
                  <a:srgbClr val="FEFEFE"/>
                </a:solidFill>
                <a:latin typeface="Times New Roman"/>
                <a:ea typeface="Times New Roman"/>
              </a:rPr>
              <a:t>rely</a:t>
            </a:r>
            <a:r>
              <a:rPr lang="en-US" altLang="zh-CN" sz="6400" spc="28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560" dirty="0">
                <a:solidFill>
                  <a:srgbClr val="FEFEFE"/>
                </a:solidFill>
                <a:latin typeface="Times New Roman"/>
                <a:ea typeface="Times New Roman"/>
              </a:rPr>
              <a:t>on</a:t>
            </a:r>
            <a:r>
              <a:rPr lang="en-US" altLang="zh-CN" sz="6400" spc="28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60" dirty="0">
                <a:solidFill>
                  <a:srgbClr val="FEFEFE"/>
                </a:solidFill>
                <a:latin typeface="Times New Roman"/>
                <a:ea typeface="Times New Roman"/>
              </a:rPr>
              <a:t>experts</a:t>
            </a:r>
            <a:r>
              <a:rPr lang="en-US" altLang="zh-CN" sz="6400" spc="28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35" dirty="0">
                <a:solidFill>
                  <a:srgbClr val="FEFEFE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6400" spc="28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85" dirty="0">
                <a:solidFill>
                  <a:srgbClr val="FEFEFE"/>
                </a:solidFill>
                <a:latin typeface="Times New Roman"/>
                <a:ea typeface="Times New Roman"/>
              </a:rPr>
              <a:t>decide</a:t>
            </a:r>
            <a:r>
              <a:rPr lang="en-US" altLang="zh-CN" sz="6400" spc="28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540" dirty="0">
                <a:solidFill>
                  <a:srgbClr val="FEFEFE"/>
                </a:solidFill>
                <a:latin typeface="Times New Roman"/>
                <a:ea typeface="Times New Roman"/>
              </a:rPr>
              <a:t>what</a:t>
            </a:r>
          </a:p>
          <a:p>
            <a:pPr marL="0" indent="1612900">
              <a:lnSpc>
                <a:spcPct val="100833"/>
              </a:lnSpc>
            </a:pPr>
            <a:r>
              <a:rPr lang="en-US" altLang="zh-CN" sz="6400" spc="475" dirty="0">
                <a:solidFill>
                  <a:srgbClr val="FEFEFE"/>
                </a:solidFill>
                <a:latin typeface="Times New Roman"/>
                <a:ea typeface="Times New Roman"/>
              </a:rPr>
              <a:t>features</a:t>
            </a:r>
            <a:r>
              <a:rPr lang="en-US" altLang="zh-CN" sz="6400" spc="3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69" dirty="0">
                <a:solidFill>
                  <a:srgbClr val="FEFEFE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6400" spc="3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575" dirty="0">
                <a:solidFill>
                  <a:srgbClr val="FEFEFE"/>
                </a:solidFill>
                <a:latin typeface="Times New Roman"/>
                <a:ea typeface="Times New Roman"/>
              </a:rPr>
              <a:t>pay</a:t>
            </a:r>
            <a:r>
              <a:rPr lang="en-US" altLang="zh-CN" sz="6400" spc="30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65" dirty="0">
                <a:solidFill>
                  <a:srgbClr val="FEFEFE"/>
                </a:solidFill>
                <a:latin typeface="Times New Roman"/>
                <a:ea typeface="Times New Roman"/>
              </a:rPr>
              <a:t>attention</a:t>
            </a:r>
            <a:r>
              <a:rPr lang="en-US" altLang="zh-CN" sz="6400" spc="3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85" dirty="0">
                <a:solidFill>
                  <a:srgbClr val="FEFEFE"/>
                </a:solidFill>
                <a:latin typeface="Times New Roman"/>
                <a:ea typeface="Times New Roman"/>
              </a:rPr>
              <a:t>to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reeform 223"/>
          <p:cNvSpPr/>
          <p:nvPr/>
        </p:nvSpPr>
        <p:spPr>
          <a:xfrm>
            <a:off x="0" y="0"/>
            <a:ext cx="16256000" cy="9144000"/>
          </a:xfrm>
          <a:custGeom>
            <a:avLst/>
            <a:gdLst>
              <a:gd name="connsiteX0" fmla="*/ 0 w 16256000"/>
              <a:gd name="connsiteY0" fmla="*/ 0 h 9144000"/>
              <a:gd name="connsiteX1" fmla="*/ 16256000 w 16256000"/>
              <a:gd name="connsiteY1" fmla="*/ 0 h 9144000"/>
              <a:gd name="connsiteX2" fmla="*/ 16256000 w 16256000"/>
              <a:gd name="connsiteY2" fmla="*/ 9144000 h 9144000"/>
              <a:gd name="connsiteX3" fmla="*/ 0 w 16256000"/>
              <a:gd name="connsiteY3" fmla="*/ 9144000 h 9144000"/>
              <a:gd name="connsiteX4" fmla="*/ 0 w 16256000"/>
              <a:gd name="connsiteY4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4"/>
          <p:cNvSpPr txBox="1"/>
          <p:nvPr/>
        </p:nvSpPr>
        <p:spPr>
          <a:xfrm>
            <a:off x="1854200" y="3057169"/>
            <a:ext cx="12573685" cy="29160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65200">
              <a:lnSpc>
                <a:spcPct val="100000"/>
              </a:lnSpc>
            </a:pPr>
            <a:r>
              <a:rPr lang="en-US" altLang="zh-CN" sz="6400" spc="460" dirty="0">
                <a:solidFill>
                  <a:srgbClr val="FEFEFE"/>
                </a:solidFill>
                <a:latin typeface="Times New Roman"/>
                <a:ea typeface="Times New Roman"/>
              </a:rPr>
              <a:t>“Representation”</a:t>
            </a:r>
            <a:r>
              <a:rPr lang="en-US" altLang="zh-CN" sz="6400" spc="-3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555" dirty="0">
                <a:solidFill>
                  <a:srgbClr val="FEFEFE"/>
                </a:solidFill>
                <a:latin typeface="Times New Roman"/>
                <a:ea typeface="Times New Roman"/>
              </a:rPr>
              <a:t>ML-based</a:t>
            </a:r>
          </a:p>
          <a:p>
            <a:pPr marL="0">
              <a:lnSpc>
                <a:spcPct val="97916"/>
              </a:lnSpc>
            </a:pPr>
            <a:r>
              <a:rPr lang="en-US" altLang="zh-CN" sz="6400" spc="469" dirty="0">
                <a:solidFill>
                  <a:srgbClr val="FEFEFE"/>
                </a:solidFill>
                <a:latin typeface="Times New Roman"/>
                <a:ea typeface="Times New Roman"/>
              </a:rPr>
              <a:t>systems</a:t>
            </a:r>
            <a:r>
              <a:rPr lang="en-US" altLang="zh-CN" sz="6400" spc="26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19" dirty="0">
                <a:solidFill>
                  <a:srgbClr val="FEFEFE"/>
                </a:solidFill>
                <a:latin typeface="Times New Roman"/>
                <a:ea typeface="Times New Roman"/>
              </a:rPr>
              <a:t>figure</a:t>
            </a:r>
            <a:r>
              <a:rPr lang="en-US" altLang="zh-CN" sz="6400" spc="26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50" dirty="0">
                <a:solidFill>
                  <a:srgbClr val="FEFEFE"/>
                </a:solidFill>
                <a:latin typeface="Times New Roman"/>
                <a:ea typeface="Times New Roman"/>
              </a:rPr>
              <a:t>out</a:t>
            </a:r>
            <a:r>
              <a:rPr lang="en-US" altLang="zh-CN" sz="6400" spc="27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525" dirty="0">
                <a:solidFill>
                  <a:srgbClr val="FEFEFE"/>
                </a:solidFill>
                <a:latin typeface="Times New Roman"/>
                <a:ea typeface="Times New Roman"/>
              </a:rPr>
              <a:t>by</a:t>
            </a:r>
            <a:r>
              <a:rPr lang="en-US" altLang="zh-CN" sz="6400" spc="26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65" dirty="0">
                <a:solidFill>
                  <a:srgbClr val="FEFEFE"/>
                </a:solidFill>
                <a:latin typeface="Times New Roman"/>
                <a:ea typeface="Times New Roman"/>
              </a:rPr>
              <a:t>themselves</a:t>
            </a:r>
          </a:p>
          <a:p>
            <a:pPr marL="0" indent="88900">
              <a:lnSpc>
                <a:spcPct val="100833"/>
              </a:lnSpc>
            </a:pPr>
            <a:r>
              <a:rPr lang="en-US" altLang="zh-CN" sz="6400" spc="580" dirty="0">
                <a:solidFill>
                  <a:srgbClr val="FEFEFE"/>
                </a:solidFill>
                <a:latin typeface="Times New Roman"/>
                <a:ea typeface="Times New Roman"/>
              </a:rPr>
              <a:t>what</a:t>
            </a:r>
            <a:r>
              <a:rPr lang="en-US" altLang="zh-CN" sz="6400" spc="3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69" dirty="0">
                <a:solidFill>
                  <a:srgbClr val="FEFEFE"/>
                </a:solidFill>
                <a:latin typeface="Times New Roman"/>
                <a:ea typeface="Times New Roman"/>
              </a:rPr>
              <a:t>features</a:t>
            </a:r>
            <a:r>
              <a:rPr lang="en-US" altLang="zh-CN" sz="6400" spc="3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80" dirty="0">
                <a:solidFill>
                  <a:srgbClr val="FEFEFE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6400" spc="3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575" dirty="0">
                <a:solidFill>
                  <a:srgbClr val="FEFEFE"/>
                </a:solidFill>
                <a:latin typeface="Times New Roman"/>
                <a:ea typeface="Times New Roman"/>
              </a:rPr>
              <a:t>pay</a:t>
            </a:r>
            <a:r>
              <a:rPr lang="en-US" altLang="zh-CN" sz="6400" spc="3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65" dirty="0">
                <a:solidFill>
                  <a:srgbClr val="FEFEFE"/>
                </a:solidFill>
                <a:latin typeface="Times New Roman"/>
                <a:ea typeface="Times New Roman"/>
              </a:rPr>
              <a:t>attention</a:t>
            </a:r>
            <a:r>
              <a:rPr lang="en-US" altLang="zh-CN" sz="6400" spc="3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65" dirty="0">
                <a:solidFill>
                  <a:srgbClr val="FEFEFE"/>
                </a:solidFill>
                <a:latin typeface="Times New Roman"/>
                <a:ea typeface="Times New Roman"/>
              </a:rPr>
              <a:t>to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4541520"/>
            <a:ext cx="14409420" cy="83820"/>
          </a:xfrm>
          <a:prstGeom prst="rect">
            <a:avLst/>
          </a:prstGeom>
        </p:spPr>
      </p:pic>
      <p:sp>
        <p:nvSpPr>
          <p:cNvPr id="2" name="TextBox 226"/>
          <p:cNvSpPr txBox="1"/>
          <p:nvPr/>
        </p:nvSpPr>
        <p:spPr>
          <a:xfrm>
            <a:off x="6208708" y="3684963"/>
            <a:ext cx="9212452" cy="752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4800" spc="500" dirty="0">
                <a:solidFill>
                  <a:srgbClr val="1F1F1F"/>
                </a:solidFill>
                <a:latin typeface="Times New Roman"/>
                <a:ea typeface="Times New Roman"/>
              </a:rPr>
              <a:t>Understanding</a:t>
            </a:r>
            <a:r>
              <a:rPr lang="en-US" altLang="zh-CN" sz="4800" spc="2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90" dirty="0">
                <a:solidFill>
                  <a:srgbClr val="1F1F1F"/>
                </a:solidFill>
                <a:latin typeface="Times New Roman"/>
                <a:ea typeface="Times New Roman"/>
              </a:rPr>
              <a:t>Deep</a:t>
            </a:r>
            <a:r>
              <a:rPr lang="en-US" altLang="zh-CN" sz="4800" spc="2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00" dirty="0">
                <a:solidFill>
                  <a:srgbClr val="1F1F1F"/>
                </a:solidFill>
                <a:latin typeface="Times New Roman"/>
                <a:ea typeface="Times New Roman"/>
              </a:rPr>
              <a:t>Learning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reeform 227"/>
          <p:cNvSpPr/>
          <p:nvPr/>
        </p:nvSpPr>
        <p:spPr>
          <a:xfrm>
            <a:off x="0" y="0"/>
            <a:ext cx="16256000" cy="9144000"/>
          </a:xfrm>
          <a:custGeom>
            <a:avLst/>
            <a:gdLst>
              <a:gd name="connsiteX0" fmla="*/ 0 w 16256000"/>
              <a:gd name="connsiteY0" fmla="*/ 0 h 9144000"/>
              <a:gd name="connsiteX1" fmla="*/ 16256000 w 16256000"/>
              <a:gd name="connsiteY1" fmla="*/ 0 h 9144000"/>
              <a:gd name="connsiteX2" fmla="*/ 16256000 w 16256000"/>
              <a:gd name="connsiteY2" fmla="*/ 9144000 h 9144000"/>
              <a:gd name="connsiteX3" fmla="*/ 0 w 16256000"/>
              <a:gd name="connsiteY3" fmla="*/ 9144000 h 9144000"/>
              <a:gd name="connsiteX4" fmla="*/ 0 w 16256000"/>
              <a:gd name="connsiteY4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8"/>
          <p:cNvSpPr txBox="1"/>
          <p:nvPr/>
        </p:nvSpPr>
        <p:spPr>
          <a:xfrm>
            <a:off x="1854200" y="3057169"/>
            <a:ext cx="12573685" cy="29160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65200">
              <a:lnSpc>
                <a:spcPct val="100000"/>
              </a:lnSpc>
            </a:pPr>
            <a:r>
              <a:rPr lang="en-US" altLang="zh-CN" sz="6400" spc="460" dirty="0">
                <a:solidFill>
                  <a:srgbClr val="FEFEFE"/>
                </a:solidFill>
                <a:latin typeface="Times New Roman"/>
                <a:ea typeface="Times New Roman"/>
              </a:rPr>
              <a:t>“Representation”</a:t>
            </a:r>
            <a:r>
              <a:rPr lang="en-US" altLang="zh-CN" sz="6400" spc="-3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555" dirty="0">
                <a:solidFill>
                  <a:srgbClr val="FEFEFE"/>
                </a:solidFill>
                <a:latin typeface="Times New Roman"/>
                <a:ea typeface="Times New Roman"/>
              </a:rPr>
              <a:t>ML-based</a:t>
            </a:r>
          </a:p>
          <a:p>
            <a:pPr marL="0">
              <a:lnSpc>
                <a:spcPct val="97916"/>
              </a:lnSpc>
            </a:pPr>
            <a:r>
              <a:rPr lang="en-US" altLang="zh-CN" sz="6400" spc="469" dirty="0">
                <a:solidFill>
                  <a:srgbClr val="FEFEFE"/>
                </a:solidFill>
                <a:latin typeface="Times New Roman"/>
                <a:ea typeface="Times New Roman"/>
              </a:rPr>
              <a:t>systems</a:t>
            </a:r>
            <a:r>
              <a:rPr lang="en-US" altLang="zh-CN" sz="6400" spc="26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19" dirty="0">
                <a:solidFill>
                  <a:srgbClr val="FEFEFE"/>
                </a:solidFill>
                <a:latin typeface="Times New Roman"/>
                <a:ea typeface="Times New Roman"/>
              </a:rPr>
              <a:t>figure</a:t>
            </a:r>
            <a:r>
              <a:rPr lang="en-US" altLang="zh-CN" sz="6400" spc="26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50" dirty="0">
                <a:solidFill>
                  <a:srgbClr val="FEFEFE"/>
                </a:solidFill>
                <a:latin typeface="Times New Roman"/>
                <a:ea typeface="Times New Roman"/>
              </a:rPr>
              <a:t>out</a:t>
            </a:r>
            <a:r>
              <a:rPr lang="en-US" altLang="zh-CN" sz="6400" spc="27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525" dirty="0">
                <a:solidFill>
                  <a:srgbClr val="FEFEFE"/>
                </a:solidFill>
                <a:latin typeface="Times New Roman"/>
                <a:ea typeface="Times New Roman"/>
              </a:rPr>
              <a:t>by</a:t>
            </a:r>
            <a:r>
              <a:rPr lang="en-US" altLang="zh-CN" sz="6400" spc="26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65" dirty="0">
                <a:solidFill>
                  <a:srgbClr val="FEFEFE"/>
                </a:solidFill>
                <a:latin typeface="Times New Roman"/>
                <a:ea typeface="Times New Roman"/>
              </a:rPr>
              <a:t>themselves</a:t>
            </a:r>
          </a:p>
          <a:p>
            <a:pPr marL="0" indent="88900">
              <a:lnSpc>
                <a:spcPct val="100833"/>
              </a:lnSpc>
            </a:pPr>
            <a:r>
              <a:rPr lang="en-US" altLang="zh-CN" sz="6400" spc="580" dirty="0">
                <a:solidFill>
                  <a:srgbClr val="FEFEFE"/>
                </a:solidFill>
                <a:latin typeface="Times New Roman"/>
                <a:ea typeface="Times New Roman"/>
              </a:rPr>
              <a:t>what</a:t>
            </a:r>
            <a:r>
              <a:rPr lang="en-US" altLang="zh-CN" sz="6400" spc="3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69" dirty="0">
                <a:solidFill>
                  <a:srgbClr val="FEFEFE"/>
                </a:solidFill>
                <a:latin typeface="Times New Roman"/>
                <a:ea typeface="Times New Roman"/>
              </a:rPr>
              <a:t>features</a:t>
            </a:r>
            <a:r>
              <a:rPr lang="en-US" altLang="zh-CN" sz="6400" spc="3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80" dirty="0">
                <a:solidFill>
                  <a:srgbClr val="FEFEFE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6400" spc="3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575" dirty="0">
                <a:solidFill>
                  <a:srgbClr val="FEFEFE"/>
                </a:solidFill>
                <a:latin typeface="Times New Roman"/>
                <a:ea typeface="Times New Roman"/>
              </a:rPr>
              <a:t>pay</a:t>
            </a:r>
            <a:r>
              <a:rPr lang="en-US" altLang="zh-CN" sz="6400" spc="3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65" dirty="0">
                <a:solidFill>
                  <a:srgbClr val="FEFEFE"/>
                </a:solidFill>
                <a:latin typeface="Times New Roman"/>
                <a:ea typeface="Times New Roman"/>
              </a:rPr>
              <a:t>attention</a:t>
            </a:r>
            <a:r>
              <a:rPr lang="en-US" altLang="zh-CN" sz="6400" spc="3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65" dirty="0">
                <a:solidFill>
                  <a:srgbClr val="FEFEFE"/>
                </a:solidFill>
                <a:latin typeface="Times New Roman"/>
                <a:ea typeface="Times New Roman"/>
              </a:rPr>
              <a:t>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4541520"/>
            <a:ext cx="14409420" cy="83820"/>
          </a:xfrm>
          <a:prstGeom prst="rect">
            <a:avLst/>
          </a:prstGeom>
        </p:spPr>
      </p:pic>
      <p:sp>
        <p:nvSpPr>
          <p:cNvPr id="2" name="TextBox 7"/>
          <p:cNvSpPr txBox="1"/>
          <p:nvPr/>
        </p:nvSpPr>
        <p:spPr>
          <a:xfrm>
            <a:off x="6052041" y="3684963"/>
            <a:ext cx="9369132" cy="752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4800" spc="425" dirty="0">
                <a:solidFill>
                  <a:srgbClr val="1F1F1F"/>
                </a:solidFill>
                <a:latin typeface="Product Sans" panose="020B0403030502040203" pitchFamily="34" charset="0"/>
                <a:ea typeface="Times New Roman"/>
              </a:rPr>
              <a:t>What</a:t>
            </a:r>
            <a:r>
              <a:rPr lang="en-US" altLang="zh-CN" sz="4800" spc="195" dirty="0">
                <a:solidFill>
                  <a:srgbClr val="1F1F1F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4800" spc="450" dirty="0">
                <a:solidFill>
                  <a:srgbClr val="1F1F1F"/>
                </a:solidFill>
                <a:latin typeface="Product Sans" panose="020B0403030502040203" pitchFamily="34" charset="0"/>
                <a:ea typeface="Times New Roman"/>
              </a:rPr>
              <a:t>You</a:t>
            </a:r>
            <a:r>
              <a:rPr lang="en-US" altLang="zh-CN" sz="4800" spc="200" dirty="0">
                <a:solidFill>
                  <a:srgbClr val="1F1F1F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4800" spc="415" dirty="0">
                <a:solidFill>
                  <a:srgbClr val="1F1F1F"/>
                </a:solidFill>
                <a:latin typeface="Product Sans" panose="020B0403030502040203" pitchFamily="34" charset="0"/>
                <a:ea typeface="Times New Roman"/>
              </a:rPr>
              <a:t>Need</a:t>
            </a:r>
            <a:r>
              <a:rPr lang="en-US" altLang="zh-CN" sz="4800" spc="200" dirty="0">
                <a:solidFill>
                  <a:srgbClr val="1F1F1F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4800" spc="305" dirty="0">
                <a:solidFill>
                  <a:srgbClr val="1F1F1F"/>
                </a:solidFill>
                <a:latin typeface="Product Sans" panose="020B0403030502040203" pitchFamily="34" charset="0"/>
                <a:ea typeface="Times New Roman"/>
              </a:rPr>
              <a:t>in</a:t>
            </a:r>
            <a:r>
              <a:rPr lang="en-US" altLang="zh-CN" sz="4800" spc="195" dirty="0">
                <a:solidFill>
                  <a:srgbClr val="1F1F1F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4800" spc="405" dirty="0">
                <a:solidFill>
                  <a:srgbClr val="1F1F1F"/>
                </a:solidFill>
                <a:latin typeface="Product Sans" panose="020B0403030502040203" pitchFamily="34" charset="0"/>
                <a:ea typeface="Times New Roman"/>
              </a:rPr>
              <a:t>Your</a:t>
            </a:r>
            <a:r>
              <a:rPr lang="en-US" altLang="zh-CN" sz="4800" spc="200" dirty="0">
                <a:solidFill>
                  <a:srgbClr val="1F1F1F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4800" spc="330" dirty="0">
                <a:solidFill>
                  <a:srgbClr val="1F1F1F"/>
                </a:solidFill>
                <a:latin typeface="Product Sans" panose="020B0403030502040203" pitchFamily="34" charset="0"/>
                <a:ea typeface="Times New Roman"/>
              </a:rPr>
              <a:t>Toolkit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229"/>
          <p:cNvSpPr/>
          <p:nvPr/>
        </p:nvSpPr>
        <p:spPr>
          <a:xfrm>
            <a:off x="2876550" y="4552950"/>
            <a:ext cx="1581150" cy="19050"/>
          </a:xfrm>
          <a:custGeom>
            <a:avLst/>
            <a:gdLst>
              <a:gd name="connsiteX0" fmla="*/ 25142 w 1581150"/>
              <a:gd name="connsiteY0" fmla="*/ 19050 h 19050"/>
              <a:gd name="connsiteX1" fmla="*/ 1569773 w 1581150"/>
              <a:gd name="connsiteY1" fmla="*/ 19050 h 19050"/>
              <a:gd name="connsiteX2" fmla="*/ 1588823 w 15811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1150" h="19050">
                <a:moveTo>
                  <a:pt x="25142" y="19050"/>
                </a:moveTo>
                <a:lnTo>
                  <a:pt x="1569773" y="19050"/>
                </a:lnTo>
                <a:lnTo>
                  <a:pt x="1588823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30"/>
          <p:cNvSpPr/>
          <p:nvPr/>
        </p:nvSpPr>
        <p:spPr>
          <a:xfrm>
            <a:off x="4425950" y="4464050"/>
            <a:ext cx="184150" cy="184150"/>
          </a:xfrm>
          <a:custGeom>
            <a:avLst/>
            <a:gdLst>
              <a:gd name="connsiteX0" fmla="*/ 20374 w 184150"/>
              <a:gd name="connsiteY0" fmla="*/ 191770 h 184150"/>
              <a:gd name="connsiteX1" fmla="*/ 188014 w 184150"/>
              <a:gd name="connsiteY1" fmla="*/ 107950 h 184150"/>
              <a:gd name="connsiteX2" fmla="*/ 20374 w 184150"/>
              <a:gd name="connsiteY2" fmla="*/ 24130 h 184150"/>
              <a:gd name="connsiteX3" fmla="*/ 20374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0374" y="191770"/>
                </a:moveTo>
                <a:lnTo>
                  <a:pt x="188014" y="107950"/>
                </a:lnTo>
                <a:lnTo>
                  <a:pt x="20374" y="24130"/>
                </a:lnTo>
                <a:lnTo>
                  <a:pt x="20374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2" name="Picture 2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420" y="2788920"/>
            <a:ext cx="4122420" cy="3589020"/>
          </a:xfrm>
          <a:prstGeom prst="rect">
            <a:avLst/>
          </a:prstGeom>
        </p:spPr>
      </p:pic>
      <p:sp>
        <p:nvSpPr>
          <p:cNvPr id="2" name="Freeform 232"/>
          <p:cNvSpPr/>
          <p:nvPr/>
        </p:nvSpPr>
        <p:spPr>
          <a:xfrm>
            <a:off x="8477250" y="4540250"/>
            <a:ext cx="1593850" cy="31750"/>
          </a:xfrm>
          <a:custGeom>
            <a:avLst/>
            <a:gdLst>
              <a:gd name="connsiteX0" fmla="*/ 36293 w 1593850"/>
              <a:gd name="connsiteY0" fmla="*/ 31750 h 31750"/>
              <a:gd name="connsiteX1" fmla="*/ 1580924 w 1593850"/>
              <a:gd name="connsiteY1" fmla="*/ 31750 h 31750"/>
              <a:gd name="connsiteX2" fmla="*/ 1599974 w 1593850"/>
              <a:gd name="connsiteY2" fmla="*/ 31750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850" h="31750">
                <a:moveTo>
                  <a:pt x="36293" y="31750"/>
                </a:moveTo>
                <a:lnTo>
                  <a:pt x="1580924" y="31750"/>
                </a:lnTo>
                <a:lnTo>
                  <a:pt x="1599974" y="317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reeform 233"/>
          <p:cNvSpPr/>
          <p:nvPr/>
        </p:nvSpPr>
        <p:spPr>
          <a:xfrm>
            <a:off x="10013950" y="4451350"/>
            <a:ext cx="209550" cy="196850"/>
          </a:xfrm>
          <a:custGeom>
            <a:avLst/>
            <a:gdLst>
              <a:gd name="connsiteX0" fmla="*/ 44223 w 209550"/>
              <a:gd name="connsiteY0" fmla="*/ 204470 h 196850"/>
              <a:gd name="connsiteX1" fmla="*/ 211864 w 209550"/>
              <a:gd name="connsiteY1" fmla="*/ 120650 h 196850"/>
              <a:gd name="connsiteX2" fmla="*/ 44223 w 209550"/>
              <a:gd name="connsiteY2" fmla="*/ 36830 h 196850"/>
              <a:gd name="connsiteX3" fmla="*/ 44223 w 209550"/>
              <a:gd name="connsiteY3" fmla="*/ 204470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" h="196850">
                <a:moveTo>
                  <a:pt x="44223" y="204470"/>
                </a:moveTo>
                <a:lnTo>
                  <a:pt x="211864" y="120650"/>
                </a:lnTo>
                <a:lnTo>
                  <a:pt x="44223" y="36830"/>
                </a:lnTo>
                <a:lnTo>
                  <a:pt x="44223" y="2044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" name="Picture 2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2788920"/>
            <a:ext cx="4838700" cy="3589020"/>
          </a:xfrm>
          <a:prstGeom prst="rect">
            <a:avLst/>
          </a:prstGeom>
        </p:spPr>
      </p:pic>
      <p:pic>
        <p:nvPicPr>
          <p:cNvPr id="236" name="Picture 2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446020"/>
            <a:ext cx="2186940" cy="3947160"/>
          </a:xfrm>
          <a:prstGeom prst="rect">
            <a:avLst/>
          </a:prstGeom>
        </p:spPr>
      </p:pic>
      <p:sp>
        <p:nvSpPr>
          <p:cNvPr id="3" name="TextBox 236"/>
          <p:cNvSpPr txBox="1"/>
          <p:nvPr/>
        </p:nvSpPr>
        <p:spPr>
          <a:xfrm>
            <a:off x="2273300" y="668934"/>
            <a:ext cx="11841063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290" dirty="0">
                <a:solidFill>
                  <a:srgbClr val="3F3F3F"/>
                </a:solidFill>
                <a:latin typeface="Times New Roman"/>
                <a:ea typeface="Times New Roman"/>
              </a:rPr>
              <a:t>“Traditional”</a:t>
            </a:r>
            <a:r>
              <a:rPr lang="en-US" altLang="zh-CN" sz="48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60" dirty="0">
                <a:solidFill>
                  <a:srgbClr val="3F3F3F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48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25" dirty="0">
                <a:solidFill>
                  <a:srgbClr val="3F3F3F"/>
                </a:solidFill>
                <a:latin typeface="Times New Roman"/>
                <a:ea typeface="Times New Roman"/>
              </a:rPr>
              <a:t>Binary</a:t>
            </a:r>
            <a:r>
              <a:rPr lang="en-US" altLang="zh-CN" sz="48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270" dirty="0">
                <a:solidFill>
                  <a:srgbClr val="3F3F3F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237" name="TextBox 237"/>
          <p:cNvSpPr txBox="1"/>
          <p:nvPr/>
        </p:nvSpPr>
        <p:spPr>
          <a:xfrm>
            <a:off x="1435100" y="7299858"/>
            <a:ext cx="1311747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Co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rpus</a:t>
            </a:r>
          </a:p>
        </p:txBody>
      </p:sp>
      <p:sp>
        <p:nvSpPr>
          <p:cNvPr id="238" name="TextBox 238"/>
          <p:cNvSpPr txBox="1"/>
          <p:nvPr/>
        </p:nvSpPr>
        <p:spPr>
          <a:xfrm>
            <a:off x="5461000" y="7314832"/>
            <a:ext cx="2216768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220" dirty="0">
                <a:solidFill>
                  <a:srgbClr val="000000"/>
                </a:solidFill>
                <a:latin typeface="Times New Roman"/>
                <a:ea typeface="Times New Roman"/>
              </a:rPr>
              <a:t>Classifi</a:t>
            </a:r>
            <a:r>
              <a:rPr lang="en-US" altLang="zh-CN" sz="2600" spc="215" dirty="0">
                <a:solidFill>
                  <a:srgbClr val="000000"/>
                </a:solidFill>
                <a:latin typeface="Times New Roman"/>
                <a:ea typeface="Times New Roman"/>
              </a:rPr>
              <a:t>cation</a:t>
            </a:r>
          </a:p>
          <a:p>
            <a:pPr marL="0" indent="266700">
              <a:lnSpc>
                <a:spcPct val="100000"/>
              </a:lnSpc>
            </a:pPr>
            <a:r>
              <a:rPr lang="en-US" altLang="zh-CN" sz="2600" spc="265" dirty="0">
                <a:solidFill>
                  <a:srgbClr val="000000"/>
                </a:solidFill>
                <a:latin typeface="Times New Roman"/>
                <a:ea typeface="Times New Roman"/>
              </a:rPr>
              <a:t>Algorit</a:t>
            </a:r>
            <a:r>
              <a:rPr lang="en-US" altLang="zh-CN" sz="2600" spc="260" dirty="0">
                <a:solidFill>
                  <a:srgbClr val="000000"/>
                </a:solidFill>
                <a:latin typeface="Times New Roman"/>
                <a:ea typeface="Times New Roman"/>
              </a:rPr>
              <a:t>hm</a:t>
            </a:r>
          </a:p>
        </p:txBody>
      </p:sp>
      <p:sp>
        <p:nvSpPr>
          <p:cNvPr id="239" name="TextBox 239"/>
          <p:cNvSpPr txBox="1"/>
          <p:nvPr/>
        </p:nvSpPr>
        <p:spPr>
          <a:xfrm>
            <a:off x="10934700" y="7299858"/>
            <a:ext cx="3347098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Freeform 240"/>
          <p:cNvSpPr/>
          <p:nvPr/>
        </p:nvSpPr>
        <p:spPr>
          <a:xfrm>
            <a:off x="2876550" y="4552950"/>
            <a:ext cx="1352550" cy="19050"/>
          </a:xfrm>
          <a:custGeom>
            <a:avLst/>
            <a:gdLst>
              <a:gd name="connsiteX0" fmla="*/ 25142 w 1352550"/>
              <a:gd name="connsiteY0" fmla="*/ 19050 h 19050"/>
              <a:gd name="connsiteX1" fmla="*/ 1341215 w 1352550"/>
              <a:gd name="connsiteY1" fmla="*/ 19050 h 19050"/>
              <a:gd name="connsiteX2" fmla="*/ 1360265 w 13525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0" h="19050">
                <a:moveTo>
                  <a:pt x="25142" y="19050"/>
                </a:moveTo>
                <a:lnTo>
                  <a:pt x="1341215" y="19050"/>
                </a:lnTo>
                <a:lnTo>
                  <a:pt x="1360265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reeform 241"/>
          <p:cNvSpPr/>
          <p:nvPr/>
        </p:nvSpPr>
        <p:spPr>
          <a:xfrm>
            <a:off x="4197350" y="4464050"/>
            <a:ext cx="184150" cy="184150"/>
          </a:xfrm>
          <a:custGeom>
            <a:avLst/>
            <a:gdLst>
              <a:gd name="connsiteX0" fmla="*/ 20415 w 184150"/>
              <a:gd name="connsiteY0" fmla="*/ 191770 h 184150"/>
              <a:gd name="connsiteX1" fmla="*/ 188055 w 184150"/>
              <a:gd name="connsiteY1" fmla="*/ 107950 h 184150"/>
              <a:gd name="connsiteX2" fmla="*/ 20415 w 184150"/>
              <a:gd name="connsiteY2" fmla="*/ 24130 h 184150"/>
              <a:gd name="connsiteX3" fmla="*/ 20415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0415" y="191770"/>
                </a:moveTo>
                <a:lnTo>
                  <a:pt x="188055" y="107950"/>
                </a:lnTo>
                <a:lnTo>
                  <a:pt x="20415" y="24130"/>
                </a:lnTo>
                <a:lnTo>
                  <a:pt x="20415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960" y="3543300"/>
            <a:ext cx="2392680" cy="2087880"/>
          </a:xfrm>
          <a:prstGeom prst="rect">
            <a:avLst/>
          </a:prstGeom>
        </p:spPr>
      </p:pic>
      <p:sp>
        <p:nvSpPr>
          <p:cNvPr id="2" name="Freeform 243"/>
          <p:cNvSpPr/>
          <p:nvPr/>
        </p:nvSpPr>
        <p:spPr>
          <a:xfrm>
            <a:off x="10839450" y="4540250"/>
            <a:ext cx="1441450" cy="31750"/>
          </a:xfrm>
          <a:custGeom>
            <a:avLst/>
            <a:gdLst>
              <a:gd name="connsiteX0" fmla="*/ 32570 w 1441450"/>
              <a:gd name="connsiteY0" fmla="*/ 31750 h 31750"/>
              <a:gd name="connsiteX1" fmla="*/ 1432244 w 1441450"/>
              <a:gd name="connsiteY1" fmla="*/ 31750 h 31750"/>
              <a:gd name="connsiteX2" fmla="*/ 1451294 w 1441450"/>
              <a:gd name="connsiteY2" fmla="*/ 31750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1450" h="31750">
                <a:moveTo>
                  <a:pt x="32570" y="31750"/>
                </a:moveTo>
                <a:lnTo>
                  <a:pt x="1432244" y="31750"/>
                </a:lnTo>
                <a:lnTo>
                  <a:pt x="1451294" y="317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 244"/>
          <p:cNvSpPr/>
          <p:nvPr/>
        </p:nvSpPr>
        <p:spPr>
          <a:xfrm>
            <a:off x="12236450" y="4451350"/>
            <a:ext cx="196850" cy="196850"/>
          </a:xfrm>
          <a:custGeom>
            <a:avLst/>
            <a:gdLst>
              <a:gd name="connsiteX0" fmla="*/ 35245 w 196850"/>
              <a:gd name="connsiteY0" fmla="*/ 204470 h 196850"/>
              <a:gd name="connsiteX1" fmla="*/ 202885 w 196850"/>
              <a:gd name="connsiteY1" fmla="*/ 120650 h 196850"/>
              <a:gd name="connsiteX2" fmla="*/ 35245 w 196850"/>
              <a:gd name="connsiteY2" fmla="*/ 36830 h 196850"/>
              <a:gd name="connsiteX3" fmla="*/ 35245 w 196850"/>
              <a:gd name="connsiteY3" fmla="*/ 204470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0" h="196850">
                <a:moveTo>
                  <a:pt x="35245" y="204470"/>
                </a:moveTo>
                <a:lnTo>
                  <a:pt x="202885" y="120650"/>
                </a:lnTo>
                <a:lnTo>
                  <a:pt x="35245" y="36830"/>
                </a:lnTo>
                <a:lnTo>
                  <a:pt x="35245" y="2044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6" name="Picture 2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6320" y="3543300"/>
            <a:ext cx="2827020" cy="2087880"/>
          </a:xfrm>
          <a:prstGeom prst="rect">
            <a:avLst/>
          </a:prstGeom>
        </p:spPr>
      </p:pic>
      <p:pic>
        <p:nvPicPr>
          <p:cNvPr id="247" name="Picture 2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446020"/>
            <a:ext cx="2186940" cy="3947160"/>
          </a:xfrm>
          <a:prstGeom prst="rect">
            <a:avLst/>
          </a:prstGeom>
        </p:spPr>
      </p:pic>
      <p:sp>
        <p:nvSpPr>
          <p:cNvPr id="3" name="Freeform 247"/>
          <p:cNvSpPr/>
          <p:nvPr/>
        </p:nvSpPr>
        <p:spPr>
          <a:xfrm>
            <a:off x="6877050" y="4540250"/>
            <a:ext cx="1365250" cy="31750"/>
          </a:xfrm>
          <a:custGeom>
            <a:avLst/>
            <a:gdLst>
              <a:gd name="connsiteX0" fmla="*/ 41539 w 1365250"/>
              <a:gd name="connsiteY0" fmla="*/ 34507 h 31750"/>
              <a:gd name="connsiteX1" fmla="*/ 1357612 w 1365250"/>
              <a:gd name="connsiteY1" fmla="*/ 34507 h 31750"/>
              <a:gd name="connsiteX2" fmla="*/ 1376662 w 1365250"/>
              <a:gd name="connsiteY2" fmla="*/ 3450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250" h="31750">
                <a:moveTo>
                  <a:pt x="41539" y="34507"/>
                </a:moveTo>
                <a:lnTo>
                  <a:pt x="1357612" y="34507"/>
                </a:lnTo>
                <a:lnTo>
                  <a:pt x="1376662" y="34507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 248"/>
          <p:cNvSpPr/>
          <p:nvPr/>
        </p:nvSpPr>
        <p:spPr>
          <a:xfrm>
            <a:off x="8197850" y="4451350"/>
            <a:ext cx="196850" cy="196850"/>
          </a:xfrm>
          <a:custGeom>
            <a:avLst/>
            <a:gdLst>
              <a:gd name="connsiteX0" fmla="*/ 36812 w 196850"/>
              <a:gd name="connsiteY0" fmla="*/ 207227 h 196850"/>
              <a:gd name="connsiteX1" fmla="*/ 204452 w 196850"/>
              <a:gd name="connsiteY1" fmla="*/ 123407 h 196850"/>
              <a:gd name="connsiteX2" fmla="*/ 36812 w 196850"/>
              <a:gd name="connsiteY2" fmla="*/ 39587 h 196850"/>
              <a:gd name="connsiteX3" fmla="*/ 36812 w 196850"/>
              <a:gd name="connsiteY3" fmla="*/ 207227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0" h="196850">
                <a:moveTo>
                  <a:pt x="36812" y="207227"/>
                </a:moveTo>
                <a:lnTo>
                  <a:pt x="204452" y="123407"/>
                </a:lnTo>
                <a:lnTo>
                  <a:pt x="36812" y="39587"/>
                </a:lnTo>
                <a:lnTo>
                  <a:pt x="36812" y="207227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0" name="Picture 2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543300"/>
            <a:ext cx="2392680" cy="2087880"/>
          </a:xfrm>
          <a:prstGeom prst="rect">
            <a:avLst/>
          </a:prstGeom>
        </p:spPr>
      </p:pic>
      <p:sp>
        <p:nvSpPr>
          <p:cNvPr id="4" name="TextBox 250"/>
          <p:cNvSpPr txBox="1"/>
          <p:nvPr/>
        </p:nvSpPr>
        <p:spPr>
          <a:xfrm>
            <a:off x="2273300" y="668934"/>
            <a:ext cx="11841063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290" dirty="0">
                <a:solidFill>
                  <a:srgbClr val="3F3F3F"/>
                </a:solidFill>
                <a:latin typeface="Times New Roman"/>
                <a:ea typeface="Times New Roman"/>
              </a:rPr>
              <a:t>“Traditional”</a:t>
            </a:r>
            <a:r>
              <a:rPr lang="en-US" altLang="zh-CN" sz="48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60" dirty="0">
                <a:solidFill>
                  <a:srgbClr val="3F3F3F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48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25" dirty="0">
                <a:solidFill>
                  <a:srgbClr val="3F3F3F"/>
                </a:solidFill>
                <a:latin typeface="Times New Roman"/>
                <a:ea typeface="Times New Roman"/>
              </a:rPr>
              <a:t>Binary</a:t>
            </a:r>
            <a:r>
              <a:rPr lang="en-US" altLang="zh-CN" sz="48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270" dirty="0">
                <a:solidFill>
                  <a:srgbClr val="3F3F3F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251" name="TextBox 251"/>
          <p:cNvSpPr txBox="1"/>
          <p:nvPr/>
        </p:nvSpPr>
        <p:spPr>
          <a:xfrm>
            <a:off x="1435100" y="7299858"/>
            <a:ext cx="1311747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Co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rpus</a:t>
            </a:r>
          </a:p>
        </p:txBody>
      </p:sp>
      <p:sp>
        <p:nvSpPr>
          <p:cNvPr id="252" name="TextBox 252"/>
          <p:cNvSpPr txBox="1"/>
          <p:nvPr/>
        </p:nvSpPr>
        <p:spPr>
          <a:xfrm>
            <a:off x="4229100" y="7302132"/>
            <a:ext cx="2929670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Feature</a:t>
            </a:r>
            <a:r>
              <a:rPr lang="en-US" altLang="zh-CN" sz="2600" spc="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5" dirty="0">
                <a:solidFill>
                  <a:srgbClr val="000000"/>
                </a:solidFill>
                <a:latin typeface="Times New Roman"/>
                <a:ea typeface="Times New Roman"/>
              </a:rPr>
              <a:t>Selection</a:t>
            </a:r>
          </a:p>
          <a:p>
            <a:pPr marL="0" indent="558800">
              <a:lnSpc>
                <a:spcPct val="100000"/>
              </a:lnSpc>
            </a:pPr>
            <a:r>
              <a:rPr lang="en-US" altLang="zh-CN" sz="2600" spc="330" dirty="0">
                <a:solidFill>
                  <a:srgbClr val="000000"/>
                </a:solidFill>
                <a:latin typeface="Times New Roman"/>
                <a:ea typeface="Times New Roman"/>
              </a:rPr>
              <a:t>by</a:t>
            </a:r>
            <a:r>
              <a:rPr lang="en-US" altLang="zh-CN" sz="26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5" dirty="0">
                <a:solidFill>
                  <a:srgbClr val="000000"/>
                </a:solidFill>
                <a:latin typeface="Times New Roman"/>
                <a:ea typeface="Times New Roman"/>
              </a:rPr>
              <a:t>Experts</a:t>
            </a:r>
          </a:p>
        </p:txBody>
      </p:sp>
      <p:sp>
        <p:nvSpPr>
          <p:cNvPr id="253" name="TextBox 253"/>
          <p:cNvSpPr txBox="1"/>
          <p:nvPr/>
        </p:nvSpPr>
        <p:spPr>
          <a:xfrm>
            <a:off x="8534400" y="7302132"/>
            <a:ext cx="2216768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220" dirty="0">
                <a:solidFill>
                  <a:srgbClr val="000000"/>
                </a:solidFill>
                <a:latin typeface="Times New Roman"/>
                <a:ea typeface="Times New Roman"/>
              </a:rPr>
              <a:t>Classifi</a:t>
            </a:r>
            <a:r>
              <a:rPr lang="en-US" altLang="zh-CN" sz="2600" spc="215" dirty="0">
                <a:solidFill>
                  <a:srgbClr val="000000"/>
                </a:solidFill>
                <a:latin typeface="Times New Roman"/>
                <a:ea typeface="Times New Roman"/>
              </a:rPr>
              <a:t>cation</a:t>
            </a:r>
          </a:p>
          <a:p>
            <a:pPr marL="0" indent="266700">
              <a:lnSpc>
                <a:spcPct val="100000"/>
              </a:lnSpc>
            </a:pPr>
            <a:r>
              <a:rPr lang="en-US" altLang="zh-CN" sz="2600" spc="265" dirty="0">
                <a:solidFill>
                  <a:srgbClr val="000000"/>
                </a:solidFill>
                <a:latin typeface="Times New Roman"/>
                <a:ea typeface="Times New Roman"/>
              </a:rPr>
              <a:t>Algorit</a:t>
            </a:r>
            <a:r>
              <a:rPr lang="en-US" altLang="zh-CN" sz="2600" spc="260" dirty="0">
                <a:solidFill>
                  <a:srgbClr val="000000"/>
                </a:solidFill>
                <a:latin typeface="Times New Roman"/>
                <a:ea typeface="Times New Roman"/>
              </a:rPr>
              <a:t>hm</a:t>
            </a:r>
          </a:p>
        </p:txBody>
      </p:sp>
      <p:sp>
        <p:nvSpPr>
          <p:cNvPr id="254" name="TextBox 254"/>
          <p:cNvSpPr txBox="1"/>
          <p:nvPr/>
        </p:nvSpPr>
        <p:spPr>
          <a:xfrm>
            <a:off x="12268200" y="7299858"/>
            <a:ext cx="3347098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Freeform 255"/>
          <p:cNvSpPr/>
          <p:nvPr/>
        </p:nvSpPr>
        <p:spPr>
          <a:xfrm>
            <a:off x="2876550" y="4552950"/>
            <a:ext cx="1352550" cy="19050"/>
          </a:xfrm>
          <a:custGeom>
            <a:avLst/>
            <a:gdLst>
              <a:gd name="connsiteX0" fmla="*/ 25142 w 1352550"/>
              <a:gd name="connsiteY0" fmla="*/ 19050 h 19050"/>
              <a:gd name="connsiteX1" fmla="*/ 1341215 w 1352550"/>
              <a:gd name="connsiteY1" fmla="*/ 19050 h 19050"/>
              <a:gd name="connsiteX2" fmla="*/ 1360265 w 13525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0" h="19050">
                <a:moveTo>
                  <a:pt x="25142" y="19050"/>
                </a:moveTo>
                <a:lnTo>
                  <a:pt x="1341215" y="19050"/>
                </a:lnTo>
                <a:lnTo>
                  <a:pt x="1360265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 256"/>
          <p:cNvSpPr/>
          <p:nvPr/>
        </p:nvSpPr>
        <p:spPr>
          <a:xfrm>
            <a:off x="4197350" y="4464050"/>
            <a:ext cx="184150" cy="184150"/>
          </a:xfrm>
          <a:custGeom>
            <a:avLst/>
            <a:gdLst>
              <a:gd name="connsiteX0" fmla="*/ 20415 w 184150"/>
              <a:gd name="connsiteY0" fmla="*/ 191770 h 184150"/>
              <a:gd name="connsiteX1" fmla="*/ 188055 w 184150"/>
              <a:gd name="connsiteY1" fmla="*/ 107950 h 184150"/>
              <a:gd name="connsiteX2" fmla="*/ 20415 w 184150"/>
              <a:gd name="connsiteY2" fmla="*/ 24130 h 184150"/>
              <a:gd name="connsiteX3" fmla="*/ 20415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0415" y="191770"/>
                </a:moveTo>
                <a:lnTo>
                  <a:pt x="188055" y="107950"/>
                </a:lnTo>
                <a:lnTo>
                  <a:pt x="20415" y="24130"/>
                </a:lnTo>
                <a:lnTo>
                  <a:pt x="20415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8" name="Picture 2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960" y="3543300"/>
            <a:ext cx="2392680" cy="2087880"/>
          </a:xfrm>
          <a:prstGeom prst="rect">
            <a:avLst/>
          </a:prstGeom>
        </p:spPr>
      </p:pic>
      <p:sp>
        <p:nvSpPr>
          <p:cNvPr id="2" name="Freeform 258"/>
          <p:cNvSpPr/>
          <p:nvPr/>
        </p:nvSpPr>
        <p:spPr>
          <a:xfrm>
            <a:off x="10839450" y="4540250"/>
            <a:ext cx="1441450" cy="31750"/>
          </a:xfrm>
          <a:custGeom>
            <a:avLst/>
            <a:gdLst>
              <a:gd name="connsiteX0" fmla="*/ 32570 w 1441450"/>
              <a:gd name="connsiteY0" fmla="*/ 31750 h 31750"/>
              <a:gd name="connsiteX1" fmla="*/ 1432244 w 1441450"/>
              <a:gd name="connsiteY1" fmla="*/ 31750 h 31750"/>
              <a:gd name="connsiteX2" fmla="*/ 1451294 w 1441450"/>
              <a:gd name="connsiteY2" fmla="*/ 31750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1450" h="31750">
                <a:moveTo>
                  <a:pt x="32570" y="31750"/>
                </a:moveTo>
                <a:lnTo>
                  <a:pt x="1432244" y="31750"/>
                </a:lnTo>
                <a:lnTo>
                  <a:pt x="1451294" y="317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eform 259"/>
          <p:cNvSpPr/>
          <p:nvPr/>
        </p:nvSpPr>
        <p:spPr>
          <a:xfrm>
            <a:off x="12236450" y="4451350"/>
            <a:ext cx="196850" cy="196850"/>
          </a:xfrm>
          <a:custGeom>
            <a:avLst/>
            <a:gdLst>
              <a:gd name="connsiteX0" fmla="*/ 35245 w 196850"/>
              <a:gd name="connsiteY0" fmla="*/ 204470 h 196850"/>
              <a:gd name="connsiteX1" fmla="*/ 202885 w 196850"/>
              <a:gd name="connsiteY1" fmla="*/ 120650 h 196850"/>
              <a:gd name="connsiteX2" fmla="*/ 35245 w 196850"/>
              <a:gd name="connsiteY2" fmla="*/ 36830 h 196850"/>
              <a:gd name="connsiteX3" fmla="*/ 35245 w 196850"/>
              <a:gd name="connsiteY3" fmla="*/ 204470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0" h="196850">
                <a:moveTo>
                  <a:pt x="35245" y="204470"/>
                </a:moveTo>
                <a:lnTo>
                  <a:pt x="202885" y="120650"/>
                </a:lnTo>
                <a:lnTo>
                  <a:pt x="35245" y="36830"/>
                </a:lnTo>
                <a:lnTo>
                  <a:pt x="35245" y="2044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1" name="Picture 2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6320" y="3543300"/>
            <a:ext cx="2827020" cy="2087880"/>
          </a:xfrm>
          <a:prstGeom prst="rect">
            <a:avLst/>
          </a:prstGeom>
        </p:spPr>
      </p:pic>
      <p:pic>
        <p:nvPicPr>
          <p:cNvPr id="262" name="Picture 2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446020"/>
            <a:ext cx="2186940" cy="3947160"/>
          </a:xfrm>
          <a:prstGeom prst="rect">
            <a:avLst/>
          </a:prstGeom>
        </p:spPr>
      </p:pic>
      <p:sp>
        <p:nvSpPr>
          <p:cNvPr id="3" name="Freeform 262"/>
          <p:cNvSpPr/>
          <p:nvPr/>
        </p:nvSpPr>
        <p:spPr>
          <a:xfrm>
            <a:off x="6877050" y="4540250"/>
            <a:ext cx="1365250" cy="31750"/>
          </a:xfrm>
          <a:custGeom>
            <a:avLst/>
            <a:gdLst>
              <a:gd name="connsiteX0" fmla="*/ 41539 w 1365250"/>
              <a:gd name="connsiteY0" fmla="*/ 34507 h 31750"/>
              <a:gd name="connsiteX1" fmla="*/ 1357612 w 1365250"/>
              <a:gd name="connsiteY1" fmla="*/ 34507 h 31750"/>
              <a:gd name="connsiteX2" fmla="*/ 1376662 w 1365250"/>
              <a:gd name="connsiteY2" fmla="*/ 3450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250" h="31750">
                <a:moveTo>
                  <a:pt x="41539" y="34507"/>
                </a:moveTo>
                <a:lnTo>
                  <a:pt x="1357612" y="34507"/>
                </a:lnTo>
                <a:lnTo>
                  <a:pt x="1376662" y="34507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 263"/>
          <p:cNvSpPr/>
          <p:nvPr/>
        </p:nvSpPr>
        <p:spPr>
          <a:xfrm>
            <a:off x="8197850" y="4451350"/>
            <a:ext cx="196850" cy="196850"/>
          </a:xfrm>
          <a:custGeom>
            <a:avLst/>
            <a:gdLst>
              <a:gd name="connsiteX0" fmla="*/ 36812 w 196850"/>
              <a:gd name="connsiteY0" fmla="*/ 207227 h 196850"/>
              <a:gd name="connsiteX1" fmla="*/ 204452 w 196850"/>
              <a:gd name="connsiteY1" fmla="*/ 123407 h 196850"/>
              <a:gd name="connsiteX2" fmla="*/ 36812 w 196850"/>
              <a:gd name="connsiteY2" fmla="*/ 39587 h 196850"/>
              <a:gd name="connsiteX3" fmla="*/ 36812 w 196850"/>
              <a:gd name="connsiteY3" fmla="*/ 207227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0" h="196850">
                <a:moveTo>
                  <a:pt x="36812" y="207227"/>
                </a:moveTo>
                <a:lnTo>
                  <a:pt x="204452" y="123407"/>
                </a:lnTo>
                <a:lnTo>
                  <a:pt x="36812" y="39587"/>
                </a:lnTo>
                <a:lnTo>
                  <a:pt x="36812" y="207227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5" name="Picture 2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543300"/>
            <a:ext cx="2392680" cy="2087880"/>
          </a:xfrm>
          <a:prstGeom prst="rect">
            <a:avLst/>
          </a:prstGeom>
        </p:spPr>
      </p:pic>
      <p:pic>
        <p:nvPicPr>
          <p:cNvPr id="266" name="Picture 2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1420" y="7040880"/>
            <a:ext cx="3893820" cy="1371600"/>
          </a:xfrm>
          <a:prstGeom prst="rect">
            <a:avLst/>
          </a:prstGeom>
        </p:spPr>
      </p:pic>
      <p:sp>
        <p:nvSpPr>
          <p:cNvPr id="4" name="TextBox 266"/>
          <p:cNvSpPr txBox="1"/>
          <p:nvPr/>
        </p:nvSpPr>
        <p:spPr>
          <a:xfrm>
            <a:off x="2273300" y="668934"/>
            <a:ext cx="11841063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290" dirty="0">
                <a:solidFill>
                  <a:srgbClr val="3F3F3F"/>
                </a:solidFill>
                <a:latin typeface="Times New Roman"/>
                <a:ea typeface="Times New Roman"/>
              </a:rPr>
              <a:t>“Traditional”</a:t>
            </a:r>
            <a:r>
              <a:rPr lang="en-US" altLang="zh-CN" sz="48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60" dirty="0">
                <a:solidFill>
                  <a:srgbClr val="3F3F3F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48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25" dirty="0">
                <a:solidFill>
                  <a:srgbClr val="3F3F3F"/>
                </a:solidFill>
                <a:latin typeface="Times New Roman"/>
                <a:ea typeface="Times New Roman"/>
              </a:rPr>
              <a:t>Binary</a:t>
            </a:r>
            <a:r>
              <a:rPr lang="en-US" altLang="zh-CN" sz="48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270" dirty="0">
                <a:solidFill>
                  <a:srgbClr val="3F3F3F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267" name="TextBox 267"/>
          <p:cNvSpPr txBox="1"/>
          <p:nvPr/>
        </p:nvSpPr>
        <p:spPr>
          <a:xfrm>
            <a:off x="1435100" y="7299858"/>
            <a:ext cx="1311747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Co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rpus</a:t>
            </a:r>
          </a:p>
        </p:txBody>
      </p:sp>
      <p:sp>
        <p:nvSpPr>
          <p:cNvPr id="268" name="TextBox 268"/>
          <p:cNvSpPr txBox="1"/>
          <p:nvPr/>
        </p:nvSpPr>
        <p:spPr>
          <a:xfrm>
            <a:off x="4229100" y="7302132"/>
            <a:ext cx="2929670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300" dirty="0">
                <a:solidFill>
                  <a:srgbClr val="EF5A29"/>
                </a:solidFill>
                <a:latin typeface="Times New Roman"/>
                <a:ea typeface="Times New Roman"/>
              </a:rPr>
              <a:t>Feature</a:t>
            </a:r>
            <a:r>
              <a:rPr lang="en-US" altLang="zh-CN" sz="2600" spc="17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5" dirty="0">
                <a:solidFill>
                  <a:srgbClr val="EF5A29"/>
                </a:solidFill>
                <a:latin typeface="Times New Roman"/>
                <a:ea typeface="Times New Roman"/>
              </a:rPr>
              <a:t>Selection</a:t>
            </a:r>
          </a:p>
          <a:p>
            <a:pPr marL="0" indent="558800">
              <a:lnSpc>
                <a:spcPct val="100000"/>
              </a:lnSpc>
            </a:pPr>
            <a:r>
              <a:rPr lang="en-US" altLang="zh-CN" sz="2600" spc="330" dirty="0">
                <a:solidFill>
                  <a:srgbClr val="EF5A29"/>
                </a:solidFill>
                <a:latin typeface="Times New Roman"/>
                <a:ea typeface="Times New Roman"/>
              </a:rPr>
              <a:t>by</a:t>
            </a:r>
            <a:r>
              <a:rPr lang="en-US" altLang="zh-CN" sz="2600" spc="15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5" dirty="0">
                <a:solidFill>
                  <a:srgbClr val="EF5A29"/>
                </a:solidFill>
                <a:latin typeface="Times New Roman"/>
                <a:ea typeface="Times New Roman"/>
              </a:rPr>
              <a:t>Experts</a:t>
            </a:r>
          </a:p>
        </p:txBody>
      </p:sp>
      <p:sp>
        <p:nvSpPr>
          <p:cNvPr id="269" name="TextBox 269"/>
          <p:cNvSpPr txBox="1"/>
          <p:nvPr/>
        </p:nvSpPr>
        <p:spPr>
          <a:xfrm>
            <a:off x="8534400" y="7302132"/>
            <a:ext cx="2216768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220" dirty="0">
                <a:solidFill>
                  <a:srgbClr val="000000"/>
                </a:solidFill>
                <a:latin typeface="Times New Roman"/>
                <a:ea typeface="Times New Roman"/>
              </a:rPr>
              <a:t>Classifi</a:t>
            </a:r>
            <a:r>
              <a:rPr lang="en-US" altLang="zh-CN" sz="2600" spc="215" dirty="0">
                <a:solidFill>
                  <a:srgbClr val="000000"/>
                </a:solidFill>
                <a:latin typeface="Times New Roman"/>
                <a:ea typeface="Times New Roman"/>
              </a:rPr>
              <a:t>cation</a:t>
            </a:r>
          </a:p>
          <a:p>
            <a:pPr marL="0" indent="266700">
              <a:lnSpc>
                <a:spcPct val="100000"/>
              </a:lnSpc>
            </a:pPr>
            <a:r>
              <a:rPr lang="en-US" altLang="zh-CN" sz="2600" spc="265" dirty="0">
                <a:solidFill>
                  <a:srgbClr val="000000"/>
                </a:solidFill>
                <a:latin typeface="Times New Roman"/>
                <a:ea typeface="Times New Roman"/>
              </a:rPr>
              <a:t>Algorit</a:t>
            </a:r>
            <a:r>
              <a:rPr lang="en-US" altLang="zh-CN" sz="2600" spc="260" dirty="0">
                <a:solidFill>
                  <a:srgbClr val="000000"/>
                </a:solidFill>
                <a:latin typeface="Times New Roman"/>
                <a:ea typeface="Times New Roman"/>
              </a:rPr>
              <a:t>hm</a:t>
            </a:r>
          </a:p>
        </p:txBody>
      </p:sp>
      <p:sp>
        <p:nvSpPr>
          <p:cNvPr id="270" name="TextBox 270"/>
          <p:cNvSpPr txBox="1"/>
          <p:nvPr/>
        </p:nvSpPr>
        <p:spPr>
          <a:xfrm>
            <a:off x="12268200" y="7299858"/>
            <a:ext cx="3347098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</p:txBody>
      </p:sp>
    </p:spTree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Freeform 271"/>
          <p:cNvSpPr/>
          <p:nvPr/>
        </p:nvSpPr>
        <p:spPr>
          <a:xfrm>
            <a:off x="2876550" y="4552950"/>
            <a:ext cx="1352550" cy="19050"/>
          </a:xfrm>
          <a:custGeom>
            <a:avLst/>
            <a:gdLst>
              <a:gd name="connsiteX0" fmla="*/ 25142 w 1352550"/>
              <a:gd name="connsiteY0" fmla="*/ 19050 h 19050"/>
              <a:gd name="connsiteX1" fmla="*/ 1341215 w 1352550"/>
              <a:gd name="connsiteY1" fmla="*/ 19050 h 19050"/>
              <a:gd name="connsiteX2" fmla="*/ 1360265 w 13525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0" h="19050">
                <a:moveTo>
                  <a:pt x="25142" y="19050"/>
                </a:moveTo>
                <a:lnTo>
                  <a:pt x="1341215" y="19050"/>
                </a:lnTo>
                <a:lnTo>
                  <a:pt x="1360265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reeform 272"/>
          <p:cNvSpPr/>
          <p:nvPr/>
        </p:nvSpPr>
        <p:spPr>
          <a:xfrm>
            <a:off x="4197350" y="4464050"/>
            <a:ext cx="184150" cy="184150"/>
          </a:xfrm>
          <a:custGeom>
            <a:avLst/>
            <a:gdLst>
              <a:gd name="connsiteX0" fmla="*/ 20415 w 184150"/>
              <a:gd name="connsiteY0" fmla="*/ 191770 h 184150"/>
              <a:gd name="connsiteX1" fmla="*/ 188055 w 184150"/>
              <a:gd name="connsiteY1" fmla="*/ 107950 h 184150"/>
              <a:gd name="connsiteX2" fmla="*/ 20415 w 184150"/>
              <a:gd name="connsiteY2" fmla="*/ 24130 h 184150"/>
              <a:gd name="connsiteX3" fmla="*/ 20415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0415" y="191770"/>
                </a:moveTo>
                <a:lnTo>
                  <a:pt x="188055" y="107950"/>
                </a:lnTo>
                <a:lnTo>
                  <a:pt x="20415" y="24130"/>
                </a:lnTo>
                <a:lnTo>
                  <a:pt x="20415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4" name="Picture 2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960" y="3543300"/>
            <a:ext cx="2392680" cy="2087880"/>
          </a:xfrm>
          <a:prstGeom prst="rect">
            <a:avLst/>
          </a:prstGeom>
        </p:spPr>
      </p:pic>
      <p:sp>
        <p:nvSpPr>
          <p:cNvPr id="2" name="Freeform 274"/>
          <p:cNvSpPr/>
          <p:nvPr/>
        </p:nvSpPr>
        <p:spPr>
          <a:xfrm>
            <a:off x="10839450" y="4540250"/>
            <a:ext cx="1441450" cy="31750"/>
          </a:xfrm>
          <a:custGeom>
            <a:avLst/>
            <a:gdLst>
              <a:gd name="connsiteX0" fmla="*/ 32570 w 1441450"/>
              <a:gd name="connsiteY0" fmla="*/ 31750 h 31750"/>
              <a:gd name="connsiteX1" fmla="*/ 1432244 w 1441450"/>
              <a:gd name="connsiteY1" fmla="*/ 31750 h 31750"/>
              <a:gd name="connsiteX2" fmla="*/ 1451294 w 1441450"/>
              <a:gd name="connsiteY2" fmla="*/ 31750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1450" h="31750">
                <a:moveTo>
                  <a:pt x="32570" y="31750"/>
                </a:moveTo>
                <a:lnTo>
                  <a:pt x="1432244" y="31750"/>
                </a:lnTo>
                <a:lnTo>
                  <a:pt x="1451294" y="317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5"/>
          <p:cNvSpPr/>
          <p:nvPr/>
        </p:nvSpPr>
        <p:spPr>
          <a:xfrm>
            <a:off x="12236450" y="4451350"/>
            <a:ext cx="196850" cy="196850"/>
          </a:xfrm>
          <a:custGeom>
            <a:avLst/>
            <a:gdLst>
              <a:gd name="connsiteX0" fmla="*/ 35245 w 196850"/>
              <a:gd name="connsiteY0" fmla="*/ 204470 h 196850"/>
              <a:gd name="connsiteX1" fmla="*/ 202885 w 196850"/>
              <a:gd name="connsiteY1" fmla="*/ 120650 h 196850"/>
              <a:gd name="connsiteX2" fmla="*/ 35245 w 196850"/>
              <a:gd name="connsiteY2" fmla="*/ 36830 h 196850"/>
              <a:gd name="connsiteX3" fmla="*/ 35245 w 196850"/>
              <a:gd name="connsiteY3" fmla="*/ 204470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0" h="196850">
                <a:moveTo>
                  <a:pt x="35245" y="204470"/>
                </a:moveTo>
                <a:lnTo>
                  <a:pt x="202885" y="120650"/>
                </a:lnTo>
                <a:lnTo>
                  <a:pt x="35245" y="36830"/>
                </a:lnTo>
                <a:lnTo>
                  <a:pt x="35245" y="2044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7" name="Picture 2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6320" y="3543300"/>
            <a:ext cx="2827020" cy="2087880"/>
          </a:xfrm>
          <a:prstGeom prst="rect">
            <a:avLst/>
          </a:prstGeom>
        </p:spPr>
      </p:pic>
      <p:pic>
        <p:nvPicPr>
          <p:cNvPr id="278" name="Picture 2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446020"/>
            <a:ext cx="2186940" cy="3947160"/>
          </a:xfrm>
          <a:prstGeom prst="rect">
            <a:avLst/>
          </a:prstGeom>
        </p:spPr>
      </p:pic>
      <p:sp>
        <p:nvSpPr>
          <p:cNvPr id="3" name="Freeform 278"/>
          <p:cNvSpPr/>
          <p:nvPr/>
        </p:nvSpPr>
        <p:spPr>
          <a:xfrm>
            <a:off x="6877050" y="4540250"/>
            <a:ext cx="1365250" cy="31750"/>
          </a:xfrm>
          <a:custGeom>
            <a:avLst/>
            <a:gdLst>
              <a:gd name="connsiteX0" fmla="*/ 41539 w 1365250"/>
              <a:gd name="connsiteY0" fmla="*/ 34507 h 31750"/>
              <a:gd name="connsiteX1" fmla="*/ 1357612 w 1365250"/>
              <a:gd name="connsiteY1" fmla="*/ 34507 h 31750"/>
              <a:gd name="connsiteX2" fmla="*/ 1376662 w 1365250"/>
              <a:gd name="connsiteY2" fmla="*/ 3450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250" h="31750">
                <a:moveTo>
                  <a:pt x="41539" y="34507"/>
                </a:moveTo>
                <a:lnTo>
                  <a:pt x="1357612" y="34507"/>
                </a:lnTo>
                <a:lnTo>
                  <a:pt x="1376662" y="34507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9"/>
          <p:cNvSpPr/>
          <p:nvPr/>
        </p:nvSpPr>
        <p:spPr>
          <a:xfrm>
            <a:off x="8197850" y="4451350"/>
            <a:ext cx="196850" cy="196850"/>
          </a:xfrm>
          <a:custGeom>
            <a:avLst/>
            <a:gdLst>
              <a:gd name="connsiteX0" fmla="*/ 36812 w 196850"/>
              <a:gd name="connsiteY0" fmla="*/ 207227 h 196850"/>
              <a:gd name="connsiteX1" fmla="*/ 204452 w 196850"/>
              <a:gd name="connsiteY1" fmla="*/ 123407 h 196850"/>
              <a:gd name="connsiteX2" fmla="*/ 36812 w 196850"/>
              <a:gd name="connsiteY2" fmla="*/ 39587 h 196850"/>
              <a:gd name="connsiteX3" fmla="*/ 36812 w 196850"/>
              <a:gd name="connsiteY3" fmla="*/ 207227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0" h="196850">
                <a:moveTo>
                  <a:pt x="36812" y="207227"/>
                </a:moveTo>
                <a:lnTo>
                  <a:pt x="204452" y="123407"/>
                </a:lnTo>
                <a:lnTo>
                  <a:pt x="36812" y="39587"/>
                </a:lnTo>
                <a:lnTo>
                  <a:pt x="36812" y="207227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reeform 280"/>
          <p:cNvSpPr/>
          <p:nvPr/>
        </p:nvSpPr>
        <p:spPr>
          <a:xfrm>
            <a:off x="4489450" y="3549650"/>
            <a:ext cx="2279650" cy="2000250"/>
          </a:xfrm>
          <a:custGeom>
            <a:avLst/>
            <a:gdLst>
              <a:gd name="connsiteX0" fmla="*/ 34480 w 2279650"/>
              <a:gd name="connsiteY0" fmla="*/ 41513 h 2000250"/>
              <a:gd name="connsiteX1" fmla="*/ 2290613 w 2279650"/>
              <a:gd name="connsiteY1" fmla="*/ 41513 h 2000250"/>
              <a:gd name="connsiteX2" fmla="*/ 2290613 w 2279650"/>
              <a:gd name="connsiteY2" fmla="*/ 2003186 h 2000250"/>
              <a:gd name="connsiteX3" fmla="*/ 34480 w 2279650"/>
              <a:gd name="connsiteY3" fmla="*/ 2003186 h 2000250"/>
              <a:gd name="connsiteX4" fmla="*/ 34480 w 2279650"/>
              <a:gd name="connsiteY4" fmla="*/ 41513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650" h="2000250">
                <a:moveTo>
                  <a:pt x="34480" y="41513"/>
                </a:moveTo>
                <a:lnTo>
                  <a:pt x="2290613" y="41513"/>
                </a:lnTo>
                <a:lnTo>
                  <a:pt x="2290613" y="2003186"/>
                </a:lnTo>
                <a:lnTo>
                  <a:pt x="34480" y="2003186"/>
                </a:lnTo>
                <a:lnTo>
                  <a:pt x="34480" y="41513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635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2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1420" y="7040880"/>
            <a:ext cx="3893820" cy="1371600"/>
          </a:xfrm>
          <a:prstGeom prst="rect">
            <a:avLst/>
          </a:prstGeom>
        </p:spPr>
      </p:pic>
      <p:pic>
        <p:nvPicPr>
          <p:cNvPr id="283" name="Picture 2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3931920"/>
            <a:ext cx="1516380" cy="1280160"/>
          </a:xfrm>
          <a:prstGeom prst="rect">
            <a:avLst/>
          </a:prstGeom>
        </p:spPr>
      </p:pic>
      <p:sp>
        <p:nvSpPr>
          <p:cNvPr id="4" name="TextBox 283"/>
          <p:cNvSpPr txBox="1"/>
          <p:nvPr/>
        </p:nvSpPr>
        <p:spPr>
          <a:xfrm>
            <a:off x="1549400" y="668934"/>
            <a:ext cx="13273624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65" dirty="0">
                <a:solidFill>
                  <a:srgbClr val="3F3F3F"/>
                </a:solidFill>
                <a:latin typeface="Times New Roman"/>
                <a:ea typeface="Times New Roman"/>
              </a:rPr>
              <a:t>“Representation”</a:t>
            </a:r>
            <a:r>
              <a:rPr lang="en-US" altLang="zh-CN" sz="48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4" dirty="0">
                <a:solidFill>
                  <a:srgbClr val="3F3F3F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48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Binary</a:t>
            </a:r>
            <a:r>
              <a:rPr lang="en-US" altLang="zh-CN" sz="48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25" dirty="0">
                <a:solidFill>
                  <a:srgbClr val="3F3F3F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284" name="TextBox 284"/>
          <p:cNvSpPr txBox="1"/>
          <p:nvPr/>
        </p:nvSpPr>
        <p:spPr>
          <a:xfrm>
            <a:off x="1435100" y="7299858"/>
            <a:ext cx="1311747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Co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rpus</a:t>
            </a:r>
          </a:p>
        </p:txBody>
      </p:sp>
      <p:sp>
        <p:nvSpPr>
          <p:cNvPr id="285" name="TextBox 285"/>
          <p:cNvSpPr txBox="1"/>
          <p:nvPr/>
        </p:nvSpPr>
        <p:spPr>
          <a:xfrm>
            <a:off x="4229100" y="7302132"/>
            <a:ext cx="2929670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300" dirty="0">
                <a:solidFill>
                  <a:srgbClr val="EF5A29"/>
                </a:solidFill>
                <a:latin typeface="Times New Roman"/>
                <a:ea typeface="Times New Roman"/>
              </a:rPr>
              <a:t>Feature</a:t>
            </a:r>
            <a:r>
              <a:rPr lang="en-US" altLang="zh-CN" sz="2600" spc="17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5" dirty="0">
                <a:solidFill>
                  <a:srgbClr val="EF5A29"/>
                </a:solidFill>
                <a:latin typeface="Times New Roman"/>
                <a:ea typeface="Times New Roman"/>
              </a:rPr>
              <a:t>Selection</a:t>
            </a:r>
          </a:p>
          <a:p>
            <a:pPr marL="0" indent="609600">
              <a:lnSpc>
                <a:spcPct val="100000"/>
              </a:lnSpc>
            </a:pPr>
            <a:r>
              <a:rPr lang="en-US" altLang="zh-CN" sz="2600" spc="265" dirty="0">
                <a:solidFill>
                  <a:srgbClr val="EF5A29"/>
                </a:solidFill>
                <a:latin typeface="Times New Roman"/>
                <a:ea typeface="Times New Roman"/>
              </a:rPr>
              <a:t>Algorit</a:t>
            </a:r>
            <a:r>
              <a:rPr lang="en-US" altLang="zh-CN" sz="2600" spc="260" dirty="0">
                <a:solidFill>
                  <a:srgbClr val="EF5A29"/>
                </a:solidFill>
                <a:latin typeface="Times New Roman"/>
                <a:ea typeface="Times New Roman"/>
              </a:rPr>
              <a:t>hm</a:t>
            </a:r>
          </a:p>
        </p:txBody>
      </p:sp>
      <p:sp>
        <p:nvSpPr>
          <p:cNvPr id="286" name="TextBox 286"/>
          <p:cNvSpPr txBox="1"/>
          <p:nvPr/>
        </p:nvSpPr>
        <p:spPr>
          <a:xfrm>
            <a:off x="8534400" y="7302132"/>
            <a:ext cx="2216768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220" dirty="0">
                <a:solidFill>
                  <a:srgbClr val="000000"/>
                </a:solidFill>
                <a:latin typeface="Times New Roman"/>
                <a:ea typeface="Times New Roman"/>
              </a:rPr>
              <a:t>Classifi</a:t>
            </a:r>
            <a:r>
              <a:rPr lang="en-US" altLang="zh-CN" sz="2600" spc="215" dirty="0">
                <a:solidFill>
                  <a:srgbClr val="000000"/>
                </a:solidFill>
                <a:latin typeface="Times New Roman"/>
                <a:ea typeface="Times New Roman"/>
              </a:rPr>
              <a:t>cation</a:t>
            </a:r>
          </a:p>
          <a:p>
            <a:pPr marL="0" indent="266700">
              <a:lnSpc>
                <a:spcPct val="100000"/>
              </a:lnSpc>
            </a:pPr>
            <a:r>
              <a:rPr lang="en-US" altLang="zh-CN" sz="2600" spc="265" dirty="0">
                <a:solidFill>
                  <a:srgbClr val="000000"/>
                </a:solidFill>
                <a:latin typeface="Times New Roman"/>
                <a:ea typeface="Times New Roman"/>
              </a:rPr>
              <a:t>Algorit</a:t>
            </a:r>
            <a:r>
              <a:rPr lang="en-US" altLang="zh-CN" sz="2600" spc="260" dirty="0">
                <a:solidFill>
                  <a:srgbClr val="000000"/>
                </a:solidFill>
                <a:latin typeface="Times New Roman"/>
                <a:ea typeface="Times New Roman"/>
              </a:rPr>
              <a:t>hm</a:t>
            </a:r>
          </a:p>
        </p:txBody>
      </p:sp>
      <p:sp>
        <p:nvSpPr>
          <p:cNvPr id="287" name="TextBox 287"/>
          <p:cNvSpPr txBox="1"/>
          <p:nvPr/>
        </p:nvSpPr>
        <p:spPr>
          <a:xfrm>
            <a:off x="12268200" y="7299858"/>
            <a:ext cx="3347098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Freeform 288"/>
          <p:cNvSpPr/>
          <p:nvPr/>
        </p:nvSpPr>
        <p:spPr>
          <a:xfrm>
            <a:off x="2876550" y="4552950"/>
            <a:ext cx="1352550" cy="19050"/>
          </a:xfrm>
          <a:custGeom>
            <a:avLst/>
            <a:gdLst>
              <a:gd name="connsiteX0" fmla="*/ 25142 w 1352550"/>
              <a:gd name="connsiteY0" fmla="*/ 19050 h 19050"/>
              <a:gd name="connsiteX1" fmla="*/ 1341215 w 1352550"/>
              <a:gd name="connsiteY1" fmla="*/ 19050 h 19050"/>
              <a:gd name="connsiteX2" fmla="*/ 1360265 w 13525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0" h="19050">
                <a:moveTo>
                  <a:pt x="25142" y="19050"/>
                </a:moveTo>
                <a:lnTo>
                  <a:pt x="1341215" y="19050"/>
                </a:lnTo>
                <a:lnTo>
                  <a:pt x="1360265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 289"/>
          <p:cNvSpPr/>
          <p:nvPr/>
        </p:nvSpPr>
        <p:spPr>
          <a:xfrm>
            <a:off x="4197350" y="4464050"/>
            <a:ext cx="184150" cy="184150"/>
          </a:xfrm>
          <a:custGeom>
            <a:avLst/>
            <a:gdLst>
              <a:gd name="connsiteX0" fmla="*/ 20415 w 184150"/>
              <a:gd name="connsiteY0" fmla="*/ 191770 h 184150"/>
              <a:gd name="connsiteX1" fmla="*/ 188055 w 184150"/>
              <a:gd name="connsiteY1" fmla="*/ 107950 h 184150"/>
              <a:gd name="connsiteX2" fmla="*/ 20415 w 184150"/>
              <a:gd name="connsiteY2" fmla="*/ 24130 h 184150"/>
              <a:gd name="connsiteX3" fmla="*/ 20415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0415" y="191770"/>
                </a:moveTo>
                <a:lnTo>
                  <a:pt x="188055" y="107950"/>
                </a:lnTo>
                <a:lnTo>
                  <a:pt x="20415" y="24130"/>
                </a:lnTo>
                <a:lnTo>
                  <a:pt x="20415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1" name="Picture 2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960" y="3543300"/>
            <a:ext cx="2392680" cy="2087880"/>
          </a:xfrm>
          <a:prstGeom prst="rect">
            <a:avLst/>
          </a:prstGeom>
        </p:spPr>
      </p:pic>
      <p:sp>
        <p:nvSpPr>
          <p:cNvPr id="2" name="Freeform 291"/>
          <p:cNvSpPr/>
          <p:nvPr/>
        </p:nvSpPr>
        <p:spPr>
          <a:xfrm>
            <a:off x="10839450" y="4540250"/>
            <a:ext cx="1441450" cy="31750"/>
          </a:xfrm>
          <a:custGeom>
            <a:avLst/>
            <a:gdLst>
              <a:gd name="connsiteX0" fmla="*/ 32570 w 1441450"/>
              <a:gd name="connsiteY0" fmla="*/ 31750 h 31750"/>
              <a:gd name="connsiteX1" fmla="*/ 1432244 w 1441450"/>
              <a:gd name="connsiteY1" fmla="*/ 31750 h 31750"/>
              <a:gd name="connsiteX2" fmla="*/ 1451294 w 1441450"/>
              <a:gd name="connsiteY2" fmla="*/ 31750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1450" h="31750">
                <a:moveTo>
                  <a:pt x="32570" y="31750"/>
                </a:moveTo>
                <a:lnTo>
                  <a:pt x="1432244" y="31750"/>
                </a:lnTo>
                <a:lnTo>
                  <a:pt x="1451294" y="317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 292"/>
          <p:cNvSpPr/>
          <p:nvPr/>
        </p:nvSpPr>
        <p:spPr>
          <a:xfrm>
            <a:off x="12236450" y="4451350"/>
            <a:ext cx="196850" cy="196850"/>
          </a:xfrm>
          <a:custGeom>
            <a:avLst/>
            <a:gdLst>
              <a:gd name="connsiteX0" fmla="*/ 35245 w 196850"/>
              <a:gd name="connsiteY0" fmla="*/ 204470 h 196850"/>
              <a:gd name="connsiteX1" fmla="*/ 202885 w 196850"/>
              <a:gd name="connsiteY1" fmla="*/ 120650 h 196850"/>
              <a:gd name="connsiteX2" fmla="*/ 35245 w 196850"/>
              <a:gd name="connsiteY2" fmla="*/ 36830 h 196850"/>
              <a:gd name="connsiteX3" fmla="*/ 35245 w 196850"/>
              <a:gd name="connsiteY3" fmla="*/ 204470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0" h="196850">
                <a:moveTo>
                  <a:pt x="35245" y="204470"/>
                </a:moveTo>
                <a:lnTo>
                  <a:pt x="202885" y="120650"/>
                </a:lnTo>
                <a:lnTo>
                  <a:pt x="35245" y="36830"/>
                </a:lnTo>
                <a:lnTo>
                  <a:pt x="35245" y="2044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4" name="Picture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6320" y="3543300"/>
            <a:ext cx="2827020" cy="2087880"/>
          </a:xfrm>
          <a:prstGeom prst="rect">
            <a:avLst/>
          </a:prstGeom>
        </p:spPr>
      </p:pic>
      <p:pic>
        <p:nvPicPr>
          <p:cNvPr id="295" name="Picture 2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446020"/>
            <a:ext cx="2186940" cy="3947160"/>
          </a:xfrm>
          <a:prstGeom prst="rect">
            <a:avLst/>
          </a:prstGeom>
        </p:spPr>
      </p:pic>
      <p:sp>
        <p:nvSpPr>
          <p:cNvPr id="3" name="Freeform 295"/>
          <p:cNvSpPr/>
          <p:nvPr/>
        </p:nvSpPr>
        <p:spPr>
          <a:xfrm>
            <a:off x="6877050" y="4540250"/>
            <a:ext cx="1365250" cy="31750"/>
          </a:xfrm>
          <a:custGeom>
            <a:avLst/>
            <a:gdLst>
              <a:gd name="connsiteX0" fmla="*/ 41539 w 1365250"/>
              <a:gd name="connsiteY0" fmla="*/ 34507 h 31750"/>
              <a:gd name="connsiteX1" fmla="*/ 1357612 w 1365250"/>
              <a:gd name="connsiteY1" fmla="*/ 34507 h 31750"/>
              <a:gd name="connsiteX2" fmla="*/ 1376662 w 1365250"/>
              <a:gd name="connsiteY2" fmla="*/ 3450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250" h="31750">
                <a:moveTo>
                  <a:pt x="41539" y="34507"/>
                </a:moveTo>
                <a:lnTo>
                  <a:pt x="1357612" y="34507"/>
                </a:lnTo>
                <a:lnTo>
                  <a:pt x="1376662" y="34507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96"/>
          <p:cNvSpPr/>
          <p:nvPr/>
        </p:nvSpPr>
        <p:spPr>
          <a:xfrm>
            <a:off x="8197850" y="4451350"/>
            <a:ext cx="196850" cy="196850"/>
          </a:xfrm>
          <a:custGeom>
            <a:avLst/>
            <a:gdLst>
              <a:gd name="connsiteX0" fmla="*/ 36812 w 196850"/>
              <a:gd name="connsiteY0" fmla="*/ 207227 h 196850"/>
              <a:gd name="connsiteX1" fmla="*/ 204452 w 196850"/>
              <a:gd name="connsiteY1" fmla="*/ 123407 h 196850"/>
              <a:gd name="connsiteX2" fmla="*/ 36812 w 196850"/>
              <a:gd name="connsiteY2" fmla="*/ 39587 h 196850"/>
              <a:gd name="connsiteX3" fmla="*/ 36812 w 196850"/>
              <a:gd name="connsiteY3" fmla="*/ 207227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0" h="196850">
                <a:moveTo>
                  <a:pt x="36812" y="207227"/>
                </a:moveTo>
                <a:lnTo>
                  <a:pt x="204452" y="123407"/>
                </a:lnTo>
                <a:lnTo>
                  <a:pt x="36812" y="39587"/>
                </a:lnTo>
                <a:lnTo>
                  <a:pt x="36812" y="207227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7"/>
          <p:cNvSpPr/>
          <p:nvPr/>
        </p:nvSpPr>
        <p:spPr>
          <a:xfrm>
            <a:off x="4489450" y="3549650"/>
            <a:ext cx="2279650" cy="2000250"/>
          </a:xfrm>
          <a:custGeom>
            <a:avLst/>
            <a:gdLst>
              <a:gd name="connsiteX0" fmla="*/ 34480 w 2279650"/>
              <a:gd name="connsiteY0" fmla="*/ 41513 h 2000250"/>
              <a:gd name="connsiteX1" fmla="*/ 2290613 w 2279650"/>
              <a:gd name="connsiteY1" fmla="*/ 41513 h 2000250"/>
              <a:gd name="connsiteX2" fmla="*/ 2290613 w 2279650"/>
              <a:gd name="connsiteY2" fmla="*/ 2003186 h 2000250"/>
              <a:gd name="connsiteX3" fmla="*/ 34480 w 2279650"/>
              <a:gd name="connsiteY3" fmla="*/ 2003186 h 2000250"/>
              <a:gd name="connsiteX4" fmla="*/ 34480 w 2279650"/>
              <a:gd name="connsiteY4" fmla="*/ 41513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650" h="2000250">
                <a:moveTo>
                  <a:pt x="34480" y="41513"/>
                </a:moveTo>
                <a:lnTo>
                  <a:pt x="2290613" y="41513"/>
                </a:lnTo>
                <a:lnTo>
                  <a:pt x="2290613" y="2003186"/>
                </a:lnTo>
                <a:lnTo>
                  <a:pt x="34480" y="2003186"/>
                </a:lnTo>
                <a:lnTo>
                  <a:pt x="34480" y="4151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9" name="Picture 2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3931920"/>
            <a:ext cx="1516380" cy="1280160"/>
          </a:xfrm>
          <a:prstGeom prst="rect">
            <a:avLst/>
          </a:prstGeom>
        </p:spPr>
      </p:pic>
      <p:sp>
        <p:nvSpPr>
          <p:cNvPr id="4" name="TextBox 299"/>
          <p:cNvSpPr txBox="1"/>
          <p:nvPr/>
        </p:nvSpPr>
        <p:spPr>
          <a:xfrm>
            <a:off x="1549400" y="668934"/>
            <a:ext cx="13273624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65" dirty="0">
                <a:solidFill>
                  <a:srgbClr val="3F3F3F"/>
                </a:solidFill>
                <a:latin typeface="Times New Roman"/>
                <a:ea typeface="Times New Roman"/>
              </a:rPr>
              <a:t>“Representation”</a:t>
            </a:r>
            <a:r>
              <a:rPr lang="en-US" altLang="zh-CN" sz="48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4" dirty="0">
                <a:solidFill>
                  <a:srgbClr val="3F3F3F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48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Binary</a:t>
            </a:r>
            <a:r>
              <a:rPr lang="en-US" altLang="zh-CN" sz="48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25" dirty="0">
                <a:solidFill>
                  <a:srgbClr val="3F3F3F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300" name="TextBox 300"/>
          <p:cNvSpPr txBox="1"/>
          <p:nvPr/>
        </p:nvSpPr>
        <p:spPr>
          <a:xfrm>
            <a:off x="1435100" y="7299858"/>
            <a:ext cx="1311747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Co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rpus</a:t>
            </a:r>
          </a:p>
        </p:txBody>
      </p:sp>
      <p:sp>
        <p:nvSpPr>
          <p:cNvPr id="301" name="TextBox 301"/>
          <p:cNvSpPr txBox="1"/>
          <p:nvPr/>
        </p:nvSpPr>
        <p:spPr>
          <a:xfrm>
            <a:off x="4229100" y="7302132"/>
            <a:ext cx="2929670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Feature</a:t>
            </a:r>
            <a:r>
              <a:rPr lang="en-US" altLang="zh-CN" sz="2600" spc="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5" dirty="0">
                <a:solidFill>
                  <a:srgbClr val="000000"/>
                </a:solidFill>
                <a:latin typeface="Times New Roman"/>
                <a:ea typeface="Times New Roman"/>
              </a:rPr>
              <a:t>Selection</a:t>
            </a:r>
          </a:p>
          <a:p>
            <a:pPr marL="0" indent="609600">
              <a:lnSpc>
                <a:spcPct val="100000"/>
              </a:lnSpc>
            </a:pPr>
            <a:r>
              <a:rPr lang="en-US" altLang="zh-CN" sz="2600" spc="265" dirty="0">
                <a:solidFill>
                  <a:srgbClr val="000000"/>
                </a:solidFill>
                <a:latin typeface="Times New Roman"/>
                <a:ea typeface="Times New Roman"/>
              </a:rPr>
              <a:t>Algorit</a:t>
            </a:r>
            <a:r>
              <a:rPr lang="en-US" altLang="zh-CN" sz="2600" spc="260" dirty="0">
                <a:solidFill>
                  <a:srgbClr val="000000"/>
                </a:solidFill>
                <a:latin typeface="Times New Roman"/>
                <a:ea typeface="Times New Roman"/>
              </a:rPr>
              <a:t>hm</a:t>
            </a:r>
          </a:p>
        </p:txBody>
      </p:sp>
      <p:sp>
        <p:nvSpPr>
          <p:cNvPr id="302" name="TextBox 302"/>
          <p:cNvSpPr txBox="1"/>
          <p:nvPr/>
        </p:nvSpPr>
        <p:spPr>
          <a:xfrm>
            <a:off x="8534400" y="7302132"/>
            <a:ext cx="2216768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220" dirty="0">
                <a:solidFill>
                  <a:srgbClr val="000000"/>
                </a:solidFill>
                <a:latin typeface="Times New Roman"/>
                <a:ea typeface="Times New Roman"/>
              </a:rPr>
              <a:t>Classifi</a:t>
            </a:r>
            <a:r>
              <a:rPr lang="en-US" altLang="zh-CN" sz="2600" spc="215" dirty="0">
                <a:solidFill>
                  <a:srgbClr val="000000"/>
                </a:solidFill>
                <a:latin typeface="Times New Roman"/>
                <a:ea typeface="Times New Roman"/>
              </a:rPr>
              <a:t>cation</a:t>
            </a:r>
          </a:p>
          <a:p>
            <a:pPr marL="0" indent="266700">
              <a:lnSpc>
                <a:spcPct val="100000"/>
              </a:lnSpc>
            </a:pPr>
            <a:r>
              <a:rPr lang="en-US" altLang="zh-CN" sz="2600" spc="265" dirty="0">
                <a:solidFill>
                  <a:srgbClr val="000000"/>
                </a:solidFill>
                <a:latin typeface="Times New Roman"/>
                <a:ea typeface="Times New Roman"/>
              </a:rPr>
              <a:t>Algorit</a:t>
            </a:r>
            <a:r>
              <a:rPr lang="en-US" altLang="zh-CN" sz="2600" spc="260" dirty="0">
                <a:solidFill>
                  <a:srgbClr val="000000"/>
                </a:solidFill>
                <a:latin typeface="Times New Roman"/>
                <a:ea typeface="Times New Roman"/>
              </a:rPr>
              <a:t>hm</a:t>
            </a:r>
          </a:p>
        </p:txBody>
      </p:sp>
      <p:sp>
        <p:nvSpPr>
          <p:cNvPr id="303" name="TextBox 303"/>
          <p:cNvSpPr txBox="1"/>
          <p:nvPr/>
        </p:nvSpPr>
        <p:spPr>
          <a:xfrm>
            <a:off x="12268200" y="7299858"/>
            <a:ext cx="3347098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Freeform 304"/>
          <p:cNvSpPr/>
          <p:nvPr/>
        </p:nvSpPr>
        <p:spPr>
          <a:xfrm>
            <a:off x="10445750" y="4552950"/>
            <a:ext cx="2178050" cy="19050"/>
          </a:xfrm>
          <a:custGeom>
            <a:avLst/>
            <a:gdLst>
              <a:gd name="connsiteX0" fmla="*/ 25142 w 2178050"/>
              <a:gd name="connsiteY0" fmla="*/ 19050 h 19050"/>
              <a:gd name="connsiteX1" fmla="*/ 2161110 w 2178050"/>
              <a:gd name="connsiteY1" fmla="*/ 19050 h 19050"/>
              <a:gd name="connsiteX2" fmla="*/ 2180160 w 21780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8050" h="19050">
                <a:moveTo>
                  <a:pt x="25142" y="19050"/>
                </a:moveTo>
                <a:lnTo>
                  <a:pt x="2161110" y="19050"/>
                </a:lnTo>
                <a:lnTo>
                  <a:pt x="2180160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Freeform 305"/>
          <p:cNvSpPr/>
          <p:nvPr/>
        </p:nvSpPr>
        <p:spPr>
          <a:xfrm>
            <a:off x="12579350" y="4464050"/>
            <a:ext cx="184150" cy="184150"/>
          </a:xfrm>
          <a:custGeom>
            <a:avLst/>
            <a:gdLst>
              <a:gd name="connsiteX0" fmla="*/ 27512 w 184150"/>
              <a:gd name="connsiteY0" fmla="*/ 191770 h 184150"/>
              <a:gd name="connsiteX1" fmla="*/ 195148 w 184150"/>
              <a:gd name="connsiteY1" fmla="*/ 107950 h 184150"/>
              <a:gd name="connsiteX2" fmla="*/ 27512 w 184150"/>
              <a:gd name="connsiteY2" fmla="*/ 24130 h 184150"/>
              <a:gd name="connsiteX3" fmla="*/ 27512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7512" y="191770"/>
                </a:moveTo>
                <a:lnTo>
                  <a:pt x="195148" y="107950"/>
                </a:lnTo>
                <a:lnTo>
                  <a:pt x="27512" y="24130"/>
                </a:lnTo>
                <a:lnTo>
                  <a:pt x="27512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Freeform 306"/>
          <p:cNvSpPr/>
          <p:nvPr/>
        </p:nvSpPr>
        <p:spPr>
          <a:xfrm>
            <a:off x="4578350" y="4552950"/>
            <a:ext cx="1047750" cy="19050"/>
          </a:xfrm>
          <a:custGeom>
            <a:avLst/>
            <a:gdLst>
              <a:gd name="connsiteX0" fmla="*/ 20543 w 1047750"/>
              <a:gd name="connsiteY0" fmla="*/ 19050 h 19050"/>
              <a:gd name="connsiteX1" fmla="*/ 1039117 w 1047750"/>
              <a:gd name="connsiteY1" fmla="*/ 19050 h 19050"/>
              <a:gd name="connsiteX2" fmla="*/ 1058167 w 10477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19050">
                <a:moveTo>
                  <a:pt x="20543" y="19050"/>
                </a:moveTo>
                <a:lnTo>
                  <a:pt x="1039117" y="19050"/>
                </a:lnTo>
                <a:lnTo>
                  <a:pt x="1058167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Freeform 307"/>
          <p:cNvSpPr/>
          <p:nvPr/>
        </p:nvSpPr>
        <p:spPr>
          <a:xfrm>
            <a:off x="5594350" y="4464050"/>
            <a:ext cx="184150" cy="184150"/>
          </a:xfrm>
          <a:custGeom>
            <a:avLst/>
            <a:gdLst>
              <a:gd name="connsiteX0" fmla="*/ 23117 w 184150"/>
              <a:gd name="connsiteY0" fmla="*/ 191770 h 184150"/>
              <a:gd name="connsiteX1" fmla="*/ 190758 w 184150"/>
              <a:gd name="connsiteY1" fmla="*/ 107950 h 184150"/>
              <a:gd name="connsiteX2" fmla="*/ 23117 w 184150"/>
              <a:gd name="connsiteY2" fmla="*/ 24130 h 184150"/>
              <a:gd name="connsiteX3" fmla="*/ 23117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3117" y="191770"/>
                </a:moveTo>
                <a:lnTo>
                  <a:pt x="190758" y="107950"/>
                </a:lnTo>
                <a:lnTo>
                  <a:pt x="23117" y="24130"/>
                </a:lnTo>
                <a:lnTo>
                  <a:pt x="23117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9" name="Picture 3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788920"/>
            <a:ext cx="4838700" cy="3589020"/>
          </a:xfrm>
          <a:prstGeom prst="rect">
            <a:avLst/>
          </a:prstGeom>
        </p:spPr>
      </p:pic>
      <p:pic>
        <p:nvPicPr>
          <p:cNvPr id="310" name="Picture 3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6781800"/>
            <a:ext cx="1935480" cy="1943100"/>
          </a:xfrm>
          <a:prstGeom prst="rect">
            <a:avLst/>
          </a:prstGeom>
        </p:spPr>
      </p:pic>
      <p:sp>
        <p:nvSpPr>
          <p:cNvPr id="2" name="Freeform 310"/>
          <p:cNvSpPr/>
          <p:nvPr/>
        </p:nvSpPr>
        <p:spPr>
          <a:xfrm>
            <a:off x="5810250" y="6534150"/>
            <a:ext cx="1060450" cy="933450"/>
          </a:xfrm>
          <a:custGeom>
            <a:avLst/>
            <a:gdLst>
              <a:gd name="connsiteX0" fmla="*/ 40309 w 1060450"/>
              <a:gd name="connsiteY0" fmla="*/ 43709 h 933450"/>
              <a:gd name="connsiteX1" fmla="*/ 1050845 w 1060450"/>
              <a:gd name="connsiteY1" fmla="*/ 931934 h 933450"/>
              <a:gd name="connsiteX2" fmla="*/ 1065153 w 1060450"/>
              <a:gd name="connsiteY2" fmla="*/ 944511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933450">
                <a:moveTo>
                  <a:pt x="40309" y="43709"/>
                </a:moveTo>
                <a:lnTo>
                  <a:pt x="1050845" y="931934"/>
                </a:lnTo>
                <a:lnTo>
                  <a:pt x="1065153" y="944511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Freeform 311"/>
          <p:cNvSpPr/>
          <p:nvPr/>
        </p:nvSpPr>
        <p:spPr>
          <a:xfrm>
            <a:off x="6762750" y="7359650"/>
            <a:ext cx="222250" cy="209550"/>
          </a:xfrm>
          <a:custGeom>
            <a:avLst/>
            <a:gdLst>
              <a:gd name="connsiteX0" fmla="*/ 43008 w 222250"/>
              <a:gd name="connsiteY0" fmla="*/ 169392 h 209550"/>
              <a:gd name="connsiteX1" fmla="*/ 224259 w 222250"/>
              <a:gd name="connsiteY1" fmla="*/ 217109 h 209550"/>
              <a:gd name="connsiteX2" fmla="*/ 153682 w 222250"/>
              <a:gd name="connsiteY2" fmla="*/ 43478 h 209550"/>
              <a:gd name="connsiteX3" fmla="*/ 43008 w 222250"/>
              <a:gd name="connsiteY3" fmla="*/ 16939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50" h="209550">
                <a:moveTo>
                  <a:pt x="43008" y="169392"/>
                </a:moveTo>
                <a:lnTo>
                  <a:pt x="224259" y="217109"/>
                </a:lnTo>
                <a:lnTo>
                  <a:pt x="153682" y="43478"/>
                </a:lnTo>
                <a:lnTo>
                  <a:pt x="43008" y="169392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 312"/>
          <p:cNvSpPr/>
          <p:nvPr/>
        </p:nvSpPr>
        <p:spPr>
          <a:xfrm>
            <a:off x="9213850" y="6673850"/>
            <a:ext cx="1111250" cy="857250"/>
          </a:xfrm>
          <a:custGeom>
            <a:avLst/>
            <a:gdLst>
              <a:gd name="connsiteX0" fmla="*/ 33648 w 1111250"/>
              <a:gd name="connsiteY0" fmla="*/ 861250 h 857250"/>
              <a:gd name="connsiteX1" fmla="*/ 1104770 w 1111250"/>
              <a:gd name="connsiteY1" fmla="*/ 47111 h 857250"/>
              <a:gd name="connsiteX2" fmla="*/ 1119936 w 1111250"/>
              <a:gd name="connsiteY2" fmla="*/ 35584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250" h="857250">
                <a:moveTo>
                  <a:pt x="33648" y="861250"/>
                </a:moveTo>
                <a:lnTo>
                  <a:pt x="1104770" y="47111"/>
                </a:lnTo>
                <a:lnTo>
                  <a:pt x="1119936" y="35584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 313"/>
          <p:cNvSpPr/>
          <p:nvPr/>
        </p:nvSpPr>
        <p:spPr>
          <a:xfrm>
            <a:off x="10229850" y="6584950"/>
            <a:ext cx="209550" cy="196850"/>
          </a:xfrm>
          <a:custGeom>
            <a:avLst/>
            <a:gdLst>
              <a:gd name="connsiteX0" fmla="*/ 139493 w 209550"/>
              <a:gd name="connsiteY0" fmla="*/ 202744 h 196850"/>
              <a:gd name="connsiteX1" fmla="*/ 222234 w 209550"/>
              <a:gd name="connsiteY1" fmla="*/ 34569 h 196850"/>
              <a:gd name="connsiteX2" fmla="*/ 38050 w 209550"/>
              <a:gd name="connsiteY2" fmla="*/ 69280 h 196850"/>
              <a:gd name="connsiteX3" fmla="*/ 139493 w 209550"/>
              <a:gd name="connsiteY3" fmla="*/ 202744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" h="196850">
                <a:moveTo>
                  <a:pt x="139493" y="202744"/>
                </a:moveTo>
                <a:lnTo>
                  <a:pt x="222234" y="34569"/>
                </a:lnTo>
                <a:lnTo>
                  <a:pt x="38050" y="69280"/>
                </a:lnTo>
                <a:lnTo>
                  <a:pt x="139493" y="202744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TextBox 314"/>
          <p:cNvSpPr txBox="1"/>
          <p:nvPr/>
        </p:nvSpPr>
        <p:spPr>
          <a:xfrm>
            <a:off x="2273300" y="668934"/>
            <a:ext cx="11841063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290" dirty="0">
                <a:solidFill>
                  <a:srgbClr val="3F3F3F"/>
                </a:solidFill>
                <a:latin typeface="Times New Roman"/>
                <a:ea typeface="Times New Roman"/>
              </a:rPr>
              <a:t>“Traditional”</a:t>
            </a:r>
            <a:r>
              <a:rPr lang="en-US" altLang="zh-CN" sz="48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60" dirty="0">
                <a:solidFill>
                  <a:srgbClr val="3F3F3F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48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25" dirty="0">
                <a:solidFill>
                  <a:srgbClr val="3F3F3F"/>
                </a:solidFill>
                <a:latin typeface="Times New Roman"/>
                <a:ea typeface="Times New Roman"/>
              </a:rPr>
              <a:t>Binary</a:t>
            </a:r>
            <a:r>
              <a:rPr lang="en-US" altLang="zh-CN" sz="480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270" dirty="0">
                <a:solidFill>
                  <a:srgbClr val="3F3F3F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315" name="TextBox 315"/>
          <p:cNvSpPr txBox="1"/>
          <p:nvPr/>
        </p:nvSpPr>
        <p:spPr>
          <a:xfrm>
            <a:off x="596900" y="4061358"/>
            <a:ext cx="3964197" cy="1358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65" dirty="0">
                <a:solidFill>
                  <a:srgbClr val="515151"/>
                </a:solidFill>
                <a:latin typeface="Times New Roman"/>
                <a:ea typeface="Times New Roman"/>
              </a:rPr>
              <a:t>Breathes</a:t>
            </a:r>
            <a:r>
              <a:rPr lang="en-US" altLang="zh-CN" sz="2600" spc="15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0" dirty="0">
                <a:solidFill>
                  <a:srgbClr val="515151"/>
                </a:solidFill>
                <a:latin typeface="Times New Roman"/>
                <a:ea typeface="Times New Roman"/>
              </a:rPr>
              <a:t>like</a:t>
            </a:r>
            <a:r>
              <a:rPr lang="en-US" altLang="zh-CN" sz="2600" spc="15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5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15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55" dirty="0">
                <a:solidFill>
                  <a:srgbClr val="515151"/>
                </a:solidFill>
                <a:latin typeface="Times New Roman"/>
                <a:ea typeface="Times New Roman"/>
              </a:rPr>
              <a:t>mammal</a:t>
            </a:r>
          </a:p>
          <a:p>
            <a:pPr>
              <a:lnSpc>
                <a:spcPts val="1085"/>
              </a:lnSpc>
            </a:pPr>
            <a:endParaRPr lang="en-US" dirty="0"/>
          </a:p>
          <a:p>
            <a:pPr marL="0" indent="584200">
              <a:lnSpc>
                <a:spcPct val="100000"/>
              </a:lnSpc>
            </a:pPr>
            <a:r>
              <a:rPr lang="en-US" altLang="zh-CN" sz="2600" spc="250" dirty="0">
                <a:solidFill>
                  <a:srgbClr val="515151"/>
                </a:solidFill>
                <a:latin typeface="Times New Roman"/>
                <a:ea typeface="Times New Roman"/>
              </a:rPr>
              <a:t>Gives</a:t>
            </a:r>
            <a:r>
              <a:rPr lang="en-US" altLang="zh-CN" sz="2600" spc="13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515151"/>
                </a:solidFill>
                <a:latin typeface="Times New Roman"/>
                <a:ea typeface="Times New Roman"/>
              </a:rPr>
              <a:t>birth</a:t>
            </a:r>
            <a:r>
              <a:rPr lang="en-US" altLang="zh-CN" sz="2600" spc="13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515151"/>
                </a:solidFill>
                <a:latin typeface="Times New Roman"/>
                <a:ea typeface="Times New Roman"/>
              </a:rPr>
              <a:t>like</a:t>
            </a:r>
            <a:r>
              <a:rPr lang="en-US" altLang="zh-CN" sz="2600" spc="13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0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</a:p>
          <a:p>
            <a:pPr marL="0" indent="1257300">
              <a:lnSpc>
                <a:spcPct val="100000"/>
              </a:lnSpc>
            </a:pPr>
            <a:r>
              <a:rPr lang="en-US" altLang="zh-CN" sz="2600" spc="355" dirty="0">
                <a:solidFill>
                  <a:srgbClr val="515151"/>
                </a:solidFill>
                <a:latin typeface="Times New Roman"/>
                <a:ea typeface="Times New Roman"/>
              </a:rPr>
              <a:t>mam</a:t>
            </a:r>
            <a:r>
              <a:rPr lang="en-US" altLang="zh-CN" sz="2600" spc="345" dirty="0">
                <a:solidFill>
                  <a:srgbClr val="515151"/>
                </a:solidFill>
                <a:latin typeface="Times New Roman"/>
                <a:ea typeface="Times New Roman"/>
              </a:rPr>
              <a:t>mal</a:t>
            </a:r>
          </a:p>
        </p:txBody>
      </p:sp>
      <p:sp>
        <p:nvSpPr>
          <p:cNvPr id="316" name="TextBox 316"/>
          <p:cNvSpPr txBox="1"/>
          <p:nvPr/>
        </p:nvSpPr>
        <p:spPr>
          <a:xfrm>
            <a:off x="6515100" y="5090058"/>
            <a:ext cx="3232798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317" name="TextBox 317"/>
          <p:cNvSpPr txBox="1"/>
          <p:nvPr/>
        </p:nvSpPr>
        <p:spPr>
          <a:xfrm>
            <a:off x="13423900" y="4340758"/>
            <a:ext cx="1408779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70" dirty="0">
                <a:solidFill>
                  <a:srgbClr val="515151"/>
                </a:solidFill>
                <a:latin typeface="Times New Roman"/>
                <a:ea typeface="Times New Roman"/>
              </a:rPr>
              <a:t>Ma</a:t>
            </a:r>
            <a:r>
              <a:rPr lang="en-US" altLang="zh-CN" sz="2600" spc="265" dirty="0">
                <a:solidFill>
                  <a:srgbClr val="515151"/>
                </a:solidFill>
                <a:latin typeface="Times New Roman"/>
                <a:ea typeface="Times New Roman"/>
              </a:rPr>
              <a:t>mmal</a:t>
            </a:r>
          </a:p>
        </p:txBody>
      </p:sp>
      <p:sp>
        <p:nvSpPr>
          <p:cNvPr id="318" name="TextBox 318"/>
          <p:cNvSpPr txBox="1"/>
          <p:nvPr/>
        </p:nvSpPr>
        <p:spPr>
          <a:xfrm>
            <a:off x="7531100" y="8595258"/>
            <a:ext cx="1311747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Co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rpus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Freeform 319"/>
          <p:cNvSpPr/>
          <p:nvPr/>
        </p:nvSpPr>
        <p:spPr>
          <a:xfrm>
            <a:off x="10445750" y="4552950"/>
            <a:ext cx="2178050" cy="19050"/>
          </a:xfrm>
          <a:custGeom>
            <a:avLst/>
            <a:gdLst>
              <a:gd name="connsiteX0" fmla="*/ 25142 w 2178050"/>
              <a:gd name="connsiteY0" fmla="*/ 19050 h 19050"/>
              <a:gd name="connsiteX1" fmla="*/ 2161110 w 2178050"/>
              <a:gd name="connsiteY1" fmla="*/ 19050 h 19050"/>
              <a:gd name="connsiteX2" fmla="*/ 2180160 w 21780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8050" h="19050">
                <a:moveTo>
                  <a:pt x="25142" y="19050"/>
                </a:moveTo>
                <a:lnTo>
                  <a:pt x="2161110" y="19050"/>
                </a:lnTo>
                <a:lnTo>
                  <a:pt x="2180160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Freeform 320"/>
          <p:cNvSpPr/>
          <p:nvPr/>
        </p:nvSpPr>
        <p:spPr>
          <a:xfrm>
            <a:off x="12579350" y="4464050"/>
            <a:ext cx="184150" cy="184150"/>
          </a:xfrm>
          <a:custGeom>
            <a:avLst/>
            <a:gdLst>
              <a:gd name="connsiteX0" fmla="*/ 27512 w 184150"/>
              <a:gd name="connsiteY0" fmla="*/ 191770 h 184150"/>
              <a:gd name="connsiteX1" fmla="*/ 195148 w 184150"/>
              <a:gd name="connsiteY1" fmla="*/ 107950 h 184150"/>
              <a:gd name="connsiteX2" fmla="*/ 27512 w 184150"/>
              <a:gd name="connsiteY2" fmla="*/ 24130 h 184150"/>
              <a:gd name="connsiteX3" fmla="*/ 27512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7512" y="191770"/>
                </a:moveTo>
                <a:lnTo>
                  <a:pt x="195148" y="107950"/>
                </a:lnTo>
                <a:lnTo>
                  <a:pt x="27512" y="24130"/>
                </a:lnTo>
                <a:lnTo>
                  <a:pt x="27512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Freeform 321"/>
          <p:cNvSpPr/>
          <p:nvPr/>
        </p:nvSpPr>
        <p:spPr>
          <a:xfrm>
            <a:off x="4578350" y="4552950"/>
            <a:ext cx="1047750" cy="19050"/>
          </a:xfrm>
          <a:custGeom>
            <a:avLst/>
            <a:gdLst>
              <a:gd name="connsiteX0" fmla="*/ 20543 w 1047750"/>
              <a:gd name="connsiteY0" fmla="*/ 19050 h 19050"/>
              <a:gd name="connsiteX1" fmla="*/ 1039117 w 1047750"/>
              <a:gd name="connsiteY1" fmla="*/ 19050 h 19050"/>
              <a:gd name="connsiteX2" fmla="*/ 1058167 w 10477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19050">
                <a:moveTo>
                  <a:pt x="20543" y="19050"/>
                </a:moveTo>
                <a:lnTo>
                  <a:pt x="1039117" y="19050"/>
                </a:lnTo>
                <a:lnTo>
                  <a:pt x="1058167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Freeform 322"/>
          <p:cNvSpPr/>
          <p:nvPr/>
        </p:nvSpPr>
        <p:spPr>
          <a:xfrm>
            <a:off x="5594350" y="4464050"/>
            <a:ext cx="184150" cy="184150"/>
          </a:xfrm>
          <a:custGeom>
            <a:avLst/>
            <a:gdLst>
              <a:gd name="connsiteX0" fmla="*/ 23117 w 184150"/>
              <a:gd name="connsiteY0" fmla="*/ 191770 h 184150"/>
              <a:gd name="connsiteX1" fmla="*/ 190758 w 184150"/>
              <a:gd name="connsiteY1" fmla="*/ 107950 h 184150"/>
              <a:gd name="connsiteX2" fmla="*/ 23117 w 184150"/>
              <a:gd name="connsiteY2" fmla="*/ 24130 h 184150"/>
              <a:gd name="connsiteX3" fmla="*/ 23117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3117" y="191770"/>
                </a:moveTo>
                <a:lnTo>
                  <a:pt x="190758" y="107950"/>
                </a:lnTo>
                <a:lnTo>
                  <a:pt x="23117" y="24130"/>
                </a:lnTo>
                <a:lnTo>
                  <a:pt x="23117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4" name="Picture 3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788920"/>
            <a:ext cx="4838700" cy="3589020"/>
          </a:xfrm>
          <a:prstGeom prst="rect">
            <a:avLst/>
          </a:prstGeom>
        </p:spPr>
      </p:pic>
      <p:pic>
        <p:nvPicPr>
          <p:cNvPr id="325" name="Picture 3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6781800"/>
            <a:ext cx="1935480" cy="1943100"/>
          </a:xfrm>
          <a:prstGeom prst="rect">
            <a:avLst/>
          </a:prstGeom>
        </p:spPr>
      </p:pic>
      <p:sp>
        <p:nvSpPr>
          <p:cNvPr id="2" name="Freeform 325"/>
          <p:cNvSpPr/>
          <p:nvPr/>
        </p:nvSpPr>
        <p:spPr>
          <a:xfrm>
            <a:off x="5810250" y="6534150"/>
            <a:ext cx="1060450" cy="933450"/>
          </a:xfrm>
          <a:custGeom>
            <a:avLst/>
            <a:gdLst>
              <a:gd name="connsiteX0" fmla="*/ 40309 w 1060450"/>
              <a:gd name="connsiteY0" fmla="*/ 43709 h 933450"/>
              <a:gd name="connsiteX1" fmla="*/ 1050845 w 1060450"/>
              <a:gd name="connsiteY1" fmla="*/ 931934 h 933450"/>
              <a:gd name="connsiteX2" fmla="*/ 1065153 w 1060450"/>
              <a:gd name="connsiteY2" fmla="*/ 944511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933450">
                <a:moveTo>
                  <a:pt x="40309" y="43709"/>
                </a:moveTo>
                <a:lnTo>
                  <a:pt x="1050845" y="931934"/>
                </a:lnTo>
                <a:lnTo>
                  <a:pt x="1065153" y="944511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Freeform 326"/>
          <p:cNvSpPr/>
          <p:nvPr/>
        </p:nvSpPr>
        <p:spPr>
          <a:xfrm>
            <a:off x="6762750" y="7359650"/>
            <a:ext cx="222250" cy="209550"/>
          </a:xfrm>
          <a:custGeom>
            <a:avLst/>
            <a:gdLst>
              <a:gd name="connsiteX0" fmla="*/ 43008 w 222250"/>
              <a:gd name="connsiteY0" fmla="*/ 169392 h 209550"/>
              <a:gd name="connsiteX1" fmla="*/ 224259 w 222250"/>
              <a:gd name="connsiteY1" fmla="*/ 217109 h 209550"/>
              <a:gd name="connsiteX2" fmla="*/ 153682 w 222250"/>
              <a:gd name="connsiteY2" fmla="*/ 43478 h 209550"/>
              <a:gd name="connsiteX3" fmla="*/ 43008 w 222250"/>
              <a:gd name="connsiteY3" fmla="*/ 16939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50" h="209550">
                <a:moveTo>
                  <a:pt x="43008" y="169392"/>
                </a:moveTo>
                <a:lnTo>
                  <a:pt x="224259" y="217109"/>
                </a:lnTo>
                <a:lnTo>
                  <a:pt x="153682" y="43478"/>
                </a:lnTo>
                <a:lnTo>
                  <a:pt x="43008" y="169392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reeform 327"/>
          <p:cNvSpPr/>
          <p:nvPr/>
        </p:nvSpPr>
        <p:spPr>
          <a:xfrm>
            <a:off x="9213850" y="6673850"/>
            <a:ext cx="1111250" cy="857250"/>
          </a:xfrm>
          <a:custGeom>
            <a:avLst/>
            <a:gdLst>
              <a:gd name="connsiteX0" fmla="*/ 33648 w 1111250"/>
              <a:gd name="connsiteY0" fmla="*/ 861250 h 857250"/>
              <a:gd name="connsiteX1" fmla="*/ 1104770 w 1111250"/>
              <a:gd name="connsiteY1" fmla="*/ 47111 h 857250"/>
              <a:gd name="connsiteX2" fmla="*/ 1119936 w 1111250"/>
              <a:gd name="connsiteY2" fmla="*/ 35584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250" h="857250">
                <a:moveTo>
                  <a:pt x="33648" y="861250"/>
                </a:moveTo>
                <a:lnTo>
                  <a:pt x="1104770" y="47111"/>
                </a:lnTo>
                <a:lnTo>
                  <a:pt x="1119936" y="35584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Freeform 328"/>
          <p:cNvSpPr/>
          <p:nvPr/>
        </p:nvSpPr>
        <p:spPr>
          <a:xfrm>
            <a:off x="10229850" y="6584950"/>
            <a:ext cx="209550" cy="196850"/>
          </a:xfrm>
          <a:custGeom>
            <a:avLst/>
            <a:gdLst>
              <a:gd name="connsiteX0" fmla="*/ 139493 w 209550"/>
              <a:gd name="connsiteY0" fmla="*/ 202744 h 196850"/>
              <a:gd name="connsiteX1" fmla="*/ 222234 w 209550"/>
              <a:gd name="connsiteY1" fmla="*/ 34569 h 196850"/>
              <a:gd name="connsiteX2" fmla="*/ 38050 w 209550"/>
              <a:gd name="connsiteY2" fmla="*/ 69280 h 196850"/>
              <a:gd name="connsiteX3" fmla="*/ 139493 w 209550"/>
              <a:gd name="connsiteY3" fmla="*/ 202744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" h="196850">
                <a:moveTo>
                  <a:pt x="139493" y="202744"/>
                </a:moveTo>
                <a:lnTo>
                  <a:pt x="222234" y="34569"/>
                </a:lnTo>
                <a:lnTo>
                  <a:pt x="38050" y="69280"/>
                </a:lnTo>
                <a:lnTo>
                  <a:pt x="139493" y="202744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9"/>
          <p:cNvSpPr txBox="1"/>
          <p:nvPr/>
        </p:nvSpPr>
        <p:spPr>
          <a:xfrm>
            <a:off x="1549400" y="668934"/>
            <a:ext cx="13273624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65" dirty="0">
                <a:solidFill>
                  <a:srgbClr val="3F3F3F"/>
                </a:solidFill>
                <a:latin typeface="Times New Roman"/>
                <a:ea typeface="Times New Roman"/>
              </a:rPr>
              <a:t>“Representation”</a:t>
            </a:r>
            <a:r>
              <a:rPr lang="en-US" altLang="zh-CN" sz="48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4" dirty="0">
                <a:solidFill>
                  <a:srgbClr val="3F3F3F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48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Binary</a:t>
            </a:r>
            <a:r>
              <a:rPr lang="en-US" altLang="zh-CN" sz="48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25" dirty="0">
                <a:solidFill>
                  <a:srgbClr val="3F3F3F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330" name="TextBox 330"/>
          <p:cNvSpPr txBox="1"/>
          <p:nvPr/>
        </p:nvSpPr>
        <p:spPr>
          <a:xfrm>
            <a:off x="850900" y="4152531"/>
            <a:ext cx="3399218" cy="7974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265" dirty="0">
                <a:solidFill>
                  <a:srgbClr val="515151"/>
                </a:solidFill>
                <a:latin typeface="Times New Roman"/>
                <a:ea typeface="Times New Roman"/>
              </a:rPr>
              <a:t>Picture</a:t>
            </a:r>
            <a:r>
              <a:rPr lang="en-US" altLang="zh-CN" sz="2600" spc="16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0" dirty="0">
                <a:solidFill>
                  <a:srgbClr val="515151"/>
                </a:solidFill>
                <a:latin typeface="Times New Roman"/>
                <a:ea typeface="Times New Roman"/>
              </a:rPr>
              <a:t>or</a:t>
            </a:r>
            <a:r>
              <a:rPr lang="en-US" altLang="zh-CN" sz="2600" spc="16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5" dirty="0">
                <a:solidFill>
                  <a:srgbClr val="515151"/>
                </a:solidFill>
                <a:latin typeface="Times New Roman"/>
                <a:ea typeface="Times New Roman"/>
              </a:rPr>
              <a:t>video</a:t>
            </a:r>
            <a:r>
              <a:rPr lang="en-US" altLang="zh-CN" sz="2600" spc="17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5" dirty="0">
                <a:solidFill>
                  <a:srgbClr val="515151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2600" spc="16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0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</a:p>
          <a:p>
            <a:pPr marL="0" indent="1206500">
              <a:lnSpc>
                <a:spcPct val="100000"/>
              </a:lnSpc>
            </a:pPr>
            <a:r>
              <a:rPr lang="en-US" altLang="zh-CN" sz="2600" spc="300" dirty="0">
                <a:solidFill>
                  <a:srgbClr val="515151"/>
                </a:solidFill>
                <a:latin typeface="Times New Roman"/>
                <a:ea typeface="Times New Roman"/>
              </a:rPr>
              <a:t>wha</a:t>
            </a:r>
            <a:r>
              <a:rPr lang="en-US" altLang="zh-CN" sz="2600" spc="290" dirty="0">
                <a:solidFill>
                  <a:srgbClr val="515151"/>
                </a:solidFill>
                <a:latin typeface="Times New Roman"/>
                <a:ea typeface="Times New Roman"/>
              </a:rPr>
              <a:t>le</a:t>
            </a:r>
          </a:p>
        </p:txBody>
      </p:sp>
      <p:sp>
        <p:nvSpPr>
          <p:cNvPr id="331" name="TextBox 331"/>
          <p:cNvSpPr txBox="1"/>
          <p:nvPr/>
        </p:nvSpPr>
        <p:spPr>
          <a:xfrm>
            <a:off x="13423900" y="4315358"/>
            <a:ext cx="1408779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70" dirty="0">
                <a:solidFill>
                  <a:srgbClr val="515151"/>
                </a:solidFill>
                <a:latin typeface="Times New Roman"/>
                <a:ea typeface="Times New Roman"/>
              </a:rPr>
              <a:t>Ma</a:t>
            </a:r>
            <a:r>
              <a:rPr lang="en-US" altLang="zh-CN" sz="2600" spc="265" dirty="0">
                <a:solidFill>
                  <a:srgbClr val="515151"/>
                </a:solidFill>
                <a:latin typeface="Times New Roman"/>
                <a:ea typeface="Times New Roman"/>
              </a:rPr>
              <a:t>mmal</a:t>
            </a:r>
          </a:p>
        </p:txBody>
      </p:sp>
      <p:sp>
        <p:nvSpPr>
          <p:cNvPr id="332" name="TextBox 332"/>
          <p:cNvSpPr txBox="1"/>
          <p:nvPr/>
        </p:nvSpPr>
        <p:spPr>
          <a:xfrm>
            <a:off x="6515100" y="5090058"/>
            <a:ext cx="3232798" cy="3927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70"/>
              </a:lnSpc>
            </a:pPr>
            <a:endParaRPr lang="en-US" dirty="0"/>
          </a:p>
          <a:p>
            <a:pPr marL="0" indent="1016000">
              <a:lnSpc>
                <a:spcPct val="106666"/>
              </a:lnSpc>
            </a:pP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Co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rpus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Freeform 333"/>
          <p:cNvSpPr/>
          <p:nvPr/>
        </p:nvSpPr>
        <p:spPr>
          <a:xfrm>
            <a:off x="2876550" y="4552950"/>
            <a:ext cx="1352550" cy="19050"/>
          </a:xfrm>
          <a:custGeom>
            <a:avLst/>
            <a:gdLst>
              <a:gd name="connsiteX0" fmla="*/ 25142 w 1352550"/>
              <a:gd name="connsiteY0" fmla="*/ 19050 h 19050"/>
              <a:gd name="connsiteX1" fmla="*/ 1341215 w 1352550"/>
              <a:gd name="connsiteY1" fmla="*/ 19050 h 19050"/>
              <a:gd name="connsiteX2" fmla="*/ 1360265 w 13525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0" h="19050">
                <a:moveTo>
                  <a:pt x="25142" y="19050"/>
                </a:moveTo>
                <a:lnTo>
                  <a:pt x="1341215" y="19050"/>
                </a:lnTo>
                <a:lnTo>
                  <a:pt x="1360265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Freeform 334"/>
          <p:cNvSpPr/>
          <p:nvPr/>
        </p:nvSpPr>
        <p:spPr>
          <a:xfrm>
            <a:off x="4197350" y="4464050"/>
            <a:ext cx="184150" cy="184150"/>
          </a:xfrm>
          <a:custGeom>
            <a:avLst/>
            <a:gdLst>
              <a:gd name="connsiteX0" fmla="*/ 20415 w 184150"/>
              <a:gd name="connsiteY0" fmla="*/ 191770 h 184150"/>
              <a:gd name="connsiteX1" fmla="*/ 188055 w 184150"/>
              <a:gd name="connsiteY1" fmla="*/ 107950 h 184150"/>
              <a:gd name="connsiteX2" fmla="*/ 20415 w 184150"/>
              <a:gd name="connsiteY2" fmla="*/ 24130 h 184150"/>
              <a:gd name="connsiteX3" fmla="*/ 20415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0415" y="191770"/>
                </a:moveTo>
                <a:lnTo>
                  <a:pt x="188055" y="107950"/>
                </a:lnTo>
                <a:lnTo>
                  <a:pt x="20415" y="24130"/>
                </a:lnTo>
                <a:lnTo>
                  <a:pt x="20415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6" name="Picture 3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960" y="3543300"/>
            <a:ext cx="2392680" cy="2087880"/>
          </a:xfrm>
          <a:prstGeom prst="rect">
            <a:avLst/>
          </a:prstGeom>
        </p:spPr>
      </p:pic>
      <p:sp>
        <p:nvSpPr>
          <p:cNvPr id="2" name="Freeform 336"/>
          <p:cNvSpPr/>
          <p:nvPr/>
        </p:nvSpPr>
        <p:spPr>
          <a:xfrm>
            <a:off x="10839450" y="4540250"/>
            <a:ext cx="1441450" cy="31750"/>
          </a:xfrm>
          <a:custGeom>
            <a:avLst/>
            <a:gdLst>
              <a:gd name="connsiteX0" fmla="*/ 32570 w 1441450"/>
              <a:gd name="connsiteY0" fmla="*/ 31750 h 31750"/>
              <a:gd name="connsiteX1" fmla="*/ 1432244 w 1441450"/>
              <a:gd name="connsiteY1" fmla="*/ 31750 h 31750"/>
              <a:gd name="connsiteX2" fmla="*/ 1451294 w 1441450"/>
              <a:gd name="connsiteY2" fmla="*/ 31750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1450" h="31750">
                <a:moveTo>
                  <a:pt x="32570" y="31750"/>
                </a:moveTo>
                <a:lnTo>
                  <a:pt x="1432244" y="31750"/>
                </a:lnTo>
                <a:lnTo>
                  <a:pt x="1451294" y="317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Freeform 337"/>
          <p:cNvSpPr/>
          <p:nvPr/>
        </p:nvSpPr>
        <p:spPr>
          <a:xfrm>
            <a:off x="12236450" y="4451350"/>
            <a:ext cx="196850" cy="196850"/>
          </a:xfrm>
          <a:custGeom>
            <a:avLst/>
            <a:gdLst>
              <a:gd name="connsiteX0" fmla="*/ 35245 w 196850"/>
              <a:gd name="connsiteY0" fmla="*/ 204470 h 196850"/>
              <a:gd name="connsiteX1" fmla="*/ 202885 w 196850"/>
              <a:gd name="connsiteY1" fmla="*/ 120650 h 196850"/>
              <a:gd name="connsiteX2" fmla="*/ 35245 w 196850"/>
              <a:gd name="connsiteY2" fmla="*/ 36830 h 196850"/>
              <a:gd name="connsiteX3" fmla="*/ 35245 w 196850"/>
              <a:gd name="connsiteY3" fmla="*/ 204470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0" h="196850">
                <a:moveTo>
                  <a:pt x="35245" y="204470"/>
                </a:moveTo>
                <a:lnTo>
                  <a:pt x="202885" y="120650"/>
                </a:lnTo>
                <a:lnTo>
                  <a:pt x="35245" y="36830"/>
                </a:lnTo>
                <a:lnTo>
                  <a:pt x="35245" y="2044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9" name="Picture 3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6320" y="3543300"/>
            <a:ext cx="2827020" cy="2087880"/>
          </a:xfrm>
          <a:prstGeom prst="rect">
            <a:avLst/>
          </a:prstGeom>
        </p:spPr>
      </p:pic>
      <p:pic>
        <p:nvPicPr>
          <p:cNvPr id="340" name="Picture 3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446020"/>
            <a:ext cx="2186940" cy="3947160"/>
          </a:xfrm>
          <a:prstGeom prst="rect">
            <a:avLst/>
          </a:prstGeom>
        </p:spPr>
      </p:pic>
      <p:sp>
        <p:nvSpPr>
          <p:cNvPr id="3" name="Freeform 340"/>
          <p:cNvSpPr/>
          <p:nvPr/>
        </p:nvSpPr>
        <p:spPr>
          <a:xfrm>
            <a:off x="6877050" y="4540250"/>
            <a:ext cx="1365250" cy="31750"/>
          </a:xfrm>
          <a:custGeom>
            <a:avLst/>
            <a:gdLst>
              <a:gd name="connsiteX0" fmla="*/ 41539 w 1365250"/>
              <a:gd name="connsiteY0" fmla="*/ 34507 h 31750"/>
              <a:gd name="connsiteX1" fmla="*/ 1357612 w 1365250"/>
              <a:gd name="connsiteY1" fmla="*/ 34507 h 31750"/>
              <a:gd name="connsiteX2" fmla="*/ 1376662 w 1365250"/>
              <a:gd name="connsiteY2" fmla="*/ 3450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250" h="31750">
                <a:moveTo>
                  <a:pt x="41539" y="34507"/>
                </a:moveTo>
                <a:lnTo>
                  <a:pt x="1357612" y="34507"/>
                </a:lnTo>
                <a:lnTo>
                  <a:pt x="1376662" y="34507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Freeform 341"/>
          <p:cNvSpPr/>
          <p:nvPr/>
        </p:nvSpPr>
        <p:spPr>
          <a:xfrm>
            <a:off x="8197850" y="4451350"/>
            <a:ext cx="196850" cy="196850"/>
          </a:xfrm>
          <a:custGeom>
            <a:avLst/>
            <a:gdLst>
              <a:gd name="connsiteX0" fmla="*/ 36812 w 196850"/>
              <a:gd name="connsiteY0" fmla="*/ 207227 h 196850"/>
              <a:gd name="connsiteX1" fmla="*/ 204452 w 196850"/>
              <a:gd name="connsiteY1" fmla="*/ 123407 h 196850"/>
              <a:gd name="connsiteX2" fmla="*/ 36812 w 196850"/>
              <a:gd name="connsiteY2" fmla="*/ 39587 h 196850"/>
              <a:gd name="connsiteX3" fmla="*/ 36812 w 196850"/>
              <a:gd name="connsiteY3" fmla="*/ 207227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0" h="196850">
                <a:moveTo>
                  <a:pt x="36812" y="207227"/>
                </a:moveTo>
                <a:lnTo>
                  <a:pt x="204452" y="123407"/>
                </a:lnTo>
                <a:lnTo>
                  <a:pt x="36812" y="39587"/>
                </a:lnTo>
                <a:lnTo>
                  <a:pt x="36812" y="207227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Freeform 342"/>
          <p:cNvSpPr/>
          <p:nvPr/>
        </p:nvSpPr>
        <p:spPr>
          <a:xfrm>
            <a:off x="4489450" y="3549650"/>
            <a:ext cx="2279650" cy="2000250"/>
          </a:xfrm>
          <a:custGeom>
            <a:avLst/>
            <a:gdLst>
              <a:gd name="connsiteX0" fmla="*/ 34480 w 2279650"/>
              <a:gd name="connsiteY0" fmla="*/ 41513 h 2000250"/>
              <a:gd name="connsiteX1" fmla="*/ 2290613 w 2279650"/>
              <a:gd name="connsiteY1" fmla="*/ 41513 h 2000250"/>
              <a:gd name="connsiteX2" fmla="*/ 2290613 w 2279650"/>
              <a:gd name="connsiteY2" fmla="*/ 2003186 h 2000250"/>
              <a:gd name="connsiteX3" fmla="*/ 34480 w 2279650"/>
              <a:gd name="connsiteY3" fmla="*/ 2003186 h 2000250"/>
              <a:gd name="connsiteX4" fmla="*/ 34480 w 2279650"/>
              <a:gd name="connsiteY4" fmla="*/ 41513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650" h="2000250">
                <a:moveTo>
                  <a:pt x="34480" y="41513"/>
                </a:moveTo>
                <a:lnTo>
                  <a:pt x="2290613" y="41513"/>
                </a:lnTo>
                <a:lnTo>
                  <a:pt x="2290613" y="2003186"/>
                </a:lnTo>
                <a:lnTo>
                  <a:pt x="34480" y="2003186"/>
                </a:lnTo>
                <a:lnTo>
                  <a:pt x="34480" y="4151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4" name="Picture 3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3931920"/>
            <a:ext cx="1516380" cy="1280160"/>
          </a:xfrm>
          <a:prstGeom prst="rect">
            <a:avLst/>
          </a:prstGeom>
        </p:spPr>
      </p:pic>
      <p:sp>
        <p:nvSpPr>
          <p:cNvPr id="4" name="TextBox 344"/>
          <p:cNvSpPr txBox="1"/>
          <p:nvPr/>
        </p:nvSpPr>
        <p:spPr>
          <a:xfrm>
            <a:off x="1549400" y="668934"/>
            <a:ext cx="13273624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65" dirty="0">
                <a:solidFill>
                  <a:srgbClr val="3F3F3F"/>
                </a:solidFill>
                <a:latin typeface="Times New Roman"/>
                <a:ea typeface="Times New Roman"/>
              </a:rPr>
              <a:t>“Representation”</a:t>
            </a:r>
            <a:r>
              <a:rPr lang="en-US" altLang="zh-CN" sz="48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4" dirty="0">
                <a:solidFill>
                  <a:srgbClr val="3F3F3F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48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Binary</a:t>
            </a:r>
            <a:r>
              <a:rPr lang="en-US" altLang="zh-CN" sz="48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25" dirty="0">
                <a:solidFill>
                  <a:srgbClr val="3F3F3F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345" name="TextBox 345"/>
          <p:cNvSpPr txBox="1"/>
          <p:nvPr/>
        </p:nvSpPr>
        <p:spPr>
          <a:xfrm>
            <a:off x="1435100" y="7299858"/>
            <a:ext cx="1311747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Co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rpus</a:t>
            </a:r>
          </a:p>
        </p:txBody>
      </p:sp>
      <p:sp>
        <p:nvSpPr>
          <p:cNvPr id="346" name="TextBox 346"/>
          <p:cNvSpPr txBox="1"/>
          <p:nvPr/>
        </p:nvSpPr>
        <p:spPr>
          <a:xfrm>
            <a:off x="4229100" y="7302132"/>
            <a:ext cx="2929670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300" dirty="0">
                <a:solidFill>
                  <a:srgbClr val="EF5A29"/>
                </a:solidFill>
                <a:latin typeface="Times New Roman"/>
                <a:ea typeface="Times New Roman"/>
              </a:rPr>
              <a:t>Feature</a:t>
            </a:r>
            <a:r>
              <a:rPr lang="en-US" altLang="zh-CN" sz="2600" spc="17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5" dirty="0">
                <a:solidFill>
                  <a:srgbClr val="EF5A29"/>
                </a:solidFill>
                <a:latin typeface="Times New Roman"/>
                <a:ea typeface="Times New Roman"/>
              </a:rPr>
              <a:t>Selection</a:t>
            </a:r>
          </a:p>
          <a:p>
            <a:pPr marL="0" indent="609600">
              <a:lnSpc>
                <a:spcPct val="100000"/>
              </a:lnSpc>
            </a:pPr>
            <a:r>
              <a:rPr lang="en-US" altLang="zh-CN" sz="2600" spc="265" dirty="0">
                <a:solidFill>
                  <a:srgbClr val="EF5A29"/>
                </a:solidFill>
                <a:latin typeface="Times New Roman"/>
                <a:ea typeface="Times New Roman"/>
              </a:rPr>
              <a:t>Algorit</a:t>
            </a:r>
            <a:r>
              <a:rPr lang="en-US" altLang="zh-CN" sz="2600" spc="260" dirty="0">
                <a:solidFill>
                  <a:srgbClr val="EF5A29"/>
                </a:solidFill>
                <a:latin typeface="Times New Roman"/>
                <a:ea typeface="Times New Roman"/>
              </a:rPr>
              <a:t>hm</a:t>
            </a:r>
          </a:p>
        </p:txBody>
      </p:sp>
      <p:sp>
        <p:nvSpPr>
          <p:cNvPr id="347" name="TextBox 347"/>
          <p:cNvSpPr txBox="1"/>
          <p:nvPr/>
        </p:nvSpPr>
        <p:spPr>
          <a:xfrm>
            <a:off x="8534400" y="7302132"/>
            <a:ext cx="2216768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220" dirty="0">
                <a:solidFill>
                  <a:srgbClr val="000000"/>
                </a:solidFill>
                <a:latin typeface="Times New Roman"/>
                <a:ea typeface="Times New Roman"/>
              </a:rPr>
              <a:t>Classifi</a:t>
            </a:r>
            <a:r>
              <a:rPr lang="en-US" altLang="zh-CN" sz="2600" spc="215" dirty="0">
                <a:solidFill>
                  <a:srgbClr val="000000"/>
                </a:solidFill>
                <a:latin typeface="Times New Roman"/>
                <a:ea typeface="Times New Roman"/>
              </a:rPr>
              <a:t>cation</a:t>
            </a:r>
          </a:p>
          <a:p>
            <a:pPr marL="0" indent="266700">
              <a:lnSpc>
                <a:spcPct val="100000"/>
              </a:lnSpc>
            </a:pPr>
            <a:r>
              <a:rPr lang="en-US" altLang="zh-CN" sz="2600" spc="265" dirty="0">
                <a:solidFill>
                  <a:srgbClr val="000000"/>
                </a:solidFill>
                <a:latin typeface="Times New Roman"/>
                <a:ea typeface="Times New Roman"/>
              </a:rPr>
              <a:t>Algorit</a:t>
            </a:r>
            <a:r>
              <a:rPr lang="en-US" altLang="zh-CN" sz="2600" spc="260" dirty="0">
                <a:solidFill>
                  <a:srgbClr val="000000"/>
                </a:solidFill>
                <a:latin typeface="Times New Roman"/>
                <a:ea typeface="Times New Roman"/>
              </a:rPr>
              <a:t>hm</a:t>
            </a:r>
          </a:p>
        </p:txBody>
      </p:sp>
      <p:sp>
        <p:nvSpPr>
          <p:cNvPr id="348" name="TextBox 348"/>
          <p:cNvSpPr txBox="1"/>
          <p:nvPr/>
        </p:nvSpPr>
        <p:spPr>
          <a:xfrm>
            <a:off x="12268200" y="7299858"/>
            <a:ext cx="3347098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Freeform 349"/>
          <p:cNvSpPr/>
          <p:nvPr/>
        </p:nvSpPr>
        <p:spPr>
          <a:xfrm>
            <a:off x="0" y="0"/>
            <a:ext cx="16256000" cy="9144000"/>
          </a:xfrm>
          <a:custGeom>
            <a:avLst/>
            <a:gdLst>
              <a:gd name="connsiteX0" fmla="*/ 0 w 16256000"/>
              <a:gd name="connsiteY0" fmla="*/ 0 h 9144000"/>
              <a:gd name="connsiteX1" fmla="*/ 16256000 w 16256000"/>
              <a:gd name="connsiteY1" fmla="*/ 0 h 9144000"/>
              <a:gd name="connsiteX2" fmla="*/ 16256000 w 16256000"/>
              <a:gd name="connsiteY2" fmla="*/ 9144000 h 9144000"/>
              <a:gd name="connsiteX3" fmla="*/ 0 w 16256000"/>
              <a:gd name="connsiteY3" fmla="*/ 9144000 h 9144000"/>
              <a:gd name="connsiteX4" fmla="*/ 0 w 16256000"/>
              <a:gd name="connsiteY4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7F1E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TextBox 350"/>
          <p:cNvSpPr txBox="1"/>
          <p:nvPr/>
        </p:nvSpPr>
        <p:spPr>
          <a:xfrm>
            <a:off x="1905000" y="3529279"/>
            <a:ext cx="12494019" cy="1961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6400" spc="465" dirty="0">
                <a:solidFill>
                  <a:srgbClr val="FEFEFE"/>
                </a:solidFill>
                <a:latin typeface="Times New Roman"/>
                <a:ea typeface="Times New Roman"/>
              </a:rPr>
              <a:t>“Deep</a:t>
            </a:r>
            <a:r>
              <a:rPr lang="en-US" altLang="zh-CN" sz="6400" spc="22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10" dirty="0">
                <a:solidFill>
                  <a:srgbClr val="FEFEFE"/>
                </a:solidFill>
                <a:latin typeface="Times New Roman"/>
                <a:ea typeface="Times New Roman"/>
              </a:rPr>
              <a:t>Learning”</a:t>
            </a:r>
            <a:r>
              <a:rPr lang="en-US" altLang="zh-CN" sz="6400" spc="23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10" dirty="0">
                <a:solidFill>
                  <a:srgbClr val="FEFEFE"/>
                </a:solidFill>
                <a:latin typeface="Times New Roman"/>
                <a:ea typeface="Times New Roman"/>
              </a:rPr>
              <a:t>systems</a:t>
            </a:r>
            <a:r>
              <a:rPr lang="en-US" altLang="zh-CN" sz="6400" spc="23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80" dirty="0">
                <a:solidFill>
                  <a:srgbClr val="FEFEFE"/>
                </a:solidFill>
                <a:latin typeface="Times New Roman"/>
                <a:ea typeface="Times New Roman"/>
              </a:rPr>
              <a:t>are</a:t>
            </a:r>
            <a:r>
              <a:rPr lang="en-US" altLang="zh-CN" sz="6400" spc="23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40" dirty="0">
                <a:solidFill>
                  <a:srgbClr val="FEFEFE"/>
                </a:solidFill>
                <a:latin typeface="Times New Roman"/>
                <a:ea typeface="Times New Roman"/>
              </a:rPr>
              <a:t>one</a:t>
            </a:r>
          </a:p>
          <a:p>
            <a:pPr marL="0" indent="393700">
              <a:lnSpc>
                <a:spcPct val="100833"/>
              </a:lnSpc>
            </a:pPr>
            <a:r>
              <a:rPr lang="en-US" altLang="zh-CN" sz="6400" spc="500" dirty="0">
                <a:solidFill>
                  <a:srgbClr val="FEFEFE"/>
                </a:solidFill>
                <a:latin typeface="Times New Roman"/>
                <a:ea typeface="Times New Roman"/>
              </a:rPr>
              <a:t>type</a:t>
            </a:r>
            <a:r>
              <a:rPr lang="en-US" altLang="zh-CN" sz="6400" spc="29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94" dirty="0">
                <a:solidFill>
                  <a:srgbClr val="FEFEFE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6400" spc="29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69" dirty="0">
                <a:solidFill>
                  <a:srgbClr val="FEFEFE"/>
                </a:solidFill>
                <a:latin typeface="Times New Roman"/>
                <a:ea typeface="Times New Roman"/>
              </a:rPr>
              <a:t>representation</a:t>
            </a:r>
            <a:r>
              <a:rPr lang="en-US" altLang="zh-CN" sz="6400" spc="29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540" dirty="0">
                <a:solidFill>
                  <a:srgbClr val="FEFEFE"/>
                </a:solidFill>
                <a:latin typeface="Times New Roman"/>
                <a:ea typeface="Times New Roman"/>
              </a:rPr>
              <a:t>systems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Picture 3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4541520"/>
            <a:ext cx="14409420" cy="83820"/>
          </a:xfrm>
          <a:prstGeom prst="rect">
            <a:avLst/>
          </a:prstGeom>
        </p:spPr>
      </p:pic>
      <p:sp>
        <p:nvSpPr>
          <p:cNvPr id="2" name="TextBox 352"/>
          <p:cNvSpPr txBox="1"/>
          <p:nvPr/>
        </p:nvSpPr>
        <p:spPr>
          <a:xfrm>
            <a:off x="4325654" y="3684963"/>
            <a:ext cx="11095517" cy="752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4800" spc="550" dirty="0">
                <a:solidFill>
                  <a:srgbClr val="1F1F1F"/>
                </a:solidFill>
                <a:latin typeface="Times New Roman"/>
                <a:ea typeface="Times New Roman"/>
              </a:rPr>
              <a:t>Deep</a:t>
            </a:r>
            <a:r>
              <a:rPr lang="en-US" altLang="zh-CN" sz="4800" spc="26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9" dirty="0">
                <a:solidFill>
                  <a:srgbClr val="1F1F1F"/>
                </a:solidFill>
                <a:latin typeface="Times New Roman"/>
                <a:ea typeface="Times New Roman"/>
              </a:rPr>
              <a:t>Learning</a:t>
            </a:r>
            <a:r>
              <a:rPr lang="en-US" altLang="zh-CN" sz="4800" spc="26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10" dirty="0">
                <a:solidFill>
                  <a:srgbClr val="1F1F1F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4800" spc="26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9" dirty="0">
                <a:solidFill>
                  <a:srgbClr val="1F1F1F"/>
                </a:solidFill>
                <a:latin typeface="Times New Roman"/>
                <a:ea typeface="Times New Roman"/>
              </a:rPr>
              <a:t>Neural</a:t>
            </a:r>
            <a:r>
              <a:rPr lang="en-US" altLang="zh-CN" sz="4800" spc="26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10" dirty="0">
                <a:solidFill>
                  <a:srgbClr val="1F1F1F"/>
                </a:solidFill>
                <a:latin typeface="Times New Roman"/>
                <a:ea typeface="Times New Roman"/>
              </a:rPr>
              <a:t>Networks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6096000" y="546100"/>
            <a:ext cx="38100" cy="8001000"/>
          </a:xfrm>
          <a:custGeom>
            <a:avLst/>
            <a:gdLst>
              <a:gd name="connsiteX0" fmla="*/ 16933 w 38100"/>
              <a:gd name="connsiteY0" fmla="*/ 22838 h 8001000"/>
              <a:gd name="connsiteX1" fmla="*/ 16933 w 38100"/>
              <a:gd name="connsiteY1" fmla="*/ 8010072 h 80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8001000">
                <a:moveTo>
                  <a:pt x="16933" y="22838"/>
                </a:moveTo>
                <a:lnTo>
                  <a:pt x="16933" y="8010072"/>
                </a:lnTo>
              </a:path>
            </a:pathLst>
          </a:custGeom>
          <a:ln w="25400">
            <a:solidFill>
              <a:srgbClr val="EF592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Product Sans" panose="020B0403030502040203" pitchFamily="34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286000"/>
            <a:ext cx="4716780" cy="4564380"/>
          </a:xfrm>
          <a:prstGeom prst="rect">
            <a:avLst/>
          </a:prstGeom>
        </p:spPr>
      </p:pic>
      <p:sp>
        <p:nvSpPr>
          <p:cNvPr id="2" name="TextBox 10"/>
          <p:cNvSpPr txBox="1"/>
          <p:nvPr/>
        </p:nvSpPr>
        <p:spPr>
          <a:xfrm>
            <a:off x="6858000" y="923289"/>
            <a:ext cx="8071188" cy="4596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930400">
              <a:lnSpc>
                <a:spcPct val="100833"/>
              </a:lnSpc>
            </a:pPr>
            <a:r>
              <a:rPr lang="en-US" altLang="zh-CN" sz="5000" spc="445" dirty="0">
                <a:solidFill>
                  <a:srgbClr val="3F3F3F"/>
                </a:solidFill>
                <a:latin typeface="Product Sans" panose="020B0403030502040203" pitchFamily="34" charset="0"/>
                <a:ea typeface="Times New Roman"/>
              </a:rPr>
              <a:t>Prerequis</a:t>
            </a:r>
            <a:r>
              <a:rPr lang="en-US" altLang="zh-CN" sz="5000" spc="440" dirty="0">
                <a:solidFill>
                  <a:srgbClr val="3F3F3F"/>
                </a:solidFill>
                <a:latin typeface="Product Sans" panose="020B0403030502040203" pitchFamily="34" charset="0"/>
                <a:ea typeface="Times New Roman"/>
              </a:rPr>
              <a:t>ites</a:t>
            </a: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385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 marL="0" hangingPunct="0">
              <a:lnSpc>
                <a:spcPct val="100833"/>
              </a:lnSpc>
            </a:pPr>
            <a:r>
              <a:rPr lang="en-US" altLang="zh-CN" sz="3200" spc="30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Familiarity</a:t>
            </a:r>
            <a:r>
              <a:rPr lang="en-US" altLang="zh-CN" sz="3200" spc="185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with</a:t>
            </a:r>
            <a:r>
              <a:rPr lang="en-US" altLang="zh-CN" sz="3200" spc="19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the</a:t>
            </a:r>
            <a:r>
              <a:rPr lang="en-US" altLang="zh-CN" sz="3200" spc="19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42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command</a:t>
            </a:r>
            <a:r>
              <a:rPr lang="en-US" altLang="zh-CN" sz="3200" spc="19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28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line</a:t>
            </a:r>
            <a:r>
              <a:rPr lang="en-US" altLang="zh-CN" sz="3200" spc="19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8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on</a:t>
            </a:r>
            <a:r>
              <a:rPr lang="en-US" altLang="zh-CN" sz="3200" spc="19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a</a:t>
            </a:r>
            <a:r>
              <a:rPr lang="en-US" altLang="zh-CN" sz="320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Mac,</a:t>
            </a:r>
            <a:r>
              <a:rPr lang="en-US" altLang="zh-CN" sz="3200" spc="16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Linux</a:t>
            </a:r>
            <a:r>
              <a:rPr lang="en-US" altLang="zh-CN" sz="3200" spc="16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27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or</a:t>
            </a:r>
            <a:r>
              <a:rPr lang="en-US" altLang="zh-CN" sz="3200" spc="16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Windows</a:t>
            </a:r>
            <a:r>
              <a:rPr lang="en-US" altLang="zh-CN" sz="3200" spc="165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1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machine</a:t>
            </a: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255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 marL="0" hangingPunct="0">
              <a:lnSpc>
                <a:spcPct val="100833"/>
              </a:lnSpc>
            </a:pPr>
            <a:r>
              <a:rPr lang="en-US" altLang="zh-CN" sz="3200" spc="35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Comfortable</a:t>
            </a:r>
            <a:r>
              <a:rPr lang="en-US" altLang="zh-CN" sz="3200" spc="195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with</a:t>
            </a:r>
            <a:r>
              <a:rPr lang="en-US" altLang="zh-CN" sz="3200" spc="195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1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writing</a:t>
            </a:r>
            <a:r>
              <a:rPr lang="en-US" altLang="zh-CN" sz="3200" spc="195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programs</a:t>
            </a:r>
            <a:r>
              <a:rPr lang="en-US" altLang="zh-CN" sz="3200" spc="195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in</a:t>
            </a:r>
            <a:r>
              <a:rPr lang="en-US" altLang="zh-CN" sz="320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40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Pyt</a:t>
            </a:r>
            <a:r>
              <a:rPr lang="en-US" altLang="zh-CN" sz="3200" spc="39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hon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Freeform 353"/>
          <p:cNvSpPr/>
          <p:nvPr/>
        </p:nvSpPr>
        <p:spPr>
          <a:xfrm>
            <a:off x="1060450" y="2889250"/>
            <a:ext cx="4527550" cy="4044950"/>
          </a:xfrm>
          <a:custGeom>
            <a:avLst/>
            <a:gdLst>
              <a:gd name="connsiteX0" fmla="*/ 9861 w 4527550"/>
              <a:gd name="connsiteY0" fmla="*/ 9737 h 4044950"/>
              <a:gd name="connsiteX1" fmla="*/ 4534198 w 4527550"/>
              <a:gd name="connsiteY1" fmla="*/ 9737 h 4044950"/>
              <a:gd name="connsiteX2" fmla="*/ 4534198 w 4527550"/>
              <a:gd name="connsiteY2" fmla="*/ 4048954 h 4044950"/>
              <a:gd name="connsiteX3" fmla="*/ 9861 w 4527550"/>
              <a:gd name="connsiteY3" fmla="*/ 4048954 h 4044950"/>
              <a:gd name="connsiteX4" fmla="*/ 9861 w 4527550"/>
              <a:gd name="connsiteY4" fmla="*/ 9737 h 404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550" h="4044950">
                <a:moveTo>
                  <a:pt x="9861" y="9737"/>
                </a:moveTo>
                <a:lnTo>
                  <a:pt x="4534198" y="9737"/>
                </a:lnTo>
                <a:lnTo>
                  <a:pt x="4534198" y="4048954"/>
                </a:lnTo>
                <a:lnTo>
                  <a:pt x="9861" y="4048954"/>
                </a:lnTo>
                <a:lnTo>
                  <a:pt x="9861" y="9737"/>
                </a:lnTo>
                <a:close/>
              </a:path>
            </a:pathLst>
          </a:custGeom>
          <a:solidFill>
            <a:srgbClr val="6652B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Freeform 354"/>
          <p:cNvSpPr/>
          <p:nvPr/>
        </p:nvSpPr>
        <p:spPr>
          <a:xfrm>
            <a:off x="5848350" y="2889250"/>
            <a:ext cx="4540250" cy="4044950"/>
          </a:xfrm>
          <a:custGeom>
            <a:avLst/>
            <a:gdLst>
              <a:gd name="connsiteX0" fmla="*/ 17481 w 4540250"/>
              <a:gd name="connsiteY0" fmla="*/ 9737 h 4044950"/>
              <a:gd name="connsiteX1" fmla="*/ 4541818 w 4540250"/>
              <a:gd name="connsiteY1" fmla="*/ 9737 h 4044950"/>
              <a:gd name="connsiteX2" fmla="*/ 4541818 w 4540250"/>
              <a:gd name="connsiteY2" fmla="*/ 4048954 h 4044950"/>
              <a:gd name="connsiteX3" fmla="*/ 17481 w 4540250"/>
              <a:gd name="connsiteY3" fmla="*/ 4048954 h 4044950"/>
              <a:gd name="connsiteX4" fmla="*/ 17481 w 4540250"/>
              <a:gd name="connsiteY4" fmla="*/ 9737 h 404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0250" h="4044950">
                <a:moveTo>
                  <a:pt x="17481" y="9737"/>
                </a:moveTo>
                <a:lnTo>
                  <a:pt x="4541818" y="9737"/>
                </a:lnTo>
                <a:lnTo>
                  <a:pt x="4541818" y="4048954"/>
                </a:lnTo>
                <a:lnTo>
                  <a:pt x="17481" y="4048954"/>
                </a:lnTo>
                <a:lnTo>
                  <a:pt x="17481" y="9737"/>
                </a:lnTo>
                <a:close/>
              </a:path>
            </a:pathLst>
          </a:custGeom>
          <a:solidFill>
            <a:srgbClr val="9AC64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 355"/>
          <p:cNvSpPr/>
          <p:nvPr/>
        </p:nvSpPr>
        <p:spPr>
          <a:xfrm>
            <a:off x="10648950" y="2889250"/>
            <a:ext cx="4527550" cy="4044950"/>
          </a:xfrm>
          <a:custGeom>
            <a:avLst/>
            <a:gdLst>
              <a:gd name="connsiteX0" fmla="*/ 12401 w 4527550"/>
              <a:gd name="connsiteY0" fmla="*/ 9737 h 4044950"/>
              <a:gd name="connsiteX1" fmla="*/ 4536745 w 4527550"/>
              <a:gd name="connsiteY1" fmla="*/ 9737 h 4044950"/>
              <a:gd name="connsiteX2" fmla="*/ 4536745 w 4527550"/>
              <a:gd name="connsiteY2" fmla="*/ 4048954 h 4044950"/>
              <a:gd name="connsiteX3" fmla="*/ 12401 w 4527550"/>
              <a:gd name="connsiteY3" fmla="*/ 4048954 h 4044950"/>
              <a:gd name="connsiteX4" fmla="*/ 12401 w 4527550"/>
              <a:gd name="connsiteY4" fmla="*/ 9737 h 404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550" h="4044950">
                <a:moveTo>
                  <a:pt x="12401" y="9737"/>
                </a:moveTo>
                <a:lnTo>
                  <a:pt x="4536745" y="9737"/>
                </a:lnTo>
                <a:lnTo>
                  <a:pt x="4536745" y="4048954"/>
                </a:lnTo>
                <a:lnTo>
                  <a:pt x="12401" y="4048954"/>
                </a:lnTo>
                <a:lnTo>
                  <a:pt x="12401" y="9737"/>
                </a:lnTo>
                <a:close/>
              </a:path>
            </a:pathLst>
          </a:custGeom>
          <a:solidFill>
            <a:srgbClr val="0A9CB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TextBox 356"/>
          <p:cNvSpPr txBox="1"/>
          <p:nvPr/>
        </p:nvSpPr>
        <p:spPr>
          <a:xfrm>
            <a:off x="2692400" y="668934"/>
            <a:ext cx="11008950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525" dirty="0">
                <a:solidFill>
                  <a:srgbClr val="3F3F3F"/>
                </a:solidFill>
                <a:latin typeface="Times New Roman"/>
                <a:ea typeface="Times New Roman"/>
              </a:rPr>
              <a:t>Deep</a:t>
            </a:r>
            <a:r>
              <a:rPr lang="en-US" altLang="zh-CN" sz="4800" spc="2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50" dirty="0">
                <a:solidFill>
                  <a:srgbClr val="3F3F3F"/>
                </a:solidFill>
                <a:latin typeface="Times New Roman"/>
                <a:ea typeface="Times New Roman"/>
              </a:rPr>
              <a:t>Learning</a:t>
            </a:r>
            <a:r>
              <a:rPr lang="en-US" altLang="zh-CN" sz="480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85" dirty="0">
                <a:solidFill>
                  <a:srgbClr val="3F3F3F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480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50" dirty="0">
                <a:solidFill>
                  <a:srgbClr val="3F3F3F"/>
                </a:solidFill>
                <a:latin typeface="Times New Roman"/>
                <a:ea typeface="Times New Roman"/>
              </a:rPr>
              <a:t>Neural</a:t>
            </a:r>
            <a:r>
              <a:rPr lang="en-US" altLang="zh-CN" sz="4800" spc="2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85" dirty="0">
                <a:solidFill>
                  <a:srgbClr val="3F3F3F"/>
                </a:solidFill>
                <a:latin typeface="Times New Roman"/>
                <a:ea typeface="Times New Roman"/>
              </a:rPr>
              <a:t>Networks</a:t>
            </a:r>
          </a:p>
        </p:txBody>
      </p:sp>
      <p:sp>
        <p:nvSpPr>
          <p:cNvPr id="357" name="TextBox 357"/>
          <p:cNvSpPr txBox="1"/>
          <p:nvPr/>
        </p:nvSpPr>
        <p:spPr>
          <a:xfrm>
            <a:off x="1701800" y="4086148"/>
            <a:ext cx="3354511" cy="1581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7000">
              <a:lnSpc>
                <a:spcPct val="106666"/>
              </a:lnSpc>
            </a:pPr>
            <a:r>
              <a:rPr lang="en-US" altLang="zh-CN" sz="3200" spc="395" dirty="0">
                <a:solidFill>
                  <a:srgbClr val="FEFEFE"/>
                </a:solidFill>
                <a:latin typeface="Times New Roman"/>
                <a:ea typeface="Times New Roman"/>
              </a:rPr>
              <a:t>Deep</a:t>
            </a:r>
            <a:r>
              <a:rPr lang="en-US" altLang="zh-CN" sz="3200" spc="16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FEFEFE"/>
                </a:solidFill>
                <a:latin typeface="Times New Roman"/>
                <a:ea typeface="Times New Roman"/>
              </a:rPr>
              <a:t>Learning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65"/>
              </a:lnSpc>
            </a:pPr>
            <a:endParaRPr lang="en-US" dirty="0"/>
          </a:p>
          <a:p>
            <a:pPr marL="25400" indent="-25400" hangingPunct="0">
              <a:lnSpc>
                <a:spcPct val="102083"/>
              </a:lnSpc>
            </a:pPr>
            <a:r>
              <a:rPr lang="en-US" altLang="zh-CN" sz="2400" spc="270" dirty="0">
                <a:solidFill>
                  <a:srgbClr val="FEFEFE"/>
                </a:solidFill>
                <a:latin typeface="Times New Roman"/>
                <a:ea typeface="Times New Roman"/>
              </a:rPr>
              <a:t>Algorithms</a:t>
            </a:r>
            <a:r>
              <a:rPr lang="en-US" altLang="zh-CN" sz="2400" spc="15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spc="230" dirty="0">
                <a:solidFill>
                  <a:srgbClr val="FEFEFE"/>
                </a:solidFill>
                <a:latin typeface="Times New Roman"/>
                <a:ea typeface="Times New Roman"/>
              </a:rPr>
              <a:t>that</a:t>
            </a:r>
            <a:r>
              <a:rPr lang="en-US" altLang="zh-CN" sz="2400" spc="15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spc="240" dirty="0">
                <a:solidFill>
                  <a:srgbClr val="FEFEFE"/>
                </a:solidFill>
                <a:latin typeface="Times New Roman"/>
                <a:ea typeface="Times New Roman"/>
              </a:rPr>
              <a:t>learn</a:t>
            </a:r>
            <a:r>
              <a:rPr lang="en-US" altLang="zh-CN" sz="24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spc="330" dirty="0">
                <a:solidFill>
                  <a:srgbClr val="FEFEFE"/>
                </a:solidFill>
                <a:latin typeface="Times New Roman"/>
                <a:ea typeface="Times New Roman"/>
              </a:rPr>
              <a:t>what</a:t>
            </a:r>
            <a:r>
              <a:rPr lang="en-US" altLang="zh-CN" sz="2400" spc="18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spc="270" dirty="0">
                <a:solidFill>
                  <a:srgbClr val="FEFEFE"/>
                </a:solidFill>
                <a:latin typeface="Times New Roman"/>
                <a:ea typeface="Times New Roman"/>
              </a:rPr>
              <a:t>features</a:t>
            </a:r>
            <a:r>
              <a:rPr lang="en-US" altLang="zh-CN" sz="2400" spc="18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spc="295" dirty="0">
                <a:solidFill>
                  <a:srgbClr val="FEFEFE"/>
                </a:solidFill>
                <a:latin typeface="Times New Roman"/>
                <a:ea typeface="Times New Roman"/>
              </a:rPr>
              <a:t>matter</a:t>
            </a:r>
          </a:p>
        </p:txBody>
      </p:sp>
      <p:sp>
        <p:nvSpPr>
          <p:cNvPr id="358" name="TextBox 358"/>
          <p:cNvSpPr txBox="1"/>
          <p:nvPr/>
        </p:nvSpPr>
        <p:spPr>
          <a:xfrm>
            <a:off x="6286500" y="3908348"/>
            <a:ext cx="3698637" cy="19489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39700">
              <a:lnSpc>
                <a:spcPct val="106666"/>
              </a:lnSpc>
            </a:pPr>
            <a:r>
              <a:rPr lang="en-US" altLang="zh-CN" sz="3200" spc="315" dirty="0">
                <a:solidFill>
                  <a:srgbClr val="FEFEFE"/>
                </a:solidFill>
                <a:latin typeface="Times New Roman"/>
                <a:ea typeface="Times New Roman"/>
              </a:rPr>
              <a:t>Neural</a:t>
            </a:r>
            <a:r>
              <a:rPr lang="en-US" altLang="zh-CN" sz="3200" spc="16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FEFEFE"/>
                </a:solidFill>
                <a:latin typeface="Times New Roman"/>
                <a:ea typeface="Times New Roman"/>
              </a:rPr>
              <a:t>Networks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52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400" spc="305" dirty="0">
                <a:solidFill>
                  <a:srgbClr val="FEFEFE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400" spc="15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spc="290" dirty="0">
                <a:solidFill>
                  <a:srgbClr val="FEFEFE"/>
                </a:solidFill>
                <a:latin typeface="Times New Roman"/>
                <a:ea typeface="Times New Roman"/>
              </a:rPr>
              <a:t>most</a:t>
            </a:r>
            <a:r>
              <a:rPr lang="en-US" altLang="zh-CN" sz="2400" spc="15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spc="345" dirty="0">
                <a:solidFill>
                  <a:srgbClr val="FEFEFE"/>
                </a:solidFill>
                <a:latin typeface="Times New Roman"/>
                <a:ea typeface="Times New Roman"/>
              </a:rPr>
              <a:t>common</a:t>
            </a:r>
            <a:r>
              <a:rPr lang="en-US" altLang="zh-CN" sz="2400" spc="15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spc="230" dirty="0">
                <a:solidFill>
                  <a:srgbClr val="FEFEFE"/>
                </a:solidFill>
                <a:latin typeface="Times New Roman"/>
                <a:ea typeface="Times New Roman"/>
              </a:rPr>
              <a:t>class</a:t>
            </a:r>
          </a:p>
          <a:p>
            <a:pPr marL="0" indent="584200">
              <a:lnSpc>
                <a:spcPct val="100000"/>
              </a:lnSpc>
            </a:pPr>
            <a:r>
              <a:rPr lang="en-US" altLang="zh-CN" sz="2400" spc="270" dirty="0">
                <a:solidFill>
                  <a:srgbClr val="FEFEFE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2400" spc="17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spc="305" dirty="0">
                <a:solidFill>
                  <a:srgbClr val="FEFEFE"/>
                </a:solidFill>
                <a:latin typeface="Times New Roman"/>
                <a:ea typeface="Times New Roman"/>
              </a:rPr>
              <a:t>deep</a:t>
            </a:r>
            <a:r>
              <a:rPr lang="en-US" altLang="zh-CN" sz="2400" spc="18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spc="265" dirty="0">
                <a:solidFill>
                  <a:srgbClr val="FEFEFE"/>
                </a:solidFill>
                <a:latin typeface="Times New Roman"/>
                <a:ea typeface="Times New Roman"/>
              </a:rPr>
              <a:t>learning</a:t>
            </a:r>
          </a:p>
          <a:p>
            <a:pPr marL="0" indent="1016000">
              <a:lnSpc>
                <a:spcPct val="100000"/>
              </a:lnSpc>
            </a:pPr>
            <a:r>
              <a:rPr lang="en-US" altLang="zh-CN" sz="2400" spc="265" dirty="0">
                <a:solidFill>
                  <a:srgbClr val="FEFEFE"/>
                </a:solidFill>
                <a:latin typeface="Times New Roman"/>
                <a:ea typeface="Times New Roman"/>
              </a:rPr>
              <a:t>algorit</a:t>
            </a:r>
            <a:r>
              <a:rPr lang="en-US" altLang="zh-CN" sz="2400" spc="260" dirty="0">
                <a:solidFill>
                  <a:srgbClr val="FEFEFE"/>
                </a:solidFill>
                <a:latin typeface="Times New Roman"/>
                <a:ea typeface="Times New Roman"/>
              </a:rPr>
              <a:t>hms</a:t>
            </a:r>
          </a:p>
        </p:txBody>
      </p:sp>
      <p:sp>
        <p:nvSpPr>
          <p:cNvPr id="359" name="TextBox 359"/>
          <p:cNvSpPr txBox="1"/>
          <p:nvPr/>
        </p:nvSpPr>
        <p:spPr>
          <a:xfrm>
            <a:off x="11188700" y="4086148"/>
            <a:ext cx="3490458" cy="1577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889000">
              <a:lnSpc>
                <a:spcPct val="106666"/>
              </a:lnSpc>
            </a:pPr>
            <a:r>
              <a:rPr lang="en-US" altLang="zh-CN" sz="3200" spc="365" dirty="0">
                <a:solidFill>
                  <a:srgbClr val="FEFEFE"/>
                </a:solidFill>
                <a:latin typeface="Times New Roman"/>
                <a:ea typeface="Times New Roman"/>
              </a:rPr>
              <a:t>Neuro</a:t>
            </a:r>
            <a:r>
              <a:rPr lang="en-US" altLang="zh-CN" sz="3200" spc="360" dirty="0">
                <a:solidFill>
                  <a:srgbClr val="FEFEFE"/>
                </a:solidFill>
                <a:latin typeface="Times New Roman"/>
                <a:ea typeface="Times New Roman"/>
              </a:rPr>
              <a:t>ns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50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400" spc="255" dirty="0">
                <a:solidFill>
                  <a:srgbClr val="FEFEFE"/>
                </a:solidFill>
                <a:latin typeface="Times New Roman"/>
                <a:ea typeface="Times New Roman"/>
              </a:rPr>
              <a:t>Simple</a:t>
            </a:r>
            <a:r>
              <a:rPr lang="en-US" altLang="zh-CN" sz="2400" spc="14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spc="230" dirty="0">
                <a:solidFill>
                  <a:srgbClr val="FEFEFE"/>
                </a:solidFill>
                <a:latin typeface="Times New Roman"/>
                <a:ea typeface="Times New Roman"/>
              </a:rPr>
              <a:t>building</a:t>
            </a:r>
            <a:r>
              <a:rPr lang="en-US" altLang="zh-CN" sz="2400" spc="15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spc="240" dirty="0">
                <a:solidFill>
                  <a:srgbClr val="FEFEFE"/>
                </a:solidFill>
                <a:latin typeface="Times New Roman"/>
                <a:ea typeface="Times New Roman"/>
              </a:rPr>
              <a:t>blocks</a:t>
            </a:r>
          </a:p>
          <a:p>
            <a:pPr marL="0" indent="203200">
              <a:lnSpc>
                <a:spcPct val="100000"/>
              </a:lnSpc>
            </a:pPr>
            <a:r>
              <a:rPr lang="en-US" altLang="zh-CN" sz="2400" spc="225" dirty="0">
                <a:solidFill>
                  <a:srgbClr val="FEFEFE"/>
                </a:solidFill>
                <a:latin typeface="Times New Roman"/>
                <a:ea typeface="Times New Roman"/>
              </a:rPr>
              <a:t>that</a:t>
            </a:r>
            <a:r>
              <a:rPr lang="en-US" altLang="zh-CN" sz="2400" spc="16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spc="234" dirty="0">
                <a:solidFill>
                  <a:srgbClr val="FEFEFE"/>
                </a:solidFill>
                <a:latin typeface="Times New Roman"/>
                <a:ea typeface="Times New Roman"/>
              </a:rPr>
              <a:t>actually</a:t>
            </a:r>
            <a:r>
              <a:rPr lang="en-US" altLang="zh-CN" sz="2400" spc="16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spc="250" dirty="0">
                <a:solidFill>
                  <a:srgbClr val="FEFEFE"/>
                </a:solidFill>
                <a:latin typeface="Times New Roman"/>
                <a:ea typeface="Times New Roman"/>
              </a:rPr>
              <a:t>“learn”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Freeform 360"/>
          <p:cNvSpPr/>
          <p:nvPr/>
        </p:nvSpPr>
        <p:spPr>
          <a:xfrm>
            <a:off x="2876550" y="4552950"/>
            <a:ext cx="1352550" cy="19050"/>
          </a:xfrm>
          <a:custGeom>
            <a:avLst/>
            <a:gdLst>
              <a:gd name="connsiteX0" fmla="*/ 25142 w 1352550"/>
              <a:gd name="connsiteY0" fmla="*/ 19050 h 19050"/>
              <a:gd name="connsiteX1" fmla="*/ 1341215 w 1352550"/>
              <a:gd name="connsiteY1" fmla="*/ 19050 h 19050"/>
              <a:gd name="connsiteX2" fmla="*/ 1360265 w 13525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0" h="19050">
                <a:moveTo>
                  <a:pt x="25142" y="19050"/>
                </a:moveTo>
                <a:lnTo>
                  <a:pt x="1341215" y="19050"/>
                </a:lnTo>
                <a:lnTo>
                  <a:pt x="1360265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Freeform 361"/>
          <p:cNvSpPr/>
          <p:nvPr/>
        </p:nvSpPr>
        <p:spPr>
          <a:xfrm>
            <a:off x="10852150" y="4552950"/>
            <a:ext cx="1428750" cy="19050"/>
          </a:xfrm>
          <a:custGeom>
            <a:avLst/>
            <a:gdLst>
              <a:gd name="connsiteX0" fmla="*/ 19870 w 1428750"/>
              <a:gd name="connsiteY0" fmla="*/ 19050 h 19050"/>
              <a:gd name="connsiteX1" fmla="*/ 1419544 w 1428750"/>
              <a:gd name="connsiteY1" fmla="*/ 19050 h 19050"/>
              <a:gd name="connsiteX2" fmla="*/ 1438594 w 14287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19050">
                <a:moveTo>
                  <a:pt x="19870" y="19050"/>
                </a:moveTo>
                <a:lnTo>
                  <a:pt x="1419544" y="19050"/>
                </a:lnTo>
                <a:lnTo>
                  <a:pt x="1438594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Freeform 362"/>
          <p:cNvSpPr/>
          <p:nvPr/>
        </p:nvSpPr>
        <p:spPr>
          <a:xfrm>
            <a:off x="12249150" y="4464050"/>
            <a:ext cx="184150" cy="184150"/>
          </a:xfrm>
          <a:custGeom>
            <a:avLst/>
            <a:gdLst>
              <a:gd name="connsiteX0" fmla="*/ 22545 w 184150"/>
              <a:gd name="connsiteY0" fmla="*/ 191770 h 184150"/>
              <a:gd name="connsiteX1" fmla="*/ 190185 w 184150"/>
              <a:gd name="connsiteY1" fmla="*/ 107950 h 184150"/>
              <a:gd name="connsiteX2" fmla="*/ 22545 w 184150"/>
              <a:gd name="connsiteY2" fmla="*/ 24130 h 184150"/>
              <a:gd name="connsiteX3" fmla="*/ 22545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2545" y="191770"/>
                </a:moveTo>
                <a:lnTo>
                  <a:pt x="190185" y="107950"/>
                </a:lnTo>
                <a:lnTo>
                  <a:pt x="22545" y="24130"/>
                </a:lnTo>
                <a:lnTo>
                  <a:pt x="22545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4" name="Picture 3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320" y="3543300"/>
            <a:ext cx="2827020" cy="2087880"/>
          </a:xfrm>
          <a:prstGeom prst="rect">
            <a:avLst/>
          </a:prstGeom>
        </p:spPr>
      </p:pic>
      <p:pic>
        <p:nvPicPr>
          <p:cNvPr id="365" name="Picture 3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46020"/>
            <a:ext cx="2186940" cy="3947160"/>
          </a:xfrm>
          <a:prstGeom prst="rect">
            <a:avLst/>
          </a:prstGeom>
        </p:spPr>
      </p:pic>
      <p:pic>
        <p:nvPicPr>
          <p:cNvPr id="366" name="Picture 3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661160"/>
            <a:ext cx="8069580" cy="5844540"/>
          </a:xfrm>
          <a:prstGeom prst="rect">
            <a:avLst/>
          </a:prstGeom>
        </p:spPr>
      </p:pic>
      <p:sp>
        <p:nvSpPr>
          <p:cNvPr id="2" name="TextBox 366"/>
          <p:cNvSpPr txBox="1"/>
          <p:nvPr/>
        </p:nvSpPr>
        <p:spPr>
          <a:xfrm>
            <a:off x="2171700" y="668934"/>
            <a:ext cx="1204466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44" dirty="0">
                <a:solidFill>
                  <a:srgbClr val="3F3F3F"/>
                </a:solidFill>
                <a:latin typeface="Times New Roman"/>
                <a:ea typeface="Times New Roman"/>
              </a:rPr>
              <a:t>“Deep</a:t>
            </a:r>
            <a:r>
              <a:rPr lang="en-US" altLang="zh-CN" sz="4800" spc="2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Learning”-based</a:t>
            </a:r>
            <a:r>
              <a:rPr lang="en-US" altLang="zh-CN" sz="4800" spc="2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00" dirty="0">
                <a:solidFill>
                  <a:srgbClr val="3F3F3F"/>
                </a:solidFill>
                <a:latin typeface="Times New Roman"/>
                <a:ea typeface="Times New Roman"/>
              </a:rPr>
              <a:t>Binary</a:t>
            </a:r>
            <a:r>
              <a:rPr lang="en-US" altLang="zh-CN" sz="4800" spc="2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35" dirty="0">
                <a:solidFill>
                  <a:srgbClr val="3F3F3F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367" name="TextBox 367"/>
          <p:cNvSpPr txBox="1"/>
          <p:nvPr/>
        </p:nvSpPr>
        <p:spPr>
          <a:xfrm>
            <a:off x="1041400" y="7695832"/>
            <a:ext cx="1637606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Corpus</a:t>
            </a:r>
            <a:r>
              <a:rPr lang="en-US" altLang="zh-CN" sz="2600" spc="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</a:p>
          <a:p>
            <a:pPr marL="0" indent="215900">
              <a:lnSpc>
                <a:spcPct val="100000"/>
              </a:lnSpc>
            </a:pPr>
            <a:r>
              <a:rPr lang="en-US" altLang="zh-CN" sz="2600" spc="325" dirty="0">
                <a:solidFill>
                  <a:srgbClr val="000000"/>
                </a:solidFill>
                <a:latin typeface="Times New Roman"/>
                <a:ea typeface="Times New Roman"/>
              </a:rPr>
              <a:t>Ima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ges</a:t>
            </a:r>
          </a:p>
        </p:txBody>
      </p:sp>
      <p:sp>
        <p:nvSpPr>
          <p:cNvPr id="368" name="TextBox 368"/>
          <p:cNvSpPr txBox="1"/>
          <p:nvPr/>
        </p:nvSpPr>
        <p:spPr>
          <a:xfrm>
            <a:off x="5638800" y="7695832"/>
            <a:ext cx="3993900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68300">
              <a:lnSpc>
                <a:spcPct val="100000"/>
              </a:lnSpc>
            </a:pPr>
            <a:r>
              <a:rPr lang="en-US" altLang="zh-CN" sz="2600" spc="250" dirty="0">
                <a:solidFill>
                  <a:srgbClr val="EF5A29"/>
                </a:solidFill>
                <a:latin typeface="Times New Roman"/>
                <a:ea typeface="Times New Roman"/>
              </a:rPr>
              <a:t>Feature</a:t>
            </a:r>
            <a:r>
              <a:rPr lang="en-US" altLang="zh-CN" sz="2600" spc="145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EF5A29"/>
                </a:solidFill>
                <a:latin typeface="Times New Roman"/>
                <a:ea typeface="Times New Roman"/>
              </a:rPr>
              <a:t>Selection</a:t>
            </a:r>
            <a:r>
              <a:rPr lang="en-US" altLang="zh-CN" sz="2600" spc="15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500" dirty="0">
                <a:solidFill>
                  <a:srgbClr val="EF5A29"/>
                </a:solidFill>
                <a:latin typeface="Times New Roman"/>
                <a:ea typeface="Times New Roman"/>
              </a:rPr>
              <a:t>&amp;</a:t>
            </a:r>
          </a:p>
          <a:p>
            <a:pPr marL="0">
              <a:lnSpc>
                <a:spcPct val="100000"/>
              </a:lnSpc>
            </a:pPr>
            <a:r>
              <a:rPr lang="en-US" altLang="zh-CN" sz="2600" spc="220" dirty="0">
                <a:solidFill>
                  <a:srgbClr val="EF5A29"/>
                </a:solidFill>
                <a:latin typeface="Times New Roman"/>
                <a:ea typeface="Times New Roman"/>
              </a:rPr>
              <a:t>Classification</a:t>
            </a:r>
            <a:r>
              <a:rPr lang="en-US" altLang="zh-CN" sz="2600" spc="135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0" dirty="0">
                <a:solidFill>
                  <a:srgbClr val="EF5A29"/>
                </a:solidFill>
                <a:latin typeface="Times New Roman"/>
                <a:ea typeface="Times New Roman"/>
              </a:rPr>
              <a:t>Algorithm</a:t>
            </a:r>
          </a:p>
        </p:txBody>
      </p:sp>
      <p:sp>
        <p:nvSpPr>
          <p:cNvPr id="369" name="TextBox 369"/>
          <p:cNvSpPr txBox="1"/>
          <p:nvPr/>
        </p:nvSpPr>
        <p:spPr>
          <a:xfrm>
            <a:off x="12268200" y="7680858"/>
            <a:ext cx="3347098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370" name="TextBox 370"/>
          <p:cNvSpPr txBox="1"/>
          <p:nvPr/>
        </p:nvSpPr>
        <p:spPr>
          <a:xfrm rot="16200000">
            <a:off x="4545513" y="4302308"/>
            <a:ext cx="1080937" cy="423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185" dirty="0">
                <a:solidFill>
                  <a:srgbClr val="EF5A29"/>
                </a:solidFill>
                <a:latin typeface="Times New Roman"/>
                <a:ea typeface="Times New Roman"/>
              </a:rPr>
              <a:t>Pixels</a:t>
            </a:r>
          </a:p>
        </p:txBody>
      </p:sp>
      <p:sp>
        <p:nvSpPr>
          <p:cNvPr id="371" name="TextBox 371"/>
          <p:cNvSpPr txBox="1"/>
          <p:nvPr/>
        </p:nvSpPr>
        <p:spPr>
          <a:xfrm rot="16200000">
            <a:off x="6313416" y="4292211"/>
            <a:ext cx="1151930" cy="423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335" dirty="0">
                <a:solidFill>
                  <a:srgbClr val="EF5A29"/>
                </a:solidFill>
                <a:latin typeface="Times New Roman"/>
                <a:ea typeface="Times New Roman"/>
              </a:rPr>
              <a:t>Edges</a:t>
            </a:r>
          </a:p>
        </p:txBody>
      </p:sp>
      <p:sp>
        <p:nvSpPr>
          <p:cNvPr id="372" name="TextBox 372"/>
          <p:cNvSpPr txBox="1"/>
          <p:nvPr/>
        </p:nvSpPr>
        <p:spPr>
          <a:xfrm rot="16200000">
            <a:off x="7954218" y="4294713"/>
            <a:ext cx="1426326" cy="423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280" dirty="0">
                <a:solidFill>
                  <a:srgbClr val="EF5A29"/>
                </a:solidFill>
                <a:latin typeface="Times New Roman"/>
                <a:ea typeface="Times New Roman"/>
              </a:rPr>
              <a:t>Corners</a:t>
            </a:r>
          </a:p>
        </p:txBody>
      </p:sp>
      <p:sp>
        <p:nvSpPr>
          <p:cNvPr id="373" name="TextBox 373"/>
          <p:cNvSpPr txBox="1"/>
          <p:nvPr/>
        </p:nvSpPr>
        <p:spPr>
          <a:xfrm rot="16200000">
            <a:off x="9348526" y="4457120"/>
            <a:ext cx="2193711" cy="423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310" dirty="0">
                <a:solidFill>
                  <a:srgbClr val="EF5A29"/>
                </a:solidFill>
                <a:latin typeface="Times New Roman"/>
                <a:ea typeface="Times New Roman"/>
              </a:rPr>
              <a:t>Object</a:t>
            </a:r>
            <a:r>
              <a:rPr lang="en-US" altLang="zh-CN" sz="2600" spc="165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5" dirty="0">
                <a:solidFill>
                  <a:srgbClr val="EF5A29"/>
                </a:solidFill>
                <a:latin typeface="Times New Roman"/>
                <a:ea typeface="Times New Roman"/>
              </a:rPr>
              <a:t>Parts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Freeform 374"/>
          <p:cNvSpPr/>
          <p:nvPr/>
        </p:nvSpPr>
        <p:spPr>
          <a:xfrm>
            <a:off x="2876550" y="4552950"/>
            <a:ext cx="1352550" cy="19050"/>
          </a:xfrm>
          <a:custGeom>
            <a:avLst/>
            <a:gdLst>
              <a:gd name="connsiteX0" fmla="*/ 25142 w 1352550"/>
              <a:gd name="connsiteY0" fmla="*/ 19050 h 19050"/>
              <a:gd name="connsiteX1" fmla="*/ 1341215 w 1352550"/>
              <a:gd name="connsiteY1" fmla="*/ 19050 h 19050"/>
              <a:gd name="connsiteX2" fmla="*/ 1360265 w 13525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0" h="19050">
                <a:moveTo>
                  <a:pt x="25142" y="19050"/>
                </a:moveTo>
                <a:lnTo>
                  <a:pt x="1341215" y="19050"/>
                </a:lnTo>
                <a:lnTo>
                  <a:pt x="1360265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Freeform 375"/>
          <p:cNvSpPr/>
          <p:nvPr/>
        </p:nvSpPr>
        <p:spPr>
          <a:xfrm>
            <a:off x="10852150" y="4552950"/>
            <a:ext cx="1428750" cy="19050"/>
          </a:xfrm>
          <a:custGeom>
            <a:avLst/>
            <a:gdLst>
              <a:gd name="connsiteX0" fmla="*/ 19870 w 1428750"/>
              <a:gd name="connsiteY0" fmla="*/ 19050 h 19050"/>
              <a:gd name="connsiteX1" fmla="*/ 1419544 w 1428750"/>
              <a:gd name="connsiteY1" fmla="*/ 19050 h 19050"/>
              <a:gd name="connsiteX2" fmla="*/ 1438594 w 14287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19050">
                <a:moveTo>
                  <a:pt x="19870" y="19050"/>
                </a:moveTo>
                <a:lnTo>
                  <a:pt x="1419544" y="19050"/>
                </a:lnTo>
                <a:lnTo>
                  <a:pt x="1438594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reeform 376"/>
          <p:cNvSpPr/>
          <p:nvPr/>
        </p:nvSpPr>
        <p:spPr>
          <a:xfrm>
            <a:off x="12249150" y="4464050"/>
            <a:ext cx="184150" cy="184150"/>
          </a:xfrm>
          <a:custGeom>
            <a:avLst/>
            <a:gdLst>
              <a:gd name="connsiteX0" fmla="*/ 22545 w 184150"/>
              <a:gd name="connsiteY0" fmla="*/ 191770 h 184150"/>
              <a:gd name="connsiteX1" fmla="*/ 190185 w 184150"/>
              <a:gd name="connsiteY1" fmla="*/ 107950 h 184150"/>
              <a:gd name="connsiteX2" fmla="*/ 22545 w 184150"/>
              <a:gd name="connsiteY2" fmla="*/ 24130 h 184150"/>
              <a:gd name="connsiteX3" fmla="*/ 22545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2545" y="191770"/>
                </a:moveTo>
                <a:lnTo>
                  <a:pt x="190185" y="107950"/>
                </a:lnTo>
                <a:lnTo>
                  <a:pt x="22545" y="24130"/>
                </a:lnTo>
                <a:lnTo>
                  <a:pt x="22545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8" name="Picture 3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320" y="3543300"/>
            <a:ext cx="2827020" cy="2087880"/>
          </a:xfrm>
          <a:prstGeom prst="rect">
            <a:avLst/>
          </a:prstGeom>
        </p:spPr>
      </p:pic>
      <p:pic>
        <p:nvPicPr>
          <p:cNvPr id="379" name="Picture 3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46020"/>
            <a:ext cx="2186940" cy="3947160"/>
          </a:xfrm>
          <a:prstGeom prst="rect">
            <a:avLst/>
          </a:prstGeom>
        </p:spPr>
      </p:pic>
      <p:pic>
        <p:nvPicPr>
          <p:cNvPr id="380" name="Picture 3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661160"/>
            <a:ext cx="8069580" cy="5844540"/>
          </a:xfrm>
          <a:prstGeom prst="rect">
            <a:avLst/>
          </a:prstGeom>
        </p:spPr>
      </p:pic>
      <p:sp>
        <p:nvSpPr>
          <p:cNvPr id="2" name="TextBox 380"/>
          <p:cNvSpPr txBox="1"/>
          <p:nvPr/>
        </p:nvSpPr>
        <p:spPr>
          <a:xfrm>
            <a:off x="2171700" y="668934"/>
            <a:ext cx="1204466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44" dirty="0">
                <a:solidFill>
                  <a:srgbClr val="3F3F3F"/>
                </a:solidFill>
                <a:latin typeface="Times New Roman"/>
                <a:ea typeface="Times New Roman"/>
              </a:rPr>
              <a:t>“Deep</a:t>
            </a:r>
            <a:r>
              <a:rPr lang="en-US" altLang="zh-CN" sz="4800" spc="2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Learning”-based</a:t>
            </a:r>
            <a:r>
              <a:rPr lang="en-US" altLang="zh-CN" sz="4800" spc="2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00" dirty="0">
                <a:solidFill>
                  <a:srgbClr val="3F3F3F"/>
                </a:solidFill>
                <a:latin typeface="Times New Roman"/>
                <a:ea typeface="Times New Roman"/>
              </a:rPr>
              <a:t>Binary</a:t>
            </a:r>
            <a:r>
              <a:rPr lang="en-US" altLang="zh-CN" sz="4800" spc="2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35" dirty="0">
                <a:solidFill>
                  <a:srgbClr val="3F3F3F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381" name="TextBox 381"/>
          <p:cNvSpPr txBox="1"/>
          <p:nvPr/>
        </p:nvSpPr>
        <p:spPr>
          <a:xfrm>
            <a:off x="1041400" y="7695832"/>
            <a:ext cx="1637606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Corpus</a:t>
            </a:r>
            <a:r>
              <a:rPr lang="en-US" altLang="zh-CN" sz="2600" spc="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</a:p>
          <a:p>
            <a:pPr marL="0" indent="215900">
              <a:lnSpc>
                <a:spcPct val="100000"/>
              </a:lnSpc>
            </a:pPr>
            <a:r>
              <a:rPr lang="en-US" altLang="zh-CN" sz="2600" spc="325" dirty="0">
                <a:solidFill>
                  <a:srgbClr val="000000"/>
                </a:solidFill>
                <a:latin typeface="Times New Roman"/>
                <a:ea typeface="Times New Roman"/>
              </a:rPr>
              <a:t>Ima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ges</a:t>
            </a:r>
          </a:p>
        </p:txBody>
      </p:sp>
      <p:sp>
        <p:nvSpPr>
          <p:cNvPr id="382" name="TextBox 382"/>
          <p:cNvSpPr txBox="1"/>
          <p:nvPr/>
        </p:nvSpPr>
        <p:spPr>
          <a:xfrm>
            <a:off x="4343400" y="7695832"/>
            <a:ext cx="1288248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175" dirty="0">
                <a:solidFill>
                  <a:srgbClr val="7949A8"/>
                </a:solidFill>
                <a:latin typeface="Times New Roman"/>
                <a:ea typeface="Times New Roman"/>
              </a:rPr>
              <a:t>“V</a:t>
            </a:r>
            <a:r>
              <a:rPr lang="en-US" altLang="zh-CN" sz="2600" spc="170" dirty="0">
                <a:solidFill>
                  <a:srgbClr val="7949A8"/>
                </a:solidFill>
                <a:latin typeface="Times New Roman"/>
                <a:ea typeface="Times New Roman"/>
              </a:rPr>
              <a:t>isible</a:t>
            </a:r>
          </a:p>
          <a:p>
            <a:pPr marL="0" indent="139700">
              <a:lnSpc>
                <a:spcPct val="100000"/>
              </a:lnSpc>
            </a:pPr>
            <a:r>
              <a:rPr lang="en-US" altLang="zh-CN" sz="2600" spc="230" dirty="0">
                <a:solidFill>
                  <a:srgbClr val="7949A8"/>
                </a:solidFill>
                <a:latin typeface="Times New Roman"/>
                <a:ea typeface="Times New Roman"/>
              </a:rPr>
              <a:t>laye</a:t>
            </a:r>
            <a:r>
              <a:rPr lang="en-US" altLang="zh-CN" sz="2600" spc="225" dirty="0">
                <a:solidFill>
                  <a:srgbClr val="7949A8"/>
                </a:solidFill>
                <a:latin typeface="Times New Roman"/>
                <a:ea typeface="Times New Roman"/>
              </a:rPr>
              <a:t>r”</a:t>
            </a:r>
          </a:p>
        </p:txBody>
      </p:sp>
      <p:sp>
        <p:nvSpPr>
          <p:cNvPr id="383" name="TextBox 383"/>
          <p:cNvSpPr txBox="1"/>
          <p:nvPr/>
        </p:nvSpPr>
        <p:spPr>
          <a:xfrm>
            <a:off x="12268200" y="7680858"/>
            <a:ext cx="3347098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384" name="TextBox 384"/>
          <p:cNvSpPr txBox="1"/>
          <p:nvPr/>
        </p:nvSpPr>
        <p:spPr>
          <a:xfrm rot="16200000">
            <a:off x="4545513" y="4302308"/>
            <a:ext cx="1080937" cy="423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185" dirty="0">
                <a:solidFill>
                  <a:srgbClr val="EF5A29"/>
                </a:solidFill>
                <a:latin typeface="Times New Roman"/>
                <a:ea typeface="Times New Roman"/>
              </a:rPr>
              <a:t>Pixels</a:t>
            </a:r>
          </a:p>
        </p:txBody>
      </p:sp>
      <p:sp>
        <p:nvSpPr>
          <p:cNvPr id="385" name="TextBox 385"/>
          <p:cNvSpPr txBox="1"/>
          <p:nvPr/>
        </p:nvSpPr>
        <p:spPr>
          <a:xfrm rot="16200000">
            <a:off x="6313416" y="4292211"/>
            <a:ext cx="1151930" cy="423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335" dirty="0">
                <a:solidFill>
                  <a:srgbClr val="EF5A29"/>
                </a:solidFill>
                <a:latin typeface="Times New Roman"/>
                <a:ea typeface="Times New Roman"/>
              </a:rPr>
              <a:t>Edges</a:t>
            </a:r>
          </a:p>
        </p:txBody>
      </p:sp>
      <p:sp>
        <p:nvSpPr>
          <p:cNvPr id="386" name="TextBox 386"/>
          <p:cNvSpPr txBox="1"/>
          <p:nvPr/>
        </p:nvSpPr>
        <p:spPr>
          <a:xfrm rot="16200000">
            <a:off x="7954218" y="4294713"/>
            <a:ext cx="1426326" cy="423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280" dirty="0">
                <a:solidFill>
                  <a:srgbClr val="EF5A29"/>
                </a:solidFill>
                <a:latin typeface="Times New Roman"/>
                <a:ea typeface="Times New Roman"/>
              </a:rPr>
              <a:t>Corners</a:t>
            </a:r>
          </a:p>
        </p:txBody>
      </p:sp>
      <p:sp>
        <p:nvSpPr>
          <p:cNvPr id="387" name="TextBox 387"/>
          <p:cNvSpPr txBox="1"/>
          <p:nvPr/>
        </p:nvSpPr>
        <p:spPr>
          <a:xfrm rot="16200000">
            <a:off x="9348526" y="4457120"/>
            <a:ext cx="2193711" cy="423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310" dirty="0">
                <a:solidFill>
                  <a:srgbClr val="EF5A29"/>
                </a:solidFill>
                <a:latin typeface="Times New Roman"/>
                <a:ea typeface="Times New Roman"/>
              </a:rPr>
              <a:t>Object</a:t>
            </a:r>
            <a:r>
              <a:rPr lang="en-US" altLang="zh-CN" sz="2600" spc="165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5" dirty="0">
                <a:solidFill>
                  <a:srgbClr val="EF5A29"/>
                </a:solidFill>
                <a:latin typeface="Times New Roman"/>
                <a:ea typeface="Times New Roman"/>
              </a:rPr>
              <a:t>Parts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Freeform 388"/>
          <p:cNvSpPr/>
          <p:nvPr/>
        </p:nvSpPr>
        <p:spPr>
          <a:xfrm>
            <a:off x="2876550" y="4552950"/>
            <a:ext cx="1352550" cy="19050"/>
          </a:xfrm>
          <a:custGeom>
            <a:avLst/>
            <a:gdLst>
              <a:gd name="connsiteX0" fmla="*/ 25142 w 1352550"/>
              <a:gd name="connsiteY0" fmla="*/ 19050 h 19050"/>
              <a:gd name="connsiteX1" fmla="*/ 1341215 w 1352550"/>
              <a:gd name="connsiteY1" fmla="*/ 19050 h 19050"/>
              <a:gd name="connsiteX2" fmla="*/ 1360265 w 13525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0" h="19050">
                <a:moveTo>
                  <a:pt x="25142" y="19050"/>
                </a:moveTo>
                <a:lnTo>
                  <a:pt x="1341215" y="19050"/>
                </a:lnTo>
                <a:lnTo>
                  <a:pt x="1360265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Freeform 389"/>
          <p:cNvSpPr/>
          <p:nvPr/>
        </p:nvSpPr>
        <p:spPr>
          <a:xfrm>
            <a:off x="10852150" y="4552950"/>
            <a:ext cx="1428750" cy="19050"/>
          </a:xfrm>
          <a:custGeom>
            <a:avLst/>
            <a:gdLst>
              <a:gd name="connsiteX0" fmla="*/ 19870 w 1428750"/>
              <a:gd name="connsiteY0" fmla="*/ 19050 h 19050"/>
              <a:gd name="connsiteX1" fmla="*/ 1419544 w 1428750"/>
              <a:gd name="connsiteY1" fmla="*/ 19050 h 19050"/>
              <a:gd name="connsiteX2" fmla="*/ 1438594 w 14287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19050">
                <a:moveTo>
                  <a:pt x="19870" y="19050"/>
                </a:moveTo>
                <a:lnTo>
                  <a:pt x="1419544" y="19050"/>
                </a:lnTo>
                <a:lnTo>
                  <a:pt x="1438594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Freeform 390"/>
          <p:cNvSpPr/>
          <p:nvPr/>
        </p:nvSpPr>
        <p:spPr>
          <a:xfrm>
            <a:off x="12249150" y="4464050"/>
            <a:ext cx="184150" cy="184150"/>
          </a:xfrm>
          <a:custGeom>
            <a:avLst/>
            <a:gdLst>
              <a:gd name="connsiteX0" fmla="*/ 22545 w 184150"/>
              <a:gd name="connsiteY0" fmla="*/ 191770 h 184150"/>
              <a:gd name="connsiteX1" fmla="*/ 190185 w 184150"/>
              <a:gd name="connsiteY1" fmla="*/ 107950 h 184150"/>
              <a:gd name="connsiteX2" fmla="*/ 22545 w 184150"/>
              <a:gd name="connsiteY2" fmla="*/ 24130 h 184150"/>
              <a:gd name="connsiteX3" fmla="*/ 22545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2545" y="191770"/>
                </a:moveTo>
                <a:lnTo>
                  <a:pt x="190185" y="107950"/>
                </a:lnTo>
                <a:lnTo>
                  <a:pt x="22545" y="24130"/>
                </a:lnTo>
                <a:lnTo>
                  <a:pt x="22545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2" name="Picture 3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320" y="3543300"/>
            <a:ext cx="2827020" cy="2087880"/>
          </a:xfrm>
          <a:prstGeom prst="rect">
            <a:avLst/>
          </a:prstGeom>
        </p:spPr>
      </p:pic>
      <p:pic>
        <p:nvPicPr>
          <p:cNvPr id="393" name="Picture 3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46020"/>
            <a:ext cx="2186940" cy="3947160"/>
          </a:xfrm>
          <a:prstGeom prst="rect">
            <a:avLst/>
          </a:prstGeom>
        </p:spPr>
      </p:pic>
      <p:pic>
        <p:nvPicPr>
          <p:cNvPr id="394" name="Picture 3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661160"/>
            <a:ext cx="8069580" cy="5844540"/>
          </a:xfrm>
          <a:prstGeom prst="rect">
            <a:avLst/>
          </a:prstGeom>
        </p:spPr>
      </p:pic>
      <p:sp>
        <p:nvSpPr>
          <p:cNvPr id="2" name="TextBox 394"/>
          <p:cNvSpPr txBox="1"/>
          <p:nvPr/>
        </p:nvSpPr>
        <p:spPr>
          <a:xfrm>
            <a:off x="2171700" y="668934"/>
            <a:ext cx="1204466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44" dirty="0">
                <a:solidFill>
                  <a:srgbClr val="3F3F3F"/>
                </a:solidFill>
                <a:latin typeface="Times New Roman"/>
                <a:ea typeface="Times New Roman"/>
              </a:rPr>
              <a:t>“Deep</a:t>
            </a:r>
            <a:r>
              <a:rPr lang="en-US" altLang="zh-CN" sz="4800" spc="2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Learning”-based</a:t>
            </a:r>
            <a:r>
              <a:rPr lang="en-US" altLang="zh-CN" sz="4800" spc="2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00" dirty="0">
                <a:solidFill>
                  <a:srgbClr val="3F3F3F"/>
                </a:solidFill>
                <a:latin typeface="Times New Roman"/>
                <a:ea typeface="Times New Roman"/>
              </a:rPr>
              <a:t>Binary</a:t>
            </a:r>
            <a:r>
              <a:rPr lang="en-US" altLang="zh-CN" sz="4800" spc="2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35" dirty="0">
                <a:solidFill>
                  <a:srgbClr val="3F3F3F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395" name="TextBox 395"/>
          <p:cNvSpPr txBox="1"/>
          <p:nvPr/>
        </p:nvSpPr>
        <p:spPr>
          <a:xfrm>
            <a:off x="1041400" y="7695832"/>
            <a:ext cx="1637606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Corpus</a:t>
            </a:r>
            <a:r>
              <a:rPr lang="en-US" altLang="zh-CN" sz="2600" spc="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</a:p>
          <a:p>
            <a:pPr marL="0" indent="215900">
              <a:lnSpc>
                <a:spcPct val="100000"/>
              </a:lnSpc>
            </a:pPr>
            <a:r>
              <a:rPr lang="en-US" altLang="zh-CN" sz="2600" spc="325" dirty="0">
                <a:solidFill>
                  <a:srgbClr val="000000"/>
                </a:solidFill>
                <a:latin typeface="Times New Roman"/>
                <a:ea typeface="Times New Roman"/>
              </a:rPr>
              <a:t>Ima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ges</a:t>
            </a:r>
          </a:p>
        </p:txBody>
      </p:sp>
      <p:sp>
        <p:nvSpPr>
          <p:cNvPr id="396" name="TextBox 396"/>
          <p:cNvSpPr txBox="1"/>
          <p:nvPr/>
        </p:nvSpPr>
        <p:spPr>
          <a:xfrm>
            <a:off x="7874000" y="7695832"/>
            <a:ext cx="1370135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270" dirty="0">
                <a:solidFill>
                  <a:srgbClr val="7949A8"/>
                </a:solidFill>
                <a:latin typeface="Times New Roman"/>
                <a:ea typeface="Times New Roman"/>
              </a:rPr>
              <a:t>“Hid</a:t>
            </a:r>
            <a:r>
              <a:rPr lang="en-US" altLang="zh-CN" sz="2600" spc="265" dirty="0">
                <a:solidFill>
                  <a:srgbClr val="7949A8"/>
                </a:solidFill>
                <a:latin typeface="Times New Roman"/>
                <a:ea typeface="Times New Roman"/>
              </a:rPr>
              <a:t>den</a:t>
            </a:r>
          </a:p>
          <a:p>
            <a:pPr marL="0" indent="63500">
              <a:lnSpc>
                <a:spcPct val="100000"/>
              </a:lnSpc>
            </a:pPr>
            <a:r>
              <a:rPr lang="en-US" altLang="zh-CN" sz="2600" spc="225" dirty="0">
                <a:solidFill>
                  <a:srgbClr val="7949A8"/>
                </a:solidFill>
                <a:latin typeface="Times New Roman"/>
                <a:ea typeface="Times New Roman"/>
              </a:rPr>
              <a:t>Layer</a:t>
            </a:r>
            <a:r>
              <a:rPr lang="en-US" altLang="zh-CN" sz="2600" spc="220" dirty="0">
                <a:solidFill>
                  <a:srgbClr val="7949A8"/>
                </a:solidFill>
                <a:latin typeface="Times New Roman"/>
                <a:ea typeface="Times New Roman"/>
              </a:rPr>
              <a:t>s”</a:t>
            </a:r>
          </a:p>
        </p:txBody>
      </p:sp>
      <p:sp>
        <p:nvSpPr>
          <p:cNvPr id="397" name="TextBox 397"/>
          <p:cNvSpPr txBox="1"/>
          <p:nvPr/>
        </p:nvSpPr>
        <p:spPr>
          <a:xfrm>
            <a:off x="12268200" y="7680858"/>
            <a:ext cx="3347098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398" name="TextBox 398"/>
          <p:cNvSpPr txBox="1"/>
          <p:nvPr/>
        </p:nvSpPr>
        <p:spPr>
          <a:xfrm rot="16200000">
            <a:off x="4545513" y="4302308"/>
            <a:ext cx="1080937" cy="423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185" dirty="0">
                <a:solidFill>
                  <a:srgbClr val="EF5A29"/>
                </a:solidFill>
                <a:latin typeface="Times New Roman"/>
                <a:ea typeface="Times New Roman"/>
              </a:rPr>
              <a:t>Pixels</a:t>
            </a:r>
          </a:p>
        </p:txBody>
      </p:sp>
      <p:sp>
        <p:nvSpPr>
          <p:cNvPr id="399" name="TextBox 399"/>
          <p:cNvSpPr txBox="1"/>
          <p:nvPr/>
        </p:nvSpPr>
        <p:spPr>
          <a:xfrm rot="16200000">
            <a:off x="6313416" y="4292211"/>
            <a:ext cx="1151930" cy="423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335" dirty="0">
                <a:solidFill>
                  <a:srgbClr val="EF5A29"/>
                </a:solidFill>
                <a:latin typeface="Times New Roman"/>
                <a:ea typeface="Times New Roman"/>
              </a:rPr>
              <a:t>Edges</a:t>
            </a:r>
          </a:p>
        </p:txBody>
      </p:sp>
      <p:sp>
        <p:nvSpPr>
          <p:cNvPr id="400" name="TextBox 400"/>
          <p:cNvSpPr txBox="1"/>
          <p:nvPr/>
        </p:nvSpPr>
        <p:spPr>
          <a:xfrm rot="16200000">
            <a:off x="7954218" y="4294713"/>
            <a:ext cx="1426326" cy="423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280" dirty="0">
                <a:solidFill>
                  <a:srgbClr val="EF5A29"/>
                </a:solidFill>
                <a:latin typeface="Times New Roman"/>
                <a:ea typeface="Times New Roman"/>
              </a:rPr>
              <a:t>Corners</a:t>
            </a:r>
          </a:p>
        </p:txBody>
      </p:sp>
      <p:sp>
        <p:nvSpPr>
          <p:cNvPr id="401" name="TextBox 401"/>
          <p:cNvSpPr txBox="1"/>
          <p:nvPr/>
        </p:nvSpPr>
        <p:spPr>
          <a:xfrm rot="16200000">
            <a:off x="9348526" y="4457120"/>
            <a:ext cx="2193711" cy="423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310" dirty="0">
                <a:solidFill>
                  <a:srgbClr val="EF5A29"/>
                </a:solidFill>
                <a:latin typeface="Times New Roman"/>
                <a:ea typeface="Times New Roman"/>
              </a:rPr>
              <a:t>Object</a:t>
            </a:r>
            <a:r>
              <a:rPr lang="en-US" altLang="zh-CN" sz="2600" spc="165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5" dirty="0">
                <a:solidFill>
                  <a:srgbClr val="EF5A29"/>
                </a:solidFill>
                <a:latin typeface="Times New Roman"/>
                <a:ea typeface="Times New Roman"/>
              </a:rPr>
              <a:t>Parts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Freeform 402"/>
          <p:cNvSpPr/>
          <p:nvPr/>
        </p:nvSpPr>
        <p:spPr>
          <a:xfrm>
            <a:off x="2876550" y="4552950"/>
            <a:ext cx="1352550" cy="19050"/>
          </a:xfrm>
          <a:custGeom>
            <a:avLst/>
            <a:gdLst>
              <a:gd name="connsiteX0" fmla="*/ 25142 w 1352550"/>
              <a:gd name="connsiteY0" fmla="*/ 19050 h 19050"/>
              <a:gd name="connsiteX1" fmla="*/ 1341215 w 1352550"/>
              <a:gd name="connsiteY1" fmla="*/ 19050 h 19050"/>
              <a:gd name="connsiteX2" fmla="*/ 1360265 w 13525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0" h="19050">
                <a:moveTo>
                  <a:pt x="25142" y="19050"/>
                </a:moveTo>
                <a:lnTo>
                  <a:pt x="1341215" y="19050"/>
                </a:lnTo>
                <a:lnTo>
                  <a:pt x="1360265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Freeform 403"/>
          <p:cNvSpPr/>
          <p:nvPr/>
        </p:nvSpPr>
        <p:spPr>
          <a:xfrm>
            <a:off x="10852150" y="4552950"/>
            <a:ext cx="1428750" cy="19050"/>
          </a:xfrm>
          <a:custGeom>
            <a:avLst/>
            <a:gdLst>
              <a:gd name="connsiteX0" fmla="*/ 19870 w 1428750"/>
              <a:gd name="connsiteY0" fmla="*/ 19050 h 19050"/>
              <a:gd name="connsiteX1" fmla="*/ 1419544 w 1428750"/>
              <a:gd name="connsiteY1" fmla="*/ 19050 h 19050"/>
              <a:gd name="connsiteX2" fmla="*/ 1438594 w 14287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19050">
                <a:moveTo>
                  <a:pt x="19870" y="19050"/>
                </a:moveTo>
                <a:lnTo>
                  <a:pt x="1419544" y="19050"/>
                </a:lnTo>
                <a:lnTo>
                  <a:pt x="1438594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Freeform 404"/>
          <p:cNvSpPr/>
          <p:nvPr/>
        </p:nvSpPr>
        <p:spPr>
          <a:xfrm>
            <a:off x="12249150" y="4464050"/>
            <a:ext cx="184150" cy="184150"/>
          </a:xfrm>
          <a:custGeom>
            <a:avLst/>
            <a:gdLst>
              <a:gd name="connsiteX0" fmla="*/ 22545 w 184150"/>
              <a:gd name="connsiteY0" fmla="*/ 191770 h 184150"/>
              <a:gd name="connsiteX1" fmla="*/ 190185 w 184150"/>
              <a:gd name="connsiteY1" fmla="*/ 107950 h 184150"/>
              <a:gd name="connsiteX2" fmla="*/ 22545 w 184150"/>
              <a:gd name="connsiteY2" fmla="*/ 24130 h 184150"/>
              <a:gd name="connsiteX3" fmla="*/ 22545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2545" y="191770"/>
                </a:moveTo>
                <a:lnTo>
                  <a:pt x="190185" y="107950"/>
                </a:lnTo>
                <a:lnTo>
                  <a:pt x="22545" y="24130"/>
                </a:lnTo>
                <a:lnTo>
                  <a:pt x="22545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6" name="Picture 4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320" y="3543300"/>
            <a:ext cx="2827020" cy="2087880"/>
          </a:xfrm>
          <a:prstGeom prst="rect">
            <a:avLst/>
          </a:prstGeom>
        </p:spPr>
      </p:pic>
      <p:pic>
        <p:nvPicPr>
          <p:cNvPr id="407" name="Picture 4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46020"/>
            <a:ext cx="2186940" cy="3947160"/>
          </a:xfrm>
          <a:prstGeom prst="rect">
            <a:avLst/>
          </a:prstGeom>
        </p:spPr>
      </p:pic>
      <p:pic>
        <p:nvPicPr>
          <p:cNvPr id="408" name="Picture 4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661160"/>
            <a:ext cx="8069580" cy="5844540"/>
          </a:xfrm>
          <a:prstGeom prst="rect">
            <a:avLst/>
          </a:prstGeom>
        </p:spPr>
      </p:pic>
      <p:sp>
        <p:nvSpPr>
          <p:cNvPr id="2" name="TextBox 408"/>
          <p:cNvSpPr txBox="1"/>
          <p:nvPr/>
        </p:nvSpPr>
        <p:spPr>
          <a:xfrm>
            <a:off x="3898900" y="668934"/>
            <a:ext cx="858029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60" dirty="0">
                <a:solidFill>
                  <a:srgbClr val="3F3F3F"/>
                </a:solidFill>
                <a:latin typeface="Times New Roman"/>
                <a:ea typeface="Times New Roman"/>
              </a:rPr>
              <a:t>Neural</a:t>
            </a:r>
            <a:r>
              <a:rPr lang="en-US" altLang="zh-CN" sz="4800" spc="2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94" dirty="0">
                <a:solidFill>
                  <a:srgbClr val="3F3F3F"/>
                </a:solidFill>
                <a:latin typeface="Times New Roman"/>
                <a:ea typeface="Times New Roman"/>
              </a:rPr>
              <a:t>Networks</a:t>
            </a:r>
            <a:r>
              <a:rPr lang="en-US" altLang="zh-CN" sz="480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0" dirty="0">
                <a:solidFill>
                  <a:srgbClr val="3F3F3F"/>
                </a:solidFill>
                <a:latin typeface="Times New Roman"/>
                <a:ea typeface="Times New Roman"/>
              </a:rPr>
              <a:t>Introduced</a:t>
            </a:r>
          </a:p>
        </p:txBody>
      </p:sp>
      <p:sp>
        <p:nvSpPr>
          <p:cNvPr id="409" name="TextBox 409"/>
          <p:cNvSpPr txBox="1"/>
          <p:nvPr/>
        </p:nvSpPr>
        <p:spPr>
          <a:xfrm>
            <a:off x="1041400" y="7695832"/>
            <a:ext cx="1637606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Corpus</a:t>
            </a:r>
            <a:r>
              <a:rPr lang="en-US" altLang="zh-CN" sz="2600" spc="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</a:p>
          <a:p>
            <a:pPr marL="0" indent="215900">
              <a:lnSpc>
                <a:spcPct val="100000"/>
              </a:lnSpc>
            </a:pPr>
            <a:r>
              <a:rPr lang="en-US" altLang="zh-CN" sz="2600" spc="325" dirty="0">
                <a:solidFill>
                  <a:srgbClr val="000000"/>
                </a:solidFill>
                <a:latin typeface="Times New Roman"/>
                <a:ea typeface="Times New Roman"/>
              </a:rPr>
              <a:t>Ima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ges</a:t>
            </a:r>
          </a:p>
        </p:txBody>
      </p:sp>
      <p:sp>
        <p:nvSpPr>
          <p:cNvPr id="410" name="TextBox 410"/>
          <p:cNvSpPr txBox="1"/>
          <p:nvPr/>
        </p:nvSpPr>
        <p:spPr>
          <a:xfrm>
            <a:off x="5448300" y="7680858"/>
            <a:ext cx="4481993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70" dirty="0">
                <a:solidFill>
                  <a:srgbClr val="EF5A29"/>
                </a:solidFill>
                <a:latin typeface="Times New Roman"/>
                <a:ea typeface="Times New Roman"/>
              </a:rPr>
              <a:t>Layers</a:t>
            </a:r>
            <a:r>
              <a:rPr lang="en-US" altLang="zh-CN" sz="2600" spc="15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4" dirty="0">
                <a:solidFill>
                  <a:srgbClr val="EF5A29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2600" spc="15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5" dirty="0">
                <a:solidFill>
                  <a:srgbClr val="EF5A29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15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50" dirty="0">
                <a:solidFill>
                  <a:srgbClr val="EF5A29"/>
                </a:solidFill>
                <a:latin typeface="Times New Roman"/>
                <a:ea typeface="Times New Roman"/>
              </a:rPr>
              <a:t>neural</a:t>
            </a:r>
            <a:r>
              <a:rPr lang="en-US" altLang="zh-CN" sz="2600" spc="15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0" dirty="0">
                <a:solidFill>
                  <a:srgbClr val="EF5A29"/>
                </a:solidFill>
                <a:latin typeface="Times New Roman"/>
                <a:ea typeface="Times New Roman"/>
              </a:rPr>
              <a:t>network</a:t>
            </a:r>
          </a:p>
        </p:txBody>
      </p:sp>
      <p:sp>
        <p:nvSpPr>
          <p:cNvPr id="411" name="TextBox 411"/>
          <p:cNvSpPr txBox="1"/>
          <p:nvPr/>
        </p:nvSpPr>
        <p:spPr>
          <a:xfrm>
            <a:off x="12268200" y="7680858"/>
            <a:ext cx="3347098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412" name="TextBox 412"/>
          <p:cNvSpPr txBox="1"/>
          <p:nvPr/>
        </p:nvSpPr>
        <p:spPr>
          <a:xfrm rot="16200000">
            <a:off x="4450416" y="4296110"/>
            <a:ext cx="1271131" cy="423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145" dirty="0">
                <a:solidFill>
                  <a:srgbClr val="EF5A29"/>
                </a:solidFill>
                <a:latin typeface="Times New Roman"/>
                <a:ea typeface="Times New Roman"/>
              </a:rPr>
              <a:t>Layer</a:t>
            </a:r>
            <a:r>
              <a:rPr lang="en-US" altLang="zh-CN" sz="2600" spc="75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55" dirty="0">
                <a:solidFill>
                  <a:srgbClr val="EF5A29"/>
                </a:solidFill>
                <a:latin typeface="Times New Roman"/>
                <a:ea typeface="Times New Roman"/>
              </a:rPr>
              <a:t>1</a:t>
            </a:r>
          </a:p>
        </p:txBody>
      </p:sp>
      <p:sp>
        <p:nvSpPr>
          <p:cNvPr id="413" name="TextBox 413"/>
          <p:cNvSpPr txBox="1"/>
          <p:nvPr/>
        </p:nvSpPr>
        <p:spPr>
          <a:xfrm rot="16200000">
            <a:off x="6217990" y="4298385"/>
            <a:ext cx="1342783" cy="423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230" dirty="0">
                <a:solidFill>
                  <a:srgbClr val="EF5A29"/>
                </a:solidFill>
                <a:latin typeface="Times New Roman"/>
                <a:ea typeface="Times New Roman"/>
              </a:rPr>
              <a:t>Layer</a:t>
            </a:r>
            <a:r>
              <a:rPr lang="en-US" altLang="zh-CN" sz="2600" spc="12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50" dirty="0">
                <a:solidFill>
                  <a:srgbClr val="EF5A29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414" name="TextBox 414"/>
          <p:cNvSpPr txBox="1"/>
          <p:nvPr/>
        </p:nvSpPr>
        <p:spPr>
          <a:xfrm rot="5400000">
            <a:off x="8473132" y="4292926"/>
            <a:ext cx="261500" cy="550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-580" dirty="0">
                <a:solidFill>
                  <a:srgbClr val="EF5A29"/>
                </a:solidFill>
                <a:latin typeface="Times New Roman"/>
                <a:ea typeface="Times New Roman"/>
              </a:rPr>
              <a:t>…</a:t>
            </a:r>
          </a:p>
        </p:txBody>
      </p:sp>
      <p:sp>
        <p:nvSpPr>
          <p:cNvPr id="415" name="TextBox 415"/>
          <p:cNvSpPr txBox="1"/>
          <p:nvPr/>
        </p:nvSpPr>
        <p:spPr>
          <a:xfrm rot="16200000">
            <a:off x="9744770" y="4459664"/>
            <a:ext cx="1401224" cy="423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200" dirty="0">
                <a:solidFill>
                  <a:srgbClr val="EF5A29"/>
                </a:solidFill>
                <a:latin typeface="Times New Roman"/>
                <a:ea typeface="Times New Roman"/>
              </a:rPr>
              <a:t>Layer</a:t>
            </a:r>
            <a:r>
              <a:rPr lang="en-US" altLang="zh-CN" sz="2600" spc="104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5" dirty="0">
                <a:solidFill>
                  <a:srgbClr val="EF5A29"/>
                </a:solidFill>
                <a:latin typeface="Times New Roman"/>
                <a:ea typeface="Times New Roman"/>
              </a:rPr>
              <a:t>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Freeform 416"/>
          <p:cNvSpPr/>
          <p:nvPr/>
        </p:nvSpPr>
        <p:spPr>
          <a:xfrm>
            <a:off x="2876550" y="4552950"/>
            <a:ext cx="1352550" cy="19050"/>
          </a:xfrm>
          <a:custGeom>
            <a:avLst/>
            <a:gdLst>
              <a:gd name="connsiteX0" fmla="*/ 25142 w 1352550"/>
              <a:gd name="connsiteY0" fmla="*/ 19050 h 19050"/>
              <a:gd name="connsiteX1" fmla="*/ 1341215 w 1352550"/>
              <a:gd name="connsiteY1" fmla="*/ 19050 h 19050"/>
              <a:gd name="connsiteX2" fmla="*/ 1360265 w 13525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0" h="19050">
                <a:moveTo>
                  <a:pt x="25142" y="19050"/>
                </a:moveTo>
                <a:lnTo>
                  <a:pt x="1341215" y="19050"/>
                </a:lnTo>
                <a:lnTo>
                  <a:pt x="1360265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reeform 417"/>
          <p:cNvSpPr/>
          <p:nvPr/>
        </p:nvSpPr>
        <p:spPr>
          <a:xfrm>
            <a:off x="10852150" y="4552950"/>
            <a:ext cx="1428750" cy="19050"/>
          </a:xfrm>
          <a:custGeom>
            <a:avLst/>
            <a:gdLst>
              <a:gd name="connsiteX0" fmla="*/ 19870 w 1428750"/>
              <a:gd name="connsiteY0" fmla="*/ 19050 h 19050"/>
              <a:gd name="connsiteX1" fmla="*/ 1419544 w 1428750"/>
              <a:gd name="connsiteY1" fmla="*/ 19050 h 19050"/>
              <a:gd name="connsiteX2" fmla="*/ 1438594 w 14287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19050">
                <a:moveTo>
                  <a:pt x="19870" y="19050"/>
                </a:moveTo>
                <a:lnTo>
                  <a:pt x="1419544" y="19050"/>
                </a:lnTo>
                <a:lnTo>
                  <a:pt x="1438594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reeform 418"/>
          <p:cNvSpPr/>
          <p:nvPr/>
        </p:nvSpPr>
        <p:spPr>
          <a:xfrm>
            <a:off x="12249150" y="4464050"/>
            <a:ext cx="184150" cy="184150"/>
          </a:xfrm>
          <a:custGeom>
            <a:avLst/>
            <a:gdLst>
              <a:gd name="connsiteX0" fmla="*/ 22545 w 184150"/>
              <a:gd name="connsiteY0" fmla="*/ 191770 h 184150"/>
              <a:gd name="connsiteX1" fmla="*/ 190185 w 184150"/>
              <a:gd name="connsiteY1" fmla="*/ 107950 h 184150"/>
              <a:gd name="connsiteX2" fmla="*/ 22545 w 184150"/>
              <a:gd name="connsiteY2" fmla="*/ 24130 h 184150"/>
              <a:gd name="connsiteX3" fmla="*/ 22545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2545" y="191770"/>
                </a:moveTo>
                <a:lnTo>
                  <a:pt x="190185" y="107950"/>
                </a:lnTo>
                <a:lnTo>
                  <a:pt x="22545" y="24130"/>
                </a:lnTo>
                <a:lnTo>
                  <a:pt x="22545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0" name="Picture 4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320" y="3543300"/>
            <a:ext cx="2827020" cy="2087880"/>
          </a:xfrm>
          <a:prstGeom prst="rect">
            <a:avLst/>
          </a:prstGeom>
        </p:spPr>
      </p:pic>
      <p:pic>
        <p:nvPicPr>
          <p:cNvPr id="421" name="Picture 4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46020"/>
            <a:ext cx="2186940" cy="3947160"/>
          </a:xfrm>
          <a:prstGeom prst="rect">
            <a:avLst/>
          </a:prstGeom>
        </p:spPr>
      </p:pic>
      <p:pic>
        <p:nvPicPr>
          <p:cNvPr id="422" name="Picture 4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661160"/>
            <a:ext cx="8069580" cy="5844540"/>
          </a:xfrm>
          <a:prstGeom prst="rect">
            <a:avLst/>
          </a:prstGeom>
        </p:spPr>
      </p:pic>
      <p:sp>
        <p:nvSpPr>
          <p:cNvPr id="2" name="TextBox 422"/>
          <p:cNvSpPr txBox="1"/>
          <p:nvPr/>
        </p:nvSpPr>
        <p:spPr>
          <a:xfrm>
            <a:off x="3898900" y="668934"/>
            <a:ext cx="858029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60" dirty="0">
                <a:solidFill>
                  <a:srgbClr val="3F3F3F"/>
                </a:solidFill>
                <a:latin typeface="Times New Roman"/>
                <a:ea typeface="Times New Roman"/>
              </a:rPr>
              <a:t>Neural</a:t>
            </a:r>
            <a:r>
              <a:rPr lang="en-US" altLang="zh-CN" sz="4800" spc="2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94" dirty="0">
                <a:solidFill>
                  <a:srgbClr val="3F3F3F"/>
                </a:solidFill>
                <a:latin typeface="Times New Roman"/>
                <a:ea typeface="Times New Roman"/>
              </a:rPr>
              <a:t>Networks</a:t>
            </a:r>
            <a:r>
              <a:rPr lang="en-US" altLang="zh-CN" sz="480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0" dirty="0">
                <a:solidFill>
                  <a:srgbClr val="3F3F3F"/>
                </a:solidFill>
                <a:latin typeface="Times New Roman"/>
                <a:ea typeface="Times New Roman"/>
              </a:rPr>
              <a:t>Introduced</a:t>
            </a:r>
          </a:p>
        </p:txBody>
      </p:sp>
      <p:sp>
        <p:nvSpPr>
          <p:cNvPr id="423" name="TextBox 423"/>
          <p:cNvSpPr txBox="1"/>
          <p:nvPr/>
        </p:nvSpPr>
        <p:spPr>
          <a:xfrm>
            <a:off x="1041400" y="7695832"/>
            <a:ext cx="1637606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Corpus</a:t>
            </a:r>
            <a:r>
              <a:rPr lang="en-US" altLang="zh-CN" sz="2600" spc="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</a:p>
          <a:p>
            <a:pPr marL="0" indent="215900">
              <a:lnSpc>
                <a:spcPct val="100000"/>
              </a:lnSpc>
            </a:pPr>
            <a:r>
              <a:rPr lang="en-US" altLang="zh-CN" sz="2600" spc="325" dirty="0">
                <a:solidFill>
                  <a:srgbClr val="000000"/>
                </a:solidFill>
                <a:latin typeface="Times New Roman"/>
                <a:ea typeface="Times New Roman"/>
              </a:rPr>
              <a:t>Ima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ges</a:t>
            </a:r>
          </a:p>
        </p:txBody>
      </p:sp>
      <p:sp>
        <p:nvSpPr>
          <p:cNvPr id="424" name="TextBox 424"/>
          <p:cNvSpPr txBox="1"/>
          <p:nvPr/>
        </p:nvSpPr>
        <p:spPr>
          <a:xfrm>
            <a:off x="4495800" y="6918858"/>
            <a:ext cx="6279885" cy="1599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000"/>
              </a:lnSpc>
              <a:tabLst>
                <a:tab pos="1816100" algn="l"/>
              </a:tabLst>
            </a:pPr>
            <a:r>
              <a:rPr lang="en-US" altLang="zh-CN" sz="2600" spc="190" dirty="0">
                <a:solidFill>
                  <a:srgbClr val="EF5A29"/>
                </a:solidFill>
                <a:latin typeface="Times New Roman"/>
                <a:ea typeface="Times New Roman"/>
              </a:rPr>
              <a:t>Pixels	</a:t>
            </a:r>
            <a:r>
              <a:rPr lang="en-US" altLang="zh-CN" sz="2600" spc="295" dirty="0">
                <a:solidFill>
                  <a:srgbClr val="EF5A29"/>
                </a:solidFill>
                <a:latin typeface="Times New Roman"/>
                <a:ea typeface="Times New Roman"/>
              </a:rPr>
              <a:t>Processed</a:t>
            </a:r>
            <a:r>
              <a:rPr lang="en-US" altLang="zh-CN" sz="2600" spc="175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0" dirty="0">
                <a:solidFill>
                  <a:srgbClr val="EF5A29"/>
                </a:solidFill>
                <a:latin typeface="Times New Roman"/>
                <a:ea typeface="Times New Roman"/>
              </a:rPr>
              <a:t>groups</a:t>
            </a:r>
            <a:r>
              <a:rPr lang="en-US" altLang="zh-CN" sz="2600" spc="175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5" dirty="0">
                <a:solidFill>
                  <a:srgbClr val="EF5A29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2600" spc="18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5" dirty="0">
                <a:solidFill>
                  <a:srgbClr val="EF5A29"/>
                </a:solidFill>
                <a:latin typeface="Times New Roman"/>
                <a:ea typeface="Times New Roman"/>
              </a:rPr>
              <a:t>pixels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85"/>
              </a:lnSpc>
            </a:pPr>
            <a:endParaRPr lang="en-US" dirty="0"/>
          </a:p>
          <a:p>
            <a:pPr marL="0" indent="558800">
              <a:lnSpc>
                <a:spcPct val="100000"/>
              </a:lnSpc>
            </a:pPr>
            <a:r>
              <a:rPr lang="en-US" altLang="zh-CN" sz="2600" spc="295" dirty="0">
                <a:solidFill>
                  <a:srgbClr val="EF5A29"/>
                </a:solidFill>
                <a:latin typeface="Times New Roman"/>
                <a:ea typeface="Times New Roman"/>
              </a:rPr>
              <a:t>Each</a:t>
            </a:r>
            <a:r>
              <a:rPr lang="en-US" altLang="zh-CN" sz="2600" spc="15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4" dirty="0">
                <a:solidFill>
                  <a:srgbClr val="EF5A29"/>
                </a:solidFill>
                <a:latin typeface="Times New Roman"/>
                <a:ea typeface="Times New Roman"/>
              </a:rPr>
              <a:t>layer</a:t>
            </a:r>
            <a:r>
              <a:rPr lang="en-US" altLang="zh-CN" sz="2600" spc="15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4" dirty="0">
                <a:solidFill>
                  <a:srgbClr val="EF5A29"/>
                </a:solidFill>
                <a:latin typeface="Times New Roman"/>
                <a:ea typeface="Times New Roman"/>
              </a:rPr>
              <a:t>consists</a:t>
            </a:r>
            <a:r>
              <a:rPr lang="en-US" altLang="zh-CN" sz="2600" spc="155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0" dirty="0">
                <a:solidFill>
                  <a:srgbClr val="EF5A29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2600" spc="15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0" dirty="0">
                <a:solidFill>
                  <a:srgbClr val="EF5A29"/>
                </a:solidFill>
                <a:latin typeface="Times New Roman"/>
                <a:ea typeface="Times New Roman"/>
              </a:rPr>
              <a:t>individual</a:t>
            </a:r>
          </a:p>
          <a:p>
            <a:pPr marL="0" indent="1231900">
              <a:lnSpc>
                <a:spcPct val="100000"/>
              </a:lnSpc>
            </a:pPr>
            <a:r>
              <a:rPr lang="en-US" altLang="zh-CN" sz="2600" spc="305" dirty="0">
                <a:solidFill>
                  <a:srgbClr val="EF5A29"/>
                </a:solidFill>
                <a:latin typeface="Times New Roman"/>
                <a:ea typeface="Times New Roman"/>
              </a:rPr>
              <a:t>interconnected</a:t>
            </a:r>
            <a:r>
              <a:rPr lang="en-US" altLang="zh-CN" sz="2600" spc="16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35" dirty="0">
                <a:solidFill>
                  <a:srgbClr val="EF5A29"/>
                </a:solidFill>
                <a:latin typeface="Times New Roman"/>
                <a:ea typeface="Times New Roman"/>
              </a:rPr>
              <a:t>neurons</a:t>
            </a:r>
          </a:p>
        </p:txBody>
      </p:sp>
      <p:sp>
        <p:nvSpPr>
          <p:cNvPr id="425" name="TextBox 425"/>
          <p:cNvSpPr txBox="1"/>
          <p:nvPr/>
        </p:nvSpPr>
        <p:spPr>
          <a:xfrm>
            <a:off x="12268200" y="7680858"/>
            <a:ext cx="3232798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426" name="TextBox 426"/>
          <p:cNvSpPr txBox="1"/>
          <p:nvPr/>
        </p:nvSpPr>
        <p:spPr>
          <a:xfrm rot="5400000">
            <a:off x="4764731" y="5105726"/>
            <a:ext cx="261500" cy="55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-580" dirty="0">
                <a:solidFill>
                  <a:srgbClr val="EF5A29"/>
                </a:solidFill>
                <a:latin typeface="Times New Roman"/>
                <a:ea typeface="Times New Roman"/>
              </a:rPr>
              <a:t>…</a:t>
            </a:r>
          </a:p>
        </p:txBody>
      </p:sp>
    </p:spTree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Freeform 427"/>
          <p:cNvSpPr/>
          <p:nvPr/>
        </p:nvSpPr>
        <p:spPr>
          <a:xfrm>
            <a:off x="0" y="0"/>
            <a:ext cx="16256000" cy="9144000"/>
          </a:xfrm>
          <a:custGeom>
            <a:avLst/>
            <a:gdLst>
              <a:gd name="connsiteX0" fmla="*/ 0 w 16256000"/>
              <a:gd name="connsiteY0" fmla="*/ 0 h 9144000"/>
              <a:gd name="connsiteX1" fmla="*/ 16256000 w 16256000"/>
              <a:gd name="connsiteY1" fmla="*/ 0 h 9144000"/>
              <a:gd name="connsiteX2" fmla="*/ 16256000 w 16256000"/>
              <a:gd name="connsiteY2" fmla="*/ 9144000 h 9144000"/>
              <a:gd name="connsiteX3" fmla="*/ 0 w 16256000"/>
              <a:gd name="connsiteY3" fmla="*/ 9144000 h 9144000"/>
              <a:gd name="connsiteX4" fmla="*/ 0 w 16256000"/>
              <a:gd name="connsiteY4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6559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TextBox 428"/>
          <p:cNvSpPr txBox="1"/>
          <p:nvPr/>
        </p:nvSpPr>
        <p:spPr>
          <a:xfrm>
            <a:off x="1460500" y="3529279"/>
            <a:ext cx="13369412" cy="1961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6400" spc="395" dirty="0">
                <a:solidFill>
                  <a:srgbClr val="FEFEFE"/>
                </a:solidFill>
                <a:latin typeface="Times New Roman"/>
                <a:ea typeface="Times New Roman"/>
              </a:rPr>
              <a:t>Neural</a:t>
            </a:r>
            <a:r>
              <a:rPr lang="en-US" altLang="zh-CN" sz="6400" spc="22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05" dirty="0">
                <a:solidFill>
                  <a:srgbClr val="FEFEFE"/>
                </a:solidFill>
                <a:latin typeface="Times New Roman"/>
                <a:ea typeface="Times New Roman"/>
              </a:rPr>
              <a:t>networks</a:t>
            </a:r>
            <a:r>
              <a:rPr lang="en-US" altLang="zh-CN" sz="6400" spc="23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85" dirty="0">
                <a:solidFill>
                  <a:srgbClr val="FEFEFE"/>
                </a:solidFill>
                <a:latin typeface="Times New Roman"/>
                <a:ea typeface="Times New Roman"/>
              </a:rPr>
              <a:t>help</a:t>
            </a:r>
            <a:r>
              <a:rPr lang="en-US" altLang="zh-CN" sz="6400" spc="22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55" dirty="0">
                <a:solidFill>
                  <a:srgbClr val="FEFEFE"/>
                </a:solidFill>
                <a:latin typeface="Times New Roman"/>
                <a:ea typeface="Times New Roman"/>
              </a:rPr>
              <a:t>find</a:t>
            </a:r>
            <a:r>
              <a:rPr lang="en-US" altLang="zh-CN" sz="6400" spc="23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65" dirty="0">
                <a:solidFill>
                  <a:srgbClr val="FEFEFE"/>
                </a:solidFill>
                <a:latin typeface="Times New Roman"/>
                <a:ea typeface="Times New Roman"/>
              </a:rPr>
              <a:t>unknown</a:t>
            </a:r>
          </a:p>
          <a:p>
            <a:pPr marL="0" indent="1231900">
              <a:lnSpc>
                <a:spcPct val="100833"/>
              </a:lnSpc>
            </a:pPr>
            <a:r>
              <a:rPr lang="en-US" altLang="zh-CN" sz="6400" spc="460" dirty="0">
                <a:solidFill>
                  <a:srgbClr val="FEFEFE"/>
                </a:solidFill>
                <a:latin typeface="Times New Roman"/>
                <a:ea typeface="Times New Roman"/>
              </a:rPr>
              <a:t>patterns</a:t>
            </a:r>
            <a:r>
              <a:rPr lang="en-US" altLang="zh-CN" sz="6400" spc="29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65" dirty="0">
                <a:solidFill>
                  <a:srgbClr val="FEFEFE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6400" spc="29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535" dirty="0">
                <a:solidFill>
                  <a:srgbClr val="FEFEFE"/>
                </a:solidFill>
                <a:latin typeface="Times New Roman"/>
                <a:ea typeface="Times New Roman"/>
              </a:rPr>
              <a:t>massive</a:t>
            </a:r>
            <a:r>
              <a:rPr lang="en-US" altLang="zh-CN" sz="6400" spc="29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94" dirty="0">
                <a:solidFill>
                  <a:srgbClr val="FEFEFE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6400" spc="29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40" dirty="0">
                <a:solidFill>
                  <a:srgbClr val="FEFEFE"/>
                </a:solidFill>
                <a:latin typeface="Times New Roman"/>
                <a:ea typeface="Times New Roman"/>
              </a:rPr>
              <a:t>sets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Picture 4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4541520"/>
            <a:ext cx="14409420" cy="83820"/>
          </a:xfrm>
          <a:prstGeom prst="rect">
            <a:avLst/>
          </a:prstGeom>
        </p:spPr>
      </p:pic>
      <p:sp>
        <p:nvSpPr>
          <p:cNvPr id="2" name="TextBox 430"/>
          <p:cNvSpPr txBox="1"/>
          <p:nvPr/>
        </p:nvSpPr>
        <p:spPr>
          <a:xfrm>
            <a:off x="5274801" y="3684963"/>
            <a:ext cx="10146359" cy="752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4800" spc="430" dirty="0">
                <a:solidFill>
                  <a:srgbClr val="1F1F1F"/>
                </a:solidFill>
                <a:latin typeface="Times New Roman"/>
                <a:ea typeface="Times New Roman"/>
              </a:rPr>
              <a:t>TensorFlow</a:t>
            </a:r>
            <a:r>
              <a:rPr lang="en-US" altLang="zh-CN" sz="4800" spc="2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50" dirty="0">
                <a:solidFill>
                  <a:srgbClr val="1F1F1F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4800" spc="234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4" dirty="0">
                <a:solidFill>
                  <a:srgbClr val="1F1F1F"/>
                </a:solidFill>
                <a:latin typeface="Times New Roman"/>
                <a:ea typeface="Times New Roman"/>
              </a:rPr>
              <a:t>Machine</a:t>
            </a:r>
            <a:r>
              <a:rPr lang="en-US" altLang="zh-CN" sz="4800" spc="234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00" dirty="0">
                <a:solidFill>
                  <a:srgbClr val="1F1F1F"/>
                </a:solidFill>
                <a:latin typeface="Times New Roman"/>
                <a:ea typeface="Times New Roman"/>
              </a:rPr>
              <a:t>Learning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Box 431"/>
          <p:cNvSpPr txBox="1"/>
          <p:nvPr/>
        </p:nvSpPr>
        <p:spPr>
          <a:xfrm>
            <a:off x="1536700" y="3237179"/>
            <a:ext cx="11766435" cy="48685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6400" spc="340" dirty="0">
                <a:solidFill>
                  <a:srgbClr val="9AC64C"/>
                </a:solidFill>
                <a:latin typeface="Times New Roman"/>
                <a:ea typeface="Times New Roman"/>
              </a:rPr>
              <a:t>Tenso</a:t>
            </a:r>
            <a:r>
              <a:rPr lang="en-US" altLang="zh-CN" sz="6400" spc="330" dirty="0">
                <a:solidFill>
                  <a:srgbClr val="9AC64C"/>
                </a:solidFill>
                <a:latin typeface="Times New Roman"/>
                <a:ea typeface="Times New Roman"/>
              </a:rPr>
              <a:t>rFlow</a:t>
            </a:r>
          </a:p>
          <a:p>
            <a:pPr>
              <a:lnSpc>
                <a:spcPts val="765"/>
              </a:lnSpc>
            </a:pPr>
            <a:endParaRPr lang="en-US" dirty="0"/>
          </a:p>
          <a:p>
            <a:pPr marL="165100" hangingPunct="0">
              <a:lnSpc>
                <a:spcPct val="100416"/>
              </a:lnSpc>
            </a:pPr>
            <a:r>
              <a:rPr lang="en-US" altLang="zh-CN" sz="3600" spc="365" dirty="0">
                <a:solidFill>
                  <a:srgbClr val="000000"/>
                </a:solidFill>
                <a:latin typeface="Times New Roman"/>
                <a:ea typeface="Times New Roman"/>
              </a:rPr>
              <a:t>TensorFlow™</a:t>
            </a:r>
            <a:r>
              <a:rPr lang="en-US" altLang="zh-CN" sz="36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255" dirty="0">
                <a:solidFill>
                  <a:srgbClr val="000000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36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30" dirty="0">
                <a:solidFill>
                  <a:srgbClr val="000000"/>
                </a:solidFill>
                <a:latin typeface="Times New Roman"/>
                <a:ea typeface="Times New Roman"/>
              </a:rPr>
              <a:t>an</a:t>
            </a:r>
            <a:r>
              <a:rPr lang="en-US" altLang="zh-CN" sz="36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40" dirty="0">
                <a:solidFill>
                  <a:srgbClr val="000000"/>
                </a:solidFill>
                <a:latin typeface="Times New Roman"/>
                <a:ea typeface="Times New Roman"/>
              </a:rPr>
              <a:t>open</a:t>
            </a:r>
            <a:r>
              <a:rPr lang="en-US" altLang="zh-CN" sz="36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05" dirty="0">
                <a:solidFill>
                  <a:srgbClr val="000000"/>
                </a:solidFill>
                <a:latin typeface="Times New Roman"/>
                <a:ea typeface="Times New Roman"/>
              </a:rPr>
              <a:t>source</a:t>
            </a:r>
            <a:r>
              <a:rPr lang="en-US" altLang="zh-CN" sz="36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00" dirty="0">
                <a:solidFill>
                  <a:srgbClr val="000000"/>
                </a:solidFill>
                <a:latin typeface="Times New Roman"/>
                <a:ea typeface="Times New Roman"/>
              </a:rPr>
              <a:t>software</a:t>
            </a:r>
            <a:r>
              <a:rPr lang="en-US" altLang="zh-CN" sz="36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265" dirty="0">
                <a:solidFill>
                  <a:srgbClr val="000000"/>
                </a:solidFill>
                <a:latin typeface="Times New Roman"/>
                <a:ea typeface="Times New Roman"/>
              </a:rPr>
              <a:t>library</a:t>
            </a:r>
            <a:r>
              <a:rPr lang="en-US" altLang="zh-CN" sz="36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275" dirty="0">
                <a:solidFill>
                  <a:srgbClr val="000000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80" dirty="0">
                <a:solidFill>
                  <a:srgbClr val="000000"/>
                </a:solidFill>
                <a:latin typeface="Times New Roman"/>
                <a:ea typeface="Times New Roman"/>
              </a:rPr>
              <a:t>numerical</a:t>
            </a:r>
            <a:r>
              <a:rPr lang="en-US" altLang="zh-CN" sz="36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90" dirty="0">
                <a:solidFill>
                  <a:srgbClr val="000000"/>
                </a:solidFill>
                <a:latin typeface="Times New Roman"/>
                <a:ea typeface="Times New Roman"/>
              </a:rPr>
              <a:t>computation</a:t>
            </a:r>
            <a:r>
              <a:rPr lang="en-US" altLang="zh-CN" sz="36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75" dirty="0">
                <a:solidFill>
                  <a:srgbClr val="000000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36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60" dirty="0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36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95" dirty="0">
                <a:solidFill>
                  <a:srgbClr val="000000"/>
                </a:solidFill>
                <a:latin typeface="Times New Roman"/>
                <a:ea typeface="Times New Roman"/>
              </a:rPr>
              <a:t>flow</a:t>
            </a:r>
            <a:r>
              <a:rPr lang="en-US" altLang="zh-CN" sz="36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60" dirty="0">
                <a:solidFill>
                  <a:srgbClr val="000000"/>
                </a:solidFill>
                <a:latin typeface="Times New Roman"/>
                <a:ea typeface="Times New Roman"/>
              </a:rPr>
              <a:t>graphs.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95"/>
              </a:lnSpc>
            </a:pPr>
            <a:endParaRPr lang="en-US" dirty="0"/>
          </a:p>
          <a:p>
            <a:pPr marL="0" indent="241300">
              <a:lnSpc>
                <a:spcPct val="106666"/>
              </a:lnSpc>
            </a:pPr>
            <a:r>
              <a:rPr lang="en-US" altLang="zh-CN" sz="3400" spc="270" dirty="0">
                <a:solidFill>
                  <a:srgbClr val="9AC64C"/>
                </a:solidFill>
                <a:latin typeface="Times New Roman"/>
                <a:ea typeface="Times New Roman"/>
              </a:rPr>
              <a:t>htt</a:t>
            </a:r>
            <a:r>
              <a:rPr lang="en-US" altLang="zh-CN" sz="3400" spc="265" dirty="0">
                <a:solidFill>
                  <a:srgbClr val="9AC64C"/>
                </a:solidFill>
                <a:latin typeface="Times New Roman"/>
                <a:ea typeface="Times New Roman"/>
              </a:rPr>
              <a:t>ps://www.tensorflow.org/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Picture 4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020" y="685800"/>
            <a:ext cx="3108960" cy="2697480"/>
          </a:xfrm>
          <a:prstGeom prst="rect">
            <a:avLst/>
          </a:prstGeom>
        </p:spPr>
      </p:pic>
      <p:sp>
        <p:nvSpPr>
          <p:cNvPr id="2" name="TextBox 433"/>
          <p:cNvSpPr txBox="1"/>
          <p:nvPr/>
        </p:nvSpPr>
        <p:spPr>
          <a:xfrm>
            <a:off x="1536700" y="3237179"/>
            <a:ext cx="11766434" cy="48685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6400" spc="340" dirty="0">
                <a:solidFill>
                  <a:srgbClr val="9AC64C"/>
                </a:solidFill>
                <a:latin typeface="Times New Roman"/>
                <a:ea typeface="Times New Roman"/>
              </a:rPr>
              <a:t>Tenso</a:t>
            </a:r>
            <a:r>
              <a:rPr lang="en-US" altLang="zh-CN" sz="6400" spc="330" dirty="0">
                <a:solidFill>
                  <a:srgbClr val="9AC64C"/>
                </a:solidFill>
                <a:latin typeface="Times New Roman"/>
                <a:ea typeface="Times New Roman"/>
              </a:rPr>
              <a:t>rFlow</a:t>
            </a:r>
          </a:p>
          <a:p>
            <a:pPr>
              <a:lnSpc>
                <a:spcPts val="765"/>
              </a:lnSpc>
            </a:pPr>
            <a:endParaRPr lang="en-US" dirty="0"/>
          </a:p>
          <a:p>
            <a:pPr marL="165100" hangingPunct="0">
              <a:lnSpc>
                <a:spcPct val="100416"/>
              </a:lnSpc>
            </a:pPr>
            <a:r>
              <a:rPr lang="en-US" altLang="zh-CN" sz="3600" spc="365" dirty="0">
                <a:solidFill>
                  <a:srgbClr val="DCDCDC"/>
                </a:solidFill>
                <a:latin typeface="Times New Roman"/>
                <a:ea typeface="Times New Roman"/>
              </a:rPr>
              <a:t>TensorFlow™</a:t>
            </a:r>
            <a:r>
              <a:rPr lang="en-US" altLang="zh-CN" sz="3600" spc="17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255" dirty="0">
                <a:solidFill>
                  <a:srgbClr val="DCDCDC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3600" spc="17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30" dirty="0">
                <a:solidFill>
                  <a:srgbClr val="DCDCDC"/>
                </a:solidFill>
                <a:latin typeface="Times New Roman"/>
                <a:ea typeface="Times New Roman"/>
              </a:rPr>
              <a:t>an</a:t>
            </a:r>
            <a:r>
              <a:rPr lang="en-US" altLang="zh-CN" sz="3600" spc="18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40" dirty="0">
                <a:solidFill>
                  <a:srgbClr val="000000"/>
                </a:solidFill>
                <a:latin typeface="Times New Roman"/>
                <a:ea typeface="Times New Roman"/>
              </a:rPr>
              <a:t>open</a:t>
            </a:r>
            <a:r>
              <a:rPr lang="en-US" altLang="zh-CN" sz="36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05" dirty="0">
                <a:solidFill>
                  <a:srgbClr val="000000"/>
                </a:solidFill>
                <a:latin typeface="Times New Roman"/>
                <a:ea typeface="Times New Roman"/>
              </a:rPr>
              <a:t>source</a:t>
            </a:r>
            <a:r>
              <a:rPr lang="en-US" altLang="zh-CN" sz="36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00" dirty="0">
                <a:solidFill>
                  <a:srgbClr val="000000"/>
                </a:solidFill>
                <a:latin typeface="Times New Roman"/>
                <a:ea typeface="Times New Roman"/>
              </a:rPr>
              <a:t>software</a:t>
            </a:r>
            <a:r>
              <a:rPr lang="en-US" altLang="zh-CN" sz="36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265" dirty="0">
                <a:solidFill>
                  <a:srgbClr val="000000"/>
                </a:solidFill>
                <a:latin typeface="Times New Roman"/>
                <a:ea typeface="Times New Roman"/>
              </a:rPr>
              <a:t>library</a:t>
            </a:r>
            <a:r>
              <a:rPr lang="en-US" altLang="zh-CN" sz="36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275" dirty="0">
                <a:solidFill>
                  <a:srgbClr val="DCDCDC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360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80" dirty="0">
                <a:solidFill>
                  <a:srgbClr val="DCDCDC"/>
                </a:solidFill>
                <a:latin typeface="Times New Roman"/>
                <a:ea typeface="Times New Roman"/>
              </a:rPr>
              <a:t>numerical</a:t>
            </a:r>
            <a:r>
              <a:rPr lang="en-US" altLang="zh-CN" sz="3600" spc="21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90" dirty="0">
                <a:solidFill>
                  <a:srgbClr val="DCDCDC"/>
                </a:solidFill>
                <a:latin typeface="Times New Roman"/>
                <a:ea typeface="Times New Roman"/>
              </a:rPr>
              <a:t>computation</a:t>
            </a:r>
            <a:r>
              <a:rPr lang="en-US" altLang="zh-CN" sz="3600" spc="21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75" dirty="0">
                <a:solidFill>
                  <a:srgbClr val="DCDCDC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3600" spc="21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60" dirty="0">
                <a:solidFill>
                  <a:srgbClr val="DCDCDC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3600" spc="21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95" dirty="0">
                <a:solidFill>
                  <a:srgbClr val="DCDCDC"/>
                </a:solidFill>
                <a:latin typeface="Times New Roman"/>
                <a:ea typeface="Times New Roman"/>
              </a:rPr>
              <a:t>flow</a:t>
            </a:r>
            <a:r>
              <a:rPr lang="en-US" altLang="zh-CN" sz="3600" spc="22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60" dirty="0">
                <a:solidFill>
                  <a:srgbClr val="DCDCDC"/>
                </a:solidFill>
                <a:latin typeface="Times New Roman"/>
                <a:ea typeface="Times New Roman"/>
              </a:rPr>
              <a:t>graphs.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95"/>
              </a:lnSpc>
            </a:pPr>
            <a:endParaRPr lang="en-US" dirty="0"/>
          </a:p>
          <a:p>
            <a:pPr marL="0" indent="241300">
              <a:lnSpc>
                <a:spcPct val="106666"/>
              </a:lnSpc>
            </a:pPr>
            <a:r>
              <a:rPr lang="en-US" altLang="zh-CN" sz="3400" spc="270" dirty="0">
                <a:solidFill>
                  <a:srgbClr val="9AC64C"/>
                </a:solidFill>
                <a:latin typeface="Times New Roman"/>
                <a:ea typeface="Times New Roman"/>
              </a:rPr>
              <a:t>htt</a:t>
            </a:r>
            <a:r>
              <a:rPr lang="en-US" altLang="zh-CN" sz="3400" spc="265" dirty="0">
                <a:solidFill>
                  <a:srgbClr val="9AC64C"/>
                </a:solidFill>
                <a:latin typeface="Times New Roman"/>
                <a:ea typeface="Times New Roman"/>
              </a:rPr>
              <a:t>ps://www.tensorflow.org/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6096000" y="546100"/>
            <a:ext cx="38100" cy="8001000"/>
          </a:xfrm>
          <a:custGeom>
            <a:avLst/>
            <a:gdLst>
              <a:gd name="connsiteX0" fmla="*/ 16933 w 38100"/>
              <a:gd name="connsiteY0" fmla="*/ 22838 h 8001000"/>
              <a:gd name="connsiteX1" fmla="*/ 16933 w 38100"/>
              <a:gd name="connsiteY1" fmla="*/ 8010072 h 80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8001000">
                <a:moveTo>
                  <a:pt x="16933" y="22838"/>
                </a:moveTo>
                <a:lnTo>
                  <a:pt x="16933" y="8010072"/>
                </a:lnTo>
              </a:path>
            </a:pathLst>
          </a:custGeom>
          <a:ln w="25400">
            <a:solidFill>
              <a:srgbClr val="EF592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Product Sans" panose="020B0403030502040203" pitchFamily="34" charset="0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286000"/>
            <a:ext cx="4716780" cy="4564380"/>
          </a:xfrm>
          <a:prstGeom prst="rect">
            <a:avLst/>
          </a:prstGeom>
        </p:spPr>
      </p:pic>
      <p:sp>
        <p:nvSpPr>
          <p:cNvPr id="2" name="TextBox 13"/>
          <p:cNvSpPr txBox="1"/>
          <p:nvPr/>
        </p:nvSpPr>
        <p:spPr>
          <a:xfrm>
            <a:off x="6629400" y="923289"/>
            <a:ext cx="8195135" cy="76726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562100">
              <a:lnSpc>
                <a:spcPct val="100833"/>
              </a:lnSpc>
            </a:pPr>
            <a:r>
              <a:rPr lang="en-US" altLang="zh-CN" sz="5000" spc="385" dirty="0">
                <a:solidFill>
                  <a:srgbClr val="3F3F3F"/>
                </a:solidFill>
                <a:latin typeface="Product Sans" panose="020B0403030502040203" pitchFamily="34" charset="0"/>
                <a:ea typeface="Times New Roman"/>
              </a:rPr>
              <a:t>Install</a:t>
            </a:r>
            <a:r>
              <a:rPr lang="en-US" altLang="zh-CN" sz="5000" spc="275" dirty="0">
                <a:solidFill>
                  <a:srgbClr val="3F3F3F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5000" spc="535" dirty="0">
                <a:solidFill>
                  <a:srgbClr val="3F3F3F"/>
                </a:solidFill>
                <a:latin typeface="Product Sans" panose="020B0403030502040203" pitchFamily="34" charset="0"/>
                <a:ea typeface="Times New Roman"/>
              </a:rPr>
              <a:t>and</a:t>
            </a:r>
            <a:r>
              <a:rPr lang="en-US" altLang="zh-CN" sz="5000" spc="280" dirty="0">
                <a:solidFill>
                  <a:srgbClr val="3F3F3F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5000" spc="494" dirty="0">
                <a:solidFill>
                  <a:srgbClr val="3F3F3F"/>
                </a:solidFill>
                <a:latin typeface="Product Sans" panose="020B0403030502040203" pitchFamily="34" charset="0"/>
                <a:ea typeface="Times New Roman"/>
              </a:rPr>
              <a:t>Setup</a:t>
            </a: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35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 marL="0">
              <a:lnSpc>
                <a:spcPct val="106666"/>
              </a:lnSpc>
            </a:pPr>
            <a:r>
              <a:rPr lang="en-US" altLang="zh-CN" sz="3200" spc="35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The</a:t>
            </a:r>
            <a:r>
              <a:rPr lang="en-US" altLang="zh-CN" sz="3200" spc="175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24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latest</a:t>
            </a:r>
            <a:r>
              <a:rPr lang="en-US" altLang="zh-CN" sz="3200" spc="18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29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version</a:t>
            </a:r>
            <a:r>
              <a:rPr lang="en-US" altLang="zh-CN" sz="3200" spc="175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0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of</a:t>
            </a:r>
            <a:r>
              <a:rPr lang="en-US" altLang="zh-CN" sz="3200" spc="18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TensorFlow</a:t>
            </a:r>
            <a:endParaRPr lang="en-US" altLang="zh-CN" sz="3200" spc="290" dirty="0">
              <a:solidFill>
                <a:srgbClr val="4B4B4B"/>
              </a:solidFill>
              <a:latin typeface="Product Sans" panose="020B0403030502040203" pitchFamily="34" charset="0"/>
              <a:ea typeface="Times New Roman"/>
            </a:endParaRP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255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 marL="0">
              <a:lnSpc>
                <a:spcPct val="100000"/>
              </a:lnSpc>
            </a:pPr>
            <a:r>
              <a:rPr lang="en-US" altLang="zh-CN" sz="3200" spc="55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A</a:t>
            </a:r>
            <a:r>
              <a:rPr lang="en-US" altLang="zh-CN" sz="3200" spc="19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compatible</a:t>
            </a:r>
            <a:r>
              <a:rPr lang="en-US" altLang="zh-CN" sz="3200" spc="195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version</a:t>
            </a:r>
            <a:r>
              <a:rPr lang="en-US" altLang="zh-CN" sz="3200" spc="195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of</a:t>
            </a:r>
            <a:r>
              <a:rPr lang="en-US" altLang="zh-CN" sz="3200" spc="195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Python,</a:t>
            </a:r>
            <a:r>
              <a:rPr lang="en-US" altLang="zh-CN" sz="3200" spc="195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version </a:t>
            </a:r>
            <a:r>
              <a:rPr lang="en-US" altLang="zh-CN" sz="3200" spc="29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2.7</a:t>
            </a:r>
            <a:r>
              <a:rPr lang="en-US" altLang="zh-CN" sz="3200" spc="175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and</a:t>
            </a:r>
            <a:r>
              <a:rPr lang="en-US" altLang="zh-CN" sz="3200" spc="175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29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3.x</a:t>
            </a: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265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 marL="0" hangingPunct="0">
              <a:lnSpc>
                <a:spcPct val="100833"/>
              </a:lnSpc>
            </a:pPr>
            <a:r>
              <a:rPr lang="en-US" altLang="zh-CN" sz="3200" spc="46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A</a:t>
            </a:r>
            <a:r>
              <a:rPr lang="en-US" altLang="zh-CN" sz="3200" spc="16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Mac,</a:t>
            </a:r>
            <a:r>
              <a:rPr lang="en-US" altLang="zh-CN" sz="3200" spc="16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Linux</a:t>
            </a:r>
            <a:r>
              <a:rPr lang="en-US" altLang="zh-CN" sz="3200" spc="16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27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or</a:t>
            </a:r>
            <a:r>
              <a:rPr lang="en-US" altLang="zh-CN" sz="3200" spc="16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Windows</a:t>
            </a:r>
            <a:r>
              <a:rPr lang="en-US" altLang="zh-CN" sz="3200" spc="16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machine</a:t>
            </a:r>
            <a:r>
              <a:rPr lang="en-US" altLang="zh-CN" sz="3200" spc="16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on</a:t>
            </a:r>
            <a:r>
              <a:rPr lang="en-US" altLang="zh-CN" sz="320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which</a:t>
            </a:r>
            <a:r>
              <a:rPr lang="en-US" altLang="zh-CN" sz="3200" spc="185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TensorFlow</a:t>
            </a:r>
            <a:r>
              <a:rPr lang="en-US" altLang="zh-CN" sz="3200" spc="19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can</a:t>
            </a:r>
            <a:r>
              <a:rPr lang="en-US" altLang="zh-CN" sz="3200" spc="19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be</a:t>
            </a:r>
            <a:r>
              <a:rPr lang="en-US" altLang="zh-CN" sz="3200" spc="185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3200" spc="27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installed</a:t>
            </a:r>
          </a:p>
          <a:p>
            <a:pPr marL="0" algn="ctr" hangingPunct="0">
              <a:lnSpc>
                <a:spcPct val="100833"/>
              </a:lnSpc>
            </a:pPr>
            <a:endParaRPr lang="en-US" altLang="zh-CN" sz="3200" spc="275" dirty="0">
              <a:solidFill>
                <a:srgbClr val="4B4B4B"/>
              </a:solidFill>
              <a:latin typeface="Product Sans" panose="020B0403030502040203" pitchFamily="34" charset="0"/>
              <a:ea typeface="Times New Roman"/>
            </a:endParaRPr>
          </a:p>
          <a:p>
            <a:pPr marL="0" algn="ctr" hangingPunct="0">
              <a:lnSpc>
                <a:spcPct val="100833"/>
              </a:lnSpc>
            </a:pPr>
            <a:r>
              <a:rPr lang="en-US" altLang="zh-CN" sz="3200" spc="27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Or</a:t>
            </a:r>
          </a:p>
          <a:p>
            <a:pPr marL="0" algn="ctr" hangingPunct="0">
              <a:lnSpc>
                <a:spcPct val="100833"/>
              </a:lnSpc>
            </a:pPr>
            <a:endParaRPr lang="en-US" altLang="zh-CN" sz="3200" spc="275" dirty="0">
              <a:solidFill>
                <a:srgbClr val="4B4B4B"/>
              </a:solidFill>
              <a:latin typeface="Product Sans" panose="020B0403030502040203" pitchFamily="34" charset="0"/>
              <a:ea typeface="Times New Roman"/>
            </a:endParaRPr>
          </a:p>
          <a:p>
            <a:pPr marL="0" algn="ctr" hangingPunct="0">
              <a:lnSpc>
                <a:spcPct val="100833"/>
              </a:lnSpc>
            </a:pPr>
            <a:r>
              <a:rPr lang="en-US" altLang="zh-CN" sz="3200" spc="27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A browser like Firefox / Chrome</a:t>
            </a:r>
          </a:p>
          <a:p>
            <a:pPr marL="0" algn="ctr" hangingPunct="0">
              <a:lnSpc>
                <a:spcPct val="100833"/>
              </a:lnSpc>
            </a:pPr>
            <a:endParaRPr lang="en-US" altLang="zh-CN" sz="3200" spc="275" dirty="0">
              <a:solidFill>
                <a:srgbClr val="4B4B4B"/>
              </a:solidFill>
              <a:latin typeface="Product Sans" panose="020B0403030502040203" pitchFamily="34" charset="0"/>
              <a:ea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Picture 4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520" y="647700"/>
            <a:ext cx="2727960" cy="2606040"/>
          </a:xfrm>
          <a:prstGeom prst="rect">
            <a:avLst/>
          </a:prstGeom>
        </p:spPr>
      </p:pic>
      <p:sp>
        <p:nvSpPr>
          <p:cNvPr id="2" name="TextBox 435"/>
          <p:cNvSpPr txBox="1"/>
          <p:nvPr/>
        </p:nvSpPr>
        <p:spPr>
          <a:xfrm>
            <a:off x="1536700" y="3237179"/>
            <a:ext cx="11766435" cy="48685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6400" spc="340" dirty="0">
                <a:solidFill>
                  <a:srgbClr val="9AC64C"/>
                </a:solidFill>
                <a:latin typeface="Times New Roman"/>
                <a:ea typeface="Times New Roman"/>
              </a:rPr>
              <a:t>Tenso</a:t>
            </a:r>
            <a:r>
              <a:rPr lang="en-US" altLang="zh-CN" sz="6400" spc="330" dirty="0">
                <a:solidFill>
                  <a:srgbClr val="9AC64C"/>
                </a:solidFill>
                <a:latin typeface="Times New Roman"/>
                <a:ea typeface="Times New Roman"/>
              </a:rPr>
              <a:t>rFlow</a:t>
            </a:r>
          </a:p>
          <a:p>
            <a:pPr>
              <a:lnSpc>
                <a:spcPts val="765"/>
              </a:lnSpc>
            </a:pPr>
            <a:endParaRPr lang="en-US" dirty="0"/>
          </a:p>
          <a:p>
            <a:pPr marL="165100" hangingPunct="0">
              <a:lnSpc>
                <a:spcPct val="100416"/>
              </a:lnSpc>
            </a:pPr>
            <a:r>
              <a:rPr lang="en-US" altLang="zh-CN" sz="3600" spc="365" dirty="0">
                <a:solidFill>
                  <a:srgbClr val="DCDCDC"/>
                </a:solidFill>
                <a:latin typeface="Times New Roman"/>
                <a:ea typeface="Times New Roman"/>
              </a:rPr>
              <a:t>TensorFlow™</a:t>
            </a:r>
            <a:r>
              <a:rPr lang="en-US" altLang="zh-CN" sz="3600" spc="17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255" dirty="0">
                <a:solidFill>
                  <a:srgbClr val="DCDCDC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3600" spc="17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30" dirty="0">
                <a:solidFill>
                  <a:srgbClr val="DCDCDC"/>
                </a:solidFill>
                <a:latin typeface="Times New Roman"/>
                <a:ea typeface="Times New Roman"/>
              </a:rPr>
              <a:t>an</a:t>
            </a:r>
            <a:r>
              <a:rPr lang="en-US" altLang="zh-CN" sz="3600" spc="18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40" dirty="0">
                <a:solidFill>
                  <a:srgbClr val="DCDCDC"/>
                </a:solidFill>
                <a:latin typeface="Times New Roman"/>
                <a:ea typeface="Times New Roman"/>
              </a:rPr>
              <a:t>open</a:t>
            </a:r>
            <a:r>
              <a:rPr lang="en-US" altLang="zh-CN" sz="3600" spc="17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05" dirty="0">
                <a:solidFill>
                  <a:srgbClr val="DCDCDC"/>
                </a:solidFill>
                <a:latin typeface="Times New Roman"/>
                <a:ea typeface="Times New Roman"/>
              </a:rPr>
              <a:t>source</a:t>
            </a:r>
            <a:r>
              <a:rPr lang="en-US" altLang="zh-CN" sz="3600" spc="17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00" dirty="0">
                <a:solidFill>
                  <a:srgbClr val="DCDCDC"/>
                </a:solidFill>
                <a:latin typeface="Times New Roman"/>
                <a:ea typeface="Times New Roman"/>
              </a:rPr>
              <a:t>software</a:t>
            </a:r>
            <a:r>
              <a:rPr lang="en-US" altLang="zh-CN" sz="3600" spc="18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265" dirty="0">
                <a:solidFill>
                  <a:srgbClr val="DCDCDC"/>
                </a:solidFill>
                <a:latin typeface="Times New Roman"/>
                <a:ea typeface="Times New Roman"/>
              </a:rPr>
              <a:t>library</a:t>
            </a:r>
            <a:r>
              <a:rPr lang="en-US" altLang="zh-CN" sz="3600" spc="17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275" dirty="0">
                <a:solidFill>
                  <a:srgbClr val="DCDCDC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360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80" dirty="0">
                <a:solidFill>
                  <a:srgbClr val="000000"/>
                </a:solidFill>
                <a:latin typeface="Times New Roman"/>
                <a:ea typeface="Times New Roman"/>
              </a:rPr>
              <a:t>numerical</a:t>
            </a:r>
            <a:r>
              <a:rPr lang="en-US" altLang="zh-CN" sz="36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90" dirty="0">
                <a:solidFill>
                  <a:srgbClr val="000000"/>
                </a:solidFill>
                <a:latin typeface="Times New Roman"/>
                <a:ea typeface="Times New Roman"/>
              </a:rPr>
              <a:t>computation</a:t>
            </a:r>
            <a:r>
              <a:rPr lang="en-US" altLang="zh-CN" sz="36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75" dirty="0">
                <a:solidFill>
                  <a:srgbClr val="DCDCDC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3600" spc="21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60" dirty="0">
                <a:solidFill>
                  <a:srgbClr val="DCDCDC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3600" spc="21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95" dirty="0">
                <a:solidFill>
                  <a:srgbClr val="DCDCDC"/>
                </a:solidFill>
                <a:latin typeface="Times New Roman"/>
                <a:ea typeface="Times New Roman"/>
              </a:rPr>
              <a:t>flow</a:t>
            </a:r>
            <a:r>
              <a:rPr lang="en-US" altLang="zh-CN" sz="3600" spc="22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60" dirty="0">
                <a:solidFill>
                  <a:srgbClr val="DCDCDC"/>
                </a:solidFill>
                <a:latin typeface="Times New Roman"/>
                <a:ea typeface="Times New Roman"/>
              </a:rPr>
              <a:t>graphs.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95"/>
              </a:lnSpc>
            </a:pPr>
            <a:endParaRPr lang="en-US" dirty="0"/>
          </a:p>
          <a:p>
            <a:pPr marL="0" indent="241300">
              <a:lnSpc>
                <a:spcPct val="106666"/>
              </a:lnSpc>
            </a:pPr>
            <a:r>
              <a:rPr lang="en-US" altLang="zh-CN" sz="3400" spc="270" dirty="0">
                <a:solidFill>
                  <a:srgbClr val="9AC64C"/>
                </a:solidFill>
                <a:latin typeface="Times New Roman"/>
                <a:ea typeface="Times New Roman"/>
              </a:rPr>
              <a:t>htt</a:t>
            </a:r>
            <a:r>
              <a:rPr lang="en-US" altLang="zh-CN" sz="3400" spc="265" dirty="0">
                <a:solidFill>
                  <a:srgbClr val="9AC64C"/>
                </a:solidFill>
                <a:latin typeface="Times New Roman"/>
                <a:ea typeface="Times New Roman"/>
              </a:rPr>
              <a:t>ps://www.tensorflow.org/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Picture 4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0" y="647700"/>
            <a:ext cx="3253740" cy="2316480"/>
          </a:xfrm>
          <a:prstGeom prst="rect">
            <a:avLst/>
          </a:prstGeom>
        </p:spPr>
      </p:pic>
      <p:sp>
        <p:nvSpPr>
          <p:cNvPr id="2" name="TextBox 437"/>
          <p:cNvSpPr txBox="1"/>
          <p:nvPr/>
        </p:nvSpPr>
        <p:spPr>
          <a:xfrm>
            <a:off x="1536700" y="3237179"/>
            <a:ext cx="11766435" cy="48685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6400" spc="340" dirty="0">
                <a:solidFill>
                  <a:srgbClr val="9AC64C"/>
                </a:solidFill>
                <a:latin typeface="Times New Roman"/>
                <a:ea typeface="Times New Roman"/>
              </a:rPr>
              <a:t>Tenso</a:t>
            </a:r>
            <a:r>
              <a:rPr lang="en-US" altLang="zh-CN" sz="6400" spc="330" dirty="0">
                <a:solidFill>
                  <a:srgbClr val="9AC64C"/>
                </a:solidFill>
                <a:latin typeface="Times New Roman"/>
                <a:ea typeface="Times New Roman"/>
              </a:rPr>
              <a:t>rFlow</a:t>
            </a:r>
          </a:p>
          <a:p>
            <a:pPr>
              <a:lnSpc>
                <a:spcPts val="765"/>
              </a:lnSpc>
            </a:pPr>
            <a:endParaRPr lang="en-US" dirty="0"/>
          </a:p>
          <a:p>
            <a:pPr marL="165100" hangingPunct="0">
              <a:lnSpc>
                <a:spcPct val="100416"/>
              </a:lnSpc>
            </a:pPr>
            <a:r>
              <a:rPr lang="en-US" altLang="zh-CN" sz="3600" spc="365" dirty="0">
                <a:solidFill>
                  <a:srgbClr val="DCDCDC"/>
                </a:solidFill>
                <a:latin typeface="Times New Roman"/>
                <a:ea typeface="Times New Roman"/>
              </a:rPr>
              <a:t>TensorFlow™</a:t>
            </a:r>
            <a:r>
              <a:rPr lang="en-US" altLang="zh-CN" sz="3600" spc="17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255" dirty="0">
                <a:solidFill>
                  <a:srgbClr val="DCDCDC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3600" spc="17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30" dirty="0">
                <a:solidFill>
                  <a:srgbClr val="DCDCDC"/>
                </a:solidFill>
                <a:latin typeface="Times New Roman"/>
                <a:ea typeface="Times New Roman"/>
              </a:rPr>
              <a:t>an</a:t>
            </a:r>
            <a:r>
              <a:rPr lang="en-US" altLang="zh-CN" sz="3600" spc="18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40" dirty="0">
                <a:solidFill>
                  <a:srgbClr val="DCDCDC"/>
                </a:solidFill>
                <a:latin typeface="Times New Roman"/>
                <a:ea typeface="Times New Roman"/>
              </a:rPr>
              <a:t>open</a:t>
            </a:r>
            <a:r>
              <a:rPr lang="en-US" altLang="zh-CN" sz="3600" spc="17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05" dirty="0">
                <a:solidFill>
                  <a:srgbClr val="DCDCDC"/>
                </a:solidFill>
                <a:latin typeface="Times New Roman"/>
                <a:ea typeface="Times New Roman"/>
              </a:rPr>
              <a:t>source</a:t>
            </a:r>
            <a:r>
              <a:rPr lang="en-US" altLang="zh-CN" sz="3600" spc="17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00" dirty="0">
                <a:solidFill>
                  <a:srgbClr val="DCDCDC"/>
                </a:solidFill>
                <a:latin typeface="Times New Roman"/>
                <a:ea typeface="Times New Roman"/>
              </a:rPr>
              <a:t>software</a:t>
            </a:r>
            <a:r>
              <a:rPr lang="en-US" altLang="zh-CN" sz="3600" spc="18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265" dirty="0">
                <a:solidFill>
                  <a:srgbClr val="DCDCDC"/>
                </a:solidFill>
                <a:latin typeface="Times New Roman"/>
                <a:ea typeface="Times New Roman"/>
              </a:rPr>
              <a:t>library</a:t>
            </a:r>
            <a:r>
              <a:rPr lang="en-US" altLang="zh-CN" sz="3600" spc="17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275" dirty="0">
                <a:solidFill>
                  <a:srgbClr val="DCDCDC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360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80" dirty="0">
                <a:solidFill>
                  <a:srgbClr val="DCDCDC"/>
                </a:solidFill>
                <a:latin typeface="Times New Roman"/>
                <a:ea typeface="Times New Roman"/>
              </a:rPr>
              <a:t>numerical</a:t>
            </a:r>
            <a:r>
              <a:rPr lang="en-US" altLang="zh-CN" sz="3600" spc="21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90" dirty="0">
                <a:solidFill>
                  <a:srgbClr val="DCDCDC"/>
                </a:solidFill>
                <a:latin typeface="Times New Roman"/>
                <a:ea typeface="Times New Roman"/>
              </a:rPr>
              <a:t>computation</a:t>
            </a:r>
            <a:r>
              <a:rPr lang="en-US" altLang="zh-CN" sz="3600" spc="21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75" dirty="0">
                <a:solidFill>
                  <a:srgbClr val="DCDCDC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3600" spc="21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60" dirty="0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36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95" dirty="0">
                <a:solidFill>
                  <a:srgbClr val="000000"/>
                </a:solidFill>
                <a:latin typeface="Times New Roman"/>
                <a:ea typeface="Times New Roman"/>
              </a:rPr>
              <a:t>flow</a:t>
            </a:r>
            <a:r>
              <a:rPr lang="en-US" altLang="zh-CN" sz="36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60" dirty="0">
                <a:solidFill>
                  <a:srgbClr val="000000"/>
                </a:solidFill>
                <a:latin typeface="Times New Roman"/>
                <a:ea typeface="Times New Roman"/>
              </a:rPr>
              <a:t>graphs.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95"/>
              </a:lnSpc>
            </a:pPr>
            <a:endParaRPr lang="en-US" dirty="0"/>
          </a:p>
          <a:p>
            <a:pPr marL="0" indent="241300">
              <a:lnSpc>
                <a:spcPct val="106666"/>
              </a:lnSpc>
            </a:pPr>
            <a:r>
              <a:rPr lang="en-US" altLang="zh-CN" sz="3400" spc="270" dirty="0">
                <a:solidFill>
                  <a:srgbClr val="9AC64C"/>
                </a:solidFill>
                <a:latin typeface="Times New Roman"/>
                <a:ea typeface="Times New Roman"/>
              </a:rPr>
              <a:t>htt</a:t>
            </a:r>
            <a:r>
              <a:rPr lang="en-US" altLang="zh-CN" sz="3400" spc="265" dirty="0">
                <a:solidFill>
                  <a:srgbClr val="9AC64C"/>
                </a:solidFill>
                <a:latin typeface="Times New Roman"/>
                <a:ea typeface="Times New Roman"/>
              </a:rPr>
              <a:t>ps://www.tensorflow.org/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Picture 4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3055620"/>
            <a:ext cx="762000" cy="3032760"/>
          </a:xfrm>
          <a:prstGeom prst="rect">
            <a:avLst/>
          </a:prstGeom>
        </p:spPr>
      </p:pic>
      <p:pic>
        <p:nvPicPr>
          <p:cNvPr id="440" name="Picture 4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20" y="3055620"/>
            <a:ext cx="784860" cy="3032760"/>
          </a:xfrm>
          <a:prstGeom prst="rect">
            <a:avLst/>
          </a:prstGeom>
        </p:spPr>
      </p:pic>
      <p:pic>
        <p:nvPicPr>
          <p:cNvPr id="441" name="Picture 4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0" y="3055620"/>
            <a:ext cx="777240" cy="3032760"/>
          </a:xfrm>
          <a:prstGeom prst="rect">
            <a:avLst/>
          </a:prstGeom>
        </p:spPr>
      </p:pic>
      <p:pic>
        <p:nvPicPr>
          <p:cNvPr id="442" name="Picture 4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0" y="2476500"/>
            <a:ext cx="3116580" cy="3429000"/>
          </a:xfrm>
          <a:prstGeom prst="rect">
            <a:avLst/>
          </a:prstGeom>
        </p:spPr>
      </p:pic>
      <p:sp>
        <p:nvSpPr>
          <p:cNvPr id="2" name="TextBox 442"/>
          <p:cNvSpPr txBox="1"/>
          <p:nvPr/>
        </p:nvSpPr>
        <p:spPr>
          <a:xfrm>
            <a:off x="4127500" y="668934"/>
            <a:ext cx="8121252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60" dirty="0">
                <a:solidFill>
                  <a:srgbClr val="3F3F3F"/>
                </a:solidFill>
                <a:latin typeface="Times New Roman"/>
                <a:ea typeface="Times New Roman"/>
              </a:rPr>
              <a:t>Advantages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9" dirty="0">
                <a:solidFill>
                  <a:srgbClr val="3F3F3F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75" dirty="0">
                <a:solidFill>
                  <a:srgbClr val="3F3F3F"/>
                </a:solidFill>
                <a:latin typeface="Times New Roman"/>
                <a:ea typeface="Times New Roman"/>
              </a:rPr>
              <a:t>TensorFlow</a:t>
            </a:r>
          </a:p>
        </p:txBody>
      </p:sp>
      <p:sp>
        <p:nvSpPr>
          <p:cNvPr id="443" name="TextBox 443"/>
          <p:cNvSpPr txBox="1"/>
          <p:nvPr/>
        </p:nvSpPr>
        <p:spPr>
          <a:xfrm>
            <a:off x="2717800" y="6496787"/>
            <a:ext cx="4636809" cy="1759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371600">
              <a:lnSpc>
                <a:spcPct val="109166"/>
              </a:lnSpc>
            </a:pPr>
            <a:r>
              <a:rPr lang="en-US" altLang="zh-CN" sz="2600" b="1" spc="195" dirty="0">
                <a:solidFill>
                  <a:srgbClr val="6559A5"/>
                </a:solidFill>
                <a:latin typeface="Times New Roman"/>
                <a:ea typeface="Times New Roman"/>
              </a:rPr>
              <a:t>D</a:t>
            </a:r>
            <a:r>
              <a:rPr lang="en-US" altLang="zh-CN" sz="2600" b="1" spc="190" dirty="0">
                <a:solidFill>
                  <a:srgbClr val="6559A5"/>
                </a:solidFill>
                <a:latin typeface="Times New Roman"/>
                <a:ea typeface="Times New Roman"/>
              </a:rPr>
              <a:t>istributed</a:t>
            </a:r>
          </a:p>
          <a:p>
            <a:pPr>
              <a:lnSpc>
                <a:spcPts val="1070"/>
              </a:lnSpc>
            </a:pPr>
            <a:endParaRPr lang="en-US" dirty="0"/>
          </a:p>
          <a:p>
            <a:pPr marL="0" indent="660400">
              <a:lnSpc>
                <a:spcPct val="100000"/>
              </a:lnSpc>
            </a:pPr>
            <a:r>
              <a:rPr lang="en-US" altLang="zh-CN" sz="2600" spc="325" dirty="0">
                <a:solidFill>
                  <a:srgbClr val="000000"/>
                </a:solidFill>
                <a:latin typeface="Times New Roman"/>
                <a:ea typeface="Times New Roman"/>
              </a:rPr>
              <a:t>Runs</a:t>
            </a:r>
            <a:r>
              <a:rPr lang="en-US" altLang="zh-CN" sz="26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30" dirty="0">
                <a:solidFill>
                  <a:srgbClr val="000000"/>
                </a:solidFill>
                <a:latin typeface="Times New Roman"/>
                <a:ea typeface="Times New Roman"/>
              </a:rPr>
              <a:t>on</a:t>
            </a:r>
            <a:r>
              <a:rPr lang="en-US" altLang="zh-CN" sz="26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0" dirty="0">
                <a:solidFill>
                  <a:srgbClr val="000000"/>
                </a:solidFill>
                <a:latin typeface="Times New Roman"/>
                <a:ea typeface="Times New Roman"/>
              </a:rPr>
              <a:t>cluster</a:t>
            </a:r>
            <a:r>
              <a:rPr lang="en-US" altLang="zh-CN" sz="26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0" dirty="0">
                <a:solidFill>
                  <a:srgbClr val="000000"/>
                </a:solidFill>
                <a:latin typeface="Times New Roman"/>
                <a:ea typeface="Times New Roman"/>
              </a:rPr>
              <a:t>or</a:t>
            </a:r>
          </a:p>
          <a:p>
            <a:pPr marL="0">
              <a:lnSpc>
                <a:spcPct val="100000"/>
              </a:lnSpc>
            </a:pPr>
            <a:r>
              <a:rPr lang="en-US" altLang="zh-CN" sz="2600" spc="290" dirty="0">
                <a:solidFill>
                  <a:srgbClr val="000000"/>
                </a:solidFill>
                <a:latin typeface="Times New Roman"/>
                <a:ea typeface="Times New Roman"/>
              </a:rPr>
              <a:t>machines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5" dirty="0">
                <a:solidFill>
                  <a:srgbClr val="000000"/>
                </a:solidFill>
                <a:latin typeface="Times New Roman"/>
                <a:ea typeface="Times New Roman"/>
              </a:rPr>
              <a:t>or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55" dirty="0">
                <a:solidFill>
                  <a:srgbClr val="000000"/>
                </a:solidFill>
                <a:latin typeface="Times New Roman"/>
                <a:ea typeface="Times New Roman"/>
              </a:rPr>
              <a:t>multiple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30" dirty="0">
                <a:solidFill>
                  <a:srgbClr val="000000"/>
                </a:solidFill>
                <a:latin typeface="Times New Roman"/>
                <a:ea typeface="Times New Roman"/>
              </a:rPr>
              <a:t>CPUs/</a:t>
            </a:r>
          </a:p>
          <a:p>
            <a:pPr marL="0" indent="50800">
              <a:lnSpc>
                <a:spcPct val="100000"/>
              </a:lnSpc>
            </a:pPr>
            <a:r>
              <a:rPr lang="en-US" altLang="zh-CN" sz="2600" spc="370" dirty="0">
                <a:solidFill>
                  <a:srgbClr val="000000"/>
                </a:solidFill>
                <a:latin typeface="Times New Roman"/>
                <a:ea typeface="Times New Roman"/>
              </a:rPr>
              <a:t>GPUs</a:t>
            </a:r>
            <a:r>
              <a:rPr lang="en-US" altLang="zh-CN" sz="26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0" dirty="0">
                <a:solidFill>
                  <a:srgbClr val="000000"/>
                </a:solidFill>
                <a:latin typeface="Times New Roman"/>
                <a:ea typeface="Times New Roman"/>
              </a:rPr>
              <a:t>on</a:t>
            </a:r>
            <a:r>
              <a:rPr lang="en-US" altLang="zh-CN" sz="26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5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same</a:t>
            </a:r>
            <a:r>
              <a:rPr lang="en-US" altLang="zh-CN" sz="26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machine</a:t>
            </a:r>
          </a:p>
        </p:txBody>
      </p:sp>
      <p:sp>
        <p:nvSpPr>
          <p:cNvPr id="444" name="TextBox 444"/>
          <p:cNvSpPr txBox="1"/>
          <p:nvPr/>
        </p:nvSpPr>
        <p:spPr>
          <a:xfrm>
            <a:off x="9817100" y="6496787"/>
            <a:ext cx="3278693" cy="1759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15900">
              <a:lnSpc>
                <a:spcPct val="109166"/>
              </a:lnSpc>
            </a:pPr>
            <a:r>
              <a:rPr lang="en-US" altLang="zh-CN" sz="2600" b="1" spc="230" dirty="0">
                <a:solidFill>
                  <a:srgbClr val="6559A5"/>
                </a:solidFill>
                <a:latin typeface="Times New Roman"/>
                <a:ea typeface="Times New Roman"/>
              </a:rPr>
              <a:t>Suite</a:t>
            </a:r>
            <a:r>
              <a:rPr lang="en-US" altLang="zh-CN" sz="2600" b="1" spc="150" dirty="0">
                <a:solidFill>
                  <a:srgbClr val="6559A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b="1" spc="220" dirty="0">
                <a:solidFill>
                  <a:srgbClr val="6559A5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2600" b="1" spc="150" dirty="0">
                <a:solidFill>
                  <a:srgbClr val="6559A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b="1" spc="240" dirty="0">
                <a:solidFill>
                  <a:srgbClr val="6559A5"/>
                </a:solidFill>
                <a:latin typeface="Times New Roman"/>
                <a:ea typeface="Times New Roman"/>
              </a:rPr>
              <a:t>software</a:t>
            </a:r>
          </a:p>
          <a:p>
            <a:pPr>
              <a:lnSpc>
                <a:spcPts val="1070"/>
              </a:lnSpc>
            </a:pPr>
            <a:endParaRPr lang="en-US" dirty="0"/>
          </a:p>
          <a:p>
            <a:pPr marL="0" indent="660400">
              <a:lnSpc>
                <a:spcPct val="100000"/>
              </a:lnSpc>
            </a:pPr>
            <a:r>
              <a:rPr lang="en-US" altLang="zh-CN" sz="2600" spc="209" dirty="0">
                <a:solidFill>
                  <a:srgbClr val="000000"/>
                </a:solidFill>
                <a:latin typeface="Times New Roman"/>
                <a:ea typeface="Times New Roman"/>
              </a:rPr>
              <a:t>Tenso</a:t>
            </a:r>
            <a:r>
              <a:rPr lang="en-US" altLang="zh-CN" sz="2600" spc="205" dirty="0">
                <a:solidFill>
                  <a:srgbClr val="000000"/>
                </a:solidFill>
                <a:latin typeface="Times New Roman"/>
                <a:ea typeface="Times New Roman"/>
              </a:rPr>
              <a:t>rFlow,</a:t>
            </a:r>
          </a:p>
          <a:p>
            <a:pPr marL="0" indent="546100">
              <a:lnSpc>
                <a:spcPct val="100000"/>
              </a:lnSpc>
            </a:pPr>
            <a:r>
              <a:rPr lang="en-US" altLang="zh-CN" sz="2600" spc="255" dirty="0">
                <a:solidFill>
                  <a:srgbClr val="000000"/>
                </a:solidFill>
                <a:latin typeface="Times New Roman"/>
                <a:ea typeface="Times New Roman"/>
              </a:rPr>
              <a:t>Te</a:t>
            </a: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nsorBoard,</a:t>
            </a:r>
          </a:p>
          <a:p>
            <a:pPr marL="0">
              <a:lnSpc>
                <a:spcPct val="100000"/>
              </a:lnSpc>
            </a:pPr>
            <a:r>
              <a:rPr lang="en-US" altLang="zh-CN" sz="2600" spc="255" dirty="0">
                <a:solidFill>
                  <a:srgbClr val="000000"/>
                </a:solidFill>
                <a:latin typeface="Times New Roman"/>
                <a:ea typeface="Times New Roman"/>
              </a:rPr>
              <a:t>TensorFlow</a:t>
            </a:r>
            <a:r>
              <a:rPr lang="en-US" altLang="zh-CN" sz="2600" spc="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Serving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" grpId="0"/>
      <p:bldP spid="44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Picture 4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086100"/>
            <a:ext cx="3573780" cy="2667000"/>
          </a:xfrm>
          <a:prstGeom prst="rect">
            <a:avLst/>
          </a:prstGeom>
        </p:spPr>
      </p:pic>
      <p:pic>
        <p:nvPicPr>
          <p:cNvPr id="447" name="Picture 4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420" y="2819400"/>
            <a:ext cx="3451860" cy="3200400"/>
          </a:xfrm>
          <a:prstGeom prst="rect">
            <a:avLst/>
          </a:prstGeom>
        </p:spPr>
      </p:pic>
      <p:pic>
        <p:nvPicPr>
          <p:cNvPr id="448" name="Picture 4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0100" y="2712720"/>
            <a:ext cx="2072640" cy="3413760"/>
          </a:xfrm>
          <a:prstGeom prst="rect">
            <a:avLst/>
          </a:prstGeom>
        </p:spPr>
      </p:pic>
      <p:sp>
        <p:nvSpPr>
          <p:cNvPr id="2" name="TextBox 448"/>
          <p:cNvSpPr txBox="1"/>
          <p:nvPr/>
        </p:nvSpPr>
        <p:spPr>
          <a:xfrm>
            <a:off x="6413500" y="668934"/>
            <a:ext cx="3557787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85" dirty="0">
                <a:solidFill>
                  <a:srgbClr val="3F3F3F"/>
                </a:solidFill>
                <a:latin typeface="Times New Roman"/>
                <a:ea typeface="Times New Roman"/>
              </a:rPr>
              <a:t>Te</a:t>
            </a:r>
            <a:r>
              <a:rPr lang="en-US" altLang="zh-CN" sz="4800" spc="380" dirty="0">
                <a:solidFill>
                  <a:srgbClr val="3F3F3F"/>
                </a:solidFill>
                <a:latin typeface="Times New Roman"/>
                <a:ea typeface="Times New Roman"/>
              </a:rPr>
              <a:t>nsorFlow</a:t>
            </a:r>
          </a:p>
        </p:txBody>
      </p:sp>
      <p:sp>
        <p:nvSpPr>
          <p:cNvPr id="449" name="TextBox 449"/>
          <p:cNvSpPr txBox="1"/>
          <p:nvPr/>
        </p:nvSpPr>
        <p:spPr>
          <a:xfrm>
            <a:off x="2425700" y="6699986"/>
            <a:ext cx="11889195" cy="4325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9166"/>
              </a:lnSpc>
              <a:tabLst>
                <a:tab pos="4889500" algn="l"/>
                <a:tab pos="9918700" algn="l"/>
              </a:tabLst>
            </a:pPr>
            <a:r>
              <a:rPr lang="en-US" altLang="zh-CN" sz="2600" b="1" spc="275" dirty="0">
                <a:solidFill>
                  <a:srgbClr val="299EBB"/>
                </a:solidFill>
                <a:latin typeface="Times New Roman"/>
                <a:ea typeface="Times New Roman"/>
              </a:rPr>
              <a:t>Uses	</a:t>
            </a:r>
            <a:r>
              <a:rPr lang="en-US" altLang="zh-CN" sz="2600" b="1" spc="225" dirty="0">
                <a:solidFill>
                  <a:srgbClr val="299EBB"/>
                </a:solidFill>
                <a:latin typeface="Times New Roman"/>
                <a:ea typeface="Times New Roman"/>
              </a:rPr>
              <a:t>Strengths	</a:t>
            </a:r>
            <a:r>
              <a:rPr lang="en-US" altLang="zh-CN" sz="2600" b="1" spc="230" dirty="0">
                <a:solidFill>
                  <a:srgbClr val="299EBB"/>
                </a:solidFill>
                <a:latin typeface="Times New Roman"/>
                <a:ea typeface="Times New Roman"/>
              </a:rPr>
              <a:t>Challenges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Freeform 450"/>
          <p:cNvSpPr/>
          <p:nvPr/>
        </p:nvSpPr>
        <p:spPr>
          <a:xfrm>
            <a:off x="6096000" y="546100"/>
            <a:ext cx="38100" cy="8001000"/>
          </a:xfrm>
          <a:custGeom>
            <a:avLst/>
            <a:gdLst>
              <a:gd name="connsiteX0" fmla="*/ 16933 w 38100"/>
              <a:gd name="connsiteY0" fmla="*/ 22838 h 8001000"/>
              <a:gd name="connsiteX1" fmla="*/ 16933 w 38100"/>
              <a:gd name="connsiteY1" fmla="*/ 8010072 h 80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8001000">
                <a:moveTo>
                  <a:pt x="16933" y="22838"/>
                </a:moveTo>
                <a:lnTo>
                  <a:pt x="16933" y="8010072"/>
                </a:lnTo>
              </a:path>
            </a:pathLst>
          </a:custGeom>
          <a:ln w="25400">
            <a:solidFill>
              <a:srgbClr val="EF592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2" name="Picture 4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238500"/>
            <a:ext cx="3581400" cy="2667000"/>
          </a:xfrm>
          <a:prstGeom prst="rect">
            <a:avLst/>
          </a:prstGeom>
        </p:spPr>
      </p:pic>
      <p:sp>
        <p:nvSpPr>
          <p:cNvPr id="2" name="TextBox 452"/>
          <p:cNvSpPr txBox="1"/>
          <p:nvPr/>
        </p:nvSpPr>
        <p:spPr>
          <a:xfrm>
            <a:off x="7340600" y="681634"/>
            <a:ext cx="7177098" cy="6273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730500">
              <a:lnSpc>
                <a:spcPct val="100833"/>
              </a:lnSpc>
            </a:pPr>
            <a:r>
              <a:rPr lang="en-US" altLang="zh-CN" sz="4800" spc="475" dirty="0">
                <a:solidFill>
                  <a:srgbClr val="3F3F3F"/>
                </a:solidFill>
                <a:latin typeface="Times New Roman"/>
                <a:ea typeface="Times New Roman"/>
              </a:rPr>
              <a:t>Us</a:t>
            </a:r>
            <a:r>
              <a:rPr lang="en-US" altLang="zh-CN" sz="4800" spc="465" dirty="0">
                <a:solidFill>
                  <a:srgbClr val="3F3F3F"/>
                </a:solidFill>
                <a:latin typeface="Times New Roman"/>
                <a:ea typeface="Times New Roman"/>
              </a:rPr>
              <a:t>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629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380" dirty="0">
                <a:solidFill>
                  <a:srgbClr val="000000"/>
                </a:solidFill>
                <a:latin typeface="Times New Roman"/>
                <a:ea typeface="Times New Roman"/>
              </a:rPr>
              <a:t>Research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5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0" dirty="0">
                <a:solidFill>
                  <a:srgbClr val="000000"/>
                </a:solidFill>
                <a:latin typeface="Times New Roman"/>
                <a:ea typeface="Times New Roman"/>
              </a:rPr>
              <a:t>development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60" dirty="0">
                <a:solidFill>
                  <a:srgbClr val="000000"/>
                </a:solidFill>
                <a:latin typeface="Times New Roman"/>
                <a:ea typeface="Times New Roman"/>
              </a:rPr>
              <a:t>new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50" dirty="0">
                <a:solidFill>
                  <a:srgbClr val="000000"/>
                </a:solidFill>
                <a:latin typeface="Times New Roman"/>
                <a:ea typeface="Times New Roman"/>
              </a:rPr>
              <a:t>ML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55" dirty="0">
                <a:solidFill>
                  <a:srgbClr val="000000"/>
                </a:solidFill>
                <a:latin typeface="Times New Roman"/>
                <a:ea typeface="Times New Roman"/>
              </a:rPr>
              <a:t>algorithms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5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Taking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models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000000"/>
                </a:solidFill>
                <a:latin typeface="Times New Roman"/>
                <a:ea typeface="Times New Roman"/>
              </a:rPr>
              <a:t>from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85" dirty="0">
                <a:solidFill>
                  <a:srgbClr val="000000"/>
                </a:solidFill>
                <a:latin typeface="Times New Roman"/>
                <a:ea typeface="Times New Roman"/>
              </a:rPr>
              <a:t>training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85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5" dirty="0">
                <a:solidFill>
                  <a:srgbClr val="000000"/>
                </a:solidFill>
                <a:latin typeface="Times New Roman"/>
                <a:ea typeface="Times New Roman"/>
              </a:rPr>
              <a:t>p</a:t>
            </a:r>
            <a:r>
              <a:rPr lang="en-US" altLang="zh-CN" sz="3200" spc="390" dirty="0">
                <a:solidFill>
                  <a:srgbClr val="000000"/>
                </a:solidFill>
                <a:latin typeface="Times New Roman"/>
                <a:ea typeface="Times New Roman"/>
              </a:rPr>
              <a:t>roduction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20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3200" spc="395" dirty="0">
                <a:solidFill>
                  <a:srgbClr val="000000"/>
                </a:solidFill>
                <a:latin typeface="Times New Roman"/>
                <a:ea typeface="Times New Roman"/>
              </a:rPr>
              <a:t>Large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000000"/>
                </a:solidFill>
                <a:latin typeface="Times New Roman"/>
                <a:ea typeface="Times New Roman"/>
              </a:rPr>
              <a:t>scale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000000"/>
                </a:solidFill>
                <a:latin typeface="Times New Roman"/>
                <a:ea typeface="Times New Roman"/>
              </a:rPr>
              <a:t>distributed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0" dirty="0">
                <a:solidFill>
                  <a:srgbClr val="000000"/>
                </a:solidFill>
                <a:latin typeface="Times New Roman"/>
                <a:ea typeface="Times New Roman"/>
              </a:rPr>
              <a:t>models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3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410" dirty="0">
                <a:solidFill>
                  <a:srgbClr val="000000"/>
                </a:solidFill>
                <a:latin typeface="Times New Roman"/>
                <a:ea typeface="Times New Roman"/>
              </a:rPr>
              <a:t>Models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000000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0" dirty="0">
                <a:solidFill>
                  <a:srgbClr val="000000"/>
                </a:solidFill>
                <a:latin typeface="Times New Roman"/>
                <a:ea typeface="Times New Roman"/>
              </a:rPr>
              <a:t>mobile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0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9" dirty="0">
                <a:solidFill>
                  <a:srgbClr val="000000"/>
                </a:solidFill>
                <a:latin typeface="Times New Roman"/>
                <a:ea typeface="Times New Roman"/>
              </a:rPr>
              <a:t>embedded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5" dirty="0">
                <a:solidFill>
                  <a:srgbClr val="000000"/>
                </a:solidFill>
                <a:latin typeface="Times New Roman"/>
                <a:ea typeface="Times New Roman"/>
              </a:rPr>
              <a:t>syst</a:t>
            </a:r>
            <a:r>
              <a:rPr lang="en-US" altLang="zh-CN" sz="3200" spc="375" dirty="0">
                <a:solidFill>
                  <a:srgbClr val="000000"/>
                </a:solidFill>
                <a:latin typeface="Times New Roman"/>
                <a:ea typeface="Times New Roman"/>
              </a:rPr>
              <a:t>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Freeform 453"/>
          <p:cNvSpPr/>
          <p:nvPr/>
        </p:nvSpPr>
        <p:spPr>
          <a:xfrm>
            <a:off x="6096000" y="546100"/>
            <a:ext cx="38100" cy="8001000"/>
          </a:xfrm>
          <a:custGeom>
            <a:avLst/>
            <a:gdLst>
              <a:gd name="connsiteX0" fmla="*/ 16933 w 38100"/>
              <a:gd name="connsiteY0" fmla="*/ 22838 h 8001000"/>
              <a:gd name="connsiteX1" fmla="*/ 16933 w 38100"/>
              <a:gd name="connsiteY1" fmla="*/ 8010072 h 80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8001000">
                <a:moveTo>
                  <a:pt x="16933" y="22838"/>
                </a:moveTo>
                <a:lnTo>
                  <a:pt x="16933" y="8010072"/>
                </a:lnTo>
              </a:path>
            </a:pathLst>
          </a:custGeom>
          <a:ln w="25400">
            <a:solidFill>
              <a:srgbClr val="EF592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5" name="Picture 4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71800"/>
            <a:ext cx="3429000" cy="3200400"/>
          </a:xfrm>
          <a:prstGeom prst="rect">
            <a:avLst/>
          </a:prstGeom>
        </p:spPr>
      </p:pic>
      <p:sp>
        <p:nvSpPr>
          <p:cNvPr id="2" name="TextBox 455"/>
          <p:cNvSpPr txBox="1"/>
          <p:nvPr/>
        </p:nvSpPr>
        <p:spPr>
          <a:xfrm>
            <a:off x="7340600" y="681634"/>
            <a:ext cx="7345362" cy="61842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993900">
              <a:lnSpc>
                <a:spcPct val="100833"/>
              </a:lnSpc>
            </a:pPr>
            <a:r>
              <a:rPr lang="en-US" altLang="zh-CN" sz="4800" spc="535" dirty="0">
                <a:solidFill>
                  <a:srgbClr val="3F3F3F"/>
                </a:solidFill>
                <a:latin typeface="Times New Roman"/>
                <a:ea typeface="Times New Roman"/>
              </a:rPr>
              <a:t>Stre</a:t>
            </a:r>
            <a:r>
              <a:rPr lang="en-US" altLang="zh-CN" sz="4800" spc="530" dirty="0">
                <a:solidFill>
                  <a:srgbClr val="3F3F3F"/>
                </a:solidFill>
                <a:latin typeface="Times New Roman"/>
                <a:ea typeface="Times New Roman"/>
              </a:rPr>
              <a:t>ngths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95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3200" spc="370" dirty="0">
                <a:solidFill>
                  <a:srgbClr val="000000"/>
                </a:solidFill>
                <a:latin typeface="Times New Roman"/>
                <a:ea typeface="Times New Roman"/>
              </a:rPr>
              <a:t>Easy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5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0" dirty="0">
                <a:solidFill>
                  <a:srgbClr val="000000"/>
                </a:solidFill>
                <a:latin typeface="Times New Roman"/>
                <a:ea typeface="Times New Roman"/>
              </a:rPr>
              <a:t>use,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5" dirty="0">
                <a:solidFill>
                  <a:srgbClr val="000000"/>
                </a:solidFill>
                <a:latin typeface="Times New Roman"/>
                <a:ea typeface="Times New Roman"/>
              </a:rPr>
              <a:t>stable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000000"/>
                </a:solidFill>
                <a:latin typeface="Times New Roman"/>
                <a:ea typeface="Times New Roman"/>
              </a:rPr>
              <a:t>Python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5" dirty="0">
                <a:solidFill>
                  <a:srgbClr val="000000"/>
                </a:solidFill>
                <a:latin typeface="Times New Roman"/>
                <a:ea typeface="Times New Roman"/>
              </a:rPr>
              <a:t>API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00"/>
              </a:lnSpc>
            </a:pPr>
            <a:endParaRPr lang="en-US" dirty="0"/>
          </a:p>
          <a:p>
            <a:pPr marL="0" hangingPunct="0">
              <a:lnSpc>
                <a:spcPct val="161249"/>
              </a:lnSpc>
            </a:pPr>
            <a:r>
              <a:rPr lang="en-US" altLang="zh-CN" sz="3200" spc="375" dirty="0">
                <a:solidFill>
                  <a:srgbClr val="000000"/>
                </a:solidFill>
                <a:latin typeface="Times New Roman"/>
                <a:ea typeface="Times New Roman"/>
              </a:rPr>
              <a:t>Runs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5" dirty="0">
                <a:solidFill>
                  <a:srgbClr val="000000"/>
                </a:solidFill>
                <a:latin typeface="Times New Roman"/>
                <a:ea typeface="Times New Roman"/>
              </a:rPr>
              <a:t>on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5" dirty="0">
                <a:solidFill>
                  <a:srgbClr val="000000"/>
                </a:solidFill>
                <a:latin typeface="Times New Roman"/>
                <a:ea typeface="Times New Roman"/>
              </a:rPr>
              <a:t>large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000000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5" dirty="0">
                <a:solidFill>
                  <a:srgbClr val="000000"/>
                </a:solidFill>
                <a:latin typeface="Times New Roman"/>
                <a:ea typeface="Times New Roman"/>
              </a:rPr>
              <a:t>well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0" dirty="0">
                <a:solidFill>
                  <a:srgbClr val="000000"/>
                </a:solidFill>
                <a:latin typeface="Times New Roman"/>
                <a:ea typeface="Times New Roman"/>
              </a:rPr>
              <a:t>small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systems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000000"/>
                </a:solidFill>
                <a:latin typeface="Times New Roman"/>
                <a:ea typeface="Times New Roman"/>
              </a:rPr>
              <a:t>Efficient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0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performant</a:t>
            </a:r>
          </a:p>
          <a:p>
            <a:pPr marL="0">
              <a:lnSpc>
                <a:spcPct val="106666"/>
              </a:lnSpc>
            </a:pPr>
            <a:r>
              <a:rPr lang="en-US" altLang="zh-CN" sz="3200" spc="365" dirty="0">
                <a:solidFill>
                  <a:srgbClr val="000000"/>
                </a:solidFill>
                <a:latin typeface="Times New Roman"/>
                <a:ea typeface="Times New Roman"/>
              </a:rPr>
              <a:t>Great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support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0" dirty="0">
                <a:solidFill>
                  <a:srgbClr val="000000"/>
                </a:solidFill>
                <a:latin typeface="Times New Roman"/>
                <a:ea typeface="Times New Roman"/>
              </a:rPr>
              <a:t>from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5" dirty="0">
                <a:solidFill>
                  <a:srgbClr val="000000"/>
                </a:solidFill>
                <a:latin typeface="Times New Roman"/>
                <a:ea typeface="Times New Roman"/>
              </a:rPr>
              <a:t>Google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3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300" dirty="0">
                <a:solidFill>
                  <a:srgbClr val="000000"/>
                </a:solidFill>
                <a:latin typeface="Times New Roman"/>
                <a:ea typeface="Times New Roman"/>
              </a:rPr>
              <a:t>Additional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75" dirty="0">
                <a:solidFill>
                  <a:srgbClr val="000000"/>
                </a:solidFill>
                <a:latin typeface="Times New Roman"/>
                <a:ea typeface="Times New Roman"/>
              </a:rPr>
              <a:t>tools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65" dirty="0">
                <a:solidFill>
                  <a:srgbClr val="000000"/>
                </a:solidFill>
                <a:latin typeface="Times New Roman"/>
                <a:ea typeface="Times New Roman"/>
              </a:rPr>
              <a:t>like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TensorBoard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TensorFlow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000000"/>
                </a:solidFill>
                <a:latin typeface="Times New Roman"/>
                <a:ea typeface="Times New Roman"/>
              </a:rPr>
              <a:t>serving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Freeform 456"/>
          <p:cNvSpPr/>
          <p:nvPr/>
        </p:nvSpPr>
        <p:spPr>
          <a:xfrm>
            <a:off x="6096000" y="546100"/>
            <a:ext cx="38100" cy="8001000"/>
          </a:xfrm>
          <a:custGeom>
            <a:avLst/>
            <a:gdLst>
              <a:gd name="connsiteX0" fmla="*/ 16933 w 38100"/>
              <a:gd name="connsiteY0" fmla="*/ 22838 h 8001000"/>
              <a:gd name="connsiteX1" fmla="*/ 16933 w 38100"/>
              <a:gd name="connsiteY1" fmla="*/ 8010072 h 80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8001000">
                <a:moveTo>
                  <a:pt x="16933" y="22838"/>
                </a:moveTo>
                <a:lnTo>
                  <a:pt x="16933" y="8010072"/>
                </a:lnTo>
              </a:path>
            </a:pathLst>
          </a:custGeom>
          <a:ln w="25400">
            <a:solidFill>
              <a:srgbClr val="EF592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8" name="Picture 4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220" y="2819400"/>
            <a:ext cx="2156460" cy="3520440"/>
          </a:xfrm>
          <a:prstGeom prst="rect">
            <a:avLst/>
          </a:prstGeom>
        </p:spPr>
      </p:pic>
      <p:sp>
        <p:nvSpPr>
          <p:cNvPr id="2" name="TextBox 458"/>
          <p:cNvSpPr txBox="1"/>
          <p:nvPr/>
        </p:nvSpPr>
        <p:spPr>
          <a:xfrm>
            <a:off x="7200900" y="681634"/>
            <a:ext cx="7267741" cy="5384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955800">
              <a:lnSpc>
                <a:spcPct val="100833"/>
              </a:lnSpc>
            </a:pPr>
            <a:r>
              <a:rPr lang="en-US" altLang="zh-CN" sz="4800" spc="444" dirty="0">
                <a:solidFill>
                  <a:srgbClr val="3F3F3F"/>
                </a:solidFill>
                <a:latin typeface="Times New Roman"/>
                <a:ea typeface="Times New Roman"/>
              </a:rPr>
              <a:t>Chall</a:t>
            </a: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enges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629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325" dirty="0">
                <a:solidFill>
                  <a:srgbClr val="000000"/>
                </a:solidFill>
                <a:latin typeface="Times New Roman"/>
                <a:ea typeface="Times New Roman"/>
              </a:rPr>
              <a:t>Distributed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000000"/>
                </a:solidFill>
                <a:latin typeface="Times New Roman"/>
                <a:ea typeface="Times New Roman"/>
              </a:rPr>
              <a:t>support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40" dirty="0">
                <a:solidFill>
                  <a:srgbClr val="000000"/>
                </a:solidFill>
                <a:latin typeface="Times New Roman"/>
                <a:ea typeface="Times New Roman"/>
              </a:rPr>
              <a:t>still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has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5" dirty="0">
                <a:solidFill>
                  <a:srgbClr val="000000"/>
                </a:solidFill>
                <a:latin typeface="Times New Roman"/>
                <a:ea typeface="Times New Roman"/>
              </a:rPr>
              <a:t>ways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5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32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540" dirty="0">
                <a:solidFill>
                  <a:srgbClr val="000000"/>
                </a:solidFill>
                <a:latin typeface="Times New Roman"/>
                <a:ea typeface="Times New Roman"/>
              </a:rPr>
              <a:t>go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20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3200" spc="310" dirty="0">
                <a:solidFill>
                  <a:srgbClr val="000000"/>
                </a:solidFill>
                <a:latin typeface="Times New Roman"/>
                <a:ea typeface="Times New Roman"/>
              </a:rPr>
              <a:t>Libraries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34" dirty="0">
                <a:solidFill>
                  <a:srgbClr val="000000"/>
                </a:solidFill>
                <a:latin typeface="Times New Roman"/>
                <a:ea typeface="Times New Roman"/>
              </a:rPr>
              <a:t>still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being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developed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3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360" dirty="0">
                <a:solidFill>
                  <a:srgbClr val="000000"/>
                </a:solidFill>
                <a:latin typeface="Times New Roman"/>
                <a:ea typeface="Times New Roman"/>
              </a:rPr>
              <a:t>Writing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5" dirty="0">
                <a:solidFill>
                  <a:srgbClr val="000000"/>
                </a:solidFill>
                <a:latin typeface="Times New Roman"/>
                <a:ea typeface="Times New Roman"/>
              </a:rPr>
              <a:t>custom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5" dirty="0">
                <a:solidFill>
                  <a:srgbClr val="000000"/>
                </a:solidFill>
                <a:latin typeface="Times New Roman"/>
                <a:ea typeface="Times New Roman"/>
              </a:rPr>
              <a:t>code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70" dirty="0">
                <a:solidFill>
                  <a:srgbClr val="000000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not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straig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htforward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Freeform 459"/>
          <p:cNvSpPr/>
          <p:nvPr/>
        </p:nvSpPr>
        <p:spPr>
          <a:xfrm>
            <a:off x="0" y="0"/>
            <a:ext cx="16256000" cy="9144000"/>
          </a:xfrm>
          <a:custGeom>
            <a:avLst/>
            <a:gdLst>
              <a:gd name="connsiteX0" fmla="*/ 0 w 16256000"/>
              <a:gd name="connsiteY0" fmla="*/ 0 h 9144000"/>
              <a:gd name="connsiteX1" fmla="*/ 16256000 w 16256000"/>
              <a:gd name="connsiteY1" fmla="*/ 0 h 9144000"/>
              <a:gd name="connsiteX2" fmla="*/ 16256000 w 16256000"/>
              <a:gd name="connsiteY2" fmla="*/ 9144000 h 9144000"/>
              <a:gd name="connsiteX3" fmla="*/ 0 w 16256000"/>
              <a:gd name="connsiteY3" fmla="*/ 9144000 h 9144000"/>
              <a:gd name="connsiteX4" fmla="*/ 0 w 16256000"/>
              <a:gd name="connsiteY4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9AC64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TextBox 460"/>
          <p:cNvSpPr txBox="1"/>
          <p:nvPr/>
        </p:nvSpPr>
        <p:spPr>
          <a:xfrm>
            <a:off x="2171700" y="3033979"/>
            <a:ext cx="11955965" cy="29392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889000">
              <a:lnSpc>
                <a:spcPct val="100000"/>
              </a:lnSpc>
            </a:pPr>
            <a:r>
              <a:rPr lang="en-US" altLang="zh-CN" sz="6400" spc="375" dirty="0">
                <a:solidFill>
                  <a:srgbClr val="F7FAFE"/>
                </a:solidFill>
                <a:latin typeface="Times New Roman"/>
                <a:ea typeface="Times New Roman"/>
              </a:rPr>
              <a:t>TensorFlow</a:t>
            </a:r>
            <a:r>
              <a:rPr lang="en-US" altLang="zh-CN" sz="6400" spc="195" dirty="0">
                <a:solidFill>
                  <a:srgbClr val="F7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275" dirty="0">
                <a:solidFill>
                  <a:srgbClr val="F7FAFE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6400" spc="195" dirty="0">
                <a:solidFill>
                  <a:srgbClr val="F7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90" dirty="0">
                <a:solidFill>
                  <a:srgbClr val="F7FAFE"/>
                </a:solidFill>
                <a:latin typeface="Times New Roman"/>
                <a:ea typeface="Times New Roman"/>
              </a:rPr>
              <a:t>on</a:t>
            </a:r>
            <a:r>
              <a:rPr lang="en-US" altLang="zh-CN" sz="6400" spc="195" dirty="0">
                <a:solidFill>
                  <a:srgbClr val="F7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245" dirty="0">
                <a:solidFill>
                  <a:srgbClr val="F7FAFE"/>
                </a:solidFill>
                <a:latin typeface="Times New Roman"/>
                <a:ea typeface="Times New Roman"/>
              </a:rPr>
              <a:t>its</a:t>
            </a:r>
            <a:r>
              <a:rPr lang="en-US" altLang="zh-CN" sz="6400" spc="195" dirty="0">
                <a:solidFill>
                  <a:srgbClr val="F7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35" dirty="0">
                <a:solidFill>
                  <a:srgbClr val="F7FAFE"/>
                </a:solidFill>
                <a:latin typeface="Times New Roman"/>
                <a:ea typeface="Times New Roman"/>
              </a:rPr>
              <a:t>way</a:t>
            </a:r>
            <a:r>
              <a:rPr lang="en-US" altLang="zh-CN" sz="6400" spc="195" dirty="0">
                <a:solidFill>
                  <a:srgbClr val="F7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05" dirty="0">
                <a:solidFill>
                  <a:srgbClr val="F7FAFE"/>
                </a:solidFill>
                <a:latin typeface="Times New Roman"/>
                <a:ea typeface="Times New Roman"/>
              </a:rPr>
              <a:t>to</a:t>
            </a:r>
          </a:p>
          <a:p>
            <a:pPr marL="0">
              <a:lnSpc>
                <a:spcPct val="100000"/>
              </a:lnSpc>
            </a:pPr>
            <a:r>
              <a:rPr lang="en-US" altLang="zh-CN" sz="6400" spc="469" dirty="0">
                <a:solidFill>
                  <a:srgbClr val="F7FAFE"/>
                </a:solidFill>
                <a:latin typeface="Times New Roman"/>
                <a:ea typeface="Times New Roman"/>
              </a:rPr>
              <a:t>becoming</a:t>
            </a:r>
            <a:r>
              <a:rPr lang="en-US" altLang="zh-CN" sz="6400" spc="240" dirty="0">
                <a:solidFill>
                  <a:srgbClr val="F7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00" dirty="0">
                <a:solidFill>
                  <a:srgbClr val="F7FAFE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6400" spc="240" dirty="0">
                <a:solidFill>
                  <a:srgbClr val="F7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80" dirty="0">
                <a:solidFill>
                  <a:srgbClr val="F7FAFE"/>
                </a:solidFill>
                <a:latin typeface="Times New Roman"/>
                <a:ea typeface="Times New Roman"/>
              </a:rPr>
              <a:t>default</a:t>
            </a:r>
            <a:r>
              <a:rPr lang="en-US" altLang="zh-CN" sz="6400" spc="245" dirty="0">
                <a:solidFill>
                  <a:srgbClr val="F7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65" dirty="0">
                <a:solidFill>
                  <a:srgbClr val="F7FAFE"/>
                </a:solidFill>
                <a:latin typeface="Times New Roman"/>
                <a:ea typeface="Times New Roman"/>
              </a:rPr>
              <a:t>library</a:t>
            </a:r>
            <a:r>
              <a:rPr lang="en-US" altLang="zh-CN" sz="6400" spc="240" dirty="0">
                <a:solidFill>
                  <a:srgbClr val="F7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80" dirty="0">
                <a:solidFill>
                  <a:srgbClr val="F7FAFE"/>
                </a:solidFill>
                <a:latin typeface="Times New Roman"/>
                <a:ea typeface="Times New Roman"/>
              </a:rPr>
              <a:t>for</a:t>
            </a:r>
          </a:p>
          <a:p>
            <a:pPr marL="0" indent="2743200">
              <a:lnSpc>
                <a:spcPct val="100833"/>
              </a:lnSpc>
            </a:pPr>
            <a:r>
              <a:rPr lang="en-US" altLang="zh-CN" sz="6400" spc="480" dirty="0">
                <a:solidFill>
                  <a:srgbClr val="F7FAFE"/>
                </a:solidFill>
                <a:latin typeface="Times New Roman"/>
                <a:ea typeface="Times New Roman"/>
              </a:rPr>
              <a:t>machine</a:t>
            </a:r>
            <a:r>
              <a:rPr lang="en-US" altLang="zh-CN" sz="6400" spc="-40" dirty="0">
                <a:solidFill>
                  <a:srgbClr val="F7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10" dirty="0">
                <a:solidFill>
                  <a:srgbClr val="F7FAFE"/>
                </a:solidFill>
                <a:latin typeface="Times New Roman"/>
                <a:ea typeface="Times New Roman"/>
              </a:rPr>
              <a:t>learning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Picture 4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4541520"/>
            <a:ext cx="14409420" cy="83820"/>
          </a:xfrm>
          <a:prstGeom prst="rect">
            <a:avLst/>
          </a:prstGeom>
        </p:spPr>
      </p:pic>
      <p:sp>
        <p:nvSpPr>
          <p:cNvPr id="2" name="TextBox 462"/>
          <p:cNvSpPr txBox="1"/>
          <p:nvPr/>
        </p:nvSpPr>
        <p:spPr>
          <a:xfrm>
            <a:off x="8503853" y="3684963"/>
            <a:ext cx="6917308" cy="752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4800" spc="444" dirty="0">
                <a:solidFill>
                  <a:srgbClr val="1F1F1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5" dirty="0">
                <a:solidFill>
                  <a:srgbClr val="1F1F1F"/>
                </a:solidFill>
                <a:latin typeface="Times New Roman"/>
                <a:ea typeface="Times New Roman"/>
              </a:rPr>
              <a:t>TensorFlow</a:t>
            </a:r>
            <a:r>
              <a:rPr lang="en-US" altLang="zh-CN" sz="4800" spc="2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0" dirty="0">
                <a:solidFill>
                  <a:srgbClr val="1F1F1F"/>
                </a:solidFill>
                <a:latin typeface="Times New Roman"/>
                <a:ea typeface="Times New Roman"/>
              </a:rPr>
              <a:t>World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Box 487"/>
          <p:cNvSpPr txBox="1"/>
          <p:nvPr/>
        </p:nvSpPr>
        <p:spPr>
          <a:xfrm>
            <a:off x="4914900" y="668934"/>
            <a:ext cx="6440907" cy="8245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19" dirty="0">
                <a:solidFill>
                  <a:srgbClr val="3F3F3F"/>
                </a:solidFill>
                <a:latin typeface="Times New Roman"/>
                <a:ea typeface="Times New Roman"/>
              </a:rPr>
              <a:t>Everything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20" dirty="0">
                <a:solidFill>
                  <a:srgbClr val="3F3F3F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25" dirty="0">
                <a:solidFill>
                  <a:srgbClr val="3F3F3F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9" dirty="0">
                <a:solidFill>
                  <a:srgbClr val="3F3F3F"/>
                </a:solidFill>
                <a:latin typeface="Times New Roman"/>
                <a:ea typeface="Times New Roman"/>
              </a:rPr>
              <a:t>Graph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670"/>
              </a:lnSpc>
            </a:pPr>
            <a:endParaRPr lang="en-US" dirty="0"/>
          </a:p>
          <a:p>
            <a:pPr marL="0" indent="1028700">
              <a:lnSpc>
                <a:spcPct val="106666"/>
              </a:lnSpc>
            </a:pPr>
            <a:r>
              <a:rPr lang="en-US" altLang="zh-CN" sz="6600" spc="1085" dirty="0">
                <a:solidFill>
                  <a:srgbClr val="1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6600" spc="36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700" dirty="0">
                <a:solidFill>
                  <a:srgbClr val="100000"/>
                </a:solidFill>
                <a:latin typeface="Times New Roman"/>
                <a:ea typeface="Times New Roman"/>
              </a:rPr>
              <a:t>network</a:t>
            </a:r>
          </a:p>
        </p:txBody>
      </p:sp>
      <p:pic>
        <p:nvPicPr>
          <p:cNvPr id="464" name="Picture 4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2537460"/>
            <a:ext cx="1272540" cy="1287780"/>
          </a:xfrm>
          <a:prstGeom prst="rect">
            <a:avLst/>
          </a:prstGeom>
        </p:spPr>
      </p:pic>
      <p:pic>
        <p:nvPicPr>
          <p:cNvPr id="465" name="Picture 4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020" y="5151120"/>
            <a:ext cx="1280160" cy="1287780"/>
          </a:xfrm>
          <a:prstGeom prst="rect">
            <a:avLst/>
          </a:prstGeom>
        </p:spPr>
      </p:pic>
      <p:pic>
        <p:nvPicPr>
          <p:cNvPr id="466" name="Picture 4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9820" y="3017520"/>
            <a:ext cx="1280160" cy="1287780"/>
          </a:xfrm>
          <a:prstGeom prst="rect">
            <a:avLst/>
          </a:prstGeom>
        </p:spPr>
      </p:pic>
      <p:pic>
        <p:nvPicPr>
          <p:cNvPr id="467" name="Picture 4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3661" y="6210300"/>
            <a:ext cx="1287780" cy="1287780"/>
          </a:xfrm>
          <a:prstGeom prst="rect">
            <a:avLst/>
          </a:prstGeom>
        </p:spPr>
      </p:pic>
      <p:pic>
        <p:nvPicPr>
          <p:cNvPr id="468" name="Picture 4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1700" y="4655820"/>
            <a:ext cx="1272540" cy="1280160"/>
          </a:xfrm>
          <a:prstGeom prst="rect">
            <a:avLst/>
          </a:prstGeom>
        </p:spPr>
      </p:pic>
      <p:pic>
        <p:nvPicPr>
          <p:cNvPr id="469" name="Picture 4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620" y="6210300"/>
            <a:ext cx="1280160" cy="1287780"/>
          </a:xfrm>
          <a:prstGeom prst="rect">
            <a:avLst/>
          </a:prstGeom>
        </p:spPr>
      </p:pic>
      <p:sp>
        <p:nvSpPr>
          <p:cNvPr id="2" name="Freeform 469"/>
          <p:cNvSpPr/>
          <p:nvPr/>
        </p:nvSpPr>
        <p:spPr>
          <a:xfrm>
            <a:off x="3282950" y="3117850"/>
            <a:ext cx="1873250" cy="31750"/>
          </a:xfrm>
          <a:custGeom>
            <a:avLst/>
            <a:gdLst>
              <a:gd name="connsiteX0" fmla="*/ 41478 w 1873250"/>
              <a:gd name="connsiteY0" fmla="*/ 40216 h 31750"/>
              <a:gd name="connsiteX1" fmla="*/ 1850025 w 1873250"/>
              <a:gd name="connsiteY1" fmla="*/ 40216 h 31750"/>
              <a:gd name="connsiteX2" fmla="*/ 1875425 w 1873250"/>
              <a:gd name="connsiteY2" fmla="*/ 40216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3250" h="31750">
                <a:moveTo>
                  <a:pt x="41478" y="40216"/>
                </a:moveTo>
                <a:lnTo>
                  <a:pt x="1850025" y="40216"/>
                </a:lnTo>
                <a:lnTo>
                  <a:pt x="1875425" y="40216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Freeform 470"/>
          <p:cNvSpPr/>
          <p:nvPr/>
        </p:nvSpPr>
        <p:spPr>
          <a:xfrm>
            <a:off x="5099050" y="3016250"/>
            <a:ext cx="234950" cy="247650"/>
          </a:xfrm>
          <a:custGeom>
            <a:avLst/>
            <a:gdLst>
              <a:gd name="connsiteX0" fmla="*/ 33925 w 234950"/>
              <a:gd name="connsiteY0" fmla="*/ 248497 h 247650"/>
              <a:gd name="connsiteX1" fmla="*/ 247285 w 234950"/>
              <a:gd name="connsiteY1" fmla="*/ 141817 h 247650"/>
              <a:gd name="connsiteX2" fmla="*/ 33925 w 234950"/>
              <a:gd name="connsiteY2" fmla="*/ 35137 h 247650"/>
              <a:gd name="connsiteX3" fmla="*/ 33925 w 234950"/>
              <a:gd name="connsiteY3" fmla="*/ 2484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247650">
                <a:moveTo>
                  <a:pt x="33925" y="248497"/>
                </a:moveTo>
                <a:lnTo>
                  <a:pt x="247285" y="141817"/>
                </a:lnTo>
                <a:lnTo>
                  <a:pt x="33925" y="35137"/>
                </a:lnTo>
                <a:lnTo>
                  <a:pt x="33925" y="248497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Freeform 471"/>
          <p:cNvSpPr/>
          <p:nvPr/>
        </p:nvSpPr>
        <p:spPr>
          <a:xfrm>
            <a:off x="2051050" y="7016750"/>
            <a:ext cx="1187450" cy="31750"/>
          </a:xfrm>
          <a:custGeom>
            <a:avLst/>
            <a:gdLst>
              <a:gd name="connsiteX0" fmla="*/ 43302 w 1187450"/>
              <a:gd name="connsiteY0" fmla="*/ 35073 h 31750"/>
              <a:gd name="connsiteX1" fmla="*/ 1163441 w 1187450"/>
              <a:gd name="connsiteY1" fmla="*/ 35073 h 31750"/>
              <a:gd name="connsiteX2" fmla="*/ 1188842 w 1187450"/>
              <a:gd name="connsiteY2" fmla="*/ 35073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7450" h="31750">
                <a:moveTo>
                  <a:pt x="43302" y="35073"/>
                </a:moveTo>
                <a:lnTo>
                  <a:pt x="1163441" y="35073"/>
                </a:lnTo>
                <a:lnTo>
                  <a:pt x="1188842" y="35073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Freeform 472"/>
          <p:cNvSpPr/>
          <p:nvPr/>
        </p:nvSpPr>
        <p:spPr>
          <a:xfrm>
            <a:off x="3181350" y="6902450"/>
            <a:ext cx="234950" cy="247650"/>
          </a:xfrm>
          <a:custGeom>
            <a:avLst/>
            <a:gdLst>
              <a:gd name="connsiteX0" fmla="*/ 33141 w 234950"/>
              <a:gd name="connsiteY0" fmla="*/ 256054 h 247650"/>
              <a:gd name="connsiteX1" fmla="*/ 246502 w 234950"/>
              <a:gd name="connsiteY1" fmla="*/ 149373 h 247650"/>
              <a:gd name="connsiteX2" fmla="*/ 33141 w 234950"/>
              <a:gd name="connsiteY2" fmla="*/ 42693 h 247650"/>
              <a:gd name="connsiteX3" fmla="*/ 33141 w 234950"/>
              <a:gd name="connsiteY3" fmla="*/ 256054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247650">
                <a:moveTo>
                  <a:pt x="33141" y="256054"/>
                </a:moveTo>
                <a:lnTo>
                  <a:pt x="246502" y="149373"/>
                </a:lnTo>
                <a:lnTo>
                  <a:pt x="33141" y="42693"/>
                </a:lnTo>
                <a:lnTo>
                  <a:pt x="33141" y="25605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Freeform 473"/>
          <p:cNvSpPr/>
          <p:nvPr/>
        </p:nvSpPr>
        <p:spPr>
          <a:xfrm>
            <a:off x="6623050" y="3143250"/>
            <a:ext cx="3130550" cy="450850"/>
          </a:xfrm>
          <a:custGeom>
            <a:avLst/>
            <a:gdLst>
              <a:gd name="connsiteX0" fmla="*/ 31750 w 3130550"/>
              <a:gd name="connsiteY0" fmla="*/ 40216 h 450850"/>
              <a:gd name="connsiteX1" fmla="*/ 3105846 w 3130550"/>
              <a:gd name="connsiteY1" fmla="*/ 451464 h 450850"/>
              <a:gd name="connsiteX2" fmla="*/ 3131022 w 3130550"/>
              <a:gd name="connsiteY2" fmla="*/ 454832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0550" h="450850">
                <a:moveTo>
                  <a:pt x="31750" y="40216"/>
                </a:moveTo>
                <a:lnTo>
                  <a:pt x="3105846" y="451464"/>
                </a:lnTo>
                <a:lnTo>
                  <a:pt x="3131022" y="454832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Freeform 474"/>
          <p:cNvSpPr/>
          <p:nvPr/>
        </p:nvSpPr>
        <p:spPr>
          <a:xfrm>
            <a:off x="9671050" y="3448050"/>
            <a:ext cx="260350" cy="247650"/>
          </a:xfrm>
          <a:custGeom>
            <a:avLst/>
            <a:gdLst>
              <a:gd name="connsiteX0" fmla="*/ 43702 w 260350"/>
              <a:gd name="connsiteY0" fmla="*/ 252402 h 247650"/>
              <a:gd name="connsiteX1" fmla="*/ 269322 w 260350"/>
              <a:gd name="connsiteY1" fmla="*/ 174955 h 247650"/>
              <a:gd name="connsiteX2" fmla="*/ 71992 w 260350"/>
              <a:gd name="connsiteY2" fmla="*/ 40926 h 247650"/>
              <a:gd name="connsiteX3" fmla="*/ 43702 w 260350"/>
              <a:gd name="connsiteY3" fmla="*/ 252402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0" h="247650">
                <a:moveTo>
                  <a:pt x="43702" y="252402"/>
                </a:moveTo>
                <a:lnTo>
                  <a:pt x="269322" y="174955"/>
                </a:lnTo>
                <a:lnTo>
                  <a:pt x="71992" y="40926"/>
                </a:lnTo>
                <a:lnTo>
                  <a:pt x="43702" y="252402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Freeform 475"/>
          <p:cNvSpPr/>
          <p:nvPr/>
        </p:nvSpPr>
        <p:spPr>
          <a:xfrm>
            <a:off x="6267450" y="3714750"/>
            <a:ext cx="1035050" cy="1339850"/>
          </a:xfrm>
          <a:custGeom>
            <a:avLst/>
            <a:gdLst>
              <a:gd name="connsiteX0" fmla="*/ 40216 w 1035050"/>
              <a:gd name="connsiteY0" fmla="*/ 35983 h 1339850"/>
              <a:gd name="connsiteX1" fmla="*/ 1023474 w 1035050"/>
              <a:gd name="connsiteY1" fmla="*/ 1321529 h 1339850"/>
              <a:gd name="connsiteX2" fmla="*/ 1038906 w 1035050"/>
              <a:gd name="connsiteY2" fmla="*/ 1341704 h 133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050" h="1339850">
                <a:moveTo>
                  <a:pt x="40216" y="35983"/>
                </a:moveTo>
                <a:lnTo>
                  <a:pt x="1023474" y="1321529"/>
                </a:lnTo>
                <a:lnTo>
                  <a:pt x="1038906" y="1341704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Freeform 476"/>
          <p:cNvSpPr/>
          <p:nvPr/>
        </p:nvSpPr>
        <p:spPr>
          <a:xfrm>
            <a:off x="7169150" y="4933950"/>
            <a:ext cx="247650" cy="260350"/>
          </a:xfrm>
          <a:custGeom>
            <a:avLst/>
            <a:gdLst>
              <a:gd name="connsiteX0" fmla="*/ 37039 w 247650"/>
              <a:gd name="connsiteY0" fmla="*/ 167141 h 260350"/>
              <a:gd name="connsiteX1" fmla="*/ 251396 w 247650"/>
              <a:gd name="connsiteY1" fmla="*/ 271801 h 260350"/>
              <a:gd name="connsiteX2" fmla="*/ 206510 w 247650"/>
              <a:gd name="connsiteY2" fmla="*/ 37520 h 260350"/>
              <a:gd name="connsiteX3" fmla="*/ 37039 w 247650"/>
              <a:gd name="connsiteY3" fmla="*/ 167141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260350">
                <a:moveTo>
                  <a:pt x="37039" y="167141"/>
                </a:moveTo>
                <a:lnTo>
                  <a:pt x="251396" y="271801"/>
                </a:lnTo>
                <a:lnTo>
                  <a:pt x="206510" y="37520"/>
                </a:lnTo>
                <a:lnTo>
                  <a:pt x="37039" y="16714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Freeform 477"/>
          <p:cNvSpPr/>
          <p:nvPr/>
        </p:nvSpPr>
        <p:spPr>
          <a:xfrm>
            <a:off x="4692650" y="6115050"/>
            <a:ext cx="2190750" cy="869950"/>
          </a:xfrm>
          <a:custGeom>
            <a:avLst/>
            <a:gdLst>
              <a:gd name="connsiteX0" fmla="*/ 35983 w 2190750"/>
              <a:gd name="connsiteY0" fmla="*/ 878416 h 869950"/>
              <a:gd name="connsiteX1" fmla="*/ 2173640 w 2190750"/>
              <a:gd name="connsiteY1" fmla="*/ 51072 h 869950"/>
              <a:gd name="connsiteX2" fmla="*/ 2197328 w 2190750"/>
              <a:gd name="connsiteY2" fmla="*/ 41904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0" h="869950">
                <a:moveTo>
                  <a:pt x="35983" y="878416"/>
                </a:moveTo>
                <a:lnTo>
                  <a:pt x="2173640" y="51072"/>
                </a:lnTo>
                <a:lnTo>
                  <a:pt x="2197328" y="41904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Freeform 478"/>
          <p:cNvSpPr/>
          <p:nvPr/>
        </p:nvSpPr>
        <p:spPr>
          <a:xfrm>
            <a:off x="6788150" y="6026150"/>
            <a:ext cx="273050" cy="234950"/>
          </a:xfrm>
          <a:custGeom>
            <a:avLst/>
            <a:gdLst>
              <a:gd name="connsiteX0" fmla="*/ 116645 w 273050"/>
              <a:gd name="connsiteY0" fmla="*/ 239461 h 234950"/>
              <a:gd name="connsiteX1" fmla="*/ 277117 w 273050"/>
              <a:gd name="connsiteY1" fmla="*/ 62961 h 234950"/>
              <a:gd name="connsiteX2" fmla="*/ 39635 w 273050"/>
              <a:gd name="connsiteY2" fmla="*/ 40483 h 234950"/>
              <a:gd name="connsiteX3" fmla="*/ 116645 w 273050"/>
              <a:gd name="connsiteY3" fmla="*/ 239461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34950">
                <a:moveTo>
                  <a:pt x="116645" y="239461"/>
                </a:moveTo>
                <a:lnTo>
                  <a:pt x="277117" y="62961"/>
                </a:lnTo>
                <a:lnTo>
                  <a:pt x="39635" y="40483"/>
                </a:lnTo>
                <a:lnTo>
                  <a:pt x="116645" y="23946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Freeform 479"/>
          <p:cNvSpPr/>
          <p:nvPr/>
        </p:nvSpPr>
        <p:spPr>
          <a:xfrm>
            <a:off x="8248650" y="4311650"/>
            <a:ext cx="1835150" cy="1250950"/>
          </a:xfrm>
          <a:custGeom>
            <a:avLst/>
            <a:gdLst>
              <a:gd name="connsiteX0" fmla="*/ 40217 w 1835150"/>
              <a:gd name="connsiteY0" fmla="*/ 1250950 h 1250950"/>
              <a:gd name="connsiteX1" fmla="*/ 1823446 w 1835150"/>
              <a:gd name="connsiteY1" fmla="*/ 57632 h 1250950"/>
              <a:gd name="connsiteX2" fmla="*/ 1844555 w 1835150"/>
              <a:gd name="connsiteY2" fmla="*/ 43506 h 125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150" h="1250950">
                <a:moveTo>
                  <a:pt x="40217" y="1250950"/>
                </a:moveTo>
                <a:lnTo>
                  <a:pt x="1823446" y="57632"/>
                </a:lnTo>
                <a:lnTo>
                  <a:pt x="1844555" y="43506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Freeform 480"/>
          <p:cNvSpPr/>
          <p:nvPr/>
        </p:nvSpPr>
        <p:spPr>
          <a:xfrm>
            <a:off x="9975850" y="4210050"/>
            <a:ext cx="273050" cy="247650"/>
          </a:xfrm>
          <a:custGeom>
            <a:avLst/>
            <a:gdLst>
              <a:gd name="connsiteX0" fmla="*/ 155576 w 273050"/>
              <a:gd name="connsiteY0" fmla="*/ 247893 h 247650"/>
              <a:gd name="connsiteX1" fmla="*/ 273565 w 273050"/>
              <a:gd name="connsiteY1" fmla="*/ 40573 h 247650"/>
              <a:gd name="connsiteX2" fmla="*/ 36917 w 273050"/>
              <a:gd name="connsiteY2" fmla="*/ 70572 h 247650"/>
              <a:gd name="connsiteX3" fmla="*/ 155576 w 273050"/>
              <a:gd name="connsiteY3" fmla="*/ 247893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47650">
                <a:moveTo>
                  <a:pt x="155576" y="247893"/>
                </a:moveTo>
                <a:lnTo>
                  <a:pt x="273565" y="40573"/>
                </a:lnTo>
                <a:lnTo>
                  <a:pt x="36917" y="70572"/>
                </a:lnTo>
                <a:lnTo>
                  <a:pt x="155576" y="247893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Freeform 481"/>
          <p:cNvSpPr/>
          <p:nvPr/>
        </p:nvSpPr>
        <p:spPr>
          <a:xfrm>
            <a:off x="8248650" y="5988050"/>
            <a:ext cx="1809750" cy="641350"/>
          </a:xfrm>
          <a:custGeom>
            <a:avLst/>
            <a:gdLst>
              <a:gd name="connsiteX0" fmla="*/ 40217 w 1809750"/>
              <a:gd name="connsiteY0" fmla="*/ 40217 h 641350"/>
              <a:gd name="connsiteX1" fmla="*/ 1791296 w 1809750"/>
              <a:gd name="connsiteY1" fmla="*/ 636292 h 641350"/>
              <a:gd name="connsiteX2" fmla="*/ 1815341 w 1809750"/>
              <a:gd name="connsiteY2" fmla="*/ 644477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0" h="641350">
                <a:moveTo>
                  <a:pt x="40217" y="40217"/>
                </a:moveTo>
                <a:lnTo>
                  <a:pt x="1791296" y="636292"/>
                </a:lnTo>
                <a:lnTo>
                  <a:pt x="1815341" y="644477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Freeform 482"/>
          <p:cNvSpPr/>
          <p:nvPr/>
        </p:nvSpPr>
        <p:spPr>
          <a:xfrm>
            <a:off x="9963150" y="6483350"/>
            <a:ext cx="273050" cy="234950"/>
          </a:xfrm>
          <a:custGeom>
            <a:avLst/>
            <a:gdLst>
              <a:gd name="connsiteX0" fmla="*/ 42417 w 273050"/>
              <a:gd name="connsiteY0" fmla="*/ 241982 h 234950"/>
              <a:gd name="connsiteX1" fmla="*/ 278772 w 273050"/>
              <a:gd name="connsiteY1" fmla="*/ 209747 h 234950"/>
              <a:gd name="connsiteX2" fmla="*/ 111172 w 273050"/>
              <a:gd name="connsiteY2" fmla="*/ 40004 h 234950"/>
              <a:gd name="connsiteX3" fmla="*/ 42417 w 273050"/>
              <a:gd name="connsiteY3" fmla="*/ 241982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34950">
                <a:moveTo>
                  <a:pt x="42417" y="241982"/>
                </a:moveTo>
                <a:lnTo>
                  <a:pt x="278772" y="209747"/>
                </a:lnTo>
                <a:lnTo>
                  <a:pt x="111172" y="40004"/>
                </a:lnTo>
                <a:lnTo>
                  <a:pt x="42417" y="241982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Freeform 483"/>
          <p:cNvSpPr/>
          <p:nvPr/>
        </p:nvSpPr>
        <p:spPr>
          <a:xfrm>
            <a:off x="11474450" y="5708650"/>
            <a:ext cx="2038350" cy="984250"/>
          </a:xfrm>
          <a:custGeom>
            <a:avLst/>
            <a:gdLst>
              <a:gd name="connsiteX0" fmla="*/ 31750 w 2038350"/>
              <a:gd name="connsiteY0" fmla="*/ 988483 h 984250"/>
              <a:gd name="connsiteX1" fmla="*/ 2027625 w 2038350"/>
              <a:gd name="connsiteY1" fmla="*/ 54750 h 984250"/>
              <a:gd name="connsiteX2" fmla="*/ 2050631 w 2038350"/>
              <a:gd name="connsiteY2" fmla="*/ 43987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984250">
                <a:moveTo>
                  <a:pt x="31750" y="988483"/>
                </a:moveTo>
                <a:lnTo>
                  <a:pt x="2027625" y="54750"/>
                </a:lnTo>
                <a:lnTo>
                  <a:pt x="2050631" y="43987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Freeform 484"/>
          <p:cNvSpPr/>
          <p:nvPr/>
        </p:nvSpPr>
        <p:spPr>
          <a:xfrm>
            <a:off x="13417550" y="5632450"/>
            <a:ext cx="273050" cy="222250"/>
          </a:xfrm>
          <a:custGeom>
            <a:avLst/>
            <a:gdLst>
              <a:gd name="connsiteX0" fmla="*/ 129730 w 273050"/>
              <a:gd name="connsiteY0" fmla="*/ 227579 h 222250"/>
              <a:gd name="connsiteX1" fmla="*/ 277787 w 273050"/>
              <a:gd name="connsiteY1" fmla="*/ 40539 h 222250"/>
              <a:gd name="connsiteX2" fmla="*/ 39318 w 273050"/>
              <a:gd name="connsiteY2" fmla="*/ 34323 h 222250"/>
              <a:gd name="connsiteX3" fmla="*/ 129730 w 273050"/>
              <a:gd name="connsiteY3" fmla="*/ 227579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22250">
                <a:moveTo>
                  <a:pt x="129730" y="227579"/>
                </a:moveTo>
                <a:lnTo>
                  <a:pt x="277787" y="40539"/>
                </a:lnTo>
                <a:lnTo>
                  <a:pt x="39318" y="34323"/>
                </a:lnTo>
                <a:lnTo>
                  <a:pt x="129730" y="227579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Freeform 485"/>
          <p:cNvSpPr/>
          <p:nvPr/>
        </p:nvSpPr>
        <p:spPr>
          <a:xfrm>
            <a:off x="11296650" y="3930650"/>
            <a:ext cx="2152650" cy="971550"/>
          </a:xfrm>
          <a:custGeom>
            <a:avLst/>
            <a:gdLst>
              <a:gd name="connsiteX0" fmla="*/ 41493 w 2152650"/>
              <a:gd name="connsiteY0" fmla="*/ 39865 h 971550"/>
              <a:gd name="connsiteX1" fmla="*/ 2139850 w 2152650"/>
              <a:gd name="connsiteY1" fmla="*/ 965264 h 971550"/>
              <a:gd name="connsiteX2" fmla="*/ 2163091 w 2152650"/>
              <a:gd name="connsiteY2" fmla="*/ 975514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971550">
                <a:moveTo>
                  <a:pt x="41493" y="39865"/>
                </a:moveTo>
                <a:lnTo>
                  <a:pt x="2139850" y="965264"/>
                </a:lnTo>
                <a:lnTo>
                  <a:pt x="2163091" y="975514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Freeform 486"/>
          <p:cNvSpPr/>
          <p:nvPr/>
        </p:nvSpPr>
        <p:spPr>
          <a:xfrm>
            <a:off x="13354050" y="4756150"/>
            <a:ext cx="273050" cy="234950"/>
          </a:xfrm>
          <a:custGeom>
            <a:avLst/>
            <a:gdLst>
              <a:gd name="connsiteX0" fmla="*/ 39408 w 273050"/>
              <a:gd name="connsiteY0" fmla="*/ 237374 h 234950"/>
              <a:gd name="connsiteX1" fmla="*/ 277672 w 273050"/>
              <a:gd name="connsiteY1" fmla="*/ 225859 h 234950"/>
              <a:gd name="connsiteX2" fmla="*/ 125500 w 273050"/>
              <a:gd name="connsiteY2" fmla="*/ 42156 h 234950"/>
              <a:gd name="connsiteX3" fmla="*/ 39408 w 273050"/>
              <a:gd name="connsiteY3" fmla="*/ 237374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34950">
                <a:moveTo>
                  <a:pt x="39408" y="237374"/>
                </a:moveTo>
                <a:lnTo>
                  <a:pt x="277672" y="225859"/>
                </a:lnTo>
                <a:lnTo>
                  <a:pt x="125500" y="42156"/>
                </a:lnTo>
                <a:lnTo>
                  <a:pt x="39408" y="23737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70" grpId="0" animBg="1"/>
      <p:bldP spid="471" grpId="0" animBg="1"/>
      <p:bldP spid="472" grpId="0" animBg="1"/>
      <p:bldP spid="473" grpId="0" animBg="1"/>
      <p:bldP spid="474" grpId="0" animBg="1"/>
      <p:bldP spid="475" grpId="0" animBg="1"/>
      <p:bldP spid="476" grpId="0" animBg="1"/>
      <p:bldP spid="477" grpId="0" animBg="1"/>
      <p:bldP spid="478" grpId="0" animBg="1"/>
      <p:bldP spid="479" grpId="0" animBg="1"/>
      <p:bldP spid="480" grpId="0" animBg="1"/>
      <p:bldP spid="481" grpId="0" animBg="1"/>
      <p:bldP spid="482" grpId="0" animBg="1"/>
      <p:bldP spid="483" grpId="0" animBg="1"/>
      <p:bldP spid="484" grpId="0" animBg="1"/>
      <p:bldP spid="485" grpId="0" animBg="1"/>
      <p:bldP spid="4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4"/>
          <p:cNvSpPr/>
          <p:nvPr/>
        </p:nvSpPr>
        <p:spPr>
          <a:xfrm>
            <a:off x="6096000" y="546100"/>
            <a:ext cx="38100" cy="8001000"/>
          </a:xfrm>
          <a:custGeom>
            <a:avLst/>
            <a:gdLst>
              <a:gd name="connsiteX0" fmla="*/ 16933 w 38100"/>
              <a:gd name="connsiteY0" fmla="*/ 22838 h 8001000"/>
              <a:gd name="connsiteX1" fmla="*/ 16933 w 38100"/>
              <a:gd name="connsiteY1" fmla="*/ 8010072 h 80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8001000">
                <a:moveTo>
                  <a:pt x="16933" y="22838"/>
                </a:moveTo>
                <a:lnTo>
                  <a:pt x="16933" y="8010072"/>
                </a:lnTo>
              </a:path>
            </a:pathLst>
          </a:custGeom>
          <a:ln w="25400">
            <a:solidFill>
              <a:srgbClr val="EF592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57400"/>
            <a:ext cx="4000500" cy="5029200"/>
          </a:xfrm>
          <a:prstGeom prst="rect">
            <a:avLst/>
          </a:prstGeom>
        </p:spPr>
      </p:pic>
      <p:sp>
        <p:nvSpPr>
          <p:cNvPr id="2" name="TextBox 16"/>
          <p:cNvSpPr txBox="1"/>
          <p:nvPr/>
        </p:nvSpPr>
        <p:spPr>
          <a:xfrm>
            <a:off x="6629400" y="923289"/>
            <a:ext cx="8873197" cy="71617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498600">
              <a:lnSpc>
                <a:spcPct val="100833"/>
              </a:lnSpc>
            </a:pPr>
            <a:r>
              <a:rPr lang="en-US" altLang="zh-CN" sz="5000" spc="480" dirty="0">
                <a:solidFill>
                  <a:srgbClr val="3F3F3F"/>
                </a:solidFill>
                <a:latin typeface="Product Sans" panose="020B0403030502040203" pitchFamily="34" charset="0"/>
                <a:ea typeface="Times New Roman"/>
              </a:rPr>
              <a:t>Overview</a:t>
            </a: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055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 marL="0">
              <a:lnSpc>
                <a:spcPct val="106666"/>
              </a:lnSpc>
            </a:pPr>
            <a:r>
              <a:rPr lang="en-US" altLang="zh-CN" sz="2800" spc="275" dirty="0">
                <a:solidFill>
                  <a:srgbClr val="EF5926"/>
                </a:solidFill>
                <a:latin typeface="Product Sans" panose="020B0403030502040203" pitchFamily="34" charset="0"/>
                <a:ea typeface="Times New Roman"/>
              </a:rPr>
              <a:t>Introduction</a:t>
            </a:r>
            <a:r>
              <a:rPr lang="en-US" altLang="zh-CN" sz="2800" spc="165" dirty="0">
                <a:solidFill>
                  <a:srgbClr val="EF5926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26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to</a:t>
            </a:r>
            <a:r>
              <a:rPr lang="en-US" altLang="zh-CN" sz="2800" spc="17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31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TensorFlow,</a:t>
            </a:r>
            <a:r>
              <a:rPr lang="en-US" altLang="zh-CN" sz="2800" spc="17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234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install</a:t>
            </a:r>
            <a:r>
              <a:rPr lang="en-US" altLang="zh-CN" sz="2800" spc="17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32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and</a:t>
            </a:r>
            <a:r>
              <a:rPr lang="en-US" altLang="zh-CN" sz="2800" spc="17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25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set</a:t>
            </a:r>
            <a:r>
              <a:rPr lang="en-US" altLang="zh-CN" sz="2800" spc="17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33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up</a:t>
            </a: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31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 marL="0" hangingPunct="0">
              <a:lnSpc>
                <a:spcPct val="102500"/>
              </a:lnSpc>
            </a:pPr>
            <a:r>
              <a:rPr lang="en-US" altLang="zh-CN" sz="2800" spc="280" dirty="0">
                <a:solidFill>
                  <a:srgbClr val="EF5926"/>
                </a:solidFill>
                <a:latin typeface="Product Sans" panose="020B0403030502040203" pitchFamily="34" charset="0"/>
                <a:ea typeface="Times New Roman"/>
              </a:rPr>
              <a:t>Basics</a:t>
            </a:r>
            <a:r>
              <a:rPr lang="en-US" altLang="zh-CN" sz="2800" spc="165" dirty="0">
                <a:solidFill>
                  <a:srgbClr val="EF5926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27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of</a:t>
            </a:r>
            <a:r>
              <a:rPr lang="en-US" altLang="zh-CN" sz="2800" spc="165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29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TensorFlow,</a:t>
            </a:r>
            <a:r>
              <a:rPr lang="en-US" altLang="zh-CN" sz="2800" spc="165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29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computation</a:t>
            </a:r>
            <a:r>
              <a:rPr lang="en-US" altLang="zh-CN" sz="2800" spc="17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27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graphs,</a:t>
            </a:r>
            <a:r>
              <a:rPr lang="en-US" altLang="zh-CN" sz="280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27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tensors,</a:t>
            </a:r>
            <a:r>
              <a:rPr lang="en-US" altLang="zh-CN" sz="2800" spc="18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29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sessions</a:t>
            </a:r>
            <a:r>
              <a:rPr lang="en-US" altLang="zh-CN" sz="2800" spc="18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34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and</a:t>
            </a:r>
            <a:r>
              <a:rPr lang="en-US" altLang="zh-CN" sz="2800" spc="18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33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TensorBoard</a:t>
            </a: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31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 marL="0" hangingPunct="0">
              <a:lnSpc>
                <a:spcPct val="102500"/>
              </a:lnSpc>
            </a:pPr>
            <a:r>
              <a:rPr lang="en-US" altLang="zh-CN" sz="2800" spc="305" dirty="0">
                <a:solidFill>
                  <a:srgbClr val="EF5926"/>
                </a:solidFill>
                <a:latin typeface="Product Sans" panose="020B0403030502040203" pitchFamily="34" charset="0"/>
                <a:ea typeface="Times New Roman"/>
              </a:rPr>
              <a:t>Fundamentals</a:t>
            </a:r>
            <a:r>
              <a:rPr lang="en-US" altLang="zh-CN" sz="2800" spc="170" dirty="0">
                <a:solidFill>
                  <a:srgbClr val="EF5926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28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of</a:t>
            </a:r>
            <a:r>
              <a:rPr lang="en-US" altLang="zh-CN" sz="2800" spc="175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30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TensorFlow,</a:t>
            </a:r>
            <a:r>
              <a:rPr lang="en-US" altLang="zh-CN" sz="2800" spc="175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27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placeholders,</a:t>
            </a:r>
            <a:r>
              <a:rPr lang="en-US" altLang="zh-CN" sz="280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28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variables,</a:t>
            </a:r>
            <a:r>
              <a:rPr lang="en-US" altLang="zh-CN" sz="2800" spc="19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30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the</a:t>
            </a:r>
            <a:r>
              <a:rPr lang="en-US" altLang="zh-CN" sz="2800" spc="19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31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feed</a:t>
            </a:r>
            <a:r>
              <a:rPr lang="en-US" altLang="zh-CN" sz="2800" spc="195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29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dictionary</a:t>
            </a: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31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 marL="0" hangingPunct="0">
              <a:lnSpc>
                <a:spcPct val="102500"/>
              </a:lnSpc>
            </a:pPr>
            <a:r>
              <a:rPr lang="en-US" altLang="zh-CN" sz="2800" spc="325" dirty="0">
                <a:solidFill>
                  <a:srgbClr val="EF5926"/>
                </a:solidFill>
                <a:latin typeface="Product Sans" panose="020B0403030502040203" pitchFamily="34" charset="0"/>
                <a:ea typeface="Times New Roman"/>
              </a:rPr>
              <a:t>Working</a:t>
            </a:r>
            <a:r>
              <a:rPr lang="en-US" altLang="zh-CN" sz="2800" spc="160" dirty="0">
                <a:solidFill>
                  <a:srgbClr val="EF5926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290" dirty="0">
                <a:solidFill>
                  <a:srgbClr val="EF5926"/>
                </a:solidFill>
                <a:latin typeface="Product Sans" panose="020B0403030502040203" pitchFamily="34" charset="0"/>
                <a:ea typeface="Times New Roman"/>
              </a:rPr>
              <a:t>with</a:t>
            </a:r>
            <a:r>
              <a:rPr lang="en-US" altLang="zh-CN" sz="2800" spc="165" dirty="0">
                <a:solidFill>
                  <a:srgbClr val="EF5926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285" dirty="0">
                <a:solidFill>
                  <a:srgbClr val="EF5926"/>
                </a:solidFill>
                <a:latin typeface="Product Sans" panose="020B0403030502040203" pitchFamily="34" charset="0"/>
                <a:ea typeface="Times New Roman"/>
              </a:rPr>
              <a:t>images,</a:t>
            </a:r>
            <a:r>
              <a:rPr lang="en-US" altLang="zh-CN" sz="2800" spc="160" dirty="0">
                <a:solidFill>
                  <a:srgbClr val="EF5926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26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representing</a:t>
            </a:r>
            <a:r>
              <a:rPr lang="en-US" altLang="zh-CN" sz="2800" spc="165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45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RGB</a:t>
            </a:r>
            <a:r>
              <a:rPr lang="en-US" altLang="zh-CN" sz="2800" spc="165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31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and</a:t>
            </a:r>
            <a:r>
              <a:rPr lang="en-US" altLang="zh-CN" sz="280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31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grayscale</a:t>
            </a:r>
            <a:r>
              <a:rPr lang="en-US" altLang="zh-CN" sz="2800" spc="20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32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images,</a:t>
            </a:r>
            <a:r>
              <a:rPr lang="en-US" altLang="zh-CN" sz="2800" spc="20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36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image</a:t>
            </a:r>
            <a:r>
              <a:rPr lang="en-US" altLang="zh-CN" sz="2800" spc="20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30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operations</a:t>
            </a:r>
          </a:p>
          <a:p>
            <a:pPr>
              <a:lnSpc>
                <a:spcPts val="100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>
              <a:lnSpc>
                <a:spcPts val="1310"/>
              </a:lnSpc>
            </a:pPr>
            <a:endParaRPr lang="en-US" dirty="0">
              <a:latin typeface="Product Sans" panose="020B0403030502040203" pitchFamily="34" charset="0"/>
            </a:endParaRPr>
          </a:p>
          <a:p>
            <a:pPr marL="0" hangingPunct="0">
              <a:lnSpc>
                <a:spcPct val="101666"/>
              </a:lnSpc>
            </a:pPr>
            <a:r>
              <a:rPr lang="en-US" altLang="zh-CN" sz="2800" spc="285" dirty="0">
                <a:solidFill>
                  <a:srgbClr val="EF5926"/>
                </a:solidFill>
                <a:latin typeface="Product Sans" panose="020B0403030502040203" pitchFamily="34" charset="0"/>
                <a:ea typeface="Times New Roman"/>
              </a:rPr>
              <a:t>Machine</a:t>
            </a:r>
            <a:r>
              <a:rPr lang="en-US" altLang="zh-CN" sz="2800" spc="150" dirty="0">
                <a:solidFill>
                  <a:srgbClr val="EF5926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255" dirty="0">
                <a:solidFill>
                  <a:srgbClr val="EF5926"/>
                </a:solidFill>
                <a:latin typeface="Product Sans" panose="020B0403030502040203" pitchFamily="34" charset="0"/>
                <a:ea typeface="Times New Roman"/>
              </a:rPr>
              <a:t>Learning</a:t>
            </a:r>
            <a:r>
              <a:rPr lang="en-US" altLang="zh-CN" sz="2800" spc="150" dirty="0">
                <a:solidFill>
                  <a:srgbClr val="EF5926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26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with</a:t>
            </a:r>
            <a:r>
              <a:rPr lang="en-US" altLang="zh-CN" sz="2800" spc="15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26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TensorFlow,</a:t>
            </a:r>
            <a:r>
              <a:rPr lang="en-US" altLang="zh-CN" sz="2800" spc="15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23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identifying</a:t>
            </a:r>
            <a:r>
              <a:rPr lang="en-US" altLang="zh-CN" sz="280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28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handwritten</a:t>
            </a:r>
            <a:r>
              <a:rPr lang="en-US" altLang="zh-CN" sz="2800" spc="165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25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digits</a:t>
            </a:r>
            <a:r>
              <a:rPr lang="en-US" altLang="zh-CN" sz="2800" spc="17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26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in</a:t>
            </a:r>
            <a:r>
              <a:rPr lang="en-US" altLang="zh-CN" sz="2800" spc="17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27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the</a:t>
            </a:r>
            <a:r>
              <a:rPr lang="en-US" altLang="zh-CN" sz="2800" spc="17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41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MNIST</a:t>
            </a:r>
            <a:r>
              <a:rPr lang="en-US" altLang="zh-CN" sz="2800" spc="17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26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dataset</a:t>
            </a:r>
            <a:r>
              <a:rPr lang="en-US" altLang="zh-CN" sz="2800" spc="165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29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using</a:t>
            </a:r>
            <a:r>
              <a:rPr lang="en-US" altLang="zh-CN" sz="280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31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the</a:t>
            </a:r>
            <a:r>
              <a:rPr lang="en-US" altLang="zh-CN" sz="2800" spc="195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315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nearest</a:t>
            </a:r>
            <a:r>
              <a:rPr lang="en-US" altLang="zh-CN" sz="2800" spc="20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34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neighbors</a:t>
            </a:r>
            <a:r>
              <a:rPr lang="en-US" altLang="zh-CN" sz="2800" spc="200" dirty="0">
                <a:solidFill>
                  <a:srgbClr val="4B4B4B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2800" spc="340" dirty="0">
                <a:solidFill>
                  <a:srgbClr val="4B4B4B"/>
                </a:solidFill>
                <a:latin typeface="Product Sans" panose="020B0403030502040203" pitchFamily="34" charset="0"/>
                <a:ea typeface="Times New Roman"/>
              </a:rPr>
              <a:t>algorithm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Box 512"/>
          <p:cNvSpPr txBox="1"/>
          <p:nvPr/>
        </p:nvSpPr>
        <p:spPr>
          <a:xfrm>
            <a:off x="4914900" y="668934"/>
            <a:ext cx="6440907" cy="80934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>
              <a:lnSpc>
                <a:spcPct val="100833"/>
              </a:lnSpc>
            </a:pPr>
            <a:r>
              <a:rPr lang="en-US" altLang="zh-CN" sz="4800" dirty="0">
                <a:solidFill>
                  <a:srgbClr val="3F3F3F"/>
                </a:solidFill>
                <a:latin typeface="Times New Roman"/>
                <a:ea typeface="Times New Roman"/>
              </a:rPr>
              <a:t>Everything</a:t>
            </a:r>
            <a:r>
              <a:rPr lang="en-US" altLang="zh-CN" sz="4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dirty="0">
                <a:solidFill>
                  <a:srgbClr val="3F3F3F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4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dirty="0">
                <a:solidFill>
                  <a:srgbClr val="3F3F3F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4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dirty="0">
                <a:solidFill>
                  <a:srgbClr val="3F3F3F"/>
                </a:solidFill>
                <a:latin typeface="Times New Roman"/>
                <a:ea typeface="Times New Roman"/>
              </a:rPr>
              <a:t>Graph</a:t>
            </a:r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470"/>
              </a:lnSpc>
            </a:pPr>
            <a:endParaRPr lang="en-US" dirty="0"/>
          </a:p>
          <a:p>
            <a:pPr marL="0" indent="241300" algn="ctr">
              <a:lnSpc>
                <a:spcPct val="106666"/>
              </a:lnSpc>
            </a:pPr>
            <a:r>
              <a:rPr lang="en-US" altLang="zh-CN" sz="6600" dirty="0">
                <a:solidFill>
                  <a:srgbClr val="100000"/>
                </a:solidFill>
                <a:latin typeface="Times New Roman"/>
                <a:ea typeface="Times New Roman"/>
              </a:rPr>
              <a:t>Computations</a:t>
            </a:r>
            <a:endParaRPr lang="en-US" altLang="zh-CN" sz="6600" dirty="0">
              <a:solidFill>
                <a:srgbClr val="EF5926"/>
              </a:solidFill>
              <a:latin typeface="Times New Roman"/>
              <a:ea typeface="Times New Roman"/>
            </a:endParaRPr>
          </a:p>
        </p:txBody>
      </p:sp>
      <p:pic>
        <p:nvPicPr>
          <p:cNvPr id="489" name="Picture 4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2537460"/>
            <a:ext cx="1272540" cy="1287780"/>
          </a:xfrm>
          <a:prstGeom prst="rect">
            <a:avLst/>
          </a:prstGeom>
        </p:spPr>
      </p:pic>
      <p:pic>
        <p:nvPicPr>
          <p:cNvPr id="490" name="Picture 4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020" y="5151120"/>
            <a:ext cx="1280160" cy="1287780"/>
          </a:xfrm>
          <a:prstGeom prst="rect">
            <a:avLst/>
          </a:prstGeom>
        </p:spPr>
      </p:pic>
      <p:pic>
        <p:nvPicPr>
          <p:cNvPr id="491" name="Picture 4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9820" y="3017520"/>
            <a:ext cx="1280160" cy="1287780"/>
          </a:xfrm>
          <a:prstGeom prst="rect">
            <a:avLst/>
          </a:prstGeom>
        </p:spPr>
      </p:pic>
      <p:pic>
        <p:nvPicPr>
          <p:cNvPr id="492" name="Picture 4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3661" y="6210300"/>
            <a:ext cx="1287780" cy="1287780"/>
          </a:xfrm>
          <a:prstGeom prst="rect">
            <a:avLst/>
          </a:prstGeom>
        </p:spPr>
      </p:pic>
      <p:pic>
        <p:nvPicPr>
          <p:cNvPr id="493" name="Picture 49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1700" y="4655820"/>
            <a:ext cx="1272540" cy="1280160"/>
          </a:xfrm>
          <a:prstGeom prst="rect">
            <a:avLst/>
          </a:prstGeom>
        </p:spPr>
      </p:pic>
      <p:pic>
        <p:nvPicPr>
          <p:cNvPr id="494" name="Picture 4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620" y="6210300"/>
            <a:ext cx="1280160" cy="1287780"/>
          </a:xfrm>
          <a:prstGeom prst="rect">
            <a:avLst/>
          </a:prstGeom>
        </p:spPr>
      </p:pic>
      <p:sp>
        <p:nvSpPr>
          <p:cNvPr id="2" name="Freeform 494"/>
          <p:cNvSpPr/>
          <p:nvPr/>
        </p:nvSpPr>
        <p:spPr>
          <a:xfrm>
            <a:off x="3282950" y="3117850"/>
            <a:ext cx="1873250" cy="31750"/>
          </a:xfrm>
          <a:custGeom>
            <a:avLst/>
            <a:gdLst>
              <a:gd name="connsiteX0" fmla="*/ 41478 w 1873250"/>
              <a:gd name="connsiteY0" fmla="*/ 40216 h 31750"/>
              <a:gd name="connsiteX1" fmla="*/ 1850025 w 1873250"/>
              <a:gd name="connsiteY1" fmla="*/ 40216 h 31750"/>
              <a:gd name="connsiteX2" fmla="*/ 1875425 w 1873250"/>
              <a:gd name="connsiteY2" fmla="*/ 40216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3250" h="31750">
                <a:moveTo>
                  <a:pt x="41478" y="40216"/>
                </a:moveTo>
                <a:lnTo>
                  <a:pt x="1850025" y="40216"/>
                </a:lnTo>
                <a:lnTo>
                  <a:pt x="1875425" y="40216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Freeform 495"/>
          <p:cNvSpPr/>
          <p:nvPr/>
        </p:nvSpPr>
        <p:spPr>
          <a:xfrm>
            <a:off x="5099050" y="3016250"/>
            <a:ext cx="234950" cy="247650"/>
          </a:xfrm>
          <a:custGeom>
            <a:avLst/>
            <a:gdLst>
              <a:gd name="connsiteX0" fmla="*/ 33925 w 234950"/>
              <a:gd name="connsiteY0" fmla="*/ 248497 h 247650"/>
              <a:gd name="connsiteX1" fmla="*/ 247285 w 234950"/>
              <a:gd name="connsiteY1" fmla="*/ 141817 h 247650"/>
              <a:gd name="connsiteX2" fmla="*/ 33925 w 234950"/>
              <a:gd name="connsiteY2" fmla="*/ 35137 h 247650"/>
              <a:gd name="connsiteX3" fmla="*/ 33925 w 234950"/>
              <a:gd name="connsiteY3" fmla="*/ 2484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247650">
                <a:moveTo>
                  <a:pt x="33925" y="248497"/>
                </a:moveTo>
                <a:lnTo>
                  <a:pt x="247285" y="141817"/>
                </a:lnTo>
                <a:lnTo>
                  <a:pt x="33925" y="35137"/>
                </a:lnTo>
                <a:lnTo>
                  <a:pt x="33925" y="248497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Freeform 496"/>
          <p:cNvSpPr/>
          <p:nvPr/>
        </p:nvSpPr>
        <p:spPr>
          <a:xfrm>
            <a:off x="2051050" y="7016750"/>
            <a:ext cx="1187450" cy="31750"/>
          </a:xfrm>
          <a:custGeom>
            <a:avLst/>
            <a:gdLst>
              <a:gd name="connsiteX0" fmla="*/ 43302 w 1187450"/>
              <a:gd name="connsiteY0" fmla="*/ 35073 h 31750"/>
              <a:gd name="connsiteX1" fmla="*/ 1163441 w 1187450"/>
              <a:gd name="connsiteY1" fmla="*/ 35073 h 31750"/>
              <a:gd name="connsiteX2" fmla="*/ 1188842 w 1187450"/>
              <a:gd name="connsiteY2" fmla="*/ 35073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7450" h="31750">
                <a:moveTo>
                  <a:pt x="43302" y="35073"/>
                </a:moveTo>
                <a:lnTo>
                  <a:pt x="1163441" y="35073"/>
                </a:lnTo>
                <a:lnTo>
                  <a:pt x="1188842" y="35073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Freeform 497"/>
          <p:cNvSpPr/>
          <p:nvPr/>
        </p:nvSpPr>
        <p:spPr>
          <a:xfrm>
            <a:off x="3181350" y="6902450"/>
            <a:ext cx="234950" cy="247650"/>
          </a:xfrm>
          <a:custGeom>
            <a:avLst/>
            <a:gdLst>
              <a:gd name="connsiteX0" fmla="*/ 33141 w 234950"/>
              <a:gd name="connsiteY0" fmla="*/ 256054 h 247650"/>
              <a:gd name="connsiteX1" fmla="*/ 246502 w 234950"/>
              <a:gd name="connsiteY1" fmla="*/ 149373 h 247650"/>
              <a:gd name="connsiteX2" fmla="*/ 33141 w 234950"/>
              <a:gd name="connsiteY2" fmla="*/ 42693 h 247650"/>
              <a:gd name="connsiteX3" fmla="*/ 33141 w 234950"/>
              <a:gd name="connsiteY3" fmla="*/ 256054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247650">
                <a:moveTo>
                  <a:pt x="33141" y="256054"/>
                </a:moveTo>
                <a:lnTo>
                  <a:pt x="246502" y="149373"/>
                </a:lnTo>
                <a:lnTo>
                  <a:pt x="33141" y="42693"/>
                </a:lnTo>
                <a:lnTo>
                  <a:pt x="33141" y="25605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Freeform 498"/>
          <p:cNvSpPr/>
          <p:nvPr/>
        </p:nvSpPr>
        <p:spPr>
          <a:xfrm>
            <a:off x="6623050" y="3143250"/>
            <a:ext cx="3130550" cy="450850"/>
          </a:xfrm>
          <a:custGeom>
            <a:avLst/>
            <a:gdLst>
              <a:gd name="connsiteX0" fmla="*/ 31750 w 3130550"/>
              <a:gd name="connsiteY0" fmla="*/ 40216 h 450850"/>
              <a:gd name="connsiteX1" fmla="*/ 3105846 w 3130550"/>
              <a:gd name="connsiteY1" fmla="*/ 451464 h 450850"/>
              <a:gd name="connsiteX2" fmla="*/ 3131022 w 3130550"/>
              <a:gd name="connsiteY2" fmla="*/ 454832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0550" h="450850">
                <a:moveTo>
                  <a:pt x="31750" y="40216"/>
                </a:moveTo>
                <a:lnTo>
                  <a:pt x="3105846" y="451464"/>
                </a:lnTo>
                <a:lnTo>
                  <a:pt x="3131022" y="454832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Freeform 499"/>
          <p:cNvSpPr/>
          <p:nvPr/>
        </p:nvSpPr>
        <p:spPr>
          <a:xfrm>
            <a:off x="9671050" y="3448050"/>
            <a:ext cx="260350" cy="247650"/>
          </a:xfrm>
          <a:custGeom>
            <a:avLst/>
            <a:gdLst>
              <a:gd name="connsiteX0" fmla="*/ 43702 w 260350"/>
              <a:gd name="connsiteY0" fmla="*/ 252402 h 247650"/>
              <a:gd name="connsiteX1" fmla="*/ 269322 w 260350"/>
              <a:gd name="connsiteY1" fmla="*/ 174955 h 247650"/>
              <a:gd name="connsiteX2" fmla="*/ 71992 w 260350"/>
              <a:gd name="connsiteY2" fmla="*/ 40926 h 247650"/>
              <a:gd name="connsiteX3" fmla="*/ 43702 w 260350"/>
              <a:gd name="connsiteY3" fmla="*/ 252402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0" h="247650">
                <a:moveTo>
                  <a:pt x="43702" y="252402"/>
                </a:moveTo>
                <a:lnTo>
                  <a:pt x="269322" y="174955"/>
                </a:lnTo>
                <a:lnTo>
                  <a:pt x="71992" y="40926"/>
                </a:lnTo>
                <a:lnTo>
                  <a:pt x="43702" y="252402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Freeform 500"/>
          <p:cNvSpPr/>
          <p:nvPr/>
        </p:nvSpPr>
        <p:spPr>
          <a:xfrm>
            <a:off x="6267450" y="3714750"/>
            <a:ext cx="1035050" cy="1339850"/>
          </a:xfrm>
          <a:custGeom>
            <a:avLst/>
            <a:gdLst>
              <a:gd name="connsiteX0" fmla="*/ 40216 w 1035050"/>
              <a:gd name="connsiteY0" fmla="*/ 35983 h 1339850"/>
              <a:gd name="connsiteX1" fmla="*/ 1023474 w 1035050"/>
              <a:gd name="connsiteY1" fmla="*/ 1321529 h 1339850"/>
              <a:gd name="connsiteX2" fmla="*/ 1038906 w 1035050"/>
              <a:gd name="connsiteY2" fmla="*/ 1341704 h 133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050" h="1339850">
                <a:moveTo>
                  <a:pt x="40216" y="35983"/>
                </a:moveTo>
                <a:lnTo>
                  <a:pt x="1023474" y="1321529"/>
                </a:lnTo>
                <a:lnTo>
                  <a:pt x="1038906" y="1341704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Freeform 501"/>
          <p:cNvSpPr/>
          <p:nvPr/>
        </p:nvSpPr>
        <p:spPr>
          <a:xfrm>
            <a:off x="7169150" y="4933950"/>
            <a:ext cx="247650" cy="260350"/>
          </a:xfrm>
          <a:custGeom>
            <a:avLst/>
            <a:gdLst>
              <a:gd name="connsiteX0" fmla="*/ 37039 w 247650"/>
              <a:gd name="connsiteY0" fmla="*/ 167141 h 260350"/>
              <a:gd name="connsiteX1" fmla="*/ 251396 w 247650"/>
              <a:gd name="connsiteY1" fmla="*/ 271801 h 260350"/>
              <a:gd name="connsiteX2" fmla="*/ 206510 w 247650"/>
              <a:gd name="connsiteY2" fmla="*/ 37520 h 260350"/>
              <a:gd name="connsiteX3" fmla="*/ 37039 w 247650"/>
              <a:gd name="connsiteY3" fmla="*/ 167141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260350">
                <a:moveTo>
                  <a:pt x="37039" y="167141"/>
                </a:moveTo>
                <a:lnTo>
                  <a:pt x="251396" y="271801"/>
                </a:lnTo>
                <a:lnTo>
                  <a:pt x="206510" y="37520"/>
                </a:lnTo>
                <a:lnTo>
                  <a:pt x="37039" y="16714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Freeform 502"/>
          <p:cNvSpPr/>
          <p:nvPr/>
        </p:nvSpPr>
        <p:spPr>
          <a:xfrm>
            <a:off x="4692650" y="6115050"/>
            <a:ext cx="2190750" cy="869950"/>
          </a:xfrm>
          <a:custGeom>
            <a:avLst/>
            <a:gdLst>
              <a:gd name="connsiteX0" fmla="*/ 35983 w 2190750"/>
              <a:gd name="connsiteY0" fmla="*/ 878416 h 869950"/>
              <a:gd name="connsiteX1" fmla="*/ 2173640 w 2190750"/>
              <a:gd name="connsiteY1" fmla="*/ 51072 h 869950"/>
              <a:gd name="connsiteX2" fmla="*/ 2197328 w 2190750"/>
              <a:gd name="connsiteY2" fmla="*/ 41904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0" h="869950">
                <a:moveTo>
                  <a:pt x="35983" y="878416"/>
                </a:moveTo>
                <a:lnTo>
                  <a:pt x="2173640" y="51072"/>
                </a:lnTo>
                <a:lnTo>
                  <a:pt x="2197328" y="41904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Freeform 503"/>
          <p:cNvSpPr/>
          <p:nvPr/>
        </p:nvSpPr>
        <p:spPr>
          <a:xfrm>
            <a:off x="6788150" y="6026150"/>
            <a:ext cx="273050" cy="234950"/>
          </a:xfrm>
          <a:custGeom>
            <a:avLst/>
            <a:gdLst>
              <a:gd name="connsiteX0" fmla="*/ 116645 w 273050"/>
              <a:gd name="connsiteY0" fmla="*/ 239461 h 234950"/>
              <a:gd name="connsiteX1" fmla="*/ 277117 w 273050"/>
              <a:gd name="connsiteY1" fmla="*/ 62961 h 234950"/>
              <a:gd name="connsiteX2" fmla="*/ 39635 w 273050"/>
              <a:gd name="connsiteY2" fmla="*/ 40483 h 234950"/>
              <a:gd name="connsiteX3" fmla="*/ 116645 w 273050"/>
              <a:gd name="connsiteY3" fmla="*/ 239461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34950">
                <a:moveTo>
                  <a:pt x="116645" y="239461"/>
                </a:moveTo>
                <a:lnTo>
                  <a:pt x="277117" y="62961"/>
                </a:lnTo>
                <a:lnTo>
                  <a:pt x="39635" y="40483"/>
                </a:lnTo>
                <a:lnTo>
                  <a:pt x="116645" y="23946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Freeform 504"/>
          <p:cNvSpPr/>
          <p:nvPr/>
        </p:nvSpPr>
        <p:spPr>
          <a:xfrm>
            <a:off x="8248650" y="4311650"/>
            <a:ext cx="1835150" cy="1250950"/>
          </a:xfrm>
          <a:custGeom>
            <a:avLst/>
            <a:gdLst>
              <a:gd name="connsiteX0" fmla="*/ 40217 w 1835150"/>
              <a:gd name="connsiteY0" fmla="*/ 1250950 h 1250950"/>
              <a:gd name="connsiteX1" fmla="*/ 1823446 w 1835150"/>
              <a:gd name="connsiteY1" fmla="*/ 57632 h 1250950"/>
              <a:gd name="connsiteX2" fmla="*/ 1844555 w 1835150"/>
              <a:gd name="connsiteY2" fmla="*/ 43506 h 125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150" h="1250950">
                <a:moveTo>
                  <a:pt x="40217" y="1250950"/>
                </a:moveTo>
                <a:lnTo>
                  <a:pt x="1823446" y="57632"/>
                </a:lnTo>
                <a:lnTo>
                  <a:pt x="1844555" y="43506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Freeform 505"/>
          <p:cNvSpPr/>
          <p:nvPr/>
        </p:nvSpPr>
        <p:spPr>
          <a:xfrm>
            <a:off x="9975850" y="4210050"/>
            <a:ext cx="273050" cy="247650"/>
          </a:xfrm>
          <a:custGeom>
            <a:avLst/>
            <a:gdLst>
              <a:gd name="connsiteX0" fmla="*/ 155576 w 273050"/>
              <a:gd name="connsiteY0" fmla="*/ 247893 h 247650"/>
              <a:gd name="connsiteX1" fmla="*/ 273565 w 273050"/>
              <a:gd name="connsiteY1" fmla="*/ 40573 h 247650"/>
              <a:gd name="connsiteX2" fmla="*/ 36917 w 273050"/>
              <a:gd name="connsiteY2" fmla="*/ 70572 h 247650"/>
              <a:gd name="connsiteX3" fmla="*/ 155576 w 273050"/>
              <a:gd name="connsiteY3" fmla="*/ 247893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47650">
                <a:moveTo>
                  <a:pt x="155576" y="247893"/>
                </a:moveTo>
                <a:lnTo>
                  <a:pt x="273565" y="40573"/>
                </a:lnTo>
                <a:lnTo>
                  <a:pt x="36917" y="70572"/>
                </a:lnTo>
                <a:lnTo>
                  <a:pt x="155576" y="247893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Freeform 506"/>
          <p:cNvSpPr/>
          <p:nvPr/>
        </p:nvSpPr>
        <p:spPr>
          <a:xfrm>
            <a:off x="8248650" y="5988050"/>
            <a:ext cx="1809750" cy="641350"/>
          </a:xfrm>
          <a:custGeom>
            <a:avLst/>
            <a:gdLst>
              <a:gd name="connsiteX0" fmla="*/ 40217 w 1809750"/>
              <a:gd name="connsiteY0" fmla="*/ 40217 h 641350"/>
              <a:gd name="connsiteX1" fmla="*/ 1791296 w 1809750"/>
              <a:gd name="connsiteY1" fmla="*/ 636292 h 641350"/>
              <a:gd name="connsiteX2" fmla="*/ 1815341 w 1809750"/>
              <a:gd name="connsiteY2" fmla="*/ 644477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0" h="641350">
                <a:moveTo>
                  <a:pt x="40217" y="40217"/>
                </a:moveTo>
                <a:lnTo>
                  <a:pt x="1791296" y="636292"/>
                </a:lnTo>
                <a:lnTo>
                  <a:pt x="1815341" y="644477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Freeform 507"/>
          <p:cNvSpPr/>
          <p:nvPr/>
        </p:nvSpPr>
        <p:spPr>
          <a:xfrm>
            <a:off x="9963150" y="6483350"/>
            <a:ext cx="273050" cy="234950"/>
          </a:xfrm>
          <a:custGeom>
            <a:avLst/>
            <a:gdLst>
              <a:gd name="connsiteX0" fmla="*/ 42417 w 273050"/>
              <a:gd name="connsiteY0" fmla="*/ 241982 h 234950"/>
              <a:gd name="connsiteX1" fmla="*/ 278772 w 273050"/>
              <a:gd name="connsiteY1" fmla="*/ 209747 h 234950"/>
              <a:gd name="connsiteX2" fmla="*/ 111172 w 273050"/>
              <a:gd name="connsiteY2" fmla="*/ 40004 h 234950"/>
              <a:gd name="connsiteX3" fmla="*/ 42417 w 273050"/>
              <a:gd name="connsiteY3" fmla="*/ 241982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34950">
                <a:moveTo>
                  <a:pt x="42417" y="241982"/>
                </a:moveTo>
                <a:lnTo>
                  <a:pt x="278772" y="209747"/>
                </a:lnTo>
                <a:lnTo>
                  <a:pt x="111172" y="40004"/>
                </a:lnTo>
                <a:lnTo>
                  <a:pt x="42417" y="241982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Freeform 508"/>
          <p:cNvSpPr/>
          <p:nvPr/>
        </p:nvSpPr>
        <p:spPr>
          <a:xfrm>
            <a:off x="11474450" y="5708650"/>
            <a:ext cx="2038350" cy="984250"/>
          </a:xfrm>
          <a:custGeom>
            <a:avLst/>
            <a:gdLst>
              <a:gd name="connsiteX0" fmla="*/ 31750 w 2038350"/>
              <a:gd name="connsiteY0" fmla="*/ 988483 h 984250"/>
              <a:gd name="connsiteX1" fmla="*/ 2027625 w 2038350"/>
              <a:gd name="connsiteY1" fmla="*/ 54750 h 984250"/>
              <a:gd name="connsiteX2" fmla="*/ 2050631 w 2038350"/>
              <a:gd name="connsiteY2" fmla="*/ 43987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984250">
                <a:moveTo>
                  <a:pt x="31750" y="988483"/>
                </a:moveTo>
                <a:lnTo>
                  <a:pt x="2027625" y="54750"/>
                </a:lnTo>
                <a:lnTo>
                  <a:pt x="2050631" y="43987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Freeform 509"/>
          <p:cNvSpPr/>
          <p:nvPr/>
        </p:nvSpPr>
        <p:spPr>
          <a:xfrm>
            <a:off x="13417550" y="5632450"/>
            <a:ext cx="273050" cy="222250"/>
          </a:xfrm>
          <a:custGeom>
            <a:avLst/>
            <a:gdLst>
              <a:gd name="connsiteX0" fmla="*/ 129730 w 273050"/>
              <a:gd name="connsiteY0" fmla="*/ 227579 h 222250"/>
              <a:gd name="connsiteX1" fmla="*/ 277787 w 273050"/>
              <a:gd name="connsiteY1" fmla="*/ 40539 h 222250"/>
              <a:gd name="connsiteX2" fmla="*/ 39318 w 273050"/>
              <a:gd name="connsiteY2" fmla="*/ 34323 h 222250"/>
              <a:gd name="connsiteX3" fmla="*/ 129730 w 273050"/>
              <a:gd name="connsiteY3" fmla="*/ 227579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22250">
                <a:moveTo>
                  <a:pt x="129730" y="227579"/>
                </a:moveTo>
                <a:lnTo>
                  <a:pt x="277787" y="40539"/>
                </a:lnTo>
                <a:lnTo>
                  <a:pt x="39318" y="34323"/>
                </a:lnTo>
                <a:lnTo>
                  <a:pt x="129730" y="227579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Freeform 510"/>
          <p:cNvSpPr/>
          <p:nvPr/>
        </p:nvSpPr>
        <p:spPr>
          <a:xfrm>
            <a:off x="11296650" y="3930650"/>
            <a:ext cx="2152650" cy="971550"/>
          </a:xfrm>
          <a:custGeom>
            <a:avLst/>
            <a:gdLst>
              <a:gd name="connsiteX0" fmla="*/ 41493 w 2152650"/>
              <a:gd name="connsiteY0" fmla="*/ 39865 h 971550"/>
              <a:gd name="connsiteX1" fmla="*/ 2139850 w 2152650"/>
              <a:gd name="connsiteY1" fmla="*/ 965264 h 971550"/>
              <a:gd name="connsiteX2" fmla="*/ 2163091 w 2152650"/>
              <a:gd name="connsiteY2" fmla="*/ 975514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971550">
                <a:moveTo>
                  <a:pt x="41493" y="39865"/>
                </a:moveTo>
                <a:lnTo>
                  <a:pt x="2139850" y="965264"/>
                </a:lnTo>
                <a:lnTo>
                  <a:pt x="2163091" y="975514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Freeform 511"/>
          <p:cNvSpPr/>
          <p:nvPr/>
        </p:nvSpPr>
        <p:spPr>
          <a:xfrm>
            <a:off x="13354050" y="4756150"/>
            <a:ext cx="273050" cy="234950"/>
          </a:xfrm>
          <a:custGeom>
            <a:avLst/>
            <a:gdLst>
              <a:gd name="connsiteX0" fmla="*/ 39408 w 273050"/>
              <a:gd name="connsiteY0" fmla="*/ 237374 h 234950"/>
              <a:gd name="connsiteX1" fmla="*/ 277672 w 273050"/>
              <a:gd name="connsiteY1" fmla="*/ 225859 h 234950"/>
              <a:gd name="connsiteX2" fmla="*/ 125500 w 273050"/>
              <a:gd name="connsiteY2" fmla="*/ 42156 h 234950"/>
              <a:gd name="connsiteX3" fmla="*/ 39408 w 273050"/>
              <a:gd name="connsiteY3" fmla="*/ 237374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34950">
                <a:moveTo>
                  <a:pt x="39408" y="237374"/>
                </a:moveTo>
                <a:lnTo>
                  <a:pt x="277672" y="225859"/>
                </a:lnTo>
                <a:lnTo>
                  <a:pt x="125500" y="42156"/>
                </a:lnTo>
                <a:lnTo>
                  <a:pt x="39408" y="23737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Picture 4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2537460"/>
            <a:ext cx="1272540" cy="1287780"/>
          </a:xfrm>
          <a:prstGeom prst="rect">
            <a:avLst/>
          </a:prstGeom>
        </p:spPr>
      </p:pic>
      <p:pic>
        <p:nvPicPr>
          <p:cNvPr id="490" name="Picture 4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020" y="5151120"/>
            <a:ext cx="1280160" cy="1287780"/>
          </a:xfrm>
          <a:prstGeom prst="rect">
            <a:avLst/>
          </a:prstGeom>
        </p:spPr>
      </p:pic>
      <p:pic>
        <p:nvPicPr>
          <p:cNvPr id="491" name="Picture 4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9820" y="3017520"/>
            <a:ext cx="1280160" cy="1287780"/>
          </a:xfrm>
          <a:prstGeom prst="rect">
            <a:avLst/>
          </a:prstGeom>
        </p:spPr>
      </p:pic>
      <p:pic>
        <p:nvPicPr>
          <p:cNvPr id="492" name="Picture 4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3661" y="6210300"/>
            <a:ext cx="1287780" cy="1287780"/>
          </a:xfrm>
          <a:prstGeom prst="rect">
            <a:avLst/>
          </a:prstGeom>
        </p:spPr>
      </p:pic>
      <p:pic>
        <p:nvPicPr>
          <p:cNvPr id="493" name="Picture 49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1700" y="4655820"/>
            <a:ext cx="1272540" cy="1280160"/>
          </a:xfrm>
          <a:prstGeom prst="rect">
            <a:avLst/>
          </a:prstGeom>
        </p:spPr>
      </p:pic>
      <p:pic>
        <p:nvPicPr>
          <p:cNvPr id="494" name="Picture 4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620" y="6210300"/>
            <a:ext cx="1280160" cy="1287780"/>
          </a:xfrm>
          <a:prstGeom prst="rect">
            <a:avLst/>
          </a:prstGeom>
        </p:spPr>
      </p:pic>
      <p:sp>
        <p:nvSpPr>
          <p:cNvPr id="2" name="Freeform 494"/>
          <p:cNvSpPr/>
          <p:nvPr/>
        </p:nvSpPr>
        <p:spPr>
          <a:xfrm>
            <a:off x="3282950" y="3117850"/>
            <a:ext cx="1873250" cy="31750"/>
          </a:xfrm>
          <a:custGeom>
            <a:avLst/>
            <a:gdLst>
              <a:gd name="connsiteX0" fmla="*/ 41478 w 1873250"/>
              <a:gd name="connsiteY0" fmla="*/ 40216 h 31750"/>
              <a:gd name="connsiteX1" fmla="*/ 1850025 w 1873250"/>
              <a:gd name="connsiteY1" fmla="*/ 40216 h 31750"/>
              <a:gd name="connsiteX2" fmla="*/ 1875425 w 1873250"/>
              <a:gd name="connsiteY2" fmla="*/ 40216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3250" h="31750">
                <a:moveTo>
                  <a:pt x="41478" y="40216"/>
                </a:moveTo>
                <a:lnTo>
                  <a:pt x="1850025" y="40216"/>
                </a:lnTo>
                <a:lnTo>
                  <a:pt x="1875425" y="40216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Freeform 495"/>
          <p:cNvSpPr/>
          <p:nvPr/>
        </p:nvSpPr>
        <p:spPr>
          <a:xfrm>
            <a:off x="5099050" y="3016250"/>
            <a:ext cx="234950" cy="247650"/>
          </a:xfrm>
          <a:custGeom>
            <a:avLst/>
            <a:gdLst>
              <a:gd name="connsiteX0" fmla="*/ 33925 w 234950"/>
              <a:gd name="connsiteY0" fmla="*/ 248497 h 247650"/>
              <a:gd name="connsiteX1" fmla="*/ 247285 w 234950"/>
              <a:gd name="connsiteY1" fmla="*/ 141817 h 247650"/>
              <a:gd name="connsiteX2" fmla="*/ 33925 w 234950"/>
              <a:gd name="connsiteY2" fmla="*/ 35137 h 247650"/>
              <a:gd name="connsiteX3" fmla="*/ 33925 w 234950"/>
              <a:gd name="connsiteY3" fmla="*/ 2484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247650">
                <a:moveTo>
                  <a:pt x="33925" y="248497"/>
                </a:moveTo>
                <a:lnTo>
                  <a:pt x="247285" y="141817"/>
                </a:lnTo>
                <a:lnTo>
                  <a:pt x="33925" y="35137"/>
                </a:lnTo>
                <a:lnTo>
                  <a:pt x="33925" y="248497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Freeform 496"/>
          <p:cNvSpPr/>
          <p:nvPr/>
        </p:nvSpPr>
        <p:spPr>
          <a:xfrm>
            <a:off x="2051050" y="7016750"/>
            <a:ext cx="1187450" cy="31750"/>
          </a:xfrm>
          <a:custGeom>
            <a:avLst/>
            <a:gdLst>
              <a:gd name="connsiteX0" fmla="*/ 43302 w 1187450"/>
              <a:gd name="connsiteY0" fmla="*/ 35073 h 31750"/>
              <a:gd name="connsiteX1" fmla="*/ 1163441 w 1187450"/>
              <a:gd name="connsiteY1" fmla="*/ 35073 h 31750"/>
              <a:gd name="connsiteX2" fmla="*/ 1188842 w 1187450"/>
              <a:gd name="connsiteY2" fmla="*/ 35073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7450" h="31750">
                <a:moveTo>
                  <a:pt x="43302" y="35073"/>
                </a:moveTo>
                <a:lnTo>
                  <a:pt x="1163441" y="35073"/>
                </a:lnTo>
                <a:lnTo>
                  <a:pt x="1188842" y="35073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Freeform 497"/>
          <p:cNvSpPr/>
          <p:nvPr/>
        </p:nvSpPr>
        <p:spPr>
          <a:xfrm>
            <a:off x="3181350" y="6902450"/>
            <a:ext cx="234950" cy="247650"/>
          </a:xfrm>
          <a:custGeom>
            <a:avLst/>
            <a:gdLst>
              <a:gd name="connsiteX0" fmla="*/ 33141 w 234950"/>
              <a:gd name="connsiteY0" fmla="*/ 256054 h 247650"/>
              <a:gd name="connsiteX1" fmla="*/ 246502 w 234950"/>
              <a:gd name="connsiteY1" fmla="*/ 149373 h 247650"/>
              <a:gd name="connsiteX2" fmla="*/ 33141 w 234950"/>
              <a:gd name="connsiteY2" fmla="*/ 42693 h 247650"/>
              <a:gd name="connsiteX3" fmla="*/ 33141 w 234950"/>
              <a:gd name="connsiteY3" fmla="*/ 256054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247650">
                <a:moveTo>
                  <a:pt x="33141" y="256054"/>
                </a:moveTo>
                <a:lnTo>
                  <a:pt x="246502" y="149373"/>
                </a:lnTo>
                <a:lnTo>
                  <a:pt x="33141" y="42693"/>
                </a:lnTo>
                <a:lnTo>
                  <a:pt x="33141" y="25605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Freeform 498"/>
          <p:cNvSpPr/>
          <p:nvPr/>
        </p:nvSpPr>
        <p:spPr>
          <a:xfrm>
            <a:off x="6623050" y="3143250"/>
            <a:ext cx="3130550" cy="450850"/>
          </a:xfrm>
          <a:custGeom>
            <a:avLst/>
            <a:gdLst>
              <a:gd name="connsiteX0" fmla="*/ 31750 w 3130550"/>
              <a:gd name="connsiteY0" fmla="*/ 40216 h 450850"/>
              <a:gd name="connsiteX1" fmla="*/ 3105846 w 3130550"/>
              <a:gd name="connsiteY1" fmla="*/ 451464 h 450850"/>
              <a:gd name="connsiteX2" fmla="*/ 3131022 w 3130550"/>
              <a:gd name="connsiteY2" fmla="*/ 454832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0550" h="450850">
                <a:moveTo>
                  <a:pt x="31750" y="40216"/>
                </a:moveTo>
                <a:lnTo>
                  <a:pt x="3105846" y="451464"/>
                </a:lnTo>
                <a:lnTo>
                  <a:pt x="3131022" y="454832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Freeform 499"/>
          <p:cNvSpPr/>
          <p:nvPr/>
        </p:nvSpPr>
        <p:spPr>
          <a:xfrm>
            <a:off x="9671050" y="3448050"/>
            <a:ext cx="260350" cy="247650"/>
          </a:xfrm>
          <a:custGeom>
            <a:avLst/>
            <a:gdLst>
              <a:gd name="connsiteX0" fmla="*/ 43702 w 260350"/>
              <a:gd name="connsiteY0" fmla="*/ 252402 h 247650"/>
              <a:gd name="connsiteX1" fmla="*/ 269322 w 260350"/>
              <a:gd name="connsiteY1" fmla="*/ 174955 h 247650"/>
              <a:gd name="connsiteX2" fmla="*/ 71992 w 260350"/>
              <a:gd name="connsiteY2" fmla="*/ 40926 h 247650"/>
              <a:gd name="connsiteX3" fmla="*/ 43702 w 260350"/>
              <a:gd name="connsiteY3" fmla="*/ 252402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0" h="247650">
                <a:moveTo>
                  <a:pt x="43702" y="252402"/>
                </a:moveTo>
                <a:lnTo>
                  <a:pt x="269322" y="174955"/>
                </a:lnTo>
                <a:lnTo>
                  <a:pt x="71992" y="40926"/>
                </a:lnTo>
                <a:lnTo>
                  <a:pt x="43702" y="252402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Freeform 500"/>
          <p:cNvSpPr/>
          <p:nvPr/>
        </p:nvSpPr>
        <p:spPr>
          <a:xfrm>
            <a:off x="6267450" y="3714750"/>
            <a:ext cx="1035050" cy="1339850"/>
          </a:xfrm>
          <a:custGeom>
            <a:avLst/>
            <a:gdLst>
              <a:gd name="connsiteX0" fmla="*/ 40216 w 1035050"/>
              <a:gd name="connsiteY0" fmla="*/ 35983 h 1339850"/>
              <a:gd name="connsiteX1" fmla="*/ 1023474 w 1035050"/>
              <a:gd name="connsiteY1" fmla="*/ 1321529 h 1339850"/>
              <a:gd name="connsiteX2" fmla="*/ 1038906 w 1035050"/>
              <a:gd name="connsiteY2" fmla="*/ 1341704 h 133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050" h="1339850">
                <a:moveTo>
                  <a:pt x="40216" y="35983"/>
                </a:moveTo>
                <a:lnTo>
                  <a:pt x="1023474" y="1321529"/>
                </a:lnTo>
                <a:lnTo>
                  <a:pt x="1038906" y="1341704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Freeform 501"/>
          <p:cNvSpPr/>
          <p:nvPr/>
        </p:nvSpPr>
        <p:spPr>
          <a:xfrm>
            <a:off x="7169150" y="4933950"/>
            <a:ext cx="247650" cy="260350"/>
          </a:xfrm>
          <a:custGeom>
            <a:avLst/>
            <a:gdLst>
              <a:gd name="connsiteX0" fmla="*/ 37039 w 247650"/>
              <a:gd name="connsiteY0" fmla="*/ 167141 h 260350"/>
              <a:gd name="connsiteX1" fmla="*/ 251396 w 247650"/>
              <a:gd name="connsiteY1" fmla="*/ 271801 h 260350"/>
              <a:gd name="connsiteX2" fmla="*/ 206510 w 247650"/>
              <a:gd name="connsiteY2" fmla="*/ 37520 h 260350"/>
              <a:gd name="connsiteX3" fmla="*/ 37039 w 247650"/>
              <a:gd name="connsiteY3" fmla="*/ 167141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260350">
                <a:moveTo>
                  <a:pt x="37039" y="167141"/>
                </a:moveTo>
                <a:lnTo>
                  <a:pt x="251396" y="271801"/>
                </a:lnTo>
                <a:lnTo>
                  <a:pt x="206510" y="37520"/>
                </a:lnTo>
                <a:lnTo>
                  <a:pt x="37039" y="16714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Freeform 502"/>
          <p:cNvSpPr/>
          <p:nvPr/>
        </p:nvSpPr>
        <p:spPr>
          <a:xfrm>
            <a:off x="4692650" y="6115050"/>
            <a:ext cx="2190750" cy="869950"/>
          </a:xfrm>
          <a:custGeom>
            <a:avLst/>
            <a:gdLst>
              <a:gd name="connsiteX0" fmla="*/ 35983 w 2190750"/>
              <a:gd name="connsiteY0" fmla="*/ 878416 h 869950"/>
              <a:gd name="connsiteX1" fmla="*/ 2173640 w 2190750"/>
              <a:gd name="connsiteY1" fmla="*/ 51072 h 869950"/>
              <a:gd name="connsiteX2" fmla="*/ 2197328 w 2190750"/>
              <a:gd name="connsiteY2" fmla="*/ 41904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0" h="869950">
                <a:moveTo>
                  <a:pt x="35983" y="878416"/>
                </a:moveTo>
                <a:lnTo>
                  <a:pt x="2173640" y="51072"/>
                </a:lnTo>
                <a:lnTo>
                  <a:pt x="2197328" y="41904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Freeform 503"/>
          <p:cNvSpPr/>
          <p:nvPr/>
        </p:nvSpPr>
        <p:spPr>
          <a:xfrm>
            <a:off x="6788150" y="6026150"/>
            <a:ext cx="273050" cy="234950"/>
          </a:xfrm>
          <a:custGeom>
            <a:avLst/>
            <a:gdLst>
              <a:gd name="connsiteX0" fmla="*/ 116645 w 273050"/>
              <a:gd name="connsiteY0" fmla="*/ 239461 h 234950"/>
              <a:gd name="connsiteX1" fmla="*/ 277117 w 273050"/>
              <a:gd name="connsiteY1" fmla="*/ 62961 h 234950"/>
              <a:gd name="connsiteX2" fmla="*/ 39635 w 273050"/>
              <a:gd name="connsiteY2" fmla="*/ 40483 h 234950"/>
              <a:gd name="connsiteX3" fmla="*/ 116645 w 273050"/>
              <a:gd name="connsiteY3" fmla="*/ 239461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34950">
                <a:moveTo>
                  <a:pt x="116645" y="239461"/>
                </a:moveTo>
                <a:lnTo>
                  <a:pt x="277117" y="62961"/>
                </a:lnTo>
                <a:lnTo>
                  <a:pt x="39635" y="40483"/>
                </a:lnTo>
                <a:lnTo>
                  <a:pt x="116645" y="23946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Freeform 504"/>
          <p:cNvSpPr/>
          <p:nvPr/>
        </p:nvSpPr>
        <p:spPr>
          <a:xfrm>
            <a:off x="8248650" y="4311650"/>
            <a:ext cx="1835150" cy="1250950"/>
          </a:xfrm>
          <a:custGeom>
            <a:avLst/>
            <a:gdLst>
              <a:gd name="connsiteX0" fmla="*/ 40217 w 1835150"/>
              <a:gd name="connsiteY0" fmla="*/ 1250950 h 1250950"/>
              <a:gd name="connsiteX1" fmla="*/ 1823446 w 1835150"/>
              <a:gd name="connsiteY1" fmla="*/ 57632 h 1250950"/>
              <a:gd name="connsiteX2" fmla="*/ 1844555 w 1835150"/>
              <a:gd name="connsiteY2" fmla="*/ 43506 h 125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150" h="1250950">
                <a:moveTo>
                  <a:pt x="40217" y="1250950"/>
                </a:moveTo>
                <a:lnTo>
                  <a:pt x="1823446" y="57632"/>
                </a:lnTo>
                <a:lnTo>
                  <a:pt x="1844555" y="43506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Freeform 505"/>
          <p:cNvSpPr/>
          <p:nvPr/>
        </p:nvSpPr>
        <p:spPr>
          <a:xfrm>
            <a:off x="9975850" y="4210050"/>
            <a:ext cx="273050" cy="247650"/>
          </a:xfrm>
          <a:custGeom>
            <a:avLst/>
            <a:gdLst>
              <a:gd name="connsiteX0" fmla="*/ 155576 w 273050"/>
              <a:gd name="connsiteY0" fmla="*/ 247893 h 247650"/>
              <a:gd name="connsiteX1" fmla="*/ 273565 w 273050"/>
              <a:gd name="connsiteY1" fmla="*/ 40573 h 247650"/>
              <a:gd name="connsiteX2" fmla="*/ 36917 w 273050"/>
              <a:gd name="connsiteY2" fmla="*/ 70572 h 247650"/>
              <a:gd name="connsiteX3" fmla="*/ 155576 w 273050"/>
              <a:gd name="connsiteY3" fmla="*/ 247893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47650">
                <a:moveTo>
                  <a:pt x="155576" y="247893"/>
                </a:moveTo>
                <a:lnTo>
                  <a:pt x="273565" y="40573"/>
                </a:lnTo>
                <a:lnTo>
                  <a:pt x="36917" y="70572"/>
                </a:lnTo>
                <a:lnTo>
                  <a:pt x="155576" y="247893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Freeform 506"/>
          <p:cNvSpPr/>
          <p:nvPr/>
        </p:nvSpPr>
        <p:spPr>
          <a:xfrm>
            <a:off x="8248650" y="5988050"/>
            <a:ext cx="1809750" cy="641350"/>
          </a:xfrm>
          <a:custGeom>
            <a:avLst/>
            <a:gdLst>
              <a:gd name="connsiteX0" fmla="*/ 40217 w 1809750"/>
              <a:gd name="connsiteY0" fmla="*/ 40217 h 641350"/>
              <a:gd name="connsiteX1" fmla="*/ 1791296 w 1809750"/>
              <a:gd name="connsiteY1" fmla="*/ 636292 h 641350"/>
              <a:gd name="connsiteX2" fmla="*/ 1815341 w 1809750"/>
              <a:gd name="connsiteY2" fmla="*/ 644477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0" h="641350">
                <a:moveTo>
                  <a:pt x="40217" y="40217"/>
                </a:moveTo>
                <a:lnTo>
                  <a:pt x="1791296" y="636292"/>
                </a:lnTo>
                <a:lnTo>
                  <a:pt x="1815341" y="644477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Freeform 507"/>
          <p:cNvSpPr/>
          <p:nvPr/>
        </p:nvSpPr>
        <p:spPr>
          <a:xfrm>
            <a:off x="9963150" y="6483350"/>
            <a:ext cx="273050" cy="234950"/>
          </a:xfrm>
          <a:custGeom>
            <a:avLst/>
            <a:gdLst>
              <a:gd name="connsiteX0" fmla="*/ 42417 w 273050"/>
              <a:gd name="connsiteY0" fmla="*/ 241982 h 234950"/>
              <a:gd name="connsiteX1" fmla="*/ 278772 w 273050"/>
              <a:gd name="connsiteY1" fmla="*/ 209747 h 234950"/>
              <a:gd name="connsiteX2" fmla="*/ 111172 w 273050"/>
              <a:gd name="connsiteY2" fmla="*/ 40004 h 234950"/>
              <a:gd name="connsiteX3" fmla="*/ 42417 w 273050"/>
              <a:gd name="connsiteY3" fmla="*/ 241982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34950">
                <a:moveTo>
                  <a:pt x="42417" y="241982"/>
                </a:moveTo>
                <a:lnTo>
                  <a:pt x="278772" y="209747"/>
                </a:lnTo>
                <a:lnTo>
                  <a:pt x="111172" y="40004"/>
                </a:lnTo>
                <a:lnTo>
                  <a:pt x="42417" y="241982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Freeform 508"/>
          <p:cNvSpPr/>
          <p:nvPr/>
        </p:nvSpPr>
        <p:spPr>
          <a:xfrm>
            <a:off x="11474450" y="5708650"/>
            <a:ext cx="2038350" cy="984250"/>
          </a:xfrm>
          <a:custGeom>
            <a:avLst/>
            <a:gdLst>
              <a:gd name="connsiteX0" fmla="*/ 31750 w 2038350"/>
              <a:gd name="connsiteY0" fmla="*/ 988483 h 984250"/>
              <a:gd name="connsiteX1" fmla="*/ 2027625 w 2038350"/>
              <a:gd name="connsiteY1" fmla="*/ 54750 h 984250"/>
              <a:gd name="connsiteX2" fmla="*/ 2050631 w 2038350"/>
              <a:gd name="connsiteY2" fmla="*/ 43987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984250">
                <a:moveTo>
                  <a:pt x="31750" y="988483"/>
                </a:moveTo>
                <a:lnTo>
                  <a:pt x="2027625" y="54750"/>
                </a:lnTo>
                <a:lnTo>
                  <a:pt x="2050631" y="43987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Freeform 509"/>
          <p:cNvSpPr/>
          <p:nvPr/>
        </p:nvSpPr>
        <p:spPr>
          <a:xfrm>
            <a:off x="13417550" y="5632450"/>
            <a:ext cx="273050" cy="222250"/>
          </a:xfrm>
          <a:custGeom>
            <a:avLst/>
            <a:gdLst>
              <a:gd name="connsiteX0" fmla="*/ 129730 w 273050"/>
              <a:gd name="connsiteY0" fmla="*/ 227579 h 222250"/>
              <a:gd name="connsiteX1" fmla="*/ 277787 w 273050"/>
              <a:gd name="connsiteY1" fmla="*/ 40539 h 222250"/>
              <a:gd name="connsiteX2" fmla="*/ 39318 w 273050"/>
              <a:gd name="connsiteY2" fmla="*/ 34323 h 222250"/>
              <a:gd name="connsiteX3" fmla="*/ 129730 w 273050"/>
              <a:gd name="connsiteY3" fmla="*/ 227579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22250">
                <a:moveTo>
                  <a:pt x="129730" y="227579"/>
                </a:moveTo>
                <a:lnTo>
                  <a:pt x="277787" y="40539"/>
                </a:lnTo>
                <a:lnTo>
                  <a:pt x="39318" y="34323"/>
                </a:lnTo>
                <a:lnTo>
                  <a:pt x="129730" y="227579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Freeform 510"/>
          <p:cNvSpPr/>
          <p:nvPr/>
        </p:nvSpPr>
        <p:spPr>
          <a:xfrm>
            <a:off x="11296650" y="3930650"/>
            <a:ext cx="2152650" cy="971550"/>
          </a:xfrm>
          <a:custGeom>
            <a:avLst/>
            <a:gdLst>
              <a:gd name="connsiteX0" fmla="*/ 41493 w 2152650"/>
              <a:gd name="connsiteY0" fmla="*/ 39865 h 971550"/>
              <a:gd name="connsiteX1" fmla="*/ 2139850 w 2152650"/>
              <a:gd name="connsiteY1" fmla="*/ 965264 h 971550"/>
              <a:gd name="connsiteX2" fmla="*/ 2163091 w 2152650"/>
              <a:gd name="connsiteY2" fmla="*/ 975514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971550">
                <a:moveTo>
                  <a:pt x="41493" y="39865"/>
                </a:moveTo>
                <a:lnTo>
                  <a:pt x="2139850" y="965264"/>
                </a:lnTo>
                <a:lnTo>
                  <a:pt x="2163091" y="975514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Freeform 511"/>
          <p:cNvSpPr/>
          <p:nvPr/>
        </p:nvSpPr>
        <p:spPr>
          <a:xfrm>
            <a:off x="13354050" y="4756150"/>
            <a:ext cx="273050" cy="234950"/>
          </a:xfrm>
          <a:custGeom>
            <a:avLst/>
            <a:gdLst>
              <a:gd name="connsiteX0" fmla="*/ 39408 w 273050"/>
              <a:gd name="connsiteY0" fmla="*/ 237374 h 234950"/>
              <a:gd name="connsiteX1" fmla="*/ 277672 w 273050"/>
              <a:gd name="connsiteY1" fmla="*/ 225859 h 234950"/>
              <a:gd name="connsiteX2" fmla="*/ 125500 w 273050"/>
              <a:gd name="connsiteY2" fmla="*/ 42156 h 234950"/>
              <a:gd name="connsiteX3" fmla="*/ 39408 w 273050"/>
              <a:gd name="connsiteY3" fmla="*/ 237374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34950">
                <a:moveTo>
                  <a:pt x="39408" y="237374"/>
                </a:moveTo>
                <a:lnTo>
                  <a:pt x="277672" y="225859"/>
                </a:lnTo>
                <a:lnTo>
                  <a:pt x="125500" y="42156"/>
                </a:lnTo>
                <a:lnTo>
                  <a:pt x="39408" y="23737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TextBox 512"/>
          <p:cNvSpPr txBox="1"/>
          <p:nvPr/>
        </p:nvSpPr>
        <p:spPr>
          <a:xfrm>
            <a:off x="4914900" y="668934"/>
            <a:ext cx="6440907" cy="80934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19" dirty="0">
                <a:solidFill>
                  <a:srgbClr val="3F3F3F"/>
                </a:solidFill>
                <a:latin typeface="Times New Roman"/>
                <a:ea typeface="Times New Roman"/>
              </a:rPr>
              <a:t>Everything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20" dirty="0">
                <a:solidFill>
                  <a:srgbClr val="3F3F3F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25" dirty="0">
                <a:solidFill>
                  <a:srgbClr val="3F3F3F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9" dirty="0">
                <a:solidFill>
                  <a:srgbClr val="3F3F3F"/>
                </a:solidFill>
                <a:latin typeface="Times New Roman"/>
                <a:ea typeface="Times New Roman"/>
              </a:rPr>
              <a:t>Graph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70"/>
              </a:lnSpc>
            </a:pPr>
            <a:endParaRPr lang="en-US" dirty="0"/>
          </a:p>
          <a:p>
            <a:pPr marL="0" indent="241300" algn="ctr">
              <a:lnSpc>
                <a:spcPct val="106666"/>
              </a:lnSpc>
            </a:pPr>
            <a:r>
              <a:rPr lang="en-US" altLang="zh-CN" sz="6600" dirty="0">
                <a:solidFill>
                  <a:srgbClr val="EF5926"/>
                </a:solidFill>
                <a:latin typeface="Times New Roman"/>
                <a:ea typeface="Times New Roman"/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721412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Picture 5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2537460"/>
            <a:ext cx="1272540" cy="1287780"/>
          </a:xfrm>
          <a:prstGeom prst="rect">
            <a:avLst/>
          </a:prstGeom>
        </p:spPr>
      </p:pic>
      <p:pic>
        <p:nvPicPr>
          <p:cNvPr id="515" name="Picture 5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020" y="5151120"/>
            <a:ext cx="1280160" cy="1287780"/>
          </a:xfrm>
          <a:prstGeom prst="rect">
            <a:avLst/>
          </a:prstGeom>
        </p:spPr>
      </p:pic>
      <p:pic>
        <p:nvPicPr>
          <p:cNvPr id="516" name="Picture 5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9820" y="3017520"/>
            <a:ext cx="1280160" cy="1287780"/>
          </a:xfrm>
          <a:prstGeom prst="rect">
            <a:avLst/>
          </a:prstGeom>
        </p:spPr>
      </p:pic>
      <p:pic>
        <p:nvPicPr>
          <p:cNvPr id="517" name="Picture 5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3661" y="6210300"/>
            <a:ext cx="1287780" cy="1287780"/>
          </a:xfrm>
          <a:prstGeom prst="rect">
            <a:avLst/>
          </a:prstGeom>
        </p:spPr>
      </p:pic>
      <p:pic>
        <p:nvPicPr>
          <p:cNvPr id="518" name="Picture 5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1700" y="4655820"/>
            <a:ext cx="1272540" cy="1280160"/>
          </a:xfrm>
          <a:prstGeom prst="rect">
            <a:avLst/>
          </a:prstGeom>
        </p:spPr>
      </p:pic>
      <p:pic>
        <p:nvPicPr>
          <p:cNvPr id="519" name="Picture 5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620" y="6210300"/>
            <a:ext cx="1280160" cy="1287780"/>
          </a:xfrm>
          <a:prstGeom prst="rect">
            <a:avLst/>
          </a:prstGeom>
        </p:spPr>
      </p:pic>
      <p:sp>
        <p:nvSpPr>
          <p:cNvPr id="2" name="Freeform 519"/>
          <p:cNvSpPr/>
          <p:nvPr/>
        </p:nvSpPr>
        <p:spPr>
          <a:xfrm>
            <a:off x="3270250" y="3105150"/>
            <a:ext cx="1758950" cy="44449"/>
          </a:xfrm>
          <a:custGeom>
            <a:avLst/>
            <a:gdLst>
              <a:gd name="connsiteX0" fmla="*/ 54178 w 1758950"/>
              <a:gd name="connsiteY0" fmla="*/ 52916 h 44449"/>
              <a:gd name="connsiteX1" fmla="*/ 1725565 w 1758950"/>
              <a:gd name="connsiteY1" fmla="*/ 52916 h 44449"/>
              <a:gd name="connsiteX2" fmla="*/ 1770015 w 1758950"/>
              <a:gd name="connsiteY2" fmla="*/ 52916 h 4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950" h="44449">
                <a:moveTo>
                  <a:pt x="54178" y="52916"/>
                </a:moveTo>
                <a:lnTo>
                  <a:pt x="1725565" y="52916"/>
                </a:lnTo>
                <a:lnTo>
                  <a:pt x="1770015" y="52916"/>
                </a:lnTo>
              </a:path>
            </a:pathLst>
          </a:custGeom>
          <a:ln w="888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Freeform 520"/>
          <p:cNvSpPr/>
          <p:nvPr/>
        </p:nvSpPr>
        <p:spPr>
          <a:xfrm>
            <a:off x="4946650" y="2927350"/>
            <a:ext cx="387350" cy="400050"/>
          </a:xfrm>
          <a:custGeom>
            <a:avLst/>
            <a:gdLst>
              <a:gd name="connsiteX0" fmla="*/ 49165 w 387350"/>
              <a:gd name="connsiteY0" fmla="*/ 405977 h 400050"/>
              <a:gd name="connsiteX1" fmla="*/ 399685 w 387350"/>
              <a:gd name="connsiteY1" fmla="*/ 230717 h 400050"/>
              <a:gd name="connsiteX2" fmla="*/ 49165 w 387350"/>
              <a:gd name="connsiteY2" fmla="*/ 55457 h 400050"/>
              <a:gd name="connsiteX3" fmla="*/ 49165 w 387350"/>
              <a:gd name="connsiteY3" fmla="*/ 40597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350" h="400050">
                <a:moveTo>
                  <a:pt x="49165" y="405977"/>
                </a:moveTo>
                <a:lnTo>
                  <a:pt x="399685" y="230717"/>
                </a:lnTo>
                <a:lnTo>
                  <a:pt x="49165" y="55457"/>
                </a:lnTo>
                <a:lnTo>
                  <a:pt x="49165" y="405977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Freeform 521"/>
          <p:cNvSpPr/>
          <p:nvPr/>
        </p:nvSpPr>
        <p:spPr>
          <a:xfrm>
            <a:off x="2038350" y="7004050"/>
            <a:ext cx="1073150" cy="44449"/>
          </a:xfrm>
          <a:custGeom>
            <a:avLst/>
            <a:gdLst>
              <a:gd name="connsiteX0" fmla="*/ 56002 w 1073150"/>
              <a:gd name="connsiteY0" fmla="*/ 47773 h 44449"/>
              <a:gd name="connsiteX1" fmla="*/ 1038982 w 1073150"/>
              <a:gd name="connsiteY1" fmla="*/ 47773 h 44449"/>
              <a:gd name="connsiteX2" fmla="*/ 1083432 w 1073150"/>
              <a:gd name="connsiteY2" fmla="*/ 47773 h 4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3150" h="44449">
                <a:moveTo>
                  <a:pt x="56002" y="47773"/>
                </a:moveTo>
                <a:lnTo>
                  <a:pt x="1038982" y="47773"/>
                </a:lnTo>
                <a:lnTo>
                  <a:pt x="1083432" y="47773"/>
                </a:lnTo>
              </a:path>
            </a:pathLst>
          </a:custGeom>
          <a:ln w="888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Freeform 522"/>
          <p:cNvSpPr/>
          <p:nvPr/>
        </p:nvSpPr>
        <p:spPr>
          <a:xfrm>
            <a:off x="3028950" y="6826250"/>
            <a:ext cx="387350" cy="400050"/>
          </a:xfrm>
          <a:custGeom>
            <a:avLst/>
            <a:gdLst>
              <a:gd name="connsiteX0" fmla="*/ 48382 w 387350"/>
              <a:gd name="connsiteY0" fmla="*/ 400833 h 400050"/>
              <a:gd name="connsiteX1" fmla="*/ 398902 w 387350"/>
              <a:gd name="connsiteY1" fmla="*/ 225573 h 400050"/>
              <a:gd name="connsiteX2" fmla="*/ 48382 w 387350"/>
              <a:gd name="connsiteY2" fmla="*/ 50313 h 400050"/>
              <a:gd name="connsiteX3" fmla="*/ 48382 w 387350"/>
              <a:gd name="connsiteY3" fmla="*/ 400833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350" h="400050">
                <a:moveTo>
                  <a:pt x="48382" y="400833"/>
                </a:moveTo>
                <a:lnTo>
                  <a:pt x="398902" y="225573"/>
                </a:lnTo>
                <a:lnTo>
                  <a:pt x="48382" y="50313"/>
                </a:lnTo>
                <a:lnTo>
                  <a:pt x="48382" y="400833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Freeform 523"/>
          <p:cNvSpPr/>
          <p:nvPr/>
        </p:nvSpPr>
        <p:spPr>
          <a:xfrm>
            <a:off x="6610350" y="3130550"/>
            <a:ext cx="3016250" cy="450850"/>
          </a:xfrm>
          <a:custGeom>
            <a:avLst/>
            <a:gdLst>
              <a:gd name="connsiteX0" fmla="*/ 44450 w 3016250"/>
              <a:gd name="connsiteY0" fmla="*/ 52916 h 450850"/>
              <a:gd name="connsiteX1" fmla="*/ 2982597 w 3016250"/>
              <a:gd name="connsiteY1" fmla="*/ 445977 h 450850"/>
              <a:gd name="connsiteX2" fmla="*/ 3026654 w 3016250"/>
              <a:gd name="connsiteY2" fmla="*/ 451871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6250" h="450850">
                <a:moveTo>
                  <a:pt x="44450" y="52916"/>
                </a:moveTo>
                <a:lnTo>
                  <a:pt x="2982597" y="445977"/>
                </a:lnTo>
                <a:lnTo>
                  <a:pt x="3026654" y="451871"/>
                </a:lnTo>
              </a:path>
            </a:pathLst>
          </a:custGeom>
          <a:ln w="888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Freeform 524"/>
          <p:cNvSpPr/>
          <p:nvPr/>
        </p:nvSpPr>
        <p:spPr>
          <a:xfrm>
            <a:off x="9518650" y="3346450"/>
            <a:ext cx="412750" cy="400050"/>
          </a:xfrm>
          <a:custGeom>
            <a:avLst/>
            <a:gdLst>
              <a:gd name="connsiteX0" fmla="*/ 51058 w 412750"/>
              <a:gd name="connsiteY0" fmla="*/ 403790 h 400050"/>
              <a:gd name="connsiteX1" fmla="*/ 421722 w 412750"/>
              <a:gd name="connsiteY1" fmla="*/ 276555 h 400050"/>
              <a:gd name="connsiteX2" fmla="*/ 97537 w 412750"/>
              <a:gd name="connsiteY2" fmla="*/ 56365 h 400050"/>
              <a:gd name="connsiteX3" fmla="*/ 51058 w 412750"/>
              <a:gd name="connsiteY3" fmla="*/ 40379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" h="400050">
                <a:moveTo>
                  <a:pt x="51058" y="403790"/>
                </a:moveTo>
                <a:lnTo>
                  <a:pt x="421722" y="276555"/>
                </a:lnTo>
                <a:lnTo>
                  <a:pt x="97537" y="56365"/>
                </a:lnTo>
                <a:lnTo>
                  <a:pt x="51058" y="403790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Freeform 525"/>
          <p:cNvSpPr/>
          <p:nvPr/>
        </p:nvSpPr>
        <p:spPr>
          <a:xfrm>
            <a:off x="6254750" y="3702050"/>
            <a:ext cx="971550" cy="1250950"/>
          </a:xfrm>
          <a:custGeom>
            <a:avLst/>
            <a:gdLst>
              <a:gd name="connsiteX0" fmla="*/ 52916 w 971550"/>
              <a:gd name="connsiteY0" fmla="*/ 48683 h 1250950"/>
              <a:gd name="connsiteX1" fmla="*/ 952846 w 971550"/>
              <a:gd name="connsiteY1" fmla="*/ 1225283 h 1250950"/>
              <a:gd name="connsiteX2" fmla="*/ 979851 w 971550"/>
              <a:gd name="connsiteY2" fmla="*/ 1260589 h 125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550" h="1250950">
                <a:moveTo>
                  <a:pt x="52916" y="48683"/>
                </a:moveTo>
                <a:lnTo>
                  <a:pt x="952846" y="1225283"/>
                </a:lnTo>
                <a:lnTo>
                  <a:pt x="979851" y="1260589"/>
                </a:lnTo>
              </a:path>
            </a:pathLst>
          </a:custGeom>
          <a:ln w="888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Freeform 526"/>
          <p:cNvSpPr/>
          <p:nvPr/>
        </p:nvSpPr>
        <p:spPr>
          <a:xfrm>
            <a:off x="7016750" y="4768850"/>
            <a:ext cx="400050" cy="425450"/>
          </a:xfrm>
          <a:custGeom>
            <a:avLst/>
            <a:gdLst>
              <a:gd name="connsiteX0" fmla="*/ 51637 w 400050"/>
              <a:gd name="connsiteY0" fmla="*/ 264959 h 425450"/>
              <a:gd name="connsiteX1" fmla="*/ 403796 w 400050"/>
              <a:gd name="connsiteY1" fmla="*/ 436901 h 425450"/>
              <a:gd name="connsiteX2" fmla="*/ 330056 w 400050"/>
              <a:gd name="connsiteY2" fmla="*/ 52009 h 425450"/>
              <a:gd name="connsiteX3" fmla="*/ 51637 w 400050"/>
              <a:gd name="connsiteY3" fmla="*/ 264959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425450">
                <a:moveTo>
                  <a:pt x="51637" y="264959"/>
                </a:moveTo>
                <a:lnTo>
                  <a:pt x="403796" y="436901"/>
                </a:lnTo>
                <a:lnTo>
                  <a:pt x="330056" y="52009"/>
                </a:lnTo>
                <a:lnTo>
                  <a:pt x="51637" y="264959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Freeform 527"/>
          <p:cNvSpPr/>
          <p:nvPr/>
        </p:nvSpPr>
        <p:spPr>
          <a:xfrm>
            <a:off x="4679950" y="6153150"/>
            <a:ext cx="2089150" cy="831850"/>
          </a:xfrm>
          <a:custGeom>
            <a:avLst/>
            <a:gdLst>
              <a:gd name="connsiteX0" fmla="*/ 48683 w 2089150"/>
              <a:gd name="connsiteY0" fmla="*/ 840316 h 831850"/>
              <a:gd name="connsiteX1" fmla="*/ 2058426 w 2089150"/>
              <a:gd name="connsiteY1" fmla="*/ 62479 h 831850"/>
              <a:gd name="connsiteX2" fmla="*/ 2099880 w 2089150"/>
              <a:gd name="connsiteY2" fmla="*/ 46435 h 83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9150" h="831850">
                <a:moveTo>
                  <a:pt x="48683" y="840316"/>
                </a:moveTo>
                <a:lnTo>
                  <a:pt x="2058426" y="62479"/>
                </a:lnTo>
                <a:lnTo>
                  <a:pt x="2099880" y="46435"/>
                </a:lnTo>
              </a:path>
            </a:pathLst>
          </a:custGeom>
          <a:ln w="888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Freeform 528"/>
          <p:cNvSpPr/>
          <p:nvPr/>
        </p:nvSpPr>
        <p:spPr>
          <a:xfrm>
            <a:off x="6623050" y="6000750"/>
            <a:ext cx="438150" cy="374650"/>
          </a:xfrm>
          <a:custGeom>
            <a:avLst/>
            <a:gdLst>
              <a:gd name="connsiteX0" fmla="*/ 178586 w 438150"/>
              <a:gd name="connsiteY0" fmla="*/ 378324 h 374650"/>
              <a:gd name="connsiteX1" fmla="*/ 442217 w 438150"/>
              <a:gd name="connsiteY1" fmla="*/ 88361 h 374650"/>
              <a:gd name="connsiteX2" fmla="*/ 52068 w 438150"/>
              <a:gd name="connsiteY2" fmla="*/ 51434 h 374650"/>
              <a:gd name="connsiteX3" fmla="*/ 178586 w 438150"/>
              <a:gd name="connsiteY3" fmla="*/ 378324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50" h="374650">
                <a:moveTo>
                  <a:pt x="178586" y="378324"/>
                </a:moveTo>
                <a:lnTo>
                  <a:pt x="442217" y="88361"/>
                </a:lnTo>
                <a:lnTo>
                  <a:pt x="52068" y="51434"/>
                </a:lnTo>
                <a:lnTo>
                  <a:pt x="178586" y="37832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Freeform 529"/>
          <p:cNvSpPr/>
          <p:nvPr/>
        </p:nvSpPr>
        <p:spPr>
          <a:xfrm>
            <a:off x="8235950" y="4375150"/>
            <a:ext cx="1758950" cy="1187450"/>
          </a:xfrm>
          <a:custGeom>
            <a:avLst/>
            <a:gdLst>
              <a:gd name="connsiteX0" fmla="*/ 52917 w 1758950"/>
              <a:gd name="connsiteY0" fmla="*/ 1187450 h 1187450"/>
              <a:gd name="connsiteX1" fmla="*/ 1722155 w 1758950"/>
              <a:gd name="connsiteY1" fmla="*/ 70414 h 1187450"/>
              <a:gd name="connsiteX2" fmla="*/ 1759096 w 1758950"/>
              <a:gd name="connsiteY2" fmla="*/ 45693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950" h="1187450">
                <a:moveTo>
                  <a:pt x="52917" y="1187450"/>
                </a:moveTo>
                <a:lnTo>
                  <a:pt x="1722155" y="70414"/>
                </a:lnTo>
                <a:lnTo>
                  <a:pt x="1759096" y="45693"/>
                </a:lnTo>
              </a:path>
            </a:pathLst>
          </a:custGeom>
          <a:ln w="888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Freeform 530"/>
          <p:cNvSpPr/>
          <p:nvPr/>
        </p:nvSpPr>
        <p:spPr>
          <a:xfrm>
            <a:off x="9810750" y="4197350"/>
            <a:ext cx="438150" cy="387350"/>
          </a:xfrm>
          <a:custGeom>
            <a:avLst/>
            <a:gdLst>
              <a:gd name="connsiteX0" fmla="*/ 244825 w 438150"/>
              <a:gd name="connsiteY0" fmla="*/ 393870 h 387350"/>
              <a:gd name="connsiteX1" fmla="*/ 438665 w 438150"/>
              <a:gd name="connsiteY1" fmla="*/ 53273 h 387350"/>
              <a:gd name="connsiteX2" fmla="*/ 49884 w 438150"/>
              <a:gd name="connsiteY2" fmla="*/ 102559 h 387350"/>
              <a:gd name="connsiteX3" fmla="*/ 244825 w 438150"/>
              <a:gd name="connsiteY3" fmla="*/ 393870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50" h="387350">
                <a:moveTo>
                  <a:pt x="244825" y="393870"/>
                </a:moveTo>
                <a:lnTo>
                  <a:pt x="438665" y="53273"/>
                </a:lnTo>
                <a:lnTo>
                  <a:pt x="49884" y="102559"/>
                </a:lnTo>
                <a:lnTo>
                  <a:pt x="244825" y="393870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Freeform 531"/>
          <p:cNvSpPr/>
          <p:nvPr/>
        </p:nvSpPr>
        <p:spPr>
          <a:xfrm>
            <a:off x="8235950" y="5975350"/>
            <a:ext cx="1708150" cy="615950"/>
          </a:xfrm>
          <a:custGeom>
            <a:avLst/>
            <a:gdLst>
              <a:gd name="connsiteX0" fmla="*/ 52917 w 1708150"/>
              <a:gd name="connsiteY0" fmla="*/ 52917 h 615950"/>
              <a:gd name="connsiteX1" fmla="*/ 1674152 w 1708150"/>
              <a:gd name="connsiteY1" fmla="*/ 604793 h 615950"/>
              <a:gd name="connsiteX2" fmla="*/ 1716230 w 1708150"/>
              <a:gd name="connsiteY2" fmla="*/ 619117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8150" h="615950">
                <a:moveTo>
                  <a:pt x="52917" y="52917"/>
                </a:moveTo>
                <a:lnTo>
                  <a:pt x="1674152" y="604793"/>
                </a:lnTo>
                <a:lnTo>
                  <a:pt x="1716230" y="619117"/>
                </a:lnTo>
              </a:path>
            </a:pathLst>
          </a:custGeom>
          <a:ln w="889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Freeform 532"/>
          <p:cNvSpPr/>
          <p:nvPr/>
        </p:nvSpPr>
        <p:spPr>
          <a:xfrm>
            <a:off x="9798050" y="6369050"/>
            <a:ext cx="438150" cy="374650"/>
          </a:xfrm>
          <a:custGeom>
            <a:avLst/>
            <a:gdLst>
              <a:gd name="connsiteX0" fmla="*/ 55574 w 438150"/>
              <a:gd name="connsiteY0" fmla="*/ 377004 h 374650"/>
              <a:gd name="connsiteX1" fmla="*/ 443872 w 438150"/>
              <a:gd name="connsiteY1" fmla="*/ 324047 h 374650"/>
              <a:gd name="connsiteX2" fmla="*/ 168528 w 438150"/>
              <a:gd name="connsiteY2" fmla="*/ 45182 h 374650"/>
              <a:gd name="connsiteX3" fmla="*/ 55574 w 438150"/>
              <a:gd name="connsiteY3" fmla="*/ 377004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50" h="374650">
                <a:moveTo>
                  <a:pt x="55574" y="377004"/>
                </a:moveTo>
                <a:lnTo>
                  <a:pt x="443872" y="324047"/>
                </a:lnTo>
                <a:lnTo>
                  <a:pt x="168528" y="45182"/>
                </a:lnTo>
                <a:lnTo>
                  <a:pt x="55574" y="37700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Freeform 533"/>
          <p:cNvSpPr/>
          <p:nvPr/>
        </p:nvSpPr>
        <p:spPr>
          <a:xfrm>
            <a:off x="11461750" y="5746750"/>
            <a:ext cx="1949450" cy="946150"/>
          </a:xfrm>
          <a:custGeom>
            <a:avLst/>
            <a:gdLst>
              <a:gd name="connsiteX0" fmla="*/ 44450 w 1949450"/>
              <a:gd name="connsiteY0" fmla="*/ 950383 h 946150"/>
              <a:gd name="connsiteX1" fmla="*/ 1916087 w 1949450"/>
              <a:gd name="connsiteY1" fmla="*/ 74772 h 946150"/>
              <a:gd name="connsiteX2" fmla="*/ 1956350 w 1949450"/>
              <a:gd name="connsiteY2" fmla="*/ 55936 h 94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9450" h="946150">
                <a:moveTo>
                  <a:pt x="44450" y="950383"/>
                </a:moveTo>
                <a:lnTo>
                  <a:pt x="1916087" y="74772"/>
                </a:lnTo>
                <a:lnTo>
                  <a:pt x="1956350" y="55936"/>
                </a:lnTo>
              </a:path>
            </a:pathLst>
          </a:custGeom>
          <a:ln w="888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Freeform 534"/>
          <p:cNvSpPr/>
          <p:nvPr/>
        </p:nvSpPr>
        <p:spPr>
          <a:xfrm>
            <a:off x="13252450" y="5607050"/>
            <a:ext cx="438150" cy="361950"/>
          </a:xfrm>
          <a:custGeom>
            <a:avLst/>
            <a:gdLst>
              <a:gd name="connsiteX0" fmla="*/ 199656 w 438150"/>
              <a:gd name="connsiteY0" fmla="*/ 373220 h 361950"/>
              <a:gd name="connsiteX1" fmla="*/ 442887 w 438150"/>
              <a:gd name="connsiteY1" fmla="*/ 65939 h 361950"/>
              <a:gd name="connsiteX2" fmla="*/ 51117 w 438150"/>
              <a:gd name="connsiteY2" fmla="*/ 55726 h 361950"/>
              <a:gd name="connsiteX3" fmla="*/ 199656 w 438150"/>
              <a:gd name="connsiteY3" fmla="*/ 37322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50" h="361950">
                <a:moveTo>
                  <a:pt x="199656" y="373220"/>
                </a:moveTo>
                <a:lnTo>
                  <a:pt x="442887" y="65939"/>
                </a:lnTo>
                <a:lnTo>
                  <a:pt x="51117" y="55726"/>
                </a:lnTo>
                <a:lnTo>
                  <a:pt x="199656" y="373220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Freeform 535"/>
          <p:cNvSpPr/>
          <p:nvPr/>
        </p:nvSpPr>
        <p:spPr>
          <a:xfrm>
            <a:off x="11283950" y="3917950"/>
            <a:ext cx="2063750" cy="933450"/>
          </a:xfrm>
          <a:custGeom>
            <a:avLst/>
            <a:gdLst>
              <a:gd name="connsiteX0" fmla="*/ 54193 w 2063750"/>
              <a:gd name="connsiteY0" fmla="*/ 52565 h 933450"/>
              <a:gd name="connsiteX1" fmla="*/ 2027051 w 2063750"/>
              <a:gd name="connsiteY1" fmla="*/ 922618 h 933450"/>
              <a:gd name="connsiteX2" fmla="*/ 2067723 w 2063750"/>
              <a:gd name="connsiteY2" fmla="*/ 940555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3750" h="933450">
                <a:moveTo>
                  <a:pt x="54193" y="52565"/>
                </a:moveTo>
                <a:lnTo>
                  <a:pt x="2027051" y="922618"/>
                </a:lnTo>
                <a:lnTo>
                  <a:pt x="2067723" y="940555"/>
                </a:lnTo>
              </a:path>
            </a:pathLst>
          </a:custGeom>
          <a:ln w="888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Freeform 536"/>
          <p:cNvSpPr/>
          <p:nvPr/>
        </p:nvSpPr>
        <p:spPr>
          <a:xfrm>
            <a:off x="13188950" y="4629150"/>
            <a:ext cx="438150" cy="361950"/>
          </a:xfrm>
          <a:custGeom>
            <a:avLst/>
            <a:gdLst>
              <a:gd name="connsiteX0" fmla="*/ 51333 w 438150"/>
              <a:gd name="connsiteY0" fmla="*/ 371777 h 361950"/>
              <a:gd name="connsiteX1" fmla="*/ 442772 w 438150"/>
              <a:gd name="connsiteY1" fmla="*/ 352859 h 361950"/>
              <a:gd name="connsiteX2" fmla="*/ 192772 w 438150"/>
              <a:gd name="connsiteY2" fmla="*/ 51061 h 361950"/>
              <a:gd name="connsiteX3" fmla="*/ 51333 w 438150"/>
              <a:gd name="connsiteY3" fmla="*/ 371777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50" h="361950">
                <a:moveTo>
                  <a:pt x="51333" y="371777"/>
                </a:moveTo>
                <a:lnTo>
                  <a:pt x="442772" y="352859"/>
                </a:lnTo>
                <a:lnTo>
                  <a:pt x="192772" y="51061"/>
                </a:lnTo>
                <a:lnTo>
                  <a:pt x="51333" y="371777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TextBox 537"/>
          <p:cNvSpPr txBox="1"/>
          <p:nvPr/>
        </p:nvSpPr>
        <p:spPr>
          <a:xfrm>
            <a:off x="4914900" y="668934"/>
            <a:ext cx="6440907" cy="80934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>
              <a:lnSpc>
                <a:spcPct val="100833"/>
              </a:lnSpc>
            </a:pPr>
            <a:r>
              <a:rPr lang="en-US" altLang="zh-CN" sz="4800" dirty="0">
                <a:solidFill>
                  <a:srgbClr val="3F3F3F"/>
                </a:solidFill>
                <a:latin typeface="Times New Roman"/>
                <a:ea typeface="Times New Roman"/>
              </a:rPr>
              <a:t>Everything</a:t>
            </a:r>
            <a:r>
              <a:rPr lang="en-US" altLang="zh-CN" sz="4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dirty="0">
                <a:solidFill>
                  <a:srgbClr val="3F3F3F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4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dirty="0">
                <a:solidFill>
                  <a:srgbClr val="3F3F3F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4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dirty="0">
                <a:solidFill>
                  <a:srgbClr val="3F3F3F"/>
                </a:solidFill>
                <a:latin typeface="Times New Roman"/>
                <a:ea typeface="Times New Roman"/>
              </a:rPr>
              <a:t>Graph</a:t>
            </a:r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000"/>
              </a:lnSpc>
            </a:pPr>
            <a:endParaRPr lang="en-US" dirty="0"/>
          </a:p>
          <a:p>
            <a:pPr algn="ctr">
              <a:lnSpc>
                <a:spcPts val="1470"/>
              </a:lnSpc>
            </a:pPr>
            <a:endParaRPr lang="en-US" dirty="0"/>
          </a:p>
          <a:p>
            <a:pPr marL="0" indent="1612900" algn="ctr">
              <a:lnSpc>
                <a:spcPct val="106666"/>
              </a:lnSpc>
            </a:pPr>
            <a:r>
              <a:rPr lang="en-US" altLang="zh-CN" sz="6600" dirty="0">
                <a:solidFill>
                  <a:srgbClr val="100000"/>
                </a:solidFill>
                <a:latin typeface="Times New Roman"/>
                <a:ea typeface="Times New Roman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7064821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Picture 5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2537460"/>
            <a:ext cx="1272540" cy="1287780"/>
          </a:xfrm>
          <a:prstGeom prst="rect">
            <a:avLst/>
          </a:prstGeom>
        </p:spPr>
      </p:pic>
      <p:pic>
        <p:nvPicPr>
          <p:cNvPr id="515" name="Picture 5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020" y="5151120"/>
            <a:ext cx="1280160" cy="1287780"/>
          </a:xfrm>
          <a:prstGeom prst="rect">
            <a:avLst/>
          </a:prstGeom>
        </p:spPr>
      </p:pic>
      <p:pic>
        <p:nvPicPr>
          <p:cNvPr id="516" name="Picture 5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9820" y="3017520"/>
            <a:ext cx="1280160" cy="1287780"/>
          </a:xfrm>
          <a:prstGeom prst="rect">
            <a:avLst/>
          </a:prstGeom>
        </p:spPr>
      </p:pic>
      <p:pic>
        <p:nvPicPr>
          <p:cNvPr id="517" name="Picture 5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3661" y="6210300"/>
            <a:ext cx="1287780" cy="1287780"/>
          </a:xfrm>
          <a:prstGeom prst="rect">
            <a:avLst/>
          </a:prstGeom>
        </p:spPr>
      </p:pic>
      <p:pic>
        <p:nvPicPr>
          <p:cNvPr id="518" name="Picture 5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1700" y="4655820"/>
            <a:ext cx="1272540" cy="1280160"/>
          </a:xfrm>
          <a:prstGeom prst="rect">
            <a:avLst/>
          </a:prstGeom>
        </p:spPr>
      </p:pic>
      <p:pic>
        <p:nvPicPr>
          <p:cNvPr id="519" name="Picture 5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620" y="6210300"/>
            <a:ext cx="1280160" cy="1287780"/>
          </a:xfrm>
          <a:prstGeom prst="rect">
            <a:avLst/>
          </a:prstGeom>
        </p:spPr>
      </p:pic>
      <p:sp>
        <p:nvSpPr>
          <p:cNvPr id="2" name="Freeform 519"/>
          <p:cNvSpPr/>
          <p:nvPr/>
        </p:nvSpPr>
        <p:spPr>
          <a:xfrm>
            <a:off x="3270250" y="3105150"/>
            <a:ext cx="1758950" cy="44449"/>
          </a:xfrm>
          <a:custGeom>
            <a:avLst/>
            <a:gdLst>
              <a:gd name="connsiteX0" fmla="*/ 54178 w 1758950"/>
              <a:gd name="connsiteY0" fmla="*/ 52916 h 44449"/>
              <a:gd name="connsiteX1" fmla="*/ 1725565 w 1758950"/>
              <a:gd name="connsiteY1" fmla="*/ 52916 h 44449"/>
              <a:gd name="connsiteX2" fmla="*/ 1770015 w 1758950"/>
              <a:gd name="connsiteY2" fmla="*/ 52916 h 4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950" h="44449">
                <a:moveTo>
                  <a:pt x="54178" y="52916"/>
                </a:moveTo>
                <a:lnTo>
                  <a:pt x="1725565" y="52916"/>
                </a:lnTo>
                <a:lnTo>
                  <a:pt x="1770015" y="52916"/>
                </a:lnTo>
              </a:path>
            </a:pathLst>
          </a:custGeom>
          <a:ln w="888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Freeform 520"/>
          <p:cNvSpPr/>
          <p:nvPr/>
        </p:nvSpPr>
        <p:spPr>
          <a:xfrm>
            <a:off x="4946650" y="2927350"/>
            <a:ext cx="387350" cy="400050"/>
          </a:xfrm>
          <a:custGeom>
            <a:avLst/>
            <a:gdLst>
              <a:gd name="connsiteX0" fmla="*/ 49165 w 387350"/>
              <a:gd name="connsiteY0" fmla="*/ 405977 h 400050"/>
              <a:gd name="connsiteX1" fmla="*/ 399685 w 387350"/>
              <a:gd name="connsiteY1" fmla="*/ 230717 h 400050"/>
              <a:gd name="connsiteX2" fmla="*/ 49165 w 387350"/>
              <a:gd name="connsiteY2" fmla="*/ 55457 h 400050"/>
              <a:gd name="connsiteX3" fmla="*/ 49165 w 387350"/>
              <a:gd name="connsiteY3" fmla="*/ 40597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350" h="400050">
                <a:moveTo>
                  <a:pt x="49165" y="405977"/>
                </a:moveTo>
                <a:lnTo>
                  <a:pt x="399685" y="230717"/>
                </a:lnTo>
                <a:lnTo>
                  <a:pt x="49165" y="55457"/>
                </a:lnTo>
                <a:lnTo>
                  <a:pt x="49165" y="405977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Freeform 521"/>
          <p:cNvSpPr/>
          <p:nvPr/>
        </p:nvSpPr>
        <p:spPr>
          <a:xfrm>
            <a:off x="2038350" y="7004050"/>
            <a:ext cx="1073150" cy="44449"/>
          </a:xfrm>
          <a:custGeom>
            <a:avLst/>
            <a:gdLst>
              <a:gd name="connsiteX0" fmla="*/ 56002 w 1073150"/>
              <a:gd name="connsiteY0" fmla="*/ 47773 h 44449"/>
              <a:gd name="connsiteX1" fmla="*/ 1038982 w 1073150"/>
              <a:gd name="connsiteY1" fmla="*/ 47773 h 44449"/>
              <a:gd name="connsiteX2" fmla="*/ 1083432 w 1073150"/>
              <a:gd name="connsiteY2" fmla="*/ 47773 h 4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3150" h="44449">
                <a:moveTo>
                  <a:pt x="56002" y="47773"/>
                </a:moveTo>
                <a:lnTo>
                  <a:pt x="1038982" y="47773"/>
                </a:lnTo>
                <a:lnTo>
                  <a:pt x="1083432" y="47773"/>
                </a:lnTo>
              </a:path>
            </a:pathLst>
          </a:custGeom>
          <a:ln w="888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Freeform 522"/>
          <p:cNvSpPr/>
          <p:nvPr/>
        </p:nvSpPr>
        <p:spPr>
          <a:xfrm>
            <a:off x="3028950" y="6826250"/>
            <a:ext cx="387350" cy="400050"/>
          </a:xfrm>
          <a:custGeom>
            <a:avLst/>
            <a:gdLst>
              <a:gd name="connsiteX0" fmla="*/ 48382 w 387350"/>
              <a:gd name="connsiteY0" fmla="*/ 400833 h 400050"/>
              <a:gd name="connsiteX1" fmla="*/ 398902 w 387350"/>
              <a:gd name="connsiteY1" fmla="*/ 225573 h 400050"/>
              <a:gd name="connsiteX2" fmla="*/ 48382 w 387350"/>
              <a:gd name="connsiteY2" fmla="*/ 50313 h 400050"/>
              <a:gd name="connsiteX3" fmla="*/ 48382 w 387350"/>
              <a:gd name="connsiteY3" fmla="*/ 400833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350" h="400050">
                <a:moveTo>
                  <a:pt x="48382" y="400833"/>
                </a:moveTo>
                <a:lnTo>
                  <a:pt x="398902" y="225573"/>
                </a:lnTo>
                <a:lnTo>
                  <a:pt x="48382" y="50313"/>
                </a:lnTo>
                <a:lnTo>
                  <a:pt x="48382" y="400833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Freeform 523"/>
          <p:cNvSpPr/>
          <p:nvPr/>
        </p:nvSpPr>
        <p:spPr>
          <a:xfrm>
            <a:off x="6610350" y="3130550"/>
            <a:ext cx="3016250" cy="450850"/>
          </a:xfrm>
          <a:custGeom>
            <a:avLst/>
            <a:gdLst>
              <a:gd name="connsiteX0" fmla="*/ 44450 w 3016250"/>
              <a:gd name="connsiteY0" fmla="*/ 52916 h 450850"/>
              <a:gd name="connsiteX1" fmla="*/ 2982597 w 3016250"/>
              <a:gd name="connsiteY1" fmla="*/ 445977 h 450850"/>
              <a:gd name="connsiteX2" fmla="*/ 3026654 w 3016250"/>
              <a:gd name="connsiteY2" fmla="*/ 451871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6250" h="450850">
                <a:moveTo>
                  <a:pt x="44450" y="52916"/>
                </a:moveTo>
                <a:lnTo>
                  <a:pt x="2982597" y="445977"/>
                </a:lnTo>
                <a:lnTo>
                  <a:pt x="3026654" y="451871"/>
                </a:lnTo>
              </a:path>
            </a:pathLst>
          </a:custGeom>
          <a:ln w="888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Freeform 524"/>
          <p:cNvSpPr/>
          <p:nvPr/>
        </p:nvSpPr>
        <p:spPr>
          <a:xfrm>
            <a:off x="9518650" y="3346450"/>
            <a:ext cx="412750" cy="400050"/>
          </a:xfrm>
          <a:custGeom>
            <a:avLst/>
            <a:gdLst>
              <a:gd name="connsiteX0" fmla="*/ 51058 w 412750"/>
              <a:gd name="connsiteY0" fmla="*/ 403790 h 400050"/>
              <a:gd name="connsiteX1" fmla="*/ 421722 w 412750"/>
              <a:gd name="connsiteY1" fmla="*/ 276555 h 400050"/>
              <a:gd name="connsiteX2" fmla="*/ 97537 w 412750"/>
              <a:gd name="connsiteY2" fmla="*/ 56365 h 400050"/>
              <a:gd name="connsiteX3" fmla="*/ 51058 w 412750"/>
              <a:gd name="connsiteY3" fmla="*/ 40379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" h="400050">
                <a:moveTo>
                  <a:pt x="51058" y="403790"/>
                </a:moveTo>
                <a:lnTo>
                  <a:pt x="421722" y="276555"/>
                </a:lnTo>
                <a:lnTo>
                  <a:pt x="97537" y="56365"/>
                </a:lnTo>
                <a:lnTo>
                  <a:pt x="51058" y="403790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Freeform 525"/>
          <p:cNvSpPr/>
          <p:nvPr/>
        </p:nvSpPr>
        <p:spPr>
          <a:xfrm>
            <a:off x="6254750" y="3702050"/>
            <a:ext cx="971550" cy="1250950"/>
          </a:xfrm>
          <a:custGeom>
            <a:avLst/>
            <a:gdLst>
              <a:gd name="connsiteX0" fmla="*/ 52916 w 971550"/>
              <a:gd name="connsiteY0" fmla="*/ 48683 h 1250950"/>
              <a:gd name="connsiteX1" fmla="*/ 952846 w 971550"/>
              <a:gd name="connsiteY1" fmla="*/ 1225283 h 1250950"/>
              <a:gd name="connsiteX2" fmla="*/ 979851 w 971550"/>
              <a:gd name="connsiteY2" fmla="*/ 1260589 h 125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550" h="1250950">
                <a:moveTo>
                  <a:pt x="52916" y="48683"/>
                </a:moveTo>
                <a:lnTo>
                  <a:pt x="952846" y="1225283"/>
                </a:lnTo>
                <a:lnTo>
                  <a:pt x="979851" y="1260589"/>
                </a:lnTo>
              </a:path>
            </a:pathLst>
          </a:custGeom>
          <a:ln w="888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Freeform 526"/>
          <p:cNvSpPr/>
          <p:nvPr/>
        </p:nvSpPr>
        <p:spPr>
          <a:xfrm>
            <a:off x="7016750" y="4768850"/>
            <a:ext cx="400050" cy="425450"/>
          </a:xfrm>
          <a:custGeom>
            <a:avLst/>
            <a:gdLst>
              <a:gd name="connsiteX0" fmla="*/ 51637 w 400050"/>
              <a:gd name="connsiteY0" fmla="*/ 264959 h 425450"/>
              <a:gd name="connsiteX1" fmla="*/ 403796 w 400050"/>
              <a:gd name="connsiteY1" fmla="*/ 436901 h 425450"/>
              <a:gd name="connsiteX2" fmla="*/ 330056 w 400050"/>
              <a:gd name="connsiteY2" fmla="*/ 52009 h 425450"/>
              <a:gd name="connsiteX3" fmla="*/ 51637 w 400050"/>
              <a:gd name="connsiteY3" fmla="*/ 264959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425450">
                <a:moveTo>
                  <a:pt x="51637" y="264959"/>
                </a:moveTo>
                <a:lnTo>
                  <a:pt x="403796" y="436901"/>
                </a:lnTo>
                <a:lnTo>
                  <a:pt x="330056" y="52009"/>
                </a:lnTo>
                <a:lnTo>
                  <a:pt x="51637" y="264959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Freeform 527"/>
          <p:cNvSpPr/>
          <p:nvPr/>
        </p:nvSpPr>
        <p:spPr>
          <a:xfrm>
            <a:off x="4679950" y="6153150"/>
            <a:ext cx="2089150" cy="831850"/>
          </a:xfrm>
          <a:custGeom>
            <a:avLst/>
            <a:gdLst>
              <a:gd name="connsiteX0" fmla="*/ 48683 w 2089150"/>
              <a:gd name="connsiteY0" fmla="*/ 840316 h 831850"/>
              <a:gd name="connsiteX1" fmla="*/ 2058426 w 2089150"/>
              <a:gd name="connsiteY1" fmla="*/ 62479 h 831850"/>
              <a:gd name="connsiteX2" fmla="*/ 2099880 w 2089150"/>
              <a:gd name="connsiteY2" fmla="*/ 46435 h 83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9150" h="831850">
                <a:moveTo>
                  <a:pt x="48683" y="840316"/>
                </a:moveTo>
                <a:lnTo>
                  <a:pt x="2058426" y="62479"/>
                </a:lnTo>
                <a:lnTo>
                  <a:pt x="2099880" y="46435"/>
                </a:lnTo>
              </a:path>
            </a:pathLst>
          </a:custGeom>
          <a:ln w="888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Freeform 528"/>
          <p:cNvSpPr/>
          <p:nvPr/>
        </p:nvSpPr>
        <p:spPr>
          <a:xfrm>
            <a:off x="6623050" y="6000750"/>
            <a:ext cx="438150" cy="374650"/>
          </a:xfrm>
          <a:custGeom>
            <a:avLst/>
            <a:gdLst>
              <a:gd name="connsiteX0" fmla="*/ 178586 w 438150"/>
              <a:gd name="connsiteY0" fmla="*/ 378324 h 374650"/>
              <a:gd name="connsiteX1" fmla="*/ 442217 w 438150"/>
              <a:gd name="connsiteY1" fmla="*/ 88361 h 374650"/>
              <a:gd name="connsiteX2" fmla="*/ 52068 w 438150"/>
              <a:gd name="connsiteY2" fmla="*/ 51434 h 374650"/>
              <a:gd name="connsiteX3" fmla="*/ 178586 w 438150"/>
              <a:gd name="connsiteY3" fmla="*/ 378324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50" h="374650">
                <a:moveTo>
                  <a:pt x="178586" y="378324"/>
                </a:moveTo>
                <a:lnTo>
                  <a:pt x="442217" y="88361"/>
                </a:lnTo>
                <a:lnTo>
                  <a:pt x="52068" y="51434"/>
                </a:lnTo>
                <a:lnTo>
                  <a:pt x="178586" y="37832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Freeform 529"/>
          <p:cNvSpPr/>
          <p:nvPr/>
        </p:nvSpPr>
        <p:spPr>
          <a:xfrm>
            <a:off x="8235950" y="4375150"/>
            <a:ext cx="1758950" cy="1187450"/>
          </a:xfrm>
          <a:custGeom>
            <a:avLst/>
            <a:gdLst>
              <a:gd name="connsiteX0" fmla="*/ 52917 w 1758950"/>
              <a:gd name="connsiteY0" fmla="*/ 1187450 h 1187450"/>
              <a:gd name="connsiteX1" fmla="*/ 1722155 w 1758950"/>
              <a:gd name="connsiteY1" fmla="*/ 70414 h 1187450"/>
              <a:gd name="connsiteX2" fmla="*/ 1759096 w 1758950"/>
              <a:gd name="connsiteY2" fmla="*/ 45693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950" h="1187450">
                <a:moveTo>
                  <a:pt x="52917" y="1187450"/>
                </a:moveTo>
                <a:lnTo>
                  <a:pt x="1722155" y="70414"/>
                </a:lnTo>
                <a:lnTo>
                  <a:pt x="1759096" y="45693"/>
                </a:lnTo>
              </a:path>
            </a:pathLst>
          </a:custGeom>
          <a:ln w="888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Freeform 530"/>
          <p:cNvSpPr/>
          <p:nvPr/>
        </p:nvSpPr>
        <p:spPr>
          <a:xfrm>
            <a:off x="9810750" y="4197350"/>
            <a:ext cx="438150" cy="387350"/>
          </a:xfrm>
          <a:custGeom>
            <a:avLst/>
            <a:gdLst>
              <a:gd name="connsiteX0" fmla="*/ 244825 w 438150"/>
              <a:gd name="connsiteY0" fmla="*/ 393870 h 387350"/>
              <a:gd name="connsiteX1" fmla="*/ 438665 w 438150"/>
              <a:gd name="connsiteY1" fmla="*/ 53273 h 387350"/>
              <a:gd name="connsiteX2" fmla="*/ 49884 w 438150"/>
              <a:gd name="connsiteY2" fmla="*/ 102559 h 387350"/>
              <a:gd name="connsiteX3" fmla="*/ 244825 w 438150"/>
              <a:gd name="connsiteY3" fmla="*/ 393870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50" h="387350">
                <a:moveTo>
                  <a:pt x="244825" y="393870"/>
                </a:moveTo>
                <a:lnTo>
                  <a:pt x="438665" y="53273"/>
                </a:lnTo>
                <a:lnTo>
                  <a:pt x="49884" y="102559"/>
                </a:lnTo>
                <a:lnTo>
                  <a:pt x="244825" y="393870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Freeform 531"/>
          <p:cNvSpPr/>
          <p:nvPr/>
        </p:nvSpPr>
        <p:spPr>
          <a:xfrm>
            <a:off x="8235950" y="5975350"/>
            <a:ext cx="1708150" cy="615950"/>
          </a:xfrm>
          <a:custGeom>
            <a:avLst/>
            <a:gdLst>
              <a:gd name="connsiteX0" fmla="*/ 52917 w 1708150"/>
              <a:gd name="connsiteY0" fmla="*/ 52917 h 615950"/>
              <a:gd name="connsiteX1" fmla="*/ 1674152 w 1708150"/>
              <a:gd name="connsiteY1" fmla="*/ 604793 h 615950"/>
              <a:gd name="connsiteX2" fmla="*/ 1716230 w 1708150"/>
              <a:gd name="connsiteY2" fmla="*/ 619117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8150" h="615950">
                <a:moveTo>
                  <a:pt x="52917" y="52917"/>
                </a:moveTo>
                <a:lnTo>
                  <a:pt x="1674152" y="604793"/>
                </a:lnTo>
                <a:lnTo>
                  <a:pt x="1716230" y="619117"/>
                </a:lnTo>
              </a:path>
            </a:pathLst>
          </a:custGeom>
          <a:ln w="889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Freeform 532"/>
          <p:cNvSpPr/>
          <p:nvPr/>
        </p:nvSpPr>
        <p:spPr>
          <a:xfrm>
            <a:off x="9798050" y="6369050"/>
            <a:ext cx="438150" cy="374650"/>
          </a:xfrm>
          <a:custGeom>
            <a:avLst/>
            <a:gdLst>
              <a:gd name="connsiteX0" fmla="*/ 55574 w 438150"/>
              <a:gd name="connsiteY0" fmla="*/ 377004 h 374650"/>
              <a:gd name="connsiteX1" fmla="*/ 443872 w 438150"/>
              <a:gd name="connsiteY1" fmla="*/ 324047 h 374650"/>
              <a:gd name="connsiteX2" fmla="*/ 168528 w 438150"/>
              <a:gd name="connsiteY2" fmla="*/ 45182 h 374650"/>
              <a:gd name="connsiteX3" fmla="*/ 55574 w 438150"/>
              <a:gd name="connsiteY3" fmla="*/ 377004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50" h="374650">
                <a:moveTo>
                  <a:pt x="55574" y="377004"/>
                </a:moveTo>
                <a:lnTo>
                  <a:pt x="443872" y="324047"/>
                </a:lnTo>
                <a:lnTo>
                  <a:pt x="168528" y="45182"/>
                </a:lnTo>
                <a:lnTo>
                  <a:pt x="55574" y="37700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Freeform 533"/>
          <p:cNvSpPr/>
          <p:nvPr/>
        </p:nvSpPr>
        <p:spPr>
          <a:xfrm>
            <a:off x="11461750" y="5746750"/>
            <a:ext cx="1949450" cy="946150"/>
          </a:xfrm>
          <a:custGeom>
            <a:avLst/>
            <a:gdLst>
              <a:gd name="connsiteX0" fmla="*/ 44450 w 1949450"/>
              <a:gd name="connsiteY0" fmla="*/ 950383 h 946150"/>
              <a:gd name="connsiteX1" fmla="*/ 1916087 w 1949450"/>
              <a:gd name="connsiteY1" fmla="*/ 74772 h 946150"/>
              <a:gd name="connsiteX2" fmla="*/ 1956350 w 1949450"/>
              <a:gd name="connsiteY2" fmla="*/ 55936 h 94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9450" h="946150">
                <a:moveTo>
                  <a:pt x="44450" y="950383"/>
                </a:moveTo>
                <a:lnTo>
                  <a:pt x="1916087" y="74772"/>
                </a:lnTo>
                <a:lnTo>
                  <a:pt x="1956350" y="55936"/>
                </a:lnTo>
              </a:path>
            </a:pathLst>
          </a:custGeom>
          <a:ln w="888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Freeform 534"/>
          <p:cNvSpPr/>
          <p:nvPr/>
        </p:nvSpPr>
        <p:spPr>
          <a:xfrm>
            <a:off x="13252450" y="5607050"/>
            <a:ext cx="438150" cy="361950"/>
          </a:xfrm>
          <a:custGeom>
            <a:avLst/>
            <a:gdLst>
              <a:gd name="connsiteX0" fmla="*/ 199656 w 438150"/>
              <a:gd name="connsiteY0" fmla="*/ 373220 h 361950"/>
              <a:gd name="connsiteX1" fmla="*/ 442887 w 438150"/>
              <a:gd name="connsiteY1" fmla="*/ 65939 h 361950"/>
              <a:gd name="connsiteX2" fmla="*/ 51117 w 438150"/>
              <a:gd name="connsiteY2" fmla="*/ 55726 h 361950"/>
              <a:gd name="connsiteX3" fmla="*/ 199656 w 438150"/>
              <a:gd name="connsiteY3" fmla="*/ 37322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50" h="361950">
                <a:moveTo>
                  <a:pt x="199656" y="373220"/>
                </a:moveTo>
                <a:lnTo>
                  <a:pt x="442887" y="65939"/>
                </a:lnTo>
                <a:lnTo>
                  <a:pt x="51117" y="55726"/>
                </a:lnTo>
                <a:lnTo>
                  <a:pt x="199656" y="373220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Freeform 535"/>
          <p:cNvSpPr/>
          <p:nvPr/>
        </p:nvSpPr>
        <p:spPr>
          <a:xfrm>
            <a:off x="11283950" y="3917950"/>
            <a:ext cx="2063750" cy="933450"/>
          </a:xfrm>
          <a:custGeom>
            <a:avLst/>
            <a:gdLst>
              <a:gd name="connsiteX0" fmla="*/ 54193 w 2063750"/>
              <a:gd name="connsiteY0" fmla="*/ 52565 h 933450"/>
              <a:gd name="connsiteX1" fmla="*/ 2027051 w 2063750"/>
              <a:gd name="connsiteY1" fmla="*/ 922618 h 933450"/>
              <a:gd name="connsiteX2" fmla="*/ 2067723 w 2063750"/>
              <a:gd name="connsiteY2" fmla="*/ 940555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3750" h="933450">
                <a:moveTo>
                  <a:pt x="54193" y="52565"/>
                </a:moveTo>
                <a:lnTo>
                  <a:pt x="2027051" y="922618"/>
                </a:lnTo>
                <a:lnTo>
                  <a:pt x="2067723" y="940555"/>
                </a:lnTo>
              </a:path>
            </a:pathLst>
          </a:custGeom>
          <a:ln w="888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Freeform 536"/>
          <p:cNvSpPr/>
          <p:nvPr/>
        </p:nvSpPr>
        <p:spPr>
          <a:xfrm>
            <a:off x="13188950" y="4629150"/>
            <a:ext cx="438150" cy="361950"/>
          </a:xfrm>
          <a:custGeom>
            <a:avLst/>
            <a:gdLst>
              <a:gd name="connsiteX0" fmla="*/ 51333 w 438150"/>
              <a:gd name="connsiteY0" fmla="*/ 371777 h 361950"/>
              <a:gd name="connsiteX1" fmla="*/ 442772 w 438150"/>
              <a:gd name="connsiteY1" fmla="*/ 352859 h 361950"/>
              <a:gd name="connsiteX2" fmla="*/ 192772 w 438150"/>
              <a:gd name="connsiteY2" fmla="*/ 51061 h 361950"/>
              <a:gd name="connsiteX3" fmla="*/ 51333 w 438150"/>
              <a:gd name="connsiteY3" fmla="*/ 371777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50" h="361950">
                <a:moveTo>
                  <a:pt x="51333" y="371777"/>
                </a:moveTo>
                <a:lnTo>
                  <a:pt x="442772" y="352859"/>
                </a:lnTo>
                <a:lnTo>
                  <a:pt x="192772" y="51061"/>
                </a:lnTo>
                <a:lnTo>
                  <a:pt x="51333" y="371777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TextBox 537"/>
          <p:cNvSpPr txBox="1"/>
          <p:nvPr/>
        </p:nvSpPr>
        <p:spPr>
          <a:xfrm>
            <a:off x="4914900" y="668934"/>
            <a:ext cx="6440907" cy="80934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19" dirty="0">
                <a:solidFill>
                  <a:srgbClr val="3F3F3F"/>
                </a:solidFill>
                <a:latin typeface="Times New Roman"/>
                <a:ea typeface="Times New Roman"/>
              </a:rPr>
              <a:t>Everything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20" dirty="0">
                <a:solidFill>
                  <a:srgbClr val="3F3F3F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25" dirty="0">
                <a:solidFill>
                  <a:srgbClr val="3F3F3F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9" dirty="0">
                <a:solidFill>
                  <a:srgbClr val="3F3F3F"/>
                </a:solidFill>
                <a:latin typeface="Times New Roman"/>
                <a:ea typeface="Times New Roman"/>
              </a:rPr>
              <a:t>Graph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70"/>
              </a:lnSpc>
            </a:pPr>
            <a:endParaRPr lang="en-US" dirty="0"/>
          </a:p>
          <a:p>
            <a:pPr marL="0" indent="1612900">
              <a:lnSpc>
                <a:spcPct val="106666"/>
              </a:lnSpc>
            </a:pPr>
            <a:r>
              <a:rPr lang="en-US" altLang="zh-CN" sz="6600" dirty="0">
                <a:solidFill>
                  <a:srgbClr val="EF5926"/>
                </a:solidFill>
                <a:latin typeface="Times New Roman"/>
                <a:ea typeface="Times New Roman"/>
              </a:rPr>
              <a:t>Tensors</a:t>
            </a:r>
            <a:endParaRPr lang="en-US" altLang="zh-CN" sz="6600" dirty="0">
              <a:solidFill>
                <a:srgbClr val="100000"/>
              </a:solidFill>
              <a:latin typeface="Times New Roman"/>
              <a:ea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Picture 5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2537460"/>
            <a:ext cx="1272540" cy="1287780"/>
          </a:xfrm>
          <a:prstGeom prst="rect">
            <a:avLst/>
          </a:prstGeom>
        </p:spPr>
      </p:pic>
      <p:pic>
        <p:nvPicPr>
          <p:cNvPr id="540" name="Picture 5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020" y="5151120"/>
            <a:ext cx="1280160" cy="1287780"/>
          </a:xfrm>
          <a:prstGeom prst="rect">
            <a:avLst/>
          </a:prstGeom>
        </p:spPr>
      </p:pic>
      <p:pic>
        <p:nvPicPr>
          <p:cNvPr id="541" name="Picture 5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9820" y="3017520"/>
            <a:ext cx="1280160" cy="1287780"/>
          </a:xfrm>
          <a:prstGeom prst="rect">
            <a:avLst/>
          </a:prstGeom>
        </p:spPr>
      </p:pic>
      <p:pic>
        <p:nvPicPr>
          <p:cNvPr id="542" name="Picture 5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3661" y="6210300"/>
            <a:ext cx="1287780" cy="1287780"/>
          </a:xfrm>
          <a:prstGeom prst="rect">
            <a:avLst/>
          </a:prstGeom>
        </p:spPr>
      </p:pic>
      <p:pic>
        <p:nvPicPr>
          <p:cNvPr id="543" name="Picture 5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1700" y="4655820"/>
            <a:ext cx="1272540" cy="1280160"/>
          </a:xfrm>
          <a:prstGeom prst="rect">
            <a:avLst/>
          </a:prstGeom>
        </p:spPr>
      </p:pic>
      <p:pic>
        <p:nvPicPr>
          <p:cNvPr id="544" name="Picture 5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620" y="6210300"/>
            <a:ext cx="1280160" cy="1287780"/>
          </a:xfrm>
          <a:prstGeom prst="rect">
            <a:avLst/>
          </a:prstGeom>
        </p:spPr>
      </p:pic>
      <p:sp>
        <p:nvSpPr>
          <p:cNvPr id="2" name="Freeform 544"/>
          <p:cNvSpPr/>
          <p:nvPr/>
        </p:nvSpPr>
        <p:spPr>
          <a:xfrm>
            <a:off x="3282950" y="3117850"/>
            <a:ext cx="1873250" cy="31750"/>
          </a:xfrm>
          <a:custGeom>
            <a:avLst/>
            <a:gdLst>
              <a:gd name="connsiteX0" fmla="*/ 41478 w 1873250"/>
              <a:gd name="connsiteY0" fmla="*/ 40216 h 31750"/>
              <a:gd name="connsiteX1" fmla="*/ 1850025 w 1873250"/>
              <a:gd name="connsiteY1" fmla="*/ 40216 h 31750"/>
              <a:gd name="connsiteX2" fmla="*/ 1875425 w 1873250"/>
              <a:gd name="connsiteY2" fmla="*/ 40216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3250" h="31750">
                <a:moveTo>
                  <a:pt x="41478" y="40216"/>
                </a:moveTo>
                <a:lnTo>
                  <a:pt x="1850025" y="40216"/>
                </a:lnTo>
                <a:lnTo>
                  <a:pt x="1875425" y="40216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Freeform 545"/>
          <p:cNvSpPr/>
          <p:nvPr/>
        </p:nvSpPr>
        <p:spPr>
          <a:xfrm>
            <a:off x="5099050" y="3016250"/>
            <a:ext cx="234950" cy="247650"/>
          </a:xfrm>
          <a:custGeom>
            <a:avLst/>
            <a:gdLst>
              <a:gd name="connsiteX0" fmla="*/ 33925 w 234950"/>
              <a:gd name="connsiteY0" fmla="*/ 248497 h 247650"/>
              <a:gd name="connsiteX1" fmla="*/ 247285 w 234950"/>
              <a:gd name="connsiteY1" fmla="*/ 141817 h 247650"/>
              <a:gd name="connsiteX2" fmla="*/ 33925 w 234950"/>
              <a:gd name="connsiteY2" fmla="*/ 35137 h 247650"/>
              <a:gd name="connsiteX3" fmla="*/ 33925 w 234950"/>
              <a:gd name="connsiteY3" fmla="*/ 2484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247650">
                <a:moveTo>
                  <a:pt x="33925" y="248497"/>
                </a:moveTo>
                <a:lnTo>
                  <a:pt x="247285" y="141817"/>
                </a:lnTo>
                <a:lnTo>
                  <a:pt x="33925" y="35137"/>
                </a:lnTo>
                <a:lnTo>
                  <a:pt x="33925" y="248497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Freeform 546"/>
          <p:cNvSpPr/>
          <p:nvPr/>
        </p:nvSpPr>
        <p:spPr>
          <a:xfrm>
            <a:off x="2051050" y="7016750"/>
            <a:ext cx="1187450" cy="31750"/>
          </a:xfrm>
          <a:custGeom>
            <a:avLst/>
            <a:gdLst>
              <a:gd name="connsiteX0" fmla="*/ 43302 w 1187450"/>
              <a:gd name="connsiteY0" fmla="*/ 35073 h 31750"/>
              <a:gd name="connsiteX1" fmla="*/ 1163441 w 1187450"/>
              <a:gd name="connsiteY1" fmla="*/ 35073 h 31750"/>
              <a:gd name="connsiteX2" fmla="*/ 1188842 w 1187450"/>
              <a:gd name="connsiteY2" fmla="*/ 35073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7450" h="31750">
                <a:moveTo>
                  <a:pt x="43302" y="35073"/>
                </a:moveTo>
                <a:lnTo>
                  <a:pt x="1163441" y="35073"/>
                </a:lnTo>
                <a:lnTo>
                  <a:pt x="1188842" y="35073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Freeform 547"/>
          <p:cNvSpPr/>
          <p:nvPr/>
        </p:nvSpPr>
        <p:spPr>
          <a:xfrm>
            <a:off x="3181350" y="6902450"/>
            <a:ext cx="234950" cy="247650"/>
          </a:xfrm>
          <a:custGeom>
            <a:avLst/>
            <a:gdLst>
              <a:gd name="connsiteX0" fmla="*/ 33141 w 234950"/>
              <a:gd name="connsiteY0" fmla="*/ 256054 h 247650"/>
              <a:gd name="connsiteX1" fmla="*/ 246502 w 234950"/>
              <a:gd name="connsiteY1" fmla="*/ 149373 h 247650"/>
              <a:gd name="connsiteX2" fmla="*/ 33141 w 234950"/>
              <a:gd name="connsiteY2" fmla="*/ 42693 h 247650"/>
              <a:gd name="connsiteX3" fmla="*/ 33141 w 234950"/>
              <a:gd name="connsiteY3" fmla="*/ 256054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247650">
                <a:moveTo>
                  <a:pt x="33141" y="256054"/>
                </a:moveTo>
                <a:lnTo>
                  <a:pt x="246502" y="149373"/>
                </a:lnTo>
                <a:lnTo>
                  <a:pt x="33141" y="42693"/>
                </a:lnTo>
                <a:lnTo>
                  <a:pt x="33141" y="25605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Freeform 548"/>
          <p:cNvSpPr/>
          <p:nvPr/>
        </p:nvSpPr>
        <p:spPr>
          <a:xfrm>
            <a:off x="6623050" y="3143250"/>
            <a:ext cx="3130550" cy="450850"/>
          </a:xfrm>
          <a:custGeom>
            <a:avLst/>
            <a:gdLst>
              <a:gd name="connsiteX0" fmla="*/ 31750 w 3130550"/>
              <a:gd name="connsiteY0" fmla="*/ 40216 h 450850"/>
              <a:gd name="connsiteX1" fmla="*/ 3105846 w 3130550"/>
              <a:gd name="connsiteY1" fmla="*/ 451464 h 450850"/>
              <a:gd name="connsiteX2" fmla="*/ 3131022 w 3130550"/>
              <a:gd name="connsiteY2" fmla="*/ 454832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0550" h="450850">
                <a:moveTo>
                  <a:pt x="31750" y="40216"/>
                </a:moveTo>
                <a:lnTo>
                  <a:pt x="3105846" y="451464"/>
                </a:lnTo>
                <a:lnTo>
                  <a:pt x="3131022" y="454832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Freeform 549"/>
          <p:cNvSpPr/>
          <p:nvPr/>
        </p:nvSpPr>
        <p:spPr>
          <a:xfrm>
            <a:off x="9671050" y="3448050"/>
            <a:ext cx="260350" cy="247650"/>
          </a:xfrm>
          <a:custGeom>
            <a:avLst/>
            <a:gdLst>
              <a:gd name="connsiteX0" fmla="*/ 43702 w 260350"/>
              <a:gd name="connsiteY0" fmla="*/ 252402 h 247650"/>
              <a:gd name="connsiteX1" fmla="*/ 269322 w 260350"/>
              <a:gd name="connsiteY1" fmla="*/ 174955 h 247650"/>
              <a:gd name="connsiteX2" fmla="*/ 71992 w 260350"/>
              <a:gd name="connsiteY2" fmla="*/ 40926 h 247650"/>
              <a:gd name="connsiteX3" fmla="*/ 43702 w 260350"/>
              <a:gd name="connsiteY3" fmla="*/ 252402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0" h="247650">
                <a:moveTo>
                  <a:pt x="43702" y="252402"/>
                </a:moveTo>
                <a:lnTo>
                  <a:pt x="269322" y="174955"/>
                </a:lnTo>
                <a:lnTo>
                  <a:pt x="71992" y="40926"/>
                </a:lnTo>
                <a:lnTo>
                  <a:pt x="43702" y="252402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Freeform 550"/>
          <p:cNvSpPr/>
          <p:nvPr/>
        </p:nvSpPr>
        <p:spPr>
          <a:xfrm>
            <a:off x="6267450" y="3714750"/>
            <a:ext cx="1035050" cy="1339850"/>
          </a:xfrm>
          <a:custGeom>
            <a:avLst/>
            <a:gdLst>
              <a:gd name="connsiteX0" fmla="*/ 40216 w 1035050"/>
              <a:gd name="connsiteY0" fmla="*/ 35983 h 1339850"/>
              <a:gd name="connsiteX1" fmla="*/ 1023474 w 1035050"/>
              <a:gd name="connsiteY1" fmla="*/ 1321529 h 1339850"/>
              <a:gd name="connsiteX2" fmla="*/ 1038906 w 1035050"/>
              <a:gd name="connsiteY2" fmla="*/ 1341704 h 133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050" h="1339850">
                <a:moveTo>
                  <a:pt x="40216" y="35983"/>
                </a:moveTo>
                <a:lnTo>
                  <a:pt x="1023474" y="1321529"/>
                </a:lnTo>
                <a:lnTo>
                  <a:pt x="1038906" y="1341704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Freeform 551"/>
          <p:cNvSpPr/>
          <p:nvPr/>
        </p:nvSpPr>
        <p:spPr>
          <a:xfrm>
            <a:off x="7169150" y="4933950"/>
            <a:ext cx="247650" cy="260350"/>
          </a:xfrm>
          <a:custGeom>
            <a:avLst/>
            <a:gdLst>
              <a:gd name="connsiteX0" fmla="*/ 37039 w 247650"/>
              <a:gd name="connsiteY0" fmla="*/ 167141 h 260350"/>
              <a:gd name="connsiteX1" fmla="*/ 251396 w 247650"/>
              <a:gd name="connsiteY1" fmla="*/ 271801 h 260350"/>
              <a:gd name="connsiteX2" fmla="*/ 206510 w 247650"/>
              <a:gd name="connsiteY2" fmla="*/ 37520 h 260350"/>
              <a:gd name="connsiteX3" fmla="*/ 37039 w 247650"/>
              <a:gd name="connsiteY3" fmla="*/ 167141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260350">
                <a:moveTo>
                  <a:pt x="37039" y="167141"/>
                </a:moveTo>
                <a:lnTo>
                  <a:pt x="251396" y="271801"/>
                </a:lnTo>
                <a:lnTo>
                  <a:pt x="206510" y="37520"/>
                </a:lnTo>
                <a:lnTo>
                  <a:pt x="37039" y="16714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Freeform 552"/>
          <p:cNvSpPr/>
          <p:nvPr/>
        </p:nvSpPr>
        <p:spPr>
          <a:xfrm>
            <a:off x="4692650" y="6115050"/>
            <a:ext cx="2190750" cy="869950"/>
          </a:xfrm>
          <a:custGeom>
            <a:avLst/>
            <a:gdLst>
              <a:gd name="connsiteX0" fmla="*/ 35983 w 2190750"/>
              <a:gd name="connsiteY0" fmla="*/ 878416 h 869950"/>
              <a:gd name="connsiteX1" fmla="*/ 2173640 w 2190750"/>
              <a:gd name="connsiteY1" fmla="*/ 51072 h 869950"/>
              <a:gd name="connsiteX2" fmla="*/ 2197328 w 2190750"/>
              <a:gd name="connsiteY2" fmla="*/ 41904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0" h="869950">
                <a:moveTo>
                  <a:pt x="35983" y="878416"/>
                </a:moveTo>
                <a:lnTo>
                  <a:pt x="2173640" y="51072"/>
                </a:lnTo>
                <a:lnTo>
                  <a:pt x="2197328" y="41904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Freeform 553"/>
          <p:cNvSpPr/>
          <p:nvPr/>
        </p:nvSpPr>
        <p:spPr>
          <a:xfrm>
            <a:off x="6788150" y="6026150"/>
            <a:ext cx="273050" cy="234950"/>
          </a:xfrm>
          <a:custGeom>
            <a:avLst/>
            <a:gdLst>
              <a:gd name="connsiteX0" fmla="*/ 116645 w 273050"/>
              <a:gd name="connsiteY0" fmla="*/ 239461 h 234950"/>
              <a:gd name="connsiteX1" fmla="*/ 277117 w 273050"/>
              <a:gd name="connsiteY1" fmla="*/ 62961 h 234950"/>
              <a:gd name="connsiteX2" fmla="*/ 39635 w 273050"/>
              <a:gd name="connsiteY2" fmla="*/ 40483 h 234950"/>
              <a:gd name="connsiteX3" fmla="*/ 116645 w 273050"/>
              <a:gd name="connsiteY3" fmla="*/ 239461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34950">
                <a:moveTo>
                  <a:pt x="116645" y="239461"/>
                </a:moveTo>
                <a:lnTo>
                  <a:pt x="277117" y="62961"/>
                </a:lnTo>
                <a:lnTo>
                  <a:pt x="39635" y="40483"/>
                </a:lnTo>
                <a:lnTo>
                  <a:pt x="116645" y="23946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Freeform 554"/>
          <p:cNvSpPr/>
          <p:nvPr/>
        </p:nvSpPr>
        <p:spPr>
          <a:xfrm>
            <a:off x="8248650" y="4311650"/>
            <a:ext cx="1835150" cy="1250950"/>
          </a:xfrm>
          <a:custGeom>
            <a:avLst/>
            <a:gdLst>
              <a:gd name="connsiteX0" fmla="*/ 40217 w 1835150"/>
              <a:gd name="connsiteY0" fmla="*/ 1250950 h 1250950"/>
              <a:gd name="connsiteX1" fmla="*/ 1823446 w 1835150"/>
              <a:gd name="connsiteY1" fmla="*/ 57632 h 1250950"/>
              <a:gd name="connsiteX2" fmla="*/ 1844555 w 1835150"/>
              <a:gd name="connsiteY2" fmla="*/ 43506 h 125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150" h="1250950">
                <a:moveTo>
                  <a:pt x="40217" y="1250950"/>
                </a:moveTo>
                <a:lnTo>
                  <a:pt x="1823446" y="57632"/>
                </a:lnTo>
                <a:lnTo>
                  <a:pt x="1844555" y="43506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Freeform 555"/>
          <p:cNvSpPr/>
          <p:nvPr/>
        </p:nvSpPr>
        <p:spPr>
          <a:xfrm>
            <a:off x="9975850" y="4210050"/>
            <a:ext cx="273050" cy="247650"/>
          </a:xfrm>
          <a:custGeom>
            <a:avLst/>
            <a:gdLst>
              <a:gd name="connsiteX0" fmla="*/ 155576 w 273050"/>
              <a:gd name="connsiteY0" fmla="*/ 247893 h 247650"/>
              <a:gd name="connsiteX1" fmla="*/ 273565 w 273050"/>
              <a:gd name="connsiteY1" fmla="*/ 40573 h 247650"/>
              <a:gd name="connsiteX2" fmla="*/ 36917 w 273050"/>
              <a:gd name="connsiteY2" fmla="*/ 70572 h 247650"/>
              <a:gd name="connsiteX3" fmla="*/ 155576 w 273050"/>
              <a:gd name="connsiteY3" fmla="*/ 247893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47650">
                <a:moveTo>
                  <a:pt x="155576" y="247893"/>
                </a:moveTo>
                <a:lnTo>
                  <a:pt x="273565" y="40573"/>
                </a:lnTo>
                <a:lnTo>
                  <a:pt x="36917" y="70572"/>
                </a:lnTo>
                <a:lnTo>
                  <a:pt x="155576" y="247893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Freeform 556"/>
          <p:cNvSpPr/>
          <p:nvPr/>
        </p:nvSpPr>
        <p:spPr>
          <a:xfrm>
            <a:off x="8248650" y="5988050"/>
            <a:ext cx="1809750" cy="641350"/>
          </a:xfrm>
          <a:custGeom>
            <a:avLst/>
            <a:gdLst>
              <a:gd name="connsiteX0" fmla="*/ 40217 w 1809750"/>
              <a:gd name="connsiteY0" fmla="*/ 40217 h 641350"/>
              <a:gd name="connsiteX1" fmla="*/ 1791296 w 1809750"/>
              <a:gd name="connsiteY1" fmla="*/ 636292 h 641350"/>
              <a:gd name="connsiteX2" fmla="*/ 1815341 w 1809750"/>
              <a:gd name="connsiteY2" fmla="*/ 644477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0" h="641350">
                <a:moveTo>
                  <a:pt x="40217" y="40217"/>
                </a:moveTo>
                <a:lnTo>
                  <a:pt x="1791296" y="636292"/>
                </a:lnTo>
                <a:lnTo>
                  <a:pt x="1815341" y="644477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Freeform 557"/>
          <p:cNvSpPr/>
          <p:nvPr/>
        </p:nvSpPr>
        <p:spPr>
          <a:xfrm>
            <a:off x="9963150" y="6483350"/>
            <a:ext cx="273050" cy="234950"/>
          </a:xfrm>
          <a:custGeom>
            <a:avLst/>
            <a:gdLst>
              <a:gd name="connsiteX0" fmla="*/ 42417 w 273050"/>
              <a:gd name="connsiteY0" fmla="*/ 241982 h 234950"/>
              <a:gd name="connsiteX1" fmla="*/ 278772 w 273050"/>
              <a:gd name="connsiteY1" fmla="*/ 209747 h 234950"/>
              <a:gd name="connsiteX2" fmla="*/ 111172 w 273050"/>
              <a:gd name="connsiteY2" fmla="*/ 40004 h 234950"/>
              <a:gd name="connsiteX3" fmla="*/ 42417 w 273050"/>
              <a:gd name="connsiteY3" fmla="*/ 241982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34950">
                <a:moveTo>
                  <a:pt x="42417" y="241982"/>
                </a:moveTo>
                <a:lnTo>
                  <a:pt x="278772" y="209747"/>
                </a:lnTo>
                <a:lnTo>
                  <a:pt x="111172" y="40004"/>
                </a:lnTo>
                <a:lnTo>
                  <a:pt x="42417" y="241982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Freeform 558"/>
          <p:cNvSpPr/>
          <p:nvPr/>
        </p:nvSpPr>
        <p:spPr>
          <a:xfrm>
            <a:off x="11474450" y="5708650"/>
            <a:ext cx="2038350" cy="984250"/>
          </a:xfrm>
          <a:custGeom>
            <a:avLst/>
            <a:gdLst>
              <a:gd name="connsiteX0" fmla="*/ 31750 w 2038350"/>
              <a:gd name="connsiteY0" fmla="*/ 988483 h 984250"/>
              <a:gd name="connsiteX1" fmla="*/ 2027625 w 2038350"/>
              <a:gd name="connsiteY1" fmla="*/ 54750 h 984250"/>
              <a:gd name="connsiteX2" fmla="*/ 2050631 w 2038350"/>
              <a:gd name="connsiteY2" fmla="*/ 43987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984250">
                <a:moveTo>
                  <a:pt x="31750" y="988483"/>
                </a:moveTo>
                <a:lnTo>
                  <a:pt x="2027625" y="54750"/>
                </a:lnTo>
                <a:lnTo>
                  <a:pt x="2050631" y="43987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Freeform 559"/>
          <p:cNvSpPr/>
          <p:nvPr/>
        </p:nvSpPr>
        <p:spPr>
          <a:xfrm>
            <a:off x="13417550" y="5632450"/>
            <a:ext cx="273050" cy="222250"/>
          </a:xfrm>
          <a:custGeom>
            <a:avLst/>
            <a:gdLst>
              <a:gd name="connsiteX0" fmla="*/ 129730 w 273050"/>
              <a:gd name="connsiteY0" fmla="*/ 227579 h 222250"/>
              <a:gd name="connsiteX1" fmla="*/ 277787 w 273050"/>
              <a:gd name="connsiteY1" fmla="*/ 40539 h 222250"/>
              <a:gd name="connsiteX2" fmla="*/ 39318 w 273050"/>
              <a:gd name="connsiteY2" fmla="*/ 34323 h 222250"/>
              <a:gd name="connsiteX3" fmla="*/ 129730 w 273050"/>
              <a:gd name="connsiteY3" fmla="*/ 227579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22250">
                <a:moveTo>
                  <a:pt x="129730" y="227579"/>
                </a:moveTo>
                <a:lnTo>
                  <a:pt x="277787" y="40539"/>
                </a:lnTo>
                <a:lnTo>
                  <a:pt x="39318" y="34323"/>
                </a:lnTo>
                <a:lnTo>
                  <a:pt x="129730" y="227579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Freeform 560"/>
          <p:cNvSpPr/>
          <p:nvPr/>
        </p:nvSpPr>
        <p:spPr>
          <a:xfrm>
            <a:off x="11296650" y="3930650"/>
            <a:ext cx="2152650" cy="971550"/>
          </a:xfrm>
          <a:custGeom>
            <a:avLst/>
            <a:gdLst>
              <a:gd name="connsiteX0" fmla="*/ 41493 w 2152650"/>
              <a:gd name="connsiteY0" fmla="*/ 39865 h 971550"/>
              <a:gd name="connsiteX1" fmla="*/ 2139850 w 2152650"/>
              <a:gd name="connsiteY1" fmla="*/ 965264 h 971550"/>
              <a:gd name="connsiteX2" fmla="*/ 2163091 w 2152650"/>
              <a:gd name="connsiteY2" fmla="*/ 975514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971550">
                <a:moveTo>
                  <a:pt x="41493" y="39865"/>
                </a:moveTo>
                <a:lnTo>
                  <a:pt x="2139850" y="965264"/>
                </a:lnTo>
                <a:lnTo>
                  <a:pt x="2163091" y="975514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Freeform 561"/>
          <p:cNvSpPr/>
          <p:nvPr/>
        </p:nvSpPr>
        <p:spPr>
          <a:xfrm>
            <a:off x="13354050" y="4756150"/>
            <a:ext cx="273050" cy="234950"/>
          </a:xfrm>
          <a:custGeom>
            <a:avLst/>
            <a:gdLst>
              <a:gd name="connsiteX0" fmla="*/ 39408 w 273050"/>
              <a:gd name="connsiteY0" fmla="*/ 237374 h 234950"/>
              <a:gd name="connsiteX1" fmla="*/ 277672 w 273050"/>
              <a:gd name="connsiteY1" fmla="*/ 225859 h 234950"/>
              <a:gd name="connsiteX2" fmla="*/ 125500 w 273050"/>
              <a:gd name="connsiteY2" fmla="*/ 42156 h 234950"/>
              <a:gd name="connsiteX3" fmla="*/ 39408 w 273050"/>
              <a:gd name="connsiteY3" fmla="*/ 237374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34950">
                <a:moveTo>
                  <a:pt x="39408" y="237374"/>
                </a:moveTo>
                <a:lnTo>
                  <a:pt x="277672" y="225859"/>
                </a:lnTo>
                <a:lnTo>
                  <a:pt x="125500" y="42156"/>
                </a:lnTo>
                <a:lnTo>
                  <a:pt x="39408" y="23737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TextBox 562"/>
          <p:cNvSpPr txBox="1"/>
          <p:nvPr/>
        </p:nvSpPr>
        <p:spPr>
          <a:xfrm>
            <a:off x="2959100" y="668934"/>
            <a:ext cx="10698420" cy="82126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66700">
              <a:lnSpc>
                <a:spcPct val="100833"/>
              </a:lnSpc>
            </a:pP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Tensors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00" dirty="0">
                <a:solidFill>
                  <a:srgbClr val="3F3F3F"/>
                </a:solidFill>
                <a:latin typeface="Times New Roman"/>
                <a:ea typeface="Times New Roman"/>
              </a:rPr>
              <a:t>Flow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9" dirty="0">
                <a:solidFill>
                  <a:srgbClr val="3F3F3F"/>
                </a:solidFill>
                <a:latin typeface="Times New Roman"/>
                <a:ea typeface="Times New Roman"/>
              </a:rPr>
              <a:t>Through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00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80" dirty="0">
                <a:solidFill>
                  <a:srgbClr val="3F3F3F"/>
                </a:solidFill>
                <a:latin typeface="Times New Roman"/>
                <a:ea typeface="Times New Roman"/>
              </a:rPr>
              <a:t>Graph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30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4550" spc="675" dirty="0">
                <a:solidFill>
                  <a:srgbClr val="100000"/>
                </a:solidFill>
                <a:latin typeface="Times New Roman"/>
                <a:ea typeface="Times New Roman"/>
              </a:rPr>
              <a:t>…and</a:t>
            </a:r>
            <a:r>
              <a:rPr lang="en-US" altLang="zh-CN" sz="4550" spc="28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550" spc="455" dirty="0">
                <a:solidFill>
                  <a:srgbClr val="100000"/>
                </a:solidFill>
                <a:latin typeface="Times New Roman"/>
                <a:ea typeface="Times New Roman"/>
              </a:rPr>
              <a:t>get</a:t>
            </a:r>
            <a:r>
              <a:rPr lang="en-US" altLang="zh-CN" sz="4550" spc="28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550" spc="490" dirty="0">
                <a:solidFill>
                  <a:srgbClr val="100000"/>
                </a:solidFill>
                <a:latin typeface="Times New Roman"/>
                <a:ea typeface="Times New Roman"/>
              </a:rPr>
              <a:t>transformed</a:t>
            </a:r>
            <a:r>
              <a:rPr lang="en-US" altLang="zh-CN" sz="4550" spc="28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550" spc="490" dirty="0">
                <a:solidFill>
                  <a:srgbClr val="100000"/>
                </a:solidFill>
                <a:latin typeface="Times New Roman"/>
                <a:ea typeface="Times New Roman"/>
              </a:rPr>
              <a:t>along</a:t>
            </a:r>
            <a:r>
              <a:rPr lang="en-US" altLang="zh-CN" sz="4550" spc="28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550" spc="460" dirty="0">
                <a:solidFill>
                  <a:srgbClr val="1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550" spc="28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550" spc="615" dirty="0">
                <a:solidFill>
                  <a:srgbClr val="100000"/>
                </a:solidFill>
                <a:latin typeface="Times New Roman"/>
                <a:ea typeface="Times New Roman"/>
              </a:rPr>
              <a:t>way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Freeform 563"/>
          <p:cNvSpPr/>
          <p:nvPr/>
        </p:nvSpPr>
        <p:spPr>
          <a:xfrm>
            <a:off x="3289300" y="3124200"/>
            <a:ext cx="1866900" cy="25400"/>
          </a:xfrm>
          <a:custGeom>
            <a:avLst/>
            <a:gdLst>
              <a:gd name="connsiteX0" fmla="*/ 35128 w 1866900"/>
              <a:gd name="connsiteY0" fmla="*/ 33866 h 25400"/>
              <a:gd name="connsiteX1" fmla="*/ 1843675 w 1866900"/>
              <a:gd name="connsiteY1" fmla="*/ 33866 h 25400"/>
              <a:gd name="connsiteX2" fmla="*/ 1869075 w 1866900"/>
              <a:gd name="connsiteY2" fmla="*/ 33866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6900" h="25400">
                <a:moveTo>
                  <a:pt x="35128" y="33866"/>
                </a:moveTo>
                <a:lnTo>
                  <a:pt x="1843675" y="33866"/>
                </a:lnTo>
                <a:lnTo>
                  <a:pt x="1869075" y="33866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Freeform 564"/>
          <p:cNvSpPr/>
          <p:nvPr/>
        </p:nvSpPr>
        <p:spPr>
          <a:xfrm>
            <a:off x="5105400" y="3022600"/>
            <a:ext cx="228600" cy="241300"/>
          </a:xfrm>
          <a:custGeom>
            <a:avLst/>
            <a:gdLst>
              <a:gd name="connsiteX0" fmla="*/ 27575 w 228600"/>
              <a:gd name="connsiteY0" fmla="*/ 242147 h 241300"/>
              <a:gd name="connsiteX1" fmla="*/ 240935 w 228600"/>
              <a:gd name="connsiteY1" fmla="*/ 135467 h 241300"/>
              <a:gd name="connsiteX2" fmla="*/ 27575 w 228600"/>
              <a:gd name="connsiteY2" fmla="*/ 28787 h 241300"/>
              <a:gd name="connsiteX3" fmla="*/ 27575 w 228600"/>
              <a:gd name="connsiteY3" fmla="*/ 242147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41300">
                <a:moveTo>
                  <a:pt x="27575" y="242147"/>
                </a:moveTo>
                <a:lnTo>
                  <a:pt x="240935" y="135467"/>
                </a:lnTo>
                <a:lnTo>
                  <a:pt x="27575" y="28787"/>
                </a:lnTo>
                <a:lnTo>
                  <a:pt x="27575" y="242147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Freeform 565"/>
          <p:cNvSpPr/>
          <p:nvPr/>
        </p:nvSpPr>
        <p:spPr>
          <a:xfrm>
            <a:off x="2057400" y="7023100"/>
            <a:ext cx="1181100" cy="25400"/>
          </a:xfrm>
          <a:custGeom>
            <a:avLst/>
            <a:gdLst>
              <a:gd name="connsiteX0" fmla="*/ 36952 w 1181100"/>
              <a:gd name="connsiteY0" fmla="*/ 28723 h 25400"/>
              <a:gd name="connsiteX1" fmla="*/ 1157091 w 1181100"/>
              <a:gd name="connsiteY1" fmla="*/ 28723 h 25400"/>
              <a:gd name="connsiteX2" fmla="*/ 1182492 w 1181100"/>
              <a:gd name="connsiteY2" fmla="*/ 28723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1100" h="25400">
                <a:moveTo>
                  <a:pt x="36952" y="28723"/>
                </a:moveTo>
                <a:lnTo>
                  <a:pt x="1157091" y="28723"/>
                </a:lnTo>
                <a:lnTo>
                  <a:pt x="1182492" y="28723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Freeform 566"/>
          <p:cNvSpPr/>
          <p:nvPr/>
        </p:nvSpPr>
        <p:spPr>
          <a:xfrm>
            <a:off x="3187700" y="6908800"/>
            <a:ext cx="228600" cy="241300"/>
          </a:xfrm>
          <a:custGeom>
            <a:avLst/>
            <a:gdLst>
              <a:gd name="connsiteX0" fmla="*/ 26791 w 228600"/>
              <a:gd name="connsiteY0" fmla="*/ 249704 h 241300"/>
              <a:gd name="connsiteX1" fmla="*/ 240152 w 228600"/>
              <a:gd name="connsiteY1" fmla="*/ 143023 h 241300"/>
              <a:gd name="connsiteX2" fmla="*/ 26791 w 228600"/>
              <a:gd name="connsiteY2" fmla="*/ 36343 h 241300"/>
              <a:gd name="connsiteX3" fmla="*/ 26791 w 228600"/>
              <a:gd name="connsiteY3" fmla="*/ 249704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41300">
                <a:moveTo>
                  <a:pt x="26791" y="249704"/>
                </a:moveTo>
                <a:lnTo>
                  <a:pt x="240152" y="143023"/>
                </a:lnTo>
                <a:lnTo>
                  <a:pt x="26791" y="36343"/>
                </a:lnTo>
                <a:lnTo>
                  <a:pt x="26791" y="24970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Freeform 567"/>
          <p:cNvSpPr/>
          <p:nvPr/>
        </p:nvSpPr>
        <p:spPr>
          <a:xfrm>
            <a:off x="6629400" y="3149600"/>
            <a:ext cx="3124200" cy="444500"/>
          </a:xfrm>
          <a:custGeom>
            <a:avLst/>
            <a:gdLst>
              <a:gd name="connsiteX0" fmla="*/ 25400 w 3124200"/>
              <a:gd name="connsiteY0" fmla="*/ 33866 h 444500"/>
              <a:gd name="connsiteX1" fmla="*/ 3099496 w 3124200"/>
              <a:gd name="connsiteY1" fmla="*/ 445114 h 444500"/>
              <a:gd name="connsiteX2" fmla="*/ 3124672 w 3124200"/>
              <a:gd name="connsiteY2" fmla="*/ 448482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444500">
                <a:moveTo>
                  <a:pt x="25400" y="33866"/>
                </a:moveTo>
                <a:lnTo>
                  <a:pt x="3099496" y="445114"/>
                </a:lnTo>
                <a:lnTo>
                  <a:pt x="3124672" y="448482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Freeform 568"/>
          <p:cNvSpPr/>
          <p:nvPr/>
        </p:nvSpPr>
        <p:spPr>
          <a:xfrm>
            <a:off x="9677400" y="3454400"/>
            <a:ext cx="254000" cy="241300"/>
          </a:xfrm>
          <a:custGeom>
            <a:avLst/>
            <a:gdLst>
              <a:gd name="connsiteX0" fmla="*/ 37352 w 254000"/>
              <a:gd name="connsiteY0" fmla="*/ 246052 h 241300"/>
              <a:gd name="connsiteX1" fmla="*/ 262972 w 254000"/>
              <a:gd name="connsiteY1" fmla="*/ 168605 h 241300"/>
              <a:gd name="connsiteX2" fmla="*/ 65642 w 254000"/>
              <a:gd name="connsiteY2" fmla="*/ 34576 h 241300"/>
              <a:gd name="connsiteX3" fmla="*/ 37352 w 254000"/>
              <a:gd name="connsiteY3" fmla="*/ 246052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241300">
                <a:moveTo>
                  <a:pt x="37352" y="246052"/>
                </a:moveTo>
                <a:lnTo>
                  <a:pt x="262972" y="168605"/>
                </a:lnTo>
                <a:lnTo>
                  <a:pt x="65642" y="34576"/>
                </a:lnTo>
                <a:lnTo>
                  <a:pt x="37352" y="246052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Freeform 569"/>
          <p:cNvSpPr/>
          <p:nvPr/>
        </p:nvSpPr>
        <p:spPr>
          <a:xfrm>
            <a:off x="6273800" y="3721100"/>
            <a:ext cx="1028700" cy="1333500"/>
          </a:xfrm>
          <a:custGeom>
            <a:avLst/>
            <a:gdLst>
              <a:gd name="connsiteX0" fmla="*/ 33866 w 1028700"/>
              <a:gd name="connsiteY0" fmla="*/ 29633 h 1333500"/>
              <a:gd name="connsiteX1" fmla="*/ 1017124 w 1028700"/>
              <a:gd name="connsiteY1" fmla="*/ 1315179 h 1333500"/>
              <a:gd name="connsiteX2" fmla="*/ 1032556 w 1028700"/>
              <a:gd name="connsiteY2" fmla="*/ 1335354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1333500">
                <a:moveTo>
                  <a:pt x="33866" y="29633"/>
                </a:moveTo>
                <a:lnTo>
                  <a:pt x="1017124" y="1315179"/>
                </a:lnTo>
                <a:lnTo>
                  <a:pt x="1032556" y="1335354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Freeform 570"/>
          <p:cNvSpPr/>
          <p:nvPr/>
        </p:nvSpPr>
        <p:spPr>
          <a:xfrm>
            <a:off x="7175500" y="4940300"/>
            <a:ext cx="241300" cy="254000"/>
          </a:xfrm>
          <a:custGeom>
            <a:avLst/>
            <a:gdLst>
              <a:gd name="connsiteX0" fmla="*/ 30689 w 241300"/>
              <a:gd name="connsiteY0" fmla="*/ 160791 h 254000"/>
              <a:gd name="connsiteX1" fmla="*/ 245046 w 241300"/>
              <a:gd name="connsiteY1" fmla="*/ 265451 h 254000"/>
              <a:gd name="connsiteX2" fmla="*/ 200160 w 241300"/>
              <a:gd name="connsiteY2" fmla="*/ 31170 h 254000"/>
              <a:gd name="connsiteX3" fmla="*/ 30689 w 241300"/>
              <a:gd name="connsiteY3" fmla="*/ 160791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254000">
                <a:moveTo>
                  <a:pt x="30689" y="160791"/>
                </a:moveTo>
                <a:lnTo>
                  <a:pt x="245046" y="265451"/>
                </a:lnTo>
                <a:lnTo>
                  <a:pt x="200160" y="31170"/>
                </a:lnTo>
                <a:lnTo>
                  <a:pt x="30689" y="16079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Freeform 571"/>
          <p:cNvSpPr/>
          <p:nvPr/>
        </p:nvSpPr>
        <p:spPr>
          <a:xfrm>
            <a:off x="4699000" y="6121400"/>
            <a:ext cx="2184400" cy="863600"/>
          </a:xfrm>
          <a:custGeom>
            <a:avLst/>
            <a:gdLst>
              <a:gd name="connsiteX0" fmla="*/ 29633 w 2184400"/>
              <a:gd name="connsiteY0" fmla="*/ 872066 h 863600"/>
              <a:gd name="connsiteX1" fmla="*/ 2167290 w 2184400"/>
              <a:gd name="connsiteY1" fmla="*/ 44722 h 863600"/>
              <a:gd name="connsiteX2" fmla="*/ 2190978 w 2184400"/>
              <a:gd name="connsiteY2" fmla="*/ 35554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400" h="863600">
                <a:moveTo>
                  <a:pt x="29633" y="872066"/>
                </a:moveTo>
                <a:lnTo>
                  <a:pt x="2167290" y="44722"/>
                </a:lnTo>
                <a:lnTo>
                  <a:pt x="2190978" y="35554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Freeform 572"/>
          <p:cNvSpPr/>
          <p:nvPr/>
        </p:nvSpPr>
        <p:spPr>
          <a:xfrm>
            <a:off x="6794500" y="6032500"/>
            <a:ext cx="266700" cy="228600"/>
          </a:xfrm>
          <a:custGeom>
            <a:avLst/>
            <a:gdLst>
              <a:gd name="connsiteX0" fmla="*/ 110295 w 266700"/>
              <a:gd name="connsiteY0" fmla="*/ 233111 h 228600"/>
              <a:gd name="connsiteX1" fmla="*/ 270767 w 266700"/>
              <a:gd name="connsiteY1" fmla="*/ 56611 h 228600"/>
              <a:gd name="connsiteX2" fmla="*/ 33285 w 266700"/>
              <a:gd name="connsiteY2" fmla="*/ 34133 h 228600"/>
              <a:gd name="connsiteX3" fmla="*/ 110295 w 266700"/>
              <a:gd name="connsiteY3" fmla="*/ 23311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28600">
                <a:moveTo>
                  <a:pt x="110295" y="233111"/>
                </a:moveTo>
                <a:lnTo>
                  <a:pt x="270767" y="56611"/>
                </a:lnTo>
                <a:lnTo>
                  <a:pt x="33285" y="34133"/>
                </a:lnTo>
                <a:lnTo>
                  <a:pt x="110295" y="23311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Freeform 573"/>
          <p:cNvSpPr/>
          <p:nvPr/>
        </p:nvSpPr>
        <p:spPr>
          <a:xfrm>
            <a:off x="8255000" y="4318000"/>
            <a:ext cx="1828800" cy="1244600"/>
          </a:xfrm>
          <a:custGeom>
            <a:avLst/>
            <a:gdLst>
              <a:gd name="connsiteX0" fmla="*/ 33867 w 1828800"/>
              <a:gd name="connsiteY0" fmla="*/ 1244600 h 1244600"/>
              <a:gd name="connsiteX1" fmla="*/ 1817096 w 1828800"/>
              <a:gd name="connsiteY1" fmla="*/ 51282 h 1244600"/>
              <a:gd name="connsiteX2" fmla="*/ 1838205 w 1828800"/>
              <a:gd name="connsiteY2" fmla="*/ 37156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1244600">
                <a:moveTo>
                  <a:pt x="33867" y="1244600"/>
                </a:moveTo>
                <a:lnTo>
                  <a:pt x="1817096" y="51282"/>
                </a:lnTo>
                <a:lnTo>
                  <a:pt x="1838205" y="37156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Freeform 574"/>
          <p:cNvSpPr/>
          <p:nvPr/>
        </p:nvSpPr>
        <p:spPr>
          <a:xfrm>
            <a:off x="9982200" y="4216400"/>
            <a:ext cx="266700" cy="241300"/>
          </a:xfrm>
          <a:custGeom>
            <a:avLst/>
            <a:gdLst>
              <a:gd name="connsiteX0" fmla="*/ 149226 w 266700"/>
              <a:gd name="connsiteY0" fmla="*/ 241543 h 241300"/>
              <a:gd name="connsiteX1" fmla="*/ 267215 w 266700"/>
              <a:gd name="connsiteY1" fmla="*/ 34223 h 241300"/>
              <a:gd name="connsiteX2" fmla="*/ 30567 w 266700"/>
              <a:gd name="connsiteY2" fmla="*/ 64222 h 241300"/>
              <a:gd name="connsiteX3" fmla="*/ 149226 w 266700"/>
              <a:gd name="connsiteY3" fmla="*/ 241543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41300">
                <a:moveTo>
                  <a:pt x="149226" y="241543"/>
                </a:moveTo>
                <a:lnTo>
                  <a:pt x="267215" y="34223"/>
                </a:lnTo>
                <a:lnTo>
                  <a:pt x="30567" y="64222"/>
                </a:lnTo>
                <a:lnTo>
                  <a:pt x="149226" y="241543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Freeform 575"/>
          <p:cNvSpPr/>
          <p:nvPr/>
        </p:nvSpPr>
        <p:spPr>
          <a:xfrm>
            <a:off x="8255000" y="5994400"/>
            <a:ext cx="1803400" cy="635000"/>
          </a:xfrm>
          <a:custGeom>
            <a:avLst/>
            <a:gdLst>
              <a:gd name="connsiteX0" fmla="*/ 33867 w 1803400"/>
              <a:gd name="connsiteY0" fmla="*/ 33867 h 635000"/>
              <a:gd name="connsiteX1" fmla="*/ 1784946 w 1803400"/>
              <a:gd name="connsiteY1" fmla="*/ 629942 h 635000"/>
              <a:gd name="connsiteX2" fmla="*/ 1808991 w 1803400"/>
              <a:gd name="connsiteY2" fmla="*/ 638127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3400" h="635000">
                <a:moveTo>
                  <a:pt x="33867" y="33867"/>
                </a:moveTo>
                <a:lnTo>
                  <a:pt x="1784946" y="629942"/>
                </a:lnTo>
                <a:lnTo>
                  <a:pt x="1808991" y="638127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Freeform 576"/>
          <p:cNvSpPr/>
          <p:nvPr/>
        </p:nvSpPr>
        <p:spPr>
          <a:xfrm>
            <a:off x="9969500" y="6489700"/>
            <a:ext cx="266700" cy="228600"/>
          </a:xfrm>
          <a:custGeom>
            <a:avLst/>
            <a:gdLst>
              <a:gd name="connsiteX0" fmla="*/ 36067 w 266700"/>
              <a:gd name="connsiteY0" fmla="*/ 235632 h 228600"/>
              <a:gd name="connsiteX1" fmla="*/ 272422 w 266700"/>
              <a:gd name="connsiteY1" fmla="*/ 203397 h 228600"/>
              <a:gd name="connsiteX2" fmla="*/ 104822 w 266700"/>
              <a:gd name="connsiteY2" fmla="*/ 33654 h 228600"/>
              <a:gd name="connsiteX3" fmla="*/ 36067 w 266700"/>
              <a:gd name="connsiteY3" fmla="*/ 23563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28600">
                <a:moveTo>
                  <a:pt x="36067" y="235632"/>
                </a:moveTo>
                <a:lnTo>
                  <a:pt x="272422" y="203397"/>
                </a:lnTo>
                <a:lnTo>
                  <a:pt x="104822" y="33654"/>
                </a:lnTo>
                <a:lnTo>
                  <a:pt x="36067" y="235632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Freeform 577"/>
          <p:cNvSpPr/>
          <p:nvPr/>
        </p:nvSpPr>
        <p:spPr>
          <a:xfrm>
            <a:off x="11480800" y="5715000"/>
            <a:ext cx="2032000" cy="977900"/>
          </a:xfrm>
          <a:custGeom>
            <a:avLst/>
            <a:gdLst>
              <a:gd name="connsiteX0" fmla="*/ 25400 w 2032000"/>
              <a:gd name="connsiteY0" fmla="*/ 982133 h 977900"/>
              <a:gd name="connsiteX1" fmla="*/ 2021275 w 2032000"/>
              <a:gd name="connsiteY1" fmla="*/ 48400 h 977900"/>
              <a:gd name="connsiteX2" fmla="*/ 2044281 w 2032000"/>
              <a:gd name="connsiteY2" fmla="*/ 37637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2000" h="977900">
                <a:moveTo>
                  <a:pt x="25400" y="982133"/>
                </a:moveTo>
                <a:lnTo>
                  <a:pt x="2021275" y="48400"/>
                </a:lnTo>
                <a:lnTo>
                  <a:pt x="2044281" y="37637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Freeform 578"/>
          <p:cNvSpPr/>
          <p:nvPr/>
        </p:nvSpPr>
        <p:spPr>
          <a:xfrm>
            <a:off x="13423900" y="5638800"/>
            <a:ext cx="266700" cy="215900"/>
          </a:xfrm>
          <a:custGeom>
            <a:avLst/>
            <a:gdLst>
              <a:gd name="connsiteX0" fmla="*/ 123380 w 266700"/>
              <a:gd name="connsiteY0" fmla="*/ 221229 h 215900"/>
              <a:gd name="connsiteX1" fmla="*/ 271437 w 266700"/>
              <a:gd name="connsiteY1" fmla="*/ 34189 h 215900"/>
              <a:gd name="connsiteX2" fmla="*/ 32968 w 266700"/>
              <a:gd name="connsiteY2" fmla="*/ 27973 h 215900"/>
              <a:gd name="connsiteX3" fmla="*/ 123380 w 266700"/>
              <a:gd name="connsiteY3" fmla="*/ 221229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15900">
                <a:moveTo>
                  <a:pt x="123380" y="221229"/>
                </a:moveTo>
                <a:lnTo>
                  <a:pt x="271437" y="34189"/>
                </a:lnTo>
                <a:lnTo>
                  <a:pt x="32968" y="27973"/>
                </a:lnTo>
                <a:lnTo>
                  <a:pt x="123380" y="221229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Freeform 579"/>
          <p:cNvSpPr/>
          <p:nvPr/>
        </p:nvSpPr>
        <p:spPr>
          <a:xfrm>
            <a:off x="11303000" y="3937000"/>
            <a:ext cx="2146300" cy="965200"/>
          </a:xfrm>
          <a:custGeom>
            <a:avLst/>
            <a:gdLst>
              <a:gd name="connsiteX0" fmla="*/ 35143 w 2146300"/>
              <a:gd name="connsiteY0" fmla="*/ 33515 h 965200"/>
              <a:gd name="connsiteX1" fmla="*/ 2133500 w 2146300"/>
              <a:gd name="connsiteY1" fmla="*/ 958914 h 965200"/>
              <a:gd name="connsiteX2" fmla="*/ 2156741 w 2146300"/>
              <a:gd name="connsiteY2" fmla="*/ 969164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300" h="965200">
                <a:moveTo>
                  <a:pt x="35143" y="33515"/>
                </a:moveTo>
                <a:lnTo>
                  <a:pt x="2133500" y="958914"/>
                </a:lnTo>
                <a:lnTo>
                  <a:pt x="2156741" y="969164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Freeform 580"/>
          <p:cNvSpPr/>
          <p:nvPr/>
        </p:nvSpPr>
        <p:spPr>
          <a:xfrm>
            <a:off x="13360400" y="4762500"/>
            <a:ext cx="266700" cy="228600"/>
          </a:xfrm>
          <a:custGeom>
            <a:avLst/>
            <a:gdLst>
              <a:gd name="connsiteX0" fmla="*/ 33058 w 266700"/>
              <a:gd name="connsiteY0" fmla="*/ 231024 h 228600"/>
              <a:gd name="connsiteX1" fmla="*/ 271322 w 266700"/>
              <a:gd name="connsiteY1" fmla="*/ 219509 h 228600"/>
              <a:gd name="connsiteX2" fmla="*/ 119150 w 266700"/>
              <a:gd name="connsiteY2" fmla="*/ 35806 h 228600"/>
              <a:gd name="connsiteX3" fmla="*/ 33058 w 266700"/>
              <a:gd name="connsiteY3" fmla="*/ 23102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28600">
                <a:moveTo>
                  <a:pt x="33058" y="231024"/>
                </a:moveTo>
                <a:lnTo>
                  <a:pt x="271322" y="219509"/>
                </a:lnTo>
                <a:lnTo>
                  <a:pt x="119150" y="35806"/>
                </a:lnTo>
                <a:lnTo>
                  <a:pt x="33058" y="23102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2" name="Picture 5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20" y="6210300"/>
            <a:ext cx="1280160" cy="1287780"/>
          </a:xfrm>
          <a:prstGeom prst="rect">
            <a:avLst/>
          </a:prstGeom>
        </p:spPr>
      </p:pic>
      <p:pic>
        <p:nvPicPr>
          <p:cNvPr id="583" name="Picture 5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020" y="5151120"/>
            <a:ext cx="1280160" cy="1287780"/>
          </a:xfrm>
          <a:prstGeom prst="rect">
            <a:avLst/>
          </a:prstGeom>
        </p:spPr>
      </p:pic>
      <p:pic>
        <p:nvPicPr>
          <p:cNvPr id="584" name="Picture 5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00" y="2537460"/>
            <a:ext cx="1287780" cy="1287780"/>
          </a:xfrm>
          <a:prstGeom prst="rect">
            <a:avLst/>
          </a:prstGeom>
        </p:spPr>
      </p:pic>
      <p:pic>
        <p:nvPicPr>
          <p:cNvPr id="585" name="Picture 5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9820" y="3017520"/>
            <a:ext cx="1280160" cy="1287780"/>
          </a:xfrm>
          <a:prstGeom prst="rect">
            <a:avLst/>
          </a:prstGeom>
        </p:spPr>
      </p:pic>
      <p:pic>
        <p:nvPicPr>
          <p:cNvPr id="586" name="Picture 5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3661" y="6210300"/>
            <a:ext cx="1287780" cy="1287780"/>
          </a:xfrm>
          <a:prstGeom prst="rect">
            <a:avLst/>
          </a:prstGeom>
        </p:spPr>
      </p:pic>
      <p:pic>
        <p:nvPicPr>
          <p:cNvPr id="587" name="Picture 5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01700" y="4655820"/>
            <a:ext cx="1272540" cy="1280160"/>
          </a:xfrm>
          <a:prstGeom prst="rect">
            <a:avLst/>
          </a:prstGeom>
        </p:spPr>
      </p:pic>
      <p:sp>
        <p:nvSpPr>
          <p:cNvPr id="2" name="TextBox 587"/>
          <p:cNvSpPr txBox="1"/>
          <p:nvPr/>
        </p:nvSpPr>
        <p:spPr>
          <a:xfrm>
            <a:off x="3225800" y="668934"/>
            <a:ext cx="992324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Tensors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00" dirty="0">
                <a:solidFill>
                  <a:srgbClr val="3F3F3F"/>
                </a:solidFill>
                <a:latin typeface="Times New Roman"/>
                <a:ea typeface="Times New Roman"/>
              </a:rPr>
              <a:t>Flow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9" dirty="0">
                <a:solidFill>
                  <a:srgbClr val="3F3F3F"/>
                </a:solidFill>
                <a:latin typeface="Times New Roman"/>
                <a:ea typeface="Times New Roman"/>
              </a:rPr>
              <a:t>Through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00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80" dirty="0">
                <a:solidFill>
                  <a:srgbClr val="3F3F3F"/>
                </a:solidFill>
                <a:latin typeface="Times New Roman"/>
                <a:ea typeface="Times New Roman"/>
              </a:rPr>
              <a:t>Graph</a:t>
            </a:r>
          </a:p>
        </p:txBody>
      </p:sp>
      <p:sp>
        <p:nvSpPr>
          <p:cNvPr id="589" name="TextBox 589"/>
          <p:cNvSpPr txBox="1"/>
          <p:nvPr/>
        </p:nvSpPr>
        <p:spPr>
          <a:xfrm>
            <a:off x="2197100" y="6092964"/>
            <a:ext cx="892150" cy="728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250"/>
              </a:lnSpc>
            </a:pPr>
            <a:r>
              <a:rPr lang="en-US" altLang="zh-CN" sz="4500" spc="425" dirty="0">
                <a:solidFill>
                  <a:srgbClr val="100000"/>
                </a:solidFill>
                <a:latin typeface="Times New Roman"/>
                <a:ea typeface="Times New Roman"/>
              </a:rPr>
              <a:t>3.6</a:t>
            </a:r>
          </a:p>
        </p:txBody>
      </p:sp>
      <p:sp>
        <p:nvSpPr>
          <p:cNvPr id="590" name="TextBox 590"/>
          <p:cNvSpPr txBox="1"/>
          <p:nvPr/>
        </p:nvSpPr>
        <p:spPr>
          <a:xfrm>
            <a:off x="3632200" y="6592092"/>
            <a:ext cx="913793" cy="4832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</a:pPr>
            <a:r>
              <a:rPr lang="en-US" altLang="zh-CN" sz="2950" spc="275" dirty="0">
                <a:solidFill>
                  <a:srgbClr val="299EBB"/>
                </a:solidFill>
                <a:latin typeface="Times New Roman"/>
                <a:ea typeface="Times New Roman"/>
              </a:rPr>
              <a:t>f</a:t>
            </a:r>
            <a:r>
              <a:rPr lang="en-US" altLang="zh-CN" sz="2950" spc="270" dirty="0">
                <a:solidFill>
                  <a:srgbClr val="299EBB"/>
                </a:solidFill>
                <a:latin typeface="Times New Roman"/>
                <a:ea typeface="Times New Roman"/>
              </a:rPr>
              <a:t>loor</a:t>
            </a:r>
          </a:p>
        </p:txBody>
      </p:sp>
      <p:sp>
        <p:nvSpPr>
          <p:cNvPr id="591" name="TextBox 591"/>
          <p:cNvSpPr txBox="1"/>
          <p:nvPr/>
        </p:nvSpPr>
        <p:spPr>
          <a:xfrm>
            <a:off x="5486400" y="5644477"/>
            <a:ext cx="437432" cy="8812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083"/>
              </a:lnSpc>
            </a:pPr>
            <a:r>
              <a:rPr lang="en-US" altLang="zh-CN" sz="5400" spc="630" dirty="0">
                <a:solidFill>
                  <a:srgbClr val="100000"/>
                </a:solidFill>
                <a:latin typeface="Times New Roman"/>
                <a:ea typeface="Times New Roman"/>
              </a:rPr>
              <a:t>3</a:t>
            </a:r>
          </a:p>
        </p:txBody>
      </p:sp>
      <p:sp>
        <p:nvSpPr>
          <p:cNvPr id="592" name="TextBox 592"/>
          <p:cNvSpPr txBox="1"/>
          <p:nvPr/>
        </p:nvSpPr>
        <p:spPr>
          <a:xfrm>
            <a:off x="7467600" y="5407217"/>
            <a:ext cx="389981" cy="7610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250"/>
              </a:lnSpc>
            </a:pPr>
            <a:r>
              <a:rPr lang="en-US" altLang="zh-CN" sz="4700" spc="310" dirty="0">
                <a:solidFill>
                  <a:srgbClr val="299EBB"/>
                </a:solidFill>
                <a:latin typeface="Times New Roman"/>
                <a:ea typeface="Times New Roman"/>
              </a:rPr>
              <a:t>+</a:t>
            </a:r>
          </a:p>
        </p:txBody>
      </p:sp>
      <p:sp>
        <p:nvSpPr>
          <p:cNvPr id="594" name="TextBox 594"/>
          <p:cNvSpPr txBox="1"/>
          <p:nvPr/>
        </p:nvSpPr>
        <p:spPr>
          <a:xfrm>
            <a:off x="10528300" y="6566745"/>
            <a:ext cx="719592" cy="516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</a:pPr>
            <a:r>
              <a:rPr lang="en-US" altLang="zh-CN" sz="3150" spc="450" dirty="0">
                <a:solidFill>
                  <a:srgbClr val="299EBB"/>
                </a:solidFill>
                <a:latin typeface="Times New Roman"/>
                <a:ea typeface="Times New Roman"/>
              </a:rPr>
              <a:t>abs</a:t>
            </a:r>
          </a:p>
        </p:txBody>
      </p:sp>
      <p:sp>
        <p:nvSpPr>
          <p:cNvPr id="595" name="TextBox 595"/>
          <p:cNvSpPr txBox="1"/>
          <p:nvPr/>
        </p:nvSpPr>
        <p:spPr>
          <a:xfrm>
            <a:off x="12687300" y="6228677"/>
            <a:ext cx="440179" cy="8812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083"/>
              </a:lnSpc>
            </a:pPr>
            <a:r>
              <a:rPr lang="en-US" altLang="zh-CN" sz="5400" spc="655" dirty="0">
                <a:solidFill>
                  <a:srgbClr val="100000"/>
                </a:solidFill>
                <a:latin typeface="Times New Roman"/>
                <a:ea typeface="Times New Roman"/>
              </a:rPr>
              <a:t>5</a:t>
            </a:r>
          </a:p>
        </p:txBody>
      </p:sp>
      <p:sp>
        <p:nvSpPr>
          <p:cNvPr id="596" name="TextBox 596"/>
          <p:cNvSpPr txBox="1"/>
          <p:nvPr/>
        </p:nvSpPr>
        <p:spPr>
          <a:xfrm>
            <a:off x="14033500" y="4848575"/>
            <a:ext cx="552105" cy="860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</a:pPr>
            <a:r>
              <a:rPr lang="en-US" altLang="zh-CN" sz="5250" spc="375" dirty="0">
                <a:solidFill>
                  <a:srgbClr val="299EBB"/>
                </a:solidFill>
                <a:latin typeface="Times New Roman"/>
                <a:ea typeface="Times New Roman"/>
              </a:rPr>
              <a:t>+</a:t>
            </a:r>
          </a:p>
        </p:txBody>
      </p:sp>
      <p:sp>
        <p:nvSpPr>
          <p:cNvPr id="597" name="TextBox 597"/>
          <p:cNvSpPr txBox="1"/>
          <p:nvPr/>
        </p:nvSpPr>
        <p:spPr>
          <a:xfrm>
            <a:off x="15163800" y="4806277"/>
            <a:ext cx="826659" cy="8812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083"/>
              </a:lnSpc>
            </a:pPr>
            <a:r>
              <a:rPr lang="en-US" altLang="zh-CN" sz="5400" spc="45" dirty="0">
                <a:solidFill>
                  <a:srgbClr val="100000"/>
                </a:solidFill>
                <a:latin typeface="Times New Roman"/>
                <a:ea typeface="Times New Roman"/>
              </a:rPr>
              <a:t>15</a:t>
            </a:r>
          </a:p>
        </p:txBody>
      </p:sp>
      <p:sp>
        <p:nvSpPr>
          <p:cNvPr id="598" name="TextBox 598"/>
          <p:cNvSpPr txBox="1"/>
          <p:nvPr/>
        </p:nvSpPr>
        <p:spPr>
          <a:xfrm>
            <a:off x="5372100" y="7909539"/>
            <a:ext cx="4715965" cy="1019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083"/>
              </a:lnSpc>
            </a:pPr>
            <a:r>
              <a:rPr lang="en-US" altLang="zh-CN" sz="6250" spc="595" dirty="0">
                <a:solidFill>
                  <a:srgbClr val="EF5926"/>
                </a:solidFill>
                <a:latin typeface="Times New Roman"/>
                <a:ea typeface="Times New Roman"/>
              </a:rPr>
              <a:t>Tens</a:t>
            </a:r>
            <a:r>
              <a:rPr lang="en-US" altLang="zh-CN" sz="6250" spc="590" dirty="0">
                <a:solidFill>
                  <a:srgbClr val="EF5926"/>
                </a:solidFill>
                <a:latin typeface="Times New Roman"/>
                <a:ea typeface="Times New Roman"/>
              </a:rPr>
              <a:t>orFlow</a:t>
            </a:r>
          </a:p>
        </p:txBody>
      </p:sp>
      <p:sp>
        <p:nvSpPr>
          <p:cNvPr id="38" name="TextBox 592">
            <a:extLst>
              <a:ext uri="{FF2B5EF4-FFF2-40B4-BE49-F238E27FC236}">
                <a16:creationId xmlns:a16="http://schemas.microsoft.com/office/drawing/2014/main" id="{6D75EFAD-B835-7C46-BB83-207AB4A63FD9}"/>
              </a:ext>
            </a:extLst>
          </p:cNvPr>
          <p:cNvSpPr txBox="1"/>
          <p:nvPr/>
        </p:nvSpPr>
        <p:spPr>
          <a:xfrm>
            <a:off x="5820999" y="3060942"/>
            <a:ext cx="770301" cy="3047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250"/>
              </a:lnSpc>
            </a:pPr>
            <a:r>
              <a:rPr lang="en-US" altLang="zh-CN" sz="2000" spc="310" dirty="0" err="1">
                <a:solidFill>
                  <a:srgbClr val="299EBB"/>
                </a:solidFill>
                <a:latin typeface="Times New Roman"/>
                <a:ea typeface="Times New Roman"/>
              </a:rPr>
              <a:t>rnd</a:t>
            </a:r>
            <a:endParaRPr lang="en-US" altLang="zh-CN" sz="2000" spc="310" dirty="0">
              <a:solidFill>
                <a:srgbClr val="299EBB"/>
              </a:solidFill>
              <a:latin typeface="Times New Roman"/>
              <a:ea typeface="Times New Roman"/>
            </a:endParaRPr>
          </a:p>
        </p:txBody>
      </p:sp>
      <p:sp>
        <p:nvSpPr>
          <p:cNvPr id="39" name="TextBox 592">
            <a:extLst>
              <a:ext uri="{FF2B5EF4-FFF2-40B4-BE49-F238E27FC236}">
                <a16:creationId xmlns:a16="http://schemas.microsoft.com/office/drawing/2014/main" id="{258D6D30-DFA9-9349-9728-686E1929B431}"/>
              </a:ext>
            </a:extLst>
          </p:cNvPr>
          <p:cNvSpPr txBox="1"/>
          <p:nvPr/>
        </p:nvSpPr>
        <p:spPr>
          <a:xfrm>
            <a:off x="10487570" y="3308217"/>
            <a:ext cx="389981" cy="716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250"/>
              </a:lnSpc>
            </a:pPr>
            <a:r>
              <a:rPr lang="en-US" altLang="zh-CN" sz="4700" spc="310" dirty="0">
                <a:solidFill>
                  <a:srgbClr val="299EBB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40" name="TextBox 591">
            <a:extLst>
              <a:ext uri="{FF2B5EF4-FFF2-40B4-BE49-F238E27FC236}">
                <a16:creationId xmlns:a16="http://schemas.microsoft.com/office/drawing/2014/main" id="{29038886-AC88-1D46-B22B-CEFDA44C595B}"/>
              </a:ext>
            </a:extLst>
          </p:cNvPr>
          <p:cNvSpPr txBox="1"/>
          <p:nvPr/>
        </p:nvSpPr>
        <p:spPr>
          <a:xfrm>
            <a:off x="3431541" y="2331089"/>
            <a:ext cx="1297940" cy="8292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083"/>
              </a:lnSpc>
            </a:pPr>
            <a:r>
              <a:rPr lang="en-US" altLang="zh-CN" sz="5400" spc="630" dirty="0">
                <a:solidFill>
                  <a:srgbClr val="100000"/>
                </a:solidFill>
                <a:latin typeface="Times New Roman"/>
                <a:ea typeface="Times New Roman"/>
              </a:rPr>
              <a:t>1.8</a:t>
            </a:r>
          </a:p>
        </p:txBody>
      </p:sp>
      <p:sp>
        <p:nvSpPr>
          <p:cNvPr id="41" name="TextBox 591">
            <a:extLst>
              <a:ext uri="{FF2B5EF4-FFF2-40B4-BE49-F238E27FC236}">
                <a16:creationId xmlns:a16="http://schemas.microsoft.com/office/drawing/2014/main" id="{E8590742-A381-C340-B9B5-5CB9AF2422ED}"/>
              </a:ext>
            </a:extLst>
          </p:cNvPr>
          <p:cNvSpPr txBox="1"/>
          <p:nvPr/>
        </p:nvSpPr>
        <p:spPr>
          <a:xfrm>
            <a:off x="7577483" y="2514462"/>
            <a:ext cx="481938" cy="8292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083"/>
              </a:lnSpc>
            </a:pPr>
            <a:r>
              <a:rPr lang="en-US" altLang="zh-CN" sz="5400" spc="630" dirty="0">
                <a:solidFill>
                  <a:srgbClr val="100000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42" name="TextBox 591">
            <a:extLst>
              <a:ext uri="{FF2B5EF4-FFF2-40B4-BE49-F238E27FC236}">
                <a16:creationId xmlns:a16="http://schemas.microsoft.com/office/drawing/2014/main" id="{5C6782EC-934B-7447-88EF-1DEDCB105031}"/>
              </a:ext>
            </a:extLst>
          </p:cNvPr>
          <p:cNvSpPr txBox="1"/>
          <p:nvPr/>
        </p:nvSpPr>
        <p:spPr>
          <a:xfrm>
            <a:off x="6985662" y="3640864"/>
            <a:ext cx="481938" cy="8292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083"/>
              </a:lnSpc>
            </a:pPr>
            <a:r>
              <a:rPr lang="en-US" altLang="zh-CN" sz="5400" spc="630" dirty="0">
                <a:solidFill>
                  <a:srgbClr val="100000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43" name="TextBox 591">
            <a:extLst>
              <a:ext uri="{FF2B5EF4-FFF2-40B4-BE49-F238E27FC236}">
                <a16:creationId xmlns:a16="http://schemas.microsoft.com/office/drawing/2014/main" id="{F44C11C3-1E5F-0A4A-A9B4-B1079D98C93A}"/>
              </a:ext>
            </a:extLst>
          </p:cNvPr>
          <p:cNvSpPr txBox="1"/>
          <p:nvPr/>
        </p:nvSpPr>
        <p:spPr>
          <a:xfrm>
            <a:off x="8720482" y="4154979"/>
            <a:ext cx="481938" cy="8292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083"/>
              </a:lnSpc>
            </a:pPr>
            <a:r>
              <a:rPr lang="en-US" altLang="zh-CN" sz="5400" spc="630" dirty="0">
                <a:solidFill>
                  <a:srgbClr val="100000"/>
                </a:solidFill>
                <a:latin typeface="Times New Roman"/>
                <a:ea typeface="Times New Roman"/>
              </a:rPr>
              <a:t>5</a:t>
            </a:r>
          </a:p>
        </p:txBody>
      </p:sp>
      <p:sp>
        <p:nvSpPr>
          <p:cNvPr id="44" name="TextBox 591">
            <a:extLst>
              <a:ext uri="{FF2B5EF4-FFF2-40B4-BE49-F238E27FC236}">
                <a16:creationId xmlns:a16="http://schemas.microsoft.com/office/drawing/2014/main" id="{7115BB99-9799-914C-8E03-87828C566FF6}"/>
              </a:ext>
            </a:extLst>
          </p:cNvPr>
          <p:cNvSpPr txBox="1"/>
          <p:nvPr/>
        </p:nvSpPr>
        <p:spPr>
          <a:xfrm>
            <a:off x="9208493" y="5521379"/>
            <a:ext cx="481938" cy="8292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083"/>
              </a:lnSpc>
            </a:pPr>
            <a:r>
              <a:rPr lang="en-US" altLang="zh-CN" sz="5400" spc="630" dirty="0">
                <a:solidFill>
                  <a:srgbClr val="100000"/>
                </a:solidFill>
                <a:latin typeface="Times New Roman"/>
                <a:ea typeface="Times New Roman"/>
              </a:rPr>
              <a:t>5</a:t>
            </a:r>
          </a:p>
        </p:txBody>
      </p:sp>
      <p:sp>
        <p:nvSpPr>
          <p:cNvPr id="45" name="TextBox 591">
            <a:extLst>
              <a:ext uri="{FF2B5EF4-FFF2-40B4-BE49-F238E27FC236}">
                <a16:creationId xmlns:a16="http://schemas.microsoft.com/office/drawing/2014/main" id="{8560FE2F-375C-5242-A109-204A7EF5EAEE}"/>
              </a:ext>
            </a:extLst>
          </p:cNvPr>
          <p:cNvSpPr txBox="1"/>
          <p:nvPr/>
        </p:nvSpPr>
        <p:spPr>
          <a:xfrm>
            <a:off x="12365050" y="3650089"/>
            <a:ext cx="1058849" cy="8292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083"/>
              </a:lnSpc>
            </a:pPr>
            <a:r>
              <a:rPr lang="en-US" altLang="zh-CN" sz="5400" spc="630" dirty="0">
                <a:solidFill>
                  <a:srgbClr val="100000"/>
                </a:solidFill>
                <a:latin typeface="Times New Roman"/>
                <a:ea typeface="Times New Roman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5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5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" grpId="0"/>
      <p:bldP spid="591" grpId="0"/>
      <p:bldP spid="595" grpId="0"/>
      <p:bldP spid="597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Picture 6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2680" cy="9144000"/>
          </a:xfrm>
          <a:prstGeom prst="rect">
            <a:avLst/>
          </a:prstGeom>
        </p:spPr>
      </p:pic>
      <p:sp>
        <p:nvSpPr>
          <p:cNvPr id="2" name="TextBox 600"/>
          <p:cNvSpPr txBox="1"/>
          <p:nvPr/>
        </p:nvSpPr>
        <p:spPr>
          <a:xfrm>
            <a:off x="2184400" y="2688234"/>
            <a:ext cx="181525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620" dirty="0">
                <a:solidFill>
                  <a:srgbClr val="FEFEFE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4800" spc="610" dirty="0">
                <a:solidFill>
                  <a:srgbClr val="FEFEFE"/>
                </a:solidFill>
                <a:latin typeface="Times New Roman"/>
                <a:ea typeface="Times New Roman"/>
              </a:rPr>
              <a:t>mo</a:t>
            </a:r>
          </a:p>
        </p:txBody>
      </p:sp>
      <p:sp>
        <p:nvSpPr>
          <p:cNvPr id="601" name="TextBox 601"/>
          <p:cNvSpPr txBox="1"/>
          <p:nvPr/>
        </p:nvSpPr>
        <p:spPr>
          <a:xfrm>
            <a:off x="6959600" y="2553843"/>
            <a:ext cx="7725753" cy="2254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833"/>
              </a:lnSpc>
            </a:pPr>
            <a:r>
              <a:rPr lang="en-US" altLang="zh-CN" sz="3200" spc="365" dirty="0">
                <a:solidFill>
                  <a:srgbClr val="000000"/>
                </a:solidFill>
                <a:latin typeface="Times New Roman"/>
                <a:ea typeface="Times New Roman"/>
              </a:rPr>
              <a:t>Download</a:t>
            </a:r>
            <a:r>
              <a:rPr lang="en-US" altLang="zh-CN" sz="32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45" dirty="0">
                <a:solidFill>
                  <a:srgbClr val="000000"/>
                </a:solidFill>
                <a:latin typeface="Times New Roman"/>
                <a:ea typeface="Times New Roman"/>
              </a:rPr>
              <a:t>install</a:t>
            </a:r>
            <a:r>
              <a:rPr lang="en-US" altLang="zh-CN" sz="32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000000"/>
                </a:solidFill>
                <a:latin typeface="Times New Roman"/>
                <a:ea typeface="Times New Roman"/>
              </a:rPr>
              <a:t>TensorFlow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on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your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5" dirty="0">
                <a:solidFill>
                  <a:srgbClr val="000000"/>
                </a:solidFill>
                <a:latin typeface="Times New Roman"/>
                <a:ea typeface="Times New Roman"/>
              </a:rPr>
              <a:t>local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000000"/>
                </a:solidFill>
                <a:latin typeface="Times New Roman"/>
                <a:ea typeface="Times New Roman"/>
              </a:rPr>
              <a:t>machine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5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310" dirty="0">
                <a:solidFill>
                  <a:srgbClr val="000000"/>
                </a:solidFill>
                <a:latin typeface="Times New Roman"/>
                <a:ea typeface="Times New Roman"/>
              </a:rPr>
              <a:t>Validate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75" dirty="0">
                <a:solidFill>
                  <a:srgbClr val="000000"/>
                </a:solidFill>
                <a:latin typeface="Times New Roman"/>
                <a:ea typeface="Times New Roman"/>
              </a:rPr>
              <a:t>that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TensorFlow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65" dirty="0">
                <a:solidFill>
                  <a:srgbClr val="000000"/>
                </a:solidFill>
                <a:latin typeface="Times New Roman"/>
                <a:ea typeface="Times New Roman"/>
              </a:rPr>
              <a:t>libraries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40" dirty="0">
                <a:solidFill>
                  <a:srgbClr val="000000"/>
                </a:solidFill>
                <a:latin typeface="Times New Roman"/>
                <a:ea typeface="Times New Roman"/>
              </a:rPr>
              <a:t>work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9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0" dirty="0">
                <a:solidFill>
                  <a:srgbClr val="000000"/>
                </a:solidFill>
                <a:latin typeface="Times New Roman"/>
                <a:ea typeface="Times New Roman"/>
              </a:rPr>
              <a:t>can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5" dirty="0">
                <a:solidFill>
                  <a:srgbClr val="000000"/>
                </a:solidFill>
                <a:latin typeface="Times New Roman"/>
                <a:ea typeface="Times New Roman"/>
              </a:rPr>
              <a:t>be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000000"/>
                </a:solidFill>
                <a:latin typeface="Times New Roman"/>
                <a:ea typeface="Times New Roman"/>
              </a:rPr>
              <a:t>referenced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Picture 6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2680" cy="9144000"/>
          </a:xfrm>
          <a:prstGeom prst="rect">
            <a:avLst/>
          </a:prstGeom>
        </p:spPr>
      </p:pic>
      <p:sp>
        <p:nvSpPr>
          <p:cNvPr id="2" name="TextBox 603"/>
          <p:cNvSpPr txBox="1"/>
          <p:nvPr/>
        </p:nvSpPr>
        <p:spPr>
          <a:xfrm>
            <a:off x="1651000" y="2688234"/>
            <a:ext cx="2888154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570" dirty="0">
                <a:solidFill>
                  <a:srgbClr val="FEFEFE"/>
                </a:solidFill>
                <a:latin typeface="Times New Roman"/>
                <a:ea typeface="Times New Roman"/>
              </a:rPr>
              <a:t>Sum</a:t>
            </a:r>
            <a:r>
              <a:rPr lang="en-US" altLang="zh-CN" sz="4800" spc="565" dirty="0">
                <a:solidFill>
                  <a:srgbClr val="FEFEFE"/>
                </a:solidFill>
                <a:latin typeface="Times New Roman"/>
                <a:ea typeface="Times New Roman"/>
              </a:rPr>
              <a:t>mary</a:t>
            </a:r>
          </a:p>
        </p:txBody>
      </p:sp>
      <p:sp>
        <p:nvSpPr>
          <p:cNvPr id="604" name="TextBox 604"/>
          <p:cNvSpPr txBox="1"/>
          <p:nvPr/>
        </p:nvSpPr>
        <p:spPr>
          <a:xfrm>
            <a:off x="7048500" y="2337943"/>
            <a:ext cx="8308125" cy="4794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833"/>
              </a:lnSpc>
            </a:pP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Learnt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000000"/>
                </a:solidFill>
                <a:latin typeface="Times New Roman"/>
                <a:ea typeface="Times New Roman"/>
              </a:rPr>
              <a:t>basics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5" dirty="0">
                <a:solidFill>
                  <a:srgbClr val="000000"/>
                </a:solidFill>
                <a:latin typeface="Times New Roman"/>
                <a:ea typeface="Times New Roman"/>
              </a:rPr>
              <a:t>machine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5" dirty="0">
                <a:solidFill>
                  <a:srgbClr val="000000"/>
                </a:solidFill>
                <a:latin typeface="Times New Roman"/>
                <a:ea typeface="Times New Roman"/>
              </a:rPr>
              <a:t>learning,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0" dirty="0">
                <a:solidFill>
                  <a:srgbClr val="000000"/>
                </a:solidFill>
                <a:latin typeface="Times New Roman"/>
                <a:ea typeface="Times New Roman"/>
              </a:rPr>
              <a:t>deep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learning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9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neural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0" dirty="0">
                <a:solidFill>
                  <a:srgbClr val="000000"/>
                </a:solidFill>
                <a:latin typeface="Times New Roman"/>
                <a:ea typeface="Times New Roman"/>
              </a:rPr>
              <a:t>networks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5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430" dirty="0">
                <a:solidFill>
                  <a:srgbClr val="000000"/>
                </a:solidFill>
                <a:latin typeface="Times New Roman"/>
                <a:ea typeface="Times New Roman"/>
              </a:rPr>
              <a:t>Understood</a:t>
            </a:r>
            <a:r>
              <a:rPr lang="en-US" altLang="zh-CN" sz="3200" spc="2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0" dirty="0">
                <a:solidFill>
                  <a:srgbClr val="000000"/>
                </a:solidFill>
                <a:latin typeface="Times New Roman"/>
                <a:ea typeface="Times New Roman"/>
              </a:rPr>
              <a:t>strengths</a:t>
            </a:r>
            <a:r>
              <a:rPr lang="en-US" altLang="zh-CN" sz="3200" spc="2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44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br/>
            <a:r>
              <a:rPr lang="en-US" altLang="zh-CN" sz="3200" spc="275" dirty="0">
                <a:solidFill>
                  <a:srgbClr val="000000"/>
                </a:solidFill>
                <a:latin typeface="Times New Roman"/>
                <a:ea typeface="Times New Roman"/>
              </a:rPr>
              <a:t>challenges</a:t>
            </a:r>
            <a:r>
              <a:rPr lang="en-US" altLang="zh-CN" sz="32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8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80" dirty="0">
                <a:solidFill>
                  <a:srgbClr val="000000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32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5" dirty="0">
                <a:solidFill>
                  <a:srgbClr val="000000"/>
                </a:solidFill>
                <a:latin typeface="Times New Roman"/>
                <a:ea typeface="Times New Roman"/>
              </a:rPr>
              <a:t>TensorFlow</a:t>
            </a:r>
            <a:r>
              <a:rPr lang="en-US" altLang="zh-CN" sz="32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65" dirty="0">
                <a:solidFill>
                  <a:srgbClr val="000000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32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94" dirty="0">
                <a:solidFill>
                  <a:srgbClr val="000000"/>
                </a:solidFill>
                <a:latin typeface="Times New Roman"/>
                <a:ea typeface="Times New Roman"/>
              </a:rPr>
              <a:t>ML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5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395" dirty="0">
                <a:solidFill>
                  <a:srgbClr val="000000"/>
                </a:solidFill>
                <a:latin typeface="Times New Roman"/>
                <a:ea typeface="Times New Roman"/>
              </a:rPr>
              <a:t>Understood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0" dirty="0">
                <a:solidFill>
                  <a:srgbClr val="000000"/>
                </a:solidFill>
                <a:latin typeface="Times New Roman"/>
                <a:ea typeface="Times New Roman"/>
              </a:rPr>
              <a:t>modeling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5" dirty="0">
                <a:solidFill>
                  <a:srgbClr val="000000"/>
                </a:solidFill>
                <a:latin typeface="Times New Roman"/>
                <a:ea typeface="Times New Roman"/>
              </a:rPr>
              <a:t>problem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0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5" dirty="0">
                <a:solidFill>
                  <a:srgbClr val="000000"/>
                </a:solidFill>
                <a:latin typeface="Times New Roman"/>
                <a:ea typeface="Times New Roman"/>
              </a:rPr>
              <a:t>computational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0" dirty="0">
                <a:solidFill>
                  <a:srgbClr val="000000"/>
                </a:solidFill>
                <a:latin typeface="Times New Roman"/>
                <a:ea typeface="Times New Roman"/>
              </a:rPr>
              <a:t>graph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5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365" dirty="0">
                <a:solidFill>
                  <a:srgbClr val="000000"/>
                </a:solidFill>
                <a:latin typeface="Times New Roman"/>
                <a:ea typeface="Times New Roman"/>
              </a:rPr>
              <a:t>Got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TensorFlow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0" dirty="0">
                <a:solidFill>
                  <a:srgbClr val="000000"/>
                </a:solidFill>
                <a:latin typeface="Times New Roman"/>
                <a:ea typeface="Times New Roman"/>
              </a:rPr>
              <a:t>up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000000"/>
                </a:solidFill>
                <a:latin typeface="Times New Roman"/>
                <a:ea typeface="Times New Roman"/>
              </a:rPr>
              <a:t>running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0" dirty="0">
                <a:solidFill>
                  <a:srgbClr val="000000"/>
                </a:solidFill>
                <a:latin typeface="Times New Roman"/>
                <a:ea typeface="Times New Roman"/>
              </a:rPr>
              <a:t>on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your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0" dirty="0">
                <a:solidFill>
                  <a:srgbClr val="000000"/>
                </a:solidFill>
                <a:latin typeface="Times New Roman"/>
                <a:ea typeface="Times New Roman"/>
              </a:rPr>
              <a:t>local</a:t>
            </a:r>
            <a:r>
              <a:rPr lang="en-US" altLang="zh-CN" sz="32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5" dirty="0">
                <a:solidFill>
                  <a:srgbClr val="000000"/>
                </a:solidFill>
                <a:latin typeface="Times New Roman"/>
                <a:ea typeface="Times New Roman"/>
              </a:rPr>
              <a:t>machine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95" y="4541520"/>
            <a:ext cx="15556457" cy="83820"/>
          </a:xfrm>
          <a:prstGeom prst="rect">
            <a:avLst/>
          </a:prstGeom>
        </p:spPr>
      </p:pic>
      <p:sp>
        <p:nvSpPr>
          <p:cNvPr id="2" name="TextBox 18"/>
          <p:cNvSpPr txBox="1"/>
          <p:nvPr/>
        </p:nvSpPr>
        <p:spPr>
          <a:xfrm>
            <a:off x="4754880" y="3684963"/>
            <a:ext cx="10916529" cy="724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4800" spc="460" dirty="0">
                <a:solidFill>
                  <a:srgbClr val="1F1F1F"/>
                </a:solidFill>
                <a:latin typeface="Product Sans" panose="020B0403030502040203" pitchFamily="34" charset="0"/>
                <a:ea typeface="Times New Roman"/>
              </a:rPr>
              <a:t>Understanding</a:t>
            </a:r>
            <a:r>
              <a:rPr lang="en-US" altLang="zh-CN" sz="4800" spc="260" dirty="0">
                <a:solidFill>
                  <a:srgbClr val="1F1F1F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4800" spc="515" dirty="0">
                <a:solidFill>
                  <a:srgbClr val="1F1F1F"/>
                </a:solidFill>
                <a:latin typeface="Product Sans" panose="020B0403030502040203" pitchFamily="34" charset="0"/>
                <a:ea typeface="Times New Roman"/>
              </a:rPr>
              <a:t>Machine</a:t>
            </a:r>
            <a:r>
              <a:rPr lang="en-US" altLang="zh-CN" sz="4800" spc="265" dirty="0">
                <a:solidFill>
                  <a:srgbClr val="1F1F1F"/>
                </a:solidFill>
                <a:latin typeface="Product Sans" panose="020B0403030502040203" pitchFamily="34" charset="0"/>
                <a:cs typeface="Times New Roman"/>
              </a:rPr>
              <a:t> </a:t>
            </a:r>
            <a:r>
              <a:rPr lang="en-US" altLang="zh-CN" sz="4800" spc="465" dirty="0">
                <a:solidFill>
                  <a:srgbClr val="1F1F1F"/>
                </a:solidFill>
                <a:latin typeface="Product Sans" panose="020B0403030502040203" pitchFamily="34" charset="0"/>
                <a:ea typeface="Times New Roman"/>
              </a:rPr>
              <a:t>Learning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055620"/>
            <a:ext cx="3009900" cy="303276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420" y="3055620"/>
            <a:ext cx="2674620" cy="303276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00" y="2743200"/>
            <a:ext cx="3802380" cy="3329940"/>
          </a:xfrm>
          <a:prstGeom prst="rect">
            <a:avLst/>
          </a:prstGeom>
        </p:spPr>
      </p:pic>
      <p:sp>
        <p:nvSpPr>
          <p:cNvPr id="2" name="TextBox 22"/>
          <p:cNvSpPr txBox="1"/>
          <p:nvPr/>
        </p:nvSpPr>
        <p:spPr>
          <a:xfrm>
            <a:off x="5486400" y="668934"/>
            <a:ext cx="5414645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25" dirty="0">
                <a:solidFill>
                  <a:srgbClr val="3F3F3F"/>
                </a:solidFill>
                <a:latin typeface="Times New Roman"/>
                <a:ea typeface="Times New Roman"/>
              </a:rPr>
              <a:t>Machine</a:t>
            </a:r>
            <a:r>
              <a:rPr lang="en-US" altLang="zh-CN" sz="4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85" dirty="0">
                <a:solidFill>
                  <a:srgbClr val="3F3F3F"/>
                </a:solidFill>
                <a:latin typeface="Times New Roman"/>
                <a:ea typeface="Times New Roman"/>
              </a:rPr>
              <a:t>Learning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435100" y="6883032"/>
            <a:ext cx="2945192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345" dirty="0">
                <a:solidFill>
                  <a:srgbClr val="000000"/>
                </a:solidFill>
                <a:latin typeface="Times New Roman"/>
                <a:ea typeface="Times New Roman"/>
              </a:rPr>
              <a:t>Work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0" dirty="0">
                <a:solidFill>
                  <a:srgbClr val="000000"/>
                </a:solidFill>
                <a:latin typeface="Times New Roman"/>
                <a:ea typeface="Times New Roman"/>
              </a:rPr>
              <a:t>with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5" dirty="0">
                <a:solidFill>
                  <a:srgbClr val="000000"/>
                </a:solidFill>
                <a:latin typeface="Times New Roman"/>
                <a:ea typeface="Times New Roman"/>
              </a:rPr>
              <a:t>huge</a:t>
            </a:r>
          </a:p>
          <a:p>
            <a:pPr marL="0" indent="381000">
              <a:lnSpc>
                <a:spcPct val="100000"/>
              </a:lnSpc>
            </a:pPr>
            <a:r>
              <a:rPr lang="en-US" altLang="zh-CN" sz="2600" spc="390" dirty="0">
                <a:solidFill>
                  <a:srgbClr val="000000"/>
                </a:solidFill>
                <a:latin typeface="Times New Roman"/>
                <a:ea typeface="Times New Roman"/>
              </a:rPr>
              <a:t>maze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26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023100" y="7071258"/>
            <a:ext cx="223361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335" dirty="0">
                <a:solidFill>
                  <a:srgbClr val="000000"/>
                </a:solidFill>
                <a:latin typeface="Times New Roman"/>
                <a:ea typeface="Times New Roman"/>
              </a:rPr>
              <a:t>Find</a:t>
            </a:r>
            <a:r>
              <a:rPr lang="en-US" altLang="zh-CN" sz="26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0" dirty="0">
                <a:solidFill>
                  <a:srgbClr val="000000"/>
                </a:solidFill>
                <a:latin typeface="Times New Roman"/>
                <a:ea typeface="Times New Roman"/>
              </a:rPr>
              <a:t>patterns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61800" y="6883032"/>
            <a:ext cx="2648677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310" dirty="0">
                <a:solidFill>
                  <a:srgbClr val="000000"/>
                </a:solidFill>
                <a:latin typeface="Times New Roman"/>
                <a:ea typeface="Times New Roman"/>
              </a:rPr>
              <a:t>Make</a:t>
            </a:r>
            <a:r>
              <a:rPr lang="en-US" altLang="zh-CN" sz="2600" spc="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000000"/>
                </a:solidFill>
                <a:latin typeface="Times New Roman"/>
                <a:ea typeface="Times New Roman"/>
              </a:rPr>
              <a:t>intelligent</a:t>
            </a:r>
          </a:p>
          <a:p>
            <a:pPr marL="0" indent="546100">
              <a:lnSpc>
                <a:spcPct val="100000"/>
              </a:lnSpc>
            </a:pPr>
            <a:r>
              <a:rPr lang="en-US" altLang="zh-CN" sz="2600" spc="285" dirty="0">
                <a:solidFill>
                  <a:srgbClr val="000000"/>
                </a:solidFill>
                <a:latin typeface="Times New Roman"/>
                <a:ea typeface="Times New Roman"/>
              </a:rPr>
              <a:t>decis</a:t>
            </a:r>
            <a:r>
              <a:rPr lang="en-US" altLang="zh-CN" sz="2600" spc="275" dirty="0">
                <a:solidFill>
                  <a:srgbClr val="000000"/>
                </a:solidFill>
                <a:latin typeface="Times New Roman"/>
                <a:ea typeface="Times New Roman"/>
              </a:rPr>
              <a:t>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6"/>
          <p:cNvSpPr/>
          <p:nvPr/>
        </p:nvSpPr>
        <p:spPr>
          <a:xfrm>
            <a:off x="0" y="0"/>
            <a:ext cx="16256000" cy="9144000"/>
          </a:xfrm>
          <a:custGeom>
            <a:avLst/>
            <a:gdLst>
              <a:gd name="connsiteX0" fmla="*/ 0 w 16256000"/>
              <a:gd name="connsiteY0" fmla="*/ 0 h 9144000"/>
              <a:gd name="connsiteX1" fmla="*/ 16256000 w 16256000"/>
              <a:gd name="connsiteY1" fmla="*/ 0 h 9144000"/>
              <a:gd name="connsiteX2" fmla="*/ 16256000 w 16256000"/>
              <a:gd name="connsiteY2" fmla="*/ 9144000 h 9144000"/>
              <a:gd name="connsiteX3" fmla="*/ 0 w 16256000"/>
              <a:gd name="connsiteY3" fmla="*/ 9144000 h 9144000"/>
              <a:gd name="connsiteX4" fmla="*/ 0 w 16256000"/>
              <a:gd name="connsiteY4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0A9CB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660400" y="3529279"/>
            <a:ext cx="14973878" cy="18093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52500">
              <a:lnSpc>
                <a:spcPct val="100000"/>
              </a:lnSpc>
            </a:pPr>
            <a:r>
              <a:rPr lang="en-US" altLang="zh-CN" sz="6000" spc="630" dirty="0">
                <a:solidFill>
                  <a:srgbClr val="FEFEFE"/>
                </a:solidFill>
                <a:latin typeface="SF Pro Display" pitchFamily="2" charset="0"/>
                <a:ea typeface="SF Pro Display" pitchFamily="2" charset="0"/>
              </a:rPr>
              <a:t>A</a:t>
            </a:r>
            <a:r>
              <a:rPr lang="en-US" altLang="zh-CN" sz="6000" spc="215" dirty="0">
                <a:solidFill>
                  <a:srgbClr val="FEFEFE"/>
                </a:solidFill>
                <a:latin typeface="SF Pro Display" pitchFamily="2" charset="0"/>
                <a:ea typeface="SF Pro Display" pitchFamily="2" charset="0"/>
                <a:cs typeface="Times New Roman"/>
              </a:rPr>
              <a:t> </a:t>
            </a:r>
            <a:r>
              <a:rPr lang="en-US" altLang="zh-CN" sz="6000" spc="419" dirty="0">
                <a:solidFill>
                  <a:srgbClr val="FEFEFE"/>
                </a:solidFill>
                <a:latin typeface="SF Pro Display" pitchFamily="2" charset="0"/>
                <a:ea typeface="SF Pro Display" pitchFamily="2" charset="0"/>
              </a:rPr>
              <a:t>machine</a:t>
            </a:r>
            <a:r>
              <a:rPr lang="en-US" altLang="zh-CN" sz="6000" spc="220" dirty="0">
                <a:solidFill>
                  <a:srgbClr val="FEFEFE"/>
                </a:solidFill>
                <a:latin typeface="SF Pro Display" pitchFamily="2" charset="0"/>
                <a:ea typeface="SF Pro Display" pitchFamily="2" charset="0"/>
                <a:cs typeface="Times New Roman"/>
              </a:rPr>
              <a:t> </a:t>
            </a:r>
            <a:r>
              <a:rPr lang="en-US" altLang="zh-CN" sz="6000" spc="360" dirty="0">
                <a:solidFill>
                  <a:srgbClr val="FEFEFE"/>
                </a:solidFill>
                <a:latin typeface="SF Pro Display" pitchFamily="2" charset="0"/>
                <a:ea typeface="SF Pro Display" pitchFamily="2" charset="0"/>
              </a:rPr>
              <a:t>learning</a:t>
            </a:r>
            <a:r>
              <a:rPr lang="en-US" altLang="zh-CN" sz="6000" spc="220" dirty="0">
                <a:solidFill>
                  <a:srgbClr val="FEFEFE"/>
                </a:solidFill>
                <a:latin typeface="SF Pro Display" pitchFamily="2" charset="0"/>
                <a:ea typeface="SF Pro Display" pitchFamily="2" charset="0"/>
                <a:cs typeface="Times New Roman"/>
              </a:rPr>
              <a:t> </a:t>
            </a:r>
            <a:r>
              <a:rPr lang="en-US" altLang="zh-CN" sz="6000" spc="375" dirty="0">
                <a:solidFill>
                  <a:srgbClr val="FEFEFE"/>
                </a:solidFill>
                <a:latin typeface="SF Pro Display" pitchFamily="2" charset="0"/>
                <a:ea typeface="SF Pro Display" pitchFamily="2" charset="0"/>
              </a:rPr>
              <a:t>algorithm</a:t>
            </a:r>
            <a:r>
              <a:rPr lang="en-US" altLang="zh-CN" sz="6000" spc="220" dirty="0">
                <a:solidFill>
                  <a:srgbClr val="FEFEFE"/>
                </a:solidFill>
                <a:latin typeface="SF Pro Display" pitchFamily="2" charset="0"/>
                <a:ea typeface="SF Pro Display" pitchFamily="2" charset="0"/>
                <a:cs typeface="Times New Roman"/>
              </a:rPr>
              <a:t> </a:t>
            </a:r>
            <a:r>
              <a:rPr lang="en-US" altLang="zh-CN" sz="6000" spc="300" dirty="0">
                <a:solidFill>
                  <a:srgbClr val="FEFEFE"/>
                </a:solidFill>
                <a:latin typeface="SF Pro Display" pitchFamily="2" charset="0"/>
                <a:ea typeface="SF Pro Display" pitchFamily="2" charset="0"/>
              </a:rPr>
              <a:t>is</a:t>
            </a:r>
            <a:r>
              <a:rPr lang="en-US" altLang="zh-CN" sz="6000" spc="215" dirty="0">
                <a:solidFill>
                  <a:srgbClr val="FEFEFE"/>
                </a:solidFill>
                <a:latin typeface="SF Pro Display" pitchFamily="2" charset="0"/>
                <a:ea typeface="SF Pro Display" pitchFamily="2" charset="0"/>
                <a:cs typeface="Times New Roman"/>
              </a:rPr>
              <a:t> </a:t>
            </a:r>
            <a:r>
              <a:rPr lang="en-US" altLang="zh-CN" sz="6000" spc="415" dirty="0">
                <a:solidFill>
                  <a:srgbClr val="FEFEFE"/>
                </a:solidFill>
                <a:latin typeface="SF Pro Display" pitchFamily="2" charset="0"/>
                <a:ea typeface="SF Pro Display" pitchFamily="2" charset="0"/>
              </a:rPr>
              <a:t>an</a:t>
            </a:r>
          </a:p>
          <a:p>
            <a:pPr marL="0">
              <a:lnSpc>
                <a:spcPct val="100833"/>
              </a:lnSpc>
            </a:pPr>
            <a:r>
              <a:rPr lang="en-US" altLang="zh-CN" sz="6000" spc="440" dirty="0">
                <a:solidFill>
                  <a:srgbClr val="FEFEFE"/>
                </a:solidFill>
                <a:latin typeface="SF Pro Display" pitchFamily="2" charset="0"/>
                <a:ea typeface="SF Pro Display" pitchFamily="2" charset="0"/>
              </a:rPr>
              <a:t>algorithm</a:t>
            </a:r>
            <a:r>
              <a:rPr lang="en-US" altLang="zh-CN" sz="6000" spc="255" dirty="0">
                <a:solidFill>
                  <a:srgbClr val="FEFEFE"/>
                </a:solidFill>
                <a:latin typeface="SF Pro Display" pitchFamily="2" charset="0"/>
                <a:ea typeface="SF Pro Display" pitchFamily="2" charset="0"/>
                <a:cs typeface="Times New Roman"/>
              </a:rPr>
              <a:t> </a:t>
            </a:r>
            <a:r>
              <a:rPr lang="en-US" altLang="zh-CN" sz="6000" spc="395" dirty="0">
                <a:solidFill>
                  <a:srgbClr val="FEFEFE"/>
                </a:solidFill>
                <a:latin typeface="SF Pro Display" pitchFamily="2" charset="0"/>
                <a:ea typeface="SF Pro Display" pitchFamily="2" charset="0"/>
              </a:rPr>
              <a:t>that</a:t>
            </a:r>
            <a:r>
              <a:rPr lang="en-US" altLang="zh-CN" sz="6000" spc="260" dirty="0">
                <a:solidFill>
                  <a:srgbClr val="FEFEFE"/>
                </a:solidFill>
                <a:latin typeface="SF Pro Display" pitchFamily="2" charset="0"/>
                <a:ea typeface="SF Pro Display" pitchFamily="2" charset="0"/>
                <a:cs typeface="Times New Roman"/>
              </a:rPr>
              <a:t> </a:t>
            </a:r>
            <a:r>
              <a:rPr lang="en-US" altLang="zh-CN" sz="6000" spc="345" dirty="0">
                <a:solidFill>
                  <a:srgbClr val="FEFEFE"/>
                </a:solidFill>
                <a:latin typeface="SF Pro Display" pitchFamily="2" charset="0"/>
                <a:ea typeface="SF Pro Display" pitchFamily="2" charset="0"/>
              </a:rPr>
              <a:t>is</a:t>
            </a:r>
            <a:r>
              <a:rPr lang="en-US" altLang="zh-CN" sz="6000" spc="255" dirty="0">
                <a:solidFill>
                  <a:srgbClr val="FEFEFE"/>
                </a:solidFill>
                <a:latin typeface="SF Pro Display" pitchFamily="2" charset="0"/>
                <a:ea typeface="SF Pro Display" pitchFamily="2" charset="0"/>
                <a:cs typeface="Times New Roman"/>
              </a:rPr>
              <a:t> </a:t>
            </a:r>
            <a:r>
              <a:rPr lang="en-US" altLang="zh-CN" sz="6000" spc="425" dirty="0">
                <a:solidFill>
                  <a:srgbClr val="FEFEFE"/>
                </a:solidFill>
                <a:latin typeface="SF Pro Display" pitchFamily="2" charset="0"/>
                <a:ea typeface="SF Pro Display" pitchFamily="2" charset="0"/>
              </a:rPr>
              <a:t>able</a:t>
            </a:r>
            <a:r>
              <a:rPr lang="en-US" altLang="zh-CN" sz="6000" spc="260" dirty="0">
                <a:solidFill>
                  <a:srgbClr val="FEFEFE"/>
                </a:solidFill>
                <a:latin typeface="SF Pro Display" pitchFamily="2" charset="0"/>
                <a:ea typeface="SF Pro Display" pitchFamily="2" charset="0"/>
                <a:cs typeface="Times New Roman"/>
              </a:rPr>
              <a:t> </a:t>
            </a:r>
            <a:r>
              <a:rPr lang="en-US" altLang="zh-CN" sz="6000" spc="405" dirty="0">
                <a:solidFill>
                  <a:srgbClr val="FEFEFE"/>
                </a:solidFill>
                <a:latin typeface="SF Pro Display" pitchFamily="2" charset="0"/>
                <a:ea typeface="SF Pro Display" pitchFamily="2" charset="0"/>
              </a:rPr>
              <a:t>to</a:t>
            </a:r>
            <a:r>
              <a:rPr lang="en-US" altLang="zh-CN" sz="6000" spc="260" dirty="0">
                <a:solidFill>
                  <a:srgbClr val="FEFEFE"/>
                </a:solidFill>
                <a:latin typeface="SF Pro Display" pitchFamily="2" charset="0"/>
                <a:ea typeface="SF Pro Display" pitchFamily="2" charset="0"/>
                <a:cs typeface="Times New Roman"/>
              </a:rPr>
              <a:t> </a:t>
            </a:r>
            <a:r>
              <a:rPr lang="en-US" altLang="zh-CN" sz="6000" spc="410" dirty="0">
                <a:solidFill>
                  <a:srgbClr val="FEFEFE"/>
                </a:solidFill>
                <a:latin typeface="SF Pro Display" pitchFamily="2" charset="0"/>
                <a:ea typeface="SF Pro Display" pitchFamily="2" charset="0"/>
              </a:rPr>
              <a:t>learn</a:t>
            </a:r>
            <a:r>
              <a:rPr lang="en-US" altLang="zh-CN" sz="6000" spc="255" dirty="0">
                <a:solidFill>
                  <a:srgbClr val="FEFEFE"/>
                </a:solidFill>
                <a:latin typeface="SF Pro Display" pitchFamily="2" charset="0"/>
                <a:ea typeface="SF Pro Display" pitchFamily="2" charset="0"/>
                <a:cs typeface="Times New Roman"/>
              </a:rPr>
              <a:t> </a:t>
            </a:r>
            <a:r>
              <a:rPr lang="en-US" altLang="zh-CN" sz="6000" spc="500" dirty="0">
                <a:solidFill>
                  <a:srgbClr val="FEFEFE"/>
                </a:solidFill>
                <a:latin typeface="SF Pro Display" pitchFamily="2" charset="0"/>
                <a:ea typeface="SF Pro Display" pitchFamily="2" charset="0"/>
              </a:rPr>
              <a:t>from</a:t>
            </a:r>
            <a:r>
              <a:rPr lang="en-US" altLang="zh-CN" sz="6000" spc="260" dirty="0">
                <a:solidFill>
                  <a:srgbClr val="FEFEFE"/>
                </a:solidFill>
                <a:latin typeface="SF Pro Display" pitchFamily="2" charset="0"/>
                <a:ea typeface="SF Pro Display" pitchFamily="2" charset="0"/>
                <a:cs typeface="Times New Roman"/>
              </a:rPr>
              <a:t> </a:t>
            </a:r>
            <a:r>
              <a:rPr lang="en-US" altLang="zh-CN" sz="6000" spc="430" dirty="0">
                <a:solidFill>
                  <a:srgbClr val="FEFEFE"/>
                </a:solidFill>
                <a:latin typeface="SF Pro Display" pitchFamily="2" charset="0"/>
                <a:ea typeface="SF Pro Display" pitchFamily="2" charset="0"/>
              </a:rPr>
              <a:t>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1135</Words>
  <Application>Microsoft Macintosh PowerPoint</Application>
  <PresentationFormat>Custom</PresentationFormat>
  <Paragraphs>949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Product Sans</vt:lpstr>
      <vt:lpstr>SF Pro Display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Lighten PDF Converter Master</dc:creator>
  <cp:lastModifiedBy>Hrisheekesh R</cp:lastModifiedBy>
  <cp:revision>8</cp:revision>
  <dcterms:created xsi:type="dcterms:W3CDTF">2012-06-15T16:23:20Z</dcterms:created>
  <dcterms:modified xsi:type="dcterms:W3CDTF">2019-05-29T02:33:22Z</dcterms:modified>
</cp:coreProperties>
</file>