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92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19" Type="http://schemas.openxmlformats.org/officeDocument/2006/relationships/image" Target="../media/image28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3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19" Type="http://schemas.openxmlformats.org/officeDocument/2006/relationships/image" Target="../media/image33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8.jpeg"/><Relationship Id="rId18" Type="http://schemas.openxmlformats.org/officeDocument/2006/relationships/image" Target="../media/image23.jpeg"/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12" Type="http://schemas.openxmlformats.org/officeDocument/2006/relationships/image" Target="../media/image47.jpeg"/><Relationship Id="rId17" Type="http://schemas.openxmlformats.org/officeDocument/2006/relationships/image" Target="../media/image22.jpeg"/><Relationship Id="rId2" Type="http://schemas.openxmlformats.org/officeDocument/2006/relationships/image" Target="../media/image37.jpeg"/><Relationship Id="rId16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11" Type="http://schemas.openxmlformats.org/officeDocument/2006/relationships/image" Target="../media/image46.jpeg"/><Relationship Id="rId5" Type="http://schemas.openxmlformats.org/officeDocument/2006/relationships/image" Target="../media/image40.jpeg"/><Relationship Id="rId15" Type="http://schemas.openxmlformats.org/officeDocument/2006/relationships/image" Target="../media/image5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Relationship Id="rId14" Type="http://schemas.openxmlformats.org/officeDocument/2006/relationships/image" Target="../media/image4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63.jpeg"/><Relationship Id="rId18" Type="http://schemas.openxmlformats.org/officeDocument/2006/relationships/image" Target="../media/image23.jpeg"/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12" Type="http://schemas.openxmlformats.org/officeDocument/2006/relationships/image" Target="../media/image62.jpeg"/><Relationship Id="rId17" Type="http://schemas.openxmlformats.org/officeDocument/2006/relationships/image" Target="../media/image22.jpeg"/><Relationship Id="rId2" Type="http://schemas.openxmlformats.org/officeDocument/2006/relationships/image" Target="../media/image52.jpeg"/><Relationship Id="rId16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11" Type="http://schemas.openxmlformats.org/officeDocument/2006/relationships/image" Target="../media/image61.jpeg"/><Relationship Id="rId5" Type="http://schemas.openxmlformats.org/officeDocument/2006/relationships/image" Target="../media/image55.jpeg"/><Relationship Id="rId15" Type="http://schemas.openxmlformats.org/officeDocument/2006/relationships/image" Target="../media/image65.jpeg"/><Relationship Id="rId10" Type="http://schemas.openxmlformats.org/officeDocument/2006/relationships/image" Target="../media/image60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Relationship Id="rId14" Type="http://schemas.openxmlformats.org/officeDocument/2006/relationships/image" Target="../media/image6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63.jpeg"/><Relationship Id="rId18" Type="http://schemas.openxmlformats.org/officeDocument/2006/relationships/image" Target="../media/image23.jpeg"/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12" Type="http://schemas.openxmlformats.org/officeDocument/2006/relationships/image" Target="../media/image62.jpeg"/><Relationship Id="rId17" Type="http://schemas.openxmlformats.org/officeDocument/2006/relationships/image" Target="../media/image22.jpeg"/><Relationship Id="rId2" Type="http://schemas.openxmlformats.org/officeDocument/2006/relationships/image" Target="../media/image52.jpeg"/><Relationship Id="rId16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11" Type="http://schemas.openxmlformats.org/officeDocument/2006/relationships/image" Target="../media/image61.jpeg"/><Relationship Id="rId5" Type="http://schemas.openxmlformats.org/officeDocument/2006/relationships/image" Target="../media/image55.jpeg"/><Relationship Id="rId15" Type="http://schemas.openxmlformats.org/officeDocument/2006/relationships/image" Target="../media/image65.jpeg"/><Relationship Id="rId10" Type="http://schemas.openxmlformats.org/officeDocument/2006/relationships/image" Target="../media/image60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Relationship Id="rId14" Type="http://schemas.openxmlformats.org/officeDocument/2006/relationships/image" Target="../media/image6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63.jpeg"/><Relationship Id="rId18" Type="http://schemas.openxmlformats.org/officeDocument/2006/relationships/image" Target="../media/image23.jpeg"/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12" Type="http://schemas.openxmlformats.org/officeDocument/2006/relationships/image" Target="../media/image62.jpeg"/><Relationship Id="rId17" Type="http://schemas.openxmlformats.org/officeDocument/2006/relationships/image" Target="../media/image22.jpeg"/><Relationship Id="rId2" Type="http://schemas.openxmlformats.org/officeDocument/2006/relationships/image" Target="../media/image52.jpeg"/><Relationship Id="rId16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11" Type="http://schemas.openxmlformats.org/officeDocument/2006/relationships/image" Target="../media/image61.jpeg"/><Relationship Id="rId5" Type="http://schemas.openxmlformats.org/officeDocument/2006/relationships/image" Target="../media/image55.jpeg"/><Relationship Id="rId15" Type="http://schemas.openxmlformats.org/officeDocument/2006/relationships/image" Target="../media/image65.jpeg"/><Relationship Id="rId10" Type="http://schemas.openxmlformats.org/officeDocument/2006/relationships/image" Target="../media/image60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Relationship Id="rId14" Type="http://schemas.openxmlformats.org/officeDocument/2006/relationships/image" Target="../media/image6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63.jpeg"/><Relationship Id="rId18" Type="http://schemas.openxmlformats.org/officeDocument/2006/relationships/image" Target="../media/image23.jpeg"/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12" Type="http://schemas.openxmlformats.org/officeDocument/2006/relationships/image" Target="../media/image62.jpeg"/><Relationship Id="rId17" Type="http://schemas.openxmlformats.org/officeDocument/2006/relationships/image" Target="../media/image22.jpeg"/><Relationship Id="rId2" Type="http://schemas.openxmlformats.org/officeDocument/2006/relationships/image" Target="../media/image52.jpeg"/><Relationship Id="rId16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11" Type="http://schemas.openxmlformats.org/officeDocument/2006/relationships/image" Target="../media/image61.jpeg"/><Relationship Id="rId5" Type="http://schemas.openxmlformats.org/officeDocument/2006/relationships/image" Target="../media/image55.jpeg"/><Relationship Id="rId15" Type="http://schemas.openxmlformats.org/officeDocument/2006/relationships/image" Target="../media/image65.jpeg"/><Relationship Id="rId10" Type="http://schemas.openxmlformats.org/officeDocument/2006/relationships/image" Target="../media/image60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Relationship Id="rId14" Type="http://schemas.openxmlformats.org/officeDocument/2006/relationships/image" Target="../media/image6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63.jpeg"/><Relationship Id="rId18" Type="http://schemas.openxmlformats.org/officeDocument/2006/relationships/image" Target="../media/image23.jpeg"/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12" Type="http://schemas.openxmlformats.org/officeDocument/2006/relationships/image" Target="../media/image62.jpeg"/><Relationship Id="rId17" Type="http://schemas.openxmlformats.org/officeDocument/2006/relationships/image" Target="../media/image22.jpeg"/><Relationship Id="rId2" Type="http://schemas.openxmlformats.org/officeDocument/2006/relationships/image" Target="../media/image52.jpeg"/><Relationship Id="rId16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11" Type="http://schemas.openxmlformats.org/officeDocument/2006/relationships/image" Target="../media/image61.jpeg"/><Relationship Id="rId5" Type="http://schemas.openxmlformats.org/officeDocument/2006/relationships/image" Target="../media/image55.jpeg"/><Relationship Id="rId15" Type="http://schemas.openxmlformats.org/officeDocument/2006/relationships/image" Target="../media/image65.jpeg"/><Relationship Id="rId10" Type="http://schemas.openxmlformats.org/officeDocument/2006/relationships/image" Target="../media/image60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Relationship Id="rId14" Type="http://schemas.openxmlformats.org/officeDocument/2006/relationships/image" Target="../media/image6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8.jpeg"/><Relationship Id="rId18" Type="http://schemas.openxmlformats.org/officeDocument/2006/relationships/image" Target="../media/image23.jpeg"/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12" Type="http://schemas.openxmlformats.org/officeDocument/2006/relationships/image" Target="../media/image47.jpeg"/><Relationship Id="rId17" Type="http://schemas.openxmlformats.org/officeDocument/2006/relationships/image" Target="../media/image22.jpeg"/><Relationship Id="rId2" Type="http://schemas.openxmlformats.org/officeDocument/2006/relationships/image" Target="../media/image37.jpeg"/><Relationship Id="rId16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11" Type="http://schemas.openxmlformats.org/officeDocument/2006/relationships/image" Target="../media/image46.jpeg"/><Relationship Id="rId5" Type="http://schemas.openxmlformats.org/officeDocument/2006/relationships/image" Target="../media/image40.jpeg"/><Relationship Id="rId15" Type="http://schemas.openxmlformats.org/officeDocument/2006/relationships/image" Target="../media/image5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Relationship Id="rId14" Type="http://schemas.openxmlformats.org/officeDocument/2006/relationships/image" Target="../media/image4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69.jpeg"/><Relationship Id="rId18" Type="http://schemas.openxmlformats.org/officeDocument/2006/relationships/image" Target="../media/image23.jpeg"/><Relationship Id="rId3" Type="http://schemas.openxmlformats.org/officeDocument/2006/relationships/image" Target="../media/image67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68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72.jpeg"/><Relationship Id="rId18" Type="http://schemas.openxmlformats.org/officeDocument/2006/relationships/image" Target="../media/image23.jpeg"/><Relationship Id="rId3" Type="http://schemas.openxmlformats.org/officeDocument/2006/relationships/image" Target="../media/image70.jpeg"/><Relationship Id="rId7" Type="http://schemas.openxmlformats.org/officeDocument/2006/relationships/image" Target="../media/image57.jpeg"/><Relationship Id="rId12" Type="http://schemas.openxmlformats.org/officeDocument/2006/relationships/image" Target="../media/image62.jpeg"/><Relationship Id="rId17" Type="http://schemas.openxmlformats.org/officeDocument/2006/relationships/image" Target="../media/image22.jpeg"/><Relationship Id="rId2" Type="http://schemas.openxmlformats.org/officeDocument/2006/relationships/image" Target="../media/image52.jpeg"/><Relationship Id="rId16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11" Type="http://schemas.openxmlformats.org/officeDocument/2006/relationships/image" Target="../media/image61.jpeg"/><Relationship Id="rId5" Type="http://schemas.openxmlformats.org/officeDocument/2006/relationships/image" Target="../media/image71.jpeg"/><Relationship Id="rId15" Type="http://schemas.openxmlformats.org/officeDocument/2006/relationships/image" Target="../media/image65.jpeg"/><Relationship Id="rId10" Type="http://schemas.openxmlformats.org/officeDocument/2006/relationships/image" Target="../media/image60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Relationship Id="rId14" Type="http://schemas.openxmlformats.org/officeDocument/2006/relationships/image" Target="../media/image64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69.jpeg"/><Relationship Id="rId18" Type="http://schemas.openxmlformats.org/officeDocument/2006/relationships/image" Target="../media/image23.jpeg"/><Relationship Id="rId3" Type="http://schemas.openxmlformats.org/officeDocument/2006/relationships/image" Target="../media/image67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74.jpeg"/><Relationship Id="rId5" Type="http://schemas.openxmlformats.org/officeDocument/2006/relationships/image" Target="../media/image68.jpeg"/><Relationship Id="rId15" Type="http://schemas.openxmlformats.org/officeDocument/2006/relationships/image" Target="../media/image20.jpeg"/><Relationship Id="rId10" Type="http://schemas.openxmlformats.org/officeDocument/2006/relationships/image" Target="../media/image73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13" Type="http://schemas.openxmlformats.org/officeDocument/2006/relationships/image" Target="../media/image69.jpeg"/><Relationship Id="rId18" Type="http://schemas.openxmlformats.org/officeDocument/2006/relationships/image" Target="../media/image23.jpeg"/><Relationship Id="rId3" Type="http://schemas.openxmlformats.org/officeDocument/2006/relationships/image" Target="../media/image67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7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jpeg"/><Relationship Id="rId11" Type="http://schemas.openxmlformats.org/officeDocument/2006/relationships/image" Target="../media/image16.jpeg"/><Relationship Id="rId5" Type="http://schemas.openxmlformats.org/officeDocument/2006/relationships/image" Target="../media/image75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8.jpeg"/><Relationship Id="rId18" Type="http://schemas.openxmlformats.org/officeDocument/2006/relationships/image" Target="../media/image23.jpeg"/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12" Type="http://schemas.openxmlformats.org/officeDocument/2006/relationships/image" Target="../media/image47.jpeg"/><Relationship Id="rId17" Type="http://schemas.openxmlformats.org/officeDocument/2006/relationships/image" Target="../media/image22.jpeg"/><Relationship Id="rId2" Type="http://schemas.openxmlformats.org/officeDocument/2006/relationships/image" Target="../media/image37.jpeg"/><Relationship Id="rId16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11" Type="http://schemas.openxmlformats.org/officeDocument/2006/relationships/image" Target="../media/image46.jpeg"/><Relationship Id="rId5" Type="http://schemas.openxmlformats.org/officeDocument/2006/relationships/image" Target="../media/image40.jpeg"/><Relationship Id="rId15" Type="http://schemas.openxmlformats.org/officeDocument/2006/relationships/image" Target="../media/image5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Relationship Id="rId14" Type="http://schemas.openxmlformats.org/officeDocument/2006/relationships/image" Target="../media/image4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eg"/><Relationship Id="rId13" Type="http://schemas.openxmlformats.org/officeDocument/2006/relationships/image" Target="../media/image90.jpeg"/><Relationship Id="rId3" Type="http://schemas.openxmlformats.org/officeDocument/2006/relationships/image" Target="../media/image80.jpeg"/><Relationship Id="rId7" Type="http://schemas.openxmlformats.org/officeDocument/2006/relationships/image" Target="../media/image84.jpeg"/><Relationship Id="rId12" Type="http://schemas.openxmlformats.org/officeDocument/2006/relationships/image" Target="../media/image89.jpeg"/><Relationship Id="rId17" Type="http://schemas.openxmlformats.org/officeDocument/2006/relationships/image" Target="../media/image23.jpeg"/><Relationship Id="rId2" Type="http://schemas.openxmlformats.org/officeDocument/2006/relationships/image" Target="../media/image79.jpe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jpeg"/><Relationship Id="rId11" Type="http://schemas.openxmlformats.org/officeDocument/2006/relationships/image" Target="../media/image88.jpeg"/><Relationship Id="rId5" Type="http://schemas.openxmlformats.org/officeDocument/2006/relationships/image" Target="../media/image82.jpeg"/><Relationship Id="rId15" Type="http://schemas.openxmlformats.org/officeDocument/2006/relationships/image" Target="../media/image92.jpeg"/><Relationship Id="rId10" Type="http://schemas.openxmlformats.org/officeDocument/2006/relationships/image" Target="../media/image87.jpeg"/><Relationship Id="rId4" Type="http://schemas.openxmlformats.org/officeDocument/2006/relationships/image" Target="../media/image81.jpeg"/><Relationship Id="rId9" Type="http://schemas.openxmlformats.org/officeDocument/2006/relationships/image" Target="../media/image86.jpeg"/><Relationship Id="rId14" Type="http://schemas.openxmlformats.org/officeDocument/2006/relationships/image" Target="../media/image91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eg"/><Relationship Id="rId13" Type="http://schemas.openxmlformats.org/officeDocument/2006/relationships/image" Target="../media/image104.jpeg"/><Relationship Id="rId3" Type="http://schemas.openxmlformats.org/officeDocument/2006/relationships/image" Target="../media/image94.jpeg"/><Relationship Id="rId7" Type="http://schemas.openxmlformats.org/officeDocument/2006/relationships/image" Target="../media/image98.jpeg"/><Relationship Id="rId12" Type="http://schemas.openxmlformats.org/officeDocument/2006/relationships/image" Target="../media/image103.jpeg"/><Relationship Id="rId2" Type="http://schemas.openxmlformats.org/officeDocument/2006/relationships/image" Target="../media/image93.jpe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jpeg"/><Relationship Id="rId11" Type="http://schemas.openxmlformats.org/officeDocument/2006/relationships/image" Target="../media/image102.jpeg"/><Relationship Id="rId5" Type="http://schemas.openxmlformats.org/officeDocument/2006/relationships/image" Target="../media/image96.jpeg"/><Relationship Id="rId15" Type="http://schemas.openxmlformats.org/officeDocument/2006/relationships/image" Target="../media/image22.jpeg"/><Relationship Id="rId10" Type="http://schemas.openxmlformats.org/officeDocument/2006/relationships/image" Target="../media/image101.jpeg"/><Relationship Id="rId4" Type="http://schemas.openxmlformats.org/officeDocument/2006/relationships/image" Target="../media/image95.jpeg"/><Relationship Id="rId9" Type="http://schemas.openxmlformats.org/officeDocument/2006/relationships/image" Target="../media/image100.jpeg"/><Relationship Id="rId14" Type="http://schemas.openxmlformats.org/officeDocument/2006/relationships/image" Target="../media/image10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69.jpeg"/><Relationship Id="rId18" Type="http://schemas.openxmlformats.org/officeDocument/2006/relationships/image" Target="../media/image23.jpeg"/><Relationship Id="rId3" Type="http://schemas.openxmlformats.org/officeDocument/2006/relationships/image" Target="../media/image67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68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72.jpeg"/><Relationship Id="rId18" Type="http://schemas.openxmlformats.org/officeDocument/2006/relationships/image" Target="../media/image23.jpeg"/><Relationship Id="rId3" Type="http://schemas.openxmlformats.org/officeDocument/2006/relationships/image" Target="../media/image70.jpeg"/><Relationship Id="rId7" Type="http://schemas.openxmlformats.org/officeDocument/2006/relationships/image" Target="../media/image57.jpeg"/><Relationship Id="rId12" Type="http://schemas.openxmlformats.org/officeDocument/2006/relationships/image" Target="../media/image62.jpeg"/><Relationship Id="rId17" Type="http://schemas.openxmlformats.org/officeDocument/2006/relationships/image" Target="../media/image22.jpeg"/><Relationship Id="rId2" Type="http://schemas.openxmlformats.org/officeDocument/2006/relationships/image" Target="../media/image52.jpeg"/><Relationship Id="rId16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11" Type="http://schemas.openxmlformats.org/officeDocument/2006/relationships/image" Target="../media/image61.jpeg"/><Relationship Id="rId5" Type="http://schemas.openxmlformats.org/officeDocument/2006/relationships/image" Target="../media/image71.jpeg"/><Relationship Id="rId15" Type="http://schemas.openxmlformats.org/officeDocument/2006/relationships/image" Target="../media/image65.jpeg"/><Relationship Id="rId10" Type="http://schemas.openxmlformats.org/officeDocument/2006/relationships/image" Target="../media/image60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Relationship Id="rId14" Type="http://schemas.openxmlformats.org/officeDocument/2006/relationships/image" Target="../media/image64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69.jpeg"/><Relationship Id="rId18" Type="http://schemas.openxmlformats.org/officeDocument/2006/relationships/image" Target="../media/image23.jpeg"/><Relationship Id="rId3" Type="http://schemas.openxmlformats.org/officeDocument/2006/relationships/image" Target="../media/image67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74.jpeg"/><Relationship Id="rId5" Type="http://schemas.openxmlformats.org/officeDocument/2006/relationships/image" Target="../media/image68.jpeg"/><Relationship Id="rId15" Type="http://schemas.openxmlformats.org/officeDocument/2006/relationships/image" Target="../media/image20.jpeg"/><Relationship Id="rId10" Type="http://schemas.openxmlformats.org/officeDocument/2006/relationships/image" Target="../media/image73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13" Type="http://schemas.openxmlformats.org/officeDocument/2006/relationships/image" Target="../media/image69.jpeg"/><Relationship Id="rId18" Type="http://schemas.openxmlformats.org/officeDocument/2006/relationships/image" Target="../media/image23.jpeg"/><Relationship Id="rId3" Type="http://schemas.openxmlformats.org/officeDocument/2006/relationships/image" Target="../media/image67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7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jpeg"/><Relationship Id="rId11" Type="http://schemas.openxmlformats.org/officeDocument/2006/relationships/image" Target="../media/image16.jpeg"/><Relationship Id="rId5" Type="http://schemas.openxmlformats.org/officeDocument/2006/relationships/image" Target="../media/image75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8.jpeg"/><Relationship Id="rId18" Type="http://schemas.openxmlformats.org/officeDocument/2006/relationships/image" Target="../media/image23.jpeg"/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12" Type="http://schemas.openxmlformats.org/officeDocument/2006/relationships/image" Target="../media/image47.jpeg"/><Relationship Id="rId17" Type="http://schemas.openxmlformats.org/officeDocument/2006/relationships/image" Target="../media/image22.jpeg"/><Relationship Id="rId2" Type="http://schemas.openxmlformats.org/officeDocument/2006/relationships/image" Target="../media/image37.jpeg"/><Relationship Id="rId16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11" Type="http://schemas.openxmlformats.org/officeDocument/2006/relationships/image" Target="../media/image46.jpeg"/><Relationship Id="rId5" Type="http://schemas.openxmlformats.org/officeDocument/2006/relationships/image" Target="../media/image40.jpeg"/><Relationship Id="rId15" Type="http://schemas.openxmlformats.org/officeDocument/2006/relationships/image" Target="../media/image5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Relationship Id="rId14" Type="http://schemas.openxmlformats.org/officeDocument/2006/relationships/image" Target="../media/image49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8.jpeg"/><Relationship Id="rId18" Type="http://schemas.openxmlformats.org/officeDocument/2006/relationships/image" Target="../media/image23.jpeg"/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12" Type="http://schemas.openxmlformats.org/officeDocument/2006/relationships/image" Target="../media/image47.jpeg"/><Relationship Id="rId17" Type="http://schemas.openxmlformats.org/officeDocument/2006/relationships/image" Target="../media/image22.jpeg"/><Relationship Id="rId2" Type="http://schemas.openxmlformats.org/officeDocument/2006/relationships/image" Target="../media/image37.jpeg"/><Relationship Id="rId16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11" Type="http://schemas.openxmlformats.org/officeDocument/2006/relationships/image" Target="../media/image46.jpeg"/><Relationship Id="rId5" Type="http://schemas.openxmlformats.org/officeDocument/2006/relationships/image" Target="../media/image40.jpeg"/><Relationship Id="rId15" Type="http://schemas.openxmlformats.org/officeDocument/2006/relationships/image" Target="../media/image5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Relationship Id="rId14" Type="http://schemas.openxmlformats.org/officeDocument/2006/relationships/image" Target="../media/image49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962400"/>
            <a:ext cx="14409420" cy="76200"/>
          </a:xfrm>
          <a:prstGeom prst="rect">
            <a:avLst/>
          </a:prstGeom>
        </p:spPr>
      </p:pic>
      <p:sp>
        <p:nvSpPr>
          <p:cNvPr id="4" name="TextBox 2"/>
          <p:cNvSpPr txBox="1"/>
          <p:nvPr/>
        </p:nvSpPr>
        <p:spPr>
          <a:xfrm>
            <a:off x="1346200" y="2684272"/>
            <a:ext cx="12662260" cy="3288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6000" spc="500" dirty="0">
                <a:solidFill>
                  <a:srgbClr val="151515"/>
                </a:solidFill>
                <a:latin typeface="Times New Roman"/>
                <a:ea typeface="Times New Roman"/>
              </a:rPr>
              <a:t>Digging</a:t>
            </a:r>
            <a:r>
              <a:rPr lang="en-US" altLang="zh-CN" sz="6000" spc="275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515" dirty="0">
                <a:solidFill>
                  <a:srgbClr val="151515"/>
                </a:solidFill>
                <a:latin typeface="Times New Roman"/>
                <a:ea typeface="Times New Roman"/>
              </a:rPr>
              <a:t>Deeper</a:t>
            </a:r>
            <a:r>
              <a:rPr lang="en-US" altLang="zh-CN" sz="6000" spc="280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419" dirty="0">
                <a:solidFill>
                  <a:srgbClr val="151515"/>
                </a:solidFill>
                <a:latin typeface="Times New Roman"/>
                <a:ea typeface="Times New Roman"/>
              </a:rPr>
              <a:t>into</a:t>
            </a:r>
            <a:r>
              <a:rPr lang="en-US" altLang="zh-CN" sz="6000" spc="280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000" spc="500" dirty="0">
                <a:solidFill>
                  <a:srgbClr val="151515"/>
                </a:solidFill>
                <a:latin typeface="Times New Roman"/>
                <a:ea typeface="Times New Roman"/>
              </a:rPr>
              <a:t>Fundamentals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7E42F2-C786-A347-96C6-417F08623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346200" y="6131950"/>
            <a:ext cx="2164080" cy="21193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41E1F9DF-7CC1-5944-B3CB-08363114368C}"/>
              </a:ext>
            </a:extLst>
          </p:cNvPr>
          <p:cNvSpPr txBox="1"/>
          <p:nvPr/>
        </p:nvSpPr>
        <p:spPr>
          <a:xfrm>
            <a:off x="1346200" y="4432446"/>
            <a:ext cx="11920834" cy="3399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25"/>
              </a:lnSpc>
            </a:pPr>
            <a:endParaRPr lang="en-US" dirty="0"/>
          </a:p>
          <a:p>
            <a:pPr marL="2425700" indent="12700" hangingPunct="0">
              <a:lnSpc>
                <a:spcPct val="98333"/>
              </a:lnSpc>
            </a:pPr>
            <a:r>
              <a:rPr lang="en-US" altLang="zh-CN" sz="3200" spc="380" dirty="0" err="1">
                <a:solidFill>
                  <a:srgbClr val="EF5927"/>
                </a:solidFill>
                <a:latin typeface="Times New Roman"/>
                <a:ea typeface="Times New Roman"/>
              </a:rPr>
              <a:t>Hrisheekesh</a:t>
            </a:r>
            <a:r>
              <a:rPr lang="en-US" altLang="zh-CN" sz="3200" spc="380" dirty="0">
                <a:solidFill>
                  <a:srgbClr val="EF5927"/>
                </a:solidFill>
                <a:latin typeface="Times New Roman"/>
                <a:ea typeface="Times New Roman"/>
              </a:rPr>
              <a:t> R</a:t>
            </a:r>
            <a:br>
              <a:rPr lang="en-US" dirty="0"/>
            </a:br>
            <a:r>
              <a:rPr lang="en-US" altLang="zh-CN" sz="2400" spc="135" dirty="0">
                <a:solidFill>
                  <a:srgbClr val="000000"/>
                </a:solidFill>
                <a:latin typeface="Times New Roman"/>
                <a:ea typeface="Times New Roman"/>
              </a:rPr>
              <a:t>Senior Data Analyst,</a:t>
            </a:r>
            <a:r>
              <a:rPr lang="en-US" altLang="zh-CN" sz="2400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165" dirty="0">
                <a:solidFill>
                  <a:srgbClr val="000000"/>
                </a:solidFill>
                <a:latin typeface="Times New Roman"/>
                <a:ea typeface="Times New Roman"/>
              </a:rPr>
              <a:t>Attinad Software</a:t>
            </a:r>
          </a:p>
          <a:p>
            <a:pPr>
              <a:lnSpc>
                <a:spcPts val="1130"/>
              </a:lnSpc>
            </a:pPr>
            <a:endParaRPr lang="en-US" dirty="0"/>
          </a:p>
          <a:p>
            <a:pPr indent="2400300">
              <a:lnSpc>
                <a:spcPct val="102916"/>
              </a:lnSpc>
            </a:pPr>
            <a:r>
              <a:rPr lang="en-US" altLang="zh-CN" sz="2600" u="sng" spc="245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</a:rPr>
              <a:t>www.attinadsoftware.com</a:t>
            </a:r>
            <a:endParaRPr lang="en-US" altLang="zh-CN" sz="2600" u="sng" spc="245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62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71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73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73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77" name="Picture 7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79" name="Picture 7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81" name="Picture 8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83" name="Picture 8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83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4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2832100" y="6448958"/>
            <a:ext cx="10598183" cy="1586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9060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6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315" dirty="0">
                <a:solidFill>
                  <a:srgbClr val="515151"/>
                </a:solidFill>
                <a:latin typeface="Times New Roman"/>
                <a:ea typeface="Times New Roman"/>
              </a:rPr>
              <a:t>Linear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involves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515151"/>
                </a:solidFill>
                <a:latin typeface="Times New Roman"/>
                <a:ea typeface="Times New Roman"/>
              </a:rPr>
              <a:t>finding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515151"/>
                </a:solidFill>
                <a:latin typeface="Times New Roman"/>
                <a:ea typeface="Times New Roman"/>
              </a:rPr>
              <a:t>“best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45" dirty="0">
                <a:solidFill>
                  <a:srgbClr val="515151"/>
                </a:solidFill>
                <a:latin typeface="Times New Roman"/>
                <a:ea typeface="Times New Roman"/>
              </a:rPr>
              <a:t>fit”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87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91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95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97" name="Picture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98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103" name="Picture 10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105" name="Picture 10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107" name="Picture 10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108" name="Picture 10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108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10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3898900" y="4289958"/>
            <a:ext cx="11423035" cy="3745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3185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 indent="824230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88392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6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270" dirty="0">
                <a:solidFill>
                  <a:srgbClr val="515151"/>
                </a:solidFill>
                <a:latin typeface="Times New Roman"/>
                <a:ea typeface="Times New Roman"/>
              </a:rPr>
              <a:t>Let’s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compare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515151"/>
                </a:solidFill>
                <a:latin typeface="Times New Roman"/>
                <a:ea typeface="Times New Roman"/>
              </a:rPr>
              <a:t>two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34" dirty="0">
                <a:solidFill>
                  <a:srgbClr val="515151"/>
                </a:solidFill>
                <a:latin typeface="Times New Roman"/>
                <a:ea typeface="Times New Roman"/>
              </a:rPr>
              <a:t>lines,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515151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515151"/>
                </a:solidFill>
                <a:latin typeface="Times New Roman"/>
                <a:ea typeface="Times New Roman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3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117" name="Picture 1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118" name="Picture 1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119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123" name="Picture 1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124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129" name="Picture 1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131" name="Picture 1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133" name="Picture 1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134" name="Picture 1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134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/>
          <p:cNvSpPr/>
          <p:nvPr/>
        </p:nvSpPr>
        <p:spPr>
          <a:xfrm>
            <a:off x="3968750" y="2990850"/>
            <a:ext cx="1060450" cy="311150"/>
          </a:xfrm>
          <a:custGeom>
            <a:avLst/>
            <a:gdLst>
              <a:gd name="connsiteX0" fmla="*/ 1070918 w 1060450"/>
              <a:gd name="connsiteY0" fmla="*/ 317902 h 311150"/>
              <a:gd name="connsiteX1" fmla="*/ 33789 w 1060450"/>
              <a:gd name="connsiteY1" fmla="*/ 41854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0450" h="311150">
                <a:moveTo>
                  <a:pt x="1070918" y="317902"/>
                </a:moveTo>
                <a:lnTo>
                  <a:pt x="33789" y="41854"/>
                </a:lnTo>
              </a:path>
            </a:pathLst>
          </a:custGeom>
          <a:ln w="63500">
            <a:solidFill>
              <a:srgbClr val="7949A8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86200" y="2849880"/>
            <a:ext cx="320040" cy="350520"/>
          </a:xfrm>
          <a:prstGeom prst="rect">
            <a:avLst/>
          </a:prstGeom>
        </p:spPr>
      </p:pic>
      <p:sp>
        <p:nvSpPr>
          <p:cNvPr id="4" name="Freeform 138"/>
          <p:cNvSpPr/>
          <p:nvPr/>
        </p:nvSpPr>
        <p:spPr>
          <a:xfrm>
            <a:off x="3511550" y="3041650"/>
            <a:ext cx="31750" cy="3536950"/>
          </a:xfrm>
          <a:custGeom>
            <a:avLst/>
            <a:gdLst>
              <a:gd name="connsiteX0" fmla="*/ 32970 w 31750"/>
              <a:gd name="connsiteY0" fmla="*/ 3545439 h 3536950"/>
              <a:gd name="connsiteX1" fmla="*/ 32970 w 31750"/>
              <a:gd name="connsiteY1" fmla="*/ 3513689 h 3536950"/>
              <a:gd name="connsiteX2" fmla="*/ 32970 w 31750"/>
              <a:gd name="connsiteY2" fmla="*/ 64367 h 3536950"/>
              <a:gd name="connsiteX3" fmla="*/ 32970 w 31750"/>
              <a:gd name="connsiteY3" fmla="*/ 32617 h 35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" h="3536950">
                <a:moveTo>
                  <a:pt x="32970" y="3545439"/>
                </a:moveTo>
                <a:lnTo>
                  <a:pt x="32970" y="3513689"/>
                </a:lnTo>
                <a:lnTo>
                  <a:pt x="32970" y="64367"/>
                </a:lnTo>
                <a:lnTo>
                  <a:pt x="32970" y="3261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/>
          <p:cNvSpPr/>
          <p:nvPr/>
        </p:nvSpPr>
        <p:spPr>
          <a:xfrm>
            <a:off x="3371850" y="2813050"/>
            <a:ext cx="298450" cy="285750"/>
          </a:xfrm>
          <a:custGeom>
            <a:avLst/>
            <a:gdLst>
              <a:gd name="connsiteX0" fmla="*/ 302210 w 298450"/>
              <a:gd name="connsiteY0" fmla="*/ 292967 h 285750"/>
              <a:gd name="connsiteX1" fmla="*/ 172670 w 298450"/>
              <a:gd name="connsiteY1" fmla="*/ 33887 h 285750"/>
              <a:gd name="connsiteX2" fmla="*/ 43130 w 298450"/>
              <a:gd name="connsiteY2" fmla="*/ 292967 h 285750"/>
              <a:gd name="connsiteX3" fmla="*/ 302210 w 298450"/>
              <a:gd name="connsiteY3" fmla="*/ 2929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302210" y="292967"/>
                </a:moveTo>
                <a:lnTo>
                  <a:pt x="172670" y="33887"/>
                </a:lnTo>
                <a:lnTo>
                  <a:pt x="43130" y="292967"/>
                </a:lnTo>
                <a:lnTo>
                  <a:pt x="302210" y="29296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/>
          <p:cNvSpPr/>
          <p:nvPr/>
        </p:nvSpPr>
        <p:spPr>
          <a:xfrm>
            <a:off x="3371850" y="6521450"/>
            <a:ext cx="298450" cy="285750"/>
          </a:xfrm>
          <a:custGeom>
            <a:avLst/>
            <a:gdLst>
              <a:gd name="connsiteX0" fmla="*/ 43130 w 298450"/>
              <a:gd name="connsiteY0" fmla="*/ 33888 h 285750"/>
              <a:gd name="connsiteX1" fmla="*/ 172670 w 298450"/>
              <a:gd name="connsiteY1" fmla="*/ 292968 h 285750"/>
              <a:gd name="connsiteX2" fmla="*/ 302210 w 298450"/>
              <a:gd name="connsiteY2" fmla="*/ 33888 h 285750"/>
              <a:gd name="connsiteX3" fmla="*/ 43130 w 298450"/>
              <a:gd name="connsiteY3" fmla="*/ 3388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130" y="33888"/>
                </a:moveTo>
                <a:lnTo>
                  <a:pt x="172670" y="292968"/>
                </a:lnTo>
                <a:lnTo>
                  <a:pt x="302210" y="33888"/>
                </a:lnTo>
                <a:lnTo>
                  <a:pt x="43130" y="3388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1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2946400" y="4429658"/>
            <a:ext cx="360723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12141200" y="4289958"/>
            <a:ext cx="3180734" cy="17434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12738100" y="6448958"/>
            <a:ext cx="367696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4991100" y="7515149"/>
            <a:ext cx="6394898" cy="520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25" dirty="0">
                <a:solidFill>
                  <a:srgbClr val="515151"/>
                </a:solidFill>
                <a:latin typeface="Times New Roman"/>
                <a:ea typeface="Times New Roman"/>
              </a:rPr>
              <a:t>first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5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515151"/>
                </a:solidFill>
                <a:latin typeface="Times New Roman"/>
                <a:ea typeface="Times New Roman"/>
              </a:rPr>
              <a:t>has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515151"/>
                </a:solidFill>
                <a:latin typeface="Times New Roman"/>
                <a:ea typeface="Times New Roman"/>
              </a:rPr>
              <a:t>y-intercept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3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150" spc="234" dirty="0">
                <a:solidFill>
                  <a:srgbClr val="515151"/>
                </a:solidFill>
                <a:latin typeface="Times New Roman"/>
                <a:ea typeface="Times New Roman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147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153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2" name="Freeform 153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740" y="4030980"/>
            <a:ext cx="327660" cy="342900"/>
          </a:xfrm>
          <a:prstGeom prst="rect">
            <a:avLst/>
          </a:prstGeom>
        </p:spPr>
      </p:pic>
      <p:pic>
        <p:nvPicPr>
          <p:cNvPr id="157" name="Picture 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320" y="3703320"/>
            <a:ext cx="213360" cy="198120"/>
          </a:xfrm>
          <a:prstGeom prst="rect">
            <a:avLst/>
          </a:prstGeom>
        </p:spPr>
      </p:pic>
      <p:sp>
        <p:nvSpPr>
          <p:cNvPr id="3" name="Freeform 157"/>
          <p:cNvSpPr/>
          <p:nvPr/>
        </p:nvSpPr>
        <p:spPr>
          <a:xfrm>
            <a:off x="8210550" y="3448050"/>
            <a:ext cx="298450" cy="285750"/>
          </a:xfrm>
          <a:custGeom>
            <a:avLst/>
            <a:gdLst>
              <a:gd name="connsiteX0" fmla="*/ 302259 w 298450"/>
              <a:gd name="connsiteY0" fmla="*/ 292967 h 285750"/>
              <a:gd name="connsiteX1" fmla="*/ 172719 w 298450"/>
              <a:gd name="connsiteY1" fmla="*/ 33887 h 285750"/>
              <a:gd name="connsiteX2" fmla="*/ 43180 w 298450"/>
              <a:gd name="connsiteY2" fmla="*/ 292967 h 285750"/>
              <a:gd name="connsiteX3" fmla="*/ 302259 w 298450"/>
              <a:gd name="connsiteY3" fmla="*/ 29296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302259" y="292967"/>
                </a:moveTo>
                <a:lnTo>
                  <a:pt x="172719" y="33887"/>
                </a:lnTo>
                <a:lnTo>
                  <a:pt x="43180" y="292967"/>
                </a:lnTo>
                <a:lnTo>
                  <a:pt x="302259" y="29296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8210550" y="3917950"/>
            <a:ext cx="298450" cy="298450"/>
          </a:xfrm>
          <a:custGeom>
            <a:avLst/>
            <a:gdLst>
              <a:gd name="connsiteX0" fmla="*/ 43180 w 298450"/>
              <a:gd name="connsiteY0" fmla="*/ 41507 h 298450"/>
              <a:gd name="connsiteX1" fmla="*/ 172719 w 298450"/>
              <a:gd name="connsiteY1" fmla="*/ 300587 h 298450"/>
              <a:gd name="connsiteX2" fmla="*/ 302259 w 298450"/>
              <a:gd name="connsiteY2" fmla="*/ 41507 h 298450"/>
              <a:gd name="connsiteX3" fmla="*/ 43180 w 298450"/>
              <a:gd name="connsiteY3" fmla="*/ 41507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98450">
                <a:moveTo>
                  <a:pt x="43180" y="41507"/>
                </a:moveTo>
                <a:lnTo>
                  <a:pt x="172719" y="300587"/>
                </a:lnTo>
                <a:lnTo>
                  <a:pt x="302259" y="41507"/>
                </a:lnTo>
                <a:lnTo>
                  <a:pt x="43180" y="41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299460"/>
            <a:ext cx="1905000" cy="205740"/>
          </a:xfrm>
          <a:prstGeom prst="rect">
            <a:avLst/>
          </a:prstGeom>
        </p:spPr>
      </p:pic>
      <p:sp>
        <p:nvSpPr>
          <p:cNvPr id="4" name="Freeform 160"/>
          <p:cNvSpPr/>
          <p:nvPr/>
        </p:nvSpPr>
        <p:spPr>
          <a:xfrm>
            <a:off x="8223250" y="3244850"/>
            <a:ext cx="285750" cy="285750"/>
          </a:xfrm>
          <a:custGeom>
            <a:avLst/>
            <a:gdLst>
              <a:gd name="connsiteX0" fmla="*/ 38700 w 285750"/>
              <a:gd name="connsiteY0" fmla="*/ 290850 h 285750"/>
              <a:gd name="connsiteX1" fmla="*/ 297781 w 285750"/>
              <a:gd name="connsiteY1" fmla="*/ 161310 h 285750"/>
              <a:gd name="connsiteX2" fmla="*/ 38700 w 285750"/>
              <a:gd name="connsiteY2" fmla="*/ 31770 h 285750"/>
              <a:gd name="connsiteX3" fmla="*/ 38700 w 285750"/>
              <a:gd name="connsiteY3" fmla="*/ 2908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38700" y="290850"/>
                </a:moveTo>
                <a:lnTo>
                  <a:pt x="297781" y="161310"/>
                </a:lnTo>
                <a:lnTo>
                  <a:pt x="38700" y="31770"/>
                </a:lnTo>
                <a:lnTo>
                  <a:pt x="38700" y="29085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/>
          <p:cNvSpPr/>
          <p:nvPr/>
        </p:nvSpPr>
        <p:spPr>
          <a:xfrm>
            <a:off x="6051550" y="3244850"/>
            <a:ext cx="298450" cy="285750"/>
          </a:xfrm>
          <a:custGeom>
            <a:avLst/>
            <a:gdLst>
              <a:gd name="connsiteX0" fmla="*/ 300582 w 298450"/>
              <a:gd name="connsiteY0" fmla="*/ 31770 h 285750"/>
              <a:gd name="connsiteX1" fmla="*/ 41502 w 298450"/>
              <a:gd name="connsiteY1" fmla="*/ 161310 h 285750"/>
              <a:gd name="connsiteX2" fmla="*/ 300582 w 298450"/>
              <a:gd name="connsiteY2" fmla="*/ 290850 h 285750"/>
              <a:gd name="connsiteX3" fmla="*/ 300582 w 298450"/>
              <a:gd name="connsiteY3" fmla="*/ 3177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300582" y="31770"/>
                </a:moveTo>
                <a:lnTo>
                  <a:pt x="41502" y="161310"/>
                </a:lnTo>
                <a:lnTo>
                  <a:pt x="300582" y="290850"/>
                </a:lnTo>
                <a:lnTo>
                  <a:pt x="300582" y="3177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880" y="3329940"/>
            <a:ext cx="327660" cy="358140"/>
          </a:xfrm>
          <a:prstGeom prst="rect">
            <a:avLst/>
          </a:prstGeom>
        </p:spPr>
      </p:pic>
      <p:sp>
        <p:nvSpPr>
          <p:cNvPr id="5" name="TextBox 163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6019800" y="2727858"/>
            <a:ext cx="2697265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5" dirty="0">
                <a:solidFill>
                  <a:srgbClr val="000000"/>
                </a:solidFill>
                <a:latin typeface="Times New Roman"/>
                <a:ea typeface="Times New Roman"/>
              </a:rPr>
              <a:t>increases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8877300" y="3515258"/>
            <a:ext cx="301888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30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decreases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0" dirty="0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41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20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3238500" y="4289958"/>
            <a:ext cx="12083435" cy="42245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9789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 indent="890270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94996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1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3200" spc="300" dirty="0">
                <a:solidFill>
                  <a:srgbClr val="515151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34" dirty="0">
                <a:solidFill>
                  <a:srgbClr val="515151"/>
                </a:solidFill>
                <a:latin typeface="Times New Roman"/>
                <a:ea typeface="Times New Roman"/>
              </a:rPr>
              <a:t>first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5" dirty="0">
                <a:solidFill>
                  <a:srgbClr val="515151"/>
                </a:solidFill>
                <a:latin typeface="Times New Roman"/>
                <a:ea typeface="Times New Roman"/>
              </a:rPr>
              <a:t>line,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25" dirty="0">
                <a:solidFill>
                  <a:srgbClr val="515151"/>
                </a:solidFill>
                <a:latin typeface="Times New Roman"/>
                <a:ea typeface="Times New Roman"/>
              </a:rPr>
              <a:t>if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515151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increases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515151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515151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0" dirty="0">
                <a:solidFill>
                  <a:srgbClr val="515151"/>
                </a:solidFill>
                <a:latin typeface="Times New Roman"/>
                <a:ea typeface="Times New Roman"/>
              </a:rPr>
              <a:t>unit,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515151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decreases</a:t>
            </a:r>
          </a:p>
          <a:p>
            <a:pPr marL="0" indent="4064000">
              <a:lnSpc>
                <a:spcPct val="100000"/>
              </a:lnSpc>
            </a:pP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150" spc="220" dirty="0">
                <a:solidFill>
                  <a:srgbClr val="515151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150" spc="1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5" dirty="0">
                <a:solidFill>
                  <a:srgbClr val="515151"/>
                </a:solidFill>
                <a:latin typeface="Times New Roman"/>
                <a:ea typeface="Times New Roman"/>
              </a:rPr>
              <a:t>units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8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1" name="Picture 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173" name="Picture 1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174" name="Picture 1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175" name="Picture 1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176" name="Picture 1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177" name="Picture 1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178" name="Picture 1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179" name="Picture 1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179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183" name="Picture 1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185" name="Picture 18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186" name="Picture 18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187" name="Picture 18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188" name="Picture 18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189" name="Picture 18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189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/>
          <p:cNvSpPr/>
          <p:nvPr/>
        </p:nvSpPr>
        <p:spPr>
          <a:xfrm>
            <a:off x="4057650" y="6038850"/>
            <a:ext cx="1136650" cy="95250"/>
          </a:xfrm>
          <a:custGeom>
            <a:avLst/>
            <a:gdLst>
              <a:gd name="connsiteX0" fmla="*/ 1137261 w 1136650"/>
              <a:gd name="connsiteY0" fmla="*/ 34268 h 95250"/>
              <a:gd name="connsiteX1" fmla="*/ 36475 w 1136650"/>
              <a:gd name="connsiteY1" fmla="*/ 3426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6650" h="95250">
                <a:moveTo>
                  <a:pt x="1137261" y="34268"/>
                </a:moveTo>
                <a:lnTo>
                  <a:pt x="36475" y="34268"/>
                </a:lnTo>
              </a:path>
            </a:pathLst>
          </a:custGeom>
          <a:ln w="63500">
            <a:solidFill>
              <a:srgbClr val="7949A8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86200" y="5897880"/>
            <a:ext cx="320040" cy="350520"/>
          </a:xfrm>
          <a:prstGeom prst="rect">
            <a:avLst/>
          </a:prstGeom>
        </p:spPr>
      </p:pic>
      <p:sp>
        <p:nvSpPr>
          <p:cNvPr id="4" name="Freeform 193"/>
          <p:cNvSpPr/>
          <p:nvPr/>
        </p:nvSpPr>
        <p:spPr>
          <a:xfrm>
            <a:off x="3511550" y="6267450"/>
            <a:ext cx="31750" cy="311150"/>
          </a:xfrm>
          <a:custGeom>
            <a:avLst/>
            <a:gdLst>
              <a:gd name="connsiteX0" fmla="*/ 32971 w 31750"/>
              <a:gd name="connsiteY0" fmla="*/ 319639 h 311150"/>
              <a:gd name="connsiteX1" fmla="*/ 32971 w 31750"/>
              <a:gd name="connsiteY1" fmla="*/ 287889 h 311150"/>
              <a:gd name="connsiteX2" fmla="*/ 32971 w 31750"/>
              <a:gd name="connsiteY2" fmla="*/ 69449 h 311150"/>
              <a:gd name="connsiteX3" fmla="*/ 32971 w 31750"/>
              <a:gd name="connsiteY3" fmla="*/ 37699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" h="311150">
                <a:moveTo>
                  <a:pt x="32971" y="319639"/>
                </a:moveTo>
                <a:lnTo>
                  <a:pt x="32971" y="287889"/>
                </a:lnTo>
                <a:lnTo>
                  <a:pt x="32971" y="69449"/>
                </a:lnTo>
                <a:lnTo>
                  <a:pt x="32971" y="37699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/>
          <p:cNvSpPr/>
          <p:nvPr/>
        </p:nvSpPr>
        <p:spPr>
          <a:xfrm>
            <a:off x="3371850" y="6038850"/>
            <a:ext cx="298450" cy="285750"/>
          </a:xfrm>
          <a:custGeom>
            <a:avLst/>
            <a:gdLst>
              <a:gd name="connsiteX0" fmla="*/ 302211 w 298450"/>
              <a:gd name="connsiteY0" fmla="*/ 298048 h 285750"/>
              <a:gd name="connsiteX1" fmla="*/ 172671 w 298450"/>
              <a:gd name="connsiteY1" fmla="*/ 38968 h 285750"/>
              <a:gd name="connsiteX2" fmla="*/ 43131 w 298450"/>
              <a:gd name="connsiteY2" fmla="*/ 298048 h 285750"/>
              <a:gd name="connsiteX3" fmla="*/ 302211 w 298450"/>
              <a:gd name="connsiteY3" fmla="*/ 29804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302211" y="298048"/>
                </a:moveTo>
                <a:lnTo>
                  <a:pt x="172671" y="38968"/>
                </a:lnTo>
                <a:lnTo>
                  <a:pt x="43131" y="298048"/>
                </a:lnTo>
                <a:lnTo>
                  <a:pt x="302211" y="29804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/>
          <p:cNvSpPr/>
          <p:nvPr/>
        </p:nvSpPr>
        <p:spPr>
          <a:xfrm>
            <a:off x="3371850" y="6521450"/>
            <a:ext cx="298450" cy="285750"/>
          </a:xfrm>
          <a:custGeom>
            <a:avLst/>
            <a:gdLst>
              <a:gd name="connsiteX0" fmla="*/ 43131 w 298450"/>
              <a:gd name="connsiteY0" fmla="*/ 33888 h 285750"/>
              <a:gd name="connsiteX1" fmla="*/ 172671 w 298450"/>
              <a:gd name="connsiteY1" fmla="*/ 292968 h 285750"/>
              <a:gd name="connsiteX2" fmla="*/ 302211 w 298450"/>
              <a:gd name="connsiteY2" fmla="*/ 33888 h 285750"/>
              <a:gd name="connsiteX3" fmla="*/ 43131 w 298450"/>
              <a:gd name="connsiteY3" fmla="*/ 3388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131" y="33888"/>
                </a:moveTo>
                <a:lnTo>
                  <a:pt x="172671" y="292968"/>
                </a:lnTo>
                <a:lnTo>
                  <a:pt x="302211" y="33888"/>
                </a:lnTo>
                <a:lnTo>
                  <a:pt x="43131" y="3388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6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2819400" y="6207658"/>
            <a:ext cx="408491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24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1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12141200" y="4289958"/>
            <a:ext cx="3180734" cy="258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5969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4635500" y="7515149"/>
            <a:ext cx="7116934" cy="520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200" spc="40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second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515151"/>
                </a:solidFill>
                <a:latin typeface="Times New Roman"/>
                <a:ea typeface="Times New Roman"/>
              </a:rPr>
              <a:t>has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515151"/>
                </a:solidFill>
                <a:latin typeface="Times New Roman"/>
                <a:ea typeface="Times New Roman"/>
              </a:rPr>
              <a:t>y-intercept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620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150" spc="265" dirty="0">
                <a:solidFill>
                  <a:srgbClr val="515151"/>
                </a:solidFill>
                <a:latin typeface="Times New Roman"/>
                <a:ea typeface="Times New Roman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1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207" name="Picture 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2" name="Freeform 207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0" name="Picture 2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9080" y="5852160"/>
            <a:ext cx="327660" cy="640080"/>
          </a:xfrm>
          <a:prstGeom prst="rect">
            <a:avLst/>
          </a:prstGeom>
        </p:spPr>
      </p:pic>
      <p:sp>
        <p:nvSpPr>
          <p:cNvPr id="3" name="Freeform 210"/>
          <p:cNvSpPr/>
          <p:nvPr/>
        </p:nvSpPr>
        <p:spPr>
          <a:xfrm>
            <a:off x="11690350" y="5594350"/>
            <a:ext cx="285750" cy="285750"/>
          </a:xfrm>
          <a:custGeom>
            <a:avLst/>
            <a:gdLst>
              <a:gd name="connsiteX0" fmla="*/ 293776 w 285750"/>
              <a:gd name="connsiteY0" fmla="*/ 296365 h 285750"/>
              <a:gd name="connsiteX1" fmla="*/ 164236 w 285750"/>
              <a:gd name="connsiteY1" fmla="*/ 37284 h 285750"/>
              <a:gd name="connsiteX2" fmla="*/ 34696 w 285750"/>
              <a:gd name="connsiteY2" fmla="*/ 296365 h 285750"/>
              <a:gd name="connsiteX3" fmla="*/ 293776 w 285750"/>
              <a:gd name="connsiteY3" fmla="*/ 29636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293776" y="296365"/>
                </a:moveTo>
                <a:lnTo>
                  <a:pt x="164236" y="37284"/>
                </a:lnTo>
                <a:lnTo>
                  <a:pt x="34696" y="296365"/>
                </a:lnTo>
                <a:lnTo>
                  <a:pt x="293776" y="29636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Picture 2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260" y="5585460"/>
            <a:ext cx="5341620" cy="350520"/>
          </a:xfrm>
          <a:prstGeom prst="rect">
            <a:avLst/>
          </a:prstGeom>
        </p:spPr>
      </p:pic>
      <p:sp>
        <p:nvSpPr>
          <p:cNvPr id="4" name="Freeform 212"/>
          <p:cNvSpPr/>
          <p:nvPr/>
        </p:nvSpPr>
        <p:spPr>
          <a:xfrm>
            <a:off x="11614150" y="5518150"/>
            <a:ext cx="285750" cy="285750"/>
          </a:xfrm>
          <a:custGeom>
            <a:avLst/>
            <a:gdLst>
              <a:gd name="connsiteX0" fmla="*/ 40202 w 285750"/>
              <a:gd name="connsiteY0" fmla="*/ 295635 h 285750"/>
              <a:gd name="connsiteX1" fmla="*/ 295510 w 285750"/>
              <a:gd name="connsiteY1" fmla="*/ 158806 h 285750"/>
              <a:gd name="connsiteX2" fmla="*/ 32866 w 285750"/>
              <a:gd name="connsiteY2" fmla="*/ 36659 h 285750"/>
              <a:gd name="connsiteX3" fmla="*/ 40202 w 285750"/>
              <a:gd name="connsiteY3" fmla="*/ 29563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" h="285750">
                <a:moveTo>
                  <a:pt x="40202" y="295635"/>
                </a:moveTo>
                <a:lnTo>
                  <a:pt x="295510" y="158806"/>
                </a:lnTo>
                <a:lnTo>
                  <a:pt x="32866" y="36659"/>
                </a:lnTo>
                <a:lnTo>
                  <a:pt x="40202" y="29563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/>
          <p:cNvSpPr/>
          <p:nvPr/>
        </p:nvSpPr>
        <p:spPr>
          <a:xfrm>
            <a:off x="5924550" y="5670550"/>
            <a:ext cx="298450" cy="285750"/>
          </a:xfrm>
          <a:custGeom>
            <a:avLst/>
            <a:gdLst>
              <a:gd name="connsiteX0" fmla="*/ 296808 w 298450"/>
              <a:gd name="connsiteY0" fmla="*/ 38015 h 285750"/>
              <a:gd name="connsiteX1" fmla="*/ 41502 w 298450"/>
              <a:gd name="connsiteY1" fmla="*/ 174842 h 285750"/>
              <a:gd name="connsiteX2" fmla="*/ 304147 w 298450"/>
              <a:gd name="connsiteY2" fmla="*/ 296991 h 285750"/>
              <a:gd name="connsiteX3" fmla="*/ 296808 w 298450"/>
              <a:gd name="connsiteY3" fmla="*/ 3801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6808" y="38015"/>
                </a:moveTo>
                <a:lnTo>
                  <a:pt x="41502" y="174842"/>
                </a:lnTo>
                <a:lnTo>
                  <a:pt x="304147" y="296991"/>
                </a:lnTo>
                <a:lnTo>
                  <a:pt x="296808" y="3801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5981700"/>
            <a:ext cx="320040" cy="358140"/>
          </a:xfrm>
          <a:prstGeom prst="rect">
            <a:avLst/>
          </a:prstGeom>
        </p:spPr>
      </p:pic>
      <p:sp>
        <p:nvSpPr>
          <p:cNvPr id="5" name="TextBox 215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6845300" y="5204358"/>
            <a:ext cx="3211114" cy="198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03200" hangingPunct="0">
              <a:lnSpc>
                <a:spcPct val="250000"/>
              </a:lnSpc>
            </a:pPr>
            <a:r>
              <a:rPr lang="en-US" altLang="zh-CN" sz="2600" spc="3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decreases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35" dirty="0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44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22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25" dirty="0">
                <a:solidFill>
                  <a:srgbClr val="000000"/>
                </a:solidFill>
                <a:latin typeface="Times New Roman"/>
                <a:ea typeface="Times New Roman"/>
              </a:rPr>
              <a:t>increases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12141200" y="4289958"/>
            <a:ext cx="3180734" cy="258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5969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4216400" y="7394854"/>
            <a:ext cx="8782797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515151"/>
                </a:solidFill>
                <a:latin typeface="Times New Roman"/>
                <a:ea typeface="Times New Roman"/>
              </a:rPr>
              <a:t>second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45" dirty="0">
                <a:solidFill>
                  <a:srgbClr val="515151"/>
                </a:solidFill>
                <a:latin typeface="Times New Roman"/>
                <a:ea typeface="Times New Roman"/>
              </a:rPr>
              <a:t>line,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25" dirty="0">
                <a:solidFill>
                  <a:srgbClr val="515151"/>
                </a:solidFill>
                <a:latin typeface="Times New Roman"/>
                <a:ea typeface="Times New Roman"/>
              </a:rPr>
              <a:t>if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515151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5" dirty="0">
                <a:solidFill>
                  <a:srgbClr val="515151"/>
                </a:solidFill>
                <a:latin typeface="Times New Roman"/>
                <a:ea typeface="Times New Roman"/>
              </a:rPr>
              <a:t>increases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515151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515151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5" dirty="0">
                <a:solidFill>
                  <a:srgbClr val="515151"/>
                </a:solidFill>
                <a:latin typeface="Times New Roman"/>
                <a:ea typeface="Times New Roman"/>
              </a:rPr>
              <a:t>unit,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515151"/>
                </a:solidFill>
                <a:latin typeface="Times New Roman"/>
                <a:ea typeface="Times New Roman"/>
              </a:rPr>
              <a:t>y</a:t>
            </a:r>
          </a:p>
          <a:p>
            <a:pPr marL="0" indent="2197100">
              <a:lnSpc>
                <a:spcPct val="100000"/>
              </a:lnSpc>
            </a:pP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decreases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5" dirty="0">
                <a:solidFill>
                  <a:srgbClr val="515151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3200" spc="22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80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150" spc="290" dirty="0">
                <a:solidFill>
                  <a:srgbClr val="515151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150" spc="15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515151"/>
                </a:solidFill>
                <a:latin typeface="Times New Roman"/>
                <a:ea typeface="Times New Roman"/>
              </a:rPr>
              <a:t>units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220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" name="Picture 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224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225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227" name="Picture 2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228" name="Picture 2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229" name="Picture 2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231" name="Picture 2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231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4" name="Picture 2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235" name="Picture 2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236" name="Picture 2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237" name="Picture 2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238" name="Picture 2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239" name="Picture 2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240" name="Picture 2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241" name="Picture 24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241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/>
          <p:cNvSpPr/>
          <p:nvPr/>
        </p:nvSpPr>
        <p:spPr>
          <a:xfrm>
            <a:off x="5365750" y="2292350"/>
            <a:ext cx="69850" cy="1098550"/>
          </a:xfrm>
          <a:custGeom>
            <a:avLst/>
            <a:gdLst>
              <a:gd name="connsiteX0" fmla="*/ 42655 w 69850"/>
              <a:gd name="connsiteY0" fmla="*/ 1108076 h 1098550"/>
              <a:gd name="connsiteX1" fmla="*/ 42655 w 69850"/>
              <a:gd name="connsiteY1" fmla="*/ 35323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98550">
                <a:moveTo>
                  <a:pt x="42655" y="1108076"/>
                </a:moveTo>
                <a:lnTo>
                  <a:pt x="42655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/>
          <p:cNvSpPr/>
          <p:nvPr/>
        </p:nvSpPr>
        <p:spPr>
          <a:xfrm>
            <a:off x="5594350" y="3194050"/>
            <a:ext cx="69850" cy="285750"/>
          </a:xfrm>
          <a:custGeom>
            <a:avLst/>
            <a:gdLst>
              <a:gd name="connsiteX0" fmla="*/ 42655 w 69850"/>
              <a:gd name="connsiteY0" fmla="*/ 295569 h 285750"/>
              <a:gd name="connsiteX1" fmla="*/ 42655 w 69850"/>
              <a:gd name="connsiteY1" fmla="*/ 3648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5750">
                <a:moveTo>
                  <a:pt x="42655" y="295569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/>
          <p:cNvSpPr/>
          <p:nvPr/>
        </p:nvSpPr>
        <p:spPr>
          <a:xfrm>
            <a:off x="6496050" y="3587750"/>
            <a:ext cx="69850" cy="984250"/>
          </a:xfrm>
          <a:custGeom>
            <a:avLst/>
            <a:gdLst>
              <a:gd name="connsiteX0" fmla="*/ 44112 w 69850"/>
              <a:gd name="connsiteY0" fmla="*/ 993666 h 984250"/>
              <a:gd name="connsiteX1" fmla="*/ 44112 w 69850"/>
              <a:gd name="connsiteY1" fmla="*/ 3649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93666"/>
                </a:moveTo>
                <a:lnTo>
                  <a:pt x="44112" y="3649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/>
          <p:cNvSpPr/>
          <p:nvPr/>
        </p:nvSpPr>
        <p:spPr>
          <a:xfrm>
            <a:off x="6978650" y="3765550"/>
            <a:ext cx="69850" cy="374650"/>
          </a:xfrm>
          <a:custGeom>
            <a:avLst/>
            <a:gdLst>
              <a:gd name="connsiteX0" fmla="*/ 37762 w 69850"/>
              <a:gd name="connsiteY0" fmla="*/ 377149 h 374650"/>
              <a:gd name="connsiteX1" fmla="*/ 3776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7762" y="377149"/>
                </a:moveTo>
                <a:lnTo>
                  <a:pt x="3776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/>
          <p:cNvSpPr/>
          <p:nvPr/>
        </p:nvSpPr>
        <p:spPr>
          <a:xfrm>
            <a:off x="7537450" y="2978150"/>
            <a:ext cx="69850" cy="984250"/>
          </a:xfrm>
          <a:custGeom>
            <a:avLst/>
            <a:gdLst>
              <a:gd name="connsiteX0" fmla="*/ 44112 w 69850"/>
              <a:gd name="connsiteY0" fmla="*/ 988988 h 984250"/>
              <a:gd name="connsiteX1" fmla="*/ 44112 w 69850"/>
              <a:gd name="connsiteY1" fmla="*/ 31811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88988"/>
                </a:moveTo>
                <a:lnTo>
                  <a:pt x="44112" y="318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/>
          <p:cNvSpPr/>
          <p:nvPr/>
        </p:nvSpPr>
        <p:spPr>
          <a:xfrm>
            <a:off x="8337550" y="4057650"/>
            <a:ext cx="69850" cy="565150"/>
          </a:xfrm>
          <a:custGeom>
            <a:avLst/>
            <a:gdLst>
              <a:gd name="connsiteX0" fmla="*/ 31808 w 69850"/>
              <a:gd name="connsiteY0" fmla="*/ 566692 h 565150"/>
              <a:gd name="connsiteX1" fmla="*/ 31808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31808" y="566692"/>
                </a:moveTo>
                <a:lnTo>
                  <a:pt x="31808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/>
          <p:cNvSpPr/>
          <p:nvPr/>
        </p:nvSpPr>
        <p:spPr>
          <a:xfrm>
            <a:off x="8553450" y="3765550"/>
            <a:ext cx="69850" cy="425450"/>
          </a:xfrm>
          <a:custGeom>
            <a:avLst/>
            <a:gdLst>
              <a:gd name="connsiteX0" fmla="*/ 32867 w 69850"/>
              <a:gd name="connsiteY0" fmla="*/ 435357 h 425450"/>
              <a:gd name="connsiteX1" fmla="*/ 32867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2867" y="435357"/>
                </a:moveTo>
                <a:lnTo>
                  <a:pt x="32867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/>
          <p:cNvSpPr/>
          <p:nvPr/>
        </p:nvSpPr>
        <p:spPr>
          <a:xfrm>
            <a:off x="9010650" y="4235450"/>
            <a:ext cx="69850" cy="806450"/>
          </a:xfrm>
          <a:custGeom>
            <a:avLst/>
            <a:gdLst>
              <a:gd name="connsiteX0" fmla="*/ 32867 w 69850"/>
              <a:gd name="connsiteY0" fmla="*/ 814686 h 806450"/>
              <a:gd name="connsiteX1" fmla="*/ 32867 w 69850"/>
              <a:gd name="connsiteY1" fmla="*/ 4345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806450">
                <a:moveTo>
                  <a:pt x="32867" y="814686"/>
                </a:moveTo>
                <a:lnTo>
                  <a:pt x="32867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/>
          <p:cNvSpPr/>
          <p:nvPr/>
        </p:nvSpPr>
        <p:spPr>
          <a:xfrm>
            <a:off x="9467850" y="4298950"/>
            <a:ext cx="69850" cy="374650"/>
          </a:xfrm>
          <a:custGeom>
            <a:avLst/>
            <a:gdLst>
              <a:gd name="connsiteX0" fmla="*/ 38886 w 69850"/>
              <a:gd name="connsiteY0" fmla="*/ 377149 h 374650"/>
              <a:gd name="connsiteX1" fmla="*/ 38886 w 69850"/>
              <a:gd name="connsiteY1" fmla="*/ 4345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8886" y="377149"/>
                </a:moveTo>
                <a:lnTo>
                  <a:pt x="38886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/>
          <p:cNvSpPr/>
          <p:nvPr/>
        </p:nvSpPr>
        <p:spPr>
          <a:xfrm>
            <a:off x="9899650" y="4044950"/>
            <a:ext cx="69850" cy="425450"/>
          </a:xfrm>
          <a:custGeom>
            <a:avLst/>
            <a:gdLst>
              <a:gd name="connsiteX0" fmla="*/ 35912 w 69850"/>
              <a:gd name="connsiteY0" fmla="*/ 435357 h 425450"/>
              <a:gd name="connsiteX1" fmla="*/ 35912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5912" y="435357"/>
                </a:moveTo>
                <a:lnTo>
                  <a:pt x="359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/>
          <p:cNvSpPr/>
          <p:nvPr/>
        </p:nvSpPr>
        <p:spPr>
          <a:xfrm>
            <a:off x="10026650" y="4438650"/>
            <a:ext cx="69850" cy="374650"/>
          </a:xfrm>
          <a:custGeom>
            <a:avLst/>
            <a:gdLst>
              <a:gd name="connsiteX0" fmla="*/ 44112 w 69850"/>
              <a:gd name="connsiteY0" fmla="*/ 377149 h 374650"/>
              <a:gd name="connsiteX1" fmla="*/ 4411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44112" y="377149"/>
                </a:moveTo>
                <a:lnTo>
                  <a:pt x="4411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/>
          <p:cNvSpPr/>
          <p:nvPr/>
        </p:nvSpPr>
        <p:spPr>
          <a:xfrm>
            <a:off x="10471150" y="3448050"/>
            <a:ext cx="69850" cy="1111250"/>
          </a:xfrm>
          <a:custGeom>
            <a:avLst/>
            <a:gdLst>
              <a:gd name="connsiteX0" fmla="*/ 43449 w 69850"/>
              <a:gd name="connsiteY0" fmla="*/ 1116207 h 1111250"/>
              <a:gd name="connsiteX1" fmla="*/ 43449 w 69850"/>
              <a:gd name="connsiteY1" fmla="*/ 43453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111250">
                <a:moveTo>
                  <a:pt x="43449" y="1116207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/>
          <p:cNvSpPr/>
          <p:nvPr/>
        </p:nvSpPr>
        <p:spPr>
          <a:xfrm>
            <a:off x="10737850" y="4121150"/>
            <a:ext cx="69850" cy="565150"/>
          </a:xfrm>
          <a:custGeom>
            <a:avLst/>
            <a:gdLst>
              <a:gd name="connsiteX0" fmla="*/ 44112 w 69850"/>
              <a:gd name="connsiteY0" fmla="*/ 566692 h 565150"/>
              <a:gd name="connsiteX1" fmla="*/ 44112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44112" y="566692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/>
          <p:cNvSpPr/>
          <p:nvPr/>
        </p:nvSpPr>
        <p:spPr>
          <a:xfrm>
            <a:off x="10737850" y="4667250"/>
            <a:ext cx="69850" cy="488950"/>
          </a:xfrm>
          <a:custGeom>
            <a:avLst/>
            <a:gdLst>
              <a:gd name="connsiteX0" fmla="*/ 44112 w 69850"/>
              <a:gd name="connsiteY0" fmla="*/ 493033 h 488950"/>
              <a:gd name="connsiteX1" fmla="*/ 44112 w 69850"/>
              <a:gd name="connsiteY1" fmla="*/ 43453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88950">
                <a:moveTo>
                  <a:pt x="44112" y="493033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7"/>
          <p:cNvSpPr txBox="1"/>
          <p:nvPr/>
        </p:nvSpPr>
        <p:spPr>
          <a:xfrm>
            <a:off x="3911600" y="668934"/>
            <a:ext cx="907774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Minimising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Least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Error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12141200" y="4289958"/>
            <a:ext cx="3180734" cy="258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5969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4127500" y="7521854"/>
            <a:ext cx="7643653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405" dirty="0">
                <a:solidFill>
                  <a:srgbClr val="515151"/>
                </a:solidFill>
                <a:latin typeface="Times New Roman"/>
                <a:ea typeface="Times New Roman"/>
              </a:rPr>
              <a:t>Drop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vertical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515151"/>
                </a:solidFill>
                <a:latin typeface="Times New Roman"/>
                <a:ea typeface="Times New Roman"/>
              </a:rPr>
              <a:t>lines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515151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point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to</a:t>
            </a:r>
          </a:p>
          <a:p>
            <a:pPr marL="0" indent="2184400">
              <a:lnSpc>
                <a:spcPct val="100000"/>
              </a:lnSpc>
            </a:pPr>
            <a:r>
              <a:rPr lang="en-US" altLang="zh-CN" sz="3200" spc="29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5" dirty="0">
                <a:solidFill>
                  <a:srgbClr val="515151"/>
                </a:solidFill>
                <a:latin typeface="Times New Roman"/>
                <a:ea typeface="Times New Roman"/>
              </a:rPr>
              <a:t>lines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515151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reeform 261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4" name="Picture 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265" name="Picture 2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266" name="Picture 2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267" name="Picture 2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268" name="Picture 2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269" name="Picture 2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270" name="Picture 2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271" name="Picture 2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272" name="Picture 2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272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5" name="Picture 27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277" name="Picture 27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279" name="Picture 27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280" name="Picture 2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281" name="Picture 28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282" name="Picture 28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282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/>
          <p:cNvSpPr/>
          <p:nvPr/>
        </p:nvSpPr>
        <p:spPr>
          <a:xfrm>
            <a:off x="5365750" y="2292350"/>
            <a:ext cx="69850" cy="3765550"/>
          </a:xfrm>
          <a:custGeom>
            <a:avLst/>
            <a:gdLst>
              <a:gd name="connsiteX0" fmla="*/ 42656 w 69850"/>
              <a:gd name="connsiteY0" fmla="*/ 3771333 h 3765550"/>
              <a:gd name="connsiteX1" fmla="*/ 42656 w 69850"/>
              <a:gd name="connsiteY1" fmla="*/ 35323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65550">
                <a:moveTo>
                  <a:pt x="42656" y="3771333"/>
                </a:moveTo>
                <a:lnTo>
                  <a:pt x="42656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/>
          <p:cNvSpPr/>
          <p:nvPr/>
        </p:nvSpPr>
        <p:spPr>
          <a:xfrm>
            <a:off x="5594350" y="3194050"/>
            <a:ext cx="69850" cy="2863850"/>
          </a:xfrm>
          <a:custGeom>
            <a:avLst/>
            <a:gdLst>
              <a:gd name="connsiteX0" fmla="*/ 42655 w 69850"/>
              <a:gd name="connsiteY0" fmla="*/ 2873313 h 2863850"/>
              <a:gd name="connsiteX1" fmla="*/ 42655 w 69850"/>
              <a:gd name="connsiteY1" fmla="*/ 36489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63850">
                <a:moveTo>
                  <a:pt x="42655" y="2873313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/>
          <p:cNvSpPr/>
          <p:nvPr/>
        </p:nvSpPr>
        <p:spPr>
          <a:xfrm>
            <a:off x="6013450" y="4108450"/>
            <a:ext cx="69850" cy="1936750"/>
          </a:xfrm>
          <a:custGeom>
            <a:avLst/>
            <a:gdLst>
              <a:gd name="connsiteX0" fmla="*/ 44112 w 69850"/>
              <a:gd name="connsiteY0" fmla="*/ 34249 h 1936750"/>
              <a:gd name="connsiteX1" fmla="*/ 4411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44112" y="34249"/>
                </a:moveTo>
                <a:lnTo>
                  <a:pt x="4411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/>
          <p:cNvSpPr/>
          <p:nvPr/>
        </p:nvSpPr>
        <p:spPr>
          <a:xfrm>
            <a:off x="6318250" y="3295650"/>
            <a:ext cx="69850" cy="2749550"/>
          </a:xfrm>
          <a:custGeom>
            <a:avLst/>
            <a:gdLst>
              <a:gd name="connsiteX0" fmla="*/ 44112 w 69850"/>
              <a:gd name="connsiteY0" fmla="*/ 32637 h 2749550"/>
              <a:gd name="connsiteX1" fmla="*/ 44112 w 69850"/>
              <a:gd name="connsiteY1" fmla="*/ 2759317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49550">
                <a:moveTo>
                  <a:pt x="44112" y="32637"/>
                </a:moveTo>
                <a:lnTo>
                  <a:pt x="44112" y="2759317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/>
          <p:cNvSpPr/>
          <p:nvPr/>
        </p:nvSpPr>
        <p:spPr>
          <a:xfrm>
            <a:off x="6496050" y="4540250"/>
            <a:ext cx="69850" cy="1593850"/>
          </a:xfrm>
          <a:custGeom>
            <a:avLst/>
            <a:gdLst>
              <a:gd name="connsiteX0" fmla="*/ 44112 w 69850"/>
              <a:gd name="connsiteY0" fmla="*/ 41166 h 1593850"/>
              <a:gd name="connsiteX1" fmla="*/ 44112 w 69850"/>
              <a:gd name="connsiteY1" fmla="*/ 1595683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593850">
                <a:moveTo>
                  <a:pt x="44112" y="41166"/>
                </a:moveTo>
                <a:lnTo>
                  <a:pt x="44112" y="159568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/>
          <p:cNvSpPr/>
          <p:nvPr/>
        </p:nvSpPr>
        <p:spPr>
          <a:xfrm>
            <a:off x="6978650" y="4108450"/>
            <a:ext cx="69850" cy="1936750"/>
          </a:xfrm>
          <a:custGeom>
            <a:avLst/>
            <a:gdLst>
              <a:gd name="connsiteX0" fmla="*/ 37762 w 69850"/>
              <a:gd name="connsiteY0" fmla="*/ 34247 h 1936750"/>
              <a:gd name="connsiteX1" fmla="*/ 3776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37762" y="34247"/>
                </a:moveTo>
                <a:lnTo>
                  <a:pt x="3776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/>
          <p:cNvSpPr/>
          <p:nvPr/>
        </p:nvSpPr>
        <p:spPr>
          <a:xfrm>
            <a:off x="7537450" y="3117850"/>
            <a:ext cx="69850" cy="3016250"/>
          </a:xfrm>
          <a:custGeom>
            <a:avLst/>
            <a:gdLst>
              <a:gd name="connsiteX0" fmla="*/ 44112 w 69850"/>
              <a:gd name="connsiteY0" fmla="*/ 44118 h 3016250"/>
              <a:gd name="connsiteX1" fmla="*/ 44112 w 69850"/>
              <a:gd name="connsiteY1" fmla="*/ 3018082 h 301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016250">
                <a:moveTo>
                  <a:pt x="44112" y="44118"/>
                </a:moveTo>
                <a:lnTo>
                  <a:pt x="44112" y="301808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/>
          <p:cNvSpPr/>
          <p:nvPr/>
        </p:nvSpPr>
        <p:spPr>
          <a:xfrm>
            <a:off x="7905750" y="3765550"/>
            <a:ext cx="69850" cy="2292350"/>
          </a:xfrm>
          <a:custGeom>
            <a:avLst/>
            <a:gdLst>
              <a:gd name="connsiteX0" fmla="*/ 40409 w 69850"/>
              <a:gd name="connsiteY0" fmla="*/ 2296433 h 2292350"/>
              <a:gd name="connsiteX1" fmla="*/ 40409 w 69850"/>
              <a:gd name="connsiteY1" fmla="*/ 43453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292350">
                <a:moveTo>
                  <a:pt x="40409" y="2296433"/>
                </a:moveTo>
                <a:lnTo>
                  <a:pt x="4040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/>
          <p:cNvSpPr/>
          <p:nvPr/>
        </p:nvSpPr>
        <p:spPr>
          <a:xfrm>
            <a:off x="8337550" y="4591050"/>
            <a:ext cx="69850" cy="1492250"/>
          </a:xfrm>
          <a:custGeom>
            <a:avLst/>
            <a:gdLst>
              <a:gd name="connsiteX0" fmla="*/ 31808 w 69850"/>
              <a:gd name="connsiteY0" fmla="*/ 33292 h 1492250"/>
              <a:gd name="connsiteX1" fmla="*/ 31808 w 69850"/>
              <a:gd name="connsiteY1" fmla="*/ 1501955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1808" y="33292"/>
                </a:moveTo>
                <a:lnTo>
                  <a:pt x="31808" y="150195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/>
          <p:cNvSpPr/>
          <p:nvPr/>
        </p:nvSpPr>
        <p:spPr>
          <a:xfrm>
            <a:off x="8553450" y="3765550"/>
            <a:ext cx="69850" cy="2330450"/>
          </a:xfrm>
          <a:custGeom>
            <a:avLst/>
            <a:gdLst>
              <a:gd name="connsiteX0" fmla="*/ 32869 w 69850"/>
              <a:gd name="connsiteY0" fmla="*/ 2336758 h 2330450"/>
              <a:gd name="connsiteX1" fmla="*/ 32869 w 69850"/>
              <a:gd name="connsiteY1" fmla="*/ 43454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330450">
                <a:moveTo>
                  <a:pt x="32869" y="2336758"/>
                </a:moveTo>
                <a:lnTo>
                  <a:pt x="32869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/>
          <p:cNvSpPr/>
          <p:nvPr/>
        </p:nvSpPr>
        <p:spPr>
          <a:xfrm>
            <a:off x="9010650" y="5137150"/>
            <a:ext cx="69850" cy="1035050"/>
          </a:xfrm>
          <a:custGeom>
            <a:avLst/>
            <a:gdLst>
              <a:gd name="connsiteX0" fmla="*/ 34996 w 69850"/>
              <a:gd name="connsiteY0" fmla="*/ 39284 h 1035050"/>
              <a:gd name="connsiteX1" fmla="*/ 34996 w 69850"/>
              <a:gd name="connsiteY1" fmla="*/ 1045124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34996" y="39284"/>
                </a:moveTo>
                <a:lnTo>
                  <a:pt x="34996" y="104512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/>
          <p:cNvSpPr/>
          <p:nvPr/>
        </p:nvSpPr>
        <p:spPr>
          <a:xfrm>
            <a:off x="9467850" y="4641850"/>
            <a:ext cx="69850" cy="1492250"/>
          </a:xfrm>
          <a:custGeom>
            <a:avLst/>
            <a:gdLst>
              <a:gd name="connsiteX0" fmla="*/ 38886 w 69850"/>
              <a:gd name="connsiteY0" fmla="*/ 34249 h 1492250"/>
              <a:gd name="connsiteX1" fmla="*/ 38886 w 69850"/>
              <a:gd name="connsiteY1" fmla="*/ 1502911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8886" y="34249"/>
                </a:moveTo>
                <a:lnTo>
                  <a:pt x="38886" y="15029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/>
          <p:cNvSpPr/>
          <p:nvPr/>
        </p:nvSpPr>
        <p:spPr>
          <a:xfrm>
            <a:off x="9899650" y="4095750"/>
            <a:ext cx="69850" cy="2139950"/>
          </a:xfrm>
          <a:custGeom>
            <a:avLst/>
            <a:gdLst>
              <a:gd name="connsiteX0" fmla="*/ 35912 w 69850"/>
              <a:gd name="connsiteY0" fmla="*/ 33182 h 2139950"/>
              <a:gd name="connsiteX1" fmla="*/ 35912 w 69850"/>
              <a:gd name="connsiteY1" fmla="*/ 2141292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139950">
                <a:moveTo>
                  <a:pt x="35912" y="33182"/>
                </a:moveTo>
                <a:lnTo>
                  <a:pt x="35912" y="214129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/>
          <p:cNvSpPr/>
          <p:nvPr/>
        </p:nvSpPr>
        <p:spPr>
          <a:xfrm>
            <a:off x="10026650" y="4781550"/>
            <a:ext cx="69850" cy="1314450"/>
          </a:xfrm>
          <a:custGeom>
            <a:avLst/>
            <a:gdLst>
              <a:gd name="connsiteX0" fmla="*/ 44112 w 69850"/>
              <a:gd name="connsiteY0" fmla="*/ 34249 h 1314450"/>
              <a:gd name="connsiteX1" fmla="*/ 44112 w 69850"/>
              <a:gd name="connsiteY1" fmla="*/ 132075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314450">
                <a:moveTo>
                  <a:pt x="44112" y="34249"/>
                </a:moveTo>
                <a:lnTo>
                  <a:pt x="44112" y="132075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/>
          <p:cNvSpPr/>
          <p:nvPr/>
        </p:nvSpPr>
        <p:spPr>
          <a:xfrm>
            <a:off x="10471150" y="3448050"/>
            <a:ext cx="69850" cy="2762250"/>
          </a:xfrm>
          <a:custGeom>
            <a:avLst/>
            <a:gdLst>
              <a:gd name="connsiteX0" fmla="*/ 43449 w 69850"/>
              <a:gd name="connsiteY0" fmla="*/ 2770132 h 2762250"/>
              <a:gd name="connsiteX1" fmla="*/ 43449 w 69850"/>
              <a:gd name="connsiteY1" fmla="*/ 43453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62250">
                <a:moveTo>
                  <a:pt x="43449" y="2770132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/>
          <p:cNvSpPr/>
          <p:nvPr/>
        </p:nvSpPr>
        <p:spPr>
          <a:xfrm>
            <a:off x="10737850" y="4121150"/>
            <a:ext cx="69850" cy="1009650"/>
          </a:xfrm>
          <a:custGeom>
            <a:avLst/>
            <a:gdLst>
              <a:gd name="connsiteX0" fmla="*/ 44112 w 69850"/>
              <a:gd name="connsiteY0" fmla="*/ 1012147 h 1009650"/>
              <a:gd name="connsiteX1" fmla="*/ 44112 w 69850"/>
              <a:gd name="connsiteY1" fmla="*/ 43453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09650">
                <a:moveTo>
                  <a:pt x="44112" y="1012147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/>
          <p:cNvSpPr/>
          <p:nvPr/>
        </p:nvSpPr>
        <p:spPr>
          <a:xfrm>
            <a:off x="10737850" y="5137150"/>
            <a:ext cx="69850" cy="1035050"/>
          </a:xfrm>
          <a:custGeom>
            <a:avLst/>
            <a:gdLst>
              <a:gd name="connsiteX0" fmla="*/ 44112 w 69850"/>
              <a:gd name="connsiteY0" fmla="*/ 1042215 h 1035050"/>
              <a:gd name="connsiteX1" fmla="*/ 44112 w 69850"/>
              <a:gd name="connsiteY1" fmla="*/ 36375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44112" y="1042215"/>
                </a:moveTo>
                <a:lnTo>
                  <a:pt x="44112" y="3637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1"/>
          <p:cNvSpPr txBox="1"/>
          <p:nvPr/>
        </p:nvSpPr>
        <p:spPr>
          <a:xfrm>
            <a:off x="3911600" y="668934"/>
            <a:ext cx="907774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Minimising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Least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Error</a:t>
            </a:r>
          </a:p>
        </p:txBody>
      </p:sp>
      <p:sp>
        <p:nvSpPr>
          <p:cNvPr id="302" name="TextBox 302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303" name="TextBox 303"/>
          <p:cNvSpPr txBox="1"/>
          <p:nvPr/>
        </p:nvSpPr>
        <p:spPr>
          <a:xfrm>
            <a:off x="12141200" y="4289958"/>
            <a:ext cx="3180734" cy="258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5969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304" name="TextBox 304"/>
          <p:cNvSpPr txBox="1"/>
          <p:nvPr/>
        </p:nvSpPr>
        <p:spPr>
          <a:xfrm>
            <a:off x="4127500" y="7521854"/>
            <a:ext cx="7643653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405" dirty="0">
                <a:solidFill>
                  <a:srgbClr val="515151"/>
                </a:solidFill>
                <a:latin typeface="Times New Roman"/>
                <a:ea typeface="Times New Roman"/>
              </a:rPr>
              <a:t>Drop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vertical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515151"/>
                </a:solidFill>
                <a:latin typeface="Times New Roman"/>
                <a:ea typeface="Times New Roman"/>
              </a:rPr>
              <a:t>lines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515151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each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point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to</a:t>
            </a:r>
          </a:p>
          <a:p>
            <a:pPr marL="0" indent="2184400">
              <a:lnSpc>
                <a:spcPct val="100000"/>
              </a:lnSpc>
            </a:pPr>
            <a:r>
              <a:rPr lang="en-US" altLang="zh-CN" sz="3200" spc="29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5" dirty="0">
                <a:solidFill>
                  <a:srgbClr val="515151"/>
                </a:solidFill>
                <a:latin typeface="Times New Roman"/>
                <a:ea typeface="Times New Roman"/>
              </a:rPr>
              <a:t>lines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515151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3200" spc="17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8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05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" name="Picture 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309" name="Picture 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311" name="Picture 3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312" name="Picture 3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313" name="Picture 3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314" name="Picture 3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315" name="Picture 3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316" name="Picture 3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316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reeform 317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9" name="Picture 3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320" name="Picture 3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321" name="Picture 3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322" name="Picture 3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323" name="Picture 3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324" name="Picture 3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325" name="Picture 3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326" name="Picture 3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326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/>
          <p:cNvSpPr/>
          <p:nvPr/>
        </p:nvSpPr>
        <p:spPr>
          <a:xfrm>
            <a:off x="5365750" y="2292350"/>
            <a:ext cx="69850" cy="3765550"/>
          </a:xfrm>
          <a:custGeom>
            <a:avLst/>
            <a:gdLst>
              <a:gd name="connsiteX0" fmla="*/ 42656 w 69850"/>
              <a:gd name="connsiteY0" fmla="*/ 3771333 h 3765550"/>
              <a:gd name="connsiteX1" fmla="*/ 42656 w 69850"/>
              <a:gd name="connsiteY1" fmla="*/ 35323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65550">
                <a:moveTo>
                  <a:pt x="42656" y="3771333"/>
                </a:moveTo>
                <a:lnTo>
                  <a:pt x="42656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/>
          <p:cNvSpPr/>
          <p:nvPr/>
        </p:nvSpPr>
        <p:spPr>
          <a:xfrm>
            <a:off x="5594350" y="3194050"/>
            <a:ext cx="69850" cy="2863850"/>
          </a:xfrm>
          <a:custGeom>
            <a:avLst/>
            <a:gdLst>
              <a:gd name="connsiteX0" fmla="*/ 42655 w 69850"/>
              <a:gd name="connsiteY0" fmla="*/ 2873313 h 2863850"/>
              <a:gd name="connsiteX1" fmla="*/ 42655 w 69850"/>
              <a:gd name="connsiteY1" fmla="*/ 36489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63850">
                <a:moveTo>
                  <a:pt x="42655" y="2873313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9"/>
          <p:cNvSpPr/>
          <p:nvPr/>
        </p:nvSpPr>
        <p:spPr>
          <a:xfrm>
            <a:off x="6013450" y="4108450"/>
            <a:ext cx="69850" cy="1936750"/>
          </a:xfrm>
          <a:custGeom>
            <a:avLst/>
            <a:gdLst>
              <a:gd name="connsiteX0" fmla="*/ 44112 w 69850"/>
              <a:gd name="connsiteY0" fmla="*/ 34249 h 1936750"/>
              <a:gd name="connsiteX1" fmla="*/ 4411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44112" y="34249"/>
                </a:moveTo>
                <a:lnTo>
                  <a:pt x="4411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30"/>
          <p:cNvSpPr/>
          <p:nvPr/>
        </p:nvSpPr>
        <p:spPr>
          <a:xfrm>
            <a:off x="6318250" y="3295650"/>
            <a:ext cx="69850" cy="2749550"/>
          </a:xfrm>
          <a:custGeom>
            <a:avLst/>
            <a:gdLst>
              <a:gd name="connsiteX0" fmla="*/ 44112 w 69850"/>
              <a:gd name="connsiteY0" fmla="*/ 32637 h 2749550"/>
              <a:gd name="connsiteX1" fmla="*/ 44112 w 69850"/>
              <a:gd name="connsiteY1" fmla="*/ 2759317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49550">
                <a:moveTo>
                  <a:pt x="44112" y="32637"/>
                </a:moveTo>
                <a:lnTo>
                  <a:pt x="44112" y="2759317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1"/>
          <p:cNvSpPr/>
          <p:nvPr/>
        </p:nvSpPr>
        <p:spPr>
          <a:xfrm>
            <a:off x="6496050" y="4540250"/>
            <a:ext cx="69850" cy="1593850"/>
          </a:xfrm>
          <a:custGeom>
            <a:avLst/>
            <a:gdLst>
              <a:gd name="connsiteX0" fmla="*/ 44112 w 69850"/>
              <a:gd name="connsiteY0" fmla="*/ 41166 h 1593850"/>
              <a:gd name="connsiteX1" fmla="*/ 44112 w 69850"/>
              <a:gd name="connsiteY1" fmla="*/ 1595683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593850">
                <a:moveTo>
                  <a:pt x="44112" y="41166"/>
                </a:moveTo>
                <a:lnTo>
                  <a:pt x="44112" y="159568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/>
          <p:cNvSpPr/>
          <p:nvPr/>
        </p:nvSpPr>
        <p:spPr>
          <a:xfrm>
            <a:off x="6978650" y="4108450"/>
            <a:ext cx="69850" cy="1936750"/>
          </a:xfrm>
          <a:custGeom>
            <a:avLst/>
            <a:gdLst>
              <a:gd name="connsiteX0" fmla="*/ 37762 w 69850"/>
              <a:gd name="connsiteY0" fmla="*/ 34247 h 1936750"/>
              <a:gd name="connsiteX1" fmla="*/ 3776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37762" y="34247"/>
                </a:moveTo>
                <a:lnTo>
                  <a:pt x="3776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/>
          <p:cNvSpPr/>
          <p:nvPr/>
        </p:nvSpPr>
        <p:spPr>
          <a:xfrm>
            <a:off x="7537450" y="3117850"/>
            <a:ext cx="69850" cy="3016250"/>
          </a:xfrm>
          <a:custGeom>
            <a:avLst/>
            <a:gdLst>
              <a:gd name="connsiteX0" fmla="*/ 44112 w 69850"/>
              <a:gd name="connsiteY0" fmla="*/ 44118 h 3016250"/>
              <a:gd name="connsiteX1" fmla="*/ 44112 w 69850"/>
              <a:gd name="connsiteY1" fmla="*/ 3018082 h 301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016250">
                <a:moveTo>
                  <a:pt x="44112" y="44118"/>
                </a:moveTo>
                <a:lnTo>
                  <a:pt x="44112" y="301808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/>
          <p:cNvSpPr/>
          <p:nvPr/>
        </p:nvSpPr>
        <p:spPr>
          <a:xfrm>
            <a:off x="7905750" y="3765550"/>
            <a:ext cx="69850" cy="2292350"/>
          </a:xfrm>
          <a:custGeom>
            <a:avLst/>
            <a:gdLst>
              <a:gd name="connsiteX0" fmla="*/ 40409 w 69850"/>
              <a:gd name="connsiteY0" fmla="*/ 2296433 h 2292350"/>
              <a:gd name="connsiteX1" fmla="*/ 40409 w 69850"/>
              <a:gd name="connsiteY1" fmla="*/ 43453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292350">
                <a:moveTo>
                  <a:pt x="40409" y="2296433"/>
                </a:moveTo>
                <a:lnTo>
                  <a:pt x="4040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/>
          <p:cNvSpPr/>
          <p:nvPr/>
        </p:nvSpPr>
        <p:spPr>
          <a:xfrm>
            <a:off x="8337550" y="4591050"/>
            <a:ext cx="69850" cy="1492250"/>
          </a:xfrm>
          <a:custGeom>
            <a:avLst/>
            <a:gdLst>
              <a:gd name="connsiteX0" fmla="*/ 31808 w 69850"/>
              <a:gd name="connsiteY0" fmla="*/ 33292 h 1492250"/>
              <a:gd name="connsiteX1" fmla="*/ 31808 w 69850"/>
              <a:gd name="connsiteY1" fmla="*/ 1501955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1808" y="33292"/>
                </a:moveTo>
                <a:lnTo>
                  <a:pt x="31808" y="150195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/>
          <p:cNvSpPr/>
          <p:nvPr/>
        </p:nvSpPr>
        <p:spPr>
          <a:xfrm>
            <a:off x="8553450" y="3765550"/>
            <a:ext cx="69850" cy="2330450"/>
          </a:xfrm>
          <a:custGeom>
            <a:avLst/>
            <a:gdLst>
              <a:gd name="connsiteX0" fmla="*/ 32869 w 69850"/>
              <a:gd name="connsiteY0" fmla="*/ 2336758 h 2330450"/>
              <a:gd name="connsiteX1" fmla="*/ 32869 w 69850"/>
              <a:gd name="connsiteY1" fmla="*/ 43454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330450">
                <a:moveTo>
                  <a:pt x="32869" y="2336758"/>
                </a:moveTo>
                <a:lnTo>
                  <a:pt x="32869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/>
          <p:cNvSpPr/>
          <p:nvPr/>
        </p:nvSpPr>
        <p:spPr>
          <a:xfrm>
            <a:off x="9010650" y="5137150"/>
            <a:ext cx="69850" cy="1035050"/>
          </a:xfrm>
          <a:custGeom>
            <a:avLst/>
            <a:gdLst>
              <a:gd name="connsiteX0" fmla="*/ 34996 w 69850"/>
              <a:gd name="connsiteY0" fmla="*/ 39284 h 1035050"/>
              <a:gd name="connsiteX1" fmla="*/ 34996 w 69850"/>
              <a:gd name="connsiteY1" fmla="*/ 1045124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34996" y="39284"/>
                </a:moveTo>
                <a:lnTo>
                  <a:pt x="34996" y="104512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8"/>
          <p:cNvSpPr/>
          <p:nvPr/>
        </p:nvSpPr>
        <p:spPr>
          <a:xfrm>
            <a:off x="9467850" y="4641850"/>
            <a:ext cx="69850" cy="1492250"/>
          </a:xfrm>
          <a:custGeom>
            <a:avLst/>
            <a:gdLst>
              <a:gd name="connsiteX0" fmla="*/ 38886 w 69850"/>
              <a:gd name="connsiteY0" fmla="*/ 34249 h 1492250"/>
              <a:gd name="connsiteX1" fmla="*/ 38886 w 69850"/>
              <a:gd name="connsiteY1" fmla="*/ 1502911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8886" y="34249"/>
                </a:moveTo>
                <a:lnTo>
                  <a:pt x="38886" y="15029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/>
          <p:cNvSpPr/>
          <p:nvPr/>
        </p:nvSpPr>
        <p:spPr>
          <a:xfrm>
            <a:off x="9899650" y="4095750"/>
            <a:ext cx="69850" cy="2139950"/>
          </a:xfrm>
          <a:custGeom>
            <a:avLst/>
            <a:gdLst>
              <a:gd name="connsiteX0" fmla="*/ 35912 w 69850"/>
              <a:gd name="connsiteY0" fmla="*/ 33182 h 2139950"/>
              <a:gd name="connsiteX1" fmla="*/ 35912 w 69850"/>
              <a:gd name="connsiteY1" fmla="*/ 2141292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139950">
                <a:moveTo>
                  <a:pt x="35912" y="33182"/>
                </a:moveTo>
                <a:lnTo>
                  <a:pt x="35912" y="214129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/>
          <p:cNvSpPr/>
          <p:nvPr/>
        </p:nvSpPr>
        <p:spPr>
          <a:xfrm>
            <a:off x="10026650" y="4781550"/>
            <a:ext cx="69850" cy="1314450"/>
          </a:xfrm>
          <a:custGeom>
            <a:avLst/>
            <a:gdLst>
              <a:gd name="connsiteX0" fmla="*/ 44112 w 69850"/>
              <a:gd name="connsiteY0" fmla="*/ 34249 h 1314450"/>
              <a:gd name="connsiteX1" fmla="*/ 44112 w 69850"/>
              <a:gd name="connsiteY1" fmla="*/ 132075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314450">
                <a:moveTo>
                  <a:pt x="44112" y="34249"/>
                </a:moveTo>
                <a:lnTo>
                  <a:pt x="44112" y="132075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/>
          <p:cNvSpPr/>
          <p:nvPr/>
        </p:nvSpPr>
        <p:spPr>
          <a:xfrm>
            <a:off x="10471150" y="3448050"/>
            <a:ext cx="69850" cy="2762250"/>
          </a:xfrm>
          <a:custGeom>
            <a:avLst/>
            <a:gdLst>
              <a:gd name="connsiteX0" fmla="*/ 43449 w 69850"/>
              <a:gd name="connsiteY0" fmla="*/ 2770132 h 2762250"/>
              <a:gd name="connsiteX1" fmla="*/ 43449 w 69850"/>
              <a:gd name="connsiteY1" fmla="*/ 43453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62250">
                <a:moveTo>
                  <a:pt x="43449" y="2770132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reeform 342"/>
          <p:cNvSpPr/>
          <p:nvPr/>
        </p:nvSpPr>
        <p:spPr>
          <a:xfrm>
            <a:off x="10737850" y="4121150"/>
            <a:ext cx="69850" cy="1009650"/>
          </a:xfrm>
          <a:custGeom>
            <a:avLst/>
            <a:gdLst>
              <a:gd name="connsiteX0" fmla="*/ 44112 w 69850"/>
              <a:gd name="connsiteY0" fmla="*/ 1012147 h 1009650"/>
              <a:gd name="connsiteX1" fmla="*/ 44112 w 69850"/>
              <a:gd name="connsiteY1" fmla="*/ 43453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09650">
                <a:moveTo>
                  <a:pt x="44112" y="1012147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reeform 343"/>
          <p:cNvSpPr/>
          <p:nvPr/>
        </p:nvSpPr>
        <p:spPr>
          <a:xfrm>
            <a:off x="10737850" y="5137150"/>
            <a:ext cx="69850" cy="1035050"/>
          </a:xfrm>
          <a:custGeom>
            <a:avLst/>
            <a:gdLst>
              <a:gd name="connsiteX0" fmla="*/ 44112 w 69850"/>
              <a:gd name="connsiteY0" fmla="*/ 1042216 h 1035050"/>
              <a:gd name="connsiteX1" fmla="*/ 44112 w 69850"/>
              <a:gd name="connsiteY1" fmla="*/ 36376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44112" y="1042216"/>
                </a:moveTo>
                <a:lnTo>
                  <a:pt x="44112" y="3637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reeform 344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5"/>
          <p:cNvSpPr txBox="1"/>
          <p:nvPr/>
        </p:nvSpPr>
        <p:spPr>
          <a:xfrm>
            <a:off x="3911600" y="668934"/>
            <a:ext cx="907774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Minimising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Least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Error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12141200" y="4289958"/>
            <a:ext cx="3180734" cy="258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5969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4013200" y="7096522"/>
            <a:ext cx="7870427" cy="1460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41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515151"/>
                </a:solidFill>
                <a:latin typeface="Times New Roman"/>
                <a:ea typeface="Times New Roman"/>
              </a:rPr>
              <a:t>“best</a:t>
            </a:r>
            <a:r>
              <a:rPr lang="en-US" altLang="zh-CN" sz="3200" spc="20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515151"/>
                </a:solidFill>
                <a:latin typeface="Times New Roman"/>
                <a:ea typeface="Times New Roman"/>
              </a:rPr>
              <a:t>fit”</a:t>
            </a:r>
            <a:r>
              <a:rPr lang="en-US" altLang="zh-CN" sz="3200" spc="20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515151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20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515151"/>
                </a:solidFill>
                <a:latin typeface="Times New Roman"/>
                <a:ea typeface="Times New Roman"/>
              </a:rPr>
              <a:t>one</a:t>
            </a:r>
            <a:r>
              <a:rPr lang="en-US" altLang="zh-CN" sz="3200" spc="20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515151"/>
                </a:solidFill>
                <a:latin typeface="Times New Roman"/>
                <a:ea typeface="Times New Roman"/>
              </a:rPr>
              <a:t>where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241300">
              <a:lnSpc>
                <a:spcPct val="100000"/>
              </a:lnSpc>
            </a:pPr>
            <a:r>
              <a:rPr lang="en-US" altLang="zh-CN" sz="3200" spc="480" dirty="0">
                <a:solidFill>
                  <a:srgbClr val="515151"/>
                </a:solidFill>
                <a:latin typeface="Times New Roman"/>
                <a:ea typeface="Times New Roman"/>
              </a:rPr>
              <a:t>sum</a:t>
            </a:r>
            <a:r>
              <a:rPr lang="en-US" altLang="zh-CN" sz="3200" spc="2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515151"/>
                </a:solidFill>
                <a:latin typeface="Times New Roman"/>
                <a:ea typeface="Times New Roman"/>
              </a:rPr>
              <a:t>squares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515151"/>
                </a:solidFill>
                <a:latin typeface="Times New Roman"/>
                <a:ea typeface="Times New Roman"/>
              </a:rPr>
              <a:t>lengths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</a:p>
          <a:p>
            <a:pPr marL="0" indent="863600">
              <a:lnSpc>
                <a:spcPct val="100000"/>
              </a:lnSpc>
            </a:pPr>
            <a:r>
              <a:rPr lang="en-US" altLang="zh-CN" sz="3200" spc="335" dirty="0">
                <a:solidFill>
                  <a:srgbClr val="515151"/>
                </a:solidFill>
                <a:latin typeface="Times New Roman"/>
                <a:ea typeface="Times New Roman"/>
              </a:rPr>
              <a:t>these</a:t>
            </a:r>
            <a:r>
              <a:rPr lang="en-US" altLang="zh-CN" sz="3200" spc="209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515151"/>
                </a:solidFill>
                <a:latin typeface="Times New Roman"/>
                <a:ea typeface="Times New Roman"/>
              </a:rPr>
              <a:t>dotted</a:t>
            </a:r>
            <a:r>
              <a:rPr lang="en-US" altLang="zh-CN" sz="3200" spc="209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lines</a:t>
            </a:r>
            <a:r>
              <a:rPr lang="en-US" altLang="zh-CN" sz="3200" spc="209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515151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209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5" dirty="0">
                <a:solidFill>
                  <a:srgbClr val="515151"/>
                </a:solidFill>
                <a:latin typeface="Times New Roman"/>
                <a:ea typeface="Times New Roman"/>
              </a:rPr>
              <a:t>minimum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Freeform 349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reeform 350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2" name="Picture 3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353" name="Picture 3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354" name="Picture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355" name="Picture 3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356" name="Picture 3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357" name="Picture 3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358" name="Picture 3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359" name="Picture 3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360" name="Picture 3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360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3" name="Picture 3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364" name="Picture 3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365" name="Picture 3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366" name="Picture 3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367" name="Picture 36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368" name="Picture 3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369" name="Picture 36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370" name="Picture 37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370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/>
          <p:cNvSpPr/>
          <p:nvPr/>
        </p:nvSpPr>
        <p:spPr>
          <a:xfrm>
            <a:off x="5365750" y="2292350"/>
            <a:ext cx="69850" cy="3765550"/>
          </a:xfrm>
          <a:custGeom>
            <a:avLst/>
            <a:gdLst>
              <a:gd name="connsiteX0" fmla="*/ 42656 w 69850"/>
              <a:gd name="connsiteY0" fmla="*/ 3771333 h 3765550"/>
              <a:gd name="connsiteX1" fmla="*/ 42656 w 69850"/>
              <a:gd name="connsiteY1" fmla="*/ 35323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65550">
                <a:moveTo>
                  <a:pt x="42656" y="3771333"/>
                </a:moveTo>
                <a:lnTo>
                  <a:pt x="42656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/>
          <p:cNvSpPr/>
          <p:nvPr/>
        </p:nvSpPr>
        <p:spPr>
          <a:xfrm>
            <a:off x="5594350" y="3194050"/>
            <a:ext cx="69850" cy="2863850"/>
          </a:xfrm>
          <a:custGeom>
            <a:avLst/>
            <a:gdLst>
              <a:gd name="connsiteX0" fmla="*/ 42655 w 69850"/>
              <a:gd name="connsiteY0" fmla="*/ 2873313 h 2863850"/>
              <a:gd name="connsiteX1" fmla="*/ 42655 w 69850"/>
              <a:gd name="connsiteY1" fmla="*/ 36489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63850">
                <a:moveTo>
                  <a:pt x="42655" y="2873313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/>
          <p:cNvSpPr/>
          <p:nvPr/>
        </p:nvSpPr>
        <p:spPr>
          <a:xfrm>
            <a:off x="6013450" y="4108450"/>
            <a:ext cx="69850" cy="1936750"/>
          </a:xfrm>
          <a:custGeom>
            <a:avLst/>
            <a:gdLst>
              <a:gd name="connsiteX0" fmla="*/ 44112 w 69850"/>
              <a:gd name="connsiteY0" fmla="*/ 34249 h 1936750"/>
              <a:gd name="connsiteX1" fmla="*/ 4411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44112" y="34249"/>
                </a:moveTo>
                <a:lnTo>
                  <a:pt x="4411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reeform 374"/>
          <p:cNvSpPr/>
          <p:nvPr/>
        </p:nvSpPr>
        <p:spPr>
          <a:xfrm>
            <a:off x="6318250" y="3295650"/>
            <a:ext cx="69850" cy="2749550"/>
          </a:xfrm>
          <a:custGeom>
            <a:avLst/>
            <a:gdLst>
              <a:gd name="connsiteX0" fmla="*/ 44112 w 69850"/>
              <a:gd name="connsiteY0" fmla="*/ 32637 h 2749550"/>
              <a:gd name="connsiteX1" fmla="*/ 44112 w 69850"/>
              <a:gd name="connsiteY1" fmla="*/ 2759317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49550">
                <a:moveTo>
                  <a:pt x="44112" y="32637"/>
                </a:moveTo>
                <a:lnTo>
                  <a:pt x="44112" y="2759317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/>
          <p:cNvSpPr/>
          <p:nvPr/>
        </p:nvSpPr>
        <p:spPr>
          <a:xfrm>
            <a:off x="6496050" y="4540250"/>
            <a:ext cx="69850" cy="1593850"/>
          </a:xfrm>
          <a:custGeom>
            <a:avLst/>
            <a:gdLst>
              <a:gd name="connsiteX0" fmla="*/ 44112 w 69850"/>
              <a:gd name="connsiteY0" fmla="*/ 41166 h 1593850"/>
              <a:gd name="connsiteX1" fmla="*/ 44112 w 69850"/>
              <a:gd name="connsiteY1" fmla="*/ 1595683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593850">
                <a:moveTo>
                  <a:pt x="44112" y="41166"/>
                </a:moveTo>
                <a:lnTo>
                  <a:pt x="44112" y="159568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/>
          <p:cNvSpPr/>
          <p:nvPr/>
        </p:nvSpPr>
        <p:spPr>
          <a:xfrm>
            <a:off x="6978650" y="4108450"/>
            <a:ext cx="69850" cy="1936750"/>
          </a:xfrm>
          <a:custGeom>
            <a:avLst/>
            <a:gdLst>
              <a:gd name="connsiteX0" fmla="*/ 37762 w 69850"/>
              <a:gd name="connsiteY0" fmla="*/ 34247 h 1936750"/>
              <a:gd name="connsiteX1" fmla="*/ 3776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37762" y="34247"/>
                </a:moveTo>
                <a:lnTo>
                  <a:pt x="3776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/>
          <p:cNvSpPr/>
          <p:nvPr/>
        </p:nvSpPr>
        <p:spPr>
          <a:xfrm>
            <a:off x="7537450" y="3117850"/>
            <a:ext cx="69850" cy="3016250"/>
          </a:xfrm>
          <a:custGeom>
            <a:avLst/>
            <a:gdLst>
              <a:gd name="connsiteX0" fmla="*/ 44112 w 69850"/>
              <a:gd name="connsiteY0" fmla="*/ 44118 h 3016250"/>
              <a:gd name="connsiteX1" fmla="*/ 44112 w 69850"/>
              <a:gd name="connsiteY1" fmla="*/ 3018082 h 301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016250">
                <a:moveTo>
                  <a:pt x="44112" y="44118"/>
                </a:moveTo>
                <a:lnTo>
                  <a:pt x="44112" y="301808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/>
          <p:cNvSpPr/>
          <p:nvPr/>
        </p:nvSpPr>
        <p:spPr>
          <a:xfrm>
            <a:off x="7905750" y="3765550"/>
            <a:ext cx="69850" cy="2292350"/>
          </a:xfrm>
          <a:custGeom>
            <a:avLst/>
            <a:gdLst>
              <a:gd name="connsiteX0" fmla="*/ 40409 w 69850"/>
              <a:gd name="connsiteY0" fmla="*/ 2296433 h 2292350"/>
              <a:gd name="connsiteX1" fmla="*/ 40409 w 69850"/>
              <a:gd name="connsiteY1" fmla="*/ 43453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292350">
                <a:moveTo>
                  <a:pt x="40409" y="2296433"/>
                </a:moveTo>
                <a:lnTo>
                  <a:pt x="4040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/>
          <p:cNvSpPr/>
          <p:nvPr/>
        </p:nvSpPr>
        <p:spPr>
          <a:xfrm>
            <a:off x="8337550" y="4591050"/>
            <a:ext cx="69850" cy="1492250"/>
          </a:xfrm>
          <a:custGeom>
            <a:avLst/>
            <a:gdLst>
              <a:gd name="connsiteX0" fmla="*/ 31808 w 69850"/>
              <a:gd name="connsiteY0" fmla="*/ 33292 h 1492250"/>
              <a:gd name="connsiteX1" fmla="*/ 31808 w 69850"/>
              <a:gd name="connsiteY1" fmla="*/ 1501955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1808" y="33292"/>
                </a:moveTo>
                <a:lnTo>
                  <a:pt x="31808" y="150195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/>
          <p:cNvSpPr/>
          <p:nvPr/>
        </p:nvSpPr>
        <p:spPr>
          <a:xfrm>
            <a:off x="8553450" y="3765550"/>
            <a:ext cx="69850" cy="2330450"/>
          </a:xfrm>
          <a:custGeom>
            <a:avLst/>
            <a:gdLst>
              <a:gd name="connsiteX0" fmla="*/ 32869 w 69850"/>
              <a:gd name="connsiteY0" fmla="*/ 2336758 h 2330450"/>
              <a:gd name="connsiteX1" fmla="*/ 32869 w 69850"/>
              <a:gd name="connsiteY1" fmla="*/ 43454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330450">
                <a:moveTo>
                  <a:pt x="32869" y="2336758"/>
                </a:moveTo>
                <a:lnTo>
                  <a:pt x="32869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/>
          <p:cNvSpPr/>
          <p:nvPr/>
        </p:nvSpPr>
        <p:spPr>
          <a:xfrm>
            <a:off x="9010650" y="5137150"/>
            <a:ext cx="69850" cy="1035050"/>
          </a:xfrm>
          <a:custGeom>
            <a:avLst/>
            <a:gdLst>
              <a:gd name="connsiteX0" fmla="*/ 34996 w 69850"/>
              <a:gd name="connsiteY0" fmla="*/ 39284 h 1035050"/>
              <a:gd name="connsiteX1" fmla="*/ 34996 w 69850"/>
              <a:gd name="connsiteY1" fmla="*/ 1045124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34996" y="39284"/>
                </a:moveTo>
                <a:lnTo>
                  <a:pt x="34996" y="104512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/>
          <p:cNvSpPr/>
          <p:nvPr/>
        </p:nvSpPr>
        <p:spPr>
          <a:xfrm>
            <a:off x="9467850" y="4641850"/>
            <a:ext cx="69850" cy="1492250"/>
          </a:xfrm>
          <a:custGeom>
            <a:avLst/>
            <a:gdLst>
              <a:gd name="connsiteX0" fmla="*/ 38886 w 69850"/>
              <a:gd name="connsiteY0" fmla="*/ 34249 h 1492250"/>
              <a:gd name="connsiteX1" fmla="*/ 38886 w 69850"/>
              <a:gd name="connsiteY1" fmla="*/ 1502911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8886" y="34249"/>
                </a:moveTo>
                <a:lnTo>
                  <a:pt x="38886" y="15029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/>
          <p:cNvSpPr/>
          <p:nvPr/>
        </p:nvSpPr>
        <p:spPr>
          <a:xfrm>
            <a:off x="9899650" y="4095750"/>
            <a:ext cx="69850" cy="2139950"/>
          </a:xfrm>
          <a:custGeom>
            <a:avLst/>
            <a:gdLst>
              <a:gd name="connsiteX0" fmla="*/ 35912 w 69850"/>
              <a:gd name="connsiteY0" fmla="*/ 33182 h 2139950"/>
              <a:gd name="connsiteX1" fmla="*/ 35912 w 69850"/>
              <a:gd name="connsiteY1" fmla="*/ 2141292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139950">
                <a:moveTo>
                  <a:pt x="35912" y="33182"/>
                </a:moveTo>
                <a:lnTo>
                  <a:pt x="35912" y="214129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/>
          <p:cNvSpPr/>
          <p:nvPr/>
        </p:nvSpPr>
        <p:spPr>
          <a:xfrm>
            <a:off x="10026650" y="4781550"/>
            <a:ext cx="69850" cy="1314450"/>
          </a:xfrm>
          <a:custGeom>
            <a:avLst/>
            <a:gdLst>
              <a:gd name="connsiteX0" fmla="*/ 44112 w 69850"/>
              <a:gd name="connsiteY0" fmla="*/ 34249 h 1314450"/>
              <a:gd name="connsiteX1" fmla="*/ 44112 w 69850"/>
              <a:gd name="connsiteY1" fmla="*/ 132075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314450">
                <a:moveTo>
                  <a:pt x="44112" y="34249"/>
                </a:moveTo>
                <a:lnTo>
                  <a:pt x="44112" y="132075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/>
          <p:cNvSpPr/>
          <p:nvPr/>
        </p:nvSpPr>
        <p:spPr>
          <a:xfrm>
            <a:off x="10471150" y="3448050"/>
            <a:ext cx="69850" cy="2762250"/>
          </a:xfrm>
          <a:custGeom>
            <a:avLst/>
            <a:gdLst>
              <a:gd name="connsiteX0" fmla="*/ 43449 w 69850"/>
              <a:gd name="connsiteY0" fmla="*/ 2770132 h 2762250"/>
              <a:gd name="connsiteX1" fmla="*/ 43449 w 69850"/>
              <a:gd name="connsiteY1" fmla="*/ 43453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62250">
                <a:moveTo>
                  <a:pt x="43449" y="2770132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/>
          <p:cNvSpPr/>
          <p:nvPr/>
        </p:nvSpPr>
        <p:spPr>
          <a:xfrm>
            <a:off x="10737850" y="4121150"/>
            <a:ext cx="69850" cy="1009650"/>
          </a:xfrm>
          <a:custGeom>
            <a:avLst/>
            <a:gdLst>
              <a:gd name="connsiteX0" fmla="*/ 44112 w 69850"/>
              <a:gd name="connsiteY0" fmla="*/ 1012147 h 1009650"/>
              <a:gd name="connsiteX1" fmla="*/ 44112 w 69850"/>
              <a:gd name="connsiteY1" fmla="*/ 43453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09650">
                <a:moveTo>
                  <a:pt x="44112" y="1012147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/>
          <p:cNvSpPr/>
          <p:nvPr/>
        </p:nvSpPr>
        <p:spPr>
          <a:xfrm>
            <a:off x="10737850" y="5137150"/>
            <a:ext cx="69850" cy="1035050"/>
          </a:xfrm>
          <a:custGeom>
            <a:avLst/>
            <a:gdLst>
              <a:gd name="connsiteX0" fmla="*/ 44112 w 69850"/>
              <a:gd name="connsiteY0" fmla="*/ 1042216 h 1035050"/>
              <a:gd name="connsiteX1" fmla="*/ 44112 w 69850"/>
              <a:gd name="connsiteY1" fmla="*/ 36376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44112" y="1042216"/>
                </a:moveTo>
                <a:lnTo>
                  <a:pt x="44112" y="3637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9"/>
          <p:cNvSpPr txBox="1"/>
          <p:nvPr/>
        </p:nvSpPr>
        <p:spPr>
          <a:xfrm>
            <a:off x="3911600" y="668934"/>
            <a:ext cx="907774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Minimising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Least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Error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12141200" y="4289958"/>
            <a:ext cx="3180734" cy="258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5969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4013200" y="7096522"/>
            <a:ext cx="7870427" cy="1460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415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DCDCDC"/>
                </a:solidFill>
                <a:latin typeface="Times New Roman"/>
                <a:ea typeface="Times New Roman"/>
              </a:rPr>
              <a:t>“best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DCDCDC"/>
                </a:solidFill>
                <a:latin typeface="Times New Roman"/>
                <a:ea typeface="Times New Roman"/>
              </a:rPr>
              <a:t>fit”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DCDCDC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DCDCDC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DCDCDC"/>
                </a:solidFill>
                <a:latin typeface="Times New Roman"/>
                <a:ea typeface="Times New Roman"/>
              </a:rPr>
              <a:t>one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DCDCDC"/>
                </a:solidFill>
                <a:latin typeface="Times New Roman"/>
                <a:ea typeface="Times New Roman"/>
              </a:rPr>
              <a:t>where</a:t>
            </a:r>
            <a:r>
              <a:rPr lang="en-US" altLang="zh-CN" sz="32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241300">
              <a:lnSpc>
                <a:spcPct val="100000"/>
              </a:lnSpc>
            </a:pPr>
            <a:r>
              <a:rPr lang="en-US" altLang="zh-CN" sz="3200" spc="480" dirty="0">
                <a:solidFill>
                  <a:srgbClr val="DCDCDC"/>
                </a:solidFill>
                <a:latin typeface="Times New Roman"/>
                <a:ea typeface="Times New Roman"/>
              </a:rPr>
              <a:t>sum</a:t>
            </a:r>
            <a:r>
              <a:rPr lang="en-US" altLang="zh-CN" sz="32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DCDCDC"/>
                </a:solidFill>
                <a:latin typeface="Times New Roman"/>
                <a:ea typeface="Times New Roman"/>
              </a:rPr>
              <a:t>squares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1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DCDCDC"/>
                </a:solidFill>
                <a:latin typeface="Times New Roman"/>
                <a:ea typeface="Times New Roman"/>
              </a:rPr>
              <a:t>lengths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</a:p>
          <a:p>
            <a:pPr marL="0" indent="863600">
              <a:lnSpc>
                <a:spcPct val="100000"/>
              </a:lnSpc>
            </a:pP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these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dotted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lines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DCDCDC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209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5" dirty="0">
                <a:solidFill>
                  <a:srgbClr val="DCDCDC"/>
                </a:solidFill>
                <a:latin typeface="Times New Roman"/>
                <a:ea typeface="Times New Roman"/>
              </a:rPr>
              <a:t>minimum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4"/>
          <p:cNvSpPr txBox="1"/>
          <p:nvPr/>
        </p:nvSpPr>
        <p:spPr>
          <a:xfrm>
            <a:off x="1676400" y="2688234"/>
            <a:ext cx="2839373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20" dirty="0">
                <a:solidFill>
                  <a:srgbClr val="FEFEFE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4800" spc="415" dirty="0">
                <a:solidFill>
                  <a:srgbClr val="FEFEFE"/>
                </a:solidFill>
                <a:latin typeface="Times New Roman"/>
                <a:ea typeface="Times New Roman"/>
              </a:rPr>
              <a:t>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48500" y="2274443"/>
            <a:ext cx="8116298" cy="4794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444" dirty="0">
                <a:solidFill>
                  <a:srgbClr val="000000"/>
                </a:solidFill>
                <a:latin typeface="Times New Roman"/>
                <a:ea typeface="Times New Roman"/>
              </a:rPr>
              <a:t>Work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logic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specific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problem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40" dirty="0">
                <a:solidFill>
                  <a:srgbClr val="000000"/>
                </a:solidFill>
                <a:latin typeface="Times New Roman"/>
                <a:ea typeface="Times New Roman"/>
              </a:rPr>
              <a:t>Run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programs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on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different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inputs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placeholders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feed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dictionaries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Use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000000"/>
                </a:solidFill>
                <a:latin typeface="Times New Roman"/>
                <a:ea typeface="Times New Roman"/>
              </a:rPr>
              <a:t>variables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hold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which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5" dirty="0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5" dirty="0">
                <a:solidFill>
                  <a:srgbClr val="000000"/>
                </a:solidFill>
                <a:latin typeface="Times New Roman"/>
                <a:ea typeface="Times New Roman"/>
              </a:rPr>
              <a:t>updates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Make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TensorBoards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more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5" dirty="0">
                <a:solidFill>
                  <a:srgbClr val="000000"/>
                </a:solidFill>
                <a:latin typeface="Times New Roman"/>
                <a:ea typeface="Times New Roman"/>
              </a:rPr>
              <a:t>useful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05" dirty="0">
                <a:solidFill>
                  <a:srgbClr val="000000"/>
                </a:solidFill>
                <a:latin typeface="Times New Roman"/>
                <a:ea typeface="Times New Roman"/>
              </a:rPr>
              <a:t>named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scopes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reeform 393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Freeform 394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6" name="Picture 3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397" name="Picture 3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398" name="Picture 3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399" name="Picture 3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400" name="Picture 4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401" name="Picture 4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402" name="Picture 4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403" name="Picture 4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404" name="Picture 4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404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7" name="Picture 40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408" name="Picture 4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409" name="Picture 40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410" name="Picture 4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411" name="Picture 4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412" name="Picture 4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413" name="Picture 4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414" name="Picture 4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414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/>
          <p:cNvSpPr/>
          <p:nvPr/>
        </p:nvSpPr>
        <p:spPr>
          <a:xfrm>
            <a:off x="5365750" y="2292350"/>
            <a:ext cx="69850" cy="3765550"/>
          </a:xfrm>
          <a:custGeom>
            <a:avLst/>
            <a:gdLst>
              <a:gd name="connsiteX0" fmla="*/ 42656 w 69850"/>
              <a:gd name="connsiteY0" fmla="*/ 3771333 h 3765550"/>
              <a:gd name="connsiteX1" fmla="*/ 42656 w 69850"/>
              <a:gd name="connsiteY1" fmla="*/ 35323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65550">
                <a:moveTo>
                  <a:pt x="42656" y="3771333"/>
                </a:moveTo>
                <a:lnTo>
                  <a:pt x="42656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/>
          <p:cNvSpPr/>
          <p:nvPr/>
        </p:nvSpPr>
        <p:spPr>
          <a:xfrm>
            <a:off x="5594350" y="3194050"/>
            <a:ext cx="69850" cy="2863850"/>
          </a:xfrm>
          <a:custGeom>
            <a:avLst/>
            <a:gdLst>
              <a:gd name="connsiteX0" fmla="*/ 42655 w 69850"/>
              <a:gd name="connsiteY0" fmla="*/ 2873313 h 2863850"/>
              <a:gd name="connsiteX1" fmla="*/ 42655 w 69850"/>
              <a:gd name="connsiteY1" fmla="*/ 36489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63850">
                <a:moveTo>
                  <a:pt x="42655" y="2873313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/>
          <p:cNvSpPr/>
          <p:nvPr/>
        </p:nvSpPr>
        <p:spPr>
          <a:xfrm>
            <a:off x="6013450" y="4108450"/>
            <a:ext cx="69850" cy="1936750"/>
          </a:xfrm>
          <a:custGeom>
            <a:avLst/>
            <a:gdLst>
              <a:gd name="connsiteX0" fmla="*/ 44112 w 69850"/>
              <a:gd name="connsiteY0" fmla="*/ 34249 h 1936750"/>
              <a:gd name="connsiteX1" fmla="*/ 4411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44112" y="34249"/>
                </a:moveTo>
                <a:lnTo>
                  <a:pt x="4411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/>
          <p:cNvSpPr/>
          <p:nvPr/>
        </p:nvSpPr>
        <p:spPr>
          <a:xfrm>
            <a:off x="6318250" y="3295650"/>
            <a:ext cx="69850" cy="2749550"/>
          </a:xfrm>
          <a:custGeom>
            <a:avLst/>
            <a:gdLst>
              <a:gd name="connsiteX0" fmla="*/ 44112 w 69850"/>
              <a:gd name="connsiteY0" fmla="*/ 32637 h 2749550"/>
              <a:gd name="connsiteX1" fmla="*/ 44112 w 69850"/>
              <a:gd name="connsiteY1" fmla="*/ 2759317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49550">
                <a:moveTo>
                  <a:pt x="44112" y="32637"/>
                </a:moveTo>
                <a:lnTo>
                  <a:pt x="44112" y="2759317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/>
          <p:cNvSpPr/>
          <p:nvPr/>
        </p:nvSpPr>
        <p:spPr>
          <a:xfrm>
            <a:off x="6496050" y="4540250"/>
            <a:ext cx="69850" cy="1593850"/>
          </a:xfrm>
          <a:custGeom>
            <a:avLst/>
            <a:gdLst>
              <a:gd name="connsiteX0" fmla="*/ 44112 w 69850"/>
              <a:gd name="connsiteY0" fmla="*/ 41166 h 1593850"/>
              <a:gd name="connsiteX1" fmla="*/ 44112 w 69850"/>
              <a:gd name="connsiteY1" fmla="*/ 1595683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593850">
                <a:moveTo>
                  <a:pt x="44112" y="41166"/>
                </a:moveTo>
                <a:lnTo>
                  <a:pt x="44112" y="159568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/>
          <p:cNvSpPr/>
          <p:nvPr/>
        </p:nvSpPr>
        <p:spPr>
          <a:xfrm>
            <a:off x="6978650" y="4108450"/>
            <a:ext cx="69850" cy="1936750"/>
          </a:xfrm>
          <a:custGeom>
            <a:avLst/>
            <a:gdLst>
              <a:gd name="connsiteX0" fmla="*/ 37762 w 69850"/>
              <a:gd name="connsiteY0" fmla="*/ 34247 h 1936750"/>
              <a:gd name="connsiteX1" fmla="*/ 3776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37762" y="34247"/>
                </a:moveTo>
                <a:lnTo>
                  <a:pt x="3776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/>
          <p:cNvSpPr/>
          <p:nvPr/>
        </p:nvSpPr>
        <p:spPr>
          <a:xfrm>
            <a:off x="7537450" y="3117850"/>
            <a:ext cx="69850" cy="3016250"/>
          </a:xfrm>
          <a:custGeom>
            <a:avLst/>
            <a:gdLst>
              <a:gd name="connsiteX0" fmla="*/ 44112 w 69850"/>
              <a:gd name="connsiteY0" fmla="*/ 44118 h 3016250"/>
              <a:gd name="connsiteX1" fmla="*/ 44112 w 69850"/>
              <a:gd name="connsiteY1" fmla="*/ 3018082 h 301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016250">
                <a:moveTo>
                  <a:pt x="44112" y="44118"/>
                </a:moveTo>
                <a:lnTo>
                  <a:pt x="44112" y="301808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/>
          <p:cNvSpPr/>
          <p:nvPr/>
        </p:nvSpPr>
        <p:spPr>
          <a:xfrm>
            <a:off x="7905750" y="3765550"/>
            <a:ext cx="69850" cy="2292350"/>
          </a:xfrm>
          <a:custGeom>
            <a:avLst/>
            <a:gdLst>
              <a:gd name="connsiteX0" fmla="*/ 40409 w 69850"/>
              <a:gd name="connsiteY0" fmla="*/ 2296433 h 2292350"/>
              <a:gd name="connsiteX1" fmla="*/ 40409 w 69850"/>
              <a:gd name="connsiteY1" fmla="*/ 43453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292350">
                <a:moveTo>
                  <a:pt x="40409" y="2296433"/>
                </a:moveTo>
                <a:lnTo>
                  <a:pt x="4040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/>
          <p:cNvSpPr/>
          <p:nvPr/>
        </p:nvSpPr>
        <p:spPr>
          <a:xfrm>
            <a:off x="8337550" y="4591050"/>
            <a:ext cx="69850" cy="1492250"/>
          </a:xfrm>
          <a:custGeom>
            <a:avLst/>
            <a:gdLst>
              <a:gd name="connsiteX0" fmla="*/ 31808 w 69850"/>
              <a:gd name="connsiteY0" fmla="*/ 33292 h 1492250"/>
              <a:gd name="connsiteX1" fmla="*/ 31808 w 69850"/>
              <a:gd name="connsiteY1" fmla="*/ 1501955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1808" y="33292"/>
                </a:moveTo>
                <a:lnTo>
                  <a:pt x="31808" y="150195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/>
          <p:cNvSpPr/>
          <p:nvPr/>
        </p:nvSpPr>
        <p:spPr>
          <a:xfrm>
            <a:off x="8553450" y="3765550"/>
            <a:ext cx="69850" cy="2330450"/>
          </a:xfrm>
          <a:custGeom>
            <a:avLst/>
            <a:gdLst>
              <a:gd name="connsiteX0" fmla="*/ 32869 w 69850"/>
              <a:gd name="connsiteY0" fmla="*/ 2336758 h 2330450"/>
              <a:gd name="connsiteX1" fmla="*/ 32869 w 69850"/>
              <a:gd name="connsiteY1" fmla="*/ 43454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330450">
                <a:moveTo>
                  <a:pt x="32869" y="2336758"/>
                </a:moveTo>
                <a:lnTo>
                  <a:pt x="32869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/>
          <p:cNvSpPr/>
          <p:nvPr/>
        </p:nvSpPr>
        <p:spPr>
          <a:xfrm>
            <a:off x="9010650" y="5137150"/>
            <a:ext cx="69850" cy="1035050"/>
          </a:xfrm>
          <a:custGeom>
            <a:avLst/>
            <a:gdLst>
              <a:gd name="connsiteX0" fmla="*/ 34996 w 69850"/>
              <a:gd name="connsiteY0" fmla="*/ 39284 h 1035050"/>
              <a:gd name="connsiteX1" fmla="*/ 34996 w 69850"/>
              <a:gd name="connsiteY1" fmla="*/ 1045124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34996" y="39284"/>
                </a:moveTo>
                <a:lnTo>
                  <a:pt x="34996" y="104512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/>
          <p:cNvSpPr/>
          <p:nvPr/>
        </p:nvSpPr>
        <p:spPr>
          <a:xfrm>
            <a:off x="9467850" y="4641850"/>
            <a:ext cx="69850" cy="1492250"/>
          </a:xfrm>
          <a:custGeom>
            <a:avLst/>
            <a:gdLst>
              <a:gd name="connsiteX0" fmla="*/ 38886 w 69850"/>
              <a:gd name="connsiteY0" fmla="*/ 34249 h 1492250"/>
              <a:gd name="connsiteX1" fmla="*/ 38886 w 69850"/>
              <a:gd name="connsiteY1" fmla="*/ 1502911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8886" y="34249"/>
                </a:moveTo>
                <a:lnTo>
                  <a:pt x="38886" y="15029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/>
          <p:cNvSpPr/>
          <p:nvPr/>
        </p:nvSpPr>
        <p:spPr>
          <a:xfrm>
            <a:off x="9899650" y="4095750"/>
            <a:ext cx="69850" cy="2139950"/>
          </a:xfrm>
          <a:custGeom>
            <a:avLst/>
            <a:gdLst>
              <a:gd name="connsiteX0" fmla="*/ 35912 w 69850"/>
              <a:gd name="connsiteY0" fmla="*/ 33182 h 2139950"/>
              <a:gd name="connsiteX1" fmla="*/ 35912 w 69850"/>
              <a:gd name="connsiteY1" fmla="*/ 2141292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139950">
                <a:moveTo>
                  <a:pt x="35912" y="33182"/>
                </a:moveTo>
                <a:lnTo>
                  <a:pt x="35912" y="214129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/>
          <p:cNvSpPr/>
          <p:nvPr/>
        </p:nvSpPr>
        <p:spPr>
          <a:xfrm>
            <a:off x="10026650" y="4781550"/>
            <a:ext cx="69850" cy="1314450"/>
          </a:xfrm>
          <a:custGeom>
            <a:avLst/>
            <a:gdLst>
              <a:gd name="connsiteX0" fmla="*/ 44112 w 69850"/>
              <a:gd name="connsiteY0" fmla="*/ 34249 h 1314450"/>
              <a:gd name="connsiteX1" fmla="*/ 44112 w 69850"/>
              <a:gd name="connsiteY1" fmla="*/ 132075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314450">
                <a:moveTo>
                  <a:pt x="44112" y="34249"/>
                </a:moveTo>
                <a:lnTo>
                  <a:pt x="44112" y="132075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/>
          <p:cNvSpPr/>
          <p:nvPr/>
        </p:nvSpPr>
        <p:spPr>
          <a:xfrm>
            <a:off x="10471150" y="3448050"/>
            <a:ext cx="69850" cy="2762250"/>
          </a:xfrm>
          <a:custGeom>
            <a:avLst/>
            <a:gdLst>
              <a:gd name="connsiteX0" fmla="*/ 43449 w 69850"/>
              <a:gd name="connsiteY0" fmla="*/ 2770132 h 2762250"/>
              <a:gd name="connsiteX1" fmla="*/ 43449 w 69850"/>
              <a:gd name="connsiteY1" fmla="*/ 43453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62250">
                <a:moveTo>
                  <a:pt x="43449" y="2770132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/>
          <p:cNvSpPr/>
          <p:nvPr/>
        </p:nvSpPr>
        <p:spPr>
          <a:xfrm>
            <a:off x="10737850" y="4121150"/>
            <a:ext cx="69850" cy="1009650"/>
          </a:xfrm>
          <a:custGeom>
            <a:avLst/>
            <a:gdLst>
              <a:gd name="connsiteX0" fmla="*/ 44112 w 69850"/>
              <a:gd name="connsiteY0" fmla="*/ 1012147 h 1009650"/>
              <a:gd name="connsiteX1" fmla="*/ 44112 w 69850"/>
              <a:gd name="connsiteY1" fmla="*/ 43453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09650">
                <a:moveTo>
                  <a:pt x="44112" y="1012147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/>
          <p:cNvSpPr/>
          <p:nvPr/>
        </p:nvSpPr>
        <p:spPr>
          <a:xfrm>
            <a:off x="10737850" y="5137150"/>
            <a:ext cx="69850" cy="1035050"/>
          </a:xfrm>
          <a:custGeom>
            <a:avLst/>
            <a:gdLst>
              <a:gd name="connsiteX0" fmla="*/ 44112 w 69850"/>
              <a:gd name="connsiteY0" fmla="*/ 1042216 h 1035050"/>
              <a:gd name="connsiteX1" fmla="*/ 44112 w 69850"/>
              <a:gd name="connsiteY1" fmla="*/ 36376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44112" y="1042216"/>
                </a:moveTo>
                <a:lnTo>
                  <a:pt x="44112" y="3637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3"/>
          <p:cNvSpPr txBox="1"/>
          <p:nvPr/>
        </p:nvSpPr>
        <p:spPr>
          <a:xfrm>
            <a:off x="3911600" y="668934"/>
            <a:ext cx="907774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Minimising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Least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Error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12141200" y="4289958"/>
            <a:ext cx="3180734" cy="258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5969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3860800" y="7096522"/>
            <a:ext cx="8163848" cy="1460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400">
              <a:lnSpc>
                <a:spcPct val="100000"/>
              </a:lnSpc>
            </a:pPr>
            <a:r>
              <a:rPr lang="en-US" altLang="zh-CN" sz="3200" spc="415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DCDCDC"/>
                </a:solidFill>
                <a:latin typeface="Times New Roman"/>
                <a:ea typeface="Times New Roman"/>
              </a:rPr>
              <a:t>“best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DCDCDC"/>
                </a:solidFill>
                <a:latin typeface="Times New Roman"/>
                <a:ea typeface="Times New Roman"/>
              </a:rPr>
              <a:t>fit”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DCDCDC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DCDCDC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DCDCDC"/>
                </a:solidFill>
                <a:latin typeface="Times New Roman"/>
                <a:ea typeface="Times New Roman"/>
              </a:rPr>
              <a:t>one</a:t>
            </a:r>
            <a:r>
              <a:rPr lang="en-US" altLang="zh-CN" sz="3200" spc="20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DCDCDC"/>
                </a:solidFill>
                <a:latin typeface="Times New Roman"/>
                <a:ea typeface="Times New Roman"/>
              </a:rPr>
              <a:t>where</a:t>
            </a:r>
            <a:r>
              <a:rPr lang="en-US" altLang="zh-CN" sz="3200" spc="20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</a:p>
          <a:p>
            <a:pPr marL="0">
              <a:lnSpc>
                <a:spcPct val="100000"/>
              </a:lnSpc>
            </a:pPr>
            <a:r>
              <a:rPr lang="en-US" altLang="zh-CN" sz="3200" spc="490" dirty="0">
                <a:solidFill>
                  <a:srgbClr val="DCDCDC"/>
                </a:solidFill>
                <a:latin typeface="Times New Roman"/>
                <a:ea typeface="Times New Roman"/>
              </a:rPr>
              <a:t>sum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DCDCDC"/>
                </a:solidFill>
                <a:latin typeface="Times New Roman"/>
                <a:ea typeface="Times New Roman"/>
              </a:rPr>
              <a:t>squares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DCDCDC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5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DCDCDC"/>
                </a:solidFill>
                <a:latin typeface="Times New Roman"/>
                <a:ea typeface="Times New Roman"/>
              </a:rPr>
              <a:t>lengths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DCDCDC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2235200">
              <a:lnSpc>
                <a:spcPct val="100000"/>
              </a:lnSpc>
            </a:pP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errors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34" dirty="0">
                <a:solidFill>
                  <a:srgbClr val="DCDCDC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180" dirty="0">
                <a:solidFill>
                  <a:srgbClr val="DCDCD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DCDCDC"/>
                </a:solidFill>
                <a:latin typeface="Times New Roman"/>
                <a:ea typeface="Times New Roman"/>
              </a:rPr>
              <a:t>minimum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reeform 437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441" name="Picture 4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442" name="Picture 4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443" name="Picture 4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444" name="Picture 4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445" name="Picture 4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446" name="Picture 4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447" name="Picture 4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448" name="Picture 4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448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1" name="Picture 4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452" name="Picture 4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453" name="Picture 4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454" name="Picture 4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455" name="Picture 4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456" name="Picture 4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457" name="Picture 4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458" name="Picture 45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458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/>
          <p:cNvSpPr/>
          <p:nvPr/>
        </p:nvSpPr>
        <p:spPr>
          <a:xfrm>
            <a:off x="5365750" y="2292350"/>
            <a:ext cx="69850" cy="3765550"/>
          </a:xfrm>
          <a:custGeom>
            <a:avLst/>
            <a:gdLst>
              <a:gd name="connsiteX0" fmla="*/ 42656 w 69850"/>
              <a:gd name="connsiteY0" fmla="*/ 3771333 h 3765550"/>
              <a:gd name="connsiteX1" fmla="*/ 42656 w 69850"/>
              <a:gd name="connsiteY1" fmla="*/ 35323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65550">
                <a:moveTo>
                  <a:pt x="42656" y="3771333"/>
                </a:moveTo>
                <a:lnTo>
                  <a:pt x="42656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/>
          <p:cNvSpPr/>
          <p:nvPr/>
        </p:nvSpPr>
        <p:spPr>
          <a:xfrm>
            <a:off x="5594350" y="3194050"/>
            <a:ext cx="69850" cy="2863850"/>
          </a:xfrm>
          <a:custGeom>
            <a:avLst/>
            <a:gdLst>
              <a:gd name="connsiteX0" fmla="*/ 42655 w 69850"/>
              <a:gd name="connsiteY0" fmla="*/ 2873313 h 2863850"/>
              <a:gd name="connsiteX1" fmla="*/ 42655 w 69850"/>
              <a:gd name="connsiteY1" fmla="*/ 36489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63850">
                <a:moveTo>
                  <a:pt x="42655" y="2873313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/>
          <p:cNvSpPr/>
          <p:nvPr/>
        </p:nvSpPr>
        <p:spPr>
          <a:xfrm>
            <a:off x="6013450" y="4108450"/>
            <a:ext cx="69850" cy="1936750"/>
          </a:xfrm>
          <a:custGeom>
            <a:avLst/>
            <a:gdLst>
              <a:gd name="connsiteX0" fmla="*/ 44112 w 69850"/>
              <a:gd name="connsiteY0" fmla="*/ 34249 h 1936750"/>
              <a:gd name="connsiteX1" fmla="*/ 4411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44112" y="34249"/>
                </a:moveTo>
                <a:lnTo>
                  <a:pt x="4411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/>
          <p:cNvSpPr/>
          <p:nvPr/>
        </p:nvSpPr>
        <p:spPr>
          <a:xfrm>
            <a:off x="6318250" y="3295650"/>
            <a:ext cx="69850" cy="2749550"/>
          </a:xfrm>
          <a:custGeom>
            <a:avLst/>
            <a:gdLst>
              <a:gd name="connsiteX0" fmla="*/ 44112 w 69850"/>
              <a:gd name="connsiteY0" fmla="*/ 32637 h 2749550"/>
              <a:gd name="connsiteX1" fmla="*/ 44112 w 69850"/>
              <a:gd name="connsiteY1" fmla="*/ 2759317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49550">
                <a:moveTo>
                  <a:pt x="44112" y="32637"/>
                </a:moveTo>
                <a:lnTo>
                  <a:pt x="44112" y="2759317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/>
          <p:cNvSpPr/>
          <p:nvPr/>
        </p:nvSpPr>
        <p:spPr>
          <a:xfrm>
            <a:off x="6496050" y="4540250"/>
            <a:ext cx="69850" cy="1593850"/>
          </a:xfrm>
          <a:custGeom>
            <a:avLst/>
            <a:gdLst>
              <a:gd name="connsiteX0" fmla="*/ 44112 w 69850"/>
              <a:gd name="connsiteY0" fmla="*/ 41166 h 1593850"/>
              <a:gd name="connsiteX1" fmla="*/ 44112 w 69850"/>
              <a:gd name="connsiteY1" fmla="*/ 1595683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593850">
                <a:moveTo>
                  <a:pt x="44112" y="41166"/>
                </a:moveTo>
                <a:lnTo>
                  <a:pt x="44112" y="159568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/>
          <p:cNvSpPr/>
          <p:nvPr/>
        </p:nvSpPr>
        <p:spPr>
          <a:xfrm>
            <a:off x="6978650" y="4108450"/>
            <a:ext cx="69850" cy="1936750"/>
          </a:xfrm>
          <a:custGeom>
            <a:avLst/>
            <a:gdLst>
              <a:gd name="connsiteX0" fmla="*/ 37762 w 69850"/>
              <a:gd name="connsiteY0" fmla="*/ 34247 h 1936750"/>
              <a:gd name="connsiteX1" fmla="*/ 3776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37762" y="34247"/>
                </a:moveTo>
                <a:lnTo>
                  <a:pt x="3776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/>
          <p:cNvSpPr/>
          <p:nvPr/>
        </p:nvSpPr>
        <p:spPr>
          <a:xfrm>
            <a:off x="7537450" y="3117850"/>
            <a:ext cx="69850" cy="3016250"/>
          </a:xfrm>
          <a:custGeom>
            <a:avLst/>
            <a:gdLst>
              <a:gd name="connsiteX0" fmla="*/ 44112 w 69850"/>
              <a:gd name="connsiteY0" fmla="*/ 44118 h 3016250"/>
              <a:gd name="connsiteX1" fmla="*/ 44112 w 69850"/>
              <a:gd name="connsiteY1" fmla="*/ 3018082 h 301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016250">
                <a:moveTo>
                  <a:pt x="44112" y="44118"/>
                </a:moveTo>
                <a:lnTo>
                  <a:pt x="44112" y="301808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/>
          <p:cNvSpPr/>
          <p:nvPr/>
        </p:nvSpPr>
        <p:spPr>
          <a:xfrm>
            <a:off x="7905750" y="3765550"/>
            <a:ext cx="69850" cy="2292350"/>
          </a:xfrm>
          <a:custGeom>
            <a:avLst/>
            <a:gdLst>
              <a:gd name="connsiteX0" fmla="*/ 40409 w 69850"/>
              <a:gd name="connsiteY0" fmla="*/ 2296433 h 2292350"/>
              <a:gd name="connsiteX1" fmla="*/ 40409 w 69850"/>
              <a:gd name="connsiteY1" fmla="*/ 43453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292350">
                <a:moveTo>
                  <a:pt x="40409" y="2296433"/>
                </a:moveTo>
                <a:lnTo>
                  <a:pt x="4040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/>
          <p:cNvSpPr/>
          <p:nvPr/>
        </p:nvSpPr>
        <p:spPr>
          <a:xfrm>
            <a:off x="8337550" y="4591050"/>
            <a:ext cx="69850" cy="1492250"/>
          </a:xfrm>
          <a:custGeom>
            <a:avLst/>
            <a:gdLst>
              <a:gd name="connsiteX0" fmla="*/ 31808 w 69850"/>
              <a:gd name="connsiteY0" fmla="*/ 33292 h 1492250"/>
              <a:gd name="connsiteX1" fmla="*/ 31808 w 69850"/>
              <a:gd name="connsiteY1" fmla="*/ 1501955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1808" y="33292"/>
                </a:moveTo>
                <a:lnTo>
                  <a:pt x="31808" y="150195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/>
          <p:cNvSpPr/>
          <p:nvPr/>
        </p:nvSpPr>
        <p:spPr>
          <a:xfrm>
            <a:off x="8553450" y="3765550"/>
            <a:ext cx="69850" cy="2330450"/>
          </a:xfrm>
          <a:custGeom>
            <a:avLst/>
            <a:gdLst>
              <a:gd name="connsiteX0" fmla="*/ 32869 w 69850"/>
              <a:gd name="connsiteY0" fmla="*/ 2336758 h 2330450"/>
              <a:gd name="connsiteX1" fmla="*/ 32869 w 69850"/>
              <a:gd name="connsiteY1" fmla="*/ 43454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330450">
                <a:moveTo>
                  <a:pt x="32869" y="2336758"/>
                </a:moveTo>
                <a:lnTo>
                  <a:pt x="32869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/>
          <p:cNvSpPr/>
          <p:nvPr/>
        </p:nvSpPr>
        <p:spPr>
          <a:xfrm>
            <a:off x="9010650" y="5137150"/>
            <a:ext cx="69850" cy="1035050"/>
          </a:xfrm>
          <a:custGeom>
            <a:avLst/>
            <a:gdLst>
              <a:gd name="connsiteX0" fmla="*/ 34996 w 69850"/>
              <a:gd name="connsiteY0" fmla="*/ 39284 h 1035050"/>
              <a:gd name="connsiteX1" fmla="*/ 34996 w 69850"/>
              <a:gd name="connsiteY1" fmla="*/ 1045124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34996" y="39284"/>
                </a:moveTo>
                <a:lnTo>
                  <a:pt x="34996" y="104512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/>
          <p:cNvSpPr/>
          <p:nvPr/>
        </p:nvSpPr>
        <p:spPr>
          <a:xfrm>
            <a:off x="9467850" y="4641850"/>
            <a:ext cx="69850" cy="1492250"/>
          </a:xfrm>
          <a:custGeom>
            <a:avLst/>
            <a:gdLst>
              <a:gd name="connsiteX0" fmla="*/ 38886 w 69850"/>
              <a:gd name="connsiteY0" fmla="*/ 34249 h 1492250"/>
              <a:gd name="connsiteX1" fmla="*/ 38886 w 69850"/>
              <a:gd name="connsiteY1" fmla="*/ 1502911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8886" y="34249"/>
                </a:moveTo>
                <a:lnTo>
                  <a:pt x="38886" y="15029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/>
          <p:cNvSpPr/>
          <p:nvPr/>
        </p:nvSpPr>
        <p:spPr>
          <a:xfrm>
            <a:off x="9899650" y="4095750"/>
            <a:ext cx="69850" cy="2139950"/>
          </a:xfrm>
          <a:custGeom>
            <a:avLst/>
            <a:gdLst>
              <a:gd name="connsiteX0" fmla="*/ 35912 w 69850"/>
              <a:gd name="connsiteY0" fmla="*/ 33182 h 2139950"/>
              <a:gd name="connsiteX1" fmla="*/ 35912 w 69850"/>
              <a:gd name="connsiteY1" fmla="*/ 2141292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139950">
                <a:moveTo>
                  <a:pt x="35912" y="33182"/>
                </a:moveTo>
                <a:lnTo>
                  <a:pt x="35912" y="214129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/>
          <p:cNvSpPr/>
          <p:nvPr/>
        </p:nvSpPr>
        <p:spPr>
          <a:xfrm>
            <a:off x="10026650" y="4781550"/>
            <a:ext cx="69850" cy="1314450"/>
          </a:xfrm>
          <a:custGeom>
            <a:avLst/>
            <a:gdLst>
              <a:gd name="connsiteX0" fmla="*/ 44112 w 69850"/>
              <a:gd name="connsiteY0" fmla="*/ 34249 h 1314450"/>
              <a:gd name="connsiteX1" fmla="*/ 44112 w 69850"/>
              <a:gd name="connsiteY1" fmla="*/ 132075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314450">
                <a:moveTo>
                  <a:pt x="44112" y="34249"/>
                </a:moveTo>
                <a:lnTo>
                  <a:pt x="44112" y="132075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/>
          <p:cNvSpPr/>
          <p:nvPr/>
        </p:nvSpPr>
        <p:spPr>
          <a:xfrm>
            <a:off x="10471150" y="3448050"/>
            <a:ext cx="69850" cy="2762250"/>
          </a:xfrm>
          <a:custGeom>
            <a:avLst/>
            <a:gdLst>
              <a:gd name="connsiteX0" fmla="*/ 43449 w 69850"/>
              <a:gd name="connsiteY0" fmla="*/ 2770132 h 2762250"/>
              <a:gd name="connsiteX1" fmla="*/ 43449 w 69850"/>
              <a:gd name="connsiteY1" fmla="*/ 43453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62250">
                <a:moveTo>
                  <a:pt x="43449" y="2770132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/>
          <p:cNvSpPr/>
          <p:nvPr/>
        </p:nvSpPr>
        <p:spPr>
          <a:xfrm>
            <a:off x="10737850" y="4121150"/>
            <a:ext cx="69850" cy="1009650"/>
          </a:xfrm>
          <a:custGeom>
            <a:avLst/>
            <a:gdLst>
              <a:gd name="connsiteX0" fmla="*/ 44112 w 69850"/>
              <a:gd name="connsiteY0" fmla="*/ 1012147 h 1009650"/>
              <a:gd name="connsiteX1" fmla="*/ 44112 w 69850"/>
              <a:gd name="connsiteY1" fmla="*/ 43453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09650">
                <a:moveTo>
                  <a:pt x="44112" y="1012147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/>
          <p:cNvSpPr/>
          <p:nvPr/>
        </p:nvSpPr>
        <p:spPr>
          <a:xfrm>
            <a:off x="10737850" y="5137150"/>
            <a:ext cx="69850" cy="1035050"/>
          </a:xfrm>
          <a:custGeom>
            <a:avLst/>
            <a:gdLst>
              <a:gd name="connsiteX0" fmla="*/ 44112 w 69850"/>
              <a:gd name="connsiteY0" fmla="*/ 1042216 h 1035050"/>
              <a:gd name="connsiteX1" fmla="*/ 44112 w 69850"/>
              <a:gd name="connsiteY1" fmla="*/ 36376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44112" y="1042216"/>
                </a:moveTo>
                <a:lnTo>
                  <a:pt x="44112" y="3637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TextBox 477"/>
          <p:cNvSpPr txBox="1"/>
          <p:nvPr/>
        </p:nvSpPr>
        <p:spPr>
          <a:xfrm>
            <a:off x="3911600" y="668934"/>
            <a:ext cx="907774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Minimising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Least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Error</a:t>
            </a:r>
          </a:p>
        </p:txBody>
      </p:sp>
      <p:sp>
        <p:nvSpPr>
          <p:cNvPr id="478" name="TextBox 478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479" name="TextBox 479"/>
          <p:cNvSpPr txBox="1"/>
          <p:nvPr/>
        </p:nvSpPr>
        <p:spPr>
          <a:xfrm>
            <a:off x="12141200" y="4289958"/>
            <a:ext cx="3180734" cy="2581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6200">
              <a:lnSpc>
                <a:spcPct val="106666"/>
              </a:lnSpc>
            </a:pPr>
            <a:r>
              <a:rPr lang="en-US" altLang="zh-CN" sz="2600" spc="12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ea typeface="Times New Roman"/>
              </a:rPr>
              <a:t>1: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9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7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9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2600" spc="14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70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19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ea typeface="Times New Roman"/>
              </a:rPr>
              <a:t>2: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7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1750" spc="14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2600" spc="22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0"/>
              </a:lnSpc>
            </a:pPr>
            <a:endParaRPr lang="en-US" dirty="0"/>
          </a:p>
          <a:p>
            <a:pPr marL="0" indent="5969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480" name="TextBox 480"/>
          <p:cNvSpPr txBox="1"/>
          <p:nvPr/>
        </p:nvSpPr>
        <p:spPr>
          <a:xfrm>
            <a:off x="3860800" y="7096522"/>
            <a:ext cx="8163847" cy="1460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400">
              <a:lnSpc>
                <a:spcPct val="100000"/>
              </a:lnSpc>
            </a:pPr>
            <a:r>
              <a:rPr lang="en-US" altLang="zh-CN" sz="3200" spc="41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“best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000000"/>
                </a:solidFill>
                <a:latin typeface="Times New Roman"/>
                <a:ea typeface="Times New Roman"/>
              </a:rPr>
              <a:t>fit”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0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one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where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</a:p>
          <a:p>
            <a:pPr marL="0">
              <a:lnSpc>
                <a:spcPct val="100000"/>
              </a:lnSpc>
            </a:pPr>
            <a:r>
              <a:rPr lang="en-US" altLang="zh-CN" sz="3200" spc="490" dirty="0">
                <a:solidFill>
                  <a:srgbClr val="000000"/>
                </a:solidFill>
                <a:latin typeface="Times New Roman"/>
                <a:ea typeface="Times New Roman"/>
              </a:rPr>
              <a:t>sum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squares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lengths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2235200">
              <a:lnSpc>
                <a:spcPct val="100000"/>
              </a:lnSpc>
            </a:pP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ea typeface="Times New Roman"/>
              </a:rPr>
              <a:t>errors</a:t>
            </a:r>
            <a:r>
              <a:rPr lang="en-US" altLang="zh-CN" sz="32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34" dirty="0">
                <a:solidFill>
                  <a:srgbClr val="000000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minimum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Freeform 481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4" name="Picture 4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485" name="Picture 4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486" name="Picture 4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487" name="Picture 4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488" name="Picture 4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489" name="Picture 4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490" name="Picture 4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491" name="Picture 4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492" name="Picture 4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492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5" name="Picture 49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496" name="Picture 49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497" name="Picture 49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498" name="Picture 49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499" name="Picture 49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500" name="Picture 50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501" name="Picture 50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502" name="Picture 50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502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 503"/>
          <p:cNvSpPr/>
          <p:nvPr/>
        </p:nvSpPr>
        <p:spPr>
          <a:xfrm>
            <a:off x="5365750" y="2292350"/>
            <a:ext cx="69850" cy="1098550"/>
          </a:xfrm>
          <a:custGeom>
            <a:avLst/>
            <a:gdLst>
              <a:gd name="connsiteX0" fmla="*/ 42655 w 69850"/>
              <a:gd name="connsiteY0" fmla="*/ 1108076 h 1098550"/>
              <a:gd name="connsiteX1" fmla="*/ 42655 w 69850"/>
              <a:gd name="connsiteY1" fmla="*/ 35323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98550">
                <a:moveTo>
                  <a:pt x="42655" y="1108076"/>
                </a:moveTo>
                <a:lnTo>
                  <a:pt x="42655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reeform 504"/>
          <p:cNvSpPr/>
          <p:nvPr/>
        </p:nvSpPr>
        <p:spPr>
          <a:xfrm>
            <a:off x="5594350" y="3194050"/>
            <a:ext cx="69850" cy="285750"/>
          </a:xfrm>
          <a:custGeom>
            <a:avLst/>
            <a:gdLst>
              <a:gd name="connsiteX0" fmla="*/ 42655 w 69850"/>
              <a:gd name="connsiteY0" fmla="*/ 295569 h 285750"/>
              <a:gd name="connsiteX1" fmla="*/ 42655 w 69850"/>
              <a:gd name="connsiteY1" fmla="*/ 3648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5750">
                <a:moveTo>
                  <a:pt x="42655" y="295569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reeform 505"/>
          <p:cNvSpPr/>
          <p:nvPr/>
        </p:nvSpPr>
        <p:spPr>
          <a:xfrm>
            <a:off x="6496050" y="3587750"/>
            <a:ext cx="69850" cy="984250"/>
          </a:xfrm>
          <a:custGeom>
            <a:avLst/>
            <a:gdLst>
              <a:gd name="connsiteX0" fmla="*/ 44112 w 69850"/>
              <a:gd name="connsiteY0" fmla="*/ 993666 h 984250"/>
              <a:gd name="connsiteX1" fmla="*/ 44112 w 69850"/>
              <a:gd name="connsiteY1" fmla="*/ 3649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93666"/>
                </a:moveTo>
                <a:lnTo>
                  <a:pt x="44112" y="3649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/>
          <p:cNvSpPr/>
          <p:nvPr/>
        </p:nvSpPr>
        <p:spPr>
          <a:xfrm>
            <a:off x="6978650" y="3765550"/>
            <a:ext cx="69850" cy="374650"/>
          </a:xfrm>
          <a:custGeom>
            <a:avLst/>
            <a:gdLst>
              <a:gd name="connsiteX0" fmla="*/ 37762 w 69850"/>
              <a:gd name="connsiteY0" fmla="*/ 377149 h 374650"/>
              <a:gd name="connsiteX1" fmla="*/ 3776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7762" y="377149"/>
                </a:moveTo>
                <a:lnTo>
                  <a:pt x="3776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/>
          <p:cNvSpPr/>
          <p:nvPr/>
        </p:nvSpPr>
        <p:spPr>
          <a:xfrm>
            <a:off x="7537450" y="2978150"/>
            <a:ext cx="69850" cy="984250"/>
          </a:xfrm>
          <a:custGeom>
            <a:avLst/>
            <a:gdLst>
              <a:gd name="connsiteX0" fmla="*/ 44112 w 69850"/>
              <a:gd name="connsiteY0" fmla="*/ 988988 h 984250"/>
              <a:gd name="connsiteX1" fmla="*/ 44112 w 69850"/>
              <a:gd name="connsiteY1" fmla="*/ 31811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88988"/>
                </a:moveTo>
                <a:lnTo>
                  <a:pt x="44112" y="318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/>
          <p:cNvSpPr/>
          <p:nvPr/>
        </p:nvSpPr>
        <p:spPr>
          <a:xfrm>
            <a:off x="8337550" y="4057650"/>
            <a:ext cx="69850" cy="565150"/>
          </a:xfrm>
          <a:custGeom>
            <a:avLst/>
            <a:gdLst>
              <a:gd name="connsiteX0" fmla="*/ 31808 w 69850"/>
              <a:gd name="connsiteY0" fmla="*/ 566692 h 565150"/>
              <a:gd name="connsiteX1" fmla="*/ 31808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31808" y="566692"/>
                </a:moveTo>
                <a:lnTo>
                  <a:pt x="31808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/>
          <p:cNvSpPr/>
          <p:nvPr/>
        </p:nvSpPr>
        <p:spPr>
          <a:xfrm>
            <a:off x="8553450" y="3765550"/>
            <a:ext cx="69850" cy="425450"/>
          </a:xfrm>
          <a:custGeom>
            <a:avLst/>
            <a:gdLst>
              <a:gd name="connsiteX0" fmla="*/ 32867 w 69850"/>
              <a:gd name="connsiteY0" fmla="*/ 435357 h 425450"/>
              <a:gd name="connsiteX1" fmla="*/ 32867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2867" y="435357"/>
                </a:moveTo>
                <a:lnTo>
                  <a:pt x="32867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/>
          <p:cNvSpPr/>
          <p:nvPr/>
        </p:nvSpPr>
        <p:spPr>
          <a:xfrm>
            <a:off x="9010650" y="4235450"/>
            <a:ext cx="69850" cy="806450"/>
          </a:xfrm>
          <a:custGeom>
            <a:avLst/>
            <a:gdLst>
              <a:gd name="connsiteX0" fmla="*/ 32867 w 69850"/>
              <a:gd name="connsiteY0" fmla="*/ 814686 h 806450"/>
              <a:gd name="connsiteX1" fmla="*/ 32867 w 69850"/>
              <a:gd name="connsiteY1" fmla="*/ 4345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806450">
                <a:moveTo>
                  <a:pt x="32867" y="814686"/>
                </a:moveTo>
                <a:lnTo>
                  <a:pt x="32867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/>
          <p:cNvSpPr/>
          <p:nvPr/>
        </p:nvSpPr>
        <p:spPr>
          <a:xfrm>
            <a:off x="9467850" y="4298950"/>
            <a:ext cx="69850" cy="374650"/>
          </a:xfrm>
          <a:custGeom>
            <a:avLst/>
            <a:gdLst>
              <a:gd name="connsiteX0" fmla="*/ 38886 w 69850"/>
              <a:gd name="connsiteY0" fmla="*/ 377149 h 374650"/>
              <a:gd name="connsiteX1" fmla="*/ 38886 w 69850"/>
              <a:gd name="connsiteY1" fmla="*/ 4345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8886" y="377149"/>
                </a:moveTo>
                <a:lnTo>
                  <a:pt x="38886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/>
          <p:cNvSpPr/>
          <p:nvPr/>
        </p:nvSpPr>
        <p:spPr>
          <a:xfrm>
            <a:off x="9899650" y="4044950"/>
            <a:ext cx="69850" cy="425450"/>
          </a:xfrm>
          <a:custGeom>
            <a:avLst/>
            <a:gdLst>
              <a:gd name="connsiteX0" fmla="*/ 35912 w 69850"/>
              <a:gd name="connsiteY0" fmla="*/ 435357 h 425450"/>
              <a:gd name="connsiteX1" fmla="*/ 35912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5912" y="435357"/>
                </a:moveTo>
                <a:lnTo>
                  <a:pt x="359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/>
          <p:cNvSpPr/>
          <p:nvPr/>
        </p:nvSpPr>
        <p:spPr>
          <a:xfrm>
            <a:off x="10026650" y="4438650"/>
            <a:ext cx="69850" cy="374650"/>
          </a:xfrm>
          <a:custGeom>
            <a:avLst/>
            <a:gdLst>
              <a:gd name="connsiteX0" fmla="*/ 44112 w 69850"/>
              <a:gd name="connsiteY0" fmla="*/ 377149 h 374650"/>
              <a:gd name="connsiteX1" fmla="*/ 4411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44112" y="377149"/>
                </a:moveTo>
                <a:lnTo>
                  <a:pt x="4411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/>
          <p:cNvSpPr/>
          <p:nvPr/>
        </p:nvSpPr>
        <p:spPr>
          <a:xfrm>
            <a:off x="10471150" y="3448050"/>
            <a:ext cx="69850" cy="1111250"/>
          </a:xfrm>
          <a:custGeom>
            <a:avLst/>
            <a:gdLst>
              <a:gd name="connsiteX0" fmla="*/ 43449 w 69850"/>
              <a:gd name="connsiteY0" fmla="*/ 1116207 h 1111250"/>
              <a:gd name="connsiteX1" fmla="*/ 43449 w 69850"/>
              <a:gd name="connsiteY1" fmla="*/ 43453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111250">
                <a:moveTo>
                  <a:pt x="43449" y="1116207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/>
          <p:cNvSpPr/>
          <p:nvPr/>
        </p:nvSpPr>
        <p:spPr>
          <a:xfrm>
            <a:off x="10737850" y="4121150"/>
            <a:ext cx="69850" cy="565150"/>
          </a:xfrm>
          <a:custGeom>
            <a:avLst/>
            <a:gdLst>
              <a:gd name="connsiteX0" fmla="*/ 44112 w 69850"/>
              <a:gd name="connsiteY0" fmla="*/ 566692 h 565150"/>
              <a:gd name="connsiteX1" fmla="*/ 44112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44112" y="566692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/>
          <p:cNvSpPr/>
          <p:nvPr/>
        </p:nvSpPr>
        <p:spPr>
          <a:xfrm>
            <a:off x="10737850" y="4667250"/>
            <a:ext cx="69850" cy="488950"/>
          </a:xfrm>
          <a:custGeom>
            <a:avLst/>
            <a:gdLst>
              <a:gd name="connsiteX0" fmla="*/ 44112 w 69850"/>
              <a:gd name="connsiteY0" fmla="*/ 493033 h 488950"/>
              <a:gd name="connsiteX1" fmla="*/ 44112 w 69850"/>
              <a:gd name="connsiteY1" fmla="*/ 43453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88950">
                <a:moveTo>
                  <a:pt x="44112" y="493033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TextBox 517"/>
          <p:cNvSpPr txBox="1"/>
          <p:nvPr/>
        </p:nvSpPr>
        <p:spPr>
          <a:xfrm>
            <a:off x="3911600" y="668934"/>
            <a:ext cx="907774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Minimising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Least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Error</a:t>
            </a:r>
          </a:p>
        </p:txBody>
      </p:sp>
      <p:sp>
        <p:nvSpPr>
          <p:cNvPr id="518" name="TextBox 518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519" name="TextBox 519"/>
          <p:cNvSpPr txBox="1"/>
          <p:nvPr/>
        </p:nvSpPr>
        <p:spPr>
          <a:xfrm>
            <a:off x="12204700" y="4609732"/>
            <a:ext cx="2818401" cy="2261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20700" indent="-520700" hangingPunct="0">
              <a:lnSpc>
                <a:spcPct val="100833"/>
              </a:lnSpc>
            </a:pP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2600" spc="-2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Line: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90"/>
              </a:lnSpc>
            </a:pPr>
            <a:endParaRPr lang="en-US" dirty="0"/>
          </a:p>
          <a:p>
            <a:pPr marL="0" indent="5334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20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3" name="Picture 5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524" name="Picture 5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525" name="Picture 5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526" name="Picture 5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527" name="Picture 5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528" name="Picture 5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529" name="Picture 5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530" name="Picture 5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531" name="Picture 5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531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4" name="Picture 5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535" name="Picture 5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536" name="Picture 5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537" name="Picture 5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538" name="Picture 5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539" name="Picture 5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sp>
        <p:nvSpPr>
          <p:cNvPr id="3" name="Freeform 539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1" name="Picture 5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542" name="Picture 54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4" name="TextBox 542"/>
          <p:cNvSpPr txBox="1"/>
          <p:nvPr/>
        </p:nvSpPr>
        <p:spPr>
          <a:xfrm>
            <a:off x="5461000" y="668934"/>
            <a:ext cx="545548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Linear</a:t>
            </a:r>
            <a:r>
              <a:rPr lang="en-US" altLang="zh-CN" sz="48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</a:p>
        </p:txBody>
      </p:sp>
      <p:sp>
        <p:nvSpPr>
          <p:cNvPr id="543" name="TextBox 543"/>
          <p:cNvSpPr txBox="1"/>
          <p:nvPr/>
        </p:nvSpPr>
        <p:spPr>
          <a:xfrm>
            <a:off x="1143000" y="1610258"/>
            <a:ext cx="2446204" cy="2687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9710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254000">
              <a:lnSpc>
                <a:spcPct val="100000"/>
              </a:lnSpc>
            </a:pPr>
            <a:r>
              <a:rPr lang="en-US" altLang="zh-CN" sz="3200" spc="345" dirty="0">
                <a:solidFill>
                  <a:srgbClr val="515151"/>
                </a:solidFill>
                <a:latin typeface="Times New Roman"/>
                <a:ea typeface="Times New Roman"/>
              </a:rPr>
              <a:t>Price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515151"/>
                </a:solidFill>
                <a:latin typeface="Times New Roman"/>
                <a:ea typeface="Times New Roman"/>
              </a:rPr>
              <a:t>per</a:t>
            </a:r>
          </a:p>
          <a:p>
            <a:pPr marL="0">
              <a:lnSpc>
                <a:spcPct val="100000"/>
              </a:lnSpc>
            </a:pPr>
            <a:r>
              <a:rPr lang="en-US" altLang="zh-CN" sz="3200" spc="405" dirty="0">
                <a:solidFill>
                  <a:srgbClr val="515151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515151"/>
                </a:solidFill>
                <a:latin typeface="Times New Roman"/>
                <a:ea typeface="Times New Roman"/>
              </a:rPr>
              <a:t>foot</a:t>
            </a:r>
          </a:p>
        </p:txBody>
      </p:sp>
      <p:sp>
        <p:nvSpPr>
          <p:cNvPr id="544" name="TextBox 544"/>
          <p:cNvSpPr txBox="1"/>
          <p:nvPr/>
        </p:nvSpPr>
        <p:spPr>
          <a:xfrm>
            <a:off x="12204700" y="4609732"/>
            <a:ext cx="2818401" cy="2261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20700" indent="-520700" hangingPunct="0">
              <a:lnSpc>
                <a:spcPct val="100833"/>
              </a:lnSpc>
            </a:pP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2600" spc="-2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Line: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90"/>
              </a:lnSpc>
            </a:pPr>
            <a:endParaRPr lang="en-US" dirty="0"/>
          </a:p>
          <a:p>
            <a:pPr marL="0" indent="5334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545" name="TextBox 545"/>
          <p:cNvSpPr txBox="1"/>
          <p:nvPr/>
        </p:nvSpPr>
        <p:spPr>
          <a:xfrm>
            <a:off x="6121400" y="6924954"/>
            <a:ext cx="4527788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40" dirty="0">
                <a:solidFill>
                  <a:srgbClr val="515151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515151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city</a:t>
            </a:r>
          </a:p>
          <a:p>
            <a:pPr marL="0" indent="1612900">
              <a:lnSpc>
                <a:spcPct val="100000"/>
              </a:lnSpc>
            </a:pPr>
            <a:r>
              <a:rPr lang="en-US" altLang="zh-CN" sz="3200" spc="400" dirty="0">
                <a:solidFill>
                  <a:srgbClr val="515151"/>
                </a:solidFill>
                <a:latin typeface="Times New Roman"/>
                <a:ea typeface="Times New Roman"/>
              </a:rPr>
              <a:t>cent</a:t>
            </a:r>
            <a:r>
              <a:rPr lang="en-US" altLang="zh-CN" sz="3200" spc="395" dirty="0">
                <a:solidFill>
                  <a:srgbClr val="515151"/>
                </a:solidFill>
                <a:latin typeface="Times New Roman"/>
                <a:ea typeface="Times New Roman"/>
              </a:rPr>
              <a:t>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Freeform 546"/>
          <p:cNvSpPr/>
          <p:nvPr/>
        </p:nvSpPr>
        <p:spPr>
          <a:xfrm>
            <a:off x="1060450" y="2889250"/>
            <a:ext cx="4527550" cy="4044950"/>
          </a:xfrm>
          <a:custGeom>
            <a:avLst/>
            <a:gdLst>
              <a:gd name="connsiteX0" fmla="*/ 9861 w 4527550"/>
              <a:gd name="connsiteY0" fmla="*/ 9737 h 4044950"/>
              <a:gd name="connsiteX1" fmla="*/ 4534198 w 4527550"/>
              <a:gd name="connsiteY1" fmla="*/ 9737 h 4044950"/>
              <a:gd name="connsiteX2" fmla="*/ 4534198 w 4527550"/>
              <a:gd name="connsiteY2" fmla="*/ 4048954 h 4044950"/>
              <a:gd name="connsiteX3" fmla="*/ 9861 w 4527550"/>
              <a:gd name="connsiteY3" fmla="*/ 4048954 h 4044950"/>
              <a:gd name="connsiteX4" fmla="*/ 9861 w 4527550"/>
              <a:gd name="connsiteY4" fmla="*/ 9737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550" h="4044950">
                <a:moveTo>
                  <a:pt x="9861" y="9737"/>
                </a:moveTo>
                <a:lnTo>
                  <a:pt x="4534198" y="9737"/>
                </a:lnTo>
                <a:lnTo>
                  <a:pt x="4534198" y="4048954"/>
                </a:lnTo>
                <a:lnTo>
                  <a:pt x="9861" y="4048954"/>
                </a:lnTo>
                <a:lnTo>
                  <a:pt x="9861" y="9737"/>
                </a:lnTo>
                <a:close/>
              </a:path>
            </a:pathLst>
          </a:custGeom>
          <a:solidFill>
            <a:srgbClr val="6652B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/>
          <p:cNvSpPr/>
          <p:nvPr/>
        </p:nvSpPr>
        <p:spPr>
          <a:xfrm>
            <a:off x="5848350" y="2889250"/>
            <a:ext cx="4540250" cy="4044950"/>
          </a:xfrm>
          <a:custGeom>
            <a:avLst/>
            <a:gdLst>
              <a:gd name="connsiteX0" fmla="*/ 17481 w 4540250"/>
              <a:gd name="connsiteY0" fmla="*/ 9737 h 4044950"/>
              <a:gd name="connsiteX1" fmla="*/ 4541818 w 4540250"/>
              <a:gd name="connsiteY1" fmla="*/ 9737 h 4044950"/>
              <a:gd name="connsiteX2" fmla="*/ 4541818 w 4540250"/>
              <a:gd name="connsiteY2" fmla="*/ 4048954 h 4044950"/>
              <a:gd name="connsiteX3" fmla="*/ 17481 w 4540250"/>
              <a:gd name="connsiteY3" fmla="*/ 4048954 h 4044950"/>
              <a:gd name="connsiteX4" fmla="*/ 17481 w 4540250"/>
              <a:gd name="connsiteY4" fmla="*/ 9737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0250" h="4044950">
                <a:moveTo>
                  <a:pt x="17481" y="9737"/>
                </a:moveTo>
                <a:lnTo>
                  <a:pt x="4541818" y="9737"/>
                </a:lnTo>
                <a:lnTo>
                  <a:pt x="4541818" y="4048954"/>
                </a:lnTo>
                <a:lnTo>
                  <a:pt x="17481" y="4048954"/>
                </a:lnTo>
                <a:lnTo>
                  <a:pt x="17481" y="9737"/>
                </a:lnTo>
                <a:close/>
              </a:path>
            </a:pathLst>
          </a:custGeom>
          <a:solidFill>
            <a:srgbClr val="9AC6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/>
          <p:cNvSpPr/>
          <p:nvPr/>
        </p:nvSpPr>
        <p:spPr>
          <a:xfrm>
            <a:off x="10648950" y="2889250"/>
            <a:ext cx="4527550" cy="4044950"/>
          </a:xfrm>
          <a:custGeom>
            <a:avLst/>
            <a:gdLst>
              <a:gd name="connsiteX0" fmla="*/ 12401 w 4527550"/>
              <a:gd name="connsiteY0" fmla="*/ 9737 h 4044950"/>
              <a:gd name="connsiteX1" fmla="*/ 4536745 w 4527550"/>
              <a:gd name="connsiteY1" fmla="*/ 9737 h 4044950"/>
              <a:gd name="connsiteX2" fmla="*/ 4536745 w 4527550"/>
              <a:gd name="connsiteY2" fmla="*/ 4048954 h 4044950"/>
              <a:gd name="connsiteX3" fmla="*/ 12401 w 4527550"/>
              <a:gd name="connsiteY3" fmla="*/ 4048954 h 4044950"/>
              <a:gd name="connsiteX4" fmla="*/ 12401 w 4527550"/>
              <a:gd name="connsiteY4" fmla="*/ 9737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550" h="4044950">
                <a:moveTo>
                  <a:pt x="12401" y="9737"/>
                </a:moveTo>
                <a:lnTo>
                  <a:pt x="4536745" y="9737"/>
                </a:lnTo>
                <a:lnTo>
                  <a:pt x="4536745" y="4048954"/>
                </a:lnTo>
                <a:lnTo>
                  <a:pt x="12401" y="4048954"/>
                </a:lnTo>
                <a:lnTo>
                  <a:pt x="12401" y="9737"/>
                </a:lnTo>
                <a:close/>
              </a:path>
            </a:pathLst>
          </a:custGeom>
          <a:solidFill>
            <a:srgbClr val="0A9CB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TextBox 549"/>
          <p:cNvSpPr txBox="1"/>
          <p:nvPr/>
        </p:nvSpPr>
        <p:spPr>
          <a:xfrm>
            <a:off x="2057400" y="668934"/>
            <a:ext cx="1227569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Linear</a:t>
            </a:r>
            <a:r>
              <a:rPr lang="en-US" altLang="zh-CN" sz="48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25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Algorithms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5" dirty="0">
                <a:solidFill>
                  <a:srgbClr val="3F3F3F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5" dirty="0">
                <a:solidFill>
                  <a:srgbClr val="3F3F3F"/>
                </a:solidFill>
                <a:latin typeface="Times New Roman"/>
                <a:ea typeface="Times New Roman"/>
              </a:rPr>
              <a:t>Practice</a:t>
            </a:r>
          </a:p>
        </p:txBody>
      </p:sp>
      <p:sp>
        <p:nvSpPr>
          <p:cNvPr id="550" name="TextBox 550"/>
          <p:cNvSpPr txBox="1"/>
          <p:nvPr/>
        </p:nvSpPr>
        <p:spPr>
          <a:xfrm>
            <a:off x="1460500" y="4397654"/>
            <a:ext cx="3748310" cy="979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55600">
              <a:lnSpc>
                <a:spcPct val="100000"/>
              </a:lnSpc>
            </a:pPr>
            <a:r>
              <a:rPr lang="en-US" altLang="zh-CN" sz="3200" spc="315" dirty="0">
                <a:solidFill>
                  <a:srgbClr val="FEFEFE"/>
                </a:solidFill>
                <a:latin typeface="Times New Roman"/>
                <a:ea typeface="Times New Roman"/>
              </a:rPr>
              <a:t>Estimate</a:t>
            </a:r>
            <a:r>
              <a:rPr lang="en-US" altLang="zh-CN" sz="3200" spc="16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40" dirty="0">
                <a:solidFill>
                  <a:srgbClr val="FEFEFE"/>
                </a:solidFill>
                <a:latin typeface="Times New Roman"/>
                <a:ea typeface="Times New Roman"/>
              </a:rPr>
              <a:t>initial</a:t>
            </a:r>
          </a:p>
          <a:p>
            <a:pPr marL="0">
              <a:lnSpc>
                <a:spcPct val="100000"/>
              </a:lnSpc>
            </a:pPr>
            <a:r>
              <a:rPr lang="en-US" altLang="zh-CN" sz="3200" spc="290" dirty="0">
                <a:solidFill>
                  <a:srgbClr val="FEFEFE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7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FEFEFE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spc="1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10" dirty="0">
                <a:solidFill>
                  <a:srgbClr val="FEFEFE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7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69" dirty="0">
                <a:solidFill>
                  <a:srgbClr val="FEFEFE"/>
                </a:solidFill>
                <a:latin typeface="Times New Roman"/>
                <a:ea typeface="Times New Roman"/>
              </a:rPr>
              <a:t>B</a:t>
            </a:r>
          </a:p>
        </p:txBody>
      </p:sp>
      <p:sp>
        <p:nvSpPr>
          <p:cNvPr id="551" name="TextBox 551"/>
          <p:cNvSpPr txBox="1"/>
          <p:nvPr/>
        </p:nvSpPr>
        <p:spPr>
          <a:xfrm>
            <a:off x="6248400" y="4162822"/>
            <a:ext cx="3859363" cy="1460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700" hangingPunct="0">
              <a:lnSpc>
                <a:spcPct val="99583"/>
              </a:lnSpc>
            </a:pPr>
            <a:r>
              <a:rPr lang="en-US" altLang="zh-CN" sz="3200" spc="370" dirty="0">
                <a:solidFill>
                  <a:srgbClr val="FEFEFE"/>
                </a:solidFill>
                <a:latin typeface="Times New Roman"/>
                <a:ea typeface="Times New Roman"/>
              </a:rPr>
              <a:t>Find</a:t>
            </a:r>
            <a:r>
              <a:rPr lang="en-US" altLang="zh-CN" sz="3200" spc="20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FEFEFE"/>
                </a:solidFill>
                <a:latin typeface="Times New Roman"/>
                <a:ea typeface="Times New Roman"/>
              </a:rPr>
              <a:t>errors</a:t>
            </a:r>
            <a:r>
              <a:rPr lang="en-US" altLang="zh-CN" sz="3200" spc="20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FEFEFE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FEFE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FEFEFE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32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FEFEFE"/>
                </a:solidFill>
                <a:latin typeface="Times New Roman"/>
                <a:ea typeface="Times New Roman"/>
              </a:rPr>
              <a:t>line</a:t>
            </a:r>
          </a:p>
          <a:p>
            <a:pPr marL="0" indent="101600">
              <a:lnSpc>
                <a:spcPct val="100000"/>
              </a:lnSpc>
            </a:pPr>
            <a:r>
              <a:rPr lang="en-US" altLang="zh-CN" sz="3200" spc="365" dirty="0">
                <a:solidFill>
                  <a:srgbClr val="FEFEFE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200" spc="21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FEFEFE"/>
                </a:solidFill>
                <a:latin typeface="Times New Roman"/>
                <a:ea typeface="Times New Roman"/>
              </a:rPr>
              <a:t>those</a:t>
            </a:r>
            <a:r>
              <a:rPr lang="en-US" altLang="zh-CN" sz="32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FEFEFE"/>
                </a:solidFill>
                <a:latin typeface="Times New Roman"/>
                <a:ea typeface="Times New Roman"/>
              </a:rPr>
              <a:t>values</a:t>
            </a:r>
          </a:p>
        </p:txBody>
      </p:sp>
      <p:sp>
        <p:nvSpPr>
          <p:cNvPr id="552" name="TextBox 552"/>
          <p:cNvSpPr txBox="1"/>
          <p:nvPr/>
        </p:nvSpPr>
        <p:spPr>
          <a:xfrm>
            <a:off x="10960100" y="4162822"/>
            <a:ext cx="3949890" cy="1460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28600">
              <a:lnSpc>
                <a:spcPct val="100000"/>
              </a:lnSpc>
            </a:pPr>
            <a:r>
              <a:rPr lang="en-US" altLang="zh-CN" sz="3200" spc="430" dirty="0">
                <a:solidFill>
                  <a:srgbClr val="FEFEFE"/>
                </a:solidFill>
                <a:latin typeface="Times New Roman"/>
                <a:ea typeface="Times New Roman"/>
              </a:rPr>
              <a:t>Feed</a:t>
            </a:r>
            <a:r>
              <a:rPr lang="en-US" altLang="zh-CN" sz="32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FEFEFE"/>
                </a:solidFill>
                <a:latin typeface="Times New Roman"/>
                <a:ea typeface="Times New Roman"/>
              </a:rPr>
              <a:t>errors</a:t>
            </a:r>
            <a:r>
              <a:rPr lang="en-US" altLang="zh-CN" sz="3200" spc="23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FEFEFE"/>
                </a:solidFill>
                <a:latin typeface="Times New Roman"/>
                <a:ea typeface="Times New Roman"/>
              </a:rPr>
              <a:t>back</a:t>
            </a:r>
          </a:p>
          <a:p>
            <a:pPr marL="0">
              <a:lnSpc>
                <a:spcPct val="100000"/>
              </a:lnSpc>
            </a:pPr>
            <a:r>
              <a:rPr lang="en-US" altLang="zh-CN" sz="3200" spc="410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FEFEFE"/>
                </a:solidFill>
                <a:latin typeface="Times New Roman"/>
                <a:ea typeface="Times New Roman"/>
              </a:rPr>
              <a:t>get</a:t>
            </a:r>
            <a:r>
              <a:rPr lang="en-US" altLang="zh-CN" sz="32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75" dirty="0">
                <a:solidFill>
                  <a:srgbClr val="FEFEFE"/>
                </a:solidFill>
                <a:latin typeface="Times New Roman"/>
                <a:ea typeface="Times New Roman"/>
              </a:rPr>
              <a:t>new</a:t>
            </a:r>
            <a:r>
              <a:rPr lang="en-US" altLang="zh-CN" sz="3200" spc="22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FEFEFE"/>
                </a:solidFill>
                <a:latin typeface="Times New Roman"/>
                <a:ea typeface="Times New Roman"/>
              </a:rPr>
              <a:t>values</a:t>
            </a:r>
          </a:p>
          <a:p>
            <a:pPr marL="0" indent="800100">
              <a:lnSpc>
                <a:spcPct val="100000"/>
              </a:lnSpc>
            </a:pPr>
            <a:r>
              <a:rPr lang="en-US" altLang="zh-CN" sz="3200" spc="250" dirty="0">
                <a:solidFill>
                  <a:srgbClr val="FEFEFE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spc="16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85" dirty="0">
                <a:solidFill>
                  <a:srgbClr val="FEFEFE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6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FEFEFE"/>
                </a:solidFill>
                <a:latin typeface="Times New Roman"/>
                <a:ea typeface="Times New Roman"/>
              </a:rPr>
              <a:t>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Freeform 553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6" name="Picture 5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557" name="Picture 5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558" name="Picture 5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559" name="Picture 5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560" name="Picture 5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561" name="Picture 5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562" name="Picture 5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563" name="Picture 5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564" name="Picture 5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564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7" name="Picture 5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568" name="Picture 5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569" name="Picture 5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570" name="Picture 5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571" name="Picture 5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572" name="Picture 57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573" name="Picture 57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574" name="Picture 5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574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/>
          <p:cNvSpPr/>
          <p:nvPr/>
        </p:nvSpPr>
        <p:spPr>
          <a:xfrm>
            <a:off x="12744450" y="3536950"/>
            <a:ext cx="933450" cy="920750"/>
          </a:xfrm>
          <a:custGeom>
            <a:avLst/>
            <a:gdLst>
              <a:gd name="connsiteX0" fmla="*/ 939784 w 933450"/>
              <a:gd name="connsiteY0" fmla="*/ 34454 h 920750"/>
              <a:gd name="connsiteX1" fmla="*/ 939784 w 933450"/>
              <a:gd name="connsiteY1" fmla="*/ 932480 h 920750"/>
              <a:gd name="connsiteX2" fmla="*/ 41757 w 933450"/>
              <a:gd name="connsiteY2" fmla="*/ 932480 h 920750"/>
              <a:gd name="connsiteX3" fmla="*/ 41757 w 933450"/>
              <a:gd name="connsiteY3" fmla="*/ 34454 h 920750"/>
              <a:gd name="connsiteX4" fmla="*/ 939784 w 933450"/>
              <a:gd name="connsiteY4" fmla="*/ 34454 h 920750"/>
              <a:gd name="connsiteX5" fmla="*/ 939784 w 933450"/>
              <a:gd name="connsiteY5" fmla="*/ 34454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450" h="920750">
                <a:moveTo>
                  <a:pt x="939784" y="34454"/>
                </a:moveTo>
                <a:cubicBezTo>
                  <a:pt x="1187767" y="282437"/>
                  <a:pt x="1187767" y="684497"/>
                  <a:pt x="939784" y="932480"/>
                </a:cubicBezTo>
                <a:cubicBezTo>
                  <a:pt x="691801" y="1180463"/>
                  <a:pt x="289740" y="1180463"/>
                  <a:pt x="41757" y="932480"/>
                </a:cubicBezTo>
                <a:cubicBezTo>
                  <a:pt x="-206223" y="684497"/>
                  <a:pt x="-206223" y="282437"/>
                  <a:pt x="41757" y="34454"/>
                </a:cubicBezTo>
                <a:cubicBezTo>
                  <a:pt x="289740" y="-213528"/>
                  <a:pt x="691801" y="-213528"/>
                  <a:pt x="939784" y="34454"/>
                </a:cubicBezTo>
                <a:lnTo>
                  <a:pt x="939784" y="34454"/>
                </a:lnTo>
                <a:close/>
              </a:path>
            </a:pathLst>
          </a:custGeom>
          <a:solidFill>
            <a:srgbClr val="0000AE">
              <a:alpha val="0"/>
            </a:srgbClr>
          </a:solidFill>
          <a:ln w="254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/>
          <p:cNvSpPr/>
          <p:nvPr/>
        </p:nvSpPr>
        <p:spPr>
          <a:xfrm>
            <a:off x="14344650" y="3536950"/>
            <a:ext cx="933450" cy="920750"/>
          </a:xfrm>
          <a:custGeom>
            <a:avLst/>
            <a:gdLst>
              <a:gd name="connsiteX0" fmla="*/ 939778 w 933450"/>
              <a:gd name="connsiteY0" fmla="*/ 34454 h 920750"/>
              <a:gd name="connsiteX1" fmla="*/ 939778 w 933450"/>
              <a:gd name="connsiteY1" fmla="*/ 932480 h 920750"/>
              <a:gd name="connsiteX2" fmla="*/ 41752 w 933450"/>
              <a:gd name="connsiteY2" fmla="*/ 932480 h 920750"/>
              <a:gd name="connsiteX3" fmla="*/ 41752 w 933450"/>
              <a:gd name="connsiteY3" fmla="*/ 34454 h 920750"/>
              <a:gd name="connsiteX4" fmla="*/ 939778 w 933450"/>
              <a:gd name="connsiteY4" fmla="*/ 34454 h 920750"/>
              <a:gd name="connsiteX5" fmla="*/ 939778 w 933450"/>
              <a:gd name="connsiteY5" fmla="*/ 34454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450" h="920750">
                <a:moveTo>
                  <a:pt x="939778" y="34454"/>
                </a:moveTo>
                <a:cubicBezTo>
                  <a:pt x="1187761" y="282437"/>
                  <a:pt x="1187761" y="684497"/>
                  <a:pt x="939778" y="932480"/>
                </a:cubicBezTo>
                <a:cubicBezTo>
                  <a:pt x="691795" y="1180463"/>
                  <a:pt x="289735" y="1180463"/>
                  <a:pt x="41752" y="932480"/>
                </a:cubicBezTo>
                <a:cubicBezTo>
                  <a:pt x="-206229" y="684497"/>
                  <a:pt x="-206229" y="282437"/>
                  <a:pt x="41752" y="34454"/>
                </a:cubicBezTo>
                <a:cubicBezTo>
                  <a:pt x="289735" y="-213528"/>
                  <a:pt x="691795" y="-213528"/>
                  <a:pt x="939778" y="34454"/>
                </a:cubicBezTo>
                <a:lnTo>
                  <a:pt x="939778" y="34454"/>
                </a:lnTo>
                <a:close/>
              </a:path>
            </a:pathLst>
          </a:custGeom>
          <a:solidFill>
            <a:srgbClr val="000029">
              <a:alpha val="0"/>
            </a:srgbClr>
          </a:solidFill>
          <a:ln w="254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TextBox 577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579" name="TextBox 579"/>
          <p:cNvSpPr txBox="1"/>
          <p:nvPr/>
        </p:nvSpPr>
        <p:spPr>
          <a:xfrm>
            <a:off x="4241800" y="3679139"/>
            <a:ext cx="11480372" cy="4356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493000">
              <a:lnSpc>
                <a:spcPct val="106666"/>
              </a:lnSpc>
            </a:pP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7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60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90" dirty="0">
                <a:solidFill>
                  <a:srgbClr val="000000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255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9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56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90" dirty="0">
                <a:solidFill>
                  <a:srgbClr val="000000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3800" spc="43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84963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6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280" dirty="0">
                <a:solidFill>
                  <a:srgbClr val="515151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off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515151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515151"/>
                </a:solidFill>
                <a:latin typeface="Times New Roman"/>
                <a:ea typeface="Times New Roman"/>
              </a:rPr>
              <a:t>some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5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10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Freeform 580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3" name="Picture 5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584" name="Picture 5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585" name="Picture 5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586" name="Picture 5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587" name="Picture 5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588" name="Picture 5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589" name="Picture 5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590" name="Picture 5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591" name="Picture 5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591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4" name="Picture 5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595" name="Picture 59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596" name="Picture 5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597" name="Picture 59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598" name="Picture 5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599" name="Picture 59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600" name="Picture 60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601" name="Picture 60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601"/>
          <p:cNvSpPr/>
          <p:nvPr/>
        </p:nvSpPr>
        <p:spPr>
          <a:xfrm>
            <a:off x="5365750" y="2292350"/>
            <a:ext cx="69850" cy="3765550"/>
          </a:xfrm>
          <a:custGeom>
            <a:avLst/>
            <a:gdLst>
              <a:gd name="connsiteX0" fmla="*/ 42656 w 69850"/>
              <a:gd name="connsiteY0" fmla="*/ 3771333 h 3765550"/>
              <a:gd name="connsiteX1" fmla="*/ 42656 w 69850"/>
              <a:gd name="connsiteY1" fmla="*/ 35323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65550">
                <a:moveTo>
                  <a:pt x="42656" y="3771333"/>
                </a:moveTo>
                <a:lnTo>
                  <a:pt x="42656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/>
          <p:cNvSpPr/>
          <p:nvPr/>
        </p:nvSpPr>
        <p:spPr>
          <a:xfrm>
            <a:off x="5594350" y="3194050"/>
            <a:ext cx="69850" cy="2863850"/>
          </a:xfrm>
          <a:custGeom>
            <a:avLst/>
            <a:gdLst>
              <a:gd name="connsiteX0" fmla="*/ 42655 w 69850"/>
              <a:gd name="connsiteY0" fmla="*/ 2873313 h 2863850"/>
              <a:gd name="connsiteX1" fmla="*/ 42655 w 69850"/>
              <a:gd name="connsiteY1" fmla="*/ 36489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63850">
                <a:moveTo>
                  <a:pt x="42655" y="2873313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/>
          <p:cNvSpPr/>
          <p:nvPr/>
        </p:nvSpPr>
        <p:spPr>
          <a:xfrm>
            <a:off x="6013450" y="4108450"/>
            <a:ext cx="69850" cy="1936750"/>
          </a:xfrm>
          <a:custGeom>
            <a:avLst/>
            <a:gdLst>
              <a:gd name="connsiteX0" fmla="*/ 44112 w 69850"/>
              <a:gd name="connsiteY0" fmla="*/ 34249 h 1936750"/>
              <a:gd name="connsiteX1" fmla="*/ 4411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44112" y="34249"/>
                </a:moveTo>
                <a:lnTo>
                  <a:pt x="4411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/>
          <p:cNvSpPr/>
          <p:nvPr/>
        </p:nvSpPr>
        <p:spPr>
          <a:xfrm>
            <a:off x="6318250" y="3295650"/>
            <a:ext cx="69850" cy="2749550"/>
          </a:xfrm>
          <a:custGeom>
            <a:avLst/>
            <a:gdLst>
              <a:gd name="connsiteX0" fmla="*/ 44112 w 69850"/>
              <a:gd name="connsiteY0" fmla="*/ 32637 h 2749550"/>
              <a:gd name="connsiteX1" fmla="*/ 44112 w 69850"/>
              <a:gd name="connsiteY1" fmla="*/ 2759317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49550">
                <a:moveTo>
                  <a:pt x="44112" y="32637"/>
                </a:moveTo>
                <a:lnTo>
                  <a:pt x="44112" y="2759317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/>
          <p:cNvSpPr/>
          <p:nvPr/>
        </p:nvSpPr>
        <p:spPr>
          <a:xfrm>
            <a:off x="6496050" y="4540250"/>
            <a:ext cx="69850" cy="1593850"/>
          </a:xfrm>
          <a:custGeom>
            <a:avLst/>
            <a:gdLst>
              <a:gd name="connsiteX0" fmla="*/ 44112 w 69850"/>
              <a:gd name="connsiteY0" fmla="*/ 41166 h 1593850"/>
              <a:gd name="connsiteX1" fmla="*/ 44112 w 69850"/>
              <a:gd name="connsiteY1" fmla="*/ 1595683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593850">
                <a:moveTo>
                  <a:pt x="44112" y="41166"/>
                </a:moveTo>
                <a:lnTo>
                  <a:pt x="44112" y="159568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reeform 606"/>
          <p:cNvSpPr/>
          <p:nvPr/>
        </p:nvSpPr>
        <p:spPr>
          <a:xfrm>
            <a:off x="6978650" y="4108450"/>
            <a:ext cx="69850" cy="1936750"/>
          </a:xfrm>
          <a:custGeom>
            <a:avLst/>
            <a:gdLst>
              <a:gd name="connsiteX0" fmla="*/ 37762 w 69850"/>
              <a:gd name="connsiteY0" fmla="*/ 34247 h 1936750"/>
              <a:gd name="connsiteX1" fmla="*/ 3776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37762" y="34247"/>
                </a:moveTo>
                <a:lnTo>
                  <a:pt x="3776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reeform 607"/>
          <p:cNvSpPr/>
          <p:nvPr/>
        </p:nvSpPr>
        <p:spPr>
          <a:xfrm>
            <a:off x="7537450" y="3117850"/>
            <a:ext cx="69850" cy="3016250"/>
          </a:xfrm>
          <a:custGeom>
            <a:avLst/>
            <a:gdLst>
              <a:gd name="connsiteX0" fmla="*/ 44112 w 69850"/>
              <a:gd name="connsiteY0" fmla="*/ 44118 h 3016250"/>
              <a:gd name="connsiteX1" fmla="*/ 44112 w 69850"/>
              <a:gd name="connsiteY1" fmla="*/ 3018082 h 301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016250">
                <a:moveTo>
                  <a:pt x="44112" y="44118"/>
                </a:moveTo>
                <a:lnTo>
                  <a:pt x="44112" y="301808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/>
          <p:cNvSpPr/>
          <p:nvPr/>
        </p:nvSpPr>
        <p:spPr>
          <a:xfrm>
            <a:off x="7905750" y="3765550"/>
            <a:ext cx="69850" cy="2292350"/>
          </a:xfrm>
          <a:custGeom>
            <a:avLst/>
            <a:gdLst>
              <a:gd name="connsiteX0" fmla="*/ 40409 w 69850"/>
              <a:gd name="connsiteY0" fmla="*/ 2296433 h 2292350"/>
              <a:gd name="connsiteX1" fmla="*/ 40409 w 69850"/>
              <a:gd name="connsiteY1" fmla="*/ 43453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292350">
                <a:moveTo>
                  <a:pt x="40409" y="2296433"/>
                </a:moveTo>
                <a:lnTo>
                  <a:pt x="4040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/>
          <p:cNvSpPr/>
          <p:nvPr/>
        </p:nvSpPr>
        <p:spPr>
          <a:xfrm>
            <a:off x="8337550" y="4591050"/>
            <a:ext cx="69850" cy="1492250"/>
          </a:xfrm>
          <a:custGeom>
            <a:avLst/>
            <a:gdLst>
              <a:gd name="connsiteX0" fmla="*/ 31808 w 69850"/>
              <a:gd name="connsiteY0" fmla="*/ 33292 h 1492250"/>
              <a:gd name="connsiteX1" fmla="*/ 31808 w 69850"/>
              <a:gd name="connsiteY1" fmla="*/ 1501955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1808" y="33292"/>
                </a:moveTo>
                <a:lnTo>
                  <a:pt x="31808" y="150195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/>
          <p:cNvSpPr/>
          <p:nvPr/>
        </p:nvSpPr>
        <p:spPr>
          <a:xfrm>
            <a:off x="8553450" y="3765550"/>
            <a:ext cx="69850" cy="2330450"/>
          </a:xfrm>
          <a:custGeom>
            <a:avLst/>
            <a:gdLst>
              <a:gd name="connsiteX0" fmla="*/ 32869 w 69850"/>
              <a:gd name="connsiteY0" fmla="*/ 2336758 h 2330450"/>
              <a:gd name="connsiteX1" fmla="*/ 32869 w 69850"/>
              <a:gd name="connsiteY1" fmla="*/ 43454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330450">
                <a:moveTo>
                  <a:pt x="32869" y="2336758"/>
                </a:moveTo>
                <a:lnTo>
                  <a:pt x="32869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/>
          <p:cNvSpPr/>
          <p:nvPr/>
        </p:nvSpPr>
        <p:spPr>
          <a:xfrm>
            <a:off x="9010650" y="5137150"/>
            <a:ext cx="69850" cy="1035050"/>
          </a:xfrm>
          <a:custGeom>
            <a:avLst/>
            <a:gdLst>
              <a:gd name="connsiteX0" fmla="*/ 34996 w 69850"/>
              <a:gd name="connsiteY0" fmla="*/ 39284 h 1035050"/>
              <a:gd name="connsiteX1" fmla="*/ 34996 w 69850"/>
              <a:gd name="connsiteY1" fmla="*/ 1045124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34996" y="39284"/>
                </a:moveTo>
                <a:lnTo>
                  <a:pt x="34996" y="104512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/>
          <p:cNvSpPr/>
          <p:nvPr/>
        </p:nvSpPr>
        <p:spPr>
          <a:xfrm>
            <a:off x="9467850" y="4641850"/>
            <a:ext cx="69850" cy="1492250"/>
          </a:xfrm>
          <a:custGeom>
            <a:avLst/>
            <a:gdLst>
              <a:gd name="connsiteX0" fmla="*/ 38886 w 69850"/>
              <a:gd name="connsiteY0" fmla="*/ 34249 h 1492250"/>
              <a:gd name="connsiteX1" fmla="*/ 38886 w 69850"/>
              <a:gd name="connsiteY1" fmla="*/ 1502911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8886" y="34249"/>
                </a:moveTo>
                <a:lnTo>
                  <a:pt x="38886" y="15029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/>
          <p:cNvSpPr/>
          <p:nvPr/>
        </p:nvSpPr>
        <p:spPr>
          <a:xfrm>
            <a:off x="9899650" y="4095750"/>
            <a:ext cx="69850" cy="2139950"/>
          </a:xfrm>
          <a:custGeom>
            <a:avLst/>
            <a:gdLst>
              <a:gd name="connsiteX0" fmla="*/ 35912 w 69850"/>
              <a:gd name="connsiteY0" fmla="*/ 33182 h 2139950"/>
              <a:gd name="connsiteX1" fmla="*/ 35912 w 69850"/>
              <a:gd name="connsiteY1" fmla="*/ 2141292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139950">
                <a:moveTo>
                  <a:pt x="35912" y="33182"/>
                </a:moveTo>
                <a:lnTo>
                  <a:pt x="35912" y="214129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/>
          <p:cNvSpPr/>
          <p:nvPr/>
        </p:nvSpPr>
        <p:spPr>
          <a:xfrm>
            <a:off x="10026650" y="4781550"/>
            <a:ext cx="69850" cy="1314450"/>
          </a:xfrm>
          <a:custGeom>
            <a:avLst/>
            <a:gdLst>
              <a:gd name="connsiteX0" fmla="*/ 44112 w 69850"/>
              <a:gd name="connsiteY0" fmla="*/ 34249 h 1314450"/>
              <a:gd name="connsiteX1" fmla="*/ 44112 w 69850"/>
              <a:gd name="connsiteY1" fmla="*/ 132075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314450">
                <a:moveTo>
                  <a:pt x="44112" y="34249"/>
                </a:moveTo>
                <a:lnTo>
                  <a:pt x="44112" y="132075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/>
          <p:cNvSpPr/>
          <p:nvPr/>
        </p:nvSpPr>
        <p:spPr>
          <a:xfrm>
            <a:off x="10471150" y="3448050"/>
            <a:ext cx="69850" cy="2762250"/>
          </a:xfrm>
          <a:custGeom>
            <a:avLst/>
            <a:gdLst>
              <a:gd name="connsiteX0" fmla="*/ 43449 w 69850"/>
              <a:gd name="connsiteY0" fmla="*/ 2770132 h 2762250"/>
              <a:gd name="connsiteX1" fmla="*/ 43449 w 69850"/>
              <a:gd name="connsiteY1" fmla="*/ 43453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62250">
                <a:moveTo>
                  <a:pt x="43449" y="2770132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/>
          <p:cNvSpPr/>
          <p:nvPr/>
        </p:nvSpPr>
        <p:spPr>
          <a:xfrm>
            <a:off x="10737850" y="4121150"/>
            <a:ext cx="69850" cy="1009650"/>
          </a:xfrm>
          <a:custGeom>
            <a:avLst/>
            <a:gdLst>
              <a:gd name="connsiteX0" fmla="*/ 44112 w 69850"/>
              <a:gd name="connsiteY0" fmla="*/ 1012147 h 1009650"/>
              <a:gd name="connsiteX1" fmla="*/ 44112 w 69850"/>
              <a:gd name="connsiteY1" fmla="*/ 43453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09650">
                <a:moveTo>
                  <a:pt x="44112" y="1012147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/>
          <p:cNvSpPr/>
          <p:nvPr/>
        </p:nvSpPr>
        <p:spPr>
          <a:xfrm>
            <a:off x="10737850" y="5137150"/>
            <a:ext cx="69850" cy="1035050"/>
          </a:xfrm>
          <a:custGeom>
            <a:avLst/>
            <a:gdLst>
              <a:gd name="connsiteX0" fmla="*/ 44112 w 69850"/>
              <a:gd name="connsiteY0" fmla="*/ 1042216 h 1035050"/>
              <a:gd name="connsiteX1" fmla="*/ 44112 w 69850"/>
              <a:gd name="connsiteY1" fmla="*/ 36376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44112" y="1042216"/>
                </a:moveTo>
                <a:lnTo>
                  <a:pt x="44112" y="3637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TextBox 619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620" name="TextBox 620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621" name="TextBox 621"/>
          <p:cNvSpPr txBox="1"/>
          <p:nvPr/>
        </p:nvSpPr>
        <p:spPr>
          <a:xfrm>
            <a:off x="2921000" y="3679139"/>
            <a:ext cx="12801172" cy="44959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813800">
              <a:lnSpc>
                <a:spcPct val="106666"/>
              </a:lnSpc>
            </a:pP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7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60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90" dirty="0">
                <a:solidFill>
                  <a:srgbClr val="000000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255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9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56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90" dirty="0">
                <a:solidFill>
                  <a:srgbClr val="000000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3800" spc="43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98171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6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Calculate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least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error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feed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Freeform 622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5" name="Picture 6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626" name="Picture 6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627" name="Picture 6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628" name="Picture 6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629" name="Picture 6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630" name="Picture 6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631" name="Picture 6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632" name="Picture 6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633" name="Picture 6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633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6" name="Picture 6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637" name="Picture 6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638" name="Picture 6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639" name="Picture 63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640" name="Picture 6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641" name="Picture 6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642" name="Picture 6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643" name="Picture 6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643"/>
          <p:cNvSpPr/>
          <p:nvPr/>
        </p:nvSpPr>
        <p:spPr>
          <a:xfrm>
            <a:off x="4616450" y="4692650"/>
            <a:ext cx="7080250" cy="781050"/>
          </a:xfrm>
          <a:custGeom>
            <a:avLst/>
            <a:gdLst>
              <a:gd name="connsiteX0" fmla="*/ 7089586 w 7080250"/>
              <a:gd name="connsiteY0" fmla="*/ 791292 h 781050"/>
              <a:gd name="connsiteX1" fmla="*/ 37653 w 7080250"/>
              <a:gd name="connsiteY1" fmla="*/ 43564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781050">
                <a:moveTo>
                  <a:pt x="7089586" y="791292"/>
                </a:moveTo>
                <a:lnTo>
                  <a:pt x="37653" y="43564"/>
                </a:lnTo>
              </a:path>
            </a:pathLst>
          </a:custGeom>
          <a:ln w="63500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TextBox 644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645" name="TextBox 645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646" name="TextBox 646"/>
          <p:cNvSpPr txBox="1"/>
          <p:nvPr/>
        </p:nvSpPr>
        <p:spPr>
          <a:xfrm>
            <a:off x="12382500" y="3679139"/>
            <a:ext cx="2684995" cy="3192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800" spc="28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255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85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3800" spc="29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3556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647" name="TextBox 647"/>
          <p:cNvSpPr txBox="1"/>
          <p:nvPr/>
        </p:nvSpPr>
        <p:spPr>
          <a:xfrm>
            <a:off x="4114800" y="7515149"/>
            <a:ext cx="8157446" cy="520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200" spc="285" dirty="0">
                <a:solidFill>
                  <a:srgbClr val="515151"/>
                </a:solidFill>
                <a:latin typeface="Times New Roman"/>
                <a:ea typeface="Times New Roman"/>
              </a:rPr>
              <a:t>This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5" dirty="0">
                <a:solidFill>
                  <a:srgbClr val="515151"/>
                </a:solidFill>
                <a:latin typeface="Times New Roman"/>
                <a:ea typeface="Times New Roman"/>
              </a:rPr>
              <a:t>will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515151"/>
                </a:solidFill>
                <a:latin typeface="Times New Roman"/>
                <a:ea typeface="Times New Roman"/>
              </a:rPr>
              <a:t>give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us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515151"/>
                </a:solidFill>
                <a:latin typeface="Times New Roman"/>
                <a:ea typeface="Times New Roman"/>
              </a:rPr>
              <a:t>new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0" dirty="0">
                <a:solidFill>
                  <a:srgbClr val="515151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69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5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Freeform 648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1" name="Picture 6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652" name="Picture 6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653" name="Picture 6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654" name="Picture 6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655" name="Picture 6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656" name="Picture 6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657" name="Picture 6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658" name="Picture 6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659" name="Picture 6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659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reeform 660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2" name="Picture 6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663" name="Picture 6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664" name="Picture 66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665" name="Picture 6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666" name="Picture 6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667" name="Picture 66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668" name="Picture 66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669" name="Picture 66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669"/>
          <p:cNvSpPr/>
          <p:nvPr/>
        </p:nvSpPr>
        <p:spPr>
          <a:xfrm>
            <a:off x="4718050" y="3473450"/>
            <a:ext cx="6877050" cy="1670050"/>
          </a:xfrm>
          <a:custGeom>
            <a:avLst/>
            <a:gdLst>
              <a:gd name="connsiteX0" fmla="*/ 6887522 w 6877050"/>
              <a:gd name="connsiteY0" fmla="*/ 1671825 h 1670050"/>
              <a:gd name="connsiteX1" fmla="*/ 36517 w 6877050"/>
              <a:gd name="connsiteY1" fmla="*/ 32979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77050" h="1670050">
                <a:moveTo>
                  <a:pt x="6887522" y="1671825"/>
                </a:moveTo>
                <a:lnTo>
                  <a:pt x="36517" y="32979"/>
                </a:lnTo>
              </a:path>
            </a:pathLst>
          </a:custGeom>
          <a:ln w="63500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TextBox 670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671" name="TextBox 671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672" name="TextBox 672"/>
          <p:cNvSpPr txBox="1"/>
          <p:nvPr/>
        </p:nvSpPr>
        <p:spPr>
          <a:xfrm>
            <a:off x="12382500" y="3679139"/>
            <a:ext cx="2684995" cy="3192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800" spc="28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255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85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3800" spc="29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3556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673" name="TextBox 673"/>
          <p:cNvSpPr txBox="1"/>
          <p:nvPr/>
        </p:nvSpPr>
        <p:spPr>
          <a:xfrm>
            <a:off x="4724400" y="7534554"/>
            <a:ext cx="7324223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Adjust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3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94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feeding</a:t>
            </a:r>
          </a:p>
          <a:p>
            <a:pPr marL="0" indent="1511300">
              <a:lnSpc>
                <a:spcPct val="100000"/>
              </a:lnSpc>
            </a:pPr>
            <a:r>
              <a:rPr lang="en-US" altLang="zh-CN" sz="3200" spc="400" dirty="0">
                <a:solidFill>
                  <a:srgbClr val="515151"/>
                </a:solidFill>
                <a:latin typeface="Times New Roman"/>
                <a:ea typeface="Times New Roman"/>
              </a:rPr>
              <a:t>back</a:t>
            </a:r>
            <a:r>
              <a:rPr lang="en-US" altLang="zh-CN" sz="3200" spc="2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515151"/>
                </a:solidFill>
                <a:latin typeface="Times New Roman"/>
                <a:ea typeface="Times New Roman"/>
              </a:rPr>
              <a:t>error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Freeform 674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7" name="Picture 6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678" name="Picture 6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679" name="Picture 6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680" name="Picture 6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681" name="Picture 6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682" name="Picture 6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683" name="Picture 68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684" name="Picture 6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685" name="Picture 6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685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 686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8" name="Picture 6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689" name="Picture 6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690" name="Picture 6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691" name="Picture 69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692" name="Picture 69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693" name="Picture 69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694" name="Picture 69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695" name="Picture 69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695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TextBox 696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697" name="TextBox 697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698" name="TextBox 698"/>
          <p:cNvSpPr txBox="1"/>
          <p:nvPr/>
        </p:nvSpPr>
        <p:spPr>
          <a:xfrm>
            <a:off x="12382500" y="3679139"/>
            <a:ext cx="2684995" cy="3192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800" spc="28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255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85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3800" spc="29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3556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699" name="TextBox 699"/>
          <p:cNvSpPr txBox="1"/>
          <p:nvPr/>
        </p:nvSpPr>
        <p:spPr>
          <a:xfrm>
            <a:off x="4724400" y="7534554"/>
            <a:ext cx="7324223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Adjust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3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94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feeding</a:t>
            </a:r>
          </a:p>
          <a:p>
            <a:pPr marL="0" indent="1511300">
              <a:lnSpc>
                <a:spcPct val="100000"/>
              </a:lnSpc>
            </a:pPr>
            <a:r>
              <a:rPr lang="en-US" altLang="zh-CN" sz="3200" spc="400" dirty="0">
                <a:solidFill>
                  <a:srgbClr val="515151"/>
                </a:solidFill>
                <a:latin typeface="Times New Roman"/>
                <a:ea typeface="Times New Roman"/>
              </a:rPr>
              <a:t>back</a:t>
            </a:r>
            <a:r>
              <a:rPr lang="en-US" altLang="zh-CN" sz="3200" spc="2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515151"/>
                </a:solidFill>
                <a:latin typeface="Times New Roman"/>
                <a:ea typeface="Times New Roman"/>
              </a:rPr>
              <a:t>error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5260781" y="3684963"/>
            <a:ext cx="10160377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85" dirty="0">
                <a:solidFill>
                  <a:srgbClr val="1F1F1F"/>
                </a:solidFill>
                <a:latin typeface="Times New Roman"/>
                <a:ea typeface="Times New Roman"/>
              </a:rPr>
              <a:t>Understanding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1F1F1F"/>
                </a:solidFill>
                <a:latin typeface="Times New Roman"/>
                <a:ea typeface="Times New Roman"/>
              </a:rPr>
              <a:t>Linear</a:t>
            </a:r>
            <a:r>
              <a:rPr lang="en-US" altLang="zh-CN" sz="4800" spc="2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80" dirty="0">
                <a:solidFill>
                  <a:srgbClr val="1F1F1F"/>
                </a:solidFill>
                <a:latin typeface="Times New Roman"/>
                <a:ea typeface="Times New Roman"/>
              </a:rPr>
              <a:t>Regression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Freeform 700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3" name="Picture 7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704" name="Picture 7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705" name="Picture 7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706" name="Picture 7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707" name="Picture 7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708" name="Picture 7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709" name="Picture 7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710" name="Picture 7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711" name="Picture 7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711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4" name="Picture 7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715" name="Picture 7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716" name="Picture 7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717" name="Picture 7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718" name="Picture 7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719" name="Picture 7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720" name="Picture 7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721" name="Picture 7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721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reeform 722"/>
          <p:cNvSpPr/>
          <p:nvPr/>
        </p:nvSpPr>
        <p:spPr>
          <a:xfrm>
            <a:off x="5365750" y="2292350"/>
            <a:ext cx="69850" cy="1098550"/>
          </a:xfrm>
          <a:custGeom>
            <a:avLst/>
            <a:gdLst>
              <a:gd name="connsiteX0" fmla="*/ 42655 w 69850"/>
              <a:gd name="connsiteY0" fmla="*/ 1108076 h 1098550"/>
              <a:gd name="connsiteX1" fmla="*/ 42655 w 69850"/>
              <a:gd name="connsiteY1" fmla="*/ 35323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98550">
                <a:moveTo>
                  <a:pt x="42655" y="1108076"/>
                </a:moveTo>
                <a:lnTo>
                  <a:pt x="42655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reeform 723"/>
          <p:cNvSpPr/>
          <p:nvPr/>
        </p:nvSpPr>
        <p:spPr>
          <a:xfrm>
            <a:off x="5594350" y="3194050"/>
            <a:ext cx="69850" cy="285750"/>
          </a:xfrm>
          <a:custGeom>
            <a:avLst/>
            <a:gdLst>
              <a:gd name="connsiteX0" fmla="*/ 42655 w 69850"/>
              <a:gd name="connsiteY0" fmla="*/ 295569 h 285750"/>
              <a:gd name="connsiteX1" fmla="*/ 42655 w 69850"/>
              <a:gd name="connsiteY1" fmla="*/ 3648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5750">
                <a:moveTo>
                  <a:pt x="42655" y="295569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reeform 724"/>
          <p:cNvSpPr/>
          <p:nvPr/>
        </p:nvSpPr>
        <p:spPr>
          <a:xfrm>
            <a:off x="6496050" y="3587750"/>
            <a:ext cx="69850" cy="984250"/>
          </a:xfrm>
          <a:custGeom>
            <a:avLst/>
            <a:gdLst>
              <a:gd name="connsiteX0" fmla="*/ 44112 w 69850"/>
              <a:gd name="connsiteY0" fmla="*/ 993666 h 984250"/>
              <a:gd name="connsiteX1" fmla="*/ 44112 w 69850"/>
              <a:gd name="connsiteY1" fmla="*/ 3649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93666"/>
                </a:moveTo>
                <a:lnTo>
                  <a:pt x="44112" y="3649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reeform 725"/>
          <p:cNvSpPr/>
          <p:nvPr/>
        </p:nvSpPr>
        <p:spPr>
          <a:xfrm>
            <a:off x="6978650" y="3765550"/>
            <a:ext cx="69850" cy="374650"/>
          </a:xfrm>
          <a:custGeom>
            <a:avLst/>
            <a:gdLst>
              <a:gd name="connsiteX0" fmla="*/ 37762 w 69850"/>
              <a:gd name="connsiteY0" fmla="*/ 377149 h 374650"/>
              <a:gd name="connsiteX1" fmla="*/ 3776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7762" y="377149"/>
                </a:moveTo>
                <a:lnTo>
                  <a:pt x="3776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reeform 726"/>
          <p:cNvSpPr/>
          <p:nvPr/>
        </p:nvSpPr>
        <p:spPr>
          <a:xfrm>
            <a:off x="7537450" y="2978150"/>
            <a:ext cx="69850" cy="984250"/>
          </a:xfrm>
          <a:custGeom>
            <a:avLst/>
            <a:gdLst>
              <a:gd name="connsiteX0" fmla="*/ 44112 w 69850"/>
              <a:gd name="connsiteY0" fmla="*/ 988988 h 984250"/>
              <a:gd name="connsiteX1" fmla="*/ 44112 w 69850"/>
              <a:gd name="connsiteY1" fmla="*/ 31811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88988"/>
                </a:moveTo>
                <a:lnTo>
                  <a:pt x="44112" y="318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reeform 727"/>
          <p:cNvSpPr/>
          <p:nvPr/>
        </p:nvSpPr>
        <p:spPr>
          <a:xfrm>
            <a:off x="8337550" y="4057650"/>
            <a:ext cx="69850" cy="565150"/>
          </a:xfrm>
          <a:custGeom>
            <a:avLst/>
            <a:gdLst>
              <a:gd name="connsiteX0" fmla="*/ 31808 w 69850"/>
              <a:gd name="connsiteY0" fmla="*/ 566692 h 565150"/>
              <a:gd name="connsiteX1" fmla="*/ 31808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31808" y="566692"/>
                </a:moveTo>
                <a:lnTo>
                  <a:pt x="31808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reeform 728"/>
          <p:cNvSpPr/>
          <p:nvPr/>
        </p:nvSpPr>
        <p:spPr>
          <a:xfrm>
            <a:off x="8553450" y="3765550"/>
            <a:ext cx="69850" cy="425450"/>
          </a:xfrm>
          <a:custGeom>
            <a:avLst/>
            <a:gdLst>
              <a:gd name="connsiteX0" fmla="*/ 32867 w 69850"/>
              <a:gd name="connsiteY0" fmla="*/ 435357 h 425450"/>
              <a:gd name="connsiteX1" fmla="*/ 32867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2867" y="435357"/>
                </a:moveTo>
                <a:lnTo>
                  <a:pt x="32867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reeform 729"/>
          <p:cNvSpPr/>
          <p:nvPr/>
        </p:nvSpPr>
        <p:spPr>
          <a:xfrm>
            <a:off x="9010650" y="4235450"/>
            <a:ext cx="69850" cy="806450"/>
          </a:xfrm>
          <a:custGeom>
            <a:avLst/>
            <a:gdLst>
              <a:gd name="connsiteX0" fmla="*/ 32867 w 69850"/>
              <a:gd name="connsiteY0" fmla="*/ 814686 h 806450"/>
              <a:gd name="connsiteX1" fmla="*/ 32867 w 69850"/>
              <a:gd name="connsiteY1" fmla="*/ 4345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806450">
                <a:moveTo>
                  <a:pt x="32867" y="814686"/>
                </a:moveTo>
                <a:lnTo>
                  <a:pt x="32867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/>
          <p:cNvSpPr/>
          <p:nvPr/>
        </p:nvSpPr>
        <p:spPr>
          <a:xfrm>
            <a:off x="9467850" y="4298950"/>
            <a:ext cx="69850" cy="374650"/>
          </a:xfrm>
          <a:custGeom>
            <a:avLst/>
            <a:gdLst>
              <a:gd name="connsiteX0" fmla="*/ 38886 w 69850"/>
              <a:gd name="connsiteY0" fmla="*/ 377149 h 374650"/>
              <a:gd name="connsiteX1" fmla="*/ 38886 w 69850"/>
              <a:gd name="connsiteY1" fmla="*/ 4345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8886" y="377149"/>
                </a:moveTo>
                <a:lnTo>
                  <a:pt x="38886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/>
          <p:cNvSpPr/>
          <p:nvPr/>
        </p:nvSpPr>
        <p:spPr>
          <a:xfrm>
            <a:off x="9899650" y="4044950"/>
            <a:ext cx="69850" cy="425450"/>
          </a:xfrm>
          <a:custGeom>
            <a:avLst/>
            <a:gdLst>
              <a:gd name="connsiteX0" fmla="*/ 35912 w 69850"/>
              <a:gd name="connsiteY0" fmla="*/ 435357 h 425450"/>
              <a:gd name="connsiteX1" fmla="*/ 35912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5912" y="435357"/>
                </a:moveTo>
                <a:lnTo>
                  <a:pt x="359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/>
          <p:cNvSpPr/>
          <p:nvPr/>
        </p:nvSpPr>
        <p:spPr>
          <a:xfrm>
            <a:off x="10026650" y="4438650"/>
            <a:ext cx="69850" cy="374650"/>
          </a:xfrm>
          <a:custGeom>
            <a:avLst/>
            <a:gdLst>
              <a:gd name="connsiteX0" fmla="*/ 44112 w 69850"/>
              <a:gd name="connsiteY0" fmla="*/ 377149 h 374650"/>
              <a:gd name="connsiteX1" fmla="*/ 4411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44112" y="377149"/>
                </a:moveTo>
                <a:lnTo>
                  <a:pt x="4411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reeform 733"/>
          <p:cNvSpPr/>
          <p:nvPr/>
        </p:nvSpPr>
        <p:spPr>
          <a:xfrm>
            <a:off x="10471150" y="3448050"/>
            <a:ext cx="69850" cy="1111250"/>
          </a:xfrm>
          <a:custGeom>
            <a:avLst/>
            <a:gdLst>
              <a:gd name="connsiteX0" fmla="*/ 43449 w 69850"/>
              <a:gd name="connsiteY0" fmla="*/ 1116207 h 1111250"/>
              <a:gd name="connsiteX1" fmla="*/ 43449 w 69850"/>
              <a:gd name="connsiteY1" fmla="*/ 43453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111250">
                <a:moveTo>
                  <a:pt x="43449" y="1116207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/>
          <p:cNvSpPr/>
          <p:nvPr/>
        </p:nvSpPr>
        <p:spPr>
          <a:xfrm>
            <a:off x="10737850" y="4121150"/>
            <a:ext cx="69850" cy="565150"/>
          </a:xfrm>
          <a:custGeom>
            <a:avLst/>
            <a:gdLst>
              <a:gd name="connsiteX0" fmla="*/ 44112 w 69850"/>
              <a:gd name="connsiteY0" fmla="*/ 566692 h 565150"/>
              <a:gd name="connsiteX1" fmla="*/ 44112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44112" y="566692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reeform 735"/>
          <p:cNvSpPr/>
          <p:nvPr/>
        </p:nvSpPr>
        <p:spPr>
          <a:xfrm>
            <a:off x="10737850" y="4667250"/>
            <a:ext cx="69850" cy="488950"/>
          </a:xfrm>
          <a:custGeom>
            <a:avLst/>
            <a:gdLst>
              <a:gd name="connsiteX0" fmla="*/ 44112 w 69850"/>
              <a:gd name="connsiteY0" fmla="*/ 493033 h 488950"/>
              <a:gd name="connsiteX1" fmla="*/ 44112 w 69850"/>
              <a:gd name="connsiteY1" fmla="*/ 43453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88950">
                <a:moveTo>
                  <a:pt x="44112" y="493033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TextBox 736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737" name="TextBox 737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738" name="TextBox 738"/>
          <p:cNvSpPr txBox="1"/>
          <p:nvPr/>
        </p:nvSpPr>
        <p:spPr>
          <a:xfrm>
            <a:off x="12738100" y="6448958"/>
            <a:ext cx="367696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739" name="TextBox 739"/>
          <p:cNvSpPr txBox="1"/>
          <p:nvPr/>
        </p:nvSpPr>
        <p:spPr>
          <a:xfrm>
            <a:off x="4864100" y="7521854"/>
            <a:ext cx="6165579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9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515151"/>
                </a:solidFill>
                <a:latin typeface="Times New Roman"/>
                <a:ea typeface="Times New Roman"/>
              </a:rPr>
              <a:t>“best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0" dirty="0">
                <a:solidFill>
                  <a:srgbClr val="515151"/>
                </a:solidFill>
                <a:latin typeface="Times New Roman"/>
                <a:ea typeface="Times New Roman"/>
              </a:rPr>
              <a:t>fit”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5" dirty="0">
                <a:solidFill>
                  <a:srgbClr val="515151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515151"/>
                </a:solidFill>
                <a:latin typeface="Times New Roman"/>
                <a:ea typeface="Times New Roman"/>
              </a:rPr>
              <a:t>called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1587500">
              <a:lnSpc>
                <a:spcPct val="100000"/>
              </a:lnSpc>
            </a:pP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Freeform 740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299E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TextBox 741"/>
          <p:cNvSpPr txBox="1"/>
          <p:nvPr/>
        </p:nvSpPr>
        <p:spPr>
          <a:xfrm>
            <a:off x="2755900" y="3599581"/>
            <a:ext cx="11194159" cy="1828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400" hangingPunct="0">
              <a:lnSpc>
                <a:spcPct val="100833"/>
              </a:lnSpc>
            </a:pPr>
            <a:r>
              <a:rPr lang="en-US" altLang="zh-CN" sz="5950" spc="560" dirty="0">
                <a:solidFill>
                  <a:srgbClr val="F8FAFE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5950" spc="31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419" dirty="0">
                <a:solidFill>
                  <a:srgbClr val="F8FAFE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5950" spc="31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595" dirty="0">
                <a:solidFill>
                  <a:srgbClr val="F8FAFE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5950" spc="31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610" dirty="0">
                <a:solidFill>
                  <a:srgbClr val="F8FAFE"/>
                </a:solidFill>
                <a:latin typeface="Times New Roman"/>
                <a:ea typeface="Times New Roman"/>
              </a:rPr>
              <a:t>example</a:t>
            </a:r>
            <a:r>
              <a:rPr lang="en-US" altLang="zh-CN" sz="5950" spc="31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525" dirty="0">
                <a:solidFill>
                  <a:srgbClr val="F8FAFE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5950" spc="31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565" dirty="0">
                <a:solidFill>
                  <a:srgbClr val="F8FAFE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595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560" dirty="0">
                <a:solidFill>
                  <a:srgbClr val="F8FAFE"/>
                </a:solidFill>
                <a:latin typeface="Times New Roman"/>
                <a:ea typeface="Times New Roman"/>
              </a:rPr>
              <a:t>supervised</a:t>
            </a:r>
            <a:r>
              <a:rPr lang="en-US" altLang="zh-CN" sz="5950" spc="34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540" dirty="0">
                <a:solidFill>
                  <a:srgbClr val="F8FAFE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5950" spc="34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950" spc="565" dirty="0">
                <a:solidFill>
                  <a:srgbClr val="F8FAFE"/>
                </a:solidFill>
                <a:latin typeface="Times New Roman"/>
                <a:ea typeface="Times New Roman"/>
              </a:rPr>
              <a:t>algorithm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Picture 7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743"/>
          <p:cNvSpPr txBox="1"/>
          <p:nvPr/>
        </p:nvSpPr>
        <p:spPr>
          <a:xfrm>
            <a:off x="11428104" y="3684963"/>
            <a:ext cx="3993066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495" dirty="0">
                <a:solidFill>
                  <a:srgbClr val="1F1F1F"/>
                </a:solidFill>
                <a:latin typeface="Times New Roman"/>
                <a:ea typeface="Times New Roman"/>
              </a:rPr>
              <a:t>Placeh</a:t>
            </a:r>
            <a:r>
              <a:rPr lang="en-US" altLang="zh-CN" sz="4800" spc="490" dirty="0">
                <a:solidFill>
                  <a:srgbClr val="1F1F1F"/>
                </a:solidFill>
                <a:latin typeface="Times New Roman"/>
                <a:ea typeface="Times New Roman"/>
              </a:rPr>
              <a:t>olders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Freeform 744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reeform 745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7" name="Picture 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748" name="Picture 7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749" name="Picture 7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750" name="Picture 7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751" name="Picture 7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752" name="Picture 7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753" name="Picture 7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754" name="Picture 7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755" name="Picture 7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755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reeform 756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8" name="Picture 7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759" name="Picture 75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760" name="Picture 7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761" name="Picture 7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762" name="Picture 7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763" name="Picture 7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sp>
        <p:nvSpPr>
          <p:cNvPr id="3" name="Freeform 763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5" name="Picture 7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766" name="Picture 76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4" name="TextBox 766"/>
          <p:cNvSpPr txBox="1"/>
          <p:nvPr/>
        </p:nvSpPr>
        <p:spPr>
          <a:xfrm>
            <a:off x="5461000" y="668934"/>
            <a:ext cx="545548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Linear</a:t>
            </a:r>
            <a:r>
              <a:rPr lang="en-US" altLang="zh-CN" sz="48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</a:p>
        </p:txBody>
      </p:sp>
      <p:sp>
        <p:nvSpPr>
          <p:cNvPr id="767" name="TextBox 767"/>
          <p:cNvSpPr txBox="1"/>
          <p:nvPr/>
        </p:nvSpPr>
        <p:spPr>
          <a:xfrm>
            <a:off x="1143000" y="1610258"/>
            <a:ext cx="2446204" cy="2687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9710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254000">
              <a:lnSpc>
                <a:spcPct val="100000"/>
              </a:lnSpc>
            </a:pPr>
            <a:r>
              <a:rPr lang="en-US" altLang="zh-CN" sz="3200" spc="345" dirty="0">
                <a:solidFill>
                  <a:srgbClr val="515151"/>
                </a:solidFill>
                <a:latin typeface="Times New Roman"/>
                <a:ea typeface="Times New Roman"/>
              </a:rPr>
              <a:t>Price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515151"/>
                </a:solidFill>
                <a:latin typeface="Times New Roman"/>
                <a:ea typeface="Times New Roman"/>
              </a:rPr>
              <a:t>per</a:t>
            </a:r>
          </a:p>
          <a:p>
            <a:pPr marL="0">
              <a:lnSpc>
                <a:spcPct val="100000"/>
              </a:lnSpc>
            </a:pPr>
            <a:r>
              <a:rPr lang="en-US" altLang="zh-CN" sz="3200" spc="405" dirty="0">
                <a:solidFill>
                  <a:srgbClr val="515151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515151"/>
                </a:solidFill>
                <a:latin typeface="Times New Roman"/>
                <a:ea typeface="Times New Roman"/>
              </a:rPr>
              <a:t>foot</a:t>
            </a:r>
          </a:p>
        </p:txBody>
      </p:sp>
      <p:sp>
        <p:nvSpPr>
          <p:cNvPr id="768" name="TextBox 768"/>
          <p:cNvSpPr txBox="1"/>
          <p:nvPr/>
        </p:nvSpPr>
        <p:spPr>
          <a:xfrm>
            <a:off x="12204700" y="4609732"/>
            <a:ext cx="2818401" cy="2261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20700" indent="-520700" hangingPunct="0">
              <a:lnSpc>
                <a:spcPct val="100833"/>
              </a:lnSpc>
            </a:pP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2600" spc="-2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Line: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90"/>
              </a:lnSpc>
            </a:pPr>
            <a:endParaRPr lang="en-US" dirty="0"/>
          </a:p>
          <a:p>
            <a:pPr marL="0" indent="5334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769" name="TextBox 769"/>
          <p:cNvSpPr txBox="1"/>
          <p:nvPr/>
        </p:nvSpPr>
        <p:spPr>
          <a:xfrm>
            <a:off x="6121400" y="6924954"/>
            <a:ext cx="4527788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40" dirty="0">
                <a:solidFill>
                  <a:srgbClr val="515151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515151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city</a:t>
            </a:r>
          </a:p>
          <a:p>
            <a:pPr marL="0" indent="1612900">
              <a:lnSpc>
                <a:spcPct val="100000"/>
              </a:lnSpc>
            </a:pPr>
            <a:r>
              <a:rPr lang="en-US" altLang="zh-CN" sz="3200" spc="400" dirty="0">
                <a:solidFill>
                  <a:srgbClr val="515151"/>
                </a:solidFill>
                <a:latin typeface="Times New Roman"/>
                <a:ea typeface="Times New Roman"/>
              </a:rPr>
              <a:t>cent</a:t>
            </a:r>
            <a:r>
              <a:rPr lang="en-US" altLang="zh-CN" sz="3200" spc="395" dirty="0">
                <a:solidFill>
                  <a:srgbClr val="515151"/>
                </a:solidFill>
                <a:latin typeface="Times New Roman"/>
                <a:ea typeface="Times New Roman"/>
              </a:rPr>
              <a:t>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Freeform 770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3" name="Picture 7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380" y="4069080"/>
            <a:ext cx="327660" cy="350520"/>
          </a:xfrm>
          <a:prstGeom prst="rect">
            <a:avLst/>
          </a:prstGeom>
        </p:spPr>
      </p:pic>
      <p:pic>
        <p:nvPicPr>
          <p:cNvPr id="774" name="Picture 7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3611880"/>
            <a:ext cx="320040" cy="350520"/>
          </a:xfrm>
          <a:prstGeom prst="rect">
            <a:avLst/>
          </a:prstGeom>
        </p:spPr>
      </p:pic>
      <p:pic>
        <p:nvPicPr>
          <p:cNvPr id="775" name="Picture 7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838700"/>
            <a:ext cx="320040" cy="358140"/>
          </a:xfrm>
          <a:prstGeom prst="rect">
            <a:avLst/>
          </a:prstGeom>
        </p:spPr>
      </p:pic>
      <p:pic>
        <p:nvPicPr>
          <p:cNvPr id="776" name="Picture 7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916680"/>
            <a:ext cx="320040" cy="342900"/>
          </a:xfrm>
          <a:prstGeom prst="rect">
            <a:avLst/>
          </a:prstGeom>
        </p:spPr>
      </p:pic>
      <p:pic>
        <p:nvPicPr>
          <p:cNvPr id="777" name="Picture 7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580" y="4549140"/>
            <a:ext cx="312420" cy="358140"/>
          </a:xfrm>
          <a:prstGeom prst="rect">
            <a:avLst/>
          </a:prstGeom>
        </p:spPr>
      </p:pic>
      <p:pic>
        <p:nvPicPr>
          <p:cNvPr id="778" name="Picture 7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520" y="2514600"/>
            <a:ext cx="327660" cy="358140"/>
          </a:xfrm>
          <a:prstGeom prst="rect">
            <a:avLst/>
          </a:prstGeom>
        </p:spPr>
      </p:pic>
      <p:pic>
        <p:nvPicPr>
          <p:cNvPr id="779" name="Picture 7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7500" y="3314700"/>
            <a:ext cx="320040" cy="358140"/>
          </a:xfrm>
          <a:prstGeom prst="rect">
            <a:avLst/>
          </a:prstGeom>
        </p:spPr>
      </p:pic>
      <p:pic>
        <p:nvPicPr>
          <p:cNvPr id="780" name="Picture 7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34800" y="2872740"/>
            <a:ext cx="320040" cy="358140"/>
          </a:xfrm>
          <a:prstGeom prst="rect">
            <a:avLst/>
          </a:prstGeom>
        </p:spPr>
      </p:pic>
      <p:sp>
        <p:nvSpPr>
          <p:cNvPr id="2" name="Freeform 780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3" name="Picture 7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9820" y="2872740"/>
            <a:ext cx="327660" cy="358140"/>
          </a:xfrm>
          <a:prstGeom prst="rect">
            <a:avLst/>
          </a:prstGeom>
        </p:spPr>
      </p:pic>
      <p:pic>
        <p:nvPicPr>
          <p:cNvPr id="784" name="Picture 7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3080" y="2796540"/>
            <a:ext cx="327660" cy="914400"/>
          </a:xfrm>
          <a:prstGeom prst="rect">
            <a:avLst/>
          </a:prstGeom>
        </p:spPr>
      </p:pic>
      <p:pic>
        <p:nvPicPr>
          <p:cNvPr id="785" name="Picture 78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5100" y="4907280"/>
            <a:ext cx="320040" cy="350520"/>
          </a:xfrm>
          <a:prstGeom prst="rect">
            <a:avLst/>
          </a:prstGeom>
        </p:spPr>
      </p:pic>
      <p:pic>
        <p:nvPicPr>
          <p:cNvPr id="786" name="Picture 78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4580" y="4091940"/>
            <a:ext cx="312420" cy="358140"/>
          </a:xfrm>
          <a:prstGeom prst="rect">
            <a:avLst/>
          </a:prstGeom>
        </p:spPr>
      </p:pic>
      <p:pic>
        <p:nvPicPr>
          <p:cNvPr id="787" name="Picture 78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18120" y="3200400"/>
            <a:ext cx="632460" cy="1120140"/>
          </a:xfrm>
          <a:prstGeom prst="rect">
            <a:avLst/>
          </a:prstGeom>
        </p:spPr>
      </p:pic>
      <p:pic>
        <p:nvPicPr>
          <p:cNvPr id="788" name="Picture 78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17280" y="3352800"/>
            <a:ext cx="571500" cy="876300"/>
          </a:xfrm>
          <a:prstGeom prst="rect">
            <a:avLst/>
          </a:prstGeom>
        </p:spPr>
      </p:pic>
      <p:sp>
        <p:nvSpPr>
          <p:cNvPr id="3" name="Freeform 788"/>
          <p:cNvSpPr/>
          <p:nvPr/>
        </p:nvSpPr>
        <p:spPr>
          <a:xfrm>
            <a:off x="4603750" y="2406650"/>
            <a:ext cx="7512050" cy="3003550"/>
          </a:xfrm>
          <a:custGeom>
            <a:avLst/>
            <a:gdLst>
              <a:gd name="connsiteX0" fmla="*/ 7516797 w 7512050"/>
              <a:gd name="connsiteY0" fmla="*/ 32830 h 3003550"/>
              <a:gd name="connsiteX1" fmla="*/ 42242 w 7512050"/>
              <a:gd name="connsiteY1" fmla="*/ 3011380 h 30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12050" h="3003550">
                <a:moveTo>
                  <a:pt x="7516797" y="32830"/>
                </a:moveTo>
                <a:lnTo>
                  <a:pt x="42242" y="3011380"/>
                </a:lnTo>
              </a:path>
            </a:pathLst>
          </a:custGeom>
          <a:ln w="63500">
            <a:solidFill>
              <a:srgbClr val="EF592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0" name="Picture 79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791" name="Picture 79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4" name="TextBox 791"/>
          <p:cNvSpPr txBox="1"/>
          <p:nvPr/>
        </p:nvSpPr>
        <p:spPr>
          <a:xfrm>
            <a:off x="5461000" y="668934"/>
            <a:ext cx="545548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Linear</a:t>
            </a:r>
            <a:r>
              <a:rPr lang="en-US" altLang="zh-CN" sz="48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</a:p>
        </p:txBody>
      </p:sp>
      <p:sp>
        <p:nvSpPr>
          <p:cNvPr id="792" name="TextBox 792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793" name="TextBox 793"/>
          <p:cNvSpPr txBox="1"/>
          <p:nvPr/>
        </p:nvSpPr>
        <p:spPr>
          <a:xfrm>
            <a:off x="1625600" y="3686454"/>
            <a:ext cx="1581394" cy="979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00" dirty="0">
                <a:solidFill>
                  <a:srgbClr val="515151"/>
                </a:solidFill>
                <a:latin typeface="Times New Roman"/>
                <a:ea typeface="Times New Roman"/>
              </a:rPr>
              <a:t>Price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</a:p>
          <a:p>
            <a:pPr marL="0" indent="127000">
              <a:lnSpc>
                <a:spcPct val="100000"/>
              </a:lnSpc>
            </a:pPr>
            <a:r>
              <a:rPr lang="en-US" altLang="zh-CN" sz="3200" spc="305" dirty="0">
                <a:solidFill>
                  <a:srgbClr val="515151"/>
                </a:solidFill>
                <a:latin typeface="Times New Roman"/>
                <a:ea typeface="Times New Roman"/>
              </a:rPr>
              <a:t>G</a:t>
            </a:r>
            <a:r>
              <a:rPr lang="en-US" altLang="zh-CN" sz="3200" spc="300" dirty="0">
                <a:solidFill>
                  <a:srgbClr val="515151"/>
                </a:solidFill>
                <a:latin typeface="Times New Roman"/>
                <a:ea typeface="Times New Roman"/>
              </a:rPr>
              <a:t>OOG</a:t>
            </a:r>
          </a:p>
        </p:txBody>
      </p:sp>
      <p:sp>
        <p:nvSpPr>
          <p:cNvPr id="794" name="TextBox 794"/>
          <p:cNvSpPr txBox="1"/>
          <p:nvPr/>
        </p:nvSpPr>
        <p:spPr>
          <a:xfrm>
            <a:off x="12204700" y="4609732"/>
            <a:ext cx="2818401" cy="8023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20700" indent="-520700" hangingPunct="0">
              <a:lnSpc>
                <a:spcPct val="100833"/>
              </a:lnSpc>
            </a:pP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2600" spc="-2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Line: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</a:p>
        </p:txBody>
      </p:sp>
      <p:sp>
        <p:nvSpPr>
          <p:cNvPr id="795" name="TextBox 795"/>
          <p:cNvSpPr txBox="1"/>
          <p:nvPr/>
        </p:nvSpPr>
        <p:spPr>
          <a:xfrm>
            <a:off x="7010400" y="6823354"/>
            <a:ext cx="2253983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520" dirty="0">
                <a:solidFill>
                  <a:srgbClr val="515151"/>
                </a:solidFill>
                <a:latin typeface="Times New Roman"/>
                <a:ea typeface="Times New Roman"/>
              </a:rPr>
              <a:t>Dow</a:t>
            </a:r>
            <a:r>
              <a:rPr lang="en-US" altLang="zh-CN" sz="3200" spc="17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515151"/>
                </a:solidFill>
                <a:latin typeface="Times New Roman"/>
                <a:ea typeface="Times New Roman"/>
              </a:rPr>
              <a:t>Jones</a:t>
            </a:r>
          </a:p>
          <a:p>
            <a:pPr marL="0" indent="558800">
              <a:lnSpc>
                <a:spcPct val="100000"/>
              </a:lnSpc>
            </a:pPr>
            <a:r>
              <a:rPr lang="en-US" altLang="zh-CN" sz="3200" spc="330" dirty="0">
                <a:solidFill>
                  <a:srgbClr val="515151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320" dirty="0">
                <a:solidFill>
                  <a:srgbClr val="515151"/>
                </a:solidFill>
                <a:latin typeface="Times New Roman"/>
                <a:ea typeface="Times New Roman"/>
              </a:rPr>
              <a:t>dex</a:t>
            </a:r>
          </a:p>
        </p:txBody>
      </p:sp>
      <p:sp>
        <p:nvSpPr>
          <p:cNvPr id="796" name="TextBox 796"/>
          <p:cNvSpPr txBox="1"/>
          <p:nvPr/>
        </p:nvSpPr>
        <p:spPr>
          <a:xfrm>
            <a:off x="12738100" y="6448958"/>
            <a:ext cx="367696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Freeform 797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reeform 798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0" name="Picture 8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5234940"/>
            <a:ext cx="312420" cy="358140"/>
          </a:xfrm>
          <a:prstGeom prst="rect">
            <a:avLst/>
          </a:prstGeom>
        </p:spPr>
      </p:pic>
      <p:pic>
        <p:nvPicPr>
          <p:cNvPr id="801" name="Picture 8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6012180"/>
            <a:ext cx="335280" cy="342900"/>
          </a:xfrm>
          <a:prstGeom prst="rect">
            <a:avLst/>
          </a:prstGeom>
        </p:spPr>
      </p:pic>
      <p:pic>
        <p:nvPicPr>
          <p:cNvPr id="802" name="Picture 8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5234940"/>
            <a:ext cx="624840" cy="662940"/>
          </a:xfrm>
          <a:prstGeom prst="rect">
            <a:avLst/>
          </a:prstGeom>
        </p:spPr>
      </p:pic>
      <p:pic>
        <p:nvPicPr>
          <p:cNvPr id="803" name="Picture 8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680" y="5234940"/>
            <a:ext cx="327660" cy="358140"/>
          </a:xfrm>
          <a:prstGeom prst="rect">
            <a:avLst/>
          </a:prstGeom>
        </p:spPr>
      </p:pic>
      <p:pic>
        <p:nvPicPr>
          <p:cNvPr id="804" name="Picture 8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500" y="3215640"/>
            <a:ext cx="335280" cy="358140"/>
          </a:xfrm>
          <a:prstGeom prst="rect">
            <a:avLst/>
          </a:prstGeom>
        </p:spPr>
      </p:pic>
      <p:pic>
        <p:nvPicPr>
          <p:cNvPr id="805" name="Picture 8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4206240"/>
            <a:ext cx="434340" cy="762000"/>
          </a:xfrm>
          <a:prstGeom prst="rect">
            <a:avLst/>
          </a:prstGeom>
        </p:spPr>
      </p:pic>
      <p:pic>
        <p:nvPicPr>
          <p:cNvPr id="806" name="Picture 8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4680" y="4030980"/>
            <a:ext cx="609600" cy="937260"/>
          </a:xfrm>
          <a:prstGeom prst="rect">
            <a:avLst/>
          </a:prstGeom>
        </p:spPr>
      </p:pic>
      <p:pic>
        <p:nvPicPr>
          <p:cNvPr id="807" name="Picture 8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1680" y="3581400"/>
            <a:ext cx="327660" cy="358140"/>
          </a:xfrm>
          <a:prstGeom prst="rect">
            <a:avLst/>
          </a:prstGeom>
        </p:spPr>
      </p:pic>
      <p:sp>
        <p:nvSpPr>
          <p:cNvPr id="2" name="Freeform 807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0" name="Picture 8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8280" y="3840480"/>
            <a:ext cx="312420" cy="342900"/>
          </a:xfrm>
          <a:prstGeom prst="rect">
            <a:avLst/>
          </a:prstGeom>
        </p:spPr>
      </p:pic>
      <p:pic>
        <p:nvPicPr>
          <p:cNvPr id="811" name="Picture 8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0680" y="5539740"/>
            <a:ext cx="312420" cy="358140"/>
          </a:xfrm>
          <a:prstGeom prst="rect">
            <a:avLst/>
          </a:prstGeom>
        </p:spPr>
      </p:pic>
      <p:pic>
        <p:nvPicPr>
          <p:cNvPr id="812" name="Picture 8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0680" y="4853940"/>
            <a:ext cx="312420" cy="358140"/>
          </a:xfrm>
          <a:prstGeom prst="rect">
            <a:avLst/>
          </a:prstGeom>
        </p:spPr>
      </p:pic>
      <p:pic>
        <p:nvPicPr>
          <p:cNvPr id="813" name="Picture 8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0" y="4396740"/>
            <a:ext cx="335280" cy="358140"/>
          </a:xfrm>
          <a:prstGeom prst="rect">
            <a:avLst/>
          </a:prstGeom>
        </p:spPr>
      </p:pic>
      <p:pic>
        <p:nvPicPr>
          <p:cNvPr id="814" name="Picture 8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1980" y="3924300"/>
            <a:ext cx="518160" cy="1043940"/>
          </a:xfrm>
          <a:prstGeom prst="rect">
            <a:avLst/>
          </a:prstGeom>
        </p:spPr>
      </p:pic>
      <p:sp>
        <p:nvSpPr>
          <p:cNvPr id="3" name="Freeform 814"/>
          <p:cNvSpPr/>
          <p:nvPr/>
        </p:nvSpPr>
        <p:spPr>
          <a:xfrm>
            <a:off x="4489450" y="3562350"/>
            <a:ext cx="5822950" cy="2381250"/>
          </a:xfrm>
          <a:custGeom>
            <a:avLst/>
            <a:gdLst>
              <a:gd name="connsiteX0" fmla="*/ 5827824 w 5822950"/>
              <a:gd name="connsiteY0" fmla="*/ 43637 h 2381250"/>
              <a:gd name="connsiteX1" fmla="*/ 32234 w 5822950"/>
              <a:gd name="connsiteY1" fmla="*/ 2388608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22950" h="2381250">
                <a:moveTo>
                  <a:pt x="5827824" y="43637"/>
                </a:moveTo>
                <a:lnTo>
                  <a:pt x="32234" y="2388608"/>
                </a:lnTo>
              </a:path>
            </a:pathLst>
          </a:custGeom>
          <a:ln w="63500">
            <a:solidFill>
              <a:srgbClr val="7F1E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6" name="Picture 8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817" name="Picture 8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4" name="TextBox 817"/>
          <p:cNvSpPr txBox="1"/>
          <p:nvPr/>
        </p:nvSpPr>
        <p:spPr>
          <a:xfrm>
            <a:off x="5461000" y="668934"/>
            <a:ext cx="545548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Linear</a:t>
            </a:r>
            <a:r>
              <a:rPr lang="en-US" altLang="zh-CN" sz="48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</a:p>
        </p:txBody>
      </p:sp>
      <p:sp>
        <p:nvSpPr>
          <p:cNvPr id="818" name="TextBox 818"/>
          <p:cNvSpPr txBox="1"/>
          <p:nvPr/>
        </p:nvSpPr>
        <p:spPr>
          <a:xfrm>
            <a:off x="406400" y="1610258"/>
            <a:ext cx="3244784" cy="26277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93370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6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320" dirty="0">
                <a:solidFill>
                  <a:srgbClr val="515151"/>
                </a:solidFill>
                <a:latin typeface="Times New Roman"/>
                <a:ea typeface="Times New Roman"/>
              </a:rPr>
              <a:t>Life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515151"/>
                </a:solidFill>
                <a:latin typeface="Times New Roman"/>
                <a:ea typeface="Times New Roman"/>
              </a:rPr>
              <a:t>expectancy</a:t>
            </a:r>
          </a:p>
        </p:txBody>
      </p:sp>
      <p:sp>
        <p:nvSpPr>
          <p:cNvPr id="819" name="TextBox 819"/>
          <p:cNvSpPr txBox="1"/>
          <p:nvPr/>
        </p:nvSpPr>
        <p:spPr>
          <a:xfrm>
            <a:off x="12204700" y="4609732"/>
            <a:ext cx="2818401" cy="2261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20700" indent="-520700" hangingPunct="0">
              <a:lnSpc>
                <a:spcPct val="100833"/>
              </a:lnSpc>
            </a:pP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2600" spc="-2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Line: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90"/>
              </a:lnSpc>
            </a:pPr>
            <a:endParaRPr lang="en-US" dirty="0"/>
          </a:p>
          <a:p>
            <a:pPr marL="0" indent="5334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820" name="TextBox 820"/>
          <p:cNvSpPr txBox="1"/>
          <p:nvPr/>
        </p:nvSpPr>
        <p:spPr>
          <a:xfrm>
            <a:off x="7454900" y="7032549"/>
            <a:ext cx="1572950" cy="520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200" spc="360" dirty="0">
                <a:solidFill>
                  <a:srgbClr val="515151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3200" spc="355" dirty="0">
                <a:solidFill>
                  <a:srgbClr val="515151"/>
                </a:solidFill>
                <a:latin typeface="Times New Roman"/>
                <a:ea typeface="Times New Roman"/>
              </a:rPr>
              <a:t>alth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Freeform 821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6559A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TextBox 822"/>
          <p:cNvSpPr txBox="1"/>
          <p:nvPr/>
        </p:nvSpPr>
        <p:spPr>
          <a:xfrm>
            <a:off x="2679700" y="2071319"/>
            <a:ext cx="10909275" cy="5189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11200">
              <a:lnSpc>
                <a:spcPct val="100000"/>
              </a:lnSpc>
            </a:pPr>
            <a:r>
              <a:rPr lang="en-US" altLang="zh-CN" sz="4700" spc="469" dirty="0">
                <a:solidFill>
                  <a:srgbClr val="F8FAFE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700" spc="234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00" spc="390" dirty="0">
                <a:solidFill>
                  <a:srgbClr val="F8FAFE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4700" spc="24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00" spc="405" dirty="0">
                <a:solidFill>
                  <a:srgbClr val="F8FAFE"/>
                </a:solidFill>
                <a:latin typeface="Times New Roman"/>
                <a:ea typeface="Times New Roman"/>
              </a:rPr>
              <a:t>algorithms</a:t>
            </a:r>
            <a:r>
              <a:rPr lang="en-US" altLang="zh-CN" sz="4700" spc="24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00" spc="450" dirty="0">
                <a:solidFill>
                  <a:srgbClr val="F8FAFE"/>
                </a:solidFill>
                <a:latin typeface="Times New Roman"/>
                <a:ea typeface="Times New Roman"/>
              </a:rPr>
              <a:t>can</a:t>
            </a:r>
          </a:p>
          <a:p>
            <a:pPr marL="0" indent="317500">
              <a:lnSpc>
                <a:spcPct val="100000"/>
              </a:lnSpc>
            </a:pPr>
            <a:r>
              <a:rPr lang="en-US" altLang="zh-CN" sz="4700" spc="515" dirty="0">
                <a:solidFill>
                  <a:srgbClr val="F8FAFE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4700" spc="27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00" spc="460" dirty="0">
                <a:solidFill>
                  <a:srgbClr val="F8FAFE"/>
                </a:solidFill>
                <a:latin typeface="Times New Roman"/>
                <a:ea typeface="Times New Roman"/>
              </a:rPr>
              <a:t>applied</a:t>
            </a:r>
            <a:r>
              <a:rPr lang="en-US" altLang="zh-CN" sz="4700" spc="27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00" spc="435" dirty="0">
                <a:solidFill>
                  <a:srgbClr val="F8FA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4700" spc="28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00" spc="485" dirty="0">
                <a:solidFill>
                  <a:srgbClr val="F8FAFE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700" spc="27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00" spc="435" dirty="0">
                <a:solidFill>
                  <a:srgbClr val="F8FAFE"/>
                </a:solidFill>
                <a:latin typeface="Times New Roman"/>
                <a:ea typeface="Times New Roman"/>
              </a:rPr>
              <a:t>variety</a:t>
            </a:r>
            <a:r>
              <a:rPr lang="en-US" altLang="zh-CN" sz="4700" spc="27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00" spc="455" dirty="0">
                <a:solidFill>
                  <a:srgbClr val="F8FAFE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4700" spc="28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700" spc="510" dirty="0">
                <a:solidFill>
                  <a:srgbClr val="F8FAFE"/>
                </a:solidFill>
                <a:latin typeface="Times New Roman"/>
                <a:ea typeface="Times New Roman"/>
              </a:rPr>
              <a:t>problems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75"/>
              </a:lnSpc>
            </a:pPr>
            <a:endParaRPr lang="en-US" dirty="0"/>
          </a:p>
          <a:p>
            <a:pPr marL="0">
              <a:lnSpc>
                <a:spcPct val="100416"/>
              </a:lnSpc>
            </a:pPr>
            <a:r>
              <a:rPr lang="en-US" altLang="zh-CN" sz="4800" spc="540" dirty="0">
                <a:solidFill>
                  <a:srgbClr val="F8FA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6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F8FAFE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5" dirty="0">
                <a:solidFill>
                  <a:srgbClr val="F8FAFE"/>
                </a:solidFill>
                <a:latin typeface="Times New Roman"/>
                <a:ea typeface="Times New Roman"/>
              </a:rPr>
              <a:t>should</a:t>
            </a:r>
            <a:r>
              <a:rPr lang="en-US" altLang="zh-CN" sz="4800" spc="26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0" dirty="0">
                <a:solidFill>
                  <a:srgbClr val="F8FAFE"/>
                </a:solidFill>
                <a:latin typeface="Times New Roman"/>
                <a:ea typeface="Times New Roman"/>
              </a:rPr>
              <a:t>have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0" dirty="0">
                <a:solidFill>
                  <a:srgbClr val="F8FA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0" dirty="0">
                <a:solidFill>
                  <a:srgbClr val="F8FAFE"/>
                </a:solidFill>
                <a:latin typeface="Times New Roman"/>
                <a:ea typeface="Times New Roman"/>
              </a:rPr>
              <a:t>ability</a:t>
            </a:r>
            <a:r>
              <a:rPr lang="en-US" altLang="zh-CN" sz="4800" spc="26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F8FAFE"/>
                </a:solidFill>
                <a:latin typeface="Times New Roman"/>
                <a:ea typeface="Times New Roman"/>
              </a:rPr>
              <a:t>to</a:t>
            </a:r>
          </a:p>
          <a:p>
            <a:pPr marL="0" indent="190500">
              <a:lnSpc>
                <a:spcPct val="100833"/>
              </a:lnSpc>
            </a:pPr>
            <a:r>
              <a:rPr lang="en-US" altLang="zh-CN" sz="4800" spc="444" dirty="0">
                <a:solidFill>
                  <a:srgbClr val="F8FAFE"/>
                </a:solidFill>
                <a:latin typeface="Times New Roman"/>
                <a:ea typeface="Times New Roman"/>
              </a:rPr>
              <a:t>accept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0" dirty="0">
                <a:solidFill>
                  <a:srgbClr val="F8FA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00" dirty="0">
                <a:solidFill>
                  <a:srgbClr val="F8FAFE"/>
                </a:solidFill>
                <a:latin typeface="Times New Roman"/>
                <a:ea typeface="Times New Roman"/>
              </a:rPr>
              <a:t>different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790" dirty="0">
                <a:solidFill>
                  <a:srgbClr val="F8FAFE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4800" spc="27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5" dirty="0">
                <a:solidFill>
                  <a:srgbClr val="F8FA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760" dirty="0">
                <a:solidFill>
                  <a:srgbClr val="F8FAFE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F8FAFE"/>
                </a:solidFill>
                <a:latin typeface="Times New Roman"/>
                <a:ea typeface="Times New Roman"/>
              </a:rPr>
              <a:t>values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Box 823"/>
          <p:cNvSpPr txBox="1"/>
          <p:nvPr/>
        </p:nvSpPr>
        <p:spPr>
          <a:xfrm>
            <a:off x="1536700" y="3237179"/>
            <a:ext cx="13211474" cy="4929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6400" spc="444" dirty="0">
                <a:solidFill>
                  <a:srgbClr val="9AC64C"/>
                </a:solidFill>
                <a:latin typeface="Times New Roman"/>
                <a:ea typeface="Times New Roman"/>
              </a:rPr>
              <a:t>Place</a:t>
            </a:r>
            <a:r>
              <a:rPr lang="en-US" altLang="zh-CN" sz="6400" spc="435" dirty="0">
                <a:solidFill>
                  <a:srgbClr val="9AC64C"/>
                </a:solidFill>
                <a:latin typeface="Times New Roman"/>
                <a:ea typeface="Times New Roman"/>
              </a:rPr>
              <a:t>holder</a:t>
            </a:r>
          </a:p>
          <a:p>
            <a:pPr>
              <a:lnSpc>
                <a:spcPts val="765"/>
              </a:lnSpc>
            </a:pPr>
            <a:endParaRPr lang="en-US" dirty="0"/>
          </a:p>
          <a:p>
            <a:pPr marL="12700" hangingPunct="0">
              <a:lnSpc>
                <a:spcPct val="100416"/>
              </a:lnSpc>
            </a:pPr>
            <a:r>
              <a:rPr lang="en-US" altLang="zh-CN" sz="3600" spc="395" dirty="0">
                <a:solidFill>
                  <a:srgbClr val="000000"/>
                </a:solidFill>
                <a:latin typeface="Times New Roman"/>
                <a:ea typeface="Times New Roman"/>
              </a:rPr>
              <a:t>Hold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2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5" dirty="0">
                <a:solidFill>
                  <a:srgbClr val="000000"/>
                </a:solidFill>
                <a:latin typeface="Times New Roman"/>
                <a:ea typeface="Times New Roman"/>
              </a:rPr>
              <a:t>place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10" dirty="0">
                <a:solidFill>
                  <a:srgbClr val="000000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5" dirty="0">
                <a:solidFill>
                  <a:srgbClr val="000000"/>
                </a:solidFill>
                <a:latin typeface="Times New Roman"/>
                <a:ea typeface="Times New Roman"/>
              </a:rPr>
              <a:t>Tensor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0" dirty="0">
                <a:solidFill>
                  <a:srgbClr val="000000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10" dirty="0">
                <a:solidFill>
                  <a:srgbClr val="000000"/>
                </a:solidFill>
                <a:latin typeface="Times New Roman"/>
                <a:ea typeface="Times New Roman"/>
              </a:rPr>
              <a:t>will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80" dirty="0">
                <a:solidFill>
                  <a:srgbClr val="000000"/>
                </a:solidFill>
                <a:latin typeface="Times New Roman"/>
                <a:ea typeface="Times New Roman"/>
              </a:rPr>
              <a:t>be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0" dirty="0">
                <a:solidFill>
                  <a:srgbClr val="000000"/>
                </a:solidFill>
                <a:latin typeface="Times New Roman"/>
                <a:ea typeface="Times New Roman"/>
              </a:rPr>
              <a:t>fed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85" dirty="0">
                <a:solidFill>
                  <a:srgbClr val="000000"/>
                </a:solidFill>
                <a:latin typeface="Times New Roman"/>
                <a:ea typeface="Times New Roman"/>
              </a:rPr>
              <a:t>at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5" dirty="0">
                <a:solidFill>
                  <a:srgbClr val="000000"/>
                </a:solidFill>
                <a:latin typeface="Times New Roman"/>
                <a:ea typeface="Times New Roman"/>
              </a:rPr>
              <a:t>runtime,</a:t>
            </a:r>
            <a:r>
              <a:rPr lang="en-US" altLang="zh-CN" sz="36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1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85" dirty="0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3600" spc="290" dirty="0">
                <a:solidFill>
                  <a:srgbClr val="000000"/>
                </a:solidFill>
                <a:latin typeface="Times New Roman"/>
                <a:ea typeface="Times New Roman"/>
              </a:rPr>
              <a:t>ff</a:t>
            </a:r>
            <a:r>
              <a:rPr lang="en-US" altLang="zh-CN" sz="3600" spc="335" dirty="0">
                <a:solidFill>
                  <a:srgbClr val="000000"/>
                </a:solidFill>
                <a:latin typeface="Times New Roman"/>
                <a:ea typeface="Times New Roman"/>
              </a:rPr>
              <a:t>ect</a:t>
            </a:r>
            <a:r>
              <a:rPr lang="en-US" altLang="zh-CN" sz="36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430" dirty="0">
                <a:solidFill>
                  <a:srgbClr val="000000"/>
                </a:solidFill>
                <a:latin typeface="Times New Roman"/>
                <a:ea typeface="Times New Roman"/>
              </a:rPr>
              <a:t>becoming</a:t>
            </a:r>
            <a:r>
              <a:rPr lang="en-US" altLang="zh-CN" sz="36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415" dirty="0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en-US" altLang="zh-CN" sz="36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65" dirty="0">
                <a:solidFill>
                  <a:srgbClr val="000000"/>
                </a:solidFill>
                <a:latin typeface="Times New Roman"/>
                <a:ea typeface="Times New Roman"/>
              </a:rPr>
              <a:t>“input”</a:t>
            </a:r>
            <a:r>
              <a:rPr lang="en-US" altLang="zh-CN" sz="36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425" dirty="0">
                <a:solidFill>
                  <a:srgbClr val="000000"/>
                </a:solidFill>
                <a:latin typeface="Times New Roman"/>
                <a:ea typeface="Times New Roman"/>
              </a:rPr>
              <a:t>node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75"/>
              </a:lnSpc>
            </a:pPr>
            <a:endParaRPr lang="en-US" dirty="0"/>
          </a:p>
          <a:p>
            <a:pPr marL="0" hangingPunct="0">
              <a:lnSpc>
                <a:spcPct val="95416"/>
              </a:lnSpc>
            </a:pPr>
            <a:r>
              <a:rPr lang="en-US" altLang="zh-CN" sz="2500" spc="145" dirty="0">
                <a:solidFill>
                  <a:srgbClr val="9AC64C"/>
                </a:solidFill>
                <a:latin typeface="Times New Roman"/>
                <a:ea typeface="Times New Roman"/>
              </a:rPr>
              <a:t>Abrahams,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65" dirty="0">
                <a:solidFill>
                  <a:srgbClr val="9AC64C"/>
                </a:solidFill>
                <a:latin typeface="Times New Roman"/>
                <a:ea typeface="Times New Roman"/>
              </a:rPr>
              <a:t>Sam;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30" dirty="0">
                <a:solidFill>
                  <a:srgbClr val="9AC64C"/>
                </a:solidFill>
                <a:latin typeface="Times New Roman"/>
                <a:ea typeface="Times New Roman"/>
              </a:rPr>
              <a:t>Hafner,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30" dirty="0">
                <a:solidFill>
                  <a:srgbClr val="9AC64C"/>
                </a:solidFill>
                <a:latin typeface="Times New Roman"/>
                <a:ea typeface="Times New Roman"/>
              </a:rPr>
              <a:t>Danijar;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20" dirty="0">
                <a:solidFill>
                  <a:srgbClr val="9AC64C"/>
                </a:solidFill>
                <a:latin typeface="Times New Roman"/>
                <a:ea typeface="Times New Roman"/>
              </a:rPr>
              <a:t>Erwitt,</a:t>
            </a:r>
            <a:r>
              <a:rPr lang="en-US" altLang="zh-CN" sz="2500" spc="85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25" dirty="0">
                <a:solidFill>
                  <a:srgbClr val="9AC64C"/>
                </a:solidFill>
                <a:latin typeface="Times New Roman"/>
                <a:ea typeface="Times New Roman"/>
              </a:rPr>
              <a:t>Erik;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15" dirty="0">
                <a:solidFill>
                  <a:srgbClr val="9AC64C"/>
                </a:solidFill>
                <a:latin typeface="Times New Roman"/>
                <a:ea typeface="Times New Roman"/>
              </a:rPr>
              <a:t>Scarpinelli,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30" dirty="0">
                <a:solidFill>
                  <a:srgbClr val="9AC64C"/>
                </a:solidFill>
                <a:latin typeface="Times New Roman"/>
                <a:ea typeface="Times New Roman"/>
              </a:rPr>
              <a:t>Ariel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30" dirty="0">
                <a:solidFill>
                  <a:srgbClr val="9AC64C"/>
                </a:solidFill>
                <a:latin typeface="Times New Roman"/>
                <a:ea typeface="Times New Roman"/>
              </a:rPr>
              <a:t>(2016-07-23).</a:t>
            </a:r>
            <a:r>
              <a:rPr lang="en-US" altLang="zh-CN" sz="2500" spc="85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50" dirty="0">
                <a:solidFill>
                  <a:srgbClr val="9AC64C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250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90" dirty="0">
                <a:solidFill>
                  <a:srgbClr val="9AC64C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209" dirty="0">
                <a:solidFill>
                  <a:srgbClr val="9AC64C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60" dirty="0">
                <a:solidFill>
                  <a:srgbClr val="9AC64C"/>
                </a:solidFill>
                <a:latin typeface="Times New Roman"/>
                <a:ea typeface="Times New Roman"/>
              </a:rPr>
              <a:t>Intelligence:</a:t>
            </a:r>
            <a:r>
              <a:rPr lang="en-US" altLang="zh-CN" sz="2500" spc="11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335" dirty="0">
                <a:solidFill>
                  <a:srgbClr val="9AC64C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90" dirty="0">
                <a:solidFill>
                  <a:srgbClr val="9AC64C"/>
                </a:solidFill>
                <a:latin typeface="Times New Roman"/>
                <a:ea typeface="Times New Roman"/>
              </a:rPr>
              <a:t>hands-on</a:t>
            </a:r>
            <a:r>
              <a:rPr lang="en-US" altLang="zh-CN" sz="2500" spc="11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70" dirty="0">
                <a:solidFill>
                  <a:srgbClr val="9AC64C"/>
                </a:solidFill>
                <a:latin typeface="Times New Roman"/>
                <a:ea typeface="Times New Roman"/>
              </a:rPr>
              <a:t>introduction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80" dirty="0">
                <a:solidFill>
                  <a:srgbClr val="9AC64C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500" spc="11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70" dirty="0">
                <a:solidFill>
                  <a:srgbClr val="9AC64C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80" dirty="0">
                <a:solidFill>
                  <a:srgbClr val="9AC64C"/>
                </a:solidFill>
                <a:latin typeface="Times New Roman"/>
                <a:ea typeface="Times New Roman"/>
              </a:rPr>
              <a:t>algorithms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Picture 8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825"/>
          <p:cNvSpPr txBox="1"/>
          <p:nvPr/>
        </p:nvSpPr>
        <p:spPr>
          <a:xfrm>
            <a:off x="2184400" y="2688234"/>
            <a:ext cx="18152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826" name="TextBox 826"/>
          <p:cNvSpPr txBox="1"/>
          <p:nvPr/>
        </p:nvSpPr>
        <p:spPr>
          <a:xfrm>
            <a:off x="7023100" y="2617343"/>
            <a:ext cx="8303239" cy="225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Specify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placeholders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our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simple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math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op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erations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44" dirty="0">
                <a:solidFill>
                  <a:srgbClr val="000000"/>
                </a:solidFill>
                <a:latin typeface="Times New Roman"/>
                <a:ea typeface="Times New Roman"/>
              </a:rPr>
              <a:t>Use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feed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dictionary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feed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these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into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3200" spc="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000000"/>
                </a:solidFill>
                <a:latin typeface="Times New Roman"/>
                <a:ea typeface="Times New Roman"/>
              </a:rPr>
              <a:t>operations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Picture 8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828"/>
          <p:cNvSpPr txBox="1"/>
          <p:nvPr/>
        </p:nvSpPr>
        <p:spPr>
          <a:xfrm>
            <a:off x="2184400" y="2688234"/>
            <a:ext cx="19295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829" name="TextBox 829"/>
          <p:cNvSpPr txBox="1"/>
          <p:nvPr/>
        </p:nvSpPr>
        <p:spPr>
          <a:xfrm>
            <a:off x="7023100" y="2723753"/>
            <a:ext cx="8037908" cy="1244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27500"/>
              </a:lnSpc>
            </a:pPr>
            <a:r>
              <a:rPr lang="en-US" altLang="zh-CN" sz="3200" spc="620" dirty="0">
                <a:solidFill>
                  <a:srgbClr val="000000"/>
                </a:solidFill>
                <a:latin typeface="Times New Roman"/>
                <a:ea typeface="Times New Roman"/>
              </a:rPr>
              <a:t>Work</a:t>
            </a:r>
            <a:r>
              <a:rPr lang="en-US" altLang="zh-CN" sz="3200" spc="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85" dirty="0">
                <a:solidFill>
                  <a:srgbClr val="00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0" dirty="0">
                <a:solidFill>
                  <a:srgbClr val="000000"/>
                </a:solidFill>
                <a:latin typeface="Times New Roman"/>
                <a:ea typeface="Times New Roman"/>
              </a:rPr>
              <a:t>fetches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3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44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0" dirty="0">
                <a:solidFill>
                  <a:srgbClr val="000000"/>
                </a:solidFill>
                <a:latin typeface="Times New Roman"/>
                <a:ea typeface="Times New Roman"/>
              </a:rPr>
              <a:t>feed_dict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15" dirty="0">
                <a:solidFill>
                  <a:srgbClr val="000000"/>
                </a:solidFill>
                <a:latin typeface="Times New Roman"/>
                <a:ea typeface="Times New Roman"/>
              </a:rPr>
              <a:t>passed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6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75" dirty="0">
                <a:solidFill>
                  <a:srgbClr val="000000"/>
                </a:solidFill>
                <a:latin typeface="Times New Roman"/>
                <a:ea typeface="Times New Roman"/>
              </a:rPr>
              <a:t>Session.run()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85" dirty="0">
                <a:solidFill>
                  <a:srgbClr val="000000"/>
                </a:solidFill>
                <a:latin typeface="Times New Roman"/>
                <a:ea typeface="Times New Roman"/>
              </a:rPr>
              <a:t>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2476500"/>
            <a:ext cx="3078480" cy="307848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362200"/>
            <a:ext cx="2491740" cy="3314700"/>
          </a:xfrm>
          <a:prstGeom prst="rect">
            <a:avLst/>
          </a:prstGeom>
        </p:spPr>
      </p:pic>
      <p:sp>
        <p:nvSpPr>
          <p:cNvPr id="2" name="TextBox 10"/>
          <p:cNvSpPr txBox="1"/>
          <p:nvPr/>
        </p:nvSpPr>
        <p:spPr>
          <a:xfrm>
            <a:off x="6438900" y="668934"/>
            <a:ext cx="3504758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50" dirty="0">
                <a:solidFill>
                  <a:srgbClr val="3F3F3F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480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Causes</a:t>
            </a:r>
            <a:r>
              <a:rPr lang="en-US" altLang="zh-CN" sz="480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60" dirty="0">
                <a:solidFill>
                  <a:srgbClr val="3F3F3F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74900" y="5950687"/>
            <a:ext cx="3549788" cy="971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57300">
              <a:lnSpc>
                <a:spcPct val="109166"/>
              </a:lnSpc>
            </a:pPr>
            <a:r>
              <a:rPr lang="en-US" altLang="zh-CN" sz="2600" b="1" spc="239" dirty="0">
                <a:solidFill>
                  <a:srgbClr val="0A9CBE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2600" b="1" spc="234" dirty="0">
                <a:solidFill>
                  <a:srgbClr val="0A9CBE"/>
                </a:solidFill>
                <a:latin typeface="Times New Roman"/>
                <a:ea typeface="Times New Roman"/>
              </a:rPr>
              <a:t>ause</a:t>
            </a:r>
          </a:p>
          <a:p>
            <a:pPr>
              <a:lnSpc>
                <a:spcPts val="914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320" dirty="0">
                <a:solidFill>
                  <a:srgbClr val="000000"/>
                </a:solidFill>
                <a:latin typeface="Times New Roman"/>
                <a:ea typeface="Times New Roman"/>
              </a:rPr>
              <a:t>Independent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variable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69500" y="5950687"/>
            <a:ext cx="3277373" cy="971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143000">
              <a:lnSpc>
                <a:spcPct val="109166"/>
              </a:lnSpc>
            </a:pPr>
            <a:r>
              <a:rPr lang="en-US" altLang="zh-CN" sz="2600" b="1" spc="205" dirty="0">
                <a:solidFill>
                  <a:srgbClr val="0A9CBE"/>
                </a:solidFill>
                <a:latin typeface="Times New Roman"/>
                <a:ea typeface="Times New Roman"/>
              </a:rPr>
              <a:t>Eff</a:t>
            </a:r>
            <a:r>
              <a:rPr lang="en-US" altLang="zh-CN" sz="2600" b="1" spc="200" dirty="0">
                <a:solidFill>
                  <a:srgbClr val="0A9CBE"/>
                </a:solidFill>
                <a:latin typeface="Times New Roman"/>
                <a:ea typeface="Times New Roman"/>
              </a:rPr>
              <a:t>ect</a:t>
            </a:r>
          </a:p>
          <a:p>
            <a:pPr>
              <a:lnSpc>
                <a:spcPts val="914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335" dirty="0">
                <a:solidFill>
                  <a:srgbClr val="000000"/>
                </a:solidFill>
                <a:latin typeface="Times New Roman"/>
                <a:ea typeface="Times New Roman"/>
              </a:rPr>
              <a:t>Dependent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variable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Picture 8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4541520"/>
            <a:ext cx="14409420" cy="83820"/>
          </a:xfrm>
          <a:prstGeom prst="rect">
            <a:avLst/>
          </a:prstGeom>
        </p:spPr>
      </p:pic>
      <p:sp>
        <p:nvSpPr>
          <p:cNvPr id="2" name="TextBox 831"/>
          <p:cNvSpPr txBox="1"/>
          <p:nvPr/>
        </p:nvSpPr>
        <p:spPr>
          <a:xfrm>
            <a:off x="12536967" y="3684963"/>
            <a:ext cx="2884202" cy="75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4800" spc="370" dirty="0">
                <a:solidFill>
                  <a:srgbClr val="1F1F1F"/>
                </a:solidFill>
                <a:latin typeface="Times New Roman"/>
                <a:ea typeface="Times New Roman"/>
              </a:rPr>
              <a:t>Varia</a:t>
            </a:r>
            <a:r>
              <a:rPr lang="en-US" altLang="zh-CN" sz="4800" spc="365" dirty="0">
                <a:solidFill>
                  <a:srgbClr val="1F1F1F"/>
                </a:solidFill>
                <a:latin typeface="Times New Roman"/>
                <a:ea typeface="Times New Roman"/>
              </a:rPr>
              <a:t>bles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Freeform 832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Freeform 833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5" name="Picture 8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836" name="Picture 8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837" name="Picture 8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838" name="Picture 8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839" name="Picture 8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840" name="Picture 8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841" name="Picture 8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842" name="Picture 8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843" name="Picture 8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843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reeform 844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6" name="Picture 8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847" name="Picture 8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848" name="Picture 8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849" name="Picture 8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850" name="Picture 8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851" name="Picture 85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852" name="Picture 85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853" name="Picture 85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853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Freeform 854"/>
          <p:cNvSpPr/>
          <p:nvPr/>
        </p:nvSpPr>
        <p:spPr>
          <a:xfrm>
            <a:off x="12744450" y="3536950"/>
            <a:ext cx="933450" cy="920750"/>
          </a:xfrm>
          <a:custGeom>
            <a:avLst/>
            <a:gdLst>
              <a:gd name="connsiteX0" fmla="*/ 939784 w 933450"/>
              <a:gd name="connsiteY0" fmla="*/ 34454 h 920750"/>
              <a:gd name="connsiteX1" fmla="*/ 939784 w 933450"/>
              <a:gd name="connsiteY1" fmla="*/ 932480 h 920750"/>
              <a:gd name="connsiteX2" fmla="*/ 41757 w 933450"/>
              <a:gd name="connsiteY2" fmla="*/ 932480 h 920750"/>
              <a:gd name="connsiteX3" fmla="*/ 41757 w 933450"/>
              <a:gd name="connsiteY3" fmla="*/ 34454 h 920750"/>
              <a:gd name="connsiteX4" fmla="*/ 939784 w 933450"/>
              <a:gd name="connsiteY4" fmla="*/ 34454 h 920750"/>
              <a:gd name="connsiteX5" fmla="*/ 939784 w 933450"/>
              <a:gd name="connsiteY5" fmla="*/ 34454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450" h="920750">
                <a:moveTo>
                  <a:pt x="939784" y="34454"/>
                </a:moveTo>
                <a:cubicBezTo>
                  <a:pt x="1187767" y="282437"/>
                  <a:pt x="1187767" y="684497"/>
                  <a:pt x="939784" y="932480"/>
                </a:cubicBezTo>
                <a:cubicBezTo>
                  <a:pt x="691801" y="1180463"/>
                  <a:pt x="289740" y="1180463"/>
                  <a:pt x="41757" y="932480"/>
                </a:cubicBezTo>
                <a:cubicBezTo>
                  <a:pt x="-206223" y="684497"/>
                  <a:pt x="-206223" y="282437"/>
                  <a:pt x="41757" y="34454"/>
                </a:cubicBezTo>
                <a:cubicBezTo>
                  <a:pt x="289740" y="-213528"/>
                  <a:pt x="691801" y="-213528"/>
                  <a:pt x="939784" y="34454"/>
                </a:cubicBezTo>
                <a:lnTo>
                  <a:pt x="939784" y="3445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54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Freeform 855"/>
          <p:cNvSpPr/>
          <p:nvPr/>
        </p:nvSpPr>
        <p:spPr>
          <a:xfrm>
            <a:off x="14344650" y="3536950"/>
            <a:ext cx="933450" cy="920750"/>
          </a:xfrm>
          <a:custGeom>
            <a:avLst/>
            <a:gdLst>
              <a:gd name="connsiteX0" fmla="*/ 939778 w 933450"/>
              <a:gd name="connsiteY0" fmla="*/ 34454 h 920750"/>
              <a:gd name="connsiteX1" fmla="*/ 939778 w 933450"/>
              <a:gd name="connsiteY1" fmla="*/ 932480 h 920750"/>
              <a:gd name="connsiteX2" fmla="*/ 41752 w 933450"/>
              <a:gd name="connsiteY2" fmla="*/ 932480 h 920750"/>
              <a:gd name="connsiteX3" fmla="*/ 41752 w 933450"/>
              <a:gd name="connsiteY3" fmla="*/ 34454 h 920750"/>
              <a:gd name="connsiteX4" fmla="*/ 939778 w 933450"/>
              <a:gd name="connsiteY4" fmla="*/ 34454 h 920750"/>
              <a:gd name="connsiteX5" fmla="*/ 939778 w 933450"/>
              <a:gd name="connsiteY5" fmla="*/ 34454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450" h="920750">
                <a:moveTo>
                  <a:pt x="939778" y="34454"/>
                </a:moveTo>
                <a:cubicBezTo>
                  <a:pt x="1187761" y="282437"/>
                  <a:pt x="1187761" y="684497"/>
                  <a:pt x="939778" y="932480"/>
                </a:cubicBezTo>
                <a:cubicBezTo>
                  <a:pt x="691795" y="1180463"/>
                  <a:pt x="289735" y="1180463"/>
                  <a:pt x="41752" y="932480"/>
                </a:cubicBezTo>
                <a:cubicBezTo>
                  <a:pt x="-206229" y="684497"/>
                  <a:pt x="-206229" y="282437"/>
                  <a:pt x="41752" y="34454"/>
                </a:cubicBezTo>
                <a:cubicBezTo>
                  <a:pt x="289735" y="-213528"/>
                  <a:pt x="691795" y="-213528"/>
                  <a:pt x="939778" y="34454"/>
                </a:cubicBezTo>
                <a:lnTo>
                  <a:pt x="939778" y="34454"/>
                </a:lnTo>
                <a:close/>
              </a:path>
            </a:pathLst>
          </a:custGeom>
          <a:solidFill>
            <a:srgbClr val="0000F8">
              <a:alpha val="0"/>
            </a:srgbClr>
          </a:solidFill>
          <a:ln w="25400">
            <a:solidFill>
              <a:srgbClr val="84868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TextBox 856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857" name="TextBox 857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858" name="TextBox 858"/>
          <p:cNvSpPr txBox="1"/>
          <p:nvPr/>
        </p:nvSpPr>
        <p:spPr>
          <a:xfrm>
            <a:off x="4241800" y="3679139"/>
            <a:ext cx="11480372" cy="4356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493000">
              <a:lnSpc>
                <a:spcPct val="106666"/>
              </a:lnSpc>
            </a:pP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7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60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90" dirty="0">
                <a:solidFill>
                  <a:srgbClr val="000000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255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9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56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90" dirty="0">
                <a:solidFill>
                  <a:srgbClr val="000000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3800" spc="43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84963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6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280" dirty="0">
                <a:solidFill>
                  <a:srgbClr val="515151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off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515151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515151"/>
                </a:solidFill>
                <a:latin typeface="Times New Roman"/>
                <a:ea typeface="Times New Roman"/>
              </a:rPr>
              <a:t>some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5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10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Freeform 859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Freeform 860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2" name="Picture 8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863" name="Picture 8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864" name="Picture 8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865" name="Picture 8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866" name="Picture 8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867" name="Picture 8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868" name="Picture 8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869" name="Picture 86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870" name="Picture 87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870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871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3" name="Picture 8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874" name="Picture 8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875" name="Picture 8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876" name="Picture 8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877" name="Picture 87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878" name="Picture 8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879" name="Picture 87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880" name="Picture 88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880"/>
          <p:cNvSpPr/>
          <p:nvPr/>
        </p:nvSpPr>
        <p:spPr>
          <a:xfrm>
            <a:off x="5365750" y="2292350"/>
            <a:ext cx="69850" cy="3765550"/>
          </a:xfrm>
          <a:custGeom>
            <a:avLst/>
            <a:gdLst>
              <a:gd name="connsiteX0" fmla="*/ 42656 w 69850"/>
              <a:gd name="connsiteY0" fmla="*/ 3771333 h 3765550"/>
              <a:gd name="connsiteX1" fmla="*/ 42656 w 69850"/>
              <a:gd name="connsiteY1" fmla="*/ 35323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65550">
                <a:moveTo>
                  <a:pt x="42656" y="3771333"/>
                </a:moveTo>
                <a:lnTo>
                  <a:pt x="42656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Freeform 881"/>
          <p:cNvSpPr/>
          <p:nvPr/>
        </p:nvSpPr>
        <p:spPr>
          <a:xfrm>
            <a:off x="5594350" y="3194050"/>
            <a:ext cx="69850" cy="2863850"/>
          </a:xfrm>
          <a:custGeom>
            <a:avLst/>
            <a:gdLst>
              <a:gd name="connsiteX0" fmla="*/ 42655 w 69850"/>
              <a:gd name="connsiteY0" fmla="*/ 2873313 h 2863850"/>
              <a:gd name="connsiteX1" fmla="*/ 42655 w 69850"/>
              <a:gd name="connsiteY1" fmla="*/ 36489 h 286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63850">
                <a:moveTo>
                  <a:pt x="42655" y="2873313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Freeform 882"/>
          <p:cNvSpPr/>
          <p:nvPr/>
        </p:nvSpPr>
        <p:spPr>
          <a:xfrm>
            <a:off x="6013450" y="4108450"/>
            <a:ext cx="69850" cy="1936750"/>
          </a:xfrm>
          <a:custGeom>
            <a:avLst/>
            <a:gdLst>
              <a:gd name="connsiteX0" fmla="*/ 44112 w 69850"/>
              <a:gd name="connsiteY0" fmla="*/ 34249 h 1936750"/>
              <a:gd name="connsiteX1" fmla="*/ 4411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44112" y="34249"/>
                </a:moveTo>
                <a:lnTo>
                  <a:pt x="4411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Freeform 883"/>
          <p:cNvSpPr/>
          <p:nvPr/>
        </p:nvSpPr>
        <p:spPr>
          <a:xfrm>
            <a:off x="6318250" y="3295650"/>
            <a:ext cx="69850" cy="2749550"/>
          </a:xfrm>
          <a:custGeom>
            <a:avLst/>
            <a:gdLst>
              <a:gd name="connsiteX0" fmla="*/ 44112 w 69850"/>
              <a:gd name="connsiteY0" fmla="*/ 32637 h 2749550"/>
              <a:gd name="connsiteX1" fmla="*/ 44112 w 69850"/>
              <a:gd name="connsiteY1" fmla="*/ 2759317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49550">
                <a:moveTo>
                  <a:pt x="44112" y="32637"/>
                </a:moveTo>
                <a:lnTo>
                  <a:pt x="44112" y="2759317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Freeform 884"/>
          <p:cNvSpPr/>
          <p:nvPr/>
        </p:nvSpPr>
        <p:spPr>
          <a:xfrm>
            <a:off x="6496050" y="4540250"/>
            <a:ext cx="69850" cy="1593850"/>
          </a:xfrm>
          <a:custGeom>
            <a:avLst/>
            <a:gdLst>
              <a:gd name="connsiteX0" fmla="*/ 44112 w 69850"/>
              <a:gd name="connsiteY0" fmla="*/ 41166 h 1593850"/>
              <a:gd name="connsiteX1" fmla="*/ 44112 w 69850"/>
              <a:gd name="connsiteY1" fmla="*/ 1595683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593850">
                <a:moveTo>
                  <a:pt x="44112" y="41166"/>
                </a:moveTo>
                <a:lnTo>
                  <a:pt x="44112" y="159568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Freeform 885"/>
          <p:cNvSpPr/>
          <p:nvPr/>
        </p:nvSpPr>
        <p:spPr>
          <a:xfrm>
            <a:off x="6978650" y="4108450"/>
            <a:ext cx="69850" cy="1936750"/>
          </a:xfrm>
          <a:custGeom>
            <a:avLst/>
            <a:gdLst>
              <a:gd name="connsiteX0" fmla="*/ 37762 w 69850"/>
              <a:gd name="connsiteY0" fmla="*/ 34247 h 1936750"/>
              <a:gd name="connsiteX1" fmla="*/ 37762 w 69850"/>
              <a:gd name="connsiteY1" fmla="*/ 1946516 h 193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936750">
                <a:moveTo>
                  <a:pt x="37762" y="34247"/>
                </a:moveTo>
                <a:lnTo>
                  <a:pt x="37762" y="194651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Freeform 886"/>
          <p:cNvSpPr/>
          <p:nvPr/>
        </p:nvSpPr>
        <p:spPr>
          <a:xfrm>
            <a:off x="7537450" y="3117850"/>
            <a:ext cx="69850" cy="3016250"/>
          </a:xfrm>
          <a:custGeom>
            <a:avLst/>
            <a:gdLst>
              <a:gd name="connsiteX0" fmla="*/ 44112 w 69850"/>
              <a:gd name="connsiteY0" fmla="*/ 44118 h 3016250"/>
              <a:gd name="connsiteX1" fmla="*/ 44112 w 69850"/>
              <a:gd name="connsiteY1" fmla="*/ 3018082 h 301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016250">
                <a:moveTo>
                  <a:pt x="44112" y="44118"/>
                </a:moveTo>
                <a:lnTo>
                  <a:pt x="44112" y="301808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Freeform 887"/>
          <p:cNvSpPr/>
          <p:nvPr/>
        </p:nvSpPr>
        <p:spPr>
          <a:xfrm>
            <a:off x="7905750" y="3765550"/>
            <a:ext cx="69850" cy="2292350"/>
          </a:xfrm>
          <a:custGeom>
            <a:avLst/>
            <a:gdLst>
              <a:gd name="connsiteX0" fmla="*/ 40409 w 69850"/>
              <a:gd name="connsiteY0" fmla="*/ 2296433 h 2292350"/>
              <a:gd name="connsiteX1" fmla="*/ 40409 w 69850"/>
              <a:gd name="connsiteY1" fmla="*/ 43453 h 229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292350">
                <a:moveTo>
                  <a:pt x="40409" y="2296433"/>
                </a:moveTo>
                <a:lnTo>
                  <a:pt x="4040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Freeform 888"/>
          <p:cNvSpPr/>
          <p:nvPr/>
        </p:nvSpPr>
        <p:spPr>
          <a:xfrm>
            <a:off x="8337550" y="4591050"/>
            <a:ext cx="69850" cy="1492250"/>
          </a:xfrm>
          <a:custGeom>
            <a:avLst/>
            <a:gdLst>
              <a:gd name="connsiteX0" fmla="*/ 31808 w 69850"/>
              <a:gd name="connsiteY0" fmla="*/ 33292 h 1492250"/>
              <a:gd name="connsiteX1" fmla="*/ 31808 w 69850"/>
              <a:gd name="connsiteY1" fmla="*/ 1501955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1808" y="33292"/>
                </a:moveTo>
                <a:lnTo>
                  <a:pt x="31808" y="150195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Freeform 889"/>
          <p:cNvSpPr/>
          <p:nvPr/>
        </p:nvSpPr>
        <p:spPr>
          <a:xfrm>
            <a:off x="8553450" y="3765550"/>
            <a:ext cx="69850" cy="2330450"/>
          </a:xfrm>
          <a:custGeom>
            <a:avLst/>
            <a:gdLst>
              <a:gd name="connsiteX0" fmla="*/ 32869 w 69850"/>
              <a:gd name="connsiteY0" fmla="*/ 2336758 h 2330450"/>
              <a:gd name="connsiteX1" fmla="*/ 32869 w 69850"/>
              <a:gd name="connsiteY1" fmla="*/ 43454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330450">
                <a:moveTo>
                  <a:pt x="32869" y="2336758"/>
                </a:moveTo>
                <a:lnTo>
                  <a:pt x="32869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Freeform 890"/>
          <p:cNvSpPr/>
          <p:nvPr/>
        </p:nvSpPr>
        <p:spPr>
          <a:xfrm>
            <a:off x="9010650" y="5137150"/>
            <a:ext cx="69850" cy="1035050"/>
          </a:xfrm>
          <a:custGeom>
            <a:avLst/>
            <a:gdLst>
              <a:gd name="connsiteX0" fmla="*/ 34996 w 69850"/>
              <a:gd name="connsiteY0" fmla="*/ 39284 h 1035050"/>
              <a:gd name="connsiteX1" fmla="*/ 34996 w 69850"/>
              <a:gd name="connsiteY1" fmla="*/ 1045124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34996" y="39284"/>
                </a:moveTo>
                <a:lnTo>
                  <a:pt x="34996" y="104512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Freeform 891"/>
          <p:cNvSpPr/>
          <p:nvPr/>
        </p:nvSpPr>
        <p:spPr>
          <a:xfrm>
            <a:off x="9467850" y="4641850"/>
            <a:ext cx="69850" cy="1492250"/>
          </a:xfrm>
          <a:custGeom>
            <a:avLst/>
            <a:gdLst>
              <a:gd name="connsiteX0" fmla="*/ 38886 w 69850"/>
              <a:gd name="connsiteY0" fmla="*/ 34249 h 1492250"/>
              <a:gd name="connsiteX1" fmla="*/ 38886 w 69850"/>
              <a:gd name="connsiteY1" fmla="*/ 1502911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492250">
                <a:moveTo>
                  <a:pt x="38886" y="34249"/>
                </a:moveTo>
                <a:lnTo>
                  <a:pt x="38886" y="15029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Freeform 892"/>
          <p:cNvSpPr/>
          <p:nvPr/>
        </p:nvSpPr>
        <p:spPr>
          <a:xfrm>
            <a:off x="9899650" y="4095750"/>
            <a:ext cx="69850" cy="2139950"/>
          </a:xfrm>
          <a:custGeom>
            <a:avLst/>
            <a:gdLst>
              <a:gd name="connsiteX0" fmla="*/ 35912 w 69850"/>
              <a:gd name="connsiteY0" fmla="*/ 33182 h 2139950"/>
              <a:gd name="connsiteX1" fmla="*/ 35912 w 69850"/>
              <a:gd name="connsiteY1" fmla="*/ 2141292 h 213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139950">
                <a:moveTo>
                  <a:pt x="35912" y="33182"/>
                </a:moveTo>
                <a:lnTo>
                  <a:pt x="35912" y="2141292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Freeform 893"/>
          <p:cNvSpPr/>
          <p:nvPr/>
        </p:nvSpPr>
        <p:spPr>
          <a:xfrm>
            <a:off x="10026650" y="4781550"/>
            <a:ext cx="69850" cy="1314450"/>
          </a:xfrm>
          <a:custGeom>
            <a:avLst/>
            <a:gdLst>
              <a:gd name="connsiteX0" fmla="*/ 44112 w 69850"/>
              <a:gd name="connsiteY0" fmla="*/ 34249 h 1314450"/>
              <a:gd name="connsiteX1" fmla="*/ 44112 w 69850"/>
              <a:gd name="connsiteY1" fmla="*/ 132075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314450">
                <a:moveTo>
                  <a:pt x="44112" y="34249"/>
                </a:moveTo>
                <a:lnTo>
                  <a:pt x="44112" y="1320758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Freeform 894"/>
          <p:cNvSpPr/>
          <p:nvPr/>
        </p:nvSpPr>
        <p:spPr>
          <a:xfrm>
            <a:off x="10471150" y="3448050"/>
            <a:ext cx="69850" cy="2762250"/>
          </a:xfrm>
          <a:custGeom>
            <a:avLst/>
            <a:gdLst>
              <a:gd name="connsiteX0" fmla="*/ 43449 w 69850"/>
              <a:gd name="connsiteY0" fmla="*/ 2770132 h 2762250"/>
              <a:gd name="connsiteX1" fmla="*/ 43449 w 69850"/>
              <a:gd name="connsiteY1" fmla="*/ 43453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762250">
                <a:moveTo>
                  <a:pt x="43449" y="2770132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Freeform 895"/>
          <p:cNvSpPr/>
          <p:nvPr/>
        </p:nvSpPr>
        <p:spPr>
          <a:xfrm>
            <a:off x="10737850" y="4121150"/>
            <a:ext cx="69850" cy="1009650"/>
          </a:xfrm>
          <a:custGeom>
            <a:avLst/>
            <a:gdLst>
              <a:gd name="connsiteX0" fmla="*/ 44112 w 69850"/>
              <a:gd name="connsiteY0" fmla="*/ 1012147 h 1009650"/>
              <a:gd name="connsiteX1" fmla="*/ 44112 w 69850"/>
              <a:gd name="connsiteY1" fmla="*/ 43453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09650">
                <a:moveTo>
                  <a:pt x="44112" y="1012147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Freeform 896"/>
          <p:cNvSpPr/>
          <p:nvPr/>
        </p:nvSpPr>
        <p:spPr>
          <a:xfrm>
            <a:off x="10737850" y="5137150"/>
            <a:ext cx="69850" cy="1035050"/>
          </a:xfrm>
          <a:custGeom>
            <a:avLst/>
            <a:gdLst>
              <a:gd name="connsiteX0" fmla="*/ 44112 w 69850"/>
              <a:gd name="connsiteY0" fmla="*/ 1042216 h 1035050"/>
              <a:gd name="connsiteX1" fmla="*/ 44112 w 69850"/>
              <a:gd name="connsiteY1" fmla="*/ 36376 h 103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35050">
                <a:moveTo>
                  <a:pt x="44112" y="1042216"/>
                </a:moveTo>
                <a:lnTo>
                  <a:pt x="44112" y="36376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Freeform 897"/>
          <p:cNvSpPr/>
          <p:nvPr/>
        </p:nvSpPr>
        <p:spPr>
          <a:xfrm>
            <a:off x="4806950" y="6038850"/>
            <a:ext cx="7092950" cy="196850"/>
          </a:xfrm>
          <a:custGeom>
            <a:avLst/>
            <a:gdLst>
              <a:gd name="connsiteX0" fmla="*/ 7093802 w 7092950"/>
              <a:gd name="connsiteY0" fmla="*/ 204202 h 196850"/>
              <a:gd name="connsiteX1" fmla="*/ 41869 w 7092950"/>
              <a:gd name="connsiteY1" fmla="*/ 40673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2950" h="196850">
                <a:moveTo>
                  <a:pt x="7093802" y="204202"/>
                </a:moveTo>
                <a:lnTo>
                  <a:pt x="41869" y="40673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TextBox 898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899" name="TextBox 899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900" name="TextBox 900"/>
          <p:cNvSpPr txBox="1"/>
          <p:nvPr/>
        </p:nvSpPr>
        <p:spPr>
          <a:xfrm>
            <a:off x="2921000" y="3679139"/>
            <a:ext cx="12801172" cy="44959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813800">
              <a:lnSpc>
                <a:spcPct val="106666"/>
              </a:lnSpc>
            </a:pP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7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60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90" dirty="0">
                <a:solidFill>
                  <a:srgbClr val="000000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255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9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560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90" dirty="0">
                <a:solidFill>
                  <a:srgbClr val="000000"/>
                </a:solidFill>
                <a:latin typeface="Times New Roman"/>
                <a:ea typeface="Times New Roman"/>
              </a:rPr>
              <a:t>start</a:t>
            </a:r>
            <a:r>
              <a:rPr lang="en-US" altLang="zh-CN" sz="3800" spc="43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98171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6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Calculate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least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000000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error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feed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000000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Freeform 901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Freeform 902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4" name="Picture 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905" name="Picture 9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906" name="Picture 9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907" name="Picture 9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908" name="Picture 9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909" name="Picture 9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910" name="Picture 9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911" name="Picture 9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912" name="Picture 9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912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reeform 913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5" name="Picture 9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916" name="Picture 9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917" name="Picture 9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918" name="Picture 9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919" name="Picture 9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920" name="Picture 9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921" name="Picture 9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922" name="Picture 9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922"/>
          <p:cNvSpPr/>
          <p:nvPr/>
        </p:nvSpPr>
        <p:spPr>
          <a:xfrm>
            <a:off x="4616450" y="4692650"/>
            <a:ext cx="7080250" cy="781050"/>
          </a:xfrm>
          <a:custGeom>
            <a:avLst/>
            <a:gdLst>
              <a:gd name="connsiteX0" fmla="*/ 7089586 w 7080250"/>
              <a:gd name="connsiteY0" fmla="*/ 791292 h 781050"/>
              <a:gd name="connsiteX1" fmla="*/ 37653 w 7080250"/>
              <a:gd name="connsiteY1" fmla="*/ 43564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781050">
                <a:moveTo>
                  <a:pt x="7089586" y="791292"/>
                </a:moveTo>
                <a:lnTo>
                  <a:pt x="37653" y="43564"/>
                </a:lnTo>
              </a:path>
            </a:pathLst>
          </a:custGeom>
          <a:ln w="63500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TextBox 923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924" name="TextBox 924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925" name="TextBox 925"/>
          <p:cNvSpPr txBox="1"/>
          <p:nvPr/>
        </p:nvSpPr>
        <p:spPr>
          <a:xfrm>
            <a:off x="12382500" y="3679139"/>
            <a:ext cx="2684995" cy="3192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800" spc="28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255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85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3800" spc="29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3556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926" name="TextBox 926"/>
          <p:cNvSpPr txBox="1"/>
          <p:nvPr/>
        </p:nvSpPr>
        <p:spPr>
          <a:xfrm>
            <a:off x="4114800" y="7515149"/>
            <a:ext cx="8157446" cy="520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200" spc="285" dirty="0">
                <a:solidFill>
                  <a:srgbClr val="515151"/>
                </a:solidFill>
                <a:latin typeface="Times New Roman"/>
                <a:ea typeface="Times New Roman"/>
              </a:rPr>
              <a:t>This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5" dirty="0">
                <a:solidFill>
                  <a:srgbClr val="515151"/>
                </a:solidFill>
                <a:latin typeface="Times New Roman"/>
                <a:ea typeface="Times New Roman"/>
              </a:rPr>
              <a:t>will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0" dirty="0">
                <a:solidFill>
                  <a:srgbClr val="515151"/>
                </a:solidFill>
                <a:latin typeface="Times New Roman"/>
                <a:ea typeface="Times New Roman"/>
              </a:rPr>
              <a:t>give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us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515151"/>
                </a:solidFill>
                <a:latin typeface="Times New Roman"/>
                <a:ea typeface="Times New Roman"/>
              </a:rPr>
              <a:t>new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75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60" dirty="0">
                <a:solidFill>
                  <a:srgbClr val="515151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69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35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Freeform 927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Freeform 928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0" name="Picture 9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931" name="Picture 9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932" name="Picture 9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933" name="Picture 9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934" name="Picture 9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935" name="Picture 9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936" name="Picture 9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937" name="Picture 9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938" name="Picture 9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938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Freeform 939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1" name="Picture 9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942" name="Picture 9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943" name="Picture 9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944" name="Picture 9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945" name="Picture 9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946" name="Picture 94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947" name="Picture 9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948" name="Picture 9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948"/>
          <p:cNvSpPr/>
          <p:nvPr/>
        </p:nvSpPr>
        <p:spPr>
          <a:xfrm>
            <a:off x="4718050" y="3473450"/>
            <a:ext cx="6877050" cy="1670050"/>
          </a:xfrm>
          <a:custGeom>
            <a:avLst/>
            <a:gdLst>
              <a:gd name="connsiteX0" fmla="*/ 6887522 w 6877050"/>
              <a:gd name="connsiteY0" fmla="*/ 1671825 h 1670050"/>
              <a:gd name="connsiteX1" fmla="*/ 36517 w 6877050"/>
              <a:gd name="connsiteY1" fmla="*/ 32979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77050" h="1670050">
                <a:moveTo>
                  <a:pt x="6887522" y="1671825"/>
                </a:moveTo>
                <a:lnTo>
                  <a:pt x="36517" y="32979"/>
                </a:lnTo>
              </a:path>
            </a:pathLst>
          </a:custGeom>
          <a:ln w="63500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TextBox 949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950" name="TextBox 950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951" name="TextBox 951"/>
          <p:cNvSpPr txBox="1"/>
          <p:nvPr/>
        </p:nvSpPr>
        <p:spPr>
          <a:xfrm>
            <a:off x="12382500" y="3679139"/>
            <a:ext cx="2684995" cy="3192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800" spc="28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255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85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3800" spc="29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3556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952" name="TextBox 952"/>
          <p:cNvSpPr txBox="1"/>
          <p:nvPr/>
        </p:nvSpPr>
        <p:spPr>
          <a:xfrm>
            <a:off x="4724400" y="7534554"/>
            <a:ext cx="7324223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Adjust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3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94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feeding</a:t>
            </a:r>
          </a:p>
          <a:p>
            <a:pPr marL="0" indent="1511300">
              <a:lnSpc>
                <a:spcPct val="100000"/>
              </a:lnSpc>
            </a:pPr>
            <a:r>
              <a:rPr lang="en-US" altLang="zh-CN" sz="3200" spc="400" dirty="0">
                <a:solidFill>
                  <a:srgbClr val="515151"/>
                </a:solidFill>
                <a:latin typeface="Times New Roman"/>
                <a:ea typeface="Times New Roman"/>
              </a:rPr>
              <a:t>back</a:t>
            </a:r>
            <a:r>
              <a:rPr lang="en-US" altLang="zh-CN" sz="3200" spc="2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515151"/>
                </a:solidFill>
                <a:latin typeface="Times New Roman"/>
                <a:ea typeface="Times New Roman"/>
              </a:rPr>
              <a:t>error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Freeform 953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Freeform 954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6" name="Picture 9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957" name="Picture 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958" name="Picture 9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959" name="Picture 9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960" name="Picture 9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961" name="Picture 9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962" name="Picture 9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963" name="Picture 9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964" name="Picture 9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964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Freeform 965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7" name="Picture 9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968" name="Picture 9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969" name="Picture 9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970" name="Picture 9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971" name="Picture 9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972" name="Picture 97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973" name="Picture 97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974" name="Picture 9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974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TextBox 975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976" name="TextBox 976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977" name="TextBox 977"/>
          <p:cNvSpPr txBox="1"/>
          <p:nvPr/>
        </p:nvSpPr>
        <p:spPr>
          <a:xfrm>
            <a:off x="12382500" y="3679139"/>
            <a:ext cx="2684995" cy="3192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3800" spc="28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8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41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255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2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800" spc="385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550" spc="104" dirty="0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altLang="zh-CN" sz="3800" spc="29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45"/>
              </a:lnSpc>
            </a:pPr>
            <a:endParaRPr lang="en-US" dirty="0"/>
          </a:p>
          <a:p>
            <a:pPr marL="0" indent="3556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978" name="TextBox 978"/>
          <p:cNvSpPr txBox="1"/>
          <p:nvPr/>
        </p:nvSpPr>
        <p:spPr>
          <a:xfrm>
            <a:off x="4724400" y="7534554"/>
            <a:ext cx="7324223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Adjust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3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18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94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by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feeding</a:t>
            </a:r>
          </a:p>
          <a:p>
            <a:pPr marL="0" indent="1511300">
              <a:lnSpc>
                <a:spcPct val="100000"/>
              </a:lnSpc>
            </a:pPr>
            <a:r>
              <a:rPr lang="en-US" altLang="zh-CN" sz="3200" spc="400" dirty="0">
                <a:solidFill>
                  <a:srgbClr val="515151"/>
                </a:solidFill>
                <a:latin typeface="Times New Roman"/>
                <a:ea typeface="Times New Roman"/>
              </a:rPr>
              <a:t>back</a:t>
            </a:r>
            <a:r>
              <a:rPr lang="en-US" altLang="zh-CN" sz="3200" spc="21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515151"/>
                </a:solidFill>
                <a:latin typeface="Times New Roman"/>
                <a:ea typeface="Times New Roman"/>
              </a:rPr>
              <a:t>error</a:t>
            </a:r>
            <a:r>
              <a:rPr lang="en-US" altLang="zh-CN" sz="3200" spc="22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Freeform 979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 980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2" name="Picture 9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983" name="Picture 9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984" name="Picture 9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985" name="Picture 9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986" name="Picture 9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987" name="Picture 9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988" name="Picture 9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989" name="Picture 9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990" name="Picture 9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990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Freeform 991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3" name="Picture 9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994" name="Picture 99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995" name="Picture 99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996" name="Picture 99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997" name="Picture 9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998" name="Picture 9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999" name="Picture 99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1000" name="Picture 100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1000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Freeform 1001"/>
          <p:cNvSpPr/>
          <p:nvPr/>
        </p:nvSpPr>
        <p:spPr>
          <a:xfrm>
            <a:off x="5365750" y="2292350"/>
            <a:ext cx="69850" cy="1098550"/>
          </a:xfrm>
          <a:custGeom>
            <a:avLst/>
            <a:gdLst>
              <a:gd name="connsiteX0" fmla="*/ 42655 w 69850"/>
              <a:gd name="connsiteY0" fmla="*/ 1108076 h 1098550"/>
              <a:gd name="connsiteX1" fmla="*/ 42655 w 69850"/>
              <a:gd name="connsiteY1" fmla="*/ 35323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98550">
                <a:moveTo>
                  <a:pt x="42655" y="1108076"/>
                </a:moveTo>
                <a:lnTo>
                  <a:pt x="42655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Freeform 1002"/>
          <p:cNvSpPr/>
          <p:nvPr/>
        </p:nvSpPr>
        <p:spPr>
          <a:xfrm>
            <a:off x="5594350" y="3194050"/>
            <a:ext cx="69850" cy="285750"/>
          </a:xfrm>
          <a:custGeom>
            <a:avLst/>
            <a:gdLst>
              <a:gd name="connsiteX0" fmla="*/ 42655 w 69850"/>
              <a:gd name="connsiteY0" fmla="*/ 295569 h 285750"/>
              <a:gd name="connsiteX1" fmla="*/ 42655 w 69850"/>
              <a:gd name="connsiteY1" fmla="*/ 3648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5750">
                <a:moveTo>
                  <a:pt x="42655" y="295569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Freeform 1003"/>
          <p:cNvSpPr/>
          <p:nvPr/>
        </p:nvSpPr>
        <p:spPr>
          <a:xfrm>
            <a:off x="6496050" y="3587750"/>
            <a:ext cx="69850" cy="984250"/>
          </a:xfrm>
          <a:custGeom>
            <a:avLst/>
            <a:gdLst>
              <a:gd name="connsiteX0" fmla="*/ 44112 w 69850"/>
              <a:gd name="connsiteY0" fmla="*/ 993666 h 984250"/>
              <a:gd name="connsiteX1" fmla="*/ 44112 w 69850"/>
              <a:gd name="connsiteY1" fmla="*/ 3649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93666"/>
                </a:moveTo>
                <a:lnTo>
                  <a:pt x="44112" y="3649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Freeform 1004"/>
          <p:cNvSpPr/>
          <p:nvPr/>
        </p:nvSpPr>
        <p:spPr>
          <a:xfrm>
            <a:off x="6978650" y="3765550"/>
            <a:ext cx="69850" cy="374650"/>
          </a:xfrm>
          <a:custGeom>
            <a:avLst/>
            <a:gdLst>
              <a:gd name="connsiteX0" fmla="*/ 37762 w 69850"/>
              <a:gd name="connsiteY0" fmla="*/ 377149 h 374650"/>
              <a:gd name="connsiteX1" fmla="*/ 3776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7762" y="377149"/>
                </a:moveTo>
                <a:lnTo>
                  <a:pt x="3776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Freeform 1005"/>
          <p:cNvSpPr/>
          <p:nvPr/>
        </p:nvSpPr>
        <p:spPr>
          <a:xfrm>
            <a:off x="7537450" y="2978150"/>
            <a:ext cx="69850" cy="984250"/>
          </a:xfrm>
          <a:custGeom>
            <a:avLst/>
            <a:gdLst>
              <a:gd name="connsiteX0" fmla="*/ 44112 w 69850"/>
              <a:gd name="connsiteY0" fmla="*/ 988988 h 984250"/>
              <a:gd name="connsiteX1" fmla="*/ 44112 w 69850"/>
              <a:gd name="connsiteY1" fmla="*/ 31811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88988"/>
                </a:moveTo>
                <a:lnTo>
                  <a:pt x="44112" y="318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Freeform 1006"/>
          <p:cNvSpPr/>
          <p:nvPr/>
        </p:nvSpPr>
        <p:spPr>
          <a:xfrm>
            <a:off x="8337550" y="4057650"/>
            <a:ext cx="69850" cy="565150"/>
          </a:xfrm>
          <a:custGeom>
            <a:avLst/>
            <a:gdLst>
              <a:gd name="connsiteX0" fmla="*/ 31808 w 69850"/>
              <a:gd name="connsiteY0" fmla="*/ 566692 h 565150"/>
              <a:gd name="connsiteX1" fmla="*/ 31808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31808" y="566692"/>
                </a:moveTo>
                <a:lnTo>
                  <a:pt x="31808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Freeform 1007"/>
          <p:cNvSpPr/>
          <p:nvPr/>
        </p:nvSpPr>
        <p:spPr>
          <a:xfrm>
            <a:off x="8553450" y="3765550"/>
            <a:ext cx="69850" cy="425450"/>
          </a:xfrm>
          <a:custGeom>
            <a:avLst/>
            <a:gdLst>
              <a:gd name="connsiteX0" fmla="*/ 32867 w 69850"/>
              <a:gd name="connsiteY0" fmla="*/ 435357 h 425450"/>
              <a:gd name="connsiteX1" fmla="*/ 32867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2867" y="435357"/>
                </a:moveTo>
                <a:lnTo>
                  <a:pt x="32867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Freeform 1008"/>
          <p:cNvSpPr/>
          <p:nvPr/>
        </p:nvSpPr>
        <p:spPr>
          <a:xfrm>
            <a:off x="9010650" y="4235450"/>
            <a:ext cx="69850" cy="806450"/>
          </a:xfrm>
          <a:custGeom>
            <a:avLst/>
            <a:gdLst>
              <a:gd name="connsiteX0" fmla="*/ 32867 w 69850"/>
              <a:gd name="connsiteY0" fmla="*/ 814686 h 806450"/>
              <a:gd name="connsiteX1" fmla="*/ 32867 w 69850"/>
              <a:gd name="connsiteY1" fmla="*/ 4345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806450">
                <a:moveTo>
                  <a:pt x="32867" y="814686"/>
                </a:moveTo>
                <a:lnTo>
                  <a:pt x="32867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Freeform 1009"/>
          <p:cNvSpPr/>
          <p:nvPr/>
        </p:nvSpPr>
        <p:spPr>
          <a:xfrm>
            <a:off x="9467850" y="4298950"/>
            <a:ext cx="69850" cy="374650"/>
          </a:xfrm>
          <a:custGeom>
            <a:avLst/>
            <a:gdLst>
              <a:gd name="connsiteX0" fmla="*/ 38886 w 69850"/>
              <a:gd name="connsiteY0" fmla="*/ 377149 h 374650"/>
              <a:gd name="connsiteX1" fmla="*/ 38886 w 69850"/>
              <a:gd name="connsiteY1" fmla="*/ 4345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8886" y="377149"/>
                </a:moveTo>
                <a:lnTo>
                  <a:pt x="38886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Freeform 1010"/>
          <p:cNvSpPr/>
          <p:nvPr/>
        </p:nvSpPr>
        <p:spPr>
          <a:xfrm>
            <a:off x="9899650" y="4044950"/>
            <a:ext cx="69850" cy="425450"/>
          </a:xfrm>
          <a:custGeom>
            <a:avLst/>
            <a:gdLst>
              <a:gd name="connsiteX0" fmla="*/ 35912 w 69850"/>
              <a:gd name="connsiteY0" fmla="*/ 435357 h 425450"/>
              <a:gd name="connsiteX1" fmla="*/ 35912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5912" y="435357"/>
                </a:moveTo>
                <a:lnTo>
                  <a:pt x="359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Freeform 1011"/>
          <p:cNvSpPr/>
          <p:nvPr/>
        </p:nvSpPr>
        <p:spPr>
          <a:xfrm>
            <a:off x="10026650" y="4438650"/>
            <a:ext cx="69850" cy="374650"/>
          </a:xfrm>
          <a:custGeom>
            <a:avLst/>
            <a:gdLst>
              <a:gd name="connsiteX0" fmla="*/ 44112 w 69850"/>
              <a:gd name="connsiteY0" fmla="*/ 377149 h 374650"/>
              <a:gd name="connsiteX1" fmla="*/ 4411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44112" y="377149"/>
                </a:moveTo>
                <a:lnTo>
                  <a:pt x="4411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Freeform 1012"/>
          <p:cNvSpPr/>
          <p:nvPr/>
        </p:nvSpPr>
        <p:spPr>
          <a:xfrm>
            <a:off x="10471150" y="3448050"/>
            <a:ext cx="69850" cy="1111250"/>
          </a:xfrm>
          <a:custGeom>
            <a:avLst/>
            <a:gdLst>
              <a:gd name="connsiteX0" fmla="*/ 43449 w 69850"/>
              <a:gd name="connsiteY0" fmla="*/ 1116207 h 1111250"/>
              <a:gd name="connsiteX1" fmla="*/ 43449 w 69850"/>
              <a:gd name="connsiteY1" fmla="*/ 43453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111250">
                <a:moveTo>
                  <a:pt x="43449" y="1116207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Freeform 1013"/>
          <p:cNvSpPr/>
          <p:nvPr/>
        </p:nvSpPr>
        <p:spPr>
          <a:xfrm>
            <a:off x="10737850" y="4121150"/>
            <a:ext cx="69850" cy="565150"/>
          </a:xfrm>
          <a:custGeom>
            <a:avLst/>
            <a:gdLst>
              <a:gd name="connsiteX0" fmla="*/ 44112 w 69850"/>
              <a:gd name="connsiteY0" fmla="*/ 566692 h 565150"/>
              <a:gd name="connsiteX1" fmla="*/ 44112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44112" y="566692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Freeform 1014"/>
          <p:cNvSpPr/>
          <p:nvPr/>
        </p:nvSpPr>
        <p:spPr>
          <a:xfrm>
            <a:off x="10737850" y="4667250"/>
            <a:ext cx="69850" cy="488950"/>
          </a:xfrm>
          <a:custGeom>
            <a:avLst/>
            <a:gdLst>
              <a:gd name="connsiteX0" fmla="*/ 44112 w 69850"/>
              <a:gd name="connsiteY0" fmla="*/ 493033 h 488950"/>
              <a:gd name="connsiteX1" fmla="*/ 44112 w 69850"/>
              <a:gd name="connsiteY1" fmla="*/ 43453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88950">
                <a:moveTo>
                  <a:pt x="44112" y="493033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TextBox 1015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1016" name="TextBox 1016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1017" name="TextBox 1017"/>
          <p:cNvSpPr txBox="1"/>
          <p:nvPr/>
        </p:nvSpPr>
        <p:spPr>
          <a:xfrm>
            <a:off x="12738100" y="6448958"/>
            <a:ext cx="367696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1018" name="TextBox 1018"/>
          <p:cNvSpPr txBox="1"/>
          <p:nvPr/>
        </p:nvSpPr>
        <p:spPr>
          <a:xfrm>
            <a:off x="4864100" y="7521854"/>
            <a:ext cx="6165579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9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5" dirty="0">
                <a:solidFill>
                  <a:srgbClr val="515151"/>
                </a:solidFill>
                <a:latin typeface="Times New Roman"/>
                <a:ea typeface="Times New Roman"/>
              </a:rPr>
              <a:t>“best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0" dirty="0">
                <a:solidFill>
                  <a:srgbClr val="515151"/>
                </a:solidFill>
                <a:latin typeface="Times New Roman"/>
                <a:ea typeface="Times New Roman"/>
              </a:rPr>
              <a:t>fit”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5" dirty="0">
                <a:solidFill>
                  <a:srgbClr val="515151"/>
                </a:solidFill>
                <a:latin typeface="Times New Roman"/>
                <a:ea typeface="Times New Roman"/>
              </a:rPr>
              <a:t>is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515151"/>
                </a:solidFill>
                <a:latin typeface="Times New Roman"/>
                <a:ea typeface="Times New Roman"/>
              </a:rPr>
              <a:t>called</a:t>
            </a:r>
            <a:r>
              <a:rPr lang="en-US" altLang="zh-CN" sz="3200" spc="19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1587500">
              <a:lnSpc>
                <a:spcPct val="100000"/>
              </a:lnSpc>
            </a:pPr>
            <a:r>
              <a:rPr lang="en-US" altLang="zh-CN" sz="3200" spc="325" dirty="0">
                <a:solidFill>
                  <a:srgbClr val="515151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Freeform 1019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Freeform 1020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2" name="Picture 1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1023" name="Picture 10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1024" name="Picture 10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1025" name="Picture 10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1026" name="Picture 10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1027" name="Picture 10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1028" name="Picture 10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1029" name="Picture 10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1030" name="Picture 10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1030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 1031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1034" name="Picture 10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1035" name="Picture 10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1036" name="Picture 10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1037" name="Picture 10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1038" name="Picture 10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pic>
        <p:nvPicPr>
          <p:cNvPr id="1039" name="Picture 103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1040" name="Picture 104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3" name="Freeform 1040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/>
          <p:cNvSpPr/>
          <p:nvPr/>
        </p:nvSpPr>
        <p:spPr>
          <a:xfrm>
            <a:off x="5365750" y="2292350"/>
            <a:ext cx="69850" cy="1098550"/>
          </a:xfrm>
          <a:custGeom>
            <a:avLst/>
            <a:gdLst>
              <a:gd name="connsiteX0" fmla="*/ 42655 w 69850"/>
              <a:gd name="connsiteY0" fmla="*/ 1108076 h 1098550"/>
              <a:gd name="connsiteX1" fmla="*/ 42655 w 69850"/>
              <a:gd name="connsiteY1" fmla="*/ 35323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098550">
                <a:moveTo>
                  <a:pt x="42655" y="1108076"/>
                </a:moveTo>
                <a:lnTo>
                  <a:pt x="42655" y="3532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/>
          <p:cNvSpPr/>
          <p:nvPr/>
        </p:nvSpPr>
        <p:spPr>
          <a:xfrm>
            <a:off x="5594350" y="3194050"/>
            <a:ext cx="69850" cy="285750"/>
          </a:xfrm>
          <a:custGeom>
            <a:avLst/>
            <a:gdLst>
              <a:gd name="connsiteX0" fmla="*/ 42655 w 69850"/>
              <a:gd name="connsiteY0" fmla="*/ 295569 h 285750"/>
              <a:gd name="connsiteX1" fmla="*/ 42655 w 69850"/>
              <a:gd name="connsiteY1" fmla="*/ 3648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285750">
                <a:moveTo>
                  <a:pt x="42655" y="295569"/>
                </a:moveTo>
                <a:lnTo>
                  <a:pt x="42655" y="3648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/>
          <p:cNvSpPr/>
          <p:nvPr/>
        </p:nvSpPr>
        <p:spPr>
          <a:xfrm>
            <a:off x="6496050" y="3587750"/>
            <a:ext cx="69850" cy="984250"/>
          </a:xfrm>
          <a:custGeom>
            <a:avLst/>
            <a:gdLst>
              <a:gd name="connsiteX0" fmla="*/ 44112 w 69850"/>
              <a:gd name="connsiteY0" fmla="*/ 993666 h 984250"/>
              <a:gd name="connsiteX1" fmla="*/ 44112 w 69850"/>
              <a:gd name="connsiteY1" fmla="*/ 3649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93666"/>
                </a:moveTo>
                <a:lnTo>
                  <a:pt x="44112" y="3649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/>
          <p:cNvSpPr/>
          <p:nvPr/>
        </p:nvSpPr>
        <p:spPr>
          <a:xfrm>
            <a:off x="6978650" y="3765550"/>
            <a:ext cx="69850" cy="374650"/>
          </a:xfrm>
          <a:custGeom>
            <a:avLst/>
            <a:gdLst>
              <a:gd name="connsiteX0" fmla="*/ 37762 w 69850"/>
              <a:gd name="connsiteY0" fmla="*/ 377149 h 374650"/>
              <a:gd name="connsiteX1" fmla="*/ 3776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7762" y="377149"/>
                </a:moveTo>
                <a:lnTo>
                  <a:pt x="3776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/>
          <p:cNvSpPr/>
          <p:nvPr/>
        </p:nvSpPr>
        <p:spPr>
          <a:xfrm>
            <a:off x="7537450" y="2978150"/>
            <a:ext cx="69850" cy="984250"/>
          </a:xfrm>
          <a:custGeom>
            <a:avLst/>
            <a:gdLst>
              <a:gd name="connsiteX0" fmla="*/ 44112 w 69850"/>
              <a:gd name="connsiteY0" fmla="*/ 988988 h 984250"/>
              <a:gd name="connsiteX1" fmla="*/ 44112 w 69850"/>
              <a:gd name="connsiteY1" fmla="*/ 31811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984250">
                <a:moveTo>
                  <a:pt x="44112" y="988988"/>
                </a:moveTo>
                <a:lnTo>
                  <a:pt x="44112" y="31811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/>
          <p:cNvSpPr/>
          <p:nvPr/>
        </p:nvSpPr>
        <p:spPr>
          <a:xfrm>
            <a:off x="8337550" y="4057650"/>
            <a:ext cx="69850" cy="565150"/>
          </a:xfrm>
          <a:custGeom>
            <a:avLst/>
            <a:gdLst>
              <a:gd name="connsiteX0" fmla="*/ 31808 w 69850"/>
              <a:gd name="connsiteY0" fmla="*/ 566692 h 565150"/>
              <a:gd name="connsiteX1" fmla="*/ 31808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31808" y="566692"/>
                </a:moveTo>
                <a:lnTo>
                  <a:pt x="31808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/>
          <p:cNvSpPr/>
          <p:nvPr/>
        </p:nvSpPr>
        <p:spPr>
          <a:xfrm>
            <a:off x="8553450" y="3765550"/>
            <a:ext cx="69850" cy="425450"/>
          </a:xfrm>
          <a:custGeom>
            <a:avLst/>
            <a:gdLst>
              <a:gd name="connsiteX0" fmla="*/ 32867 w 69850"/>
              <a:gd name="connsiteY0" fmla="*/ 435357 h 425450"/>
              <a:gd name="connsiteX1" fmla="*/ 32867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2867" y="435357"/>
                </a:moveTo>
                <a:lnTo>
                  <a:pt x="32867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 1048"/>
          <p:cNvSpPr/>
          <p:nvPr/>
        </p:nvSpPr>
        <p:spPr>
          <a:xfrm>
            <a:off x="9010650" y="4235450"/>
            <a:ext cx="69850" cy="806450"/>
          </a:xfrm>
          <a:custGeom>
            <a:avLst/>
            <a:gdLst>
              <a:gd name="connsiteX0" fmla="*/ 32867 w 69850"/>
              <a:gd name="connsiteY0" fmla="*/ 814686 h 806450"/>
              <a:gd name="connsiteX1" fmla="*/ 32867 w 69850"/>
              <a:gd name="connsiteY1" fmla="*/ 4345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806450">
                <a:moveTo>
                  <a:pt x="32867" y="814686"/>
                </a:moveTo>
                <a:lnTo>
                  <a:pt x="32867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Freeform 1049"/>
          <p:cNvSpPr/>
          <p:nvPr/>
        </p:nvSpPr>
        <p:spPr>
          <a:xfrm>
            <a:off x="9467850" y="4298950"/>
            <a:ext cx="69850" cy="374650"/>
          </a:xfrm>
          <a:custGeom>
            <a:avLst/>
            <a:gdLst>
              <a:gd name="connsiteX0" fmla="*/ 38886 w 69850"/>
              <a:gd name="connsiteY0" fmla="*/ 377149 h 374650"/>
              <a:gd name="connsiteX1" fmla="*/ 38886 w 69850"/>
              <a:gd name="connsiteY1" fmla="*/ 43453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38886" y="377149"/>
                </a:moveTo>
                <a:lnTo>
                  <a:pt x="38886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50"/>
          <p:cNvSpPr/>
          <p:nvPr/>
        </p:nvSpPr>
        <p:spPr>
          <a:xfrm>
            <a:off x="9899650" y="4044950"/>
            <a:ext cx="69850" cy="425450"/>
          </a:xfrm>
          <a:custGeom>
            <a:avLst/>
            <a:gdLst>
              <a:gd name="connsiteX0" fmla="*/ 35912 w 69850"/>
              <a:gd name="connsiteY0" fmla="*/ 435357 h 425450"/>
              <a:gd name="connsiteX1" fmla="*/ 35912 w 69850"/>
              <a:gd name="connsiteY1" fmla="*/ 43453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25450">
                <a:moveTo>
                  <a:pt x="35912" y="435357"/>
                </a:moveTo>
                <a:lnTo>
                  <a:pt x="359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 1051"/>
          <p:cNvSpPr/>
          <p:nvPr/>
        </p:nvSpPr>
        <p:spPr>
          <a:xfrm>
            <a:off x="10026650" y="4438650"/>
            <a:ext cx="69850" cy="374650"/>
          </a:xfrm>
          <a:custGeom>
            <a:avLst/>
            <a:gdLst>
              <a:gd name="connsiteX0" fmla="*/ 44112 w 69850"/>
              <a:gd name="connsiteY0" fmla="*/ 377149 h 374650"/>
              <a:gd name="connsiteX1" fmla="*/ 44112 w 69850"/>
              <a:gd name="connsiteY1" fmla="*/ 4345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374650">
                <a:moveTo>
                  <a:pt x="44112" y="377149"/>
                </a:moveTo>
                <a:lnTo>
                  <a:pt x="44112" y="4345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 1052"/>
          <p:cNvSpPr/>
          <p:nvPr/>
        </p:nvSpPr>
        <p:spPr>
          <a:xfrm>
            <a:off x="10471150" y="3448050"/>
            <a:ext cx="69850" cy="1111250"/>
          </a:xfrm>
          <a:custGeom>
            <a:avLst/>
            <a:gdLst>
              <a:gd name="connsiteX0" fmla="*/ 43449 w 69850"/>
              <a:gd name="connsiteY0" fmla="*/ 1116207 h 1111250"/>
              <a:gd name="connsiteX1" fmla="*/ 43449 w 69850"/>
              <a:gd name="connsiteY1" fmla="*/ 43453 h 111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1111250">
                <a:moveTo>
                  <a:pt x="43449" y="1116207"/>
                </a:moveTo>
                <a:lnTo>
                  <a:pt x="43449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 1053"/>
          <p:cNvSpPr/>
          <p:nvPr/>
        </p:nvSpPr>
        <p:spPr>
          <a:xfrm>
            <a:off x="10737850" y="4121150"/>
            <a:ext cx="69850" cy="565150"/>
          </a:xfrm>
          <a:custGeom>
            <a:avLst/>
            <a:gdLst>
              <a:gd name="connsiteX0" fmla="*/ 44112 w 69850"/>
              <a:gd name="connsiteY0" fmla="*/ 566692 h 565150"/>
              <a:gd name="connsiteX1" fmla="*/ 44112 w 69850"/>
              <a:gd name="connsiteY1" fmla="*/ 43453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565150">
                <a:moveTo>
                  <a:pt x="44112" y="566692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 1054"/>
          <p:cNvSpPr/>
          <p:nvPr/>
        </p:nvSpPr>
        <p:spPr>
          <a:xfrm>
            <a:off x="10737850" y="4667250"/>
            <a:ext cx="69850" cy="488950"/>
          </a:xfrm>
          <a:custGeom>
            <a:avLst/>
            <a:gdLst>
              <a:gd name="connsiteX0" fmla="*/ 44112 w 69850"/>
              <a:gd name="connsiteY0" fmla="*/ 493033 h 488950"/>
              <a:gd name="connsiteX1" fmla="*/ 44112 w 69850"/>
              <a:gd name="connsiteY1" fmla="*/ 43453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" h="488950">
                <a:moveTo>
                  <a:pt x="44112" y="493033"/>
                </a:moveTo>
                <a:lnTo>
                  <a:pt x="44112" y="43453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TextBox 1055"/>
          <p:cNvSpPr txBox="1"/>
          <p:nvPr/>
        </p:nvSpPr>
        <p:spPr>
          <a:xfrm>
            <a:off x="4102100" y="668934"/>
            <a:ext cx="81828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0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“Best”</a:t>
            </a:r>
            <a:r>
              <a:rPr lang="en-US" altLang="zh-CN" sz="4800" spc="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4800" spc="20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Line</a:t>
            </a:r>
          </a:p>
        </p:txBody>
      </p:sp>
      <p:sp>
        <p:nvSpPr>
          <p:cNvPr id="1056" name="TextBox 1056"/>
          <p:cNvSpPr txBox="1"/>
          <p:nvPr/>
        </p:nvSpPr>
        <p:spPr>
          <a:xfrm>
            <a:off x="3340100" y="1610258"/>
            <a:ext cx="363404" cy="422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1057" name="TextBox 1057"/>
          <p:cNvSpPr txBox="1"/>
          <p:nvPr/>
        </p:nvSpPr>
        <p:spPr>
          <a:xfrm>
            <a:off x="12166600" y="3288100"/>
            <a:ext cx="3573781" cy="35835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47700" indent="-647700" hangingPunct="0">
              <a:lnSpc>
                <a:spcPct val="102083"/>
              </a:lnSpc>
            </a:pPr>
            <a:r>
              <a:rPr lang="en-US" altLang="zh-CN" sz="3300" spc="360" dirty="0">
                <a:solidFill>
                  <a:srgbClr val="299EBB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3300" spc="-31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350" dirty="0">
                <a:solidFill>
                  <a:srgbClr val="299EBB"/>
                </a:solidFill>
                <a:latin typeface="Times New Roman"/>
                <a:ea typeface="Times New Roman"/>
              </a:rPr>
              <a:t>Line:</a:t>
            </a:r>
            <a:r>
              <a:rPr lang="en-US" altLang="zh-CN" sz="330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230" dirty="0">
                <a:solidFill>
                  <a:srgbClr val="299EBB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300" spc="115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260" dirty="0">
                <a:solidFill>
                  <a:srgbClr val="299EBB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300" spc="115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335" dirty="0">
                <a:solidFill>
                  <a:srgbClr val="299EBB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300" spc="120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265" dirty="0">
                <a:solidFill>
                  <a:srgbClr val="299EBB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300" spc="115" dirty="0">
                <a:solidFill>
                  <a:srgbClr val="299EBB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spc="270" dirty="0">
                <a:solidFill>
                  <a:srgbClr val="299EBB"/>
                </a:solidFill>
                <a:latin typeface="Times New Roman"/>
                <a:ea typeface="Times New Roman"/>
              </a:rPr>
              <a:t>Bx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00"/>
              </a:lnSpc>
            </a:pPr>
            <a:endParaRPr lang="en-US" dirty="0"/>
          </a:p>
          <a:p>
            <a:pPr marL="0" indent="5715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1058" name="TextBox 1058"/>
          <p:cNvSpPr txBox="1"/>
          <p:nvPr/>
        </p:nvSpPr>
        <p:spPr>
          <a:xfrm>
            <a:off x="4406900" y="7521854"/>
            <a:ext cx="7062908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405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515151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515151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75" dirty="0">
                <a:solidFill>
                  <a:srgbClr val="51515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515151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30" dirty="0">
                <a:solidFill>
                  <a:srgbClr val="515151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515151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515151"/>
                </a:solidFill>
                <a:latin typeface="Times New Roman"/>
                <a:ea typeface="Times New Roman"/>
              </a:rPr>
              <a:t>updated</a:t>
            </a:r>
          </a:p>
          <a:p>
            <a:pPr marL="0" indent="914400">
              <a:lnSpc>
                <a:spcPct val="100000"/>
              </a:lnSpc>
            </a:pPr>
            <a:r>
              <a:rPr lang="en-US" altLang="zh-CN" sz="3200" spc="230" dirty="0">
                <a:solidFill>
                  <a:srgbClr val="515151"/>
                </a:solidFill>
                <a:latin typeface="Times New Roman"/>
                <a:ea typeface="Times New Roman"/>
              </a:rPr>
              <a:t>till</a:t>
            </a:r>
            <a:r>
              <a:rPr lang="en-US" altLang="zh-CN" sz="3200" spc="20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80" dirty="0">
                <a:solidFill>
                  <a:srgbClr val="515151"/>
                </a:solidFill>
                <a:latin typeface="Times New Roman"/>
                <a:ea typeface="Times New Roman"/>
              </a:rPr>
              <a:t>we</a:t>
            </a:r>
            <a:r>
              <a:rPr lang="en-US" altLang="zh-CN" sz="3200" spc="209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5" dirty="0">
                <a:solidFill>
                  <a:srgbClr val="515151"/>
                </a:solidFill>
                <a:latin typeface="Times New Roman"/>
                <a:ea typeface="Times New Roman"/>
              </a:rPr>
              <a:t>get</a:t>
            </a:r>
            <a:r>
              <a:rPr lang="en-US" altLang="zh-CN" sz="3200" spc="20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9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515151"/>
                </a:solidFill>
                <a:latin typeface="Times New Roman"/>
                <a:ea typeface="Times New Roman"/>
              </a:rPr>
              <a:t>best</a:t>
            </a:r>
            <a:r>
              <a:rPr lang="en-US" altLang="zh-CN" sz="3200" spc="209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50" dirty="0">
                <a:solidFill>
                  <a:srgbClr val="515151"/>
                </a:solidFill>
                <a:latin typeface="Times New Roman"/>
                <a:ea typeface="Times New Roman"/>
              </a:rPr>
              <a:t>fit</a:t>
            </a:r>
            <a:r>
              <a:rPr lang="en-US" altLang="zh-CN" sz="3200" spc="20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10" dirty="0">
                <a:solidFill>
                  <a:srgbClr val="515151"/>
                </a:solidFill>
                <a:latin typeface="Times New Roman"/>
                <a:ea typeface="Times New Roman"/>
              </a:rPr>
              <a:t>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Freeform 1059"/>
          <p:cNvSpPr/>
          <p:nvPr/>
        </p:nvSpPr>
        <p:spPr>
          <a:xfrm>
            <a:off x="0" y="0"/>
            <a:ext cx="16256000" cy="9144000"/>
          </a:xfrm>
          <a:custGeom>
            <a:avLst/>
            <a:gdLst>
              <a:gd name="connsiteX0" fmla="*/ 0 w 16256000"/>
              <a:gd name="connsiteY0" fmla="*/ 0 h 9144000"/>
              <a:gd name="connsiteX1" fmla="*/ 16256000 w 16256000"/>
              <a:gd name="connsiteY1" fmla="*/ 0 h 9144000"/>
              <a:gd name="connsiteX2" fmla="*/ 16256000 w 16256000"/>
              <a:gd name="connsiteY2" fmla="*/ 9144000 h 9144000"/>
              <a:gd name="connsiteX3" fmla="*/ 0 w 16256000"/>
              <a:gd name="connsiteY3" fmla="*/ 9144000 h 9144000"/>
              <a:gd name="connsiteX4" fmla="*/ 0 w 16256000"/>
              <a:gd name="connsiteY4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7F1E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TextBox 1060"/>
          <p:cNvSpPr txBox="1"/>
          <p:nvPr/>
        </p:nvSpPr>
        <p:spPr>
          <a:xfrm>
            <a:off x="2679700" y="2009051"/>
            <a:ext cx="10909275" cy="5252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092200">
              <a:lnSpc>
                <a:spcPct val="100833"/>
              </a:lnSpc>
            </a:pPr>
            <a:r>
              <a:rPr lang="en-US" altLang="zh-CN" sz="4950" spc="490" dirty="0">
                <a:solidFill>
                  <a:srgbClr val="F8FAFE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4950" spc="25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950" spc="400" dirty="0">
                <a:solidFill>
                  <a:srgbClr val="F8FAFE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4950" spc="26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950" spc="419" dirty="0">
                <a:solidFill>
                  <a:srgbClr val="F8FAFE"/>
                </a:solidFill>
                <a:latin typeface="Times New Roman"/>
                <a:ea typeface="Times New Roman"/>
              </a:rPr>
              <a:t>algorithms</a:t>
            </a:r>
          </a:p>
          <a:p>
            <a:pPr marL="0" indent="88900">
              <a:lnSpc>
                <a:spcPct val="100833"/>
              </a:lnSpc>
            </a:pPr>
            <a:r>
              <a:rPr lang="en-US" altLang="zh-CN" sz="4950" spc="444" dirty="0">
                <a:solidFill>
                  <a:srgbClr val="F8FAFE"/>
                </a:solidFill>
                <a:latin typeface="Times New Roman"/>
                <a:ea typeface="Times New Roman"/>
              </a:rPr>
              <a:t>iterate</a:t>
            </a:r>
            <a:r>
              <a:rPr lang="en-US" altLang="zh-CN" sz="4950" spc="31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950" spc="500" dirty="0">
                <a:solidFill>
                  <a:srgbClr val="F8FA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4950" spc="31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950" spc="510" dirty="0">
                <a:solidFill>
                  <a:srgbClr val="F8FAFE"/>
                </a:solidFill>
                <a:latin typeface="Times New Roman"/>
                <a:ea typeface="Times New Roman"/>
              </a:rPr>
              <a:t>get</a:t>
            </a:r>
            <a:r>
              <a:rPr lang="en-US" altLang="zh-CN" sz="4950" spc="32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950" spc="500" dirty="0">
                <a:solidFill>
                  <a:srgbClr val="F8FAFE"/>
                </a:solidFill>
                <a:latin typeface="Times New Roman"/>
                <a:ea typeface="Times New Roman"/>
              </a:rPr>
              <a:t>closer</a:t>
            </a:r>
            <a:r>
              <a:rPr lang="en-US" altLang="zh-CN" sz="4950" spc="31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950" spc="490" dirty="0">
                <a:solidFill>
                  <a:srgbClr val="F8FAFE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4950" spc="32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950" spc="510" dirty="0">
                <a:solidFill>
                  <a:srgbClr val="F8FA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950" spc="31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950" spc="505" dirty="0">
                <a:solidFill>
                  <a:srgbClr val="F8FAFE"/>
                </a:solidFill>
                <a:latin typeface="Times New Roman"/>
                <a:ea typeface="Times New Roman"/>
              </a:rPr>
              <a:t>solution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54"/>
              </a:lnSpc>
            </a:pPr>
            <a:endParaRPr lang="en-US" dirty="0"/>
          </a:p>
          <a:p>
            <a:pPr marL="0">
              <a:lnSpc>
                <a:spcPct val="100416"/>
              </a:lnSpc>
            </a:pPr>
            <a:r>
              <a:rPr lang="en-US" altLang="zh-CN" sz="4800" spc="540" dirty="0">
                <a:solidFill>
                  <a:srgbClr val="F8FA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6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25" dirty="0">
                <a:solidFill>
                  <a:srgbClr val="F8FAFE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5" dirty="0">
                <a:solidFill>
                  <a:srgbClr val="F8FAFE"/>
                </a:solidFill>
                <a:latin typeface="Times New Roman"/>
                <a:ea typeface="Times New Roman"/>
              </a:rPr>
              <a:t>should</a:t>
            </a:r>
            <a:r>
              <a:rPr lang="en-US" altLang="zh-CN" sz="4800" spc="26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0" dirty="0">
                <a:solidFill>
                  <a:srgbClr val="F8FAFE"/>
                </a:solidFill>
                <a:latin typeface="Times New Roman"/>
                <a:ea typeface="Times New Roman"/>
              </a:rPr>
              <a:t>have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30" dirty="0">
                <a:solidFill>
                  <a:srgbClr val="F8FAFE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6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80" dirty="0">
                <a:solidFill>
                  <a:srgbClr val="F8FAFE"/>
                </a:solidFill>
                <a:latin typeface="Times New Roman"/>
                <a:ea typeface="Times New Roman"/>
              </a:rPr>
              <a:t>ability</a:t>
            </a:r>
            <a:r>
              <a:rPr lang="en-US" altLang="zh-CN" sz="4800" spc="26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F8FAFE"/>
                </a:solidFill>
                <a:latin typeface="Times New Roman"/>
                <a:ea typeface="Times New Roman"/>
              </a:rPr>
              <a:t>to</a:t>
            </a:r>
          </a:p>
          <a:p>
            <a:pPr marL="0" indent="635000">
              <a:lnSpc>
                <a:spcPct val="100833"/>
              </a:lnSpc>
            </a:pPr>
            <a:r>
              <a:rPr lang="en-US" altLang="zh-CN" sz="4800" spc="485" dirty="0">
                <a:solidFill>
                  <a:srgbClr val="F8FAFE"/>
                </a:solidFill>
                <a:latin typeface="Times New Roman"/>
                <a:ea typeface="Times New Roman"/>
              </a:rPr>
              <a:t>hold</a:t>
            </a:r>
            <a:r>
              <a:rPr lang="en-US" altLang="zh-CN" sz="4800" spc="280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50" dirty="0">
                <a:solidFill>
                  <a:srgbClr val="F8FAFE"/>
                </a:solidFill>
                <a:latin typeface="Times New Roman"/>
                <a:ea typeface="Times New Roman"/>
              </a:rPr>
              <a:t>constantly</a:t>
            </a:r>
            <a:r>
              <a:rPr lang="en-US" altLang="zh-CN" sz="4800" spc="28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05" dirty="0">
                <a:solidFill>
                  <a:srgbClr val="F8FAFE"/>
                </a:solidFill>
                <a:latin typeface="Times New Roman"/>
                <a:ea typeface="Times New Roman"/>
              </a:rPr>
              <a:t>changing</a:t>
            </a:r>
            <a:r>
              <a:rPr lang="en-US" altLang="zh-CN" sz="4800" spc="285" dirty="0">
                <a:solidFill>
                  <a:srgbClr val="F8FA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9" dirty="0">
                <a:solidFill>
                  <a:srgbClr val="F8FAFE"/>
                </a:solidFill>
                <a:latin typeface="Times New Roman"/>
                <a:ea typeface="Times New Roman"/>
              </a:rPr>
              <a:t>values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Freeform 1061"/>
          <p:cNvSpPr/>
          <p:nvPr/>
        </p:nvSpPr>
        <p:spPr>
          <a:xfrm>
            <a:off x="1060450" y="2889250"/>
            <a:ext cx="4527550" cy="4044950"/>
          </a:xfrm>
          <a:custGeom>
            <a:avLst/>
            <a:gdLst>
              <a:gd name="connsiteX0" fmla="*/ 9861 w 4527550"/>
              <a:gd name="connsiteY0" fmla="*/ 9737 h 4044950"/>
              <a:gd name="connsiteX1" fmla="*/ 4534198 w 4527550"/>
              <a:gd name="connsiteY1" fmla="*/ 9737 h 4044950"/>
              <a:gd name="connsiteX2" fmla="*/ 4534198 w 4527550"/>
              <a:gd name="connsiteY2" fmla="*/ 4048954 h 4044950"/>
              <a:gd name="connsiteX3" fmla="*/ 9861 w 4527550"/>
              <a:gd name="connsiteY3" fmla="*/ 4048954 h 4044950"/>
              <a:gd name="connsiteX4" fmla="*/ 9861 w 4527550"/>
              <a:gd name="connsiteY4" fmla="*/ 9737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550" h="4044950">
                <a:moveTo>
                  <a:pt x="9861" y="9737"/>
                </a:moveTo>
                <a:lnTo>
                  <a:pt x="4534198" y="9737"/>
                </a:lnTo>
                <a:lnTo>
                  <a:pt x="4534198" y="4048954"/>
                </a:lnTo>
                <a:lnTo>
                  <a:pt x="9861" y="4048954"/>
                </a:lnTo>
                <a:lnTo>
                  <a:pt x="9861" y="9737"/>
                </a:lnTo>
                <a:close/>
              </a:path>
            </a:pathLst>
          </a:custGeom>
          <a:solidFill>
            <a:srgbClr val="6652B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Freeform 1062"/>
          <p:cNvSpPr/>
          <p:nvPr/>
        </p:nvSpPr>
        <p:spPr>
          <a:xfrm>
            <a:off x="5848350" y="2889250"/>
            <a:ext cx="4540250" cy="4044950"/>
          </a:xfrm>
          <a:custGeom>
            <a:avLst/>
            <a:gdLst>
              <a:gd name="connsiteX0" fmla="*/ 17481 w 4540250"/>
              <a:gd name="connsiteY0" fmla="*/ 9737 h 4044950"/>
              <a:gd name="connsiteX1" fmla="*/ 4541818 w 4540250"/>
              <a:gd name="connsiteY1" fmla="*/ 9737 h 4044950"/>
              <a:gd name="connsiteX2" fmla="*/ 4541818 w 4540250"/>
              <a:gd name="connsiteY2" fmla="*/ 4048954 h 4044950"/>
              <a:gd name="connsiteX3" fmla="*/ 17481 w 4540250"/>
              <a:gd name="connsiteY3" fmla="*/ 4048954 h 4044950"/>
              <a:gd name="connsiteX4" fmla="*/ 17481 w 4540250"/>
              <a:gd name="connsiteY4" fmla="*/ 9737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0250" h="4044950">
                <a:moveTo>
                  <a:pt x="17481" y="9737"/>
                </a:moveTo>
                <a:lnTo>
                  <a:pt x="4541818" y="9737"/>
                </a:lnTo>
                <a:lnTo>
                  <a:pt x="4541818" y="4048954"/>
                </a:lnTo>
                <a:lnTo>
                  <a:pt x="17481" y="4048954"/>
                </a:lnTo>
                <a:lnTo>
                  <a:pt x="17481" y="9737"/>
                </a:lnTo>
                <a:close/>
              </a:path>
            </a:pathLst>
          </a:custGeom>
          <a:solidFill>
            <a:srgbClr val="9AC6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reeform 1063"/>
          <p:cNvSpPr/>
          <p:nvPr/>
        </p:nvSpPr>
        <p:spPr>
          <a:xfrm>
            <a:off x="10648950" y="2889250"/>
            <a:ext cx="4527550" cy="4044950"/>
          </a:xfrm>
          <a:custGeom>
            <a:avLst/>
            <a:gdLst>
              <a:gd name="connsiteX0" fmla="*/ 12401 w 4527550"/>
              <a:gd name="connsiteY0" fmla="*/ 9737 h 4044950"/>
              <a:gd name="connsiteX1" fmla="*/ 4536745 w 4527550"/>
              <a:gd name="connsiteY1" fmla="*/ 9737 h 4044950"/>
              <a:gd name="connsiteX2" fmla="*/ 4536745 w 4527550"/>
              <a:gd name="connsiteY2" fmla="*/ 4048954 h 4044950"/>
              <a:gd name="connsiteX3" fmla="*/ 12401 w 4527550"/>
              <a:gd name="connsiteY3" fmla="*/ 4048954 h 4044950"/>
              <a:gd name="connsiteX4" fmla="*/ 12401 w 4527550"/>
              <a:gd name="connsiteY4" fmla="*/ 9737 h 404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550" h="4044950">
                <a:moveTo>
                  <a:pt x="12401" y="9737"/>
                </a:moveTo>
                <a:lnTo>
                  <a:pt x="4536745" y="9737"/>
                </a:lnTo>
                <a:lnTo>
                  <a:pt x="4536745" y="4048954"/>
                </a:lnTo>
                <a:lnTo>
                  <a:pt x="12401" y="4048954"/>
                </a:lnTo>
                <a:lnTo>
                  <a:pt x="12401" y="9737"/>
                </a:lnTo>
                <a:close/>
              </a:path>
            </a:pathLst>
          </a:custGeom>
          <a:solidFill>
            <a:srgbClr val="0A9CB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TextBox 1064"/>
          <p:cNvSpPr txBox="1"/>
          <p:nvPr/>
        </p:nvSpPr>
        <p:spPr>
          <a:xfrm>
            <a:off x="2438400" y="668934"/>
            <a:ext cx="11508212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35" dirty="0">
                <a:solidFill>
                  <a:srgbClr val="3F3F3F"/>
                </a:solidFill>
                <a:latin typeface="Times New Roman"/>
                <a:ea typeface="Times New Roman"/>
              </a:rPr>
              <a:t>Constants,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Placeholders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10" dirty="0">
                <a:solidFill>
                  <a:srgbClr val="3F3F3F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4800" spc="2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4" dirty="0">
                <a:solidFill>
                  <a:srgbClr val="3F3F3F"/>
                </a:solidFill>
                <a:latin typeface="Times New Roman"/>
                <a:ea typeface="Times New Roman"/>
              </a:rPr>
              <a:t>Variables</a:t>
            </a:r>
          </a:p>
        </p:txBody>
      </p:sp>
      <p:sp>
        <p:nvSpPr>
          <p:cNvPr id="1065" name="TextBox 1065"/>
          <p:cNvSpPr txBox="1"/>
          <p:nvPr/>
        </p:nvSpPr>
        <p:spPr>
          <a:xfrm>
            <a:off x="1460500" y="4009948"/>
            <a:ext cx="3762131" cy="17509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850900">
              <a:lnSpc>
                <a:spcPct val="106666"/>
              </a:lnSpc>
            </a:pPr>
            <a:r>
              <a:rPr lang="en-US" altLang="zh-CN" sz="3200" spc="385" dirty="0">
                <a:solidFill>
                  <a:srgbClr val="FEFEFE"/>
                </a:solidFill>
                <a:latin typeface="Times New Roman"/>
                <a:ea typeface="Times New Roman"/>
              </a:rPr>
              <a:t>Cons</a:t>
            </a:r>
            <a:r>
              <a:rPr lang="en-US" altLang="zh-CN" sz="3200" spc="380" dirty="0">
                <a:solidFill>
                  <a:srgbClr val="FEFEFE"/>
                </a:solidFill>
                <a:latin typeface="Times New Roman"/>
                <a:ea typeface="Times New Roman"/>
              </a:rPr>
              <a:t>tants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05"/>
              </a:lnSpc>
            </a:pPr>
            <a:endParaRPr lang="en-US" dirty="0"/>
          </a:p>
          <a:p>
            <a:pPr marL="0" indent="363220">
              <a:lnSpc>
                <a:spcPct val="106666"/>
              </a:lnSpc>
            </a:pPr>
            <a:r>
              <a:rPr lang="en-US" altLang="zh-CN" sz="2800" spc="325" dirty="0">
                <a:solidFill>
                  <a:srgbClr val="FEFEFE"/>
                </a:solidFill>
                <a:latin typeface="Times New Roman"/>
                <a:ea typeface="Times New Roman"/>
              </a:rPr>
              <a:t>Immutable</a:t>
            </a:r>
            <a:r>
              <a:rPr lang="en-US" altLang="zh-CN" sz="2800" spc="15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290" dirty="0">
                <a:solidFill>
                  <a:srgbClr val="FEFEFE"/>
                </a:solidFill>
                <a:latin typeface="Times New Roman"/>
                <a:ea typeface="Times New Roman"/>
              </a:rPr>
              <a:t>values</a:t>
            </a:r>
          </a:p>
          <a:p>
            <a:pPr marL="0">
              <a:lnSpc>
                <a:spcPct val="106666"/>
              </a:lnSpc>
            </a:pPr>
            <a:r>
              <a:rPr lang="en-US" altLang="zh-CN" sz="2800" spc="365" dirty="0">
                <a:solidFill>
                  <a:srgbClr val="FEFEFE"/>
                </a:solidFill>
                <a:latin typeface="Times New Roman"/>
                <a:ea typeface="Times New Roman"/>
              </a:rPr>
              <a:t>which</a:t>
            </a:r>
            <a:r>
              <a:rPr lang="en-US" altLang="zh-CN" sz="2800" spc="1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85" dirty="0">
                <a:solidFill>
                  <a:srgbClr val="FEFEFE"/>
                </a:solidFill>
                <a:latin typeface="Times New Roman"/>
                <a:ea typeface="Times New Roman"/>
              </a:rPr>
              <a:t>do</a:t>
            </a:r>
            <a:r>
              <a:rPr lang="en-US" altLang="zh-CN" sz="2800" spc="19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20" dirty="0">
                <a:solidFill>
                  <a:srgbClr val="FEFEFE"/>
                </a:solidFill>
                <a:latin typeface="Times New Roman"/>
                <a:ea typeface="Times New Roman"/>
              </a:rPr>
              <a:t>not</a:t>
            </a:r>
            <a:r>
              <a:rPr lang="en-US" altLang="zh-CN" sz="2800" spc="1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55" dirty="0">
                <a:solidFill>
                  <a:srgbClr val="FEFEFE"/>
                </a:solidFill>
                <a:latin typeface="Times New Roman"/>
                <a:ea typeface="Times New Roman"/>
              </a:rPr>
              <a:t>change</a:t>
            </a:r>
          </a:p>
        </p:txBody>
      </p:sp>
      <p:sp>
        <p:nvSpPr>
          <p:cNvPr id="1066" name="TextBox 1066"/>
          <p:cNvSpPr txBox="1"/>
          <p:nvPr/>
        </p:nvSpPr>
        <p:spPr>
          <a:xfrm>
            <a:off x="6146800" y="4035348"/>
            <a:ext cx="3985090" cy="16900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73100">
              <a:lnSpc>
                <a:spcPct val="106666"/>
              </a:lnSpc>
            </a:pPr>
            <a:r>
              <a:rPr lang="en-US" altLang="zh-CN" sz="3200" spc="360" dirty="0">
                <a:solidFill>
                  <a:srgbClr val="FEFEFE"/>
                </a:solidFill>
                <a:latin typeface="Times New Roman"/>
                <a:ea typeface="Times New Roman"/>
              </a:rPr>
              <a:t>Place</a:t>
            </a:r>
            <a:r>
              <a:rPr lang="en-US" altLang="zh-CN" sz="3200" spc="355" dirty="0">
                <a:solidFill>
                  <a:srgbClr val="FEFEFE"/>
                </a:solidFill>
                <a:latin typeface="Times New Roman"/>
                <a:ea typeface="Times New Roman"/>
              </a:rPr>
              <a:t>holders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800" spc="345" dirty="0">
                <a:solidFill>
                  <a:srgbClr val="FEFEFE"/>
                </a:solidFill>
                <a:latin typeface="Times New Roman"/>
                <a:ea typeface="Times New Roman"/>
              </a:rPr>
              <a:t>Assigned</a:t>
            </a:r>
            <a:r>
              <a:rPr lang="en-US" altLang="zh-CN" sz="2800" spc="1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60" dirty="0">
                <a:solidFill>
                  <a:srgbClr val="FEFEFE"/>
                </a:solidFill>
                <a:latin typeface="Times New Roman"/>
                <a:ea typeface="Times New Roman"/>
              </a:rPr>
              <a:t>once</a:t>
            </a:r>
            <a:r>
              <a:rPr lang="en-US" altLang="zh-CN" sz="2800" spc="1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65" dirty="0">
                <a:solidFill>
                  <a:srgbClr val="FEFEFE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2800" spc="19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75" dirty="0">
                <a:solidFill>
                  <a:srgbClr val="FEFEFE"/>
                </a:solidFill>
                <a:latin typeface="Times New Roman"/>
                <a:ea typeface="Times New Roman"/>
              </a:rPr>
              <a:t>do</a:t>
            </a:r>
          </a:p>
          <a:p>
            <a:pPr marL="0" indent="495300">
              <a:lnSpc>
                <a:spcPct val="100000"/>
              </a:lnSpc>
            </a:pPr>
            <a:r>
              <a:rPr lang="en-US" altLang="zh-CN" sz="2800" spc="345" dirty="0">
                <a:solidFill>
                  <a:srgbClr val="FEFEFE"/>
                </a:solidFill>
                <a:latin typeface="Times New Roman"/>
                <a:ea typeface="Times New Roman"/>
              </a:rPr>
              <a:t>not</a:t>
            </a:r>
            <a:r>
              <a:rPr lang="en-US" altLang="zh-CN" sz="2800" spc="20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90" dirty="0">
                <a:solidFill>
                  <a:srgbClr val="FEFEFE"/>
                </a:solidFill>
                <a:latin typeface="Times New Roman"/>
                <a:ea typeface="Times New Roman"/>
              </a:rPr>
              <a:t>change</a:t>
            </a:r>
            <a:r>
              <a:rPr lang="en-US" altLang="zh-CN" sz="2800" spc="20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300" dirty="0">
                <a:solidFill>
                  <a:srgbClr val="FEFEFE"/>
                </a:solidFill>
                <a:latin typeface="Times New Roman"/>
                <a:ea typeface="Times New Roman"/>
              </a:rPr>
              <a:t>after</a:t>
            </a:r>
          </a:p>
        </p:txBody>
      </p:sp>
      <p:sp>
        <p:nvSpPr>
          <p:cNvPr id="1067" name="TextBox 1067"/>
          <p:cNvSpPr txBox="1"/>
          <p:nvPr/>
        </p:nvSpPr>
        <p:spPr>
          <a:xfrm>
            <a:off x="11620500" y="4035348"/>
            <a:ext cx="2616035" cy="16900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68300">
              <a:lnSpc>
                <a:spcPct val="106666"/>
              </a:lnSpc>
            </a:pPr>
            <a:r>
              <a:rPr lang="en-US" altLang="zh-CN" sz="3200" spc="280" dirty="0">
                <a:solidFill>
                  <a:srgbClr val="FEFEFE"/>
                </a:solidFill>
                <a:latin typeface="Times New Roman"/>
                <a:ea typeface="Times New Roman"/>
              </a:rPr>
              <a:t>Vari</a:t>
            </a:r>
            <a:r>
              <a:rPr lang="en-US" altLang="zh-CN" sz="3200" spc="275" dirty="0">
                <a:solidFill>
                  <a:srgbClr val="FEFEFE"/>
                </a:solidFill>
                <a:latin typeface="Times New Roman"/>
                <a:ea typeface="Times New Roman"/>
              </a:rPr>
              <a:t>ables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800" spc="350" dirty="0">
                <a:solidFill>
                  <a:srgbClr val="FEFEFE"/>
                </a:solidFill>
                <a:latin typeface="Times New Roman"/>
                <a:ea typeface="Times New Roman"/>
              </a:rPr>
              <a:t>Are</a:t>
            </a:r>
            <a:r>
              <a:rPr lang="en-US" altLang="zh-CN" sz="2800" spc="18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spc="285" dirty="0">
                <a:solidFill>
                  <a:srgbClr val="FEFEFE"/>
                </a:solidFill>
                <a:latin typeface="Times New Roman"/>
                <a:ea typeface="Times New Roman"/>
              </a:rPr>
              <a:t>constantly</a:t>
            </a:r>
          </a:p>
          <a:p>
            <a:pPr marL="0" indent="215900">
              <a:lnSpc>
                <a:spcPct val="100000"/>
              </a:lnSpc>
            </a:pPr>
            <a:r>
              <a:rPr lang="en-US" altLang="zh-CN" sz="2800" spc="395" dirty="0">
                <a:solidFill>
                  <a:srgbClr val="FEFEFE"/>
                </a:solidFill>
                <a:latin typeface="Times New Roman"/>
                <a:ea typeface="Times New Roman"/>
              </a:rPr>
              <a:t>rec</a:t>
            </a:r>
            <a:r>
              <a:rPr lang="en-US" altLang="zh-CN" sz="2800" spc="390" dirty="0">
                <a:solidFill>
                  <a:srgbClr val="FEFEFE"/>
                </a:solidFill>
                <a:latin typeface="Times New Roman"/>
                <a:ea typeface="Times New Roman"/>
              </a:rPr>
              <a:t>omputed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2476500"/>
            <a:ext cx="3078480" cy="307848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362200"/>
            <a:ext cx="2491740" cy="3314700"/>
          </a:xfrm>
          <a:prstGeom prst="rect">
            <a:avLst/>
          </a:prstGeom>
        </p:spPr>
      </p:pic>
      <p:sp>
        <p:nvSpPr>
          <p:cNvPr id="2" name="TextBox 15"/>
          <p:cNvSpPr txBox="1"/>
          <p:nvPr/>
        </p:nvSpPr>
        <p:spPr>
          <a:xfrm>
            <a:off x="3276600" y="618134"/>
            <a:ext cx="10201221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75" dirty="0">
                <a:solidFill>
                  <a:srgbClr val="3F3F3F"/>
                </a:solidFill>
                <a:latin typeface="Times New Roman"/>
                <a:ea typeface="Times New Roman"/>
              </a:rPr>
              <a:t>Wealth</a:t>
            </a:r>
            <a:r>
              <a:rPr lang="en-US" altLang="zh-CN" sz="48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Increases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9" dirty="0">
                <a:solidFill>
                  <a:srgbClr val="3F3F3F"/>
                </a:solidFill>
                <a:latin typeface="Times New Roman"/>
                <a:ea typeface="Times New Roman"/>
              </a:rPr>
              <a:t>Life</a:t>
            </a:r>
            <a:r>
              <a:rPr lang="en-US" altLang="zh-CN" sz="4800" spc="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65" dirty="0">
                <a:solidFill>
                  <a:srgbClr val="3F3F3F"/>
                </a:solidFill>
                <a:latin typeface="Times New Roman"/>
                <a:ea typeface="Times New Roman"/>
              </a:rPr>
              <a:t>Expectancy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87600" y="5950687"/>
            <a:ext cx="3511819" cy="971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4600">
              <a:lnSpc>
                <a:spcPct val="109166"/>
              </a:lnSpc>
            </a:pPr>
            <a:r>
              <a:rPr lang="en-US" altLang="zh-CN" sz="2600" b="1" spc="239" dirty="0">
                <a:solidFill>
                  <a:srgbClr val="0A9CBE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2600" b="1" spc="234" dirty="0">
                <a:solidFill>
                  <a:srgbClr val="0A9CBE"/>
                </a:solidFill>
                <a:latin typeface="Times New Roman"/>
                <a:ea typeface="Times New Roman"/>
              </a:rPr>
              <a:t>ause</a:t>
            </a:r>
          </a:p>
          <a:p>
            <a:pPr>
              <a:lnSpc>
                <a:spcPts val="914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Wealth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r>
              <a:rPr lang="en-US" altLang="zh-CN"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0" dirty="0">
                <a:solidFill>
                  <a:srgbClr val="000000"/>
                </a:solidFill>
                <a:latin typeface="Times New Roman"/>
                <a:ea typeface="Times New Roman"/>
              </a:rPr>
              <a:t>individuals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32900" y="5950687"/>
            <a:ext cx="4765255" cy="971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79600">
              <a:lnSpc>
                <a:spcPct val="109166"/>
              </a:lnSpc>
            </a:pPr>
            <a:r>
              <a:rPr lang="en-US" altLang="zh-CN" sz="2600" b="1" spc="205" dirty="0">
                <a:solidFill>
                  <a:srgbClr val="0A9CBE"/>
                </a:solidFill>
                <a:latin typeface="Times New Roman"/>
                <a:ea typeface="Times New Roman"/>
              </a:rPr>
              <a:t>Eff</a:t>
            </a:r>
            <a:r>
              <a:rPr lang="en-US" altLang="zh-CN" sz="2600" b="1" spc="200" dirty="0">
                <a:solidFill>
                  <a:srgbClr val="0A9CBE"/>
                </a:solidFill>
                <a:latin typeface="Times New Roman"/>
                <a:ea typeface="Times New Roman"/>
              </a:rPr>
              <a:t>ect</a:t>
            </a:r>
          </a:p>
          <a:p>
            <a:pPr>
              <a:lnSpc>
                <a:spcPts val="914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405" dirty="0">
                <a:solidFill>
                  <a:srgbClr val="000000"/>
                </a:solidFill>
                <a:latin typeface="Times New Roman"/>
                <a:ea typeface="Times New Roman"/>
              </a:rPr>
              <a:t>How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long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they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5" dirty="0">
                <a:solidFill>
                  <a:srgbClr val="000000"/>
                </a:solidFill>
                <a:latin typeface="Times New Roman"/>
                <a:ea typeface="Times New Roman"/>
              </a:rPr>
              <a:t>expect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34" dirty="0">
                <a:solidFill>
                  <a:srgbClr val="000000"/>
                </a:solidFill>
                <a:latin typeface="Times New Roman"/>
                <a:ea typeface="Times New Roman"/>
              </a:rPr>
              <a:t>live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TextBox 1068"/>
          <p:cNvSpPr txBox="1"/>
          <p:nvPr/>
        </p:nvSpPr>
        <p:spPr>
          <a:xfrm>
            <a:off x="1536700" y="3237179"/>
            <a:ext cx="13211474" cy="4929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6400" spc="285" dirty="0">
                <a:solidFill>
                  <a:srgbClr val="9AC64C"/>
                </a:solidFill>
                <a:latin typeface="Times New Roman"/>
                <a:ea typeface="Times New Roman"/>
              </a:rPr>
              <a:t>V</a:t>
            </a:r>
            <a:r>
              <a:rPr lang="en-US" altLang="zh-CN" sz="6400" spc="280" dirty="0">
                <a:solidFill>
                  <a:srgbClr val="9AC64C"/>
                </a:solidFill>
                <a:latin typeface="Times New Roman"/>
                <a:ea typeface="Times New Roman"/>
              </a:rPr>
              <a:t>ariables</a:t>
            </a:r>
          </a:p>
          <a:p>
            <a:pPr>
              <a:lnSpc>
                <a:spcPts val="765"/>
              </a:lnSpc>
            </a:pPr>
            <a:endParaRPr lang="en-US" dirty="0"/>
          </a:p>
          <a:p>
            <a:pPr marL="12700" hangingPunct="0">
              <a:lnSpc>
                <a:spcPct val="100416"/>
              </a:lnSpc>
            </a:pPr>
            <a:r>
              <a:rPr lang="en-US" altLang="zh-CN" sz="3600" spc="380" dirty="0">
                <a:solidFill>
                  <a:srgbClr val="000000"/>
                </a:solidFill>
                <a:latin typeface="Times New Roman"/>
                <a:ea typeface="Times New Roman"/>
              </a:rPr>
              <a:t>Mutable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70" dirty="0">
                <a:solidFill>
                  <a:srgbClr val="000000"/>
                </a:solidFill>
                <a:latin typeface="Times New Roman"/>
                <a:ea typeface="Times New Roman"/>
              </a:rPr>
              <a:t>Tensor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0" dirty="0">
                <a:solidFill>
                  <a:srgbClr val="000000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05" dirty="0">
                <a:solidFill>
                  <a:srgbClr val="000000"/>
                </a:solidFill>
                <a:latin typeface="Times New Roman"/>
                <a:ea typeface="Times New Roman"/>
              </a:rPr>
              <a:t>that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95" dirty="0">
                <a:solidFill>
                  <a:srgbClr val="000000"/>
                </a:solidFill>
                <a:latin typeface="Times New Roman"/>
                <a:ea typeface="Times New Roman"/>
              </a:rPr>
              <a:t>persist</a:t>
            </a:r>
            <a:r>
              <a:rPr lang="en-US" altLang="zh-CN" sz="36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5" dirty="0">
                <a:solidFill>
                  <a:srgbClr val="000000"/>
                </a:solidFill>
                <a:latin typeface="Times New Roman"/>
                <a:ea typeface="Times New Roman"/>
              </a:rPr>
              <a:t>across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35" dirty="0">
                <a:solidFill>
                  <a:srgbClr val="000000"/>
                </a:solidFill>
                <a:latin typeface="Times New Roman"/>
                <a:ea typeface="Times New Roman"/>
              </a:rPr>
              <a:t>multiple</a:t>
            </a:r>
            <a:r>
              <a:rPr lang="en-US" altLang="zh-CN" sz="36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295" dirty="0">
                <a:solidFill>
                  <a:srgbClr val="000000"/>
                </a:solidFill>
                <a:latin typeface="Times New Roman"/>
                <a:ea typeface="Times New Roman"/>
              </a:rPr>
              <a:t>calls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3600" spc="330" dirty="0">
                <a:solidFill>
                  <a:srgbClr val="00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36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345" dirty="0">
                <a:solidFill>
                  <a:srgbClr val="000000"/>
                </a:solidFill>
                <a:latin typeface="Times New Roman"/>
                <a:ea typeface="Times New Roman"/>
              </a:rPr>
              <a:t>Session.run()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75"/>
              </a:lnSpc>
            </a:pPr>
            <a:endParaRPr lang="en-US" dirty="0"/>
          </a:p>
          <a:p>
            <a:pPr marL="0" hangingPunct="0">
              <a:lnSpc>
                <a:spcPct val="95416"/>
              </a:lnSpc>
            </a:pPr>
            <a:r>
              <a:rPr lang="en-US" altLang="zh-CN" sz="2500" spc="145" dirty="0">
                <a:solidFill>
                  <a:srgbClr val="9AC64C"/>
                </a:solidFill>
                <a:latin typeface="Times New Roman"/>
                <a:ea typeface="Times New Roman"/>
              </a:rPr>
              <a:t>Abrahams,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65" dirty="0">
                <a:solidFill>
                  <a:srgbClr val="9AC64C"/>
                </a:solidFill>
                <a:latin typeface="Times New Roman"/>
                <a:ea typeface="Times New Roman"/>
              </a:rPr>
              <a:t>Sam;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30" dirty="0">
                <a:solidFill>
                  <a:srgbClr val="9AC64C"/>
                </a:solidFill>
                <a:latin typeface="Times New Roman"/>
                <a:ea typeface="Times New Roman"/>
              </a:rPr>
              <a:t>Hafner,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30" dirty="0">
                <a:solidFill>
                  <a:srgbClr val="9AC64C"/>
                </a:solidFill>
                <a:latin typeface="Times New Roman"/>
                <a:ea typeface="Times New Roman"/>
              </a:rPr>
              <a:t>Danijar;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20" dirty="0">
                <a:solidFill>
                  <a:srgbClr val="9AC64C"/>
                </a:solidFill>
                <a:latin typeface="Times New Roman"/>
                <a:ea typeface="Times New Roman"/>
              </a:rPr>
              <a:t>Erwitt,</a:t>
            </a:r>
            <a:r>
              <a:rPr lang="en-US" altLang="zh-CN" sz="2500" spc="85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25" dirty="0">
                <a:solidFill>
                  <a:srgbClr val="9AC64C"/>
                </a:solidFill>
                <a:latin typeface="Times New Roman"/>
                <a:ea typeface="Times New Roman"/>
              </a:rPr>
              <a:t>Erik;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15" dirty="0">
                <a:solidFill>
                  <a:srgbClr val="9AC64C"/>
                </a:solidFill>
                <a:latin typeface="Times New Roman"/>
                <a:ea typeface="Times New Roman"/>
              </a:rPr>
              <a:t>Scarpinelli,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30" dirty="0">
                <a:solidFill>
                  <a:srgbClr val="9AC64C"/>
                </a:solidFill>
                <a:latin typeface="Times New Roman"/>
                <a:ea typeface="Times New Roman"/>
              </a:rPr>
              <a:t>Ariel</a:t>
            </a:r>
            <a:r>
              <a:rPr lang="en-US" altLang="zh-CN" sz="2500" spc="8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30" dirty="0">
                <a:solidFill>
                  <a:srgbClr val="9AC64C"/>
                </a:solidFill>
                <a:latin typeface="Times New Roman"/>
                <a:ea typeface="Times New Roman"/>
              </a:rPr>
              <a:t>(2016-07-23).</a:t>
            </a:r>
            <a:r>
              <a:rPr lang="en-US" altLang="zh-CN" sz="2500" spc="85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50" dirty="0">
                <a:solidFill>
                  <a:srgbClr val="9AC64C"/>
                </a:solidFill>
                <a:latin typeface="Times New Roman"/>
                <a:ea typeface="Times New Roman"/>
              </a:rPr>
              <a:t>TensorFlow</a:t>
            </a:r>
            <a:r>
              <a:rPr lang="en-US" altLang="zh-CN" sz="250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90" dirty="0">
                <a:solidFill>
                  <a:srgbClr val="9AC64C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209" dirty="0">
                <a:solidFill>
                  <a:srgbClr val="9AC64C"/>
                </a:solidFill>
                <a:latin typeface="Times New Roman"/>
                <a:ea typeface="Times New Roman"/>
              </a:rPr>
              <a:t>Machine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60" dirty="0">
                <a:solidFill>
                  <a:srgbClr val="9AC64C"/>
                </a:solidFill>
                <a:latin typeface="Times New Roman"/>
                <a:ea typeface="Times New Roman"/>
              </a:rPr>
              <a:t>Intelligence:</a:t>
            </a:r>
            <a:r>
              <a:rPr lang="en-US" altLang="zh-CN" sz="2500" spc="11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335" dirty="0">
                <a:solidFill>
                  <a:srgbClr val="9AC64C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90" dirty="0">
                <a:solidFill>
                  <a:srgbClr val="9AC64C"/>
                </a:solidFill>
                <a:latin typeface="Times New Roman"/>
                <a:ea typeface="Times New Roman"/>
              </a:rPr>
              <a:t>hands-on</a:t>
            </a:r>
            <a:r>
              <a:rPr lang="en-US" altLang="zh-CN" sz="2500" spc="11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70" dirty="0">
                <a:solidFill>
                  <a:srgbClr val="9AC64C"/>
                </a:solidFill>
                <a:latin typeface="Times New Roman"/>
                <a:ea typeface="Times New Roman"/>
              </a:rPr>
              <a:t>introduction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80" dirty="0">
                <a:solidFill>
                  <a:srgbClr val="9AC64C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2500" spc="110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70" dirty="0">
                <a:solidFill>
                  <a:srgbClr val="9AC64C"/>
                </a:solidFill>
                <a:latin typeface="Times New Roman"/>
                <a:ea typeface="Times New Roman"/>
              </a:rPr>
              <a:t>learning</a:t>
            </a:r>
            <a:r>
              <a:rPr lang="en-US" altLang="zh-CN" sz="2500" spc="104" dirty="0">
                <a:solidFill>
                  <a:srgbClr val="9AC64C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500" spc="180" dirty="0">
                <a:solidFill>
                  <a:srgbClr val="9AC64C"/>
                </a:solidFill>
                <a:latin typeface="Times New Roman"/>
                <a:ea typeface="Times New Roman"/>
              </a:rPr>
              <a:t>algorithms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Picture 10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070"/>
          <p:cNvSpPr txBox="1"/>
          <p:nvPr/>
        </p:nvSpPr>
        <p:spPr>
          <a:xfrm>
            <a:off x="2184400" y="2688234"/>
            <a:ext cx="18152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1071" name="TextBox 1071"/>
          <p:cNvSpPr txBox="1"/>
          <p:nvPr/>
        </p:nvSpPr>
        <p:spPr>
          <a:xfrm>
            <a:off x="7061200" y="2591943"/>
            <a:ext cx="7747293" cy="98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425" dirty="0">
                <a:solidFill>
                  <a:srgbClr val="000000"/>
                </a:solidFill>
                <a:latin typeface="Times New Roman"/>
                <a:ea typeface="Times New Roman"/>
              </a:rPr>
              <a:t>Use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30" dirty="0">
                <a:solidFill>
                  <a:srgbClr val="000000"/>
                </a:solidFill>
                <a:latin typeface="Times New Roman"/>
                <a:ea typeface="Times New Roman"/>
              </a:rPr>
              <a:t>variables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5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5" dirty="0">
                <a:solidFill>
                  <a:srgbClr val="000000"/>
                </a:solidFill>
                <a:latin typeface="Times New Roman"/>
                <a:ea typeface="Times New Roman"/>
              </a:rPr>
              <a:t>update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their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values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60" dirty="0">
                <a:solidFill>
                  <a:srgbClr val="000000"/>
                </a:solidFill>
                <a:latin typeface="Times New Roman"/>
                <a:ea typeface="Times New Roman"/>
              </a:rPr>
              <a:t>when</a:t>
            </a:r>
            <a:r>
              <a:rPr lang="en-US" altLang="zh-CN" sz="3200" spc="2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runs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10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073"/>
          <p:cNvSpPr txBox="1"/>
          <p:nvPr/>
        </p:nvSpPr>
        <p:spPr>
          <a:xfrm>
            <a:off x="2184400" y="2688234"/>
            <a:ext cx="18152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1074" name="TextBox 1074"/>
          <p:cNvSpPr txBox="1"/>
          <p:nvPr/>
        </p:nvSpPr>
        <p:spPr>
          <a:xfrm>
            <a:off x="7061200" y="2591943"/>
            <a:ext cx="6599209" cy="98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default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5" dirty="0">
                <a:solidFill>
                  <a:srgbClr val="000000"/>
                </a:solidFill>
                <a:latin typeface="Times New Roman"/>
                <a:ea typeface="Times New Roman"/>
              </a:rPr>
              <a:t>graph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explicitly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specified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graphs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Picture 10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076"/>
          <p:cNvSpPr txBox="1"/>
          <p:nvPr/>
        </p:nvSpPr>
        <p:spPr>
          <a:xfrm>
            <a:off x="2184400" y="2688234"/>
            <a:ext cx="181525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620" dirty="0">
                <a:solidFill>
                  <a:srgbClr val="FEFEFE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4800" spc="610" dirty="0">
                <a:solidFill>
                  <a:srgbClr val="FEFEFE"/>
                </a:solidFill>
                <a:latin typeface="Times New Roman"/>
                <a:ea typeface="Times New Roman"/>
              </a:rPr>
              <a:t>mo</a:t>
            </a:r>
          </a:p>
        </p:txBody>
      </p:sp>
      <p:sp>
        <p:nvSpPr>
          <p:cNvPr id="1077" name="TextBox 1077"/>
          <p:cNvSpPr txBox="1"/>
          <p:nvPr/>
        </p:nvSpPr>
        <p:spPr>
          <a:xfrm>
            <a:off x="7061200" y="2591943"/>
            <a:ext cx="7660723" cy="98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410" dirty="0">
                <a:solidFill>
                  <a:srgbClr val="000000"/>
                </a:solidFill>
                <a:latin typeface="Times New Roman"/>
                <a:ea typeface="Times New Roman"/>
              </a:rPr>
              <a:t>Improve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5" dirty="0">
                <a:solidFill>
                  <a:srgbClr val="000000"/>
                </a:solidFill>
                <a:latin typeface="Times New Roman"/>
                <a:ea typeface="Times New Roman"/>
              </a:rPr>
              <a:t>debugging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0" dirty="0">
                <a:solidFill>
                  <a:srgbClr val="000000"/>
                </a:solidFill>
                <a:latin typeface="Times New Roman"/>
                <a:ea typeface="Times New Roman"/>
              </a:rPr>
              <a:t>named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55" dirty="0">
                <a:solidFill>
                  <a:srgbClr val="000000"/>
                </a:solidFill>
                <a:latin typeface="Times New Roman"/>
                <a:ea typeface="Times New Roman"/>
              </a:rPr>
              <a:t>sco</a:t>
            </a:r>
            <a:r>
              <a:rPr lang="en-US" altLang="zh-CN" sz="3200" spc="450" dirty="0">
                <a:solidFill>
                  <a:srgbClr val="000000"/>
                </a:solidFill>
                <a:latin typeface="Times New Roman"/>
                <a:ea typeface="Times New Roman"/>
              </a:rPr>
              <a:t>pe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Picture 10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079"/>
          <p:cNvSpPr txBox="1"/>
          <p:nvPr/>
        </p:nvSpPr>
        <p:spPr>
          <a:xfrm>
            <a:off x="2184400" y="2688234"/>
            <a:ext cx="1194223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  <a:tabLst>
                <a:tab pos="4876800" algn="l"/>
              </a:tabLst>
            </a:pPr>
            <a:r>
              <a:rPr lang="en-US" altLang="zh-CN" sz="4800" spc="615" dirty="0">
                <a:solidFill>
                  <a:srgbClr val="FEFEFE"/>
                </a:solidFill>
                <a:latin typeface="Times New Roman"/>
                <a:ea typeface="Times New Roman"/>
              </a:rPr>
              <a:t>Demo	</a:t>
            </a:r>
            <a:r>
              <a:rPr lang="en-US" altLang="zh-CN" sz="3200" spc="280" dirty="0">
                <a:solidFill>
                  <a:srgbClr val="000000"/>
                </a:solidFill>
                <a:latin typeface="Times New Roman"/>
                <a:ea typeface="Times New Roman"/>
              </a:rPr>
              <a:t>Interactive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sessions</a:t>
            </a:r>
            <a:r>
              <a:rPr lang="en-US" altLang="zh-CN" sz="3200" spc="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50" dirty="0">
                <a:solidFill>
                  <a:srgbClr val="000000"/>
                </a:solidFill>
                <a:latin typeface="Times New Roman"/>
                <a:ea typeface="Times New Roman"/>
              </a:rPr>
              <a:t>TensorFlow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Picture 10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2680" cy="9144000"/>
          </a:xfrm>
          <a:prstGeom prst="rect">
            <a:avLst/>
          </a:prstGeom>
        </p:spPr>
      </p:pic>
      <p:sp>
        <p:nvSpPr>
          <p:cNvPr id="2" name="TextBox 1081"/>
          <p:cNvSpPr txBox="1"/>
          <p:nvPr/>
        </p:nvSpPr>
        <p:spPr>
          <a:xfrm>
            <a:off x="1651000" y="2688234"/>
            <a:ext cx="3002454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70" dirty="0">
                <a:solidFill>
                  <a:srgbClr val="FEFEFE"/>
                </a:solidFill>
                <a:latin typeface="Times New Roman"/>
                <a:ea typeface="Times New Roman"/>
              </a:rPr>
              <a:t>Sum</a:t>
            </a:r>
            <a:r>
              <a:rPr lang="en-US" altLang="zh-CN" sz="4800" spc="565" dirty="0">
                <a:solidFill>
                  <a:srgbClr val="FEFEFE"/>
                </a:solidFill>
                <a:latin typeface="Times New Roman"/>
                <a:ea typeface="Times New Roman"/>
              </a:rPr>
              <a:t>mary</a:t>
            </a:r>
          </a:p>
        </p:txBody>
      </p:sp>
      <p:sp>
        <p:nvSpPr>
          <p:cNvPr id="1082" name="TextBox 1082"/>
          <p:cNvSpPr txBox="1"/>
          <p:nvPr/>
        </p:nvSpPr>
        <p:spPr>
          <a:xfrm>
            <a:off x="6997700" y="2655443"/>
            <a:ext cx="8384517" cy="2254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833"/>
              </a:lnSpc>
            </a:pPr>
            <a:r>
              <a:rPr lang="en-US" altLang="zh-CN" sz="3200" spc="390" dirty="0">
                <a:solidFill>
                  <a:srgbClr val="000000"/>
                </a:solidFill>
                <a:latin typeface="Times New Roman"/>
                <a:ea typeface="Times New Roman"/>
              </a:rPr>
              <a:t>Implement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40" dirty="0">
                <a:solidFill>
                  <a:srgbClr val="000000"/>
                </a:solidFill>
                <a:latin typeface="Times New Roman"/>
                <a:ea typeface="Times New Roman"/>
              </a:rPr>
              <a:t>placeholders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32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variables</a:t>
            </a:r>
            <a:r>
              <a:rPr lang="en-US" altLang="zh-CN" sz="32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0" dirty="0">
                <a:solidFill>
                  <a:srgbClr val="000000"/>
                </a:solidFill>
                <a:latin typeface="Times New Roman"/>
                <a:ea typeface="Times New Roman"/>
              </a:rPr>
              <a:t>Tens</a:t>
            </a:r>
            <a:r>
              <a:rPr lang="en-US" altLang="zh-CN" sz="3200" spc="295" dirty="0">
                <a:solidFill>
                  <a:srgbClr val="000000"/>
                </a:solidFill>
                <a:latin typeface="Times New Roman"/>
                <a:ea typeface="Times New Roman"/>
              </a:rPr>
              <a:t>orFlow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55"/>
              </a:lnSpc>
            </a:pPr>
            <a:endParaRPr lang="en-US" dirty="0"/>
          </a:p>
          <a:p>
            <a:pPr marL="0" hangingPunct="0">
              <a:lnSpc>
                <a:spcPct val="100833"/>
              </a:lnSpc>
            </a:pPr>
            <a:r>
              <a:rPr lang="en-US" altLang="zh-CN" sz="3200" spc="400" dirty="0">
                <a:solidFill>
                  <a:srgbClr val="000000"/>
                </a:solidFill>
                <a:latin typeface="Times New Roman"/>
                <a:ea typeface="Times New Roman"/>
              </a:rPr>
              <a:t>Make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5" dirty="0">
                <a:solidFill>
                  <a:srgbClr val="000000"/>
                </a:solidFill>
                <a:latin typeface="Times New Roman"/>
                <a:ea typeface="Times New Roman"/>
              </a:rPr>
              <a:t>TensorBoards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70" dirty="0">
                <a:solidFill>
                  <a:srgbClr val="000000"/>
                </a:solidFill>
                <a:latin typeface="Times New Roman"/>
                <a:ea typeface="Times New Roman"/>
              </a:rPr>
              <a:t>more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85" dirty="0">
                <a:solidFill>
                  <a:srgbClr val="000000"/>
                </a:solidFill>
                <a:latin typeface="Times New Roman"/>
                <a:ea typeface="Times New Roman"/>
              </a:rPr>
              <a:t>useful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05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505" dirty="0">
                <a:solidFill>
                  <a:srgbClr val="000000"/>
                </a:solidFill>
                <a:latin typeface="Times New Roman"/>
                <a:ea typeface="Times New Roman"/>
              </a:rPr>
              <a:t>named</a:t>
            </a:r>
            <a:r>
              <a:rPr lang="en-US" altLang="zh-CN" sz="32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419" dirty="0">
                <a:solidFill>
                  <a:srgbClr val="000000"/>
                </a:solidFill>
                <a:latin typeface="Times New Roman"/>
                <a:ea typeface="Times New Roman"/>
              </a:rPr>
              <a:t>scopes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2476500"/>
            <a:ext cx="3078480" cy="307848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362200"/>
            <a:ext cx="2491740" cy="3314700"/>
          </a:xfrm>
          <a:prstGeom prst="rect">
            <a:avLst/>
          </a:prstGeom>
        </p:spPr>
      </p:pic>
      <p:sp>
        <p:nvSpPr>
          <p:cNvPr id="2" name="TextBox 20"/>
          <p:cNvSpPr txBox="1"/>
          <p:nvPr/>
        </p:nvSpPr>
        <p:spPr>
          <a:xfrm>
            <a:off x="2413000" y="618134"/>
            <a:ext cx="11929436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69" dirty="0">
                <a:solidFill>
                  <a:srgbClr val="3F3F3F"/>
                </a:solidFill>
                <a:latin typeface="Times New Roman"/>
                <a:ea typeface="Times New Roman"/>
              </a:rPr>
              <a:t>Lower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60" dirty="0">
                <a:solidFill>
                  <a:srgbClr val="3F3F3F"/>
                </a:solidFill>
                <a:latin typeface="Times New Roman"/>
                <a:ea typeface="Times New Roman"/>
              </a:rPr>
              <a:t>Home</a:t>
            </a:r>
            <a:r>
              <a:rPr lang="en-US" altLang="zh-CN" sz="4800" spc="2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0" dirty="0">
                <a:solidFill>
                  <a:srgbClr val="3F3F3F"/>
                </a:solidFill>
                <a:latin typeface="Times New Roman"/>
                <a:ea typeface="Times New Roman"/>
              </a:rPr>
              <a:t>Prices</a:t>
            </a:r>
            <a:r>
              <a:rPr lang="en-US" altLang="zh-CN" sz="4800" spc="2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45" dirty="0">
                <a:solidFill>
                  <a:srgbClr val="3F3F3F"/>
                </a:solidFill>
                <a:latin typeface="Times New Roman"/>
                <a:ea typeface="Times New Roman"/>
              </a:rPr>
              <a:t>Away</a:t>
            </a:r>
            <a:r>
              <a:rPr lang="en-US" altLang="zh-CN" sz="4800" spc="2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40" dirty="0">
                <a:solidFill>
                  <a:srgbClr val="3F3F3F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4800" spc="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75" dirty="0">
                <a:solidFill>
                  <a:srgbClr val="3F3F3F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4800" spc="2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90" dirty="0">
                <a:solidFill>
                  <a:srgbClr val="3F3F3F"/>
                </a:solidFill>
                <a:latin typeface="Times New Roman"/>
                <a:ea typeface="Times New Roman"/>
              </a:rPr>
              <a:t>City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81200" y="5950687"/>
            <a:ext cx="4331372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51000">
              <a:lnSpc>
                <a:spcPct val="109166"/>
              </a:lnSpc>
            </a:pPr>
            <a:r>
              <a:rPr lang="en-US" altLang="zh-CN" sz="2600" b="1" spc="239" dirty="0">
                <a:solidFill>
                  <a:srgbClr val="0A9CBE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2600" b="1" spc="234" dirty="0">
                <a:solidFill>
                  <a:srgbClr val="0A9CBE"/>
                </a:solidFill>
                <a:latin typeface="Times New Roman"/>
                <a:ea typeface="Times New Roman"/>
              </a:rPr>
              <a:t>ause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26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000000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0" dirty="0">
                <a:solidFill>
                  <a:srgbClr val="000000"/>
                </a:solidFill>
                <a:latin typeface="Times New Roman"/>
                <a:ea typeface="Times New Roman"/>
              </a:rPr>
              <a:t>miles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45" dirty="0">
                <a:solidFill>
                  <a:srgbClr val="000000"/>
                </a:solidFill>
                <a:latin typeface="Times New Roman"/>
                <a:ea typeface="Times New Roman"/>
              </a:rPr>
              <a:t>the</a:t>
            </a:r>
          </a:p>
          <a:p>
            <a:pPr marL="0" indent="1270000">
              <a:lnSpc>
                <a:spcPct val="100000"/>
              </a:lnSpc>
            </a:pP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city</a:t>
            </a:r>
            <a:r>
              <a:rPr lang="en-US" altLang="zh-CN"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center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39300" y="5950687"/>
            <a:ext cx="3946363" cy="1361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73200">
              <a:lnSpc>
                <a:spcPct val="109166"/>
              </a:lnSpc>
            </a:pPr>
            <a:r>
              <a:rPr lang="en-US" altLang="zh-CN" sz="2600" b="1" spc="205" dirty="0">
                <a:solidFill>
                  <a:srgbClr val="0A9CBE"/>
                </a:solidFill>
                <a:latin typeface="Times New Roman"/>
                <a:ea typeface="Times New Roman"/>
              </a:rPr>
              <a:t>Eff</a:t>
            </a:r>
            <a:r>
              <a:rPr lang="en-US" altLang="zh-CN" sz="2600" b="1" spc="200" dirty="0">
                <a:solidFill>
                  <a:srgbClr val="0A9CBE"/>
                </a:solidFill>
                <a:latin typeface="Times New Roman"/>
                <a:ea typeface="Times New Roman"/>
              </a:rPr>
              <a:t>ect</a:t>
            </a:r>
          </a:p>
          <a:p>
            <a:pPr>
              <a:lnSpc>
                <a:spcPts val="10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Price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per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300" dirty="0">
                <a:solidFill>
                  <a:srgbClr val="000000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foot</a:t>
            </a:r>
            <a:r>
              <a:rPr lang="en-US" altLang="zh-CN" sz="26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95" dirty="0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</a:p>
          <a:p>
            <a:pPr marL="0" indent="1422400">
              <a:lnSpc>
                <a:spcPct val="100000"/>
              </a:lnSpc>
            </a:pPr>
            <a:r>
              <a:rPr lang="en-US" altLang="zh-CN" sz="2600" spc="375" dirty="0">
                <a:solidFill>
                  <a:srgbClr val="000000"/>
                </a:solidFill>
                <a:latin typeface="Times New Roman"/>
                <a:ea typeface="Times New Roman"/>
              </a:rPr>
              <a:t>hom</a:t>
            </a:r>
            <a:r>
              <a:rPr lang="en-US" altLang="zh-CN" sz="2600" spc="370" dirty="0">
                <a:solidFill>
                  <a:srgbClr val="000000"/>
                </a:solidFill>
                <a:latin typeface="Times New Roman"/>
                <a:ea typeface="Times New Roman"/>
              </a:rPr>
              <a:t>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20" y="2476500"/>
            <a:ext cx="3078480" cy="307848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2362200"/>
            <a:ext cx="2491740" cy="3314700"/>
          </a:xfrm>
          <a:prstGeom prst="rect">
            <a:avLst/>
          </a:prstGeom>
        </p:spPr>
      </p:pic>
      <p:sp>
        <p:nvSpPr>
          <p:cNvPr id="2" name="TextBox 25"/>
          <p:cNvSpPr txBox="1"/>
          <p:nvPr/>
        </p:nvSpPr>
        <p:spPr>
          <a:xfrm>
            <a:off x="6438900" y="668934"/>
            <a:ext cx="3504758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550" dirty="0">
                <a:solidFill>
                  <a:srgbClr val="3F3F3F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4800" spc="1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360" dirty="0">
                <a:solidFill>
                  <a:srgbClr val="3F3F3F"/>
                </a:solidFill>
                <a:latin typeface="Times New Roman"/>
                <a:ea typeface="Times New Roman"/>
              </a:rPr>
              <a:t>Causes</a:t>
            </a:r>
            <a:r>
              <a:rPr lang="en-US" altLang="zh-CN" sz="4800" spc="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560" dirty="0">
                <a:solidFill>
                  <a:srgbClr val="3F3F3F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425700" y="5950687"/>
            <a:ext cx="3433228" cy="971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06500">
              <a:lnSpc>
                <a:spcPct val="109166"/>
              </a:lnSpc>
            </a:pPr>
            <a:r>
              <a:rPr lang="en-US" altLang="zh-CN" sz="2600" b="1" spc="239" dirty="0">
                <a:solidFill>
                  <a:srgbClr val="0A9CBE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2600" b="1" spc="234" dirty="0">
                <a:solidFill>
                  <a:srgbClr val="0A9CBE"/>
                </a:solidFill>
                <a:latin typeface="Times New Roman"/>
                <a:ea typeface="Times New Roman"/>
              </a:rPr>
              <a:t>ause</a:t>
            </a:r>
          </a:p>
          <a:p>
            <a:pPr>
              <a:lnSpc>
                <a:spcPts val="914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275" dirty="0">
                <a:solidFill>
                  <a:srgbClr val="EF5926"/>
                </a:solidFill>
                <a:latin typeface="Times New Roman"/>
                <a:ea typeface="Times New Roman"/>
              </a:rPr>
              <a:t>Explanatory</a:t>
            </a:r>
            <a:r>
              <a:rPr lang="en-US" altLang="zh-CN" sz="2600" spc="165" dirty="0">
                <a:solidFill>
                  <a:srgbClr val="EF592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50" dirty="0">
                <a:solidFill>
                  <a:srgbClr val="EF5926"/>
                </a:solidFill>
                <a:latin typeface="Times New Roman"/>
                <a:ea typeface="Times New Roman"/>
              </a:rPr>
              <a:t>variable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969500" y="5950687"/>
            <a:ext cx="3277373" cy="971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143000">
              <a:lnSpc>
                <a:spcPct val="109166"/>
              </a:lnSpc>
            </a:pPr>
            <a:r>
              <a:rPr lang="en-US" altLang="zh-CN" sz="2600" b="1" spc="205" dirty="0">
                <a:solidFill>
                  <a:srgbClr val="0A9CBE"/>
                </a:solidFill>
                <a:latin typeface="Times New Roman"/>
                <a:ea typeface="Times New Roman"/>
              </a:rPr>
              <a:t>Eff</a:t>
            </a:r>
            <a:r>
              <a:rPr lang="en-US" altLang="zh-CN" sz="2600" b="1" spc="200" dirty="0">
                <a:solidFill>
                  <a:srgbClr val="0A9CBE"/>
                </a:solidFill>
                <a:latin typeface="Times New Roman"/>
                <a:ea typeface="Times New Roman"/>
              </a:rPr>
              <a:t>ect</a:t>
            </a:r>
          </a:p>
          <a:p>
            <a:pPr>
              <a:lnSpc>
                <a:spcPts val="914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2600" spc="335" dirty="0">
                <a:solidFill>
                  <a:srgbClr val="000000"/>
                </a:solidFill>
                <a:latin typeface="Times New Roman"/>
                <a:ea typeface="Times New Roman"/>
              </a:rPr>
              <a:t>Dependent</a:t>
            </a:r>
            <a:r>
              <a:rPr lang="en-US" altLang="zh-CN"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80" dirty="0">
                <a:solidFill>
                  <a:srgbClr val="000000"/>
                </a:solidFill>
                <a:latin typeface="Times New Roman"/>
                <a:ea typeface="Times New Roman"/>
              </a:rPr>
              <a:t>variable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>
            <a:off x="3981450" y="6648450"/>
            <a:ext cx="8121650" cy="31750"/>
          </a:xfrm>
          <a:custGeom>
            <a:avLst/>
            <a:gdLst>
              <a:gd name="connsiteX0" fmla="*/ 42628 w 8121650"/>
              <a:gd name="connsiteY0" fmla="*/ 36427 h 31750"/>
              <a:gd name="connsiteX1" fmla="*/ 8095532 w 8121650"/>
              <a:gd name="connsiteY1" fmla="*/ 36427 h 31750"/>
              <a:gd name="connsiteX2" fmla="*/ 8127283 w 8121650"/>
              <a:gd name="connsiteY2" fmla="*/ 36427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1650" h="31750">
                <a:moveTo>
                  <a:pt x="42628" y="36427"/>
                </a:moveTo>
                <a:lnTo>
                  <a:pt x="8095532" y="36427"/>
                </a:lnTo>
                <a:lnTo>
                  <a:pt x="8127283" y="3642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2033250" y="6521450"/>
            <a:ext cx="298450" cy="285750"/>
          </a:xfrm>
          <a:custGeom>
            <a:avLst/>
            <a:gdLst>
              <a:gd name="connsiteX0" fmla="*/ 43731 w 298450"/>
              <a:gd name="connsiteY0" fmla="*/ 292968 h 285750"/>
              <a:gd name="connsiteX1" fmla="*/ 302811 w 298450"/>
              <a:gd name="connsiteY1" fmla="*/ 163428 h 285750"/>
              <a:gd name="connsiteX2" fmla="*/ 43731 w 298450"/>
              <a:gd name="connsiteY2" fmla="*/ 33887 h 285750"/>
              <a:gd name="connsiteX3" fmla="*/ 43731 w 298450"/>
              <a:gd name="connsiteY3" fmla="*/ 29296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43731" y="292968"/>
                </a:moveTo>
                <a:lnTo>
                  <a:pt x="302811" y="163428"/>
                </a:lnTo>
                <a:lnTo>
                  <a:pt x="43731" y="33887"/>
                </a:lnTo>
                <a:lnTo>
                  <a:pt x="43731" y="292968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4396740"/>
            <a:ext cx="320040" cy="35814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3116580"/>
            <a:ext cx="312420" cy="3429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180" y="2171700"/>
            <a:ext cx="312420" cy="35814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880" y="3116580"/>
            <a:ext cx="632460" cy="11811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140" y="3954780"/>
            <a:ext cx="320040" cy="3429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840" y="3954780"/>
            <a:ext cx="320040" cy="3429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0" y="4663440"/>
            <a:ext cx="320040" cy="3429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200" y="3368040"/>
            <a:ext cx="586740" cy="100584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2280" y="5021580"/>
            <a:ext cx="327660" cy="342900"/>
          </a:xfrm>
          <a:prstGeom prst="rect">
            <a:avLst/>
          </a:prstGeom>
        </p:spPr>
      </p:pic>
      <p:sp>
        <p:nvSpPr>
          <p:cNvPr id="2" name="Freeform 39"/>
          <p:cNvSpPr/>
          <p:nvPr/>
        </p:nvSpPr>
        <p:spPr>
          <a:xfrm>
            <a:off x="4006850" y="1924050"/>
            <a:ext cx="31750" cy="4730750"/>
          </a:xfrm>
          <a:custGeom>
            <a:avLst/>
            <a:gdLst>
              <a:gd name="connsiteX0" fmla="*/ 42629 w 31750"/>
              <a:gd name="connsiteY0" fmla="*/ 4735427 h 4730750"/>
              <a:gd name="connsiteX1" fmla="*/ 42629 w 31750"/>
              <a:gd name="connsiteY1" fmla="*/ 66907 h 4730750"/>
              <a:gd name="connsiteX2" fmla="*/ 42629 w 31750"/>
              <a:gd name="connsiteY2" fmla="*/ 35157 h 473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" h="4730750">
                <a:moveTo>
                  <a:pt x="42629" y="4735427"/>
                </a:moveTo>
                <a:lnTo>
                  <a:pt x="42629" y="66907"/>
                </a:lnTo>
                <a:lnTo>
                  <a:pt x="42629" y="35157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3879850" y="1695450"/>
            <a:ext cx="298450" cy="285750"/>
          </a:xfrm>
          <a:custGeom>
            <a:avLst/>
            <a:gdLst>
              <a:gd name="connsiteX0" fmla="*/ 299168 w 298450"/>
              <a:gd name="connsiteY0" fmla="*/ 295507 h 285750"/>
              <a:gd name="connsiteX1" fmla="*/ 169629 w 298450"/>
              <a:gd name="connsiteY1" fmla="*/ 36427 h 285750"/>
              <a:gd name="connsiteX2" fmla="*/ 40088 w 298450"/>
              <a:gd name="connsiteY2" fmla="*/ 295507 h 285750"/>
              <a:gd name="connsiteX3" fmla="*/ 299168 w 298450"/>
              <a:gd name="connsiteY3" fmla="*/ 295507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450" h="285750">
                <a:moveTo>
                  <a:pt x="299168" y="295507"/>
                </a:moveTo>
                <a:lnTo>
                  <a:pt x="169629" y="36427"/>
                </a:lnTo>
                <a:lnTo>
                  <a:pt x="40088" y="295507"/>
                </a:lnTo>
                <a:lnTo>
                  <a:pt x="299168" y="295507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7300" y="5021580"/>
            <a:ext cx="320040" cy="3429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1980" y="4495800"/>
            <a:ext cx="327660" cy="35814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2400" y="3657600"/>
            <a:ext cx="320040" cy="35814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1880" y="2849880"/>
            <a:ext cx="327660" cy="35052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0100" y="3657600"/>
            <a:ext cx="320040" cy="35814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4980" y="4495800"/>
            <a:ext cx="327660" cy="358140"/>
          </a:xfrm>
          <a:prstGeom prst="rect">
            <a:avLst/>
          </a:prstGeom>
        </p:spPr>
      </p:pic>
      <p:sp>
        <p:nvSpPr>
          <p:cNvPr id="3" name="Freeform 47"/>
          <p:cNvSpPr/>
          <p:nvPr/>
        </p:nvSpPr>
        <p:spPr>
          <a:xfrm>
            <a:off x="4819650" y="3232150"/>
            <a:ext cx="7080250" cy="1695450"/>
          </a:xfrm>
          <a:custGeom>
            <a:avLst/>
            <a:gdLst>
              <a:gd name="connsiteX0" fmla="*/ 7089587 w 7080250"/>
              <a:gd name="connsiteY0" fmla="*/ 1701519 h 1695450"/>
              <a:gd name="connsiteX1" fmla="*/ 37655 w 7080250"/>
              <a:gd name="connsiteY1" fmla="*/ 39835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80250" h="1695450">
                <a:moveTo>
                  <a:pt x="7089587" y="1701519"/>
                </a:moveTo>
                <a:lnTo>
                  <a:pt x="37655" y="39835"/>
                </a:lnTo>
              </a:path>
            </a:pathLst>
          </a:custGeom>
          <a:ln w="63499">
            <a:solidFill>
              <a:srgbClr val="7949A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182600" y="6134100"/>
            <a:ext cx="1097280" cy="109728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2200" y="990600"/>
            <a:ext cx="906780" cy="1211580"/>
          </a:xfrm>
          <a:prstGeom prst="rect">
            <a:avLst/>
          </a:prstGeom>
        </p:spPr>
      </p:pic>
      <p:sp>
        <p:nvSpPr>
          <p:cNvPr id="4" name="TextBox 50"/>
          <p:cNvSpPr txBox="1"/>
          <p:nvPr/>
        </p:nvSpPr>
        <p:spPr>
          <a:xfrm>
            <a:off x="5461000" y="668934"/>
            <a:ext cx="5455489" cy="737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10" dirty="0">
                <a:solidFill>
                  <a:srgbClr val="3F3F3F"/>
                </a:solidFill>
                <a:latin typeface="Times New Roman"/>
                <a:ea typeface="Times New Roman"/>
              </a:rPr>
              <a:t>Linear</a:t>
            </a:r>
            <a:r>
              <a:rPr lang="en-US" altLang="zh-CN" sz="4800" spc="2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15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43000" y="1610258"/>
            <a:ext cx="2446204" cy="2687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97100">
              <a:lnSpc>
                <a:spcPct val="106666"/>
              </a:lnSpc>
            </a:pPr>
            <a:r>
              <a:rPr lang="en-US" altLang="zh-CN" sz="2600" spc="-3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15"/>
              </a:lnSpc>
            </a:pPr>
            <a:endParaRPr lang="en-US" dirty="0"/>
          </a:p>
          <a:p>
            <a:pPr marL="0" indent="254000">
              <a:lnSpc>
                <a:spcPct val="100000"/>
              </a:lnSpc>
            </a:pPr>
            <a:r>
              <a:rPr lang="en-US" altLang="zh-CN" sz="3200" spc="345" dirty="0">
                <a:solidFill>
                  <a:srgbClr val="515151"/>
                </a:solidFill>
                <a:latin typeface="Times New Roman"/>
                <a:ea typeface="Times New Roman"/>
              </a:rPr>
              <a:t>Price</a:t>
            </a:r>
            <a:r>
              <a:rPr lang="en-US" altLang="zh-CN" sz="3200" spc="16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60" dirty="0">
                <a:solidFill>
                  <a:srgbClr val="515151"/>
                </a:solidFill>
                <a:latin typeface="Times New Roman"/>
                <a:ea typeface="Times New Roman"/>
              </a:rPr>
              <a:t>per</a:t>
            </a:r>
          </a:p>
          <a:p>
            <a:pPr marL="0">
              <a:lnSpc>
                <a:spcPct val="100000"/>
              </a:lnSpc>
            </a:pPr>
            <a:r>
              <a:rPr lang="en-US" altLang="zh-CN" sz="3200" spc="405" dirty="0">
                <a:solidFill>
                  <a:srgbClr val="515151"/>
                </a:solidFill>
                <a:latin typeface="Times New Roman"/>
                <a:ea typeface="Times New Roman"/>
              </a:rPr>
              <a:t>square</a:t>
            </a:r>
            <a:r>
              <a:rPr lang="en-US" altLang="zh-CN" sz="3200" spc="16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85" dirty="0">
                <a:solidFill>
                  <a:srgbClr val="515151"/>
                </a:solidFill>
                <a:latin typeface="Times New Roman"/>
                <a:ea typeface="Times New Roman"/>
              </a:rPr>
              <a:t>foot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204700" y="4609732"/>
            <a:ext cx="2818401" cy="2261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20700" indent="-520700" hangingPunct="0">
              <a:lnSpc>
                <a:spcPct val="100833"/>
              </a:lnSpc>
            </a:pPr>
            <a:r>
              <a:rPr lang="en-US" altLang="zh-CN" sz="2600" spc="285" dirty="0">
                <a:solidFill>
                  <a:srgbClr val="000000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2600" spc="-2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70" dirty="0">
                <a:solidFill>
                  <a:srgbClr val="000000"/>
                </a:solidFill>
                <a:latin typeface="Times New Roman"/>
                <a:ea typeface="Times New Roman"/>
              </a:rPr>
              <a:t>Line:</a:t>
            </a:r>
            <a:r>
              <a:rPr lang="en-US" altLang="zh-CN"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18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65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0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spc="215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90"/>
              </a:lnSpc>
            </a:pPr>
            <a:endParaRPr lang="en-US" dirty="0"/>
          </a:p>
          <a:p>
            <a:pPr marL="0" indent="533400">
              <a:lnSpc>
                <a:spcPct val="106666"/>
              </a:lnSpc>
            </a:pPr>
            <a:r>
              <a:rPr lang="en-US" altLang="zh-CN" sz="2600" spc="5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121400" y="6924954"/>
            <a:ext cx="4527788" cy="979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340" dirty="0">
                <a:solidFill>
                  <a:srgbClr val="515151"/>
                </a:solidFill>
                <a:latin typeface="Times New Roman"/>
                <a:ea typeface="Times New Roman"/>
              </a:rPr>
              <a:t>Distance</a:t>
            </a:r>
            <a:r>
              <a:rPr lang="en-US" altLang="zh-CN" sz="3200" spc="195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90" dirty="0">
                <a:solidFill>
                  <a:srgbClr val="515151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320" dirty="0">
                <a:solidFill>
                  <a:srgbClr val="515151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3200" spc="200" dirty="0">
                <a:solidFill>
                  <a:srgbClr val="51515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spc="295" dirty="0">
                <a:solidFill>
                  <a:srgbClr val="515151"/>
                </a:solidFill>
                <a:latin typeface="Times New Roman"/>
                <a:ea typeface="Times New Roman"/>
              </a:rPr>
              <a:t>city</a:t>
            </a:r>
          </a:p>
          <a:p>
            <a:pPr marL="0" indent="1612900">
              <a:lnSpc>
                <a:spcPct val="100000"/>
              </a:lnSpc>
            </a:pPr>
            <a:r>
              <a:rPr lang="en-US" altLang="zh-CN" sz="3200" spc="400" dirty="0">
                <a:solidFill>
                  <a:srgbClr val="515151"/>
                </a:solidFill>
                <a:latin typeface="Times New Roman"/>
                <a:ea typeface="Times New Roman"/>
              </a:rPr>
              <a:t>cent</a:t>
            </a:r>
            <a:r>
              <a:rPr lang="en-US" altLang="zh-CN" sz="3200" spc="395" dirty="0">
                <a:solidFill>
                  <a:srgbClr val="515151"/>
                </a:solidFill>
                <a:latin typeface="Times New Roman"/>
                <a:ea typeface="Times New Roman"/>
              </a:rPr>
              <a:t>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4061460"/>
            <a:ext cx="320040" cy="33528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800600"/>
            <a:ext cx="320040" cy="33528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5532120"/>
            <a:ext cx="320040" cy="33528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7208520"/>
            <a:ext cx="320040" cy="327660"/>
          </a:xfrm>
          <a:prstGeom prst="rect">
            <a:avLst/>
          </a:prstGeom>
        </p:spPr>
      </p:pic>
      <p:sp>
        <p:nvSpPr>
          <p:cNvPr id="2" name="TextBox 58"/>
          <p:cNvSpPr txBox="1"/>
          <p:nvPr/>
        </p:nvSpPr>
        <p:spPr>
          <a:xfrm>
            <a:off x="5372100" y="580034"/>
            <a:ext cx="5520412" cy="2540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</a:pPr>
            <a:r>
              <a:rPr lang="en-US" altLang="zh-CN" sz="4800" spc="450" dirty="0">
                <a:solidFill>
                  <a:srgbClr val="3F3F3F"/>
                </a:solidFill>
                <a:latin typeface="Times New Roman"/>
                <a:ea typeface="Times New Roman"/>
              </a:rPr>
              <a:t>Simple</a:t>
            </a:r>
            <a:r>
              <a:rPr lang="en-US" altLang="zh-CN" sz="4800" spc="2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spc="425" dirty="0">
                <a:solidFill>
                  <a:srgbClr val="3F3F3F"/>
                </a:solidFill>
                <a:latin typeface="Times New Roman"/>
                <a:ea typeface="Times New Roman"/>
              </a:rPr>
              <a:t>Regression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95"/>
              </a:lnSpc>
            </a:pPr>
            <a:endParaRPr lang="en-US" dirty="0"/>
          </a:p>
          <a:p>
            <a:pPr marL="1549400" indent="-1295400" hangingPunct="0">
              <a:lnSpc>
                <a:spcPct val="125833"/>
              </a:lnSpc>
            </a:pPr>
            <a:r>
              <a:rPr lang="en-US" altLang="zh-CN" sz="3700" spc="435" dirty="0">
                <a:solidFill>
                  <a:srgbClr val="000000"/>
                </a:solidFill>
                <a:latin typeface="Times New Roman"/>
                <a:ea typeface="Times New Roman"/>
              </a:rPr>
              <a:t>Regression</a:t>
            </a:r>
            <a:r>
              <a:rPr lang="en-US" altLang="zh-CN" sz="3700" spc="-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700" spc="430" dirty="0">
                <a:solidFill>
                  <a:srgbClr val="000000"/>
                </a:solidFill>
                <a:latin typeface="Times New Roman"/>
                <a:ea typeface="Times New Roman"/>
              </a:rPr>
              <a:t>Equation:</a:t>
            </a:r>
            <a:r>
              <a:rPr lang="en-US" altLang="zh-CN" sz="37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700" spc="26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7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700" spc="29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7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700" spc="38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37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700" spc="29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3700" spc="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700" spc="305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461000" y="3687530"/>
            <a:ext cx="785702" cy="3950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0800" hangingPunct="0">
              <a:lnSpc>
                <a:spcPct val="99583"/>
              </a:lnSpc>
            </a:pPr>
            <a:r>
              <a:rPr lang="en-US" altLang="zh-CN" sz="5200" spc="9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450" spc="6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34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spc="51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450" spc="33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34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spc="54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450" spc="365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 marL="0" indent="88900">
              <a:lnSpc>
                <a:spcPct val="99583"/>
              </a:lnSpc>
            </a:pPr>
            <a:r>
              <a:rPr lang="en-US" altLang="zh-CN" sz="5200" spc="-1095" dirty="0">
                <a:solidFill>
                  <a:srgbClr val="000000"/>
                </a:solidFill>
                <a:latin typeface="Times New Roman"/>
                <a:ea typeface="Times New Roman"/>
              </a:rPr>
              <a:t>…</a:t>
            </a:r>
          </a:p>
          <a:p>
            <a:pPr marL="0">
              <a:lnSpc>
                <a:spcPct val="100000"/>
              </a:lnSpc>
            </a:pPr>
            <a:r>
              <a:rPr lang="en-US" altLang="zh-CN" sz="5200" spc="545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3450" spc="365" dirty="0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870700" y="3882441"/>
            <a:ext cx="428071" cy="37383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30416"/>
              </a:lnSpc>
            </a:pPr>
            <a:r>
              <a:rPr lang="en-US" altLang="zh-CN" sz="3700" spc="20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7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700" spc="20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7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7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25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3700" spc="245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801100" y="3640328"/>
            <a:ext cx="2242297" cy="4084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" hangingPunct="0">
              <a:lnSpc>
                <a:spcPct val="122083"/>
              </a:lnSpc>
            </a:pPr>
            <a:r>
              <a:rPr lang="en-US" altLang="zh-CN" sz="4500" spc="30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5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234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45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245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  <a:r>
              <a:rPr lang="en-US" altLang="zh-CN" sz="3000" spc="14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3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43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5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33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45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350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  <a:r>
              <a:rPr lang="en-US" altLang="zh-CN" sz="3000" spc="20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3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440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5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35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45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355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  <a:r>
              <a:rPr lang="en-US" altLang="zh-CN" sz="3000" spc="209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 marL="0" indent="838200">
              <a:lnSpc>
                <a:spcPct val="106666"/>
              </a:lnSpc>
            </a:pPr>
            <a:r>
              <a:rPr lang="en-US" altLang="zh-CN" sz="4500" spc="-950" dirty="0">
                <a:solidFill>
                  <a:srgbClr val="000000"/>
                </a:solidFill>
                <a:latin typeface="Times New Roman"/>
                <a:ea typeface="Times New Roman"/>
              </a:rPr>
              <a:t>…</a:t>
            </a:r>
          </a:p>
          <a:p>
            <a:pPr>
              <a:lnSpc>
                <a:spcPts val="839"/>
              </a:lnSpc>
            </a:pPr>
            <a:endParaRPr lang="en-US" dirty="0"/>
          </a:p>
          <a:p>
            <a:pPr marL="0">
              <a:lnSpc>
                <a:spcPct val="106666"/>
              </a:lnSpc>
            </a:pPr>
            <a:r>
              <a:rPr lang="en-US" altLang="zh-CN" sz="4500" spc="444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45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345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45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500" spc="360" dirty="0">
                <a:solidFill>
                  <a:srgbClr val="000000"/>
                </a:solidFill>
                <a:latin typeface="Times New Roman"/>
                <a:ea typeface="Times New Roman"/>
              </a:rPr>
              <a:t>Bx</a:t>
            </a:r>
            <a:r>
              <a:rPr lang="en-US" altLang="zh-CN" sz="3000" spc="205" dirty="0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1257</Words>
  <Application>Microsoft Macintosh PowerPoint</Application>
  <PresentationFormat>Custom</PresentationFormat>
  <Paragraphs>825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Lighten PDF Converter Master</dc:creator>
  <cp:lastModifiedBy>Hrisheekesh R</cp:lastModifiedBy>
  <cp:revision>3</cp:revision>
  <dcterms:created xsi:type="dcterms:W3CDTF">2012-06-15T16:23:20Z</dcterms:created>
  <dcterms:modified xsi:type="dcterms:W3CDTF">2019-05-29T04:37:13Z</dcterms:modified>
</cp:coreProperties>
</file>