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962400"/>
            <a:ext cx="14409420" cy="762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346200" y="2684272"/>
            <a:ext cx="7682208" cy="36729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6000" spc="465" dirty="0">
                <a:solidFill>
                  <a:srgbClr val="151515"/>
                </a:solidFill>
                <a:latin typeface="Times New Roman"/>
                <a:ea typeface="Times New Roman"/>
              </a:rPr>
              <a:t>Working</a:t>
            </a:r>
            <a:r>
              <a:rPr lang="en-US" altLang="zh-CN" sz="6000" spc="234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415" dirty="0">
                <a:solidFill>
                  <a:srgbClr val="151515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6000" spc="234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444" dirty="0">
                <a:solidFill>
                  <a:srgbClr val="151515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563ADB-A689-DE4C-AB64-D9A584EA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346200" y="6131950"/>
            <a:ext cx="2164080" cy="21193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007C4902-03E2-FE49-AFD1-C9839F376E63}"/>
              </a:ext>
            </a:extLst>
          </p:cNvPr>
          <p:cNvSpPr txBox="1"/>
          <p:nvPr/>
        </p:nvSpPr>
        <p:spPr>
          <a:xfrm>
            <a:off x="1346200" y="4432446"/>
            <a:ext cx="11920834" cy="3399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25"/>
              </a:lnSpc>
            </a:pPr>
            <a:endParaRPr lang="en-US" dirty="0"/>
          </a:p>
          <a:p>
            <a:pPr marL="2425700" indent="12700" hangingPunct="0">
              <a:lnSpc>
                <a:spcPct val="98333"/>
              </a:lnSpc>
            </a:pPr>
            <a:r>
              <a:rPr lang="en-US" altLang="zh-CN" sz="3200" spc="380" dirty="0" err="1">
                <a:solidFill>
                  <a:srgbClr val="EF5927"/>
                </a:solidFill>
                <a:latin typeface="Times New Roman"/>
                <a:ea typeface="Times New Roman"/>
              </a:rPr>
              <a:t>Hrisheekesh</a:t>
            </a:r>
            <a:r>
              <a:rPr lang="en-US" altLang="zh-CN" sz="3200" spc="380" dirty="0">
                <a:solidFill>
                  <a:srgbClr val="EF5927"/>
                </a:solidFill>
                <a:latin typeface="Times New Roman"/>
                <a:ea typeface="Times New Roman"/>
              </a:rPr>
              <a:t> R</a:t>
            </a:r>
            <a:br>
              <a:rPr lang="en-US" dirty="0"/>
            </a:br>
            <a:r>
              <a:rPr lang="en-US" altLang="zh-CN" sz="2400" spc="135" dirty="0">
                <a:solidFill>
                  <a:srgbClr val="000000"/>
                </a:solidFill>
                <a:latin typeface="Times New Roman"/>
                <a:ea typeface="Times New Roman"/>
              </a:rPr>
              <a:t>Senior Data Analyst,</a:t>
            </a:r>
            <a:r>
              <a:rPr lang="en-US" altLang="zh-CN" sz="2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165" dirty="0">
                <a:solidFill>
                  <a:srgbClr val="000000"/>
                </a:solidFill>
                <a:latin typeface="Times New Roman"/>
                <a:ea typeface="Times New Roman"/>
              </a:rPr>
              <a:t>Attinad Software</a:t>
            </a:r>
          </a:p>
          <a:p>
            <a:pPr>
              <a:lnSpc>
                <a:spcPts val="1130"/>
              </a:lnSpc>
            </a:pPr>
            <a:endParaRPr lang="en-US" dirty="0"/>
          </a:p>
          <a:p>
            <a:pPr indent="2400300">
              <a:lnSpc>
                <a:spcPct val="102916"/>
              </a:lnSpc>
            </a:pPr>
            <a:r>
              <a:rPr lang="en-US" altLang="zh-CN" sz="2600" u="sng" spc="245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www.attinadsoftware.com</a:t>
            </a:r>
            <a:endParaRPr lang="en-US" altLang="zh-CN" sz="2600" u="sng" spc="245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9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55"/>
          <p:cNvSpPr txBox="1"/>
          <p:nvPr/>
        </p:nvSpPr>
        <p:spPr>
          <a:xfrm>
            <a:off x="1778000" y="668934"/>
            <a:ext cx="12825555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Recognition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Networks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874000" y="7695832"/>
            <a:ext cx="1370135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70" dirty="0">
                <a:solidFill>
                  <a:srgbClr val="7949A8"/>
                </a:solidFill>
                <a:latin typeface="Times New Roman"/>
                <a:ea typeface="Times New Roman"/>
              </a:rPr>
              <a:t>“Hid</a:t>
            </a:r>
            <a:r>
              <a:rPr lang="en-US" altLang="zh-CN" sz="2600" spc="265" dirty="0">
                <a:solidFill>
                  <a:srgbClr val="7949A8"/>
                </a:solidFill>
                <a:latin typeface="Times New Roman"/>
                <a:ea typeface="Times New Roman"/>
              </a:rPr>
              <a:t>den</a:t>
            </a:r>
          </a:p>
          <a:p>
            <a:pPr marL="0" indent="63500">
              <a:lnSpc>
                <a:spcPct val="100000"/>
              </a:lnSpc>
            </a:pPr>
            <a:r>
              <a:rPr lang="en-US" altLang="zh-CN" sz="2600" spc="225" dirty="0">
                <a:solidFill>
                  <a:srgbClr val="7949A8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220" dirty="0">
                <a:solidFill>
                  <a:srgbClr val="7949A8"/>
                </a:solidFill>
                <a:latin typeface="Times New Roman"/>
                <a:ea typeface="Times New Roman"/>
              </a:rPr>
              <a:t>s”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268200" y="7680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59" name="TextBox 59"/>
          <p:cNvSpPr txBox="1"/>
          <p:nvPr/>
        </p:nvSpPr>
        <p:spPr>
          <a:xfrm rot="16200000">
            <a:off x="4545513" y="4302308"/>
            <a:ext cx="1080937" cy="4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185" dirty="0">
                <a:solidFill>
                  <a:srgbClr val="EF5A29"/>
                </a:solidFill>
                <a:latin typeface="Times New Roman"/>
                <a:ea typeface="Times New Roman"/>
              </a:rPr>
              <a:t>Pixels</a:t>
            </a:r>
          </a:p>
        </p:txBody>
      </p:sp>
      <p:sp>
        <p:nvSpPr>
          <p:cNvPr id="60" name="TextBox 60"/>
          <p:cNvSpPr txBox="1"/>
          <p:nvPr/>
        </p:nvSpPr>
        <p:spPr>
          <a:xfrm rot="16200000">
            <a:off x="6313416" y="4292211"/>
            <a:ext cx="1151930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35" dirty="0">
                <a:solidFill>
                  <a:srgbClr val="EF5A29"/>
                </a:solidFill>
                <a:latin typeface="Times New Roman"/>
                <a:ea typeface="Times New Roman"/>
              </a:rPr>
              <a:t>Edges</a:t>
            </a:r>
          </a:p>
        </p:txBody>
      </p:sp>
      <p:sp>
        <p:nvSpPr>
          <p:cNvPr id="61" name="TextBox 61"/>
          <p:cNvSpPr txBox="1"/>
          <p:nvPr/>
        </p:nvSpPr>
        <p:spPr>
          <a:xfrm rot="16200000">
            <a:off x="7954218" y="4294713"/>
            <a:ext cx="1426326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80" dirty="0">
                <a:solidFill>
                  <a:srgbClr val="EF5A29"/>
                </a:solidFill>
                <a:latin typeface="Times New Roman"/>
                <a:ea typeface="Times New Roman"/>
              </a:rPr>
              <a:t>Corners</a:t>
            </a:r>
          </a:p>
        </p:txBody>
      </p:sp>
      <p:sp>
        <p:nvSpPr>
          <p:cNvPr id="62" name="TextBox 62"/>
          <p:cNvSpPr txBox="1"/>
          <p:nvPr/>
        </p:nvSpPr>
        <p:spPr>
          <a:xfrm rot="16200000">
            <a:off x="9348526" y="4457120"/>
            <a:ext cx="2193711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10" dirty="0">
                <a:solidFill>
                  <a:srgbClr val="EF5A29"/>
                </a:solidFill>
                <a:latin typeface="Times New Roman"/>
                <a:ea typeface="Times New Roman"/>
              </a:rPr>
              <a:t>Object</a:t>
            </a:r>
            <a:r>
              <a:rPr lang="en-US" altLang="zh-CN" sz="2600" spc="16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Parts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3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69"/>
          <p:cNvSpPr txBox="1"/>
          <p:nvPr/>
        </p:nvSpPr>
        <p:spPr>
          <a:xfrm>
            <a:off x="3898900" y="668934"/>
            <a:ext cx="858029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4" dirty="0">
                <a:solidFill>
                  <a:srgbClr val="3F3F3F"/>
                </a:solidFill>
                <a:latin typeface="Times New Roman"/>
                <a:ea typeface="Times New Roman"/>
              </a:rPr>
              <a:t>Networks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0" dirty="0">
                <a:solidFill>
                  <a:srgbClr val="3F3F3F"/>
                </a:solidFill>
                <a:latin typeface="Times New Roman"/>
                <a:ea typeface="Times New Roman"/>
              </a:rPr>
              <a:t>Introduced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5448300" y="7680858"/>
            <a:ext cx="4481993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0" dirty="0">
                <a:solidFill>
                  <a:srgbClr val="EF5A29"/>
                </a:solidFill>
                <a:latin typeface="Times New Roman"/>
                <a:ea typeface="Times New Roman"/>
              </a:rPr>
              <a:t>Layers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EF5A29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EF5A29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EF5A29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EF5A29"/>
                </a:solidFill>
                <a:latin typeface="Times New Roman"/>
                <a:ea typeface="Times New Roman"/>
              </a:rPr>
              <a:t>network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2268200" y="7680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73" name="TextBox 73"/>
          <p:cNvSpPr txBox="1"/>
          <p:nvPr/>
        </p:nvSpPr>
        <p:spPr>
          <a:xfrm rot="16200000">
            <a:off x="4450416" y="4296110"/>
            <a:ext cx="1271131" cy="4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145" dirty="0">
                <a:solidFill>
                  <a:srgbClr val="EF5A29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7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EF5A29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74" name="TextBox 74"/>
          <p:cNvSpPr txBox="1"/>
          <p:nvPr/>
        </p:nvSpPr>
        <p:spPr>
          <a:xfrm rot="16200000">
            <a:off x="6217990" y="4298385"/>
            <a:ext cx="1342783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30" dirty="0">
                <a:solidFill>
                  <a:srgbClr val="EF5A29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12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EF5A29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75" name="TextBox 75"/>
          <p:cNvSpPr txBox="1"/>
          <p:nvPr/>
        </p:nvSpPr>
        <p:spPr>
          <a:xfrm rot="5400000">
            <a:off x="8473132" y="4292926"/>
            <a:ext cx="261500" cy="550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-580" dirty="0">
                <a:solidFill>
                  <a:srgbClr val="EF5A29"/>
                </a:solidFill>
                <a:latin typeface="Times New Roman"/>
                <a:ea typeface="Times New Roman"/>
              </a:rPr>
              <a:t>…</a:t>
            </a:r>
          </a:p>
        </p:txBody>
      </p:sp>
      <p:sp>
        <p:nvSpPr>
          <p:cNvPr id="76" name="TextBox 76"/>
          <p:cNvSpPr txBox="1"/>
          <p:nvPr/>
        </p:nvSpPr>
        <p:spPr>
          <a:xfrm rot="16200000">
            <a:off x="9744770" y="4459664"/>
            <a:ext cx="1401224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00" dirty="0">
                <a:solidFill>
                  <a:srgbClr val="EF5A29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104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EF5A29"/>
                </a:solidFill>
                <a:latin typeface="Times New Roman"/>
                <a:ea typeface="Times New Roman"/>
              </a:rPr>
              <a:t>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77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83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83"/>
          <p:cNvSpPr txBox="1"/>
          <p:nvPr/>
        </p:nvSpPr>
        <p:spPr>
          <a:xfrm>
            <a:off x="3898900" y="668934"/>
            <a:ext cx="858029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94" dirty="0">
                <a:solidFill>
                  <a:srgbClr val="3F3F3F"/>
                </a:solidFill>
                <a:latin typeface="Times New Roman"/>
                <a:ea typeface="Times New Roman"/>
              </a:rPr>
              <a:t>Networks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0" dirty="0">
                <a:solidFill>
                  <a:srgbClr val="3F3F3F"/>
                </a:solidFill>
                <a:latin typeface="Times New Roman"/>
                <a:ea typeface="Times New Roman"/>
              </a:rPr>
              <a:t>Introduced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4495800" y="6918858"/>
            <a:ext cx="6279885" cy="1599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000"/>
              </a:lnSpc>
              <a:tabLst>
                <a:tab pos="1816100" algn="l"/>
              </a:tabLst>
            </a:pPr>
            <a:r>
              <a:rPr lang="en-US" altLang="zh-CN" sz="2600" spc="190" dirty="0">
                <a:solidFill>
                  <a:srgbClr val="EF5A29"/>
                </a:solidFill>
                <a:latin typeface="Times New Roman"/>
                <a:ea typeface="Times New Roman"/>
              </a:rPr>
              <a:t>Pixels	</a:t>
            </a:r>
            <a:r>
              <a:rPr lang="en-US" altLang="zh-CN" sz="2600" spc="295" dirty="0">
                <a:solidFill>
                  <a:srgbClr val="EF5A29"/>
                </a:solidFill>
                <a:latin typeface="Times New Roman"/>
                <a:ea typeface="Times New Roman"/>
              </a:rPr>
              <a:t>Processed</a:t>
            </a:r>
            <a:r>
              <a:rPr lang="en-US" altLang="zh-CN" sz="2600" spc="17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EF5A29"/>
                </a:solidFill>
                <a:latin typeface="Times New Roman"/>
                <a:ea typeface="Times New Roman"/>
              </a:rPr>
              <a:t>groups</a:t>
            </a:r>
            <a:r>
              <a:rPr lang="en-US" altLang="zh-CN" sz="2600" spc="17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8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EF5A29"/>
                </a:solidFill>
                <a:latin typeface="Times New Roman"/>
                <a:ea typeface="Times New Roman"/>
              </a:rPr>
              <a:t>pixels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85"/>
              </a:lnSpc>
            </a:pPr>
            <a:endParaRPr lang="en-US" dirty="0"/>
          </a:p>
          <a:p>
            <a:pPr marL="0" indent="558800">
              <a:lnSpc>
                <a:spcPct val="100000"/>
              </a:lnSpc>
            </a:pPr>
            <a:r>
              <a:rPr lang="en-US" altLang="zh-CN" sz="2600" spc="295" dirty="0">
                <a:solidFill>
                  <a:srgbClr val="EF5A29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EF5A29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EF5A29"/>
                </a:solidFill>
                <a:latin typeface="Times New Roman"/>
                <a:ea typeface="Times New Roman"/>
              </a:rPr>
              <a:t>consists</a:t>
            </a:r>
            <a:r>
              <a:rPr lang="en-US" altLang="zh-CN" sz="2600" spc="15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EF5A29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EF5A29"/>
                </a:solidFill>
                <a:latin typeface="Times New Roman"/>
                <a:ea typeface="Times New Roman"/>
              </a:rPr>
              <a:t>individual</a:t>
            </a:r>
          </a:p>
          <a:p>
            <a:pPr marL="0" indent="1231900">
              <a:lnSpc>
                <a:spcPct val="100000"/>
              </a:lnSpc>
            </a:pPr>
            <a:r>
              <a:rPr lang="en-US" altLang="zh-CN" sz="2600" spc="305" dirty="0">
                <a:solidFill>
                  <a:srgbClr val="EF5A29"/>
                </a:solidFill>
                <a:latin typeface="Times New Roman"/>
                <a:ea typeface="Times New Roman"/>
              </a:rPr>
              <a:t>interconnected</a:t>
            </a:r>
            <a:r>
              <a:rPr lang="en-US" altLang="zh-CN" sz="2600" spc="16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35" dirty="0">
                <a:solidFill>
                  <a:srgbClr val="EF5A29"/>
                </a:solidFill>
                <a:latin typeface="Times New Roman"/>
                <a:ea typeface="Times New Roman"/>
              </a:rPr>
              <a:t>neurons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12268200" y="7680858"/>
            <a:ext cx="32327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87" name="TextBox 87"/>
          <p:cNvSpPr txBox="1"/>
          <p:nvPr/>
        </p:nvSpPr>
        <p:spPr>
          <a:xfrm rot="5400000">
            <a:off x="4764731" y="5105726"/>
            <a:ext cx="261500" cy="5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-580" dirty="0">
                <a:solidFill>
                  <a:srgbClr val="EF5A29"/>
                </a:solidFill>
                <a:latin typeface="Times New Roman"/>
                <a:ea typeface="Times New Roman"/>
              </a:rPr>
              <a:t>…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88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9AC6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9"/>
          <p:cNvSpPr txBox="1"/>
          <p:nvPr/>
        </p:nvSpPr>
        <p:spPr>
          <a:xfrm>
            <a:off x="1727200" y="2815894"/>
            <a:ext cx="12826230" cy="3023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76300">
              <a:lnSpc>
                <a:spcPct val="100000"/>
              </a:lnSpc>
            </a:pPr>
            <a:r>
              <a:rPr lang="en-US" altLang="zh-CN" sz="6600" spc="640" dirty="0">
                <a:solidFill>
                  <a:srgbClr val="F8FAFE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6600" spc="33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40" dirty="0">
                <a:solidFill>
                  <a:srgbClr val="F8FAFE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6600" spc="33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85" dirty="0">
                <a:solidFill>
                  <a:srgbClr val="F8FAFE"/>
                </a:solidFill>
                <a:latin typeface="Times New Roman"/>
                <a:ea typeface="Times New Roman"/>
              </a:rPr>
              <a:t>optimized</a:t>
            </a:r>
            <a:r>
              <a:rPr lang="en-US" altLang="zh-CN" sz="6600" spc="33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94" dirty="0">
                <a:solidFill>
                  <a:srgbClr val="F8FAFE"/>
                </a:solidFill>
                <a:latin typeface="Times New Roman"/>
                <a:ea typeface="Times New Roman"/>
              </a:rPr>
              <a:t>at</a:t>
            </a:r>
          </a:p>
          <a:p>
            <a:pPr marL="0" indent="1536700">
              <a:lnSpc>
                <a:spcPct val="99583"/>
              </a:lnSpc>
            </a:pPr>
            <a:r>
              <a:rPr lang="en-US" altLang="zh-CN" sz="6600" spc="565" dirty="0">
                <a:solidFill>
                  <a:srgbClr val="F8FAFE"/>
                </a:solidFill>
                <a:latin typeface="Times New Roman"/>
                <a:ea typeface="Times New Roman"/>
              </a:rPr>
              <a:t>building</a:t>
            </a:r>
            <a:r>
              <a:rPr lang="en-US" altLang="zh-CN" sz="6600" spc="35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70" dirty="0">
                <a:solidFill>
                  <a:srgbClr val="F8FAFE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6600" spc="35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35" dirty="0">
                <a:solidFill>
                  <a:srgbClr val="F8FAFE"/>
                </a:solidFill>
                <a:latin typeface="Times New Roman"/>
                <a:ea typeface="Times New Roman"/>
              </a:rPr>
              <a:t>network</a:t>
            </a:r>
          </a:p>
          <a:p>
            <a:pPr marL="0">
              <a:lnSpc>
                <a:spcPct val="100833"/>
              </a:lnSpc>
            </a:pPr>
            <a:r>
              <a:rPr lang="en-US" altLang="zh-CN" sz="6600" spc="580" dirty="0">
                <a:solidFill>
                  <a:srgbClr val="F8FAFE"/>
                </a:solidFill>
                <a:latin typeface="Times New Roman"/>
                <a:ea typeface="Times New Roman"/>
              </a:rPr>
              <a:t>solutions</a:t>
            </a:r>
            <a:r>
              <a:rPr lang="en-US" altLang="zh-CN" sz="6600" spc="37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75" dirty="0">
                <a:solidFill>
                  <a:srgbClr val="F8FAFE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6600" spc="37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10" dirty="0">
                <a:solidFill>
                  <a:srgbClr val="F8FAFE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6600" spc="37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00" dirty="0">
                <a:solidFill>
                  <a:srgbClr val="F8FAFE"/>
                </a:solidFill>
                <a:latin typeface="Times New Roman"/>
                <a:ea typeface="Times New Roman"/>
              </a:rPr>
              <a:t>recognition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91"/>
          <p:cNvSpPr txBox="1"/>
          <p:nvPr/>
        </p:nvSpPr>
        <p:spPr>
          <a:xfrm>
            <a:off x="4304318" y="3684963"/>
            <a:ext cx="11116852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69" dirty="0">
                <a:solidFill>
                  <a:srgbClr val="1F1F1F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1F1F1F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55" dirty="0">
                <a:solidFill>
                  <a:srgbClr val="1F1F1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60" dirty="0">
                <a:solidFill>
                  <a:srgbClr val="1F1F1F"/>
                </a:solidFill>
                <a:latin typeface="Times New Roman"/>
                <a:ea typeface="Times New Roman"/>
              </a:rPr>
              <a:t>3-D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5" dirty="0">
                <a:solidFill>
                  <a:srgbClr val="1F1F1F"/>
                </a:solidFill>
                <a:latin typeface="Times New Roman"/>
                <a:ea typeface="Times New Roman"/>
              </a:rPr>
              <a:t>Tensors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62200"/>
            <a:ext cx="4381500" cy="4419600"/>
          </a:xfrm>
          <a:prstGeom prst="rect">
            <a:avLst/>
          </a:prstGeom>
        </p:spPr>
      </p:pic>
      <p:sp>
        <p:nvSpPr>
          <p:cNvPr id="2" name="TextBox 93"/>
          <p:cNvSpPr txBox="1"/>
          <p:nvPr/>
        </p:nvSpPr>
        <p:spPr>
          <a:xfrm>
            <a:off x="5397500" y="668934"/>
            <a:ext cx="558594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62200"/>
            <a:ext cx="4381500" cy="4419600"/>
          </a:xfrm>
          <a:prstGeom prst="rect">
            <a:avLst/>
          </a:prstGeom>
        </p:spPr>
      </p:pic>
      <p:sp>
        <p:nvSpPr>
          <p:cNvPr id="2" name="Freeform 95"/>
          <p:cNvSpPr/>
          <p:nvPr/>
        </p:nvSpPr>
        <p:spPr>
          <a:xfrm>
            <a:off x="10255250" y="24828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10941050" y="2482850"/>
            <a:ext cx="57150" cy="4146550"/>
          </a:xfrm>
          <a:custGeom>
            <a:avLst/>
            <a:gdLst>
              <a:gd name="connsiteX0" fmla="*/ 20611 w 57150"/>
              <a:gd name="connsiteY0" fmla="*/ 25400 h 4146550"/>
              <a:gd name="connsiteX1" fmla="*/ 2061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1" y="25400"/>
                </a:moveTo>
                <a:lnTo>
                  <a:pt x="2061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/>
          <p:cNvSpPr/>
          <p:nvPr/>
        </p:nvSpPr>
        <p:spPr>
          <a:xfrm>
            <a:off x="11626850" y="24828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12312650" y="2482850"/>
            <a:ext cx="57150" cy="4146550"/>
          </a:xfrm>
          <a:custGeom>
            <a:avLst/>
            <a:gdLst>
              <a:gd name="connsiteX0" fmla="*/ 22174 w 57150"/>
              <a:gd name="connsiteY0" fmla="*/ 25400 h 4146550"/>
              <a:gd name="connsiteX1" fmla="*/ 22174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4" y="25400"/>
                </a:moveTo>
                <a:lnTo>
                  <a:pt x="22174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/>
          <p:cNvSpPr/>
          <p:nvPr/>
        </p:nvSpPr>
        <p:spPr>
          <a:xfrm>
            <a:off x="12998450" y="24828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/>
          <p:cNvSpPr/>
          <p:nvPr/>
        </p:nvSpPr>
        <p:spPr>
          <a:xfrm>
            <a:off x="9544050" y="31813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/>
          <p:cNvSpPr/>
          <p:nvPr/>
        </p:nvSpPr>
        <p:spPr>
          <a:xfrm>
            <a:off x="9544050" y="38671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/>
          <p:cNvSpPr/>
          <p:nvPr/>
        </p:nvSpPr>
        <p:spPr>
          <a:xfrm>
            <a:off x="9544050" y="4540250"/>
            <a:ext cx="4171950" cy="57150"/>
          </a:xfrm>
          <a:custGeom>
            <a:avLst/>
            <a:gdLst>
              <a:gd name="connsiteX0" fmla="*/ 25400 w 4171950"/>
              <a:gd name="connsiteY0" fmla="*/ 30189 h 57150"/>
              <a:gd name="connsiteX1" fmla="*/ 4182986 w 4171950"/>
              <a:gd name="connsiteY1" fmla="*/ 3018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9"/>
                </a:moveTo>
                <a:lnTo>
                  <a:pt x="4182986" y="30189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/>
          <p:cNvSpPr/>
          <p:nvPr/>
        </p:nvSpPr>
        <p:spPr>
          <a:xfrm>
            <a:off x="9544050" y="5226050"/>
            <a:ext cx="4171950" cy="57150"/>
          </a:xfrm>
          <a:custGeom>
            <a:avLst/>
            <a:gdLst>
              <a:gd name="connsiteX0" fmla="*/ 25400 w 4171950"/>
              <a:gd name="connsiteY0" fmla="*/ 25435 h 57150"/>
              <a:gd name="connsiteX1" fmla="*/ 4182986 w 4171950"/>
              <a:gd name="connsiteY1" fmla="*/ 2543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5"/>
                </a:moveTo>
                <a:lnTo>
                  <a:pt x="4182986" y="254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/>
          <p:cNvSpPr/>
          <p:nvPr/>
        </p:nvSpPr>
        <p:spPr>
          <a:xfrm>
            <a:off x="9544050" y="5911850"/>
            <a:ext cx="4171950" cy="57150"/>
          </a:xfrm>
          <a:custGeom>
            <a:avLst/>
            <a:gdLst>
              <a:gd name="connsiteX0" fmla="*/ 25400 w 4171950"/>
              <a:gd name="connsiteY0" fmla="*/ 20682 h 57150"/>
              <a:gd name="connsiteX1" fmla="*/ 4182986 w 4171950"/>
              <a:gd name="connsiteY1" fmla="*/ 2068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2"/>
                </a:moveTo>
                <a:lnTo>
                  <a:pt x="4182986" y="2068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/>
          <p:cNvSpPr/>
          <p:nvPr/>
        </p:nvSpPr>
        <p:spPr>
          <a:xfrm>
            <a:off x="9569450" y="24828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/>
          <p:cNvSpPr/>
          <p:nvPr/>
        </p:nvSpPr>
        <p:spPr>
          <a:xfrm>
            <a:off x="13684250" y="24828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/>
          <p:cNvSpPr/>
          <p:nvPr/>
        </p:nvSpPr>
        <p:spPr>
          <a:xfrm>
            <a:off x="9544050" y="25082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/>
          <p:cNvSpPr/>
          <p:nvPr/>
        </p:nvSpPr>
        <p:spPr>
          <a:xfrm>
            <a:off x="9544050" y="65849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9"/>
          <p:cNvSpPr txBox="1"/>
          <p:nvPr/>
        </p:nvSpPr>
        <p:spPr>
          <a:xfrm>
            <a:off x="2857500" y="668934"/>
            <a:ext cx="10545039" cy="768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40000">
              <a:lnSpc>
                <a:spcPct val="100833"/>
              </a:lnSpc>
            </a:pP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29"/>
              </a:lnSpc>
            </a:pPr>
            <a:endParaRPr lang="en-US" dirty="0"/>
          </a:p>
          <a:p>
            <a:pPr marL="0">
              <a:lnSpc>
                <a:spcPct val="107500"/>
              </a:lnSpc>
            </a:pPr>
            <a:r>
              <a:rPr lang="en-US" altLang="zh-CN" sz="3150" spc="419" dirty="0">
                <a:solidFill>
                  <a:srgbClr val="100000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3150" spc="20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335" dirty="0">
                <a:solidFill>
                  <a:srgbClr val="100000"/>
                </a:solidFill>
                <a:latin typeface="Times New Roman"/>
                <a:ea typeface="Times New Roman"/>
              </a:rPr>
              <a:t>pixel</a:t>
            </a:r>
            <a:r>
              <a:rPr lang="en-US" altLang="zh-CN" sz="3150" spc="20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365" dirty="0">
                <a:solidFill>
                  <a:srgbClr val="100000"/>
                </a:solidFill>
                <a:latin typeface="Times New Roman"/>
                <a:ea typeface="Times New Roman"/>
              </a:rPr>
              <a:t>holds</a:t>
            </a:r>
            <a:r>
              <a:rPr lang="en-US" altLang="zh-CN" sz="3150" spc="21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385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150" spc="20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360" dirty="0">
                <a:solidFill>
                  <a:srgbClr val="100000"/>
                </a:solidFill>
                <a:latin typeface="Times New Roman"/>
                <a:ea typeface="Times New Roman"/>
              </a:rPr>
              <a:t>value</a:t>
            </a:r>
            <a:r>
              <a:rPr lang="en-US" altLang="zh-CN" sz="3150" spc="20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385" dirty="0">
                <a:solidFill>
                  <a:srgbClr val="100000"/>
                </a:solidFill>
                <a:latin typeface="Times New Roman"/>
                <a:ea typeface="Times New Roman"/>
              </a:rPr>
              <a:t>based</a:t>
            </a:r>
            <a:r>
              <a:rPr lang="en-US" altLang="zh-CN" sz="3150" spc="21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425" dirty="0">
                <a:solidFill>
                  <a:srgbClr val="1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150" spc="20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345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150" spc="20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360" dirty="0">
                <a:solidFill>
                  <a:srgbClr val="100000"/>
                </a:solidFill>
                <a:latin typeface="Times New Roman"/>
                <a:ea typeface="Times New Roman"/>
              </a:rPr>
              <a:t>type</a:t>
            </a:r>
            <a:r>
              <a:rPr lang="en-US" altLang="zh-CN" sz="3150" spc="21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355" dirty="0">
                <a:solidFill>
                  <a:srgbClr val="1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150" spc="20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0" spc="410" dirty="0">
                <a:solidFill>
                  <a:srgbClr val="100000"/>
                </a:solidFill>
                <a:latin typeface="Times New Roman"/>
                <a:ea typeface="Times New Roman"/>
              </a:rPr>
              <a:t>image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33400"/>
            <a:ext cx="1120140" cy="1120140"/>
          </a:xfrm>
          <a:prstGeom prst="rect">
            <a:avLst/>
          </a:prstGeom>
        </p:spPr>
      </p:pic>
      <p:sp>
        <p:nvSpPr>
          <p:cNvPr id="2" name="Freeform 111"/>
          <p:cNvSpPr/>
          <p:nvPr/>
        </p:nvSpPr>
        <p:spPr>
          <a:xfrm>
            <a:off x="2749550" y="25717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/>
          <p:cNvSpPr/>
          <p:nvPr/>
        </p:nvSpPr>
        <p:spPr>
          <a:xfrm>
            <a:off x="3435350" y="25717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/>
          <p:cNvSpPr/>
          <p:nvPr/>
        </p:nvSpPr>
        <p:spPr>
          <a:xfrm>
            <a:off x="4121150" y="25717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/>
          <p:cNvSpPr/>
          <p:nvPr/>
        </p:nvSpPr>
        <p:spPr>
          <a:xfrm>
            <a:off x="4806950" y="2571750"/>
            <a:ext cx="57150" cy="4146550"/>
          </a:xfrm>
          <a:custGeom>
            <a:avLst/>
            <a:gdLst>
              <a:gd name="connsiteX0" fmla="*/ 22173 w 57150"/>
              <a:gd name="connsiteY0" fmla="*/ 25400 h 4146550"/>
              <a:gd name="connsiteX1" fmla="*/ 2217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3" y="25400"/>
                </a:moveTo>
                <a:lnTo>
                  <a:pt x="2217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/>
          <p:cNvSpPr/>
          <p:nvPr/>
        </p:nvSpPr>
        <p:spPr>
          <a:xfrm>
            <a:off x="5492750" y="25717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/>
          <p:cNvSpPr/>
          <p:nvPr/>
        </p:nvSpPr>
        <p:spPr>
          <a:xfrm>
            <a:off x="2038350" y="32702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/>
          <p:cNvSpPr/>
          <p:nvPr/>
        </p:nvSpPr>
        <p:spPr>
          <a:xfrm>
            <a:off x="2038350" y="39560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/>
          <p:cNvSpPr/>
          <p:nvPr/>
        </p:nvSpPr>
        <p:spPr>
          <a:xfrm>
            <a:off x="2038350" y="4629150"/>
            <a:ext cx="4171950" cy="57150"/>
          </a:xfrm>
          <a:custGeom>
            <a:avLst/>
            <a:gdLst>
              <a:gd name="connsiteX0" fmla="*/ 25400 w 4171950"/>
              <a:gd name="connsiteY0" fmla="*/ 30188 h 57150"/>
              <a:gd name="connsiteX1" fmla="*/ 4182986 w 4171950"/>
              <a:gd name="connsiteY1" fmla="*/ 3018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8"/>
                </a:moveTo>
                <a:lnTo>
                  <a:pt x="4182986" y="3018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/>
          <p:cNvSpPr/>
          <p:nvPr/>
        </p:nvSpPr>
        <p:spPr>
          <a:xfrm>
            <a:off x="2038350" y="5314950"/>
            <a:ext cx="4171950" cy="57150"/>
          </a:xfrm>
          <a:custGeom>
            <a:avLst/>
            <a:gdLst>
              <a:gd name="connsiteX0" fmla="*/ 25400 w 4171950"/>
              <a:gd name="connsiteY0" fmla="*/ 25436 h 57150"/>
              <a:gd name="connsiteX1" fmla="*/ 4182986 w 4171950"/>
              <a:gd name="connsiteY1" fmla="*/ 2543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6"/>
                </a:moveTo>
                <a:lnTo>
                  <a:pt x="4182986" y="2543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/>
          <p:cNvSpPr/>
          <p:nvPr/>
        </p:nvSpPr>
        <p:spPr>
          <a:xfrm>
            <a:off x="2038350" y="6000750"/>
            <a:ext cx="4171950" cy="57150"/>
          </a:xfrm>
          <a:custGeom>
            <a:avLst/>
            <a:gdLst>
              <a:gd name="connsiteX0" fmla="*/ 25400 w 4171950"/>
              <a:gd name="connsiteY0" fmla="*/ 20681 h 57150"/>
              <a:gd name="connsiteX1" fmla="*/ 4182986 w 4171950"/>
              <a:gd name="connsiteY1" fmla="*/ 2068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1"/>
                </a:moveTo>
                <a:lnTo>
                  <a:pt x="4182986" y="2068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/>
          <p:cNvSpPr/>
          <p:nvPr/>
        </p:nvSpPr>
        <p:spPr>
          <a:xfrm>
            <a:off x="2063750" y="25717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/>
          <p:cNvSpPr/>
          <p:nvPr/>
        </p:nvSpPr>
        <p:spPr>
          <a:xfrm>
            <a:off x="6178550" y="25717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/>
          <p:cNvSpPr/>
          <p:nvPr/>
        </p:nvSpPr>
        <p:spPr>
          <a:xfrm>
            <a:off x="2038350" y="25971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/>
          <p:cNvSpPr/>
          <p:nvPr/>
        </p:nvSpPr>
        <p:spPr>
          <a:xfrm>
            <a:off x="2038350" y="66738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5"/>
          <p:cNvSpPr txBox="1"/>
          <p:nvPr/>
        </p:nvSpPr>
        <p:spPr>
          <a:xfrm>
            <a:off x="6273800" y="668934"/>
            <a:ext cx="7942203" cy="5718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45" dirty="0">
                <a:solidFill>
                  <a:srgbClr val="3F3F3F"/>
                </a:solidFill>
                <a:latin typeface="Times New Roman"/>
                <a:ea typeface="Times New Roman"/>
              </a:rPr>
              <a:t>RGB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95"/>
              </a:lnSpc>
            </a:pPr>
            <a:endParaRPr lang="en-US" dirty="0"/>
          </a:p>
          <a:p>
            <a:pPr marL="0" indent="2108200">
              <a:lnSpc>
                <a:spcPct val="100000"/>
              </a:lnSpc>
            </a:pPr>
            <a:r>
              <a:rPr lang="en-US" altLang="zh-CN" sz="5800" spc="790" dirty="0">
                <a:solidFill>
                  <a:srgbClr val="100000"/>
                </a:solidFill>
                <a:latin typeface="Times New Roman"/>
                <a:ea typeface="Times New Roman"/>
              </a:rPr>
              <a:t>RGB</a:t>
            </a:r>
            <a:r>
              <a:rPr lang="en-US" altLang="zh-CN" sz="5800" spc="29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800" spc="490" dirty="0">
                <a:solidFill>
                  <a:srgbClr val="100000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5800" spc="29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800" spc="469" dirty="0">
                <a:solidFill>
                  <a:srgbClr val="100000"/>
                </a:solidFill>
                <a:latin typeface="Times New Roman"/>
                <a:ea typeface="Times New Roman"/>
              </a:rPr>
              <a:t>are</a:t>
            </a:r>
          </a:p>
          <a:p>
            <a:pPr marL="0" indent="1879600">
              <a:lnSpc>
                <a:spcPct val="100000"/>
              </a:lnSpc>
              <a:spcBef>
                <a:spcPts val="150"/>
              </a:spcBef>
            </a:pPr>
            <a:r>
              <a:rPr lang="en-US" altLang="zh-CN" sz="5800" spc="570" dirty="0">
                <a:solidFill>
                  <a:srgbClr val="1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5800" spc="3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800" spc="600" dirty="0">
                <a:solidFill>
                  <a:srgbClr val="100000"/>
                </a:solidFill>
                <a:latin typeface="Times New Roman"/>
                <a:ea typeface="Times New Roman"/>
              </a:rPr>
              <a:t>color</a:t>
            </a:r>
            <a:r>
              <a:rPr lang="en-US" altLang="zh-CN" sz="5800" spc="37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800" spc="695" dirty="0">
                <a:solidFill>
                  <a:srgbClr val="100000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00"/>
              </a:lnSpc>
            </a:pPr>
            <a:endParaRPr lang="en-US" dirty="0"/>
          </a:p>
          <a:p>
            <a:pPr marL="0" indent="1993900">
              <a:lnSpc>
                <a:spcPct val="106666"/>
              </a:lnSpc>
            </a:pPr>
            <a:r>
              <a:rPr lang="en-US" altLang="zh-CN" sz="6600" spc="515" dirty="0">
                <a:solidFill>
                  <a:srgbClr val="299EBB"/>
                </a:solidFill>
                <a:latin typeface="Times New Roman"/>
                <a:ea typeface="Times New Roman"/>
              </a:rPr>
              <a:t>R,</a:t>
            </a:r>
            <a:r>
              <a:rPr lang="en-US" altLang="zh-CN" sz="6600" spc="29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55" dirty="0">
                <a:solidFill>
                  <a:srgbClr val="299EBB"/>
                </a:solidFill>
                <a:latin typeface="Times New Roman"/>
                <a:ea typeface="Times New Roman"/>
              </a:rPr>
              <a:t>G,</a:t>
            </a:r>
            <a:r>
              <a:rPr lang="en-US" altLang="zh-CN" sz="6600" spc="29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35" dirty="0">
                <a:solidFill>
                  <a:srgbClr val="299EBB"/>
                </a:solidFill>
                <a:latin typeface="Times New Roman"/>
                <a:ea typeface="Times New Roman"/>
              </a:rPr>
              <a:t>B:</a:t>
            </a:r>
            <a:r>
              <a:rPr lang="en-US" altLang="zh-CN" sz="6600" spc="29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25" dirty="0">
                <a:solidFill>
                  <a:srgbClr val="299EBB"/>
                </a:solidFill>
                <a:latin typeface="Times New Roman"/>
                <a:ea typeface="Times New Roman"/>
              </a:rPr>
              <a:t>0-255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33400"/>
            <a:ext cx="1120140" cy="1120140"/>
          </a:xfrm>
          <a:prstGeom prst="rect">
            <a:avLst/>
          </a:prstGeom>
        </p:spPr>
      </p:pic>
      <p:sp>
        <p:nvSpPr>
          <p:cNvPr id="2" name="Freeform 127"/>
          <p:cNvSpPr/>
          <p:nvPr/>
        </p:nvSpPr>
        <p:spPr>
          <a:xfrm>
            <a:off x="2749550" y="25717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/>
          <p:cNvSpPr/>
          <p:nvPr/>
        </p:nvSpPr>
        <p:spPr>
          <a:xfrm>
            <a:off x="3435350" y="25717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4121150" y="25717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4806950" y="2571750"/>
            <a:ext cx="57150" cy="4146550"/>
          </a:xfrm>
          <a:custGeom>
            <a:avLst/>
            <a:gdLst>
              <a:gd name="connsiteX0" fmla="*/ 22173 w 57150"/>
              <a:gd name="connsiteY0" fmla="*/ 25400 h 4146550"/>
              <a:gd name="connsiteX1" fmla="*/ 2217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3" y="25400"/>
                </a:moveTo>
                <a:lnTo>
                  <a:pt x="2217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/>
          <p:cNvSpPr/>
          <p:nvPr/>
        </p:nvSpPr>
        <p:spPr>
          <a:xfrm>
            <a:off x="5492750" y="25717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/>
          <p:cNvSpPr/>
          <p:nvPr/>
        </p:nvSpPr>
        <p:spPr>
          <a:xfrm>
            <a:off x="2038350" y="32702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/>
          <p:cNvSpPr/>
          <p:nvPr/>
        </p:nvSpPr>
        <p:spPr>
          <a:xfrm>
            <a:off x="2038350" y="39560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/>
          <p:cNvSpPr/>
          <p:nvPr/>
        </p:nvSpPr>
        <p:spPr>
          <a:xfrm>
            <a:off x="2038350" y="4629150"/>
            <a:ext cx="4171950" cy="57150"/>
          </a:xfrm>
          <a:custGeom>
            <a:avLst/>
            <a:gdLst>
              <a:gd name="connsiteX0" fmla="*/ 25400 w 4171950"/>
              <a:gd name="connsiteY0" fmla="*/ 30188 h 57150"/>
              <a:gd name="connsiteX1" fmla="*/ 4182986 w 4171950"/>
              <a:gd name="connsiteY1" fmla="*/ 3018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8"/>
                </a:moveTo>
                <a:lnTo>
                  <a:pt x="4182986" y="3018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/>
          <p:cNvSpPr/>
          <p:nvPr/>
        </p:nvSpPr>
        <p:spPr>
          <a:xfrm>
            <a:off x="2038350" y="5314950"/>
            <a:ext cx="4171950" cy="57150"/>
          </a:xfrm>
          <a:custGeom>
            <a:avLst/>
            <a:gdLst>
              <a:gd name="connsiteX0" fmla="*/ 25400 w 4171950"/>
              <a:gd name="connsiteY0" fmla="*/ 25436 h 57150"/>
              <a:gd name="connsiteX1" fmla="*/ 4182986 w 4171950"/>
              <a:gd name="connsiteY1" fmla="*/ 2543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6"/>
                </a:moveTo>
                <a:lnTo>
                  <a:pt x="4182986" y="2543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/>
          <p:cNvSpPr/>
          <p:nvPr/>
        </p:nvSpPr>
        <p:spPr>
          <a:xfrm>
            <a:off x="2038350" y="6000750"/>
            <a:ext cx="4171950" cy="57150"/>
          </a:xfrm>
          <a:custGeom>
            <a:avLst/>
            <a:gdLst>
              <a:gd name="connsiteX0" fmla="*/ 25400 w 4171950"/>
              <a:gd name="connsiteY0" fmla="*/ 20681 h 57150"/>
              <a:gd name="connsiteX1" fmla="*/ 4182986 w 4171950"/>
              <a:gd name="connsiteY1" fmla="*/ 2068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1"/>
                </a:moveTo>
                <a:lnTo>
                  <a:pt x="4182986" y="2068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/>
          <p:cNvSpPr/>
          <p:nvPr/>
        </p:nvSpPr>
        <p:spPr>
          <a:xfrm>
            <a:off x="2063750" y="25717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/>
          <p:cNvSpPr/>
          <p:nvPr/>
        </p:nvSpPr>
        <p:spPr>
          <a:xfrm>
            <a:off x="6178550" y="25717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/>
          <p:cNvSpPr/>
          <p:nvPr/>
        </p:nvSpPr>
        <p:spPr>
          <a:xfrm>
            <a:off x="2038350" y="25971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/>
          <p:cNvSpPr/>
          <p:nvPr/>
        </p:nvSpPr>
        <p:spPr>
          <a:xfrm>
            <a:off x="2038350" y="66738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/>
          <p:cNvSpPr/>
          <p:nvPr/>
        </p:nvSpPr>
        <p:spPr>
          <a:xfrm>
            <a:off x="9074150" y="3511550"/>
            <a:ext cx="57150" cy="1162050"/>
          </a:xfrm>
          <a:custGeom>
            <a:avLst/>
            <a:gdLst>
              <a:gd name="connsiteX0" fmla="*/ 19050 w 57150"/>
              <a:gd name="connsiteY0" fmla="*/ 25400 h 1162050"/>
              <a:gd name="connsiteX1" fmla="*/ 1905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19050" y="25400"/>
                </a:moveTo>
                <a:lnTo>
                  <a:pt x="19050" y="11711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/>
          <p:cNvSpPr/>
          <p:nvPr/>
        </p:nvSpPr>
        <p:spPr>
          <a:xfrm>
            <a:off x="14433550" y="3511550"/>
            <a:ext cx="57150" cy="1162050"/>
          </a:xfrm>
          <a:custGeom>
            <a:avLst/>
            <a:gdLst>
              <a:gd name="connsiteX0" fmla="*/ 20930 w 57150"/>
              <a:gd name="connsiteY0" fmla="*/ 25400 h 1162050"/>
              <a:gd name="connsiteX1" fmla="*/ 2093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20930" y="25400"/>
                </a:moveTo>
                <a:lnTo>
                  <a:pt x="20930" y="11711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9048750" y="3536950"/>
            <a:ext cx="5416550" cy="57150"/>
          </a:xfrm>
          <a:custGeom>
            <a:avLst/>
            <a:gdLst>
              <a:gd name="connsiteX0" fmla="*/ 25400 w 5416550"/>
              <a:gd name="connsiteY0" fmla="*/ 19050 h 57150"/>
              <a:gd name="connsiteX1" fmla="*/ 5424780 w 54165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19050"/>
                </a:moveTo>
                <a:lnTo>
                  <a:pt x="5424780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9048750" y="4641850"/>
            <a:ext cx="5416550" cy="57150"/>
          </a:xfrm>
          <a:custGeom>
            <a:avLst/>
            <a:gdLst>
              <a:gd name="connsiteX0" fmla="*/ 25400 w 5416550"/>
              <a:gd name="connsiteY0" fmla="*/ 21828 h 57150"/>
              <a:gd name="connsiteX1" fmla="*/ 5424780 w 5416550"/>
              <a:gd name="connsiteY1" fmla="*/ 2182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21828"/>
                </a:moveTo>
                <a:lnTo>
                  <a:pt x="5424780" y="2182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/>
          <p:cNvSpPr/>
          <p:nvPr/>
        </p:nvSpPr>
        <p:spPr>
          <a:xfrm>
            <a:off x="6153150" y="2609850"/>
            <a:ext cx="2774950" cy="908050"/>
          </a:xfrm>
          <a:custGeom>
            <a:avLst/>
            <a:gdLst>
              <a:gd name="connsiteX0" fmla="*/ 19050 w 2774950"/>
              <a:gd name="connsiteY0" fmla="*/ 23283 h 908050"/>
              <a:gd name="connsiteX1" fmla="*/ 2759923 w 2774950"/>
              <a:gd name="connsiteY1" fmla="*/ 914550 h 908050"/>
              <a:gd name="connsiteX2" fmla="*/ 2778039 w 2774950"/>
              <a:gd name="connsiteY2" fmla="*/ 920441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908050">
                <a:moveTo>
                  <a:pt x="19050" y="23283"/>
                </a:moveTo>
                <a:lnTo>
                  <a:pt x="2759923" y="914550"/>
                </a:lnTo>
                <a:lnTo>
                  <a:pt x="2778039" y="920441"/>
                </a:lnTo>
              </a:path>
            </a:pathLst>
          </a:custGeom>
          <a:ln w="38100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/>
          <p:cNvSpPr/>
          <p:nvPr/>
        </p:nvSpPr>
        <p:spPr>
          <a:xfrm>
            <a:off x="8858250" y="3422650"/>
            <a:ext cx="209550" cy="171450"/>
          </a:xfrm>
          <a:custGeom>
            <a:avLst/>
            <a:gdLst>
              <a:gd name="connsiteX0" fmla="*/ 28902 w 209550"/>
              <a:gd name="connsiteY0" fmla="*/ 181461 h 171450"/>
              <a:gd name="connsiteX1" fmla="*/ 214246 w 209550"/>
              <a:gd name="connsiteY1" fmla="*/ 153591 h 171450"/>
              <a:gd name="connsiteX2" fmla="*/ 80743 w 209550"/>
              <a:gd name="connsiteY2" fmla="*/ 22038 h 171450"/>
              <a:gd name="connsiteX3" fmla="*/ 28902 w 209550"/>
              <a:gd name="connsiteY3" fmla="*/ 1814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8902" y="181461"/>
                </a:moveTo>
                <a:lnTo>
                  <a:pt x="214246" y="153591"/>
                </a:lnTo>
                <a:lnTo>
                  <a:pt x="80743" y="22038"/>
                </a:lnTo>
                <a:lnTo>
                  <a:pt x="28902" y="181461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/>
          <p:cNvSpPr/>
          <p:nvPr/>
        </p:nvSpPr>
        <p:spPr>
          <a:xfrm>
            <a:off x="6153150" y="3257550"/>
            <a:ext cx="2774950" cy="1314450"/>
          </a:xfrm>
          <a:custGeom>
            <a:avLst/>
            <a:gdLst>
              <a:gd name="connsiteX0" fmla="*/ 19050 w 2774950"/>
              <a:gd name="connsiteY0" fmla="*/ 27515 h 1314450"/>
              <a:gd name="connsiteX1" fmla="*/ 2768204 w 2774950"/>
              <a:gd name="connsiteY1" fmla="*/ 1310811 h 1314450"/>
              <a:gd name="connsiteX2" fmla="*/ 2785466 w 2774950"/>
              <a:gd name="connsiteY2" fmla="*/ 1318869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1314450">
                <a:moveTo>
                  <a:pt x="19050" y="27515"/>
                </a:moveTo>
                <a:lnTo>
                  <a:pt x="2768204" y="1310811"/>
                </a:lnTo>
                <a:lnTo>
                  <a:pt x="2785466" y="1318869"/>
                </a:lnTo>
              </a:path>
            </a:pathLst>
          </a:custGeom>
          <a:ln w="3809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/>
          <p:cNvSpPr/>
          <p:nvPr/>
        </p:nvSpPr>
        <p:spPr>
          <a:xfrm>
            <a:off x="8858250" y="4464050"/>
            <a:ext cx="209550" cy="171450"/>
          </a:xfrm>
          <a:custGeom>
            <a:avLst/>
            <a:gdLst>
              <a:gd name="connsiteX0" fmla="*/ 27651 w 209550"/>
              <a:gd name="connsiteY0" fmla="*/ 180265 h 171450"/>
              <a:gd name="connsiteX1" fmla="*/ 215009 w 209550"/>
              <a:gd name="connsiteY1" fmla="*/ 175221 h 171450"/>
              <a:gd name="connsiteX2" fmla="*/ 98558 w 209550"/>
              <a:gd name="connsiteY2" fmla="*/ 28360 h 171450"/>
              <a:gd name="connsiteX3" fmla="*/ 27651 w 209550"/>
              <a:gd name="connsiteY3" fmla="*/ 18026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7651" y="180265"/>
                </a:moveTo>
                <a:lnTo>
                  <a:pt x="215009" y="175221"/>
                </a:lnTo>
                <a:lnTo>
                  <a:pt x="98558" y="28360"/>
                </a:lnTo>
                <a:lnTo>
                  <a:pt x="27651" y="180265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9"/>
          <p:cNvSpPr txBox="1"/>
          <p:nvPr/>
        </p:nvSpPr>
        <p:spPr>
          <a:xfrm>
            <a:off x="6273800" y="668934"/>
            <a:ext cx="3826640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45" dirty="0">
                <a:solidFill>
                  <a:srgbClr val="3F3F3F"/>
                </a:solidFill>
                <a:latin typeface="Times New Roman"/>
                <a:ea typeface="Times New Roman"/>
              </a:rPr>
              <a:t>RGB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10515600" y="3703828"/>
            <a:ext cx="2654718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4500" spc="515" dirty="0">
                <a:solidFill>
                  <a:srgbClr val="EF5926"/>
                </a:solidFill>
                <a:latin typeface="Times New Roman"/>
                <a:ea typeface="Times New Roman"/>
              </a:rPr>
              <a:t>255,</a:t>
            </a:r>
            <a:r>
              <a:rPr lang="en-US" altLang="zh-CN" sz="4500" spc="29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444" dirty="0">
                <a:solidFill>
                  <a:srgbClr val="EF5926"/>
                </a:solidFill>
                <a:latin typeface="Times New Roman"/>
                <a:ea typeface="Times New Roman"/>
              </a:rPr>
              <a:t>0,</a:t>
            </a:r>
            <a:r>
              <a:rPr lang="en-US" altLang="zh-CN" sz="4500" spc="29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600" dirty="0">
                <a:solidFill>
                  <a:srgbClr val="EF5926"/>
                </a:solidFill>
                <a:latin typeface="Times New Roman"/>
                <a:ea typeface="Times New Roman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33400"/>
            <a:ext cx="1120140" cy="1120140"/>
          </a:xfrm>
          <a:prstGeom prst="rect">
            <a:avLst/>
          </a:prstGeom>
        </p:spPr>
      </p:pic>
      <p:sp>
        <p:nvSpPr>
          <p:cNvPr id="2" name="Freeform 152"/>
          <p:cNvSpPr/>
          <p:nvPr/>
        </p:nvSpPr>
        <p:spPr>
          <a:xfrm>
            <a:off x="2749550" y="25717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3435350" y="25717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4121150" y="25717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4806950" y="2571750"/>
            <a:ext cx="57150" cy="4146550"/>
          </a:xfrm>
          <a:custGeom>
            <a:avLst/>
            <a:gdLst>
              <a:gd name="connsiteX0" fmla="*/ 22173 w 57150"/>
              <a:gd name="connsiteY0" fmla="*/ 25400 h 4146550"/>
              <a:gd name="connsiteX1" fmla="*/ 2217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3" y="25400"/>
                </a:moveTo>
                <a:lnTo>
                  <a:pt x="2217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5492750" y="25717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2038350" y="32702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2038350" y="39560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2038350" y="4629150"/>
            <a:ext cx="4171950" cy="57150"/>
          </a:xfrm>
          <a:custGeom>
            <a:avLst/>
            <a:gdLst>
              <a:gd name="connsiteX0" fmla="*/ 25400 w 4171950"/>
              <a:gd name="connsiteY0" fmla="*/ 30188 h 57150"/>
              <a:gd name="connsiteX1" fmla="*/ 4182986 w 4171950"/>
              <a:gd name="connsiteY1" fmla="*/ 3018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8"/>
                </a:moveTo>
                <a:lnTo>
                  <a:pt x="4182986" y="3018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2038350" y="5314950"/>
            <a:ext cx="4171950" cy="57150"/>
          </a:xfrm>
          <a:custGeom>
            <a:avLst/>
            <a:gdLst>
              <a:gd name="connsiteX0" fmla="*/ 25400 w 4171950"/>
              <a:gd name="connsiteY0" fmla="*/ 25436 h 57150"/>
              <a:gd name="connsiteX1" fmla="*/ 4182986 w 4171950"/>
              <a:gd name="connsiteY1" fmla="*/ 2543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6"/>
                </a:moveTo>
                <a:lnTo>
                  <a:pt x="4182986" y="2543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/>
          <p:cNvSpPr/>
          <p:nvPr/>
        </p:nvSpPr>
        <p:spPr>
          <a:xfrm>
            <a:off x="2038350" y="6000750"/>
            <a:ext cx="4171950" cy="57150"/>
          </a:xfrm>
          <a:custGeom>
            <a:avLst/>
            <a:gdLst>
              <a:gd name="connsiteX0" fmla="*/ 25400 w 4171950"/>
              <a:gd name="connsiteY0" fmla="*/ 20681 h 57150"/>
              <a:gd name="connsiteX1" fmla="*/ 4182986 w 4171950"/>
              <a:gd name="connsiteY1" fmla="*/ 2068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1"/>
                </a:moveTo>
                <a:lnTo>
                  <a:pt x="4182986" y="2068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/>
          <p:cNvSpPr/>
          <p:nvPr/>
        </p:nvSpPr>
        <p:spPr>
          <a:xfrm>
            <a:off x="2063750" y="25717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/>
          <p:cNvSpPr/>
          <p:nvPr/>
        </p:nvSpPr>
        <p:spPr>
          <a:xfrm>
            <a:off x="6178550" y="25717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/>
          <p:cNvSpPr/>
          <p:nvPr/>
        </p:nvSpPr>
        <p:spPr>
          <a:xfrm>
            <a:off x="2038350" y="25971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/>
          <p:cNvSpPr/>
          <p:nvPr/>
        </p:nvSpPr>
        <p:spPr>
          <a:xfrm>
            <a:off x="2038350" y="66738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/>
          <p:cNvSpPr/>
          <p:nvPr/>
        </p:nvSpPr>
        <p:spPr>
          <a:xfrm>
            <a:off x="9074150" y="3511550"/>
            <a:ext cx="57150" cy="1162050"/>
          </a:xfrm>
          <a:custGeom>
            <a:avLst/>
            <a:gdLst>
              <a:gd name="connsiteX0" fmla="*/ 19050 w 57150"/>
              <a:gd name="connsiteY0" fmla="*/ 25400 h 1162050"/>
              <a:gd name="connsiteX1" fmla="*/ 1905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19050" y="25400"/>
                </a:moveTo>
                <a:lnTo>
                  <a:pt x="19050" y="11711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/>
          <p:cNvSpPr/>
          <p:nvPr/>
        </p:nvSpPr>
        <p:spPr>
          <a:xfrm>
            <a:off x="14433550" y="3511550"/>
            <a:ext cx="57150" cy="1162050"/>
          </a:xfrm>
          <a:custGeom>
            <a:avLst/>
            <a:gdLst>
              <a:gd name="connsiteX0" fmla="*/ 20930 w 57150"/>
              <a:gd name="connsiteY0" fmla="*/ 25400 h 1162050"/>
              <a:gd name="connsiteX1" fmla="*/ 2093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20930" y="25400"/>
                </a:moveTo>
                <a:lnTo>
                  <a:pt x="20930" y="11711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8"/>
          <p:cNvSpPr/>
          <p:nvPr/>
        </p:nvSpPr>
        <p:spPr>
          <a:xfrm>
            <a:off x="9048750" y="3536950"/>
            <a:ext cx="5416550" cy="57150"/>
          </a:xfrm>
          <a:custGeom>
            <a:avLst/>
            <a:gdLst>
              <a:gd name="connsiteX0" fmla="*/ 25400 w 5416550"/>
              <a:gd name="connsiteY0" fmla="*/ 19050 h 57150"/>
              <a:gd name="connsiteX1" fmla="*/ 5424780 w 54165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19050"/>
                </a:moveTo>
                <a:lnTo>
                  <a:pt x="5424780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/>
          <p:cNvSpPr/>
          <p:nvPr/>
        </p:nvSpPr>
        <p:spPr>
          <a:xfrm>
            <a:off x="9048750" y="4641850"/>
            <a:ext cx="5416550" cy="57150"/>
          </a:xfrm>
          <a:custGeom>
            <a:avLst/>
            <a:gdLst>
              <a:gd name="connsiteX0" fmla="*/ 25400 w 5416550"/>
              <a:gd name="connsiteY0" fmla="*/ 21828 h 57150"/>
              <a:gd name="connsiteX1" fmla="*/ 5424780 w 5416550"/>
              <a:gd name="connsiteY1" fmla="*/ 2182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21828"/>
                </a:moveTo>
                <a:lnTo>
                  <a:pt x="5424780" y="2182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/>
          <p:cNvSpPr/>
          <p:nvPr/>
        </p:nvSpPr>
        <p:spPr>
          <a:xfrm>
            <a:off x="6153150" y="2609850"/>
            <a:ext cx="2774950" cy="908050"/>
          </a:xfrm>
          <a:custGeom>
            <a:avLst/>
            <a:gdLst>
              <a:gd name="connsiteX0" fmla="*/ 19050 w 2774950"/>
              <a:gd name="connsiteY0" fmla="*/ 23283 h 908050"/>
              <a:gd name="connsiteX1" fmla="*/ 2759923 w 2774950"/>
              <a:gd name="connsiteY1" fmla="*/ 914550 h 908050"/>
              <a:gd name="connsiteX2" fmla="*/ 2778039 w 2774950"/>
              <a:gd name="connsiteY2" fmla="*/ 920441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908050">
                <a:moveTo>
                  <a:pt x="19050" y="23283"/>
                </a:moveTo>
                <a:lnTo>
                  <a:pt x="2759923" y="914550"/>
                </a:lnTo>
                <a:lnTo>
                  <a:pt x="2778039" y="920441"/>
                </a:lnTo>
              </a:path>
            </a:pathLst>
          </a:custGeom>
          <a:ln w="38100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/>
          <p:cNvSpPr/>
          <p:nvPr/>
        </p:nvSpPr>
        <p:spPr>
          <a:xfrm>
            <a:off x="8858250" y="3422650"/>
            <a:ext cx="209550" cy="171450"/>
          </a:xfrm>
          <a:custGeom>
            <a:avLst/>
            <a:gdLst>
              <a:gd name="connsiteX0" fmla="*/ 28902 w 209550"/>
              <a:gd name="connsiteY0" fmla="*/ 181461 h 171450"/>
              <a:gd name="connsiteX1" fmla="*/ 214246 w 209550"/>
              <a:gd name="connsiteY1" fmla="*/ 153591 h 171450"/>
              <a:gd name="connsiteX2" fmla="*/ 80743 w 209550"/>
              <a:gd name="connsiteY2" fmla="*/ 22038 h 171450"/>
              <a:gd name="connsiteX3" fmla="*/ 28902 w 209550"/>
              <a:gd name="connsiteY3" fmla="*/ 1814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8902" y="181461"/>
                </a:moveTo>
                <a:lnTo>
                  <a:pt x="214246" y="153591"/>
                </a:lnTo>
                <a:lnTo>
                  <a:pt x="80743" y="22038"/>
                </a:lnTo>
                <a:lnTo>
                  <a:pt x="28902" y="181461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/>
          <p:cNvSpPr/>
          <p:nvPr/>
        </p:nvSpPr>
        <p:spPr>
          <a:xfrm>
            <a:off x="6153150" y="3257550"/>
            <a:ext cx="2774950" cy="1314450"/>
          </a:xfrm>
          <a:custGeom>
            <a:avLst/>
            <a:gdLst>
              <a:gd name="connsiteX0" fmla="*/ 19050 w 2774950"/>
              <a:gd name="connsiteY0" fmla="*/ 27515 h 1314450"/>
              <a:gd name="connsiteX1" fmla="*/ 2768204 w 2774950"/>
              <a:gd name="connsiteY1" fmla="*/ 1310811 h 1314450"/>
              <a:gd name="connsiteX2" fmla="*/ 2785466 w 2774950"/>
              <a:gd name="connsiteY2" fmla="*/ 1318869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1314450">
                <a:moveTo>
                  <a:pt x="19050" y="27515"/>
                </a:moveTo>
                <a:lnTo>
                  <a:pt x="2768204" y="1310811"/>
                </a:lnTo>
                <a:lnTo>
                  <a:pt x="2785466" y="1318869"/>
                </a:lnTo>
              </a:path>
            </a:pathLst>
          </a:custGeom>
          <a:ln w="3809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/>
          <p:cNvSpPr/>
          <p:nvPr/>
        </p:nvSpPr>
        <p:spPr>
          <a:xfrm>
            <a:off x="8858250" y="4464050"/>
            <a:ext cx="209550" cy="171450"/>
          </a:xfrm>
          <a:custGeom>
            <a:avLst/>
            <a:gdLst>
              <a:gd name="connsiteX0" fmla="*/ 27651 w 209550"/>
              <a:gd name="connsiteY0" fmla="*/ 180265 h 171450"/>
              <a:gd name="connsiteX1" fmla="*/ 215009 w 209550"/>
              <a:gd name="connsiteY1" fmla="*/ 175221 h 171450"/>
              <a:gd name="connsiteX2" fmla="*/ 98558 w 209550"/>
              <a:gd name="connsiteY2" fmla="*/ 28360 h 171450"/>
              <a:gd name="connsiteX3" fmla="*/ 27651 w 209550"/>
              <a:gd name="connsiteY3" fmla="*/ 18026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7651" y="180265"/>
                </a:moveTo>
                <a:lnTo>
                  <a:pt x="215009" y="175221"/>
                </a:lnTo>
                <a:lnTo>
                  <a:pt x="98558" y="28360"/>
                </a:lnTo>
                <a:lnTo>
                  <a:pt x="27651" y="180265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4"/>
          <p:cNvSpPr txBox="1"/>
          <p:nvPr/>
        </p:nvSpPr>
        <p:spPr>
          <a:xfrm>
            <a:off x="6273800" y="668934"/>
            <a:ext cx="3826640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45" dirty="0">
                <a:solidFill>
                  <a:srgbClr val="3F3F3F"/>
                </a:solidFill>
                <a:latin typeface="Times New Roman"/>
                <a:ea typeface="Times New Roman"/>
              </a:rPr>
              <a:t>RGB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10515600" y="3703828"/>
            <a:ext cx="2654718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4500" spc="440" dirty="0">
                <a:solidFill>
                  <a:srgbClr val="9AC64F"/>
                </a:solidFill>
                <a:latin typeface="Times New Roman"/>
                <a:ea typeface="Times New Roman"/>
              </a:rPr>
              <a:t>0,</a:t>
            </a:r>
            <a:r>
              <a:rPr lang="en-US" altLang="zh-CN" sz="4500" spc="29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515" dirty="0">
                <a:solidFill>
                  <a:srgbClr val="9AC64F"/>
                </a:solidFill>
                <a:latin typeface="Times New Roman"/>
                <a:ea typeface="Times New Roman"/>
              </a:rPr>
              <a:t>255,</a:t>
            </a:r>
            <a:r>
              <a:rPr lang="en-US" altLang="zh-CN" sz="4500" spc="295" dirty="0">
                <a:solidFill>
                  <a:srgbClr val="9AC64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610" dirty="0">
                <a:solidFill>
                  <a:srgbClr val="9AC64F"/>
                </a:solidFill>
                <a:latin typeface="Times New Roman"/>
                <a:ea typeface="Times New Roman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"/>
          <p:cNvSpPr txBox="1"/>
          <p:nvPr/>
        </p:nvSpPr>
        <p:spPr>
          <a:xfrm>
            <a:off x="1676400" y="2688234"/>
            <a:ext cx="28393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20" dirty="0">
                <a:solidFill>
                  <a:srgbClr val="FEFEFE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4800" spc="415" dirty="0">
                <a:solidFill>
                  <a:srgbClr val="FEFEFE"/>
                </a:solidFill>
                <a:latin typeface="Times New Roman"/>
                <a:ea typeface="Times New Roman"/>
              </a:rPr>
              <a:t>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59600" y="2490343"/>
            <a:ext cx="8265046" cy="225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Representing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color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grayscale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Implementing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operations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such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transpose,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resize,</a:t>
            </a:r>
            <a:r>
              <a:rPr lang="en-US" altLang="zh-CN" sz="3200" spc="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cropping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33400"/>
            <a:ext cx="1120140" cy="1120140"/>
          </a:xfrm>
          <a:prstGeom prst="rect">
            <a:avLst/>
          </a:prstGeom>
        </p:spPr>
      </p:pic>
      <p:sp>
        <p:nvSpPr>
          <p:cNvPr id="2" name="Freeform 177"/>
          <p:cNvSpPr/>
          <p:nvPr/>
        </p:nvSpPr>
        <p:spPr>
          <a:xfrm>
            <a:off x="2749550" y="25717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/>
          <p:cNvSpPr/>
          <p:nvPr/>
        </p:nvSpPr>
        <p:spPr>
          <a:xfrm>
            <a:off x="3435350" y="25717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4121150" y="25717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4806950" y="2571750"/>
            <a:ext cx="57150" cy="4146550"/>
          </a:xfrm>
          <a:custGeom>
            <a:avLst/>
            <a:gdLst>
              <a:gd name="connsiteX0" fmla="*/ 22173 w 57150"/>
              <a:gd name="connsiteY0" fmla="*/ 25400 h 4146550"/>
              <a:gd name="connsiteX1" fmla="*/ 2217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3" y="25400"/>
                </a:moveTo>
                <a:lnTo>
                  <a:pt x="2217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/>
          <p:cNvSpPr/>
          <p:nvPr/>
        </p:nvSpPr>
        <p:spPr>
          <a:xfrm>
            <a:off x="5492750" y="25717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/>
          <p:cNvSpPr/>
          <p:nvPr/>
        </p:nvSpPr>
        <p:spPr>
          <a:xfrm>
            <a:off x="2038350" y="32702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/>
          <p:cNvSpPr/>
          <p:nvPr/>
        </p:nvSpPr>
        <p:spPr>
          <a:xfrm>
            <a:off x="2038350" y="39560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/>
          <p:cNvSpPr/>
          <p:nvPr/>
        </p:nvSpPr>
        <p:spPr>
          <a:xfrm>
            <a:off x="2038350" y="4629150"/>
            <a:ext cx="4171950" cy="57150"/>
          </a:xfrm>
          <a:custGeom>
            <a:avLst/>
            <a:gdLst>
              <a:gd name="connsiteX0" fmla="*/ 25400 w 4171950"/>
              <a:gd name="connsiteY0" fmla="*/ 30188 h 57150"/>
              <a:gd name="connsiteX1" fmla="*/ 4182986 w 4171950"/>
              <a:gd name="connsiteY1" fmla="*/ 3018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8"/>
                </a:moveTo>
                <a:lnTo>
                  <a:pt x="4182986" y="3018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/>
          <p:cNvSpPr/>
          <p:nvPr/>
        </p:nvSpPr>
        <p:spPr>
          <a:xfrm>
            <a:off x="2038350" y="5314950"/>
            <a:ext cx="4171950" cy="57150"/>
          </a:xfrm>
          <a:custGeom>
            <a:avLst/>
            <a:gdLst>
              <a:gd name="connsiteX0" fmla="*/ 25400 w 4171950"/>
              <a:gd name="connsiteY0" fmla="*/ 25436 h 57150"/>
              <a:gd name="connsiteX1" fmla="*/ 4182986 w 4171950"/>
              <a:gd name="connsiteY1" fmla="*/ 2543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6"/>
                </a:moveTo>
                <a:lnTo>
                  <a:pt x="4182986" y="2543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/>
          <p:cNvSpPr/>
          <p:nvPr/>
        </p:nvSpPr>
        <p:spPr>
          <a:xfrm>
            <a:off x="2038350" y="6000750"/>
            <a:ext cx="4171950" cy="57150"/>
          </a:xfrm>
          <a:custGeom>
            <a:avLst/>
            <a:gdLst>
              <a:gd name="connsiteX0" fmla="*/ 25400 w 4171950"/>
              <a:gd name="connsiteY0" fmla="*/ 20681 h 57150"/>
              <a:gd name="connsiteX1" fmla="*/ 4182986 w 4171950"/>
              <a:gd name="connsiteY1" fmla="*/ 2068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1"/>
                </a:moveTo>
                <a:lnTo>
                  <a:pt x="4182986" y="20681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/>
          <p:cNvSpPr/>
          <p:nvPr/>
        </p:nvSpPr>
        <p:spPr>
          <a:xfrm>
            <a:off x="2063750" y="25717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/>
          <p:cNvSpPr/>
          <p:nvPr/>
        </p:nvSpPr>
        <p:spPr>
          <a:xfrm>
            <a:off x="6178550" y="25717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/>
          <p:cNvSpPr/>
          <p:nvPr/>
        </p:nvSpPr>
        <p:spPr>
          <a:xfrm>
            <a:off x="2038350" y="25971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/>
          <p:cNvSpPr/>
          <p:nvPr/>
        </p:nvSpPr>
        <p:spPr>
          <a:xfrm>
            <a:off x="2038350" y="66738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/>
          <p:cNvSpPr/>
          <p:nvPr/>
        </p:nvSpPr>
        <p:spPr>
          <a:xfrm>
            <a:off x="9074150" y="3511550"/>
            <a:ext cx="57150" cy="1162050"/>
          </a:xfrm>
          <a:custGeom>
            <a:avLst/>
            <a:gdLst>
              <a:gd name="connsiteX0" fmla="*/ 19050 w 57150"/>
              <a:gd name="connsiteY0" fmla="*/ 25400 h 1162050"/>
              <a:gd name="connsiteX1" fmla="*/ 1905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19050" y="25400"/>
                </a:moveTo>
                <a:lnTo>
                  <a:pt x="19050" y="11711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/>
          <p:cNvSpPr/>
          <p:nvPr/>
        </p:nvSpPr>
        <p:spPr>
          <a:xfrm>
            <a:off x="14433550" y="3511550"/>
            <a:ext cx="57150" cy="1162050"/>
          </a:xfrm>
          <a:custGeom>
            <a:avLst/>
            <a:gdLst>
              <a:gd name="connsiteX0" fmla="*/ 20930 w 57150"/>
              <a:gd name="connsiteY0" fmla="*/ 25400 h 1162050"/>
              <a:gd name="connsiteX1" fmla="*/ 2093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20930" y="25400"/>
                </a:moveTo>
                <a:lnTo>
                  <a:pt x="20930" y="117117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/>
          <p:cNvSpPr/>
          <p:nvPr/>
        </p:nvSpPr>
        <p:spPr>
          <a:xfrm>
            <a:off x="9048750" y="3536950"/>
            <a:ext cx="5416550" cy="57150"/>
          </a:xfrm>
          <a:custGeom>
            <a:avLst/>
            <a:gdLst>
              <a:gd name="connsiteX0" fmla="*/ 25400 w 5416550"/>
              <a:gd name="connsiteY0" fmla="*/ 19050 h 57150"/>
              <a:gd name="connsiteX1" fmla="*/ 5424780 w 54165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19050"/>
                </a:moveTo>
                <a:lnTo>
                  <a:pt x="5424780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/>
          <p:cNvSpPr/>
          <p:nvPr/>
        </p:nvSpPr>
        <p:spPr>
          <a:xfrm>
            <a:off x="9048750" y="4641850"/>
            <a:ext cx="5416550" cy="57150"/>
          </a:xfrm>
          <a:custGeom>
            <a:avLst/>
            <a:gdLst>
              <a:gd name="connsiteX0" fmla="*/ 25400 w 5416550"/>
              <a:gd name="connsiteY0" fmla="*/ 21828 h 57150"/>
              <a:gd name="connsiteX1" fmla="*/ 5424780 w 5416550"/>
              <a:gd name="connsiteY1" fmla="*/ 2182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21828"/>
                </a:moveTo>
                <a:lnTo>
                  <a:pt x="5424780" y="21828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/>
          <p:cNvSpPr/>
          <p:nvPr/>
        </p:nvSpPr>
        <p:spPr>
          <a:xfrm>
            <a:off x="6153150" y="2609850"/>
            <a:ext cx="2774950" cy="908050"/>
          </a:xfrm>
          <a:custGeom>
            <a:avLst/>
            <a:gdLst>
              <a:gd name="connsiteX0" fmla="*/ 19050 w 2774950"/>
              <a:gd name="connsiteY0" fmla="*/ 23283 h 908050"/>
              <a:gd name="connsiteX1" fmla="*/ 2759923 w 2774950"/>
              <a:gd name="connsiteY1" fmla="*/ 914550 h 908050"/>
              <a:gd name="connsiteX2" fmla="*/ 2778039 w 2774950"/>
              <a:gd name="connsiteY2" fmla="*/ 920441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908050">
                <a:moveTo>
                  <a:pt x="19050" y="23283"/>
                </a:moveTo>
                <a:lnTo>
                  <a:pt x="2759923" y="914550"/>
                </a:lnTo>
                <a:lnTo>
                  <a:pt x="2778039" y="920441"/>
                </a:lnTo>
              </a:path>
            </a:pathLst>
          </a:custGeom>
          <a:ln w="38100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/>
          <p:cNvSpPr/>
          <p:nvPr/>
        </p:nvSpPr>
        <p:spPr>
          <a:xfrm>
            <a:off x="8858250" y="3422650"/>
            <a:ext cx="209550" cy="171450"/>
          </a:xfrm>
          <a:custGeom>
            <a:avLst/>
            <a:gdLst>
              <a:gd name="connsiteX0" fmla="*/ 28902 w 209550"/>
              <a:gd name="connsiteY0" fmla="*/ 181461 h 171450"/>
              <a:gd name="connsiteX1" fmla="*/ 214246 w 209550"/>
              <a:gd name="connsiteY1" fmla="*/ 153591 h 171450"/>
              <a:gd name="connsiteX2" fmla="*/ 80743 w 209550"/>
              <a:gd name="connsiteY2" fmla="*/ 22038 h 171450"/>
              <a:gd name="connsiteX3" fmla="*/ 28902 w 209550"/>
              <a:gd name="connsiteY3" fmla="*/ 1814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8902" y="181461"/>
                </a:moveTo>
                <a:lnTo>
                  <a:pt x="214246" y="153591"/>
                </a:lnTo>
                <a:lnTo>
                  <a:pt x="80743" y="22038"/>
                </a:lnTo>
                <a:lnTo>
                  <a:pt x="28902" y="181461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/>
          <p:cNvSpPr/>
          <p:nvPr/>
        </p:nvSpPr>
        <p:spPr>
          <a:xfrm>
            <a:off x="6153150" y="3257550"/>
            <a:ext cx="2774950" cy="1314450"/>
          </a:xfrm>
          <a:custGeom>
            <a:avLst/>
            <a:gdLst>
              <a:gd name="connsiteX0" fmla="*/ 19050 w 2774950"/>
              <a:gd name="connsiteY0" fmla="*/ 27515 h 1314450"/>
              <a:gd name="connsiteX1" fmla="*/ 2768204 w 2774950"/>
              <a:gd name="connsiteY1" fmla="*/ 1310811 h 1314450"/>
              <a:gd name="connsiteX2" fmla="*/ 2785466 w 2774950"/>
              <a:gd name="connsiteY2" fmla="*/ 1318869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1314450">
                <a:moveTo>
                  <a:pt x="19050" y="27515"/>
                </a:moveTo>
                <a:lnTo>
                  <a:pt x="2768204" y="1310811"/>
                </a:lnTo>
                <a:lnTo>
                  <a:pt x="2785466" y="1318869"/>
                </a:lnTo>
              </a:path>
            </a:pathLst>
          </a:custGeom>
          <a:ln w="3809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/>
          <p:cNvSpPr/>
          <p:nvPr/>
        </p:nvSpPr>
        <p:spPr>
          <a:xfrm>
            <a:off x="8858250" y="4464050"/>
            <a:ext cx="209550" cy="171450"/>
          </a:xfrm>
          <a:custGeom>
            <a:avLst/>
            <a:gdLst>
              <a:gd name="connsiteX0" fmla="*/ 27651 w 209550"/>
              <a:gd name="connsiteY0" fmla="*/ 180265 h 171450"/>
              <a:gd name="connsiteX1" fmla="*/ 215009 w 209550"/>
              <a:gd name="connsiteY1" fmla="*/ 175221 h 171450"/>
              <a:gd name="connsiteX2" fmla="*/ 98558 w 209550"/>
              <a:gd name="connsiteY2" fmla="*/ 28360 h 171450"/>
              <a:gd name="connsiteX3" fmla="*/ 27651 w 209550"/>
              <a:gd name="connsiteY3" fmla="*/ 18026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7651" y="180265"/>
                </a:moveTo>
                <a:lnTo>
                  <a:pt x="215009" y="175221"/>
                </a:lnTo>
                <a:lnTo>
                  <a:pt x="98558" y="28360"/>
                </a:lnTo>
                <a:lnTo>
                  <a:pt x="27651" y="180265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9"/>
          <p:cNvSpPr txBox="1"/>
          <p:nvPr/>
        </p:nvSpPr>
        <p:spPr>
          <a:xfrm>
            <a:off x="6273800" y="668934"/>
            <a:ext cx="3826640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45" dirty="0">
                <a:solidFill>
                  <a:srgbClr val="3F3F3F"/>
                </a:solidFill>
                <a:latin typeface="Times New Roman"/>
                <a:ea typeface="Times New Roman"/>
              </a:rPr>
              <a:t>RGB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7620000" y="3703828"/>
            <a:ext cx="6814702" cy="3524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95600">
              <a:lnSpc>
                <a:spcPct val="106666"/>
              </a:lnSpc>
            </a:pPr>
            <a:r>
              <a:rPr lang="en-US" altLang="zh-CN" sz="4500" spc="430" dirty="0">
                <a:solidFill>
                  <a:srgbClr val="299EBB"/>
                </a:solidFill>
                <a:latin typeface="Times New Roman"/>
                <a:ea typeface="Times New Roman"/>
              </a:rPr>
              <a:t>0,</a:t>
            </a:r>
            <a:r>
              <a:rPr lang="en-US" altLang="zh-CN" sz="4500" spc="29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435" dirty="0">
                <a:solidFill>
                  <a:srgbClr val="299EBB"/>
                </a:solidFill>
                <a:latin typeface="Times New Roman"/>
                <a:ea typeface="Times New Roman"/>
              </a:rPr>
              <a:t>0,</a:t>
            </a:r>
            <a:r>
              <a:rPr lang="en-US" altLang="zh-CN" sz="4500" spc="29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580" dirty="0">
                <a:solidFill>
                  <a:srgbClr val="299EBB"/>
                </a:solidFill>
                <a:latin typeface="Times New Roman"/>
                <a:ea typeface="Times New Roman"/>
              </a:rPr>
              <a:t>255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6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5100" spc="695" dirty="0">
                <a:solidFill>
                  <a:srgbClr val="EF5926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5100" spc="35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590" dirty="0">
                <a:solidFill>
                  <a:srgbClr val="100000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5100" spc="3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550" dirty="0">
                <a:solidFill>
                  <a:srgbClr val="1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5100" spc="3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565" dirty="0">
                <a:solidFill>
                  <a:srgbClr val="100000"/>
                </a:solidFill>
                <a:latin typeface="Times New Roman"/>
                <a:ea typeface="Times New Roman"/>
              </a:rPr>
              <a:t>represent</a:t>
            </a:r>
          </a:p>
          <a:p>
            <a:pPr marL="0" indent="698500">
              <a:lnSpc>
                <a:spcPct val="100000"/>
              </a:lnSpc>
            </a:pPr>
            <a:r>
              <a:rPr lang="en-US" altLang="zh-CN" sz="5100" spc="440" dirty="0">
                <a:solidFill>
                  <a:srgbClr val="100000"/>
                </a:solidFill>
                <a:latin typeface="Times New Roman"/>
                <a:ea typeface="Times New Roman"/>
              </a:rPr>
              <a:t>color,</a:t>
            </a:r>
            <a:r>
              <a:rPr lang="en-US" altLang="zh-CN" sz="5100" spc="30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595" dirty="0">
                <a:solidFill>
                  <a:srgbClr val="EF5926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5100" spc="31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500" dirty="0">
                <a:solidFill>
                  <a:srgbClr val="100000"/>
                </a:solidFill>
                <a:latin typeface="Times New Roman"/>
                <a:ea typeface="Times New Roman"/>
              </a:rPr>
              <a:t>channels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0CA80-1E34-924D-B1FB-21CA99A5A491}"/>
              </a:ext>
            </a:extLst>
          </p:cNvPr>
          <p:cNvSpPr txBox="1"/>
          <p:nvPr/>
        </p:nvSpPr>
        <p:spPr>
          <a:xfrm>
            <a:off x="5866228" y="29682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362200"/>
            <a:ext cx="4404360" cy="4419600"/>
          </a:xfrm>
          <a:prstGeom prst="rect">
            <a:avLst/>
          </a:prstGeom>
        </p:spPr>
      </p:pic>
      <p:sp>
        <p:nvSpPr>
          <p:cNvPr id="2" name="Freeform 202"/>
          <p:cNvSpPr/>
          <p:nvPr/>
        </p:nvSpPr>
        <p:spPr>
          <a:xfrm>
            <a:off x="10267950" y="2495550"/>
            <a:ext cx="57150" cy="4146550"/>
          </a:xfrm>
          <a:custGeom>
            <a:avLst/>
            <a:gdLst>
              <a:gd name="connsiteX0" fmla="*/ 19832 w 57150"/>
              <a:gd name="connsiteY0" fmla="*/ 25400 h 4146550"/>
              <a:gd name="connsiteX1" fmla="*/ 1983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2" y="25400"/>
                </a:moveTo>
                <a:lnTo>
                  <a:pt x="19832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/>
          <p:cNvSpPr/>
          <p:nvPr/>
        </p:nvSpPr>
        <p:spPr>
          <a:xfrm>
            <a:off x="10953750" y="2495550"/>
            <a:ext cx="57150" cy="4146550"/>
          </a:xfrm>
          <a:custGeom>
            <a:avLst/>
            <a:gdLst>
              <a:gd name="connsiteX0" fmla="*/ 20611 w 57150"/>
              <a:gd name="connsiteY0" fmla="*/ 25400 h 4146550"/>
              <a:gd name="connsiteX1" fmla="*/ 2061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1" y="25400"/>
                </a:moveTo>
                <a:lnTo>
                  <a:pt x="20611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/>
          <p:cNvSpPr/>
          <p:nvPr/>
        </p:nvSpPr>
        <p:spPr>
          <a:xfrm>
            <a:off x="11639550" y="24955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/>
          <p:cNvSpPr/>
          <p:nvPr/>
        </p:nvSpPr>
        <p:spPr>
          <a:xfrm>
            <a:off x="12325350" y="2495550"/>
            <a:ext cx="57150" cy="4146550"/>
          </a:xfrm>
          <a:custGeom>
            <a:avLst/>
            <a:gdLst>
              <a:gd name="connsiteX0" fmla="*/ 22174 w 57150"/>
              <a:gd name="connsiteY0" fmla="*/ 25400 h 4146550"/>
              <a:gd name="connsiteX1" fmla="*/ 22174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4" y="25400"/>
                </a:moveTo>
                <a:lnTo>
                  <a:pt x="22174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/>
          <p:cNvSpPr/>
          <p:nvPr/>
        </p:nvSpPr>
        <p:spPr>
          <a:xfrm>
            <a:off x="13011150" y="24955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9556750" y="31940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9556750" y="38798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/>
          <p:cNvSpPr/>
          <p:nvPr/>
        </p:nvSpPr>
        <p:spPr>
          <a:xfrm>
            <a:off x="9556750" y="4552950"/>
            <a:ext cx="4171950" cy="57150"/>
          </a:xfrm>
          <a:custGeom>
            <a:avLst/>
            <a:gdLst>
              <a:gd name="connsiteX0" fmla="*/ 25400 w 4171950"/>
              <a:gd name="connsiteY0" fmla="*/ 30188 h 57150"/>
              <a:gd name="connsiteX1" fmla="*/ 4182986 w 4171950"/>
              <a:gd name="connsiteY1" fmla="*/ 3018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8"/>
                </a:moveTo>
                <a:lnTo>
                  <a:pt x="4182986" y="30188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/>
          <p:cNvSpPr/>
          <p:nvPr/>
        </p:nvSpPr>
        <p:spPr>
          <a:xfrm>
            <a:off x="9556750" y="5238750"/>
            <a:ext cx="4171950" cy="57150"/>
          </a:xfrm>
          <a:custGeom>
            <a:avLst/>
            <a:gdLst>
              <a:gd name="connsiteX0" fmla="*/ 25400 w 4171950"/>
              <a:gd name="connsiteY0" fmla="*/ 25436 h 57150"/>
              <a:gd name="connsiteX1" fmla="*/ 4182986 w 4171950"/>
              <a:gd name="connsiteY1" fmla="*/ 2543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6"/>
                </a:moveTo>
                <a:lnTo>
                  <a:pt x="4182986" y="2543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/>
          <p:cNvSpPr/>
          <p:nvPr/>
        </p:nvSpPr>
        <p:spPr>
          <a:xfrm>
            <a:off x="9556750" y="5924550"/>
            <a:ext cx="4171950" cy="57150"/>
          </a:xfrm>
          <a:custGeom>
            <a:avLst/>
            <a:gdLst>
              <a:gd name="connsiteX0" fmla="*/ 25400 w 4171950"/>
              <a:gd name="connsiteY0" fmla="*/ 20681 h 57150"/>
              <a:gd name="connsiteX1" fmla="*/ 4182986 w 4171950"/>
              <a:gd name="connsiteY1" fmla="*/ 2068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1"/>
                </a:moveTo>
                <a:lnTo>
                  <a:pt x="4182986" y="20681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/>
          <p:cNvSpPr/>
          <p:nvPr/>
        </p:nvSpPr>
        <p:spPr>
          <a:xfrm>
            <a:off x="9582150" y="24955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/>
          <p:cNvSpPr/>
          <p:nvPr/>
        </p:nvSpPr>
        <p:spPr>
          <a:xfrm>
            <a:off x="13696950" y="24955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/>
          <p:cNvSpPr/>
          <p:nvPr/>
        </p:nvSpPr>
        <p:spPr>
          <a:xfrm>
            <a:off x="9556750" y="25209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/>
          <p:cNvSpPr/>
          <p:nvPr/>
        </p:nvSpPr>
        <p:spPr>
          <a:xfrm>
            <a:off x="9556750" y="65976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6"/>
          <p:cNvSpPr txBox="1"/>
          <p:nvPr/>
        </p:nvSpPr>
        <p:spPr>
          <a:xfrm>
            <a:off x="5511800" y="668934"/>
            <a:ext cx="536709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Grayscale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33400"/>
            <a:ext cx="1120140" cy="1120140"/>
          </a:xfrm>
          <a:prstGeom prst="rect">
            <a:avLst/>
          </a:prstGeom>
        </p:spPr>
      </p:pic>
      <p:sp>
        <p:nvSpPr>
          <p:cNvPr id="2" name="Freeform 218"/>
          <p:cNvSpPr/>
          <p:nvPr/>
        </p:nvSpPr>
        <p:spPr>
          <a:xfrm>
            <a:off x="2749550" y="25717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/>
          <p:cNvSpPr/>
          <p:nvPr/>
        </p:nvSpPr>
        <p:spPr>
          <a:xfrm>
            <a:off x="3435350" y="25717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/>
          <p:cNvSpPr/>
          <p:nvPr/>
        </p:nvSpPr>
        <p:spPr>
          <a:xfrm>
            <a:off x="4121150" y="25717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/>
          <p:cNvSpPr/>
          <p:nvPr/>
        </p:nvSpPr>
        <p:spPr>
          <a:xfrm>
            <a:off x="4806950" y="2571750"/>
            <a:ext cx="57150" cy="4146550"/>
          </a:xfrm>
          <a:custGeom>
            <a:avLst/>
            <a:gdLst>
              <a:gd name="connsiteX0" fmla="*/ 22173 w 57150"/>
              <a:gd name="connsiteY0" fmla="*/ 25400 h 4146550"/>
              <a:gd name="connsiteX1" fmla="*/ 2217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3" y="25400"/>
                </a:moveTo>
                <a:lnTo>
                  <a:pt x="2217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/>
          <p:cNvSpPr/>
          <p:nvPr/>
        </p:nvSpPr>
        <p:spPr>
          <a:xfrm>
            <a:off x="5492750" y="25717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/>
          <p:cNvSpPr/>
          <p:nvPr/>
        </p:nvSpPr>
        <p:spPr>
          <a:xfrm>
            <a:off x="2038350" y="32702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/>
          <p:cNvSpPr/>
          <p:nvPr/>
        </p:nvSpPr>
        <p:spPr>
          <a:xfrm>
            <a:off x="2038350" y="39560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/>
          <p:cNvSpPr/>
          <p:nvPr/>
        </p:nvSpPr>
        <p:spPr>
          <a:xfrm>
            <a:off x="2038350" y="4629150"/>
            <a:ext cx="4171950" cy="57150"/>
          </a:xfrm>
          <a:custGeom>
            <a:avLst/>
            <a:gdLst>
              <a:gd name="connsiteX0" fmla="*/ 25400 w 4171950"/>
              <a:gd name="connsiteY0" fmla="*/ 30188 h 57150"/>
              <a:gd name="connsiteX1" fmla="*/ 4182986 w 4171950"/>
              <a:gd name="connsiteY1" fmla="*/ 3018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8"/>
                </a:moveTo>
                <a:lnTo>
                  <a:pt x="4182986" y="30188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/>
          <p:cNvSpPr/>
          <p:nvPr/>
        </p:nvSpPr>
        <p:spPr>
          <a:xfrm>
            <a:off x="2038350" y="5314950"/>
            <a:ext cx="4171950" cy="57150"/>
          </a:xfrm>
          <a:custGeom>
            <a:avLst/>
            <a:gdLst>
              <a:gd name="connsiteX0" fmla="*/ 25400 w 4171950"/>
              <a:gd name="connsiteY0" fmla="*/ 25436 h 57150"/>
              <a:gd name="connsiteX1" fmla="*/ 4182986 w 4171950"/>
              <a:gd name="connsiteY1" fmla="*/ 2543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6"/>
                </a:moveTo>
                <a:lnTo>
                  <a:pt x="4182986" y="2543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/>
          <p:cNvSpPr/>
          <p:nvPr/>
        </p:nvSpPr>
        <p:spPr>
          <a:xfrm>
            <a:off x="2038350" y="6000750"/>
            <a:ext cx="4171950" cy="57150"/>
          </a:xfrm>
          <a:custGeom>
            <a:avLst/>
            <a:gdLst>
              <a:gd name="connsiteX0" fmla="*/ 25400 w 4171950"/>
              <a:gd name="connsiteY0" fmla="*/ 20681 h 57150"/>
              <a:gd name="connsiteX1" fmla="*/ 4182986 w 4171950"/>
              <a:gd name="connsiteY1" fmla="*/ 2068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1"/>
                </a:moveTo>
                <a:lnTo>
                  <a:pt x="4182986" y="20681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/>
          <p:cNvSpPr/>
          <p:nvPr/>
        </p:nvSpPr>
        <p:spPr>
          <a:xfrm>
            <a:off x="2063750" y="25717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/>
          <p:cNvSpPr/>
          <p:nvPr/>
        </p:nvSpPr>
        <p:spPr>
          <a:xfrm>
            <a:off x="6178550" y="25717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/>
          <p:cNvSpPr/>
          <p:nvPr/>
        </p:nvSpPr>
        <p:spPr>
          <a:xfrm>
            <a:off x="2038350" y="25971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/>
          <p:cNvSpPr/>
          <p:nvPr/>
        </p:nvSpPr>
        <p:spPr>
          <a:xfrm>
            <a:off x="2038350" y="66738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2"/>
          <p:cNvSpPr txBox="1"/>
          <p:nvPr/>
        </p:nvSpPr>
        <p:spPr>
          <a:xfrm>
            <a:off x="5511800" y="668934"/>
            <a:ext cx="9097471" cy="5718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Grayscale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50"/>
              </a:lnSpc>
            </a:pPr>
            <a:endParaRPr lang="en-US" dirty="0"/>
          </a:p>
          <a:p>
            <a:pPr marL="0" indent="2832100">
              <a:lnSpc>
                <a:spcPct val="100000"/>
              </a:lnSpc>
            </a:pPr>
            <a:r>
              <a:rPr lang="en-US" altLang="zh-CN" sz="4150" spc="535" dirty="0">
                <a:solidFill>
                  <a:srgbClr val="100000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4150" spc="27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425" dirty="0">
                <a:solidFill>
                  <a:srgbClr val="100000"/>
                </a:solidFill>
                <a:latin typeface="Times New Roman"/>
                <a:ea typeface="Times New Roman"/>
              </a:rPr>
              <a:t>pixel</a:t>
            </a:r>
            <a:r>
              <a:rPr lang="en-US" altLang="zh-CN" sz="4150" spc="27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435" dirty="0">
                <a:solidFill>
                  <a:srgbClr val="100000"/>
                </a:solidFill>
                <a:latin typeface="Times New Roman"/>
                <a:ea typeface="Times New Roman"/>
              </a:rPr>
              <a:t>represents</a:t>
            </a:r>
          </a:p>
          <a:p>
            <a:pPr marL="0" indent="2260600">
              <a:lnSpc>
                <a:spcPct val="100000"/>
              </a:lnSpc>
            </a:pPr>
            <a:r>
              <a:rPr lang="en-US" altLang="zh-CN" sz="4150" spc="440" dirty="0">
                <a:solidFill>
                  <a:srgbClr val="100000"/>
                </a:solidFill>
                <a:latin typeface="Times New Roman"/>
                <a:ea typeface="Times New Roman"/>
              </a:rPr>
              <a:t>only</a:t>
            </a:r>
            <a:r>
              <a:rPr lang="en-US" altLang="zh-CN" sz="4150" spc="2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380" dirty="0">
                <a:solidFill>
                  <a:srgbClr val="100000"/>
                </a:solidFill>
                <a:latin typeface="Times New Roman"/>
                <a:ea typeface="Times New Roman"/>
              </a:rPr>
              <a:t>intensity</a:t>
            </a:r>
            <a:r>
              <a:rPr lang="en-US" altLang="zh-CN" sz="4150" spc="26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425" dirty="0">
                <a:solidFill>
                  <a:srgbClr val="100000"/>
                </a:solidFill>
                <a:latin typeface="Times New Roman"/>
                <a:ea typeface="Times New Roman"/>
              </a:rPr>
              <a:t>information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29"/>
              </a:lnSpc>
            </a:pPr>
            <a:endParaRPr lang="en-US" dirty="0"/>
          </a:p>
          <a:p>
            <a:pPr marL="0" indent="3962400">
              <a:lnSpc>
                <a:spcPct val="106666"/>
              </a:lnSpc>
            </a:pPr>
            <a:r>
              <a:rPr lang="en-US" altLang="zh-CN" sz="6600" spc="590" dirty="0">
                <a:solidFill>
                  <a:srgbClr val="299EBB"/>
                </a:solidFill>
                <a:latin typeface="Times New Roman"/>
                <a:ea typeface="Times New Roman"/>
              </a:rPr>
              <a:t>0.0</a:t>
            </a:r>
            <a:r>
              <a:rPr lang="en-US" altLang="zh-CN" sz="6600" spc="36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85" dirty="0">
                <a:solidFill>
                  <a:srgbClr val="299EBB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6600" spc="36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90" dirty="0">
                <a:solidFill>
                  <a:srgbClr val="299EBB"/>
                </a:solidFill>
                <a:latin typeface="Times New Roman"/>
                <a:ea typeface="Times New Roman"/>
              </a:rPr>
              <a:t>1.0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33400"/>
            <a:ext cx="1120140" cy="1120140"/>
          </a:xfrm>
          <a:prstGeom prst="rect">
            <a:avLst/>
          </a:prstGeom>
        </p:spPr>
      </p:pic>
      <p:sp>
        <p:nvSpPr>
          <p:cNvPr id="2" name="Freeform 234"/>
          <p:cNvSpPr/>
          <p:nvPr/>
        </p:nvSpPr>
        <p:spPr>
          <a:xfrm>
            <a:off x="9074150" y="3511550"/>
            <a:ext cx="57150" cy="1162050"/>
          </a:xfrm>
          <a:custGeom>
            <a:avLst/>
            <a:gdLst>
              <a:gd name="connsiteX0" fmla="*/ 19050 w 57150"/>
              <a:gd name="connsiteY0" fmla="*/ 25400 h 1162050"/>
              <a:gd name="connsiteX1" fmla="*/ 1905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19050" y="25400"/>
                </a:moveTo>
                <a:lnTo>
                  <a:pt x="19050" y="1171178"/>
                </a:lnTo>
              </a:path>
            </a:pathLst>
          </a:custGeom>
          <a:ln w="38100">
            <a:solidFill>
              <a:srgbClr val="1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/>
          <p:cNvSpPr/>
          <p:nvPr/>
        </p:nvSpPr>
        <p:spPr>
          <a:xfrm>
            <a:off x="14433550" y="3511550"/>
            <a:ext cx="57150" cy="1162050"/>
          </a:xfrm>
          <a:custGeom>
            <a:avLst/>
            <a:gdLst>
              <a:gd name="connsiteX0" fmla="*/ 20930 w 57150"/>
              <a:gd name="connsiteY0" fmla="*/ 25400 h 1162050"/>
              <a:gd name="connsiteX1" fmla="*/ 2093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20930" y="25400"/>
                </a:moveTo>
                <a:lnTo>
                  <a:pt x="20930" y="1171178"/>
                </a:lnTo>
              </a:path>
            </a:pathLst>
          </a:custGeom>
          <a:ln w="38100">
            <a:solidFill>
              <a:srgbClr val="1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/>
          <p:cNvSpPr/>
          <p:nvPr/>
        </p:nvSpPr>
        <p:spPr>
          <a:xfrm>
            <a:off x="9048750" y="3536950"/>
            <a:ext cx="5416550" cy="57150"/>
          </a:xfrm>
          <a:custGeom>
            <a:avLst/>
            <a:gdLst>
              <a:gd name="connsiteX0" fmla="*/ 25400 w 5416550"/>
              <a:gd name="connsiteY0" fmla="*/ 19050 h 57150"/>
              <a:gd name="connsiteX1" fmla="*/ 5424780 w 54165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19050"/>
                </a:moveTo>
                <a:lnTo>
                  <a:pt x="5424780" y="19050"/>
                </a:lnTo>
              </a:path>
            </a:pathLst>
          </a:custGeom>
          <a:ln w="38100">
            <a:solidFill>
              <a:srgbClr val="1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/>
          <p:cNvSpPr/>
          <p:nvPr/>
        </p:nvSpPr>
        <p:spPr>
          <a:xfrm>
            <a:off x="9048750" y="4641850"/>
            <a:ext cx="5416550" cy="57150"/>
          </a:xfrm>
          <a:custGeom>
            <a:avLst/>
            <a:gdLst>
              <a:gd name="connsiteX0" fmla="*/ 25400 w 5416550"/>
              <a:gd name="connsiteY0" fmla="*/ 21828 h 57150"/>
              <a:gd name="connsiteX1" fmla="*/ 5424780 w 5416550"/>
              <a:gd name="connsiteY1" fmla="*/ 2182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21828"/>
                </a:moveTo>
                <a:lnTo>
                  <a:pt x="5424780" y="21828"/>
                </a:lnTo>
              </a:path>
            </a:pathLst>
          </a:custGeom>
          <a:ln w="38100">
            <a:solidFill>
              <a:srgbClr val="1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/>
          <p:cNvSpPr/>
          <p:nvPr/>
        </p:nvSpPr>
        <p:spPr>
          <a:xfrm>
            <a:off x="6153150" y="2609850"/>
            <a:ext cx="2774950" cy="908050"/>
          </a:xfrm>
          <a:custGeom>
            <a:avLst/>
            <a:gdLst>
              <a:gd name="connsiteX0" fmla="*/ 19050 w 2774950"/>
              <a:gd name="connsiteY0" fmla="*/ 23283 h 908050"/>
              <a:gd name="connsiteX1" fmla="*/ 2759923 w 2774950"/>
              <a:gd name="connsiteY1" fmla="*/ 914550 h 908050"/>
              <a:gd name="connsiteX2" fmla="*/ 2778039 w 2774950"/>
              <a:gd name="connsiteY2" fmla="*/ 920441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908050">
                <a:moveTo>
                  <a:pt x="19050" y="23283"/>
                </a:moveTo>
                <a:lnTo>
                  <a:pt x="2759923" y="914550"/>
                </a:lnTo>
                <a:lnTo>
                  <a:pt x="2778039" y="920441"/>
                </a:lnTo>
              </a:path>
            </a:pathLst>
          </a:custGeom>
          <a:ln w="38100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/>
          <p:cNvSpPr/>
          <p:nvPr/>
        </p:nvSpPr>
        <p:spPr>
          <a:xfrm>
            <a:off x="8858250" y="3422650"/>
            <a:ext cx="209550" cy="171450"/>
          </a:xfrm>
          <a:custGeom>
            <a:avLst/>
            <a:gdLst>
              <a:gd name="connsiteX0" fmla="*/ 28902 w 209550"/>
              <a:gd name="connsiteY0" fmla="*/ 181461 h 171450"/>
              <a:gd name="connsiteX1" fmla="*/ 214246 w 209550"/>
              <a:gd name="connsiteY1" fmla="*/ 153591 h 171450"/>
              <a:gd name="connsiteX2" fmla="*/ 80743 w 209550"/>
              <a:gd name="connsiteY2" fmla="*/ 22038 h 171450"/>
              <a:gd name="connsiteX3" fmla="*/ 28902 w 209550"/>
              <a:gd name="connsiteY3" fmla="*/ 1814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8902" y="181461"/>
                </a:moveTo>
                <a:lnTo>
                  <a:pt x="214246" y="153591"/>
                </a:lnTo>
                <a:lnTo>
                  <a:pt x="80743" y="22038"/>
                </a:lnTo>
                <a:lnTo>
                  <a:pt x="28902" y="181461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/>
          <p:cNvSpPr/>
          <p:nvPr/>
        </p:nvSpPr>
        <p:spPr>
          <a:xfrm>
            <a:off x="6153150" y="3257550"/>
            <a:ext cx="2774950" cy="1314450"/>
          </a:xfrm>
          <a:custGeom>
            <a:avLst/>
            <a:gdLst>
              <a:gd name="connsiteX0" fmla="*/ 19050 w 2774950"/>
              <a:gd name="connsiteY0" fmla="*/ 27515 h 1314450"/>
              <a:gd name="connsiteX1" fmla="*/ 2768204 w 2774950"/>
              <a:gd name="connsiteY1" fmla="*/ 1310811 h 1314450"/>
              <a:gd name="connsiteX2" fmla="*/ 2785466 w 2774950"/>
              <a:gd name="connsiteY2" fmla="*/ 1318869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1314450">
                <a:moveTo>
                  <a:pt x="19050" y="27515"/>
                </a:moveTo>
                <a:lnTo>
                  <a:pt x="2768204" y="1310811"/>
                </a:lnTo>
                <a:lnTo>
                  <a:pt x="2785466" y="1318869"/>
                </a:lnTo>
              </a:path>
            </a:pathLst>
          </a:custGeom>
          <a:ln w="3809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/>
          <p:cNvSpPr/>
          <p:nvPr/>
        </p:nvSpPr>
        <p:spPr>
          <a:xfrm>
            <a:off x="8858250" y="4464050"/>
            <a:ext cx="209550" cy="171450"/>
          </a:xfrm>
          <a:custGeom>
            <a:avLst/>
            <a:gdLst>
              <a:gd name="connsiteX0" fmla="*/ 27651 w 209550"/>
              <a:gd name="connsiteY0" fmla="*/ 180265 h 171450"/>
              <a:gd name="connsiteX1" fmla="*/ 215009 w 209550"/>
              <a:gd name="connsiteY1" fmla="*/ 175221 h 171450"/>
              <a:gd name="connsiteX2" fmla="*/ 98558 w 209550"/>
              <a:gd name="connsiteY2" fmla="*/ 28360 h 171450"/>
              <a:gd name="connsiteX3" fmla="*/ 27651 w 209550"/>
              <a:gd name="connsiteY3" fmla="*/ 18026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7651" y="180265"/>
                </a:moveTo>
                <a:lnTo>
                  <a:pt x="215009" y="175221"/>
                </a:lnTo>
                <a:lnTo>
                  <a:pt x="98558" y="28360"/>
                </a:lnTo>
                <a:lnTo>
                  <a:pt x="27651" y="180265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/>
          <p:cNvSpPr/>
          <p:nvPr/>
        </p:nvSpPr>
        <p:spPr>
          <a:xfrm>
            <a:off x="2749550" y="25717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/>
          <p:cNvSpPr/>
          <p:nvPr/>
        </p:nvSpPr>
        <p:spPr>
          <a:xfrm>
            <a:off x="3435350" y="25717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/>
          <p:cNvSpPr/>
          <p:nvPr/>
        </p:nvSpPr>
        <p:spPr>
          <a:xfrm>
            <a:off x="4121150" y="25717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/>
          <p:cNvSpPr/>
          <p:nvPr/>
        </p:nvSpPr>
        <p:spPr>
          <a:xfrm>
            <a:off x="4806950" y="2571750"/>
            <a:ext cx="57150" cy="4146550"/>
          </a:xfrm>
          <a:custGeom>
            <a:avLst/>
            <a:gdLst>
              <a:gd name="connsiteX0" fmla="*/ 22173 w 57150"/>
              <a:gd name="connsiteY0" fmla="*/ 25400 h 4146550"/>
              <a:gd name="connsiteX1" fmla="*/ 2217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3" y="25400"/>
                </a:moveTo>
                <a:lnTo>
                  <a:pt x="2217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/>
          <p:cNvSpPr/>
          <p:nvPr/>
        </p:nvSpPr>
        <p:spPr>
          <a:xfrm>
            <a:off x="5492750" y="25717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/>
          <p:cNvSpPr/>
          <p:nvPr/>
        </p:nvSpPr>
        <p:spPr>
          <a:xfrm>
            <a:off x="2038350" y="32702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/>
          <p:cNvSpPr/>
          <p:nvPr/>
        </p:nvSpPr>
        <p:spPr>
          <a:xfrm>
            <a:off x="2038350" y="39560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/>
          <p:cNvSpPr/>
          <p:nvPr/>
        </p:nvSpPr>
        <p:spPr>
          <a:xfrm>
            <a:off x="2038350" y="4629150"/>
            <a:ext cx="4171950" cy="57150"/>
          </a:xfrm>
          <a:custGeom>
            <a:avLst/>
            <a:gdLst>
              <a:gd name="connsiteX0" fmla="*/ 25400 w 4171950"/>
              <a:gd name="connsiteY0" fmla="*/ 30188 h 57150"/>
              <a:gd name="connsiteX1" fmla="*/ 4182986 w 4171950"/>
              <a:gd name="connsiteY1" fmla="*/ 3018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8"/>
                </a:moveTo>
                <a:lnTo>
                  <a:pt x="4182986" y="30188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/>
          <p:cNvSpPr/>
          <p:nvPr/>
        </p:nvSpPr>
        <p:spPr>
          <a:xfrm>
            <a:off x="2038350" y="5314950"/>
            <a:ext cx="4171950" cy="57150"/>
          </a:xfrm>
          <a:custGeom>
            <a:avLst/>
            <a:gdLst>
              <a:gd name="connsiteX0" fmla="*/ 25400 w 4171950"/>
              <a:gd name="connsiteY0" fmla="*/ 25436 h 57150"/>
              <a:gd name="connsiteX1" fmla="*/ 4182986 w 4171950"/>
              <a:gd name="connsiteY1" fmla="*/ 2543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6"/>
                </a:moveTo>
                <a:lnTo>
                  <a:pt x="4182986" y="2543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/>
          <p:cNvSpPr/>
          <p:nvPr/>
        </p:nvSpPr>
        <p:spPr>
          <a:xfrm>
            <a:off x="2038350" y="6000750"/>
            <a:ext cx="4171950" cy="57150"/>
          </a:xfrm>
          <a:custGeom>
            <a:avLst/>
            <a:gdLst>
              <a:gd name="connsiteX0" fmla="*/ 25400 w 4171950"/>
              <a:gd name="connsiteY0" fmla="*/ 20681 h 57150"/>
              <a:gd name="connsiteX1" fmla="*/ 4182986 w 4171950"/>
              <a:gd name="connsiteY1" fmla="*/ 2068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1"/>
                </a:moveTo>
                <a:lnTo>
                  <a:pt x="4182986" y="20681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/>
          <p:cNvSpPr/>
          <p:nvPr/>
        </p:nvSpPr>
        <p:spPr>
          <a:xfrm>
            <a:off x="2063750" y="25717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/>
          <p:cNvSpPr/>
          <p:nvPr/>
        </p:nvSpPr>
        <p:spPr>
          <a:xfrm>
            <a:off x="6178550" y="25717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/>
          <p:cNvSpPr/>
          <p:nvPr/>
        </p:nvSpPr>
        <p:spPr>
          <a:xfrm>
            <a:off x="2038350" y="25971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/>
          <p:cNvSpPr/>
          <p:nvPr/>
        </p:nvSpPr>
        <p:spPr>
          <a:xfrm>
            <a:off x="2038350" y="66738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6"/>
          <p:cNvSpPr txBox="1"/>
          <p:nvPr/>
        </p:nvSpPr>
        <p:spPr>
          <a:xfrm>
            <a:off x="5511800" y="668934"/>
            <a:ext cx="536709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Grayscale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11315700" y="3703828"/>
            <a:ext cx="1038513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4500" spc="510" dirty="0">
                <a:solidFill>
                  <a:srgbClr val="100000"/>
                </a:solidFill>
                <a:latin typeface="Times New Roman"/>
                <a:ea typeface="Times New Roman"/>
              </a:rPr>
              <a:t>0.5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33400"/>
            <a:ext cx="1120140" cy="1120140"/>
          </a:xfrm>
          <a:prstGeom prst="rect">
            <a:avLst/>
          </a:prstGeom>
        </p:spPr>
      </p:pic>
      <p:sp>
        <p:nvSpPr>
          <p:cNvPr id="2" name="Freeform 259"/>
          <p:cNvSpPr/>
          <p:nvPr/>
        </p:nvSpPr>
        <p:spPr>
          <a:xfrm>
            <a:off x="9074150" y="3511550"/>
            <a:ext cx="57150" cy="1162050"/>
          </a:xfrm>
          <a:custGeom>
            <a:avLst/>
            <a:gdLst>
              <a:gd name="connsiteX0" fmla="*/ 19050 w 57150"/>
              <a:gd name="connsiteY0" fmla="*/ 25400 h 1162050"/>
              <a:gd name="connsiteX1" fmla="*/ 1905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19050" y="25400"/>
                </a:moveTo>
                <a:lnTo>
                  <a:pt x="19050" y="1171178"/>
                </a:lnTo>
              </a:path>
            </a:pathLst>
          </a:custGeom>
          <a:ln w="38100">
            <a:solidFill>
              <a:srgbClr val="1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/>
          <p:cNvSpPr/>
          <p:nvPr/>
        </p:nvSpPr>
        <p:spPr>
          <a:xfrm>
            <a:off x="14433550" y="3511550"/>
            <a:ext cx="57150" cy="1162050"/>
          </a:xfrm>
          <a:custGeom>
            <a:avLst/>
            <a:gdLst>
              <a:gd name="connsiteX0" fmla="*/ 20930 w 57150"/>
              <a:gd name="connsiteY0" fmla="*/ 25400 h 1162050"/>
              <a:gd name="connsiteX1" fmla="*/ 20930 w 57150"/>
              <a:gd name="connsiteY1" fmla="*/ 1171178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162050">
                <a:moveTo>
                  <a:pt x="20930" y="25400"/>
                </a:moveTo>
                <a:lnTo>
                  <a:pt x="20930" y="1171178"/>
                </a:lnTo>
              </a:path>
            </a:pathLst>
          </a:custGeom>
          <a:ln w="38100">
            <a:solidFill>
              <a:srgbClr val="1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/>
          <p:cNvSpPr/>
          <p:nvPr/>
        </p:nvSpPr>
        <p:spPr>
          <a:xfrm>
            <a:off x="9048750" y="3536950"/>
            <a:ext cx="5416550" cy="57150"/>
          </a:xfrm>
          <a:custGeom>
            <a:avLst/>
            <a:gdLst>
              <a:gd name="connsiteX0" fmla="*/ 25400 w 5416550"/>
              <a:gd name="connsiteY0" fmla="*/ 19050 h 57150"/>
              <a:gd name="connsiteX1" fmla="*/ 5424780 w 54165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19050"/>
                </a:moveTo>
                <a:lnTo>
                  <a:pt x="5424780" y="19050"/>
                </a:lnTo>
              </a:path>
            </a:pathLst>
          </a:custGeom>
          <a:ln w="38100">
            <a:solidFill>
              <a:srgbClr val="1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/>
          <p:cNvSpPr/>
          <p:nvPr/>
        </p:nvSpPr>
        <p:spPr>
          <a:xfrm>
            <a:off x="9048750" y="4641850"/>
            <a:ext cx="5416550" cy="57150"/>
          </a:xfrm>
          <a:custGeom>
            <a:avLst/>
            <a:gdLst>
              <a:gd name="connsiteX0" fmla="*/ 25400 w 5416550"/>
              <a:gd name="connsiteY0" fmla="*/ 21828 h 57150"/>
              <a:gd name="connsiteX1" fmla="*/ 5424780 w 5416550"/>
              <a:gd name="connsiteY1" fmla="*/ 2182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6550" h="57150">
                <a:moveTo>
                  <a:pt x="25400" y="21828"/>
                </a:moveTo>
                <a:lnTo>
                  <a:pt x="5424780" y="21828"/>
                </a:lnTo>
              </a:path>
            </a:pathLst>
          </a:custGeom>
          <a:ln w="38100">
            <a:solidFill>
              <a:srgbClr val="1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/>
          <p:cNvSpPr/>
          <p:nvPr/>
        </p:nvSpPr>
        <p:spPr>
          <a:xfrm>
            <a:off x="6153150" y="2609850"/>
            <a:ext cx="2774950" cy="908050"/>
          </a:xfrm>
          <a:custGeom>
            <a:avLst/>
            <a:gdLst>
              <a:gd name="connsiteX0" fmla="*/ 19050 w 2774950"/>
              <a:gd name="connsiteY0" fmla="*/ 23283 h 908050"/>
              <a:gd name="connsiteX1" fmla="*/ 2759923 w 2774950"/>
              <a:gd name="connsiteY1" fmla="*/ 914550 h 908050"/>
              <a:gd name="connsiteX2" fmla="*/ 2778039 w 2774950"/>
              <a:gd name="connsiteY2" fmla="*/ 920441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908050">
                <a:moveTo>
                  <a:pt x="19050" y="23283"/>
                </a:moveTo>
                <a:lnTo>
                  <a:pt x="2759923" y="914550"/>
                </a:lnTo>
                <a:lnTo>
                  <a:pt x="2778039" y="920441"/>
                </a:lnTo>
              </a:path>
            </a:pathLst>
          </a:custGeom>
          <a:ln w="38100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/>
          <p:cNvSpPr/>
          <p:nvPr/>
        </p:nvSpPr>
        <p:spPr>
          <a:xfrm>
            <a:off x="8858250" y="3422650"/>
            <a:ext cx="209550" cy="171450"/>
          </a:xfrm>
          <a:custGeom>
            <a:avLst/>
            <a:gdLst>
              <a:gd name="connsiteX0" fmla="*/ 28902 w 209550"/>
              <a:gd name="connsiteY0" fmla="*/ 181461 h 171450"/>
              <a:gd name="connsiteX1" fmla="*/ 214246 w 209550"/>
              <a:gd name="connsiteY1" fmla="*/ 153591 h 171450"/>
              <a:gd name="connsiteX2" fmla="*/ 80743 w 209550"/>
              <a:gd name="connsiteY2" fmla="*/ 22038 h 171450"/>
              <a:gd name="connsiteX3" fmla="*/ 28902 w 209550"/>
              <a:gd name="connsiteY3" fmla="*/ 1814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8902" y="181461"/>
                </a:moveTo>
                <a:lnTo>
                  <a:pt x="214246" y="153591"/>
                </a:lnTo>
                <a:lnTo>
                  <a:pt x="80743" y="22038"/>
                </a:lnTo>
                <a:lnTo>
                  <a:pt x="28902" y="181461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/>
          <p:cNvSpPr/>
          <p:nvPr/>
        </p:nvSpPr>
        <p:spPr>
          <a:xfrm>
            <a:off x="6153150" y="3257550"/>
            <a:ext cx="2774950" cy="1314450"/>
          </a:xfrm>
          <a:custGeom>
            <a:avLst/>
            <a:gdLst>
              <a:gd name="connsiteX0" fmla="*/ 19050 w 2774950"/>
              <a:gd name="connsiteY0" fmla="*/ 27515 h 1314450"/>
              <a:gd name="connsiteX1" fmla="*/ 2768204 w 2774950"/>
              <a:gd name="connsiteY1" fmla="*/ 1310811 h 1314450"/>
              <a:gd name="connsiteX2" fmla="*/ 2785466 w 2774950"/>
              <a:gd name="connsiteY2" fmla="*/ 1318869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1314450">
                <a:moveTo>
                  <a:pt x="19050" y="27515"/>
                </a:moveTo>
                <a:lnTo>
                  <a:pt x="2768204" y="1310811"/>
                </a:lnTo>
                <a:lnTo>
                  <a:pt x="2785466" y="1318869"/>
                </a:lnTo>
              </a:path>
            </a:pathLst>
          </a:custGeom>
          <a:ln w="3809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/>
          <p:cNvSpPr/>
          <p:nvPr/>
        </p:nvSpPr>
        <p:spPr>
          <a:xfrm>
            <a:off x="8858250" y="4464050"/>
            <a:ext cx="209550" cy="171450"/>
          </a:xfrm>
          <a:custGeom>
            <a:avLst/>
            <a:gdLst>
              <a:gd name="connsiteX0" fmla="*/ 27651 w 209550"/>
              <a:gd name="connsiteY0" fmla="*/ 180265 h 171450"/>
              <a:gd name="connsiteX1" fmla="*/ 215009 w 209550"/>
              <a:gd name="connsiteY1" fmla="*/ 175221 h 171450"/>
              <a:gd name="connsiteX2" fmla="*/ 98558 w 209550"/>
              <a:gd name="connsiteY2" fmla="*/ 28360 h 171450"/>
              <a:gd name="connsiteX3" fmla="*/ 27651 w 209550"/>
              <a:gd name="connsiteY3" fmla="*/ 180265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" h="171450">
                <a:moveTo>
                  <a:pt x="27651" y="180265"/>
                </a:moveTo>
                <a:lnTo>
                  <a:pt x="215009" y="175221"/>
                </a:lnTo>
                <a:lnTo>
                  <a:pt x="98558" y="28360"/>
                </a:lnTo>
                <a:lnTo>
                  <a:pt x="27651" y="180265"/>
                </a:lnTo>
                <a:close/>
              </a:path>
            </a:pathLst>
          </a:custGeom>
          <a:solidFill>
            <a:srgbClr val="DCDCD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/>
          <p:cNvSpPr/>
          <p:nvPr/>
        </p:nvSpPr>
        <p:spPr>
          <a:xfrm>
            <a:off x="2749550" y="25717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/>
          <p:cNvSpPr/>
          <p:nvPr/>
        </p:nvSpPr>
        <p:spPr>
          <a:xfrm>
            <a:off x="3435350" y="25717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/>
          <p:cNvSpPr/>
          <p:nvPr/>
        </p:nvSpPr>
        <p:spPr>
          <a:xfrm>
            <a:off x="4121150" y="25717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/>
          <p:cNvSpPr/>
          <p:nvPr/>
        </p:nvSpPr>
        <p:spPr>
          <a:xfrm>
            <a:off x="4806950" y="2571750"/>
            <a:ext cx="57150" cy="4146550"/>
          </a:xfrm>
          <a:custGeom>
            <a:avLst/>
            <a:gdLst>
              <a:gd name="connsiteX0" fmla="*/ 22173 w 57150"/>
              <a:gd name="connsiteY0" fmla="*/ 25400 h 4146550"/>
              <a:gd name="connsiteX1" fmla="*/ 2217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3" y="25400"/>
                </a:moveTo>
                <a:lnTo>
                  <a:pt x="2217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/>
          <p:cNvSpPr/>
          <p:nvPr/>
        </p:nvSpPr>
        <p:spPr>
          <a:xfrm>
            <a:off x="5492750" y="25717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/>
          <p:cNvSpPr/>
          <p:nvPr/>
        </p:nvSpPr>
        <p:spPr>
          <a:xfrm>
            <a:off x="2038350" y="32702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/>
          <p:cNvSpPr/>
          <p:nvPr/>
        </p:nvSpPr>
        <p:spPr>
          <a:xfrm>
            <a:off x="2038350" y="39560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/>
          <p:cNvSpPr/>
          <p:nvPr/>
        </p:nvSpPr>
        <p:spPr>
          <a:xfrm>
            <a:off x="2038350" y="4629150"/>
            <a:ext cx="4171950" cy="57150"/>
          </a:xfrm>
          <a:custGeom>
            <a:avLst/>
            <a:gdLst>
              <a:gd name="connsiteX0" fmla="*/ 25400 w 4171950"/>
              <a:gd name="connsiteY0" fmla="*/ 30188 h 57150"/>
              <a:gd name="connsiteX1" fmla="*/ 4182986 w 4171950"/>
              <a:gd name="connsiteY1" fmla="*/ 3018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8"/>
                </a:moveTo>
                <a:lnTo>
                  <a:pt x="4182986" y="30188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/>
          <p:cNvSpPr/>
          <p:nvPr/>
        </p:nvSpPr>
        <p:spPr>
          <a:xfrm>
            <a:off x="2038350" y="5314950"/>
            <a:ext cx="4171950" cy="57150"/>
          </a:xfrm>
          <a:custGeom>
            <a:avLst/>
            <a:gdLst>
              <a:gd name="connsiteX0" fmla="*/ 25400 w 4171950"/>
              <a:gd name="connsiteY0" fmla="*/ 25436 h 57150"/>
              <a:gd name="connsiteX1" fmla="*/ 4182986 w 4171950"/>
              <a:gd name="connsiteY1" fmla="*/ 2543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6"/>
                </a:moveTo>
                <a:lnTo>
                  <a:pt x="4182986" y="2543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/>
          <p:cNvSpPr/>
          <p:nvPr/>
        </p:nvSpPr>
        <p:spPr>
          <a:xfrm>
            <a:off x="2038350" y="6000750"/>
            <a:ext cx="4171950" cy="57150"/>
          </a:xfrm>
          <a:custGeom>
            <a:avLst/>
            <a:gdLst>
              <a:gd name="connsiteX0" fmla="*/ 25400 w 4171950"/>
              <a:gd name="connsiteY0" fmla="*/ 20681 h 57150"/>
              <a:gd name="connsiteX1" fmla="*/ 4182986 w 4171950"/>
              <a:gd name="connsiteY1" fmla="*/ 2068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1"/>
                </a:moveTo>
                <a:lnTo>
                  <a:pt x="4182986" y="20681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/>
          <p:cNvSpPr/>
          <p:nvPr/>
        </p:nvSpPr>
        <p:spPr>
          <a:xfrm>
            <a:off x="2063750" y="25717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/>
          <p:cNvSpPr/>
          <p:nvPr/>
        </p:nvSpPr>
        <p:spPr>
          <a:xfrm>
            <a:off x="6178550" y="25717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/>
          <p:cNvSpPr/>
          <p:nvPr/>
        </p:nvSpPr>
        <p:spPr>
          <a:xfrm>
            <a:off x="2038350" y="25971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/>
          <p:cNvSpPr/>
          <p:nvPr/>
        </p:nvSpPr>
        <p:spPr>
          <a:xfrm>
            <a:off x="2038350" y="66738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1"/>
          <p:cNvSpPr txBox="1"/>
          <p:nvPr/>
        </p:nvSpPr>
        <p:spPr>
          <a:xfrm>
            <a:off x="5511800" y="668934"/>
            <a:ext cx="536709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Grayscale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8369300" y="3703828"/>
            <a:ext cx="6842427" cy="3298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946400">
              <a:lnSpc>
                <a:spcPct val="106666"/>
              </a:lnSpc>
            </a:pPr>
            <a:r>
              <a:rPr lang="en-US" altLang="zh-CN" sz="4500" spc="510" dirty="0">
                <a:solidFill>
                  <a:srgbClr val="100000"/>
                </a:solidFill>
                <a:latin typeface="Times New Roman"/>
                <a:ea typeface="Times New Roman"/>
              </a:rPr>
              <a:t>0.5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6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5450" spc="695" dirty="0">
                <a:solidFill>
                  <a:srgbClr val="EF5926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5450" spc="35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600" dirty="0">
                <a:solidFill>
                  <a:srgbClr val="100000"/>
                </a:solidFill>
                <a:latin typeface="Times New Roman"/>
                <a:ea typeface="Times New Roman"/>
              </a:rPr>
              <a:t>value</a:t>
            </a:r>
            <a:r>
              <a:rPr lang="en-US" altLang="zh-CN" sz="5450" spc="3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545" dirty="0">
                <a:solidFill>
                  <a:srgbClr val="1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5450" spc="3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565" dirty="0">
                <a:solidFill>
                  <a:srgbClr val="100000"/>
                </a:solidFill>
                <a:latin typeface="Times New Roman"/>
                <a:ea typeface="Times New Roman"/>
              </a:rPr>
              <a:t>represent</a:t>
            </a:r>
          </a:p>
          <a:p>
            <a:pPr marL="0" indent="139700">
              <a:lnSpc>
                <a:spcPct val="100000"/>
              </a:lnSpc>
              <a:spcBef>
                <a:spcPts val="165"/>
              </a:spcBef>
            </a:pPr>
            <a:r>
              <a:rPr lang="en-US" altLang="zh-CN" sz="5450" spc="425" dirty="0">
                <a:solidFill>
                  <a:srgbClr val="100000"/>
                </a:solidFill>
                <a:latin typeface="Times New Roman"/>
                <a:ea typeface="Times New Roman"/>
              </a:rPr>
              <a:t>intensity,</a:t>
            </a:r>
            <a:r>
              <a:rPr lang="en-US" altLang="zh-CN" sz="5450" spc="29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575" dirty="0">
                <a:solidFill>
                  <a:srgbClr val="EF5926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5450" spc="29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450" spc="510" dirty="0">
                <a:solidFill>
                  <a:srgbClr val="100000"/>
                </a:solidFill>
                <a:latin typeface="Times New Roman"/>
                <a:ea typeface="Times New Roman"/>
              </a:rPr>
              <a:t>channel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2362200"/>
            <a:ext cx="4404360" cy="4419600"/>
          </a:xfrm>
          <a:prstGeom prst="rect">
            <a:avLst/>
          </a:prstGeom>
        </p:spPr>
      </p:pic>
      <p:pic>
        <p:nvPicPr>
          <p:cNvPr id="285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20" y="2362200"/>
            <a:ext cx="4404360" cy="4419600"/>
          </a:xfrm>
          <a:prstGeom prst="rect">
            <a:avLst/>
          </a:prstGeom>
        </p:spPr>
      </p:pic>
      <p:sp>
        <p:nvSpPr>
          <p:cNvPr id="2" name="TextBox 285"/>
          <p:cNvSpPr txBox="1"/>
          <p:nvPr/>
        </p:nvSpPr>
        <p:spPr>
          <a:xfrm>
            <a:off x="2781300" y="668934"/>
            <a:ext cx="10695310" cy="77414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616200">
              <a:lnSpc>
                <a:spcPct val="100833"/>
              </a:lnSpc>
            </a:pP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0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4100" spc="425" dirty="0">
                <a:solidFill>
                  <a:srgbClr val="100000"/>
                </a:solidFill>
                <a:latin typeface="Times New Roman"/>
                <a:ea typeface="Times New Roman"/>
              </a:rPr>
              <a:t>Single</a:t>
            </a:r>
            <a:r>
              <a:rPr lang="en-US" altLang="zh-CN" sz="41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40" dirty="0">
                <a:solidFill>
                  <a:srgbClr val="100000"/>
                </a:solidFill>
                <a:latin typeface="Times New Roman"/>
                <a:ea typeface="Times New Roman"/>
              </a:rPr>
              <a:t>channel</a:t>
            </a:r>
            <a:r>
              <a:rPr lang="en-US" altLang="zh-CN" sz="41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90" dirty="0">
                <a:solidFill>
                  <a:srgbClr val="1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41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25" dirty="0">
                <a:solidFill>
                  <a:srgbClr val="100000"/>
                </a:solidFill>
                <a:latin typeface="Times New Roman"/>
                <a:ea typeface="Times New Roman"/>
              </a:rPr>
              <a:t>multi-channel</a:t>
            </a:r>
            <a:r>
              <a:rPr lang="en-US" altLang="zh-CN" sz="4100" spc="25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75" dirty="0">
                <a:solidFill>
                  <a:srgbClr val="100000"/>
                </a:solidFill>
                <a:latin typeface="Times New Roman"/>
                <a:ea typeface="Times New Roman"/>
              </a:rPr>
              <a:t>images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524000"/>
            <a:ext cx="1356360" cy="1348740"/>
          </a:xfrm>
          <a:prstGeom prst="rect">
            <a:avLst/>
          </a:prstGeom>
        </p:spPr>
      </p:pic>
      <p:pic>
        <p:nvPicPr>
          <p:cNvPr id="288" name="Picture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1524000"/>
            <a:ext cx="1348740" cy="1348740"/>
          </a:xfrm>
          <a:prstGeom prst="rect">
            <a:avLst/>
          </a:prstGeom>
        </p:spPr>
      </p:pic>
      <p:sp>
        <p:nvSpPr>
          <p:cNvPr id="2" name="Freeform 288"/>
          <p:cNvSpPr/>
          <p:nvPr/>
        </p:nvSpPr>
        <p:spPr>
          <a:xfrm>
            <a:off x="3740150" y="2482850"/>
            <a:ext cx="57150" cy="4146550"/>
          </a:xfrm>
          <a:custGeom>
            <a:avLst/>
            <a:gdLst>
              <a:gd name="connsiteX0" fmla="*/ 19830 w 57150"/>
              <a:gd name="connsiteY0" fmla="*/ 25400 h 4146550"/>
              <a:gd name="connsiteX1" fmla="*/ 1983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0" y="25400"/>
                </a:moveTo>
                <a:lnTo>
                  <a:pt x="1983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/>
          <p:cNvSpPr/>
          <p:nvPr/>
        </p:nvSpPr>
        <p:spPr>
          <a:xfrm>
            <a:off x="4425950" y="24828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/>
          <p:cNvSpPr/>
          <p:nvPr/>
        </p:nvSpPr>
        <p:spPr>
          <a:xfrm>
            <a:off x="5111750" y="24828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/>
          <p:cNvSpPr/>
          <p:nvPr/>
        </p:nvSpPr>
        <p:spPr>
          <a:xfrm>
            <a:off x="5797550" y="2482850"/>
            <a:ext cx="57150" cy="4146550"/>
          </a:xfrm>
          <a:custGeom>
            <a:avLst/>
            <a:gdLst>
              <a:gd name="connsiteX0" fmla="*/ 22174 w 57150"/>
              <a:gd name="connsiteY0" fmla="*/ 25400 h 4146550"/>
              <a:gd name="connsiteX1" fmla="*/ 22174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4" y="25400"/>
                </a:moveTo>
                <a:lnTo>
                  <a:pt x="22174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/>
          <p:cNvSpPr/>
          <p:nvPr/>
        </p:nvSpPr>
        <p:spPr>
          <a:xfrm>
            <a:off x="6483350" y="24828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/>
          <p:cNvSpPr/>
          <p:nvPr/>
        </p:nvSpPr>
        <p:spPr>
          <a:xfrm>
            <a:off x="3028950" y="31813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/>
          <p:cNvSpPr/>
          <p:nvPr/>
        </p:nvSpPr>
        <p:spPr>
          <a:xfrm>
            <a:off x="3028950" y="38671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/>
          <p:cNvSpPr/>
          <p:nvPr/>
        </p:nvSpPr>
        <p:spPr>
          <a:xfrm>
            <a:off x="3028950" y="4540250"/>
            <a:ext cx="4171950" cy="57150"/>
          </a:xfrm>
          <a:custGeom>
            <a:avLst/>
            <a:gdLst>
              <a:gd name="connsiteX0" fmla="*/ 25400 w 4171950"/>
              <a:gd name="connsiteY0" fmla="*/ 30189 h 57150"/>
              <a:gd name="connsiteX1" fmla="*/ 4182986 w 4171950"/>
              <a:gd name="connsiteY1" fmla="*/ 3018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9"/>
                </a:moveTo>
                <a:lnTo>
                  <a:pt x="4182986" y="30189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/>
          <p:cNvSpPr/>
          <p:nvPr/>
        </p:nvSpPr>
        <p:spPr>
          <a:xfrm>
            <a:off x="3028950" y="5226050"/>
            <a:ext cx="4171950" cy="57150"/>
          </a:xfrm>
          <a:custGeom>
            <a:avLst/>
            <a:gdLst>
              <a:gd name="connsiteX0" fmla="*/ 25400 w 4171950"/>
              <a:gd name="connsiteY0" fmla="*/ 25435 h 57150"/>
              <a:gd name="connsiteX1" fmla="*/ 4182986 w 4171950"/>
              <a:gd name="connsiteY1" fmla="*/ 2543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5"/>
                </a:moveTo>
                <a:lnTo>
                  <a:pt x="4182986" y="25435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/>
          <p:cNvSpPr/>
          <p:nvPr/>
        </p:nvSpPr>
        <p:spPr>
          <a:xfrm>
            <a:off x="3028950" y="5911850"/>
            <a:ext cx="4171950" cy="57150"/>
          </a:xfrm>
          <a:custGeom>
            <a:avLst/>
            <a:gdLst>
              <a:gd name="connsiteX0" fmla="*/ 25400 w 4171950"/>
              <a:gd name="connsiteY0" fmla="*/ 20682 h 57150"/>
              <a:gd name="connsiteX1" fmla="*/ 4182986 w 4171950"/>
              <a:gd name="connsiteY1" fmla="*/ 2068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2"/>
                </a:moveTo>
                <a:lnTo>
                  <a:pt x="4182986" y="2068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/>
          <p:cNvSpPr/>
          <p:nvPr/>
        </p:nvSpPr>
        <p:spPr>
          <a:xfrm>
            <a:off x="3054350" y="24828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/>
          <p:cNvSpPr/>
          <p:nvPr/>
        </p:nvSpPr>
        <p:spPr>
          <a:xfrm>
            <a:off x="7169150" y="24828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/>
          <p:cNvSpPr/>
          <p:nvPr/>
        </p:nvSpPr>
        <p:spPr>
          <a:xfrm>
            <a:off x="3028950" y="25082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/>
          <p:cNvSpPr/>
          <p:nvPr/>
        </p:nvSpPr>
        <p:spPr>
          <a:xfrm>
            <a:off x="3028950" y="65849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/>
          <p:cNvSpPr/>
          <p:nvPr/>
        </p:nvSpPr>
        <p:spPr>
          <a:xfrm>
            <a:off x="10737850" y="24828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/>
          <p:cNvSpPr/>
          <p:nvPr/>
        </p:nvSpPr>
        <p:spPr>
          <a:xfrm>
            <a:off x="11423650" y="2482850"/>
            <a:ext cx="57150" cy="4146550"/>
          </a:xfrm>
          <a:custGeom>
            <a:avLst/>
            <a:gdLst>
              <a:gd name="connsiteX0" fmla="*/ 20611 w 57150"/>
              <a:gd name="connsiteY0" fmla="*/ 25400 h 4146550"/>
              <a:gd name="connsiteX1" fmla="*/ 2061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1" y="25400"/>
                </a:moveTo>
                <a:lnTo>
                  <a:pt x="2061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/>
          <p:cNvSpPr/>
          <p:nvPr/>
        </p:nvSpPr>
        <p:spPr>
          <a:xfrm>
            <a:off x="12109450" y="24828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/>
          <p:cNvSpPr/>
          <p:nvPr/>
        </p:nvSpPr>
        <p:spPr>
          <a:xfrm>
            <a:off x="12795250" y="2482850"/>
            <a:ext cx="57150" cy="4146550"/>
          </a:xfrm>
          <a:custGeom>
            <a:avLst/>
            <a:gdLst>
              <a:gd name="connsiteX0" fmla="*/ 22174 w 57150"/>
              <a:gd name="connsiteY0" fmla="*/ 25400 h 4146550"/>
              <a:gd name="connsiteX1" fmla="*/ 22174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4" y="25400"/>
                </a:moveTo>
                <a:lnTo>
                  <a:pt x="22174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/>
          <p:cNvSpPr/>
          <p:nvPr/>
        </p:nvSpPr>
        <p:spPr>
          <a:xfrm>
            <a:off x="13481050" y="24828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/>
          <p:cNvSpPr/>
          <p:nvPr/>
        </p:nvSpPr>
        <p:spPr>
          <a:xfrm>
            <a:off x="10026650" y="31813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/>
          <p:cNvSpPr/>
          <p:nvPr/>
        </p:nvSpPr>
        <p:spPr>
          <a:xfrm>
            <a:off x="10026650" y="38671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/>
          <p:cNvSpPr/>
          <p:nvPr/>
        </p:nvSpPr>
        <p:spPr>
          <a:xfrm>
            <a:off x="10026650" y="4540250"/>
            <a:ext cx="4171950" cy="57150"/>
          </a:xfrm>
          <a:custGeom>
            <a:avLst/>
            <a:gdLst>
              <a:gd name="connsiteX0" fmla="*/ 25400 w 4171950"/>
              <a:gd name="connsiteY0" fmla="*/ 30189 h 57150"/>
              <a:gd name="connsiteX1" fmla="*/ 4182986 w 4171950"/>
              <a:gd name="connsiteY1" fmla="*/ 3018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9"/>
                </a:moveTo>
                <a:lnTo>
                  <a:pt x="4182986" y="30189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/>
          <p:cNvSpPr/>
          <p:nvPr/>
        </p:nvSpPr>
        <p:spPr>
          <a:xfrm>
            <a:off x="10026650" y="5226050"/>
            <a:ext cx="4171950" cy="57150"/>
          </a:xfrm>
          <a:custGeom>
            <a:avLst/>
            <a:gdLst>
              <a:gd name="connsiteX0" fmla="*/ 25400 w 4171950"/>
              <a:gd name="connsiteY0" fmla="*/ 25435 h 57150"/>
              <a:gd name="connsiteX1" fmla="*/ 4182986 w 4171950"/>
              <a:gd name="connsiteY1" fmla="*/ 2543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5"/>
                </a:moveTo>
                <a:lnTo>
                  <a:pt x="4182986" y="254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/>
          <p:cNvSpPr/>
          <p:nvPr/>
        </p:nvSpPr>
        <p:spPr>
          <a:xfrm>
            <a:off x="10026650" y="5911850"/>
            <a:ext cx="4171950" cy="57150"/>
          </a:xfrm>
          <a:custGeom>
            <a:avLst/>
            <a:gdLst>
              <a:gd name="connsiteX0" fmla="*/ 25400 w 4171950"/>
              <a:gd name="connsiteY0" fmla="*/ 20682 h 57150"/>
              <a:gd name="connsiteX1" fmla="*/ 4182986 w 4171950"/>
              <a:gd name="connsiteY1" fmla="*/ 2068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2"/>
                </a:moveTo>
                <a:lnTo>
                  <a:pt x="4182986" y="2068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/>
          <p:cNvSpPr/>
          <p:nvPr/>
        </p:nvSpPr>
        <p:spPr>
          <a:xfrm>
            <a:off x="10052050" y="24828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/>
          <p:cNvSpPr/>
          <p:nvPr/>
        </p:nvSpPr>
        <p:spPr>
          <a:xfrm>
            <a:off x="14166850" y="24828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/>
          <p:cNvSpPr/>
          <p:nvPr/>
        </p:nvSpPr>
        <p:spPr>
          <a:xfrm>
            <a:off x="10026650" y="25082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/>
          <p:cNvSpPr/>
          <p:nvPr/>
        </p:nvSpPr>
        <p:spPr>
          <a:xfrm>
            <a:off x="10026650" y="65849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/>
          <p:cNvSpPr/>
          <p:nvPr/>
        </p:nvSpPr>
        <p:spPr>
          <a:xfrm>
            <a:off x="2559050" y="2152650"/>
            <a:ext cx="4438650" cy="31750"/>
          </a:xfrm>
          <a:custGeom>
            <a:avLst/>
            <a:gdLst>
              <a:gd name="connsiteX0" fmla="*/ 42628 w 4438650"/>
              <a:gd name="connsiteY0" fmla="*/ 39753 h 31750"/>
              <a:gd name="connsiteX1" fmla="*/ 4414281 w 4438650"/>
              <a:gd name="connsiteY1" fmla="*/ 39753 h 31750"/>
              <a:gd name="connsiteX2" fmla="*/ 4446031 w 4438650"/>
              <a:gd name="connsiteY2" fmla="*/ 3975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650" h="31750">
                <a:moveTo>
                  <a:pt x="42628" y="39753"/>
                </a:moveTo>
                <a:lnTo>
                  <a:pt x="4414281" y="39753"/>
                </a:lnTo>
                <a:lnTo>
                  <a:pt x="4446031" y="39753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/>
          <p:cNvSpPr/>
          <p:nvPr/>
        </p:nvSpPr>
        <p:spPr>
          <a:xfrm>
            <a:off x="6940550" y="2025650"/>
            <a:ext cx="285750" cy="285750"/>
          </a:xfrm>
          <a:custGeom>
            <a:avLst/>
            <a:gdLst>
              <a:gd name="connsiteX0" fmla="*/ 32780 w 285750"/>
              <a:gd name="connsiteY0" fmla="*/ 296293 h 285750"/>
              <a:gd name="connsiteX1" fmla="*/ 291861 w 285750"/>
              <a:gd name="connsiteY1" fmla="*/ 166753 h 285750"/>
              <a:gd name="connsiteX2" fmla="*/ 32780 w 285750"/>
              <a:gd name="connsiteY2" fmla="*/ 37213 h 285750"/>
              <a:gd name="connsiteX3" fmla="*/ 32780 w 285750"/>
              <a:gd name="connsiteY3" fmla="*/ 29629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2780" y="296293"/>
                </a:moveTo>
                <a:lnTo>
                  <a:pt x="291861" y="166753"/>
                </a:lnTo>
                <a:lnTo>
                  <a:pt x="32780" y="37213"/>
                </a:lnTo>
                <a:lnTo>
                  <a:pt x="32780" y="29629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/>
          <p:cNvSpPr/>
          <p:nvPr/>
        </p:nvSpPr>
        <p:spPr>
          <a:xfrm>
            <a:off x="2635250" y="2470150"/>
            <a:ext cx="31750" cy="3930650"/>
          </a:xfrm>
          <a:custGeom>
            <a:avLst/>
            <a:gdLst>
              <a:gd name="connsiteX0" fmla="*/ 42627 w 31750"/>
              <a:gd name="connsiteY0" fmla="*/ 37139 h 3930650"/>
              <a:gd name="connsiteX1" fmla="*/ 42627 w 31750"/>
              <a:gd name="connsiteY1" fmla="*/ 3907483 h 3930650"/>
              <a:gd name="connsiteX2" fmla="*/ 42627 w 31750"/>
              <a:gd name="connsiteY2" fmla="*/ 3939232 h 393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3930650">
                <a:moveTo>
                  <a:pt x="42627" y="37139"/>
                </a:moveTo>
                <a:lnTo>
                  <a:pt x="42627" y="3907483"/>
                </a:lnTo>
                <a:lnTo>
                  <a:pt x="42627" y="3939232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/>
          <p:cNvSpPr/>
          <p:nvPr/>
        </p:nvSpPr>
        <p:spPr>
          <a:xfrm>
            <a:off x="2508250" y="6343650"/>
            <a:ext cx="298450" cy="285750"/>
          </a:xfrm>
          <a:custGeom>
            <a:avLst/>
            <a:gdLst>
              <a:gd name="connsiteX0" fmla="*/ 40087 w 298450"/>
              <a:gd name="connsiteY0" fmla="*/ 33981 h 285750"/>
              <a:gd name="connsiteX1" fmla="*/ 169627 w 298450"/>
              <a:gd name="connsiteY1" fmla="*/ 293061 h 285750"/>
              <a:gd name="connsiteX2" fmla="*/ 299167 w 298450"/>
              <a:gd name="connsiteY2" fmla="*/ 33981 h 285750"/>
              <a:gd name="connsiteX3" fmla="*/ 40087 w 298450"/>
              <a:gd name="connsiteY3" fmla="*/ 3398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0087" y="33981"/>
                </a:moveTo>
                <a:lnTo>
                  <a:pt x="169627" y="293061"/>
                </a:lnTo>
                <a:lnTo>
                  <a:pt x="299167" y="33981"/>
                </a:lnTo>
                <a:lnTo>
                  <a:pt x="40087" y="3398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/>
          <p:cNvSpPr/>
          <p:nvPr/>
        </p:nvSpPr>
        <p:spPr>
          <a:xfrm>
            <a:off x="9620250" y="2152650"/>
            <a:ext cx="4425950" cy="31750"/>
          </a:xfrm>
          <a:custGeom>
            <a:avLst/>
            <a:gdLst>
              <a:gd name="connsiteX0" fmla="*/ 33022 w 4425950"/>
              <a:gd name="connsiteY0" fmla="*/ 39753 h 31750"/>
              <a:gd name="connsiteX1" fmla="*/ 4404675 w 4425950"/>
              <a:gd name="connsiteY1" fmla="*/ 39753 h 31750"/>
              <a:gd name="connsiteX2" fmla="*/ 4436425 w 4425950"/>
              <a:gd name="connsiteY2" fmla="*/ 3975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5950" h="31750">
                <a:moveTo>
                  <a:pt x="33022" y="39753"/>
                </a:moveTo>
                <a:lnTo>
                  <a:pt x="4404675" y="39753"/>
                </a:lnTo>
                <a:lnTo>
                  <a:pt x="4436425" y="39753"/>
                </a:lnTo>
              </a:path>
            </a:pathLst>
          </a:custGeom>
          <a:ln w="635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/>
          <p:cNvSpPr/>
          <p:nvPr/>
        </p:nvSpPr>
        <p:spPr>
          <a:xfrm>
            <a:off x="13989050" y="2025650"/>
            <a:ext cx="285750" cy="285750"/>
          </a:xfrm>
          <a:custGeom>
            <a:avLst/>
            <a:gdLst>
              <a:gd name="connsiteX0" fmla="*/ 35876 w 285750"/>
              <a:gd name="connsiteY0" fmla="*/ 296293 h 285750"/>
              <a:gd name="connsiteX1" fmla="*/ 294957 w 285750"/>
              <a:gd name="connsiteY1" fmla="*/ 166753 h 285750"/>
              <a:gd name="connsiteX2" fmla="*/ 35876 w 285750"/>
              <a:gd name="connsiteY2" fmla="*/ 37213 h 285750"/>
              <a:gd name="connsiteX3" fmla="*/ 35876 w 285750"/>
              <a:gd name="connsiteY3" fmla="*/ 29629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5876" y="296293"/>
                </a:moveTo>
                <a:lnTo>
                  <a:pt x="294957" y="166753"/>
                </a:lnTo>
                <a:lnTo>
                  <a:pt x="35876" y="37213"/>
                </a:lnTo>
                <a:lnTo>
                  <a:pt x="35876" y="296293"/>
                </a:lnTo>
                <a:close/>
              </a:path>
            </a:pathLst>
          </a:custGeom>
          <a:solidFill>
            <a:srgbClr val="299E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/>
          <p:cNvSpPr/>
          <p:nvPr/>
        </p:nvSpPr>
        <p:spPr>
          <a:xfrm>
            <a:off x="9632950" y="2470150"/>
            <a:ext cx="31750" cy="3930650"/>
          </a:xfrm>
          <a:custGeom>
            <a:avLst/>
            <a:gdLst>
              <a:gd name="connsiteX0" fmla="*/ 42253 w 31750"/>
              <a:gd name="connsiteY0" fmla="*/ 39661 h 3930650"/>
              <a:gd name="connsiteX1" fmla="*/ 42253 w 31750"/>
              <a:gd name="connsiteY1" fmla="*/ 3910005 h 3930650"/>
              <a:gd name="connsiteX2" fmla="*/ 42253 w 31750"/>
              <a:gd name="connsiteY2" fmla="*/ 3941755 h 393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3930650">
                <a:moveTo>
                  <a:pt x="42253" y="39661"/>
                </a:moveTo>
                <a:lnTo>
                  <a:pt x="42253" y="3910005"/>
                </a:lnTo>
                <a:lnTo>
                  <a:pt x="42253" y="3941755"/>
                </a:lnTo>
              </a:path>
            </a:pathLst>
          </a:custGeom>
          <a:ln w="635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/>
          <p:cNvSpPr/>
          <p:nvPr/>
        </p:nvSpPr>
        <p:spPr>
          <a:xfrm>
            <a:off x="9505950" y="6343650"/>
            <a:ext cx="298450" cy="285750"/>
          </a:xfrm>
          <a:custGeom>
            <a:avLst/>
            <a:gdLst>
              <a:gd name="connsiteX0" fmla="*/ 39713 w 298450"/>
              <a:gd name="connsiteY0" fmla="*/ 36505 h 285750"/>
              <a:gd name="connsiteX1" fmla="*/ 169253 w 298450"/>
              <a:gd name="connsiteY1" fmla="*/ 295585 h 285750"/>
              <a:gd name="connsiteX2" fmla="*/ 298792 w 298450"/>
              <a:gd name="connsiteY2" fmla="*/ 36505 h 285750"/>
              <a:gd name="connsiteX3" fmla="*/ 39713 w 298450"/>
              <a:gd name="connsiteY3" fmla="*/ 3650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39713" y="36505"/>
                </a:moveTo>
                <a:lnTo>
                  <a:pt x="169253" y="295585"/>
                </a:lnTo>
                <a:lnTo>
                  <a:pt x="298792" y="36505"/>
                </a:lnTo>
                <a:lnTo>
                  <a:pt x="39713" y="36505"/>
                </a:lnTo>
                <a:close/>
              </a:path>
            </a:pathLst>
          </a:custGeom>
          <a:solidFill>
            <a:srgbClr val="299E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4"/>
          <p:cNvSpPr txBox="1"/>
          <p:nvPr/>
        </p:nvSpPr>
        <p:spPr>
          <a:xfrm>
            <a:off x="2768600" y="668934"/>
            <a:ext cx="10743164" cy="7734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628900">
              <a:lnSpc>
                <a:spcPct val="100833"/>
              </a:lnSpc>
            </a:pP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9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900" spc="485" dirty="0">
                <a:solidFill>
                  <a:srgbClr val="1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39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75" dirty="0">
                <a:solidFill>
                  <a:srgbClr val="100000"/>
                </a:solidFill>
                <a:latin typeface="Times New Roman"/>
                <a:ea typeface="Times New Roman"/>
              </a:rPr>
              <a:t>can</a:t>
            </a:r>
            <a:r>
              <a:rPr lang="en-US" altLang="zh-CN" sz="39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80" dirty="0">
                <a:solidFill>
                  <a:srgbClr val="100000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39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25" dirty="0">
                <a:solidFill>
                  <a:srgbClr val="100000"/>
                </a:solidFill>
                <a:latin typeface="Times New Roman"/>
                <a:ea typeface="Times New Roman"/>
              </a:rPr>
              <a:t>represented</a:t>
            </a:r>
            <a:r>
              <a:rPr lang="en-US" altLang="zh-CN" sz="39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510" dirty="0">
                <a:solidFill>
                  <a:srgbClr val="1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3900" spc="2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55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9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525" dirty="0">
                <a:solidFill>
                  <a:srgbClr val="100000"/>
                </a:solidFill>
                <a:latin typeface="Times New Roman"/>
                <a:ea typeface="Times New Roman"/>
              </a:rPr>
              <a:t>3-D</a:t>
            </a:r>
            <a:r>
              <a:rPr lang="en-US" altLang="zh-CN" sz="3900" spc="25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900" spc="440" dirty="0">
                <a:solidFill>
                  <a:srgbClr val="100000"/>
                </a:solidFill>
                <a:latin typeface="Times New Roman"/>
                <a:ea typeface="Times New Roman"/>
              </a:rPr>
              <a:t>matrix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524000"/>
            <a:ext cx="1356360" cy="1348740"/>
          </a:xfrm>
          <a:prstGeom prst="rect">
            <a:avLst/>
          </a:prstGeom>
        </p:spPr>
      </p:pic>
      <p:pic>
        <p:nvPicPr>
          <p:cNvPr id="327" name="Picture 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1524000"/>
            <a:ext cx="1348740" cy="1348740"/>
          </a:xfrm>
          <a:prstGeom prst="rect">
            <a:avLst/>
          </a:prstGeom>
        </p:spPr>
      </p:pic>
      <p:sp>
        <p:nvSpPr>
          <p:cNvPr id="2" name="Freeform 327"/>
          <p:cNvSpPr/>
          <p:nvPr/>
        </p:nvSpPr>
        <p:spPr>
          <a:xfrm>
            <a:off x="3740150" y="2482850"/>
            <a:ext cx="57150" cy="4146550"/>
          </a:xfrm>
          <a:custGeom>
            <a:avLst/>
            <a:gdLst>
              <a:gd name="connsiteX0" fmla="*/ 19830 w 57150"/>
              <a:gd name="connsiteY0" fmla="*/ 25400 h 4146550"/>
              <a:gd name="connsiteX1" fmla="*/ 1983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0" y="25400"/>
                </a:moveTo>
                <a:lnTo>
                  <a:pt x="1983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/>
          <p:cNvSpPr/>
          <p:nvPr/>
        </p:nvSpPr>
        <p:spPr>
          <a:xfrm>
            <a:off x="4425950" y="24828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9"/>
          <p:cNvSpPr/>
          <p:nvPr/>
        </p:nvSpPr>
        <p:spPr>
          <a:xfrm>
            <a:off x="5111750" y="24828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30"/>
          <p:cNvSpPr/>
          <p:nvPr/>
        </p:nvSpPr>
        <p:spPr>
          <a:xfrm>
            <a:off x="5797550" y="2482850"/>
            <a:ext cx="57150" cy="4146550"/>
          </a:xfrm>
          <a:custGeom>
            <a:avLst/>
            <a:gdLst>
              <a:gd name="connsiteX0" fmla="*/ 22174 w 57150"/>
              <a:gd name="connsiteY0" fmla="*/ 25400 h 4146550"/>
              <a:gd name="connsiteX1" fmla="*/ 22174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4" y="25400"/>
                </a:moveTo>
                <a:lnTo>
                  <a:pt x="22174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1"/>
          <p:cNvSpPr/>
          <p:nvPr/>
        </p:nvSpPr>
        <p:spPr>
          <a:xfrm>
            <a:off x="6483350" y="24828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/>
          <p:cNvSpPr/>
          <p:nvPr/>
        </p:nvSpPr>
        <p:spPr>
          <a:xfrm>
            <a:off x="3028950" y="31813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/>
          <p:cNvSpPr/>
          <p:nvPr/>
        </p:nvSpPr>
        <p:spPr>
          <a:xfrm>
            <a:off x="3028950" y="38671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/>
          <p:cNvSpPr/>
          <p:nvPr/>
        </p:nvSpPr>
        <p:spPr>
          <a:xfrm>
            <a:off x="3028950" y="4540250"/>
            <a:ext cx="4171950" cy="57150"/>
          </a:xfrm>
          <a:custGeom>
            <a:avLst/>
            <a:gdLst>
              <a:gd name="connsiteX0" fmla="*/ 25400 w 4171950"/>
              <a:gd name="connsiteY0" fmla="*/ 30189 h 57150"/>
              <a:gd name="connsiteX1" fmla="*/ 4182986 w 4171950"/>
              <a:gd name="connsiteY1" fmla="*/ 3018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9"/>
                </a:moveTo>
                <a:lnTo>
                  <a:pt x="4182986" y="30189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/>
          <p:cNvSpPr/>
          <p:nvPr/>
        </p:nvSpPr>
        <p:spPr>
          <a:xfrm>
            <a:off x="3028950" y="5226050"/>
            <a:ext cx="4171950" cy="57150"/>
          </a:xfrm>
          <a:custGeom>
            <a:avLst/>
            <a:gdLst>
              <a:gd name="connsiteX0" fmla="*/ 25400 w 4171950"/>
              <a:gd name="connsiteY0" fmla="*/ 25435 h 57150"/>
              <a:gd name="connsiteX1" fmla="*/ 4182986 w 4171950"/>
              <a:gd name="connsiteY1" fmla="*/ 2543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5"/>
                </a:moveTo>
                <a:lnTo>
                  <a:pt x="4182986" y="25435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/>
          <p:cNvSpPr/>
          <p:nvPr/>
        </p:nvSpPr>
        <p:spPr>
          <a:xfrm>
            <a:off x="3028950" y="5911850"/>
            <a:ext cx="4171950" cy="57150"/>
          </a:xfrm>
          <a:custGeom>
            <a:avLst/>
            <a:gdLst>
              <a:gd name="connsiteX0" fmla="*/ 25400 w 4171950"/>
              <a:gd name="connsiteY0" fmla="*/ 20682 h 57150"/>
              <a:gd name="connsiteX1" fmla="*/ 4182986 w 4171950"/>
              <a:gd name="connsiteY1" fmla="*/ 2068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2"/>
                </a:moveTo>
                <a:lnTo>
                  <a:pt x="4182986" y="2068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/>
          <p:cNvSpPr/>
          <p:nvPr/>
        </p:nvSpPr>
        <p:spPr>
          <a:xfrm>
            <a:off x="3054350" y="24828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8"/>
          <p:cNvSpPr/>
          <p:nvPr/>
        </p:nvSpPr>
        <p:spPr>
          <a:xfrm>
            <a:off x="7169150" y="24828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/>
          <p:cNvSpPr/>
          <p:nvPr/>
        </p:nvSpPr>
        <p:spPr>
          <a:xfrm>
            <a:off x="3028950" y="25082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/>
          <p:cNvSpPr/>
          <p:nvPr/>
        </p:nvSpPr>
        <p:spPr>
          <a:xfrm>
            <a:off x="3028950" y="65849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/>
          <p:cNvSpPr/>
          <p:nvPr/>
        </p:nvSpPr>
        <p:spPr>
          <a:xfrm>
            <a:off x="10737850" y="24828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/>
          <p:cNvSpPr/>
          <p:nvPr/>
        </p:nvSpPr>
        <p:spPr>
          <a:xfrm>
            <a:off x="11423650" y="2482850"/>
            <a:ext cx="57150" cy="4146550"/>
          </a:xfrm>
          <a:custGeom>
            <a:avLst/>
            <a:gdLst>
              <a:gd name="connsiteX0" fmla="*/ 20611 w 57150"/>
              <a:gd name="connsiteY0" fmla="*/ 25400 h 4146550"/>
              <a:gd name="connsiteX1" fmla="*/ 2061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1" y="25400"/>
                </a:moveTo>
                <a:lnTo>
                  <a:pt x="2061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/>
          <p:cNvSpPr/>
          <p:nvPr/>
        </p:nvSpPr>
        <p:spPr>
          <a:xfrm>
            <a:off x="12109450" y="24828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/>
          <p:cNvSpPr/>
          <p:nvPr/>
        </p:nvSpPr>
        <p:spPr>
          <a:xfrm>
            <a:off x="12795250" y="2482850"/>
            <a:ext cx="57150" cy="4146550"/>
          </a:xfrm>
          <a:custGeom>
            <a:avLst/>
            <a:gdLst>
              <a:gd name="connsiteX0" fmla="*/ 22174 w 57150"/>
              <a:gd name="connsiteY0" fmla="*/ 25400 h 4146550"/>
              <a:gd name="connsiteX1" fmla="*/ 22174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4" y="25400"/>
                </a:moveTo>
                <a:lnTo>
                  <a:pt x="22174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5"/>
          <p:cNvSpPr/>
          <p:nvPr/>
        </p:nvSpPr>
        <p:spPr>
          <a:xfrm>
            <a:off x="13481050" y="24828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6"/>
          <p:cNvSpPr/>
          <p:nvPr/>
        </p:nvSpPr>
        <p:spPr>
          <a:xfrm>
            <a:off x="10026650" y="31813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reeform 347"/>
          <p:cNvSpPr/>
          <p:nvPr/>
        </p:nvSpPr>
        <p:spPr>
          <a:xfrm>
            <a:off x="10026650" y="38671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8"/>
          <p:cNvSpPr/>
          <p:nvPr/>
        </p:nvSpPr>
        <p:spPr>
          <a:xfrm>
            <a:off x="10026650" y="4540250"/>
            <a:ext cx="4171950" cy="57150"/>
          </a:xfrm>
          <a:custGeom>
            <a:avLst/>
            <a:gdLst>
              <a:gd name="connsiteX0" fmla="*/ 25400 w 4171950"/>
              <a:gd name="connsiteY0" fmla="*/ 30189 h 57150"/>
              <a:gd name="connsiteX1" fmla="*/ 4182986 w 4171950"/>
              <a:gd name="connsiteY1" fmla="*/ 3018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9"/>
                </a:moveTo>
                <a:lnTo>
                  <a:pt x="4182986" y="30189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/>
          <p:cNvSpPr/>
          <p:nvPr/>
        </p:nvSpPr>
        <p:spPr>
          <a:xfrm>
            <a:off x="10026650" y="5226050"/>
            <a:ext cx="4171950" cy="57150"/>
          </a:xfrm>
          <a:custGeom>
            <a:avLst/>
            <a:gdLst>
              <a:gd name="connsiteX0" fmla="*/ 25400 w 4171950"/>
              <a:gd name="connsiteY0" fmla="*/ 25435 h 57150"/>
              <a:gd name="connsiteX1" fmla="*/ 4182986 w 4171950"/>
              <a:gd name="connsiteY1" fmla="*/ 2543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5"/>
                </a:moveTo>
                <a:lnTo>
                  <a:pt x="4182986" y="254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/>
          <p:cNvSpPr/>
          <p:nvPr/>
        </p:nvSpPr>
        <p:spPr>
          <a:xfrm>
            <a:off x="10026650" y="5911850"/>
            <a:ext cx="4171950" cy="57150"/>
          </a:xfrm>
          <a:custGeom>
            <a:avLst/>
            <a:gdLst>
              <a:gd name="connsiteX0" fmla="*/ 25400 w 4171950"/>
              <a:gd name="connsiteY0" fmla="*/ 20682 h 57150"/>
              <a:gd name="connsiteX1" fmla="*/ 4182986 w 4171950"/>
              <a:gd name="connsiteY1" fmla="*/ 2068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2"/>
                </a:moveTo>
                <a:lnTo>
                  <a:pt x="4182986" y="2068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/>
          <p:cNvSpPr/>
          <p:nvPr/>
        </p:nvSpPr>
        <p:spPr>
          <a:xfrm>
            <a:off x="10052050" y="24828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/>
          <p:cNvSpPr/>
          <p:nvPr/>
        </p:nvSpPr>
        <p:spPr>
          <a:xfrm>
            <a:off x="14166850" y="24828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/>
          <p:cNvSpPr/>
          <p:nvPr/>
        </p:nvSpPr>
        <p:spPr>
          <a:xfrm>
            <a:off x="10026650" y="25082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/>
          <p:cNvSpPr/>
          <p:nvPr/>
        </p:nvSpPr>
        <p:spPr>
          <a:xfrm>
            <a:off x="10026650" y="65849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/>
          <p:cNvSpPr/>
          <p:nvPr/>
        </p:nvSpPr>
        <p:spPr>
          <a:xfrm>
            <a:off x="2559050" y="2152650"/>
            <a:ext cx="4438650" cy="31750"/>
          </a:xfrm>
          <a:custGeom>
            <a:avLst/>
            <a:gdLst>
              <a:gd name="connsiteX0" fmla="*/ 42628 w 4438650"/>
              <a:gd name="connsiteY0" fmla="*/ 39753 h 31750"/>
              <a:gd name="connsiteX1" fmla="*/ 4414281 w 4438650"/>
              <a:gd name="connsiteY1" fmla="*/ 39753 h 31750"/>
              <a:gd name="connsiteX2" fmla="*/ 4446031 w 4438650"/>
              <a:gd name="connsiteY2" fmla="*/ 3975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650" h="31750">
                <a:moveTo>
                  <a:pt x="42628" y="39753"/>
                </a:moveTo>
                <a:lnTo>
                  <a:pt x="4414281" y="39753"/>
                </a:lnTo>
                <a:lnTo>
                  <a:pt x="4446031" y="39753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/>
          <p:cNvSpPr/>
          <p:nvPr/>
        </p:nvSpPr>
        <p:spPr>
          <a:xfrm>
            <a:off x="6940550" y="2025650"/>
            <a:ext cx="285750" cy="285750"/>
          </a:xfrm>
          <a:custGeom>
            <a:avLst/>
            <a:gdLst>
              <a:gd name="connsiteX0" fmla="*/ 32780 w 285750"/>
              <a:gd name="connsiteY0" fmla="*/ 296293 h 285750"/>
              <a:gd name="connsiteX1" fmla="*/ 291861 w 285750"/>
              <a:gd name="connsiteY1" fmla="*/ 166753 h 285750"/>
              <a:gd name="connsiteX2" fmla="*/ 32780 w 285750"/>
              <a:gd name="connsiteY2" fmla="*/ 37213 h 285750"/>
              <a:gd name="connsiteX3" fmla="*/ 32780 w 285750"/>
              <a:gd name="connsiteY3" fmla="*/ 29629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2780" y="296293"/>
                </a:moveTo>
                <a:lnTo>
                  <a:pt x="291861" y="166753"/>
                </a:lnTo>
                <a:lnTo>
                  <a:pt x="32780" y="37213"/>
                </a:lnTo>
                <a:lnTo>
                  <a:pt x="32780" y="29629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/>
          <p:cNvSpPr/>
          <p:nvPr/>
        </p:nvSpPr>
        <p:spPr>
          <a:xfrm>
            <a:off x="2635250" y="2470150"/>
            <a:ext cx="31750" cy="3930650"/>
          </a:xfrm>
          <a:custGeom>
            <a:avLst/>
            <a:gdLst>
              <a:gd name="connsiteX0" fmla="*/ 42627 w 31750"/>
              <a:gd name="connsiteY0" fmla="*/ 37139 h 3930650"/>
              <a:gd name="connsiteX1" fmla="*/ 42627 w 31750"/>
              <a:gd name="connsiteY1" fmla="*/ 3907483 h 3930650"/>
              <a:gd name="connsiteX2" fmla="*/ 42627 w 31750"/>
              <a:gd name="connsiteY2" fmla="*/ 3939232 h 393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3930650">
                <a:moveTo>
                  <a:pt x="42627" y="37139"/>
                </a:moveTo>
                <a:lnTo>
                  <a:pt x="42627" y="3907483"/>
                </a:lnTo>
                <a:lnTo>
                  <a:pt x="42627" y="3939232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/>
          <p:cNvSpPr/>
          <p:nvPr/>
        </p:nvSpPr>
        <p:spPr>
          <a:xfrm>
            <a:off x="2508250" y="6343650"/>
            <a:ext cx="298450" cy="285750"/>
          </a:xfrm>
          <a:custGeom>
            <a:avLst/>
            <a:gdLst>
              <a:gd name="connsiteX0" fmla="*/ 40087 w 298450"/>
              <a:gd name="connsiteY0" fmla="*/ 33981 h 285750"/>
              <a:gd name="connsiteX1" fmla="*/ 169627 w 298450"/>
              <a:gd name="connsiteY1" fmla="*/ 293061 h 285750"/>
              <a:gd name="connsiteX2" fmla="*/ 299167 w 298450"/>
              <a:gd name="connsiteY2" fmla="*/ 33981 h 285750"/>
              <a:gd name="connsiteX3" fmla="*/ 40087 w 298450"/>
              <a:gd name="connsiteY3" fmla="*/ 3398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0087" y="33981"/>
                </a:moveTo>
                <a:lnTo>
                  <a:pt x="169627" y="293061"/>
                </a:lnTo>
                <a:lnTo>
                  <a:pt x="299167" y="33981"/>
                </a:lnTo>
                <a:lnTo>
                  <a:pt x="40087" y="3398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/>
          <p:cNvSpPr/>
          <p:nvPr/>
        </p:nvSpPr>
        <p:spPr>
          <a:xfrm>
            <a:off x="9620250" y="2152650"/>
            <a:ext cx="4425950" cy="31750"/>
          </a:xfrm>
          <a:custGeom>
            <a:avLst/>
            <a:gdLst>
              <a:gd name="connsiteX0" fmla="*/ 33022 w 4425950"/>
              <a:gd name="connsiteY0" fmla="*/ 39753 h 31750"/>
              <a:gd name="connsiteX1" fmla="*/ 4404675 w 4425950"/>
              <a:gd name="connsiteY1" fmla="*/ 39753 h 31750"/>
              <a:gd name="connsiteX2" fmla="*/ 4436425 w 4425950"/>
              <a:gd name="connsiteY2" fmla="*/ 3975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5950" h="31750">
                <a:moveTo>
                  <a:pt x="33022" y="39753"/>
                </a:moveTo>
                <a:lnTo>
                  <a:pt x="4404675" y="39753"/>
                </a:lnTo>
                <a:lnTo>
                  <a:pt x="4436425" y="39753"/>
                </a:lnTo>
              </a:path>
            </a:pathLst>
          </a:custGeom>
          <a:ln w="635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60"/>
          <p:cNvSpPr/>
          <p:nvPr/>
        </p:nvSpPr>
        <p:spPr>
          <a:xfrm>
            <a:off x="13989050" y="2025650"/>
            <a:ext cx="285750" cy="285750"/>
          </a:xfrm>
          <a:custGeom>
            <a:avLst/>
            <a:gdLst>
              <a:gd name="connsiteX0" fmla="*/ 35876 w 285750"/>
              <a:gd name="connsiteY0" fmla="*/ 296293 h 285750"/>
              <a:gd name="connsiteX1" fmla="*/ 294957 w 285750"/>
              <a:gd name="connsiteY1" fmla="*/ 166753 h 285750"/>
              <a:gd name="connsiteX2" fmla="*/ 35876 w 285750"/>
              <a:gd name="connsiteY2" fmla="*/ 37213 h 285750"/>
              <a:gd name="connsiteX3" fmla="*/ 35876 w 285750"/>
              <a:gd name="connsiteY3" fmla="*/ 29629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5876" y="296293"/>
                </a:moveTo>
                <a:lnTo>
                  <a:pt x="294957" y="166753"/>
                </a:lnTo>
                <a:lnTo>
                  <a:pt x="35876" y="37213"/>
                </a:lnTo>
                <a:lnTo>
                  <a:pt x="35876" y="296293"/>
                </a:lnTo>
                <a:close/>
              </a:path>
            </a:pathLst>
          </a:custGeom>
          <a:solidFill>
            <a:srgbClr val="299E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/>
          <p:cNvSpPr/>
          <p:nvPr/>
        </p:nvSpPr>
        <p:spPr>
          <a:xfrm>
            <a:off x="9632950" y="2470150"/>
            <a:ext cx="31750" cy="3930650"/>
          </a:xfrm>
          <a:custGeom>
            <a:avLst/>
            <a:gdLst>
              <a:gd name="connsiteX0" fmla="*/ 42253 w 31750"/>
              <a:gd name="connsiteY0" fmla="*/ 39661 h 3930650"/>
              <a:gd name="connsiteX1" fmla="*/ 42253 w 31750"/>
              <a:gd name="connsiteY1" fmla="*/ 3910005 h 3930650"/>
              <a:gd name="connsiteX2" fmla="*/ 42253 w 31750"/>
              <a:gd name="connsiteY2" fmla="*/ 3941755 h 393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3930650">
                <a:moveTo>
                  <a:pt x="42253" y="39661"/>
                </a:moveTo>
                <a:lnTo>
                  <a:pt x="42253" y="3910005"/>
                </a:lnTo>
                <a:lnTo>
                  <a:pt x="42253" y="3941755"/>
                </a:lnTo>
              </a:path>
            </a:pathLst>
          </a:custGeom>
          <a:ln w="635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/>
          <p:cNvSpPr/>
          <p:nvPr/>
        </p:nvSpPr>
        <p:spPr>
          <a:xfrm>
            <a:off x="9505950" y="6343650"/>
            <a:ext cx="298450" cy="285750"/>
          </a:xfrm>
          <a:custGeom>
            <a:avLst/>
            <a:gdLst>
              <a:gd name="connsiteX0" fmla="*/ 39713 w 298450"/>
              <a:gd name="connsiteY0" fmla="*/ 36505 h 285750"/>
              <a:gd name="connsiteX1" fmla="*/ 169253 w 298450"/>
              <a:gd name="connsiteY1" fmla="*/ 295585 h 285750"/>
              <a:gd name="connsiteX2" fmla="*/ 298792 w 298450"/>
              <a:gd name="connsiteY2" fmla="*/ 36505 h 285750"/>
              <a:gd name="connsiteX3" fmla="*/ 39713 w 298450"/>
              <a:gd name="connsiteY3" fmla="*/ 3650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39713" y="36505"/>
                </a:moveTo>
                <a:lnTo>
                  <a:pt x="169253" y="295585"/>
                </a:lnTo>
                <a:lnTo>
                  <a:pt x="298792" y="36505"/>
                </a:lnTo>
                <a:lnTo>
                  <a:pt x="39713" y="36505"/>
                </a:lnTo>
                <a:close/>
              </a:path>
            </a:pathLst>
          </a:custGeom>
          <a:solidFill>
            <a:srgbClr val="299E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TextBox 363"/>
          <p:cNvSpPr txBox="1"/>
          <p:nvPr/>
        </p:nvSpPr>
        <p:spPr>
          <a:xfrm>
            <a:off x="2794000" y="668934"/>
            <a:ext cx="10773772" cy="7834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603500">
              <a:lnSpc>
                <a:spcPct val="100833"/>
              </a:lnSpc>
            </a:pP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75"/>
              </a:lnSpc>
            </a:pPr>
            <a:endParaRPr lang="en-US" dirty="0"/>
          </a:p>
          <a:p>
            <a:pPr marL="0" indent="520700">
              <a:lnSpc>
                <a:spcPct val="100000"/>
              </a:lnSpc>
            </a:pPr>
            <a:r>
              <a:rPr lang="en-US" altLang="zh-CN" sz="4100" spc="535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100" spc="2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525" dirty="0">
                <a:solidFill>
                  <a:srgbClr val="EF5926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4100" spc="26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35" dirty="0">
                <a:solidFill>
                  <a:srgbClr val="EF5926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100" spc="26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50" dirty="0">
                <a:solidFill>
                  <a:srgbClr val="EF5926"/>
                </a:solidFill>
                <a:latin typeface="Times New Roman"/>
                <a:ea typeface="Times New Roman"/>
              </a:rPr>
              <a:t>channels</a:t>
            </a:r>
            <a:r>
              <a:rPr lang="en-US" altLang="zh-CN" sz="4100" spc="26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00" dirty="0">
                <a:solidFill>
                  <a:srgbClr val="100000"/>
                </a:solidFill>
                <a:latin typeface="Times New Roman"/>
                <a:ea typeface="Times New Roman"/>
              </a:rPr>
              <a:t>specifies</a:t>
            </a:r>
            <a:r>
              <a:rPr lang="en-US" altLang="zh-CN" sz="4100" spc="26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3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</a:p>
          <a:p>
            <a:pPr marL="0">
              <a:lnSpc>
                <a:spcPct val="100000"/>
              </a:lnSpc>
            </a:pPr>
            <a:r>
              <a:rPr lang="en-US" altLang="zh-CN" sz="4100" spc="535" dirty="0">
                <a:solidFill>
                  <a:srgbClr val="EF5926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4100" spc="26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40" dirty="0">
                <a:solidFill>
                  <a:srgbClr val="EF5926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100" spc="2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65" dirty="0">
                <a:solidFill>
                  <a:srgbClr val="EF5926"/>
                </a:solidFill>
                <a:latin typeface="Times New Roman"/>
                <a:ea typeface="Times New Roman"/>
              </a:rPr>
              <a:t>elements</a:t>
            </a:r>
            <a:r>
              <a:rPr lang="en-US" altLang="zh-CN" sz="4100" spc="27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19" dirty="0">
                <a:solidFill>
                  <a:srgbClr val="1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4100" spc="27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3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100" spc="27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65" dirty="0">
                <a:solidFill>
                  <a:srgbClr val="100000"/>
                </a:solidFill>
                <a:latin typeface="Times New Roman"/>
                <a:ea typeface="Times New Roman"/>
              </a:rPr>
              <a:t>3rd</a:t>
            </a:r>
            <a:r>
              <a:rPr lang="en-US" altLang="zh-CN" sz="4100" spc="27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00" spc="485" dirty="0">
                <a:solidFill>
                  <a:srgbClr val="100000"/>
                </a:solidFill>
                <a:latin typeface="Times New Roman"/>
                <a:ea typeface="Times New Roman"/>
              </a:rPr>
              <a:t>dimension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Picture 3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524000"/>
            <a:ext cx="1356360" cy="1348740"/>
          </a:xfrm>
          <a:prstGeom prst="rect">
            <a:avLst/>
          </a:prstGeom>
        </p:spPr>
      </p:pic>
      <p:pic>
        <p:nvPicPr>
          <p:cNvPr id="366" name="Picture 3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1524000"/>
            <a:ext cx="1348740" cy="1348740"/>
          </a:xfrm>
          <a:prstGeom prst="rect">
            <a:avLst/>
          </a:prstGeom>
        </p:spPr>
      </p:pic>
      <p:sp>
        <p:nvSpPr>
          <p:cNvPr id="2" name="Freeform 366"/>
          <p:cNvSpPr/>
          <p:nvPr/>
        </p:nvSpPr>
        <p:spPr>
          <a:xfrm>
            <a:off x="3740150" y="2482850"/>
            <a:ext cx="57150" cy="4146550"/>
          </a:xfrm>
          <a:custGeom>
            <a:avLst/>
            <a:gdLst>
              <a:gd name="connsiteX0" fmla="*/ 19830 w 57150"/>
              <a:gd name="connsiteY0" fmla="*/ 25400 h 4146550"/>
              <a:gd name="connsiteX1" fmla="*/ 1983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0" y="25400"/>
                </a:moveTo>
                <a:lnTo>
                  <a:pt x="1983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/>
          <p:cNvSpPr/>
          <p:nvPr/>
        </p:nvSpPr>
        <p:spPr>
          <a:xfrm>
            <a:off x="4425950" y="2482850"/>
            <a:ext cx="57150" cy="4146550"/>
          </a:xfrm>
          <a:custGeom>
            <a:avLst/>
            <a:gdLst>
              <a:gd name="connsiteX0" fmla="*/ 20612 w 57150"/>
              <a:gd name="connsiteY0" fmla="*/ 25400 h 4146550"/>
              <a:gd name="connsiteX1" fmla="*/ 20612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2" y="25400"/>
                </a:moveTo>
                <a:lnTo>
                  <a:pt x="20612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/>
          <p:cNvSpPr/>
          <p:nvPr/>
        </p:nvSpPr>
        <p:spPr>
          <a:xfrm>
            <a:off x="5111750" y="24828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/>
          <p:cNvSpPr/>
          <p:nvPr/>
        </p:nvSpPr>
        <p:spPr>
          <a:xfrm>
            <a:off x="5797550" y="2482850"/>
            <a:ext cx="57150" cy="4146550"/>
          </a:xfrm>
          <a:custGeom>
            <a:avLst/>
            <a:gdLst>
              <a:gd name="connsiteX0" fmla="*/ 22174 w 57150"/>
              <a:gd name="connsiteY0" fmla="*/ 25400 h 4146550"/>
              <a:gd name="connsiteX1" fmla="*/ 22174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4" y="25400"/>
                </a:moveTo>
                <a:lnTo>
                  <a:pt x="22174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/>
          <p:cNvSpPr/>
          <p:nvPr/>
        </p:nvSpPr>
        <p:spPr>
          <a:xfrm>
            <a:off x="6483350" y="24828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/>
          <p:cNvSpPr/>
          <p:nvPr/>
        </p:nvSpPr>
        <p:spPr>
          <a:xfrm>
            <a:off x="3028950" y="31813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/>
          <p:cNvSpPr/>
          <p:nvPr/>
        </p:nvSpPr>
        <p:spPr>
          <a:xfrm>
            <a:off x="3028950" y="38671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/>
          <p:cNvSpPr/>
          <p:nvPr/>
        </p:nvSpPr>
        <p:spPr>
          <a:xfrm>
            <a:off x="3028950" y="4540250"/>
            <a:ext cx="4171950" cy="57150"/>
          </a:xfrm>
          <a:custGeom>
            <a:avLst/>
            <a:gdLst>
              <a:gd name="connsiteX0" fmla="*/ 25400 w 4171950"/>
              <a:gd name="connsiteY0" fmla="*/ 30189 h 57150"/>
              <a:gd name="connsiteX1" fmla="*/ 4182986 w 4171950"/>
              <a:gd name="connsiteY1" fmla="*/ 3018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9"/>
                </a:moveTo>
                <a:lnTo>
                  <a:pt x="4182986" y="30189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/>
          <p:cNvSpPr/>
          <p:nvPr/>
        </p:nvSpPr>
        <p:spPr>
          <a:xfrm>
            <a:off x="3028950" y="5226050"/>
            <a:ext cx="4171950" cy="57150"/>
          </a:xfrm>
          <a:custGeom>
            <a:avLst/>
            <a:gdLst>
              <a:gd name="connsiteX0" fmla="*/ 25400 w 4171950"/>
              <a:gd name="connsiteY0" fmla="*/ 25435 h 57150"/>
              <a:gd name="connsiteX1" fmla="*/ 4182986 w 4171950"/>
              <a:gd name="connsiteY1" fmla="*/ 2543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5"/>
                </a:moveTo>
                <a:lnTo>
                  <a:pt x="4182986" y="25435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/>
          <p:cNvSpPr/>
          <p:nvPr/>
        </p:nvSpPr>
        <p:spPr>
          <a:xfrm>
            <a:off x="3028950" y="5911850"/>
            <a:ext cx="4171950" cy="57150"/>
          </a:xfrm>
          <a:custGeom>
            <a:avLst/>
            <a:gdLst>
              <a:gd name="connsiteX0" fmla="*/ 25400 w 4171950"/>
              <a:gd name="connsiteY0" fmla="*/ 20682 h 57150"/>
              <a:gd name="connsiteX1" fmla="*/ 4182986 w 4171950"/>
              <a:gd name="connsiteY1" fmla="*/ 2068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2"/>
                </a:moveTo>
                <a:lnTo>
                  <a:pt x="4182986" y="20682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/>
          <p:cNvSpPr/>
          <p:nvPr/>
        </p:nvSpPr>
        <p:spPr>
          <a:xfrm>
            <a:off x="3054350" y="24828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/>
          <p:cNvSpPr/>
          <p:nvPr/>
        </p:nvSpPr>
        <p:spPr>
          <a:xfrm>
            <a:off x="7169150" y="24828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/>
          <p:cNvSpPr/>
          <p:nvPr/>
        </p:nvSpPr>
        <p:spPr>
          <a:xfrm>
            <a:off x="3028950" y="25082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/>
          <p:cNvSpPr/>
          <p:nvPr/>
        </p:nvSpPr>
        <p:spPr>
          <a:xfrm>
            <a:off x="3028950" y="65849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4B4B4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/>
          <p:cNvSpPr/>
          <p:nvPr/>
        </p:nvSpPr>
        <p:spPr>
          <a:xfrm>
            <a:off x="10737850" y="2482850"/>
            <a:ext cx="57150" cy="4146550"/>
          </a:xfrm>
          <a:custGeom>
            <a:avLst/>
            <a:gdLst>
              <a:gd name="connsiteX0" fmla="*/ 19831 w 57150"/>
              <a:gd name="connsiteY0" fmla="*/ 25400 h 4146550"/>
              <a:gd name="connsiteX1" fmla="*/ 1983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831" y="25400"/>
                </a:moveTo>
                <a:lnTo>
                  <a:pt x="1983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/>
          <p:cNvSpPr/>
          <p:nvPr/>
        </p:nvSpPr>
        <p:spPr>
          <a:xfrm>
            <a:off x="11423650" y="2482850"/>
            <a:ext cx="57150" cy="4146550"/>
          </a:xfrm>
          <a:custGeom>
            <a:avLst/>
            <a:gdLst>
              <a:gd name="connsiteX0" fmla="*/ 20611 w 57150"/>
              <a:gd name="connsiteY0" fmla="*/ 25400 h 4146550"/>
              <a:gd name="connsiteX1" fmla="*/ 20611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0611" y="25400"/>
                </a:moveTo>
                <a:lnTo>
                  <a:pt x="20611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/>
          <p:cNvSpPr/>
          <p:nvPr/>
        </p:nvSpPr>
        <p:spPr>
          <a:xfrm>
            <a:off x="12109450" y="2482850"/>
            <a:ext cx="57150" cy="4146550"/>
          </a:xfrm>
          <a:custGeom>
            <a:avLst/>
            <a:gdLst>
              <a:gd name="connsiteX0" fmla="*/ 21393 w 57150"/>
              <a:gd name="connsiteY0" fmla="*/ 25400 h 4146550"/>
              <a:gd name="connsiteX1" fmla="*/ 21393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1393" y="25400"/>
                </a:moveTo>
                <a:lnTo>
                  <a:pt x="21393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/>
          <p:cNvSpPr/>
          <p:nvPr/>
        </p:nvSpPr>
        <p:spPr>
          <a:xfrm>
            <a:off x="12795250" y="2482850"/>
            <a:ext cx="57150" cy="4146550"/>
          </a:xfrm>
          <a:custGeom>
            <a:avLst/>
            <a:gdLst>
              <a:gd name="connsiteX0" fmla="*/ 22174 w 57150"/>
              <a:gd name="connsiteY0" fmla="*/ 25400 h 4146550"/>
              <a:gd name="connsiteX1" fmla="*/ 22174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174" y="25400"/>
                </a:moveTo>
                <a:lnTo>
                  <a:pt x="22174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/>
          <p:cNvSpPr/>
          <p:nvPr/>
        </p:nvSpPr>
        <p:spPr>
          <a:xfrm>
            <a:off x="13481050" y="2482850"/>
            <a:ext cx="57150" cy="4146550"/>
          </a:xfrm>
          <a:custGeom>
            <a:avLst/>
            <a:gdLst>
              <a:gd name="connsiteX0" fmla="*/ 22955 w 57150"/>
              <a:gd name="connsiteY0" fmla="*/ 25400 h 4146550"/>
              <a:gd name="connsiteX1" fmla="*/ 22955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2955" y="25400"/>
                </a:moveTo>
                <a:lnTo>
                  <a:pt x="22955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/>
          <p:cNvSpPr/>
          <p:nvPr/>
        </p:nvSpPr>
        <p:spPr>
          <a:xfrm>
            <a:off x="10026650" y="3181350"/>
            <a:ext cx="4171950" cy="57150"/>
          </a:xfrm>
          <a:custGeom>
            <a:avLst/>
            <a:gdLst>
              <a:gd name="connsiteX0" fmla="*/ 25400 w 4171950"/>
              <a:gd name="connsiteY0" fmla="*/ 26996 h 57150"/>
              <a:gd name="connsiteX1" fmla="*/ 4182986 w 4171950"/>
              <a:gd name="connsiteY1" fmla="*/ 2699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6996"/>
                </a:moveTo>
                <a:lnTo>
                  <a:pt x="4182986" y="2699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/>
          <p:cNvSpPr/>
          <p:nvPr/>
        </p:nvSpPr>
        <p:spPr>
          <a:xfrm>
            <a:off x="10026650" y="3867150"/>
            <a:ext cx="4171950" cy="57150"/>
          </a:xfrm>
          <a:custGeom>
            <a:avLst/>
            <a:gdLst>
              <a:gd name="connsiteX0" fmla="*/ 25400 w 4171950"/>
              <a:gd name="connsiteY0" fmla="*/ 22242 h 57150"/>
              <a:gd name="connsiteX1" fmla="*/ 4182986 w 4171950"/>
              <a:gd name="connsiteY1" fmla="*/ 2224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2242"/>
                </a:moveTo>
                <a:lnTo>
                  <a:pt x="4182986" y="2224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/>
          <p:cNvSpPr/>
          <p:nvPr/>
        </p:nvSpPr>
        <p:spPr>
          <a:xfrm>
            <a:off x="10026650" y="4540250"/>
            <a:ext cx="4171950" cy="57150"/>
          </a:xfrm>
          <a:custGeom>
            <a:avLst/>
            <a:gdLst>
              <a:gd name="connsiteX0" fmla="*/ 25400 w 4171950"/>
              <a:gd name="connsiteY0" fmla="*/ 30189 h 57150"/>
              <a:gd name="connsiteX1" fmla="*/ 4182986 w 4171950"/>
              <a:gd name="connsiteY1" fmla="*/ 3018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30189"/>
                </a:moveTo>
                <a:lnTo>
                  <a:pt x="4182986" y="30189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/>
          <p:cNvSpPr/>
          <p:nvPr/>
        </p:nvSpPr>
        <p:spPr>
          <a:xfrm>
            <a:off x="10026650" y="5226050"/>
            <a:ext cx="4171950" cy="57150"/>
          </a:xfrm>
          <a:custGeom>
            <a:avLst/>
            <a:gdLst>
              <a:gd name="connsiteX0" fmla="*/ 25400 w 4171950"/>
              <a:gd name="connsiteY0" fmla="*/ 25435 h 57150"/>
              <a:gd name="connsiteX1" fmla="*/ 4182986 w 4171950"/>
              <a:gd name="connsiteY1" fmla="*/ 2543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5435"/>
                </a:moveTo>
                <a:lnTo>
                  <a:pt x="4182986" y="25435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/>
          <p:cNvSpPr/>
          <p:nvPr/>
        </p:nvSpPr>
        <p:spPr>
          <a:xfrm>
            <a:off x="10026650" y="5911850"/>
            <a:ext cx="4171950" cy="57150"/>
          </a:xfrm>
          <a:custGeom>
            <a:avLst/>
            <a:gdLst>
              <a:gd name="connsiteX0" fmla="*/ 25400 w 4171950"/>
              <a:gd name="connsiteY0" fmla="*/ 20682 h 57150"/>
              <a:gd name="connsiteX1" fmla="*/ 4182986 w 4171950"/>
              <a:gd name="connsiteY1" fmla="*/ 2068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0682"/>
                </a:moveTo>
                <a:lnTo>
                  <a:pt x="4182986" y="20682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/>
          <p:cNvSpPr/>
          <p:nvPr/>
        </p:nvSpPr>
        <p:spPr>
          <a:xfrm>
            <a:off x="10052050" y="2482850"/>
            <a:ext cx="57150" cy="4146550"/>
          </a:xfrm>
          <a:custGeom>
            <a:avLst/>
            <a:gdLst>
              <a:gd name="connsiteX0" fmla="*/ 19050 w 57150"/>
              <a:gd name="connsiteY0" fmla="*/ 25400 h 4146550"/>
              <a:gd name="connsiteX1" fmla="*/ 19050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19050" y="25400"/>
                </a:moveTo>
                <a:lnTo>
                  <a:pt x="19050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reeform 391"/>
          <p:cNvSpPr/>
          <p:nvPr/>
        </p:nvSpPr>
        <p:spPr>
          <a:xfrm>
            <a:off x="14166850" y="2482850"/>
            <a:ext cx="57150" cy="4146550"/>
          </a:xfrm>
          <a:custGeom>
            <a:avLst/>
            <a:gdLst>
              <a:gd name="connsiteX0" fmla="*/ 23736 w 57150"/>
              <a:gd name="connsiteY0" fmla="*/ 25400 h 4146550"/>
              <a:gd name="connsiteX1" fmla="*/ 23736 w 57150"/>
              <a:gd name="connsiteY1" fmla="*/ 4149777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4146550">
                <a:moveTo>
                  <a:pt x="23736" y="25400"/>
                </a:moveTo>
                <a:lnTo>
                  <a:pt x="23736" y="4149777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/>
          <p:cNvSpPr/>
          <p:nvPr/>
        </p:nvSpPr>
        <p:spPr>
          <a:xfrm>
            <a:off x="10026650" y="2508250"/>
            <a:ext cx="4171950" cy="57150"/>
          </a:xfrm>
          <a:custGeom>
            <a:avLst/>
            <a:gdLst>
              <a:gd name="connsiteX0" fmla="*/ 25400 w 4171950"/>
              <a:gd name="connsiteY0" fmla="*/ 19050 h 57150"/>
              <a:gd name="connsiteX1" fmla="*/ 4182986 w 4171950"/>
              <a:gd name="connsiteY1" fmla="*/ 190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19050"/>
                </a:moveTo>
                <a:lnTo>
                  <a:pt x="4182986" y="19050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Freeform 393"/>
          <p:cNvSpPr/>
          <p:nvPr/>
        </p:nvSpPr>
        <p:spPr>
          <a:xfrm>
            <a:off x="10026650" y="6584950"/>
            <a:ext cx="4171950" cy="57150"/>
          </a:xfrm>
          <a:custGeom>
            <a:avLst/>
            <a:gdLst>
              <a:gd name="connsiteX0" fmla="*/ 25400 w 4171950"/>
              <a:gd name="connsiteY0" fmla="*/ 28626 h 57150"/>
              <a:gd name="connsiteX1" fmla="*/ 4182986 w 4171950"/>
              <a:gd name="connsiteY1" fmla="*/ 2862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1950" h="57150">
                <a:moveTo>
                  <a:pt x="25400" y="28626"/>
                </a:moveTo>
                <a:lnTo>
                  <a:pt x="4182986" y="28626"/>
                </a:lnTo>
              </a:path>
            </a:pathLst>
          </a:custGeom>
          <a:ln w="381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/>
          <p:cNvSpPr/>
          <p:nvPr/>
        </p:nvSpPr>
        <p:spPr>
          <a:xfrm>
            <a:off x="2559050" y="2152650"/>
            <a:ext cx="4438650" cy="31750"/>
          </a:xfrm>
          <a:custGeom>
            <a:avLst/>
            <a:gdLst>
              <a:gd name="connsiteX0" fmla="*/ 42628 w 4438650"/>
              <a:gd name="connsiteY0" fmla="*/ 39753 h 31750"/>
              <a:gd name="connsiteX1" fmla="*/ 4414281 w 4438650"/>
              <a:gd name="connsiteY1" fmla="*/ 39753 h 31750"/>
              <a:gd name="connsiteX2" fmla="*/ 4446031 w 4438650"/>
              <a:gd name="connsiteY2" fmla="*/ 3975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650" h="31750">
                <a:moveTo>
                  <a:pt x="42628" y="39753"/>
                </a:moveTo>
                <a:lnTo>
                  <a:pt x="4414281" y="39753"/>
                </a:lnTo>
                <a:lnTo>
                  <a:pt x="4446031" y="39753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5"/>
          <p:cNvSpPr/>
          <p:nvPr/>
        </p:nvSpPr>
        <p:spPr>
          <a:xfrm>
            <a:off x="6940550" y="2025650"/>
            <a:ext cx="285750" cy="285750"/>
          </a:xfrm>
          <a:custGeom>
            <a:avLst/>
            <a:gdLst>
              <a:gd name="connsiteX0" fmla="*/ 32780 w 285750"/>
              <a:gd name="connsiteY0" fmla="*/ 296293 h 285750"/>
              <a:gd name="connsiteX1" fmla="*/ 291861 w 285750"/>
              <a:gd name="connsiteY1" fmla="*/ 166753 h 285750"/>
              <a:gd name="connsiteX2" fmla="*/ 32780 w 285750"/>
              <a:gd name="connsiteY2" fmla="*/ 37213 h 285750"/>
              <a:gd name="connsiteX3" fmla="*/ 32780 w 285750"/>
              <a:gd name="connsiteY3" fmla="*/ 29629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2780" y="296293"/>
                </a:moveTo>
                <a:lnTo>
                  <a:pt x="291861" y="166753"/>
                </a:lnTo>
                <a:lnTo>
                  <a:pt x="32780" y="37213"/>
                </a:lnTo>
                <a:lnTo>
                  <a:pt x="32780" y="29629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 396"/>
          <p:cNvSpPr/>
          <p:nvPr/>
        </p:nvSpPr>
        <p:spPr>
          <a:xfrm>
            <a:off x="2635250" y="2470150"/>
            <a:ext cx="31750" cy="3930650"/>
          </a:xfrm>
          <a:custGeom>
            <a:avLst/>
            <a:gdLst>
              <a:gd name="connsiteX0" fmla="*/ 42627 w 31750"/>
              <a:gd name="connsiteY0" fmla="*/ 37139 h 3930650"/>
              <a:gd name="connsiteX1" fmla="*/ 42627 w 31750"/>
              <a:gd name="connsiteY1" fmla="*/ 3907483 h 3930650"/>
              <a:gd name="connsiteX2" fmla="*/ 42627 w 31750"/>
              <a:gd name="connsiteY2" fmla="*/ 3939232 h 393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3930650">
                <a:moveTo>
                  <a:pt x="42627" y="37139"/>
                </a:moveTo>
                <a:lnTo>
                  <a:pt x="42627" y="3907483"/>
                </a:lnTo>
                <a:lnTo>
                  <a:pt x="42627" y="3939232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7"/>
          <p:cNvSpPr/>
          <p:nvPr/>
        </p:nvSpPr>
        <p:spPr>
          <a:xfrm>
            <a:off x="2508250" y="6343650"/>
            <a:ext cx="298450" cy="285750"/>
          </a:xfrm>
          <a:custGeom>
            <a:avLst/>
            <a:gdLst>
              <a:gd name="connsiteX0" fmla="*/ 40087 w 298450"/>
              <a:gd name="connsiteY0" fmla="*/ 33981 h 285750"/>
              <a:gd name="connsiteX1" fmla="*/ 169627 w 298450"/>
              <a:gd name="connsiteY1" fmla="*/ 293061 h 285750"/>
              <a:gd name="connsiteX2" fmla="*/ 299167 w 298450"/>
              <a:gd name="connsiteY2" fmla="*/ 33981 h 285750"/>
              <a:gd name="connsiteX3" fmla="*/ 40087 w 298450"/>
              <a:gd name="connsiteY3" fmla="*/ 3398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0087" y="33981"/>
                </a:moveTo>
                <a:lnTo>
                  <a:pt x="169627" y="293061"/>
                </a:lnTo>
                <a:lnTo>
                  <a:pt x="299167" y="33981"/>
                </a:lnTo>
                <a:lnTo>
                  <a:pt x="40087" y="3398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 398"/>
          <p:cNvSpPr/>
          <p:nvPr/>
        </p:nvSpPr>
        <p:spPr>
          <a:xfrm>
            <a:off x="9620250" y="2152650"/>
            <a:ext cx="4425950" cy="31750"/>
          </a:xfrm>
          <a:custGeom>
            <a:avLst/>
            <a:gdLst>
              <a:gd name="connsiteX0" fmla="*/ 33022 w 4425950"/>
              <a:gd name="connsiteY0" fmla="*/ 39753 h 31750"/>
              <a:gd name="connsiteX1" fmla="*/ 4404675 w 4425950"/>
              <a:gd name="connsiteY1" fmla="*/ 39753 h 31750"/>
              <a:gd name="connsiteX2" fmla="*/ 4436425 w 4425950"/>
              <a:gd name="connsiteY2" fmla="*/ 39753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5950" h="31750">
                <a:moveTo>
                  <a:pt x="33022" y="39753"/>
                </a:moveTo>
                <a:lnTo>
                  <a:pt x="4404675" y="39753"/>
                </a:lnTo>
                <a:lnTo>
                  <a:pt x="4436425" y="39753"/>
                </a:lnTo>
              </a:path>
            </a:pathLst>
          </a:custGeom>
          <a:ln w="635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/>
          <p:cNvSpPr/>
          <p:nvPr/>
        </p:nvSpPr>
        <p:spPr>
          <a:xfrm>
            <a:off x="13989050" y="2025650"/>
            <a:ext cx="285750" cy="285750"/>
          </a:xfrm>
          <a:custGeom>
            <a:avLst/>
            <a:gdLst>
              <a:gd name="connsiteX0" fmla="*/ 35876 w 285750"/>
              <a:gd name="connsiteY0" fmla="*/ 296293 h 285750"/>
              <a:gd name="connsiteX1" fmla="*/ 294957 w 285750"/>
              <a:gd name="connsiteY1" fmla="*/ 166753 h 285750"/>
              <a:gd name="connsiteX2" fmla="*/ 35876 w 285750"/>
              <a:gd name="connsiteY2" fmla="*/ 37213 h 285750"/>
              <a:gd name="connsiteX3" fmla="*/ 35876 w 285750"/>
              <a:gd name="connsiteY3" fmla="*/ 29629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5876" y="296293"/>
                </a:moveTo>
                <a:lnTo>
                  <a:pt x="294957" y="166753"/>
                </a:lnTo>
                <a:lnTo>
                  <a:pt x="35876" y="37213"/>
                </a:lnTo>
                <a:lnTo>
                  <a:pt x="35876" y="296293"/>
                </a:lnTo>
                <a:close/>
              </a:path>
            </a:pathLst>
          </a:custGeom>
          <a:solidFill>
            <a:srgbClr val="299E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/>
          <p:cNvSpPr/>
          <p:nvPr/>
        </p:nvSpPr>
        <p:spPr>
          <a:xfrm>
            <a:off x="9632950" y="2470150"/>
            <a:ext cx="31750" cy="3930650"/>
          </a:xfrm>
          <a:custGeom>
            <a:avLst/>
            <a:gdLst>
              <a:gd name="connsiteX0" fmla="*/ 42253 w 31750"/>
              <a:gd name="connsiteY0" fmla="*/ 39661 h 3930650"/>
              <a:gd name="connsiteX1" fmla="*/ 42253 w 31750"/>
              <a:gd name="connsiteY1" fmla="*/ 3910005 h 3930650"/>
              <a:gd name="connsiteX2" fmla="*/ 42253 w 31750"/>
              <a:gd name="connsiteY2" fmla="*/ 3941755 h 393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3930650">
                <a:moveTo>
                  <a:pt x="42253" y="39661"/>
                </a:moveTo>
                <a:lnTo>
                  <a:pt x="42253" y="3910005"/>
                </a:lnTo>
                <a:lnTo>
                  <a:pt x="42253" y="3941755"/>
                </a:lnTo>
              </a:path>
            </a:pathLst>
          </a:custGeom>
          <a:ln w="63500">
            <a:solidFill>
              <a:srgbClr val="299E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/>
          <p:cNvSpPr/>
          <p:nvPr/>
        </p:nvSpPr>
        <p:spPr>
          <a:xfrm>
            <a:off x="9505950" y="6343650"/>
            <a:ext cx="298450" cy="285750"/>
          </a:xfrm>
          <a:custGeom>
            <a:avLst/>
            <a:gdLst>
              <a:gd name="connsiteX0" fmla="*/ 39713 w 298450"/>
              <a:gd name="connsiteY0" fmla="*/ 36505 h 285750"/>
              <a:gd name="connsiteX1" fmla="*/ 169253 w 298450"/>
              <a:gd name="connsiteY1" fmla="*/ 295585 h 285750"/>
              <a:gd name="connsiteX2" fmla="*/ 298792 w 298450"/>
              <a:gd name="connsiteY2" fmla="*/ 36505 h 285750"/>
              <a:gd name="connsiteX3" fmla="*/ 39713 w 298450"/>
              <a:gd name="connsiteY3" fmla="*/ 3650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39713" y="36505"/>
                </a:moveTo>
                <a:lnTo>
                  <a:pt x="169253" y="295585"/>
                </a:lnTo>
                <a:lnTo>
                  <a:pt x="298792" y="36505"/>
                </a:lnTo>
                <a:lnTo>
                  <a:pt x="39713" y="36505"/>
                </a:lnTo>
                <a:close/>
              </a:path>
            </a:pathLst>
          </a:custGeom>
          <a:solidFill>
            <a:srgbClr val="299E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/>
          <p:cNvSpPr/>
          <p:nvPr/>
        </p:nvSpPr>
        <p:spPr>
          <a:xfrm>
            <a:off x="5810250" y="7207250"/>
            <a:ext cx="781050" cy="1149350"/>
          </a:xfrm>
          <a:custGeom>
            <a:avLst/>
            <a:gdLst>
              <a:gd name="connsiteX0" fmla="*/ 40216 w 781050"/>
              <a:gd name="connsiteY0" fmla="*/ 40823 h 1149350"/>
              <a:gd name="connsiteX1" fmla="*/ 788392 w 781050"/>
              <a:gd name="connsiteY1" fmla="*/ 40823 h 1149350"/>
              <a:gd name="connsiteX2" fmla="*/ 788392 w 781050"/>
              <a:gd name="connsiteY2" fmla="*/ 1156252 h 1149350"/>
              <a:gd name="connsiteX3" fmla="*/ 40216 w 781050"/>
              <a:gd name="connsiteY3" fmla="*/ 1156252 h 1149350"/>
              <a:gd name="connsiteX4" fmla="*/ 40216 w 781050"/>
              <a:gd name="connsiteY4" fmla="*/ 40823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1149350">
                <a:moveTo>
                  <a:pt x="40216" y="40823"/>
                </a:moveTo>
                <a:lnTo>
                  <a:pt x="788392" y="40823"/>
                </a:lnTo>
                <a:lnTo>
                  <a:pt x="788392" y="1156252"/>
                </a:lnTo>
                <a:lnTo>
                  <a:pt x="40216" y="1156252"/>
                </a:lnTo>
                <a:lnTo>
                  <a:pt x="40216" y="408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/>
          <p:cNvSpPr/>
          <p:nvPr/>
        </p:nvSpPr>
        <p:spPr>
          <a:xfrm>
            <a:off x="12795250" y="7156450"/>
            <a:ext cx="781050" cy="1149350"/>
          </a:xfrm>
          <a:custGeom>
            <a:avLst/>
            <a:gdLst>
              <a:gd name="connsiteX0" fmla="*/ 40220 w 781050"/>
              <a:gd name="connsiteY0" fmla="*/ 41909 h 1149350"/>
              <a:gd name="connsiteX1" fmla="*/ 788396 w 781050"/>
              <a:gd name="connsiteY1" fmla="*/ 41909 h 1149350"/>
              <a:gd name="connsiteX2" fmla="*/ 788396 w 781050"/>
              <a:gd name="connsiteY2" fmla="*/ 1157338 h 1149350"/>
              <a:gd name="connsiteX3" fmla="*/ 40220 w 781050"/>
              <a:gd name="connsiteY3" fmla="*/ 1157338 h 1149350"/>
              <a:gd name="connsiteX4" fmla="*/ 40220 w 781050"/>
              <a:gd name="connsiteY4" fmla="*/ 41909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" h="1149350">
                <a:moveTo>
                  <a:pt x="40220" y="41909"/>
                </a:moveTo>
                <a:lnTo>
                  <a:pt x="788396" y="41909"/>
                </a:lnTo>
                <a:lnTo>
                  <a:pt x="788396" y="1157338"/>
                </a:lnTo>
                <a:lnTo>
                  <a:pt x="40220" y="1157338"/>
                </a:lnTo>
                <a:lnTo>
                  <a:pt x="40220" y="419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TextBox 404"/>
          <p:cNvSpPr txBox="1"/>
          <p:nvPr/>
        </p:nvSpPr>
        <p:spPr>
          <a:xfrm>
            <a:off x="5397500" y="668934"/>
            <a:ext cx="558594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8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800" spc="2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Tensors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3581400" y="7168794"/>
            <a:ext cx="10332290" cy="11986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9166"/>
              </a:lnSpc>
              <a:tabLst>
                <a:tab pos="6896100" algn="l"/>
              </a:tabLst>
            </a:pPr>
            <a:r>
              <a:rPr lang="en-US" altLang="zh-CN" sz="6600" spc="419" dirty="0">
                <a:solidFill>
                  <a:srgbClr val="100000"/>
                </a:solidFill>
                <a:latin typeface="Times New Roman"/>
                <a:ea typeface="Times New Roman"/>
              </a:rPr>
              <a:t>(6,</a:t>
            </a:r>
            <a:r>
              <a:rPr lang="en-US" altLang="zh-CN" sz="6600" spc="29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35" dirty="0">
                <a:solidFill>
                  <a:srgbClr val="100000"/>
                </a:solidFill>
                <a:latin typeface="Times New Roman"/>
                <a:ea typeface="Times New Roman"/>
              </a:rPr>
              <a:t>6,</a:t>
            </a:r>
            <a:r>
              <a:rPr lang="en-US" altLang="zh-CN" sz="6600" spc="29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490" dirty="0">
                <a:solidFill>
                  <a:srgbClr val="100000"/>
                </a:solidFill>
                <a:latin typeface="Times New Roman"/>
                <a:ea typeface="Times New Roman"/>
              </a:rPr>
              <a:t>1)	</a:t>
            </a:r>
            <a:r>
              <a:rPr lang="en-US" altLang="zh-CN" sz="6600" spc="580" dirty="0">
                <a:solidFill>
                  <a:srgbClr val="299EBB"/>
                </a:solidFill>
                <a:latin typeface="Times New Roman"/>
                <a:ea typeface="Times New Roman"/>
              </a:rPr>
              <a:t>(6,</a:t>
            </a:r>
            <a:r>
              <a:rPr lang="en-US" altLang="zh-CN" sz="6600" spc="405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10" dirty="0">
                <a:solidFill>
                  <a:srgbClr val="299EBB"/>
                </a:solidFill>
                <a:latin typeface="Times New Roman"/>
                <a:ea typeface="Times New Roman"/>
              </a:rPr>
              <a:t>6,</a:t>
            </a:r>
            <a:r>
              <a:rPr lang="en-US" altLang="zh-CN" sz="6600" spc="405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75" dirty="0">
                <a:solidFill>
                  <a:srgbClr val="299EBB"/>
                </a:solidFill>
                <a:latin typeface="Times New Roman"/>
                <a:ea typeface="Times New Roman"/>
              </a:rPr>
              <a:t>3)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icture 4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07"/>
          <p:cNvSpPr txBox="1"/>
          <p:nvPr/>
        </p:nvSpPr>
        <p:spPr>
          <a:xfrm>
            <a:off x="2184400" y="2688234"/>
            <a:ext cx="19295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7023100" y="2782443"/>
            <a:ext cx="7983810" cy="98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415" dirty="0">
                <a:solidFill>
                  <a:srgbClr val="000000"/>
                </a:solidFill>
                <a:latin typeface="Times New Roman"/>
                <a:ea typeface="Times New Roman"/>
              </a:rPr>
              <a:t>Read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matplotlib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then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transpose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ea typeface="Times New Roman"/>
              </a:rPr>
              <a:t>it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9590770" y="3684963"/>
            <a:ext cx="5830388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540" dirty="0">
                <a:solidFill>
                  <a:srgbClr val="1F1F1F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4800" spc="2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1F1F1F"/>
                </a:solidFill>
                <a:latin typeface="Times New Roman"/>
                <a:ea typeface="Times New Roman"/>
              </a:rPr>
              <a:t>Recognition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10"/>
          <p:cNvSpPr txBox="1"/>
          <p:nvPr/>
        </p:nvSpPr>
        <p:spPr>
          <a:xfrm>
            <a:off x="2184400" y="2688234"/>
            <a:ext cx="18152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7061200" y="2414143"/>
            <a:ext cx="8030139" cy="3043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Read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queue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2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coordinators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Resize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000000"/>
                </a:solidFill>
                <a:latin typeface="Times New Roman"/>
                <a:ea typeface="Times New Roman"/>
              </a:rPr>
              <a:t>same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dimens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2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415" dirty="0">
                <a:solidFill>
                  <a:srgbClr val="000000"/>
                </a:solidFill>
                <a:latin typeface="Times New Roman"/>
                <a:ea typeface="Times New Roman"/>
              </a:rPr>
              <a:t>Show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summaries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TensorBoard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413"/>
          <p:cNvSpPr txBox="1"/>
          <p:nvPr/>
        </p:nvSpPr>
        <p:spPr>
          <a:xfrm>
            <a:off x="6408657" y="3684963"/>
            <a:ext cx="9012511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385" dirty="0">
                <a:solidFill>
                  <a:srgbClr val="1F1F1F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4800" spc="2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0" dirty="0">
                <a:solidFill>
                  <a:srgbClr val="1F1F1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75" dirty="0">
                <a:solidFill>
                  <a:srgbClr val="1F1F1F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800" spc="2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1F1F1F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4800" spc="2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10" dirty="0">
                <a:solidFill>
                  <a:srgbClr val="1F1F1F"/>
                </a:solidFill>
                <a:latin typeface="Times New Roman"/>
                <a:ea typeface="Times New Roman"/>
              </a:rPr>
              <a:t>4-D</a:t>
            </a:r>
            <a:r>
              <a:rPr lang="en-US" altLang="zh-CN" sz="4800" spc="2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1F1F1F"/>
                </a:solidFill>
                <a:latin typeface="Times New Roman"/>
                <a:ea typeface="Times New Roman"/>
              </a:rPr>
              <a:t>Tensors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866900"/>
            <a:ext cx="4907280" cy="4914900"/>
          </a:xfrm>
          <a:prstGeom prst="rect">
            <a:avLst/>
          </a:prstGeom>
        </p:spPr>
      </p:pic>
      <p:sp>
        <p:nvSpPr>
          <p:cNvPr id="2" name="TextBox 415"/>
          <p:cNvSpPr txBox="1"/>
          <p:nvPr/>
        </p:nvSpPr>
        <p:spPr>
          <a:xfrm>
            <a:off x="3175000" y="618134"/>
            <a:ext cx="10032212" cy="78927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035300">
              <a:lnSpc>
                <a:spcPct val="100833"/>
              </a:lnSpc>
            </a:pP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4150" spc="444" dirty="0">
                <a:solidFill>
                  <a:srgbClr val="1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41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380" dirty="0">
                <a:solidFill>
                  <a:srgbClr val="100000"/>
                </a:solidFill>
                <a:latin typeface="Times New Roman"/>
                <a:ea typeface="Times New Roman"/>
              </a:rPr>
              <a:t>usually</a:t>
            </a:r>
            <a:r>
              <a:rPr lang="en-US" altLang="zh-CN" sz="41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380" dirty="0">
                <a:solidFill>
                  <a:srgbClr val="100000"/>
                </a:solidFill>
                <a:latin typeface="Times New Roman"/>
                <a:ea typeface="Times New Roman"/>
              </a:rPr>
              <a:t>deals</a:t>
            </a:r>
            <a:r>
              <a:rPr lang="en-US" altLang="zh-CN" sz="4150" spc="234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405" dirty="0">
                <a:solidFill>
                  <a:srgbClr val="1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41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425" dirty="0">
                <a:solidFill>
                  <a:srgbClr val="1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150" spc="2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280" dirty="0">
                <a:solidFill>
                  <a:srgbClr val="EF5926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4150" spc="234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385" dirty="0">
                <a:solidFill>
                  <a:srgbClr val="EF5926"/>
                </a:solidFill>
                <a:latin typeface="Times New Roman"/>
                <a:ea typeface="Times New Roman"/>
              </a:rPr>
              <a:t>of</a:t>
            </a:r>
          </a:p>
          <a:p>
            <a:pPr marL="0" indent="1625600">
              <a:lnSpc>
                <a:spcPct val="100000"/>
              </a:lnSpc>
            </a:pPr>
            <a:r>
              <a:rPr lang="en-US" altLang="zh-CN" sz="4150" spc="455" dirty="0">
                <a:solidFill>
                  <a:srgbClr val="EF5926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150" spc="24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375" dirty="0">
                <a:solidFill>
                  <a:srgbClr val="EF5926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4150" spc="25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465" dirty="0">
                <a:solidFill>
                  <a:srgbClr val="EF5926"/>
                </a:solidFill>
                <a:latin typeface="Times New Roman"/>
                <a:ea typeface="Times New Roman"/>
              </a:rPr>
              <a:t>one</a:t>
            </a:r>
            <a:r>
              <a:rPr lang="en-US" altLang="zh-CN" sz="4150" spc="250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500" dirty="0">
                <a:solidFill>
                  <a:srgbClr val="EF5926"/>
                </a:solidFill>
                <a:latin typeface="Times New Roman"/>
                <a:ea typeface="Times New Roman"/>
              </a:rPr>
              <a:t>4-D</a:t>
            </a:r>
            <a:r>
              <a:rPr lang="en-US" altLang="zh-CN" sz="4150" spc="24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150" spc="444" dirty="0">
                <a:solidFill>
                  <a:srgbClr val="EF5926"/>
                </a:solidFill>
                <a:latin typeface="Times New Roman"/>
                <a:ea typeface="Times New Roman"/>
              </a:rPr>
              <a:t>Tensor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Picture 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866900"/>
            <a:ext cx="4907280" cy="4914900"/>
          </a:xfrm>
          <a:prstGeom prst="rect">
            <a:avLst/>
          </a:prstGeom>
        </p:spPr>
      </p:pic>
      <p:sp>
        <p:nvSpPr>
          <p:cNvPr id="2" name="TextBox 417"/>
          <p:cNvSpPr txBox="1"/>
          <p:nvPr/>
        </p:nvSpPr>
        <p:spPr>
          <a:xfrm>
            <a:off x="2768600" y="618134"/>
            <a:ext cx="10830739" cy="75958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441700">
              <a:lnSpc>
                <a:spcPct val="100833"/>
              </a:lnSpc>
            </a:pP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3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4350" spc="575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3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350" spc="525" dirty="0">
                <a:solidFill>
                  <a:srgbClr val="1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43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350" spc="500" dirty="0">
                <a:solidFill>
                  <a:srgbClr val="100000"/>
                </a:solidFill>
                <a:latin typeface="Times New Roman"/>
                <a:ea typeface="Times New Roman"/>
              </a:rPr>
              <a:t>should</a:t>
            </a:r>
            <a:r>
              <a:rPr lang="en-US" altLang="zh-CN" sz="4350" spc="28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350" spc="370" dirty="0">
                <a:solidFill>
                  <a:srgbClr val="100000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43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350" spc="530" dirty="0">
                <a:solidFill>
                  <a:srgbClr val="100000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4350" spc="28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350" spc="455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3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350" spc="575" dirty="0">
                <a:solidFill>
                  <a:srgbClr val="100000"/>
                </a:solidFill>
                <a:latin typeface="Times New Roman"/>
                <a:ea typeface="Times New Roman"/>
              </a:rPr>
              <a:t>same</a:t>
            </a:r>
            <a:r>
              <a:rPr lang="en-US" altLang="zh-CN" sz="4350" spc="28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350" spc="430" dirty="0">
                <a:solidFill>
                  <a:srgbClr val="100000"/>
                </a:solidFill>
                <a:latin typeface="Times New Roman"/>
                <a:ea typeface="Times New Roman"/>
              </a:rPr>
              <a:t>size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Picture 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95300"/>
            <a:ext cx="2948940" cy="2964180"/>
          </a:xfrm>
          <a:prstGeom prst="rect">
            <a:avLst/>
          </a:prstGeom>
        </p:spPr>
      </p:pic>
      <p:sp>
        <p:nvSpPr>
          <p:cNvPr id="2" name="Freeform 419"/>
          <p:cNvSpPr/>
          <p:nvPr/>
        </p:nvSpPr>
        <p:spPr>
          <a:xfrm>
            <a:off x="9664700" y="2654300"/>
            <a:ext cx="774700" cy="1143000"/>
          </a:xfrm>
          <a:custGeom>
            <a:avLst/>
            <a:gdLst>
              <a:gd name="connsiteX0" fmla="*/ 29633 w 774700"/>
              <a:gd name="connsiteY0" fmla="*/ 32020 h 1143000"/>
              <a:gd name="connsiteX1" fmla="*/ 777809 w 774700"/>
              <a:gd name="connsiteY1" fmla="*/ 32020 h 1143000"/>
              <a:gd name="connsiteX2" fmla="*/ 777809 w 774700"/>
              <a:gd name="connsiteY2" fmla="*/ 1147449 h 1143000"/>
              <a:gd name="connsiteX3" fmla="*/ 29633 w 774700"/>
              <a:gd name="connsiteY3" fmla="*/ 1147449 h 1143000"/>
              <a:gd name="connsiteX4" fmla="*/ 29633 w 774700"/>
              <a:gd name="connsiteY4" fmla="*/ 3202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700" h="1143000">
                <a:moveTo>
                  <a:pt x="29633" y="32020"/>
                </a:moveTo>
                <a:lnTo>
                  <a:pt x="777809" y="32020"/>
                </a:lnTo>
                <a:lnTo>
                  <a:pt x="777809" y="1147449"/>
                </a:lnTo>
                <a:lnTo>
                  <a:pt x="29633" y="1147449"/>
                </a:lnTo>
                <a:lnTo>
                  <a:pt x="29633" y="3202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20"/>
          <p:cNvSpPr txBox="1"/>
          <p:nvPr/>
        </p:nvSpPr>
        <p:spPr>
          <a:xfrm>
            <a:off x="3467100" y="618134"/>
            <a:ext cx="10138128" cy="6582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43200">
              <a:lnSpc>
                <a:spcPct val="100833"/>
              </a:lnSpc>
            </a:pP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70"/>
              </a:lnSpc>
            </a:pPr>
            <a:endParaRPr lang="en-US" dirty="0"/>
          </a:p>
          <a:p>
            <a:pPr marL="0" indent="2489200">
              <a:lnSpc>
                <a:spcPct val="106666"/>
              </a:lnSpc>
            </a:pPr>
            <a:r>
              <a:rPr lang="en-US" altLang="zh-CN" sz="6600" spc="530" dirty="0">
                <a:solidFill>
                  <a:srgbClr val="100000"/>
                </a:solidFill>
                <a:latin typeface="Times New Roman"/>
                <a:ea typeface="Times New Roman"/>
              </a:rPr>
              <a:t>(10,</a:t>
            </a:r>
            <a:r>
              <a:rPr lang="en-US" altLang="zh-CN" sz="6600" spc="3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05" dirty="0">
                <a:solidFill>
                  <a:srgbClr val="100000"/>
                </a:solidFill>
                <a:latin typeface="Times New Roman"/>
                <a:ea typeface="Times New Roman"/>
              </a:rPr>
              <a:t>6,</a:t>
            </a:r>
            <a:r>
              <a:rPr lang="en-US" altLang="zh-CN" sz="6600" spc="3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05" dirty="0">
                <a:solidFill>
                  <a:srgbClr val="100000"/>
                </a:solidFill>
                <a:latin typeface="Times New Roman"/>
                <a:ea typeface="Times New Roman"/>
              </a:rPr>
              <a:t>6,</a:t>
            </a:r>
            <a:r>
              <a:rPr lang="en-US" altLang="zh-CN" sz="6600" spc="3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55" dirty="0">
                <a:solidFill>
                  <a:srgbClr val="100000"/>
                </a:solidFill>
                <a:latin typeface="Times New Roman"/>
                <a:ea typeface="Times New Roman"/>
              </a:rPr>
              <a:t>3)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5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6600" spc="839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600" spc="41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825" dirty="0">
                <a:solidFill>
                  <a:srgbClr val="1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6600" spc="41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85" dirty="0">
                <a:solidFill>
                  <a:srgbClr val="1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6600" spc="41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10" dirty="0">
                <a:solidFill>
                  <a:srgbClr val="100000"/>
                </a:solidFill>
                <a:latin typeface="Times New Roman"/>
                <a:ea typeface="Times New Roman"/>
              </a:rPr>
              <a:t>channels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Picture 4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95300"/>
            <a:ext cx="2948940" cy="2964180"/>
          </a:xfrm>
          <a:prstGeom prst="rect">
            <a:avLst/>
          </a:prstGeom>
        </p:spPr>
      </p:pic>
      <p:sp>
        <p:nvSpPr>
          <p:cNvPr id="2" name="Freeform 422"/>
          <p:cNvSpPr/>
          <p:nvPr/>
        </p:nvSpPr>
        <p:spPr>
          <a:xfrm>
            <a:off x="7581900" y="2654300"/>
            <a:ext cx="1841500" cy="1143000"/>
          </a:xfrm>
          <a:custGeom>
            <a:avLst/>
            <a:gdLst>
              <a:gd name="connsiteX0" fmla="*/ 29633 w 1841500"/>
              <a:gd name="connsiteY0" fmla="*/ 32020 h 1143000"/>
              <a:gd name="connsiteX1" fmla="*/ 1853736 w 1841500"/>
              <a:gd name="connsiteY1" fmla="*/ 32020 h 1143000"/>
              <a:gd name="connsiteX2" fmla="*/ 1853736 w 1841500"/>
              <a:gd name="connsiteY2" fmla="*/ 1147449 h 1143000"/>
              <a:gd name="connsiteX3" fmla="*/ 29633 w 1841500"/>
              <a:gd name="connsiteY3" fmla="*/ 1147449 h 1143000"/>
              <a:gd name="connsiteX4" fmla="*/ 29633 w 1841500"/>
              <a:gd name="connsiteY4" fmla="*/ 3202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0" h="1143000">
                <a:moveTo>
                  <a:pt x="29633" y="32020"/>
                </a:moveTo>
                <a:lnTo>
                  <a:pt x="1853736" y="32020"/>
                </a:lnTo>
                <a:lnTo>
                  <a:pt x="1853736" y="1147449"/>
                </a:lnTo>
                <a:lnTo>
                  <a:pt x="29633" y="1147449"/>
                </a:lnTo>
                <a:lnTo>
                  <a:pt x="29633" y="3202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3"/>
          <p:cNvSpPr txBox="1"/>
          <p:nvPr/>
        </p:nvSpPr>
        <p:spPr>
          <a:xfrm>
            <a:off x="3479800" y="618134"/>
            <a:ext cx="10095388" cy="7064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30500">
              <a:lnSpc>
                <a:spcPct val="100833"/>
              </a:lnSpc>
            </a:pP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70"/>
              </a:lnSpc>
            </a:pPr>
            <a:endParaRPr lang="en-US" dirty="0"/>
          </a:p>
          <a:p>
            <a:pPr marL="0" indent="2476500">
              <a:lnSpc>
                <a:spcPct val="106666"/>
              </a:lnSpc>
            </a:pPr>
            <a:r>
              <a:rPr lang="en-US" altLang="zh-CN" sz="6600" spc="530" dirty="0">
                <a:solidFill>
                  <a:srgbClr val="100000"/>
                </a:solidFill>
                <a:latin typeface="Times New Roman"/>
                <a:ea typeface="Times New Roman"/>
              </a:rPr>
              <a:t>(10,</a:t>
            </a:r>
            <a:r>
              <a:rPr lang="en-US" altLang="zh-CN" sz="6600" spc="3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05" dirty="0">
                <a:solidFill>
                  <a:srgbClr val="100000"/>
                </a:solidFill>
                <a:latin typeface="Times New Roman"/>
                <a:ea typeface="Times New Roman"/>
              </a:rPr>
              <a:t>6,</a:t>
            </a:r>
            <a:r>
              <a:rPr lang="en-US" altLang="zh-CN" sz="6600" spc="3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05" dirty="0">
                <a:solidFill>
                  <a:srgbClr val="100000"/>
                </a:solidFill>
                <a:latin typeface="Times New Roman"/>
                <a:ea typeface="Times New Roman"/>
              </a:rPr>
              <a:t>6,</a:t>
            </a:r>
            <a:r>
              <a:rPr lang="en-US" altLang="zh-CN" sz="6600" spc="3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55" dirty="0">
                <a:solidFill>
                  <a:srgbClr val="100000"/>
                </a:solidFill>
                <a:latin typeface="Times New Roman"/>
                <a:ea typeface="Times New Roman"/>
              </a:rPr>
              <a:t>3)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6600" spc="860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600" spc="41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90" dirty="0">
                <a:solidFill>
                  <a:srgbClr val="100000"/>
                </a:solidFill>
                <a:latin typeface="Times New Roman"/>
                <a:ea typeface="Times New Roman"/>
              </a:rPr>
              <a:t>height</a:t>
            </a:r>
            <a:r>
              <a:rPr lang="en-US" altLang="zh-CN" sz="6600" spc="41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800" dirty="0">
                <a:solidFill>
                  <a:srgbClr val="1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6600" spc="41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55" dirty="0">
                <a:solidFill>
                  <a:srgbClr val="100000"/>
                </a:solidFill>
                <a:latin typeface="Times New Roman"/>
                <a:ea typeface="Times New Roman"/>
              </a:rPr>
              <a:t>width</a:t>
            </a:r>
            <a:r>
              <a:rPr lang="en-US" altLang="zh-CN" sz="6600" spc="41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00" dirty="0">
                <a:solidFill>
                  <a:srgbClr val="1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558800">
              <a:lnSpc>
                <a:spcPct val="100000"/>
              </a:lnSpc>
              <a:spcBef>
                <a:spcPts val="120"/>
              </a:spcBef>
            </a:pPr>
            <a:r>
              <a:rPr lang="en-US" altLang="zh-CN" sz="6600" spc="775" dirty="0">
                <a:solidFill>
                  <a:srgbClr val="100000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6600" spc="4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835" dirty="0">
                <a:solidFill>
                  <a:srgbClr val="1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6600" spc="4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60" dirty="0">
                <a:solidFill>
                  <a:srgbClr val="1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6600" spc="43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95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600" spc="42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20" dirty="0">
                <a:solidFill>
                  <a:srgbClr val="100000"/>
                </a:solidFill>
                <a:latin typeface="Times New Roman"/>
                <a:ea typeface="Times New Roman"/>
              </a:rPr>
              <a:t>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4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95300"/>
            <a:ext cx="2948940" cy="2964180"/>
          </a:xfrm>
          <a:prstGeom prst="rect">
            <a:avLst/>
          </a:prstGeom>
        </p:spPr>
      </p:pic>
      <p:sp>
        <p:nvSpPr>
          <p:cNvPr id="2" name="Freeform 425"/>
          <p:cNvSpPr/>
          <p:nvPr/>
        </p:nvSpPr>
        <p:spPr>
          <a:xfrm>
            <a:off x="6261100" y="2654300"/>
            <a:ext cx="1117600" cy="1143000"/>
          </a:xfrm>
          <a:custGeom>
            <a:avLst/>
            <a:gdLst>
              <a:gd name="connsiteX0" fmla="*/ 29633 w 1117600"/>
              <a:gd name="connsiteY0" fmla="*/ 32020 h 1143000"/>
              <a:gd name="connsiteX1" fmla="*/ 1129836 w 1117600"/>
              <a:gd name="connsiteY1" fmla="*/ 32020 h 1143000"/>
              <a:gd name="connsiteX2" fmla="*/ 1129836 w 1117600"/>
              <a:gd name="connsiteY2" fmla="*/ 1147449 h 1143000"/>
              <a:gd name="connsiteX3" fmla="*/ 29633 w 1117600"/>
              <a:gd name="connsiteY3" fmla="*/ 1147449 h 1143000"/>
              <a:gd name="connsiteX4" fmla="*/ 29633 w 1117600"/>
              <a:gd name="connsiteY4" fmla="*/ 3202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600" h="1143000">
                <a:moveTo>
                  <a:pt x="29633" y="32020"/>
                </a:moveTo>
                <a:lnTo>
                  <a:pt x="1129836" y="32020"/>
                </a:lnTo>
                <a:lnTo>
                  <a:pt x="1129836" y="1147449"/>
                </a:lnTo>
                <a:lnTo>
                  <a:pt x="29633" y="1147449"/>
                </a:lnTo>
                <a:lnTo>
                  <a:pt x="29633" y="3202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6"/>
          <p:cNvSpPr txBox="1"/>
          <p:nvPr/>
        </p:nvSpPr>
        <p:spPr>
          <a:xfrm>
            <a:off x="3797300" y="618134"/>
            <a:ext cx="9458350" cy="6582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413000">
              <a:lnSpc>
                <a:spcPct val="100833"/>
              </a:lnSpc>
            </a:pP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4800" spc="2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70"/>
              </a:lnSpc>
            </a:pPr>
            <a:endParaRPr lang="en-US" dirty="0"/>
          </a:p>
          <a:p>
            <a:pPr marL="0" indent="2159000">
              <a:lnSpc>
                <a:spcPct val="106666"/>
              </a:lnSpc>
            </a:pPr>
            <a:r>
              <a:rPr lang="en-US" altLang="zh-CN" sz="6600" spc="530" dirty="0">
                <a:solidFill>
                  <a:srgbClr val="100000"/>
                </a:solidFill>
                <a:latin typeface="Times New Roman"/>
                <a:ea typeface="Times New Roman"/>
              </a:rPr>
              <a:t>(10,</a:t>
            </a:r>
            <a:r>
              <a:rPr lang="en-US" altLang="zh-CN" sz="6600" spc="33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05" dirty="0">
                <a:solidFill>
                  <a:srgbClr val="100000"/>
                </a:solidFill>
                <a:latin typeface="Times New Roman"/>
                <a:ea typeface="Times New Roman"/>
              </a:rPr>
              <a:t>6,</a:t>
            </a:r>
            <a:r>
              <a:rPr lang="en-US" altLang="zh-CN" sz="6600" spc="3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05" dirty="0">
                <a:solidFill>
                  <a:srgbClr val="100000"/>
                </a:solidFill>
                <a:latin typeface="Times New Roman"/>
                <a:ea typeface="Times New Roman"/>
              </a:rPr>
              <a:t>6,</a:t>
            </a:r>
            <a:r>
              <a:rPr lang="en-US" altLang="zh-CN" sz="6600" spc="340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555" dirty="0">
                <a:solidFill>
                  <a:srgbClr val="100000"/>
                </a:solidFill>
                <a:latin typeface="Times New Roman"/>
                <a:ea typeface="Times New Roman"/>
              </a:rPr>
              <a:t>3)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5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6600" spc="845" dirty="0">
                <a:solidFill>
                  <a:srgbClr val="1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6600" spc="415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835" dirty="0">
                <a:solidFill>
                  <a:srgbClr val="1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z="6600" spc="41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690" dirty="0">
                <a:solidFill>
                  <a:srgbClr val="1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6600" spc="419" dirty="0">
                <a:solidFill>
                  <a:srgbClr val="1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spc="770" dirty="0">
                <a:solidFill>
                  <a:srgbClr val="100000"/>
                </a:solidFill>
                <a:latin typeface="Times New Roman"/>
                <a:ea typeface="Times New Roman"/>
              </a:rPr>
              <a:t>images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Picture 4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28"/>
          <p:cNvSpPr txBox="1"/>
          <p:nvPr/>
        </p:nvSpPr>
        <p:spPr>
          <a:xfrm>
            <a:off x="2184400" y="2688234"/>
            <a:ext cx="19295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7099300" y="2731643"/>
            <a:ext cx="8065497" cy="2827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Perform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5" dirty="0">
                <a:solidFill>
                  <a:srgbClr val="000000"/>
                </a:solidFill>
                <a:latin typeface="Times New Roman"/>
                <a:ea typeface="Times New Roman"/>
              </a:rPr>
              <a:t>flip,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crop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other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transformations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5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20"/>
              </a:lnSpc>
            </a:pPr>
            <a:endParaRPr lang="en-US" dirty="0"/>
          </a:p>
          <a:p>
            <a:pPr marL="0" hangingPunct="0">
              <a:lnSpc>
                <a:spcPct val="161249"/>
              </a:lnSpc>
            </a:pP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Pack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into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one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Tensor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Display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ea typeface="Times New Roman"/>
              </a:rPr>
              <a:t>list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TensorBoard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4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31"/>
          <p:cNvSpPr txBox="1"/>
          <p:nvPr/>
        </p:nvSpPr>
        <p:spPr>
          <a:xfrm>
            <a:off x="1651000" y="2688234"/>
            <a:ext cx="288815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70" dirty="0">
                <a:solidFill>
                  <a:srgbClr val="FEFEFE"/>
                </a:solidFill>
                <a:latin typeface="Times New Roman"/>
                <a:ea typeface="Times New Roman"/>
              </a:rPr>
              <a:t>Sum</a:t>
            </a:r>
            <a:r>
              <a:rPr lang="en-US" altLang="zh-CN" sz="4800" spc="565" dirty="0">
                <a:solidFill>
                  <a:srgbClr val="FEFEFE"/>
                </a:solidFill>
                <a:latin typeface="Times New Roman"/>
                <a:ea typeface="Times New Roman"/>
              </a:rPr>
              <a:t>mary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6946900" y="2528443"/>
            <a:ext cx="7818412" cy="352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Understood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5" dirty="0">
                <a:solidFill>
                  <a:srgbClr val="0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representation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color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grayscale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Learnt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transformations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such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5" dirty="0">
                <a:solidFill>
                  <a:srgbClr val="000000"/>
                </a:solidFill>
                <a:latin typeface="Times New Roman"/>
                <a:ea typeface="Times New Roman"/>
              </a:rPr>
              <a:t>resize,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flip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crop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Worked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multiple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Tens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orFlow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552700"/>
            <a:ext cx="10325100" cy="4876800"/>
          </a:xfrm>
          <a:prstGeom prst="rect">
            <a:avLst/>
          </a:prstGeom>
        </p:spPr>
      </p:pic>
      <p:sp>
        <p:nvSpPr>
          <p:cNvPr id="2" name="TextBox 9"/>
          <p:cNvSpPr txBox="1"/>
          <p:nvPr/>
        </p:nvSpPr>
        <p:spPr>
          <a:xfrm>
            <a:off x="5753100" y="668934"/>
            <a:ext cx="4757804" cy="7517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45" dirty="0">
                <a:solidFill>
                  <a:srgbClr val="3F3F3F"/>
                </a:solidFill>
                <a:latin typeface="Times New Roman"/>
                <a:ea typeface="Times New Roman"/>
              </a:rPr>
              <a:t>Pixels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29"/>
              </a:lnSpc>
            </a:pPr>
            <a:endParaRPr lang="en-US" dirty="0"/>
          </a:p>
          <a:p>
            <a:pPr marL="469900" hangingPunct="0">
              <a:lnSpc>
                <a:spcPct val="102916"/>
              </a:lnSpc>
            </a:pPr>
            <a:r>
              <a:rPr lang="en-US" altLang="zh-CN" sz="1800" spc="170" dirty="0">
                <a:solidFill>
                  <a:srgbClr val="000000"/>
                </a:solidFill>
                <a:latin typeface="Times New Roman"/>
                <a:ea typeface="Times New Roman"/>
              </a:rPr>
              <a:t>Copyright:</a:t>
            </a:r>
            <a:r>
              <a:rPr lang="en-US" altLang="zh-CN" sz="18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0" dirty="0">
                <a:solidFill>
                  <a:srgbClr val="000000"/>
                </a:solidFill>
                <a:latin typeface="Times New Roman"/>
                <a:ea typeface="Times New Roman"/>
              </a:rPr>
              <a:t>Wikimedia</a:t>
            </a:r>
            <a:r>
              <a:rPr lang="en-US" altLang="zh-CN" sz="18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5" dirty="0">
                <a:solidFill>
                  <a:srgbClr val="000000"/>
                </a:solidFill>
                <a:latin typeface="Times New Roman"/>
                <a:ea typeface="Times New Roman"/>
              </a:rPr>
              <a:t>commons,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0" dirty="0">
                <a:solidFill>
                  <a:srgbClr val="000000"/>
                </a:solidFill>
                <a:latin typeface="Times New Roman"/>
                <a:ea typeface="Times New Roman"/>
              </a:rPr>
              <a:t>GFDL</a:t>
            </a:r>
            <a:r>
              <a:rPr lang="en-US" altLang="zh-CN" sz="18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8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35" dirty="0">
                <a:solidFill>
                  <a:srgbClr val="000000"/>
                </a:solidFill>
                <a:latin typeface="Times New Roman"/>
                <a:ea typeface="Times New Roman"/>
              </a:rPr>
              <a:t>cc-by-sa-2.5,2.0,1.0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61080" cy="9144000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753100" y="668934"/>
            <a:ext cx="4757804" cy="7517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45" dirty="0">
                <a:solidFill>
                  <a:srgbClr val="3F3F3F"/>
                </a:solidFill>
                <a:latin typeface="Times New Roman"/>
                <a:ea typeface="Times New Roman"/>
              </a:rPr>
              <a:t>Pixels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35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5" dirty="0">
                <a:solidFill>
                  <a:srgbClr val="3F3F3F"/>
                </a:solidFill>
                <a:latin typeface="Times New Roman"/>
                <a:ea typeface="Times New Roman"/>
              </a:rPr>
              <a:t>Images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29"/>
              </a:lnSpc>
            </a:pPr>
            <a:endParaRPr lang="en-US" dirty="0"/>
          </a:p>
          <a:p>
            <a:pPr marL="469900" hangingPunct="0">
              <a:lnSpc>
                <a:spcPct val="102916"/>
              </a:lnSpc>
            </a:pPr>
            <a:r>
              <a:rPr lang="en-US" altLang="zh-CN" sz="1800" spc="170" dirty="0">
                <a:solidFill>
                  <a:srgbClr val="000000"/>
                </a:solidFill>
                <a:latin typeface="Times New Roman"/>
                <a:ea typeface="Times New Roman"/>
              </a:rPr>
              <a:t>Copyright:</a:t>
            </a:r>
            <a:r>
              <a:rPr lang="en-US" altLang="zh-CN" sz="18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0" dirty="0">
                <a:solidFill>
                  <a:srgbClr val="000000"/>
                </a:solidFill>
                <a:latin typeface="Times New Roman"/>
                <a:ea typeface="Times New Roman"/>
              </a:rPr>
              <a:t>Wikimedia</a:t>
            </a:r>
            <a:r>
              <a:rPr lang="en-US" altLang="zh-CN" sz="18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5" dirty="0">
                <a:solidFill>
                  <a:srgbClr val="000000"/>
                </a:solidFill>
                <a:latin typeface="Times New Roman"/>
                <a:ea typeface="Times New Roman"/>
              </a:rPr>
              <a:t>commons,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0" dirty="0">
                <a:solidFill>
                  <a:srgbClr val="000000"/>
                </a:solidFill>
                <a:latin typeface="Times New Roman"/>
                <a:ea typeface="Times New Roman"/>
              </a:rPr>
              <a:t>GFDL</a:t>
            </a:r>
            <a:r>
              <a:rPr lang="en-US" altLang="zh-CN" sz="18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8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35" dirty="0">
                <a:solidFill>
                  <a:srgbClr val="000000"/>
                </a:solidFill>
                <a:latin typeface="Times New Roman"/>
                <a:ea typeface="Times New Roman"/>
              </a:rPr>
              <a:t>cc-by-sa-2.5,2.0,1.0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009900"/>
            <a:ext cx="3154680" cy="2781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941320"/>
            <a:ext cx="2926080" cy="291846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00" y="2712720"/>
            <a:ext cx="3619500" cy="3375660"/>
          </a:xfrm>
          <a:prstGeom prst="rect">
            <a:avLst/>
          </a:prstGeom>
        </p:spPr>
      </p:pic>
      <p:sp>
        <p:nvSpPr>
          <p:cNvPr id="2" name="TextBox 15"/>
          <p:cNvSpPr txBox="1"/>
          <p:nvPr/>
        </p:nvSpPr>
        <p:spPr>
          <a:xfrm>
            <a:off x="5308600" y="668934"/>
            <a:ext cx="577187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10" dirty="0">
                <a:solidFill>
                  <a:srgbClr val="3F3F3F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48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50" dirty="0">
                <a:solidFill>
                  <a:srgbClr val="3F3F3F"/>
                </a:solidFill>
                <a:latin typeface="Times New Roman"/>
                <a:ea typeface="Times New Roman"/>
              </a:rPr>
              <a:t>Recognition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7300" y="6883032"/>
            <a:ext cx="3311052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65" dirty="0">
                <a:solidFill>
                  <a:srgbClr val="000000"/>
                </a:solidFill>
                <a:latin typeface="Times New Roman"/>
                <a:ea typeface="Times New Roman"/>
              </a:rPr>
              <a:t>Images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represented</a:t>
            </a:r>
          </a:p>
          <a:p>
            <a:pPr marL="0" indent="939800">
              <a:lnSpc>
                <a:spcPct val="100000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0" dirty="0">
                <a:solidFill>
                  <a:srgbClr val="000000"/>
                </a:solidFill>
                <a:latin typeface="Times New Roman"/>
                <a:ea typeface="Times New Roman"/>
              </a:rPr>
              <a:t>pixels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96100" y="6883032"/>
            <a:ext cx="2487873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Identify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edges,</a:t>
            </a:r>
          </a:p>
          <a:p>
            <a:pPr marL="0" indent="50800">
              <a:lnSpc>
                <a:spcPct val="100000"/>
              </a:lnSpc>
            </a:pP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colors,</a:t>
            </a:r>
            <a:r>
              <a:rPr lang="en-US" altLang="zh-CN"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shapes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06300" y="6883032"/>
            <a:ext cx="209591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47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photo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</a:p>
          <a:p>
            <a:pPr marL="0" indent="584200">
              <a:lnSpc>
                <a:spcPct val="100000"/>
              </a:lnSpc>
            </a:pPr>
            <a:r>
              <a:rPr lang="en-US" altLang="zh-CN" sz="2600" spc="330" dirty="0">
                <a:solidFill>
                  <a:srgbClr val="000000"/>
                </a:solidFill>
                <a:latin typeface="Times New Roman"/>
                <a:ea typeface="Times New Roman"/>
              </a:rPr>
              <a:t>hor</a:t>
            </a:r>
            <a:r>
              <a:rPr lang="en-US" altLang="zh-CN" sz="2600" spc="320" dirty="0">
                <a:solidFill>
                  <a:srgbClr val="000000"/>
                </a:solidFill>
                <a:latin typeface="Times New Roman"/>
                <a:ea typeface="Times New Roman"/>
              </a:rPr>
              <a:t>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6559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371600" y="3186321"/>
            <a:ext cx="13647648" cy="2329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" hangingPunct="0">
              <a:lnSpc>
                <a:spcPct val="99583"/>
              </a:lnSpc>
            </a:pPr>
            <a:r>
              <a:rPr lang="en-US" altLang="zh-CN" sz="5100" spc="425" dirty="0">
                <a:solidFill>
                  <a:srgbClr val="F8FAFE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5100" spc="25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410" dirty="0">
                <a:solidFill>
                  <a:srgbClr val="F8FAFE"/>
                </a:solidFill>
                <a:latin typeface="Times New Roman"/>
                <a:ea typeface="Times New Roman"/>
              </a:rPr>
              <a:t>networks,</a:t>
            </a:r>
            <a:r>
              <a:rPr lang="en-US" altLang="zh-CN" sz="5100" spc="25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360" dirty="0">
                <a:solidFill>
                  <a:srgbClr val="F8FAFE"/>
                </a:solidFill>
                <a:latin typeface="Times New Roman"/>
                <a:ea typeface="Times New Roman"/>
              </a:rPr>
              <a:t>specifically</a:t>
            </a:r>
            <a:r>
              <a:rPr lang="en-US" altLang="zh-CN" sz="5100" spc="25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400" dirty="0">
                <a:solidFill>
                  <a:srgbClr val="F8FAFE"/>
                </a:solidFill>
                <a:latin typeface="Times New Roman"/>
                <a:ea typeface="Times New Roman"/>
              </a:rPr>
              <a:t>convolutional</a:t>
            </a:r>
            <a:r>
              <a:rPr lang="en-US" altLang="zh-CN" sz="510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395" dirty="0">
                <a:solidFill>
                  <a:srgbClr val="F8FAFE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5100" spc="24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440" dirty="0">
                <a:solidFill>
                  <a:srgbClr val="F8FAFE"/>
                </a:solidFill>
                <a:latin typeface="Times New Roman"/>
                <a:ea typeface="Times New Roman"/>
              </a:rPr>
              <a:t>networks</a:t>
            </a:r>
            <a:r>
              <a:rPr lang="en-US" altLang="zh-CN" sz="5100" spc="24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510" dirty="0">
                <a:solidFill>
                  <a:srgbClr val="F8FAFE"/>
                </a:solidFill>
                <a:latin typeface="Times New Roman"/>
                <a:ea typeface="Times New Roman"/>
              </a:rPr>
              <a:t>(CNNs)</a:t>
            </a:r>
            <a:r>
              <a:rPr lang="en-US" altLang="zh-CN" sz="5100" spc="24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494" dirty="0">
                <a:solidFill>
                  <a:srgbClr val="F8FAFE"/>
                </a:solidFill>
                <a:latin typeface="Times New Roman"/>
                <a:ea typeface="Times New Roman"/>
              </a:rPr>
              <a:t>work</a:t>
            </a:r>
            <a:r>
              <a:rPr lang="en-US" altLang="zh-CN" sz="5100" spc="24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410" dirty="0">
                <a:solidFill>
                  <a:srgbClr val="F8FAFE"/>
                </a:solidFill>
                <a:latin typeface="Times New Roman"/>
                <a:ea typeface="Times New Roman"/>
              </a:rPr>
              <a:t>well</a:t>
            </a:r>
            <a:r>
              <a:rPr lang="en-US" altLang="zh-CN" sz="5100" spc="24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375" dirty="0">
                <a:solidFill>
                  <a:srgbClr val="F8FAFE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5100" spc="24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425" dirty="0">
                <a:solidFill>
                  <a:srgbClr val="F8FAFE"/>
                </a:solidFill>
                <a:latin typeface="Times New Roman"/>
                <a:ea typeface="Times New Roman"/>
              </a:rPr>
              <a:t>hard</a:t>
            </a:r>
          </a:p>
          <a:p>
            <a:pPr marL="0" indent="2971800">
              <a:lnSpc>
                <a:spcPct val="100416"/>
              </a:lnSpc>
            </a:pPr>
            <a:r>
              <a:rPr lang="en-US" altLang="zh-CN" sz="5100" spc="570" dirty="0">
                <a:solidFill>
                  <a:srgbClr val="F8FAFE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5100" spc="30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485" dirty="0">
                <a:solidFill>
                  <a:srgbClr val="F8FAFE"/>
                </a:solidFill>
                <a:latin typeface="Times New Roman"/>
                <a:ea typeface="Times New Roman"/>
              </a:rPr>
              <a:t>recognition</a:t>
            </a:r>
            <a:r>
              <a:rPr lang="en-US" altLang="zh-CN" sz="5100" spc="30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spc="469" dirty="0">
                <a:solidFill>
                  <a:srgbClr val="F8FAFE"/>
                </a:solidFill>
                <a:latin typeface="Times New Roman"/>
                <a:ea typeface="Times New Roman"/>
              </a:rPr>
              <a:t>tasks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1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27"/>
          <p:cNvSpPr txBox="1"/>
          <p:nvPr/>
        </p:nvSpPr>
        <p:spPr>
          <a:xfrm>
            <a:off x="1778000" y="668934"/>
            <a:ext cx="12825555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Recognition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Networks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638800" y="7695832"/>
            <a:ext cx="3993900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68300">
              <a:lnSpc>
                <a:spcPct val="100000"/>
              </a:lnSpc>
            </a:pPr>
            <a:r>
              <a:rPr lang="en-US" altLang="zh-CN" sz="2600" spc="250" dirty="0">
                <a:solidFill>
                  <a:srgbClr val="EF5A29"/>
                </a:solidFill>
                <a:latin typeface="Times New Roman"/>
                <a:ea typeface="Times New Roman"/>
              </a:rPr>
              <a:t>Feature</a:t>
            </a:r>
            <a:r>
              <a:rPr lang="en-US" altLang="zh-CN" sz="2600" spc="14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EF5A29"/>
                </a:solidFill>
                <a:latin typeface="Times New Roman"/>
                <a:ea typeface="Times New Roman"/>
              </a:rPr>
              <a:t>Selection</a:t>
            </a:r>
            <a:r>
              <a:rPr lang="en-US" altLang="zh-CN" sz="2600" spc="150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500" dirty="0">
                <a:solidFill>
                  <a:srgbClr val="EF5A29"/>
                </a:solidFill>
                <a:latin typeface="Times New Roman"/>
                <a:ea typeface="Times New Roman"/>
              </a:rPr>
              <a:t>&amp;</a:t>
            </a:r>
          </a:p>
          <a:p>
            <a:pPr marL="0">
              <a:lnSpc>
                <a:spcPct val="100000"/>
              </a:lnSpc>
            </a:pPr>
            <a:r>
              <a:rPr lang="en-US" altLang="zh-CN" sz="2600" spc="220" dirty="0">
                <a:solidFill>
                  <a:srgbClr val="EF5A29"/>
                </a:solidFill>
                <a:latin typeface="Times New Roman"/>
                <a:ea typeface="Times New Roman"/>
              </a:rPr>
              <a:t>Classification</a:t>
            </a:r>
            <a:r>
              <a:rPr lang="en-US" altLang="zh-CN" sz="2600" spc="13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EF5A29"/>
                </a:solidFill>
                <a:latin typeface="Times New Roman"/>
                <a:ea typeface="Times New Roman"/>
              </a:rPr>
              <a:t>Algorithm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68200" y="7680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31" name="TextBox 31"/>
          <p:cNvSpPr txBox="1"/>
          <p:nvPr/>
        </p:nvSpPr>
        <p:spPr>
          <a:xfrm rot="16200000">
            <a:off x="4545513" y="4302308"/>
            <a:ext cx="1080937" cy="4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185" dirty="0">
                <a:solidFill>
                  <a:srgbClr val="EF5A29"/>
                </a:solidFill>
                <a:latin typeface="Times New Roman"/>
                <a:ea typeface="Times New Roman"/>
              </a:rPr>
              <a:t>Pixels</a:t>
            </a:r>
          </a:p>
        </p:txBody>
      </p:sp>
      <p:sp>
        <p:nvSpPr>
          <p:cNvPr id="32" name="TextBox 32"/>
          <p:cNvSpPr txBox="1"/>
          <p:nvPr/>
        </p:nvSpPr>
        <p:spPr>
          <a:xfrm rot="16200000">
            <a:off x="6313416" y="4292211"/>
            <a:ext cx="1151930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35" dirty="0">
                <a:solidFill>
                  <a:srgbClr val="EF5A29"/>
                </a:solidFill>
                <a:latin typeface="Times New Roman"/>
                <a:ea typeface="Times New Roman"/>
              </a:rPr>
              <a:t>Edges</a:t>
            </a:r>
          </a:p>
        </p:txBody>
      </p:sp>
      <p:sp>
        <p:nvSpPr>
          <p:cNvPr id="33" name="TextBox 33"/>
          <p:cNvSpPr txBox="1"/>
          <p:nvPr/>
        </p:nvSpPr>
        <p:spPr>
          <a:xfrm rot="16200000">
            <a:off x="7954218" y="4294713"/>
            <a:ext cx="1426326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80" dirty="0">
                <a:solidFill>
                  <a:srgbClr val="EF5A29"/>
                </a:solidFill>
                <a:latin typeface="Times New Roman"/>
                <a:ea typeface="Times New Roman"/>
              </a:rPr>
              <a:t>Corners</a:t>
            </a:r>
          </a:p>
        </p:txBody>
      </p:sp>
      <p:sp>
        <p:nvSpPr>
          <p:cNvPr id="34" name="TextBox 34"/>
          <p:cNvSpPr txBox="1"/>
          <p:nvPr/>
        </p:nvSpPr>
        <p:spPr>
          <a:xfrm rot="16200000">
            <a:off x="9348526" y="4457120"/>
            <a:ext cx="2193711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10" dirty="0">
                <a:solidFill>
                  <a:srgbClr val="EF5A29"/>
                </a:solidFill>
                <a:latin typeface="Times New Roman"/>
                <a:ea typeface="Times New Roman"/>
              </a:rPr>
              <a:t>Object</a:t>
            </a:r>
            <a:r>
              <a:rPr lang="en-US" altLang="zh-CN" sz="2600" spc="16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Parts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5"/>
          <p:cNvSpPr/>
          <p:nvPr/>
        </p:nvSpPr>
        <p:spPr>
          <a:xfrm>
            <a:off x="2876550" y="4552950"/>
            <a:ext cx="1352550" cy="19050"/>
          </a:xfrm>
          <a:custGeom>
            <a:avLst/>
            <a:gdLst>
              <a:gd name="connsiteX0" fmla="*/ 25142 w 1352550"/>
              <a:gd name="connsiteY0" fmla="*/ 19050 h 19050"/>
              <a:gd name="connsiteX1" fmla="*/ 1341215 w 1352550"/>
              <a:gd name="connsiteY1" fmla="*/ 19050 h 19050"/>
              <a:gd name="connsiteX2" fmla="*/ 1360265 w 13525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550" h="19050">
                <a:moveTo>
                  <a:pt x="25142" y="19050"/>
                </a:moveTo>
                <a:lnTo>
                  <a:pt x="1341215" y="19050"/>
                </a:lnTo>
                <a:lnTo>
                  <a:pt x="1360265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10852150" y="4552950"/>
            <a:ext cx="1428750" cy="19050"/>
          </a:xfrm>
          <a:custGeom>
            <a:avLst/>
            <a:gdLst>
              <a:gd name="connsiteX0" fmla="*/ 19870 w 1428750"/>
              <a:gd name="connsiteY0" fmla="*/ 19050 h 19050"/>
              <a:gd name="connsiteX1" fmla="*/ 1419544 w 1428750"/>
              <a:gd name="connsiteY1" fmla="*/ 19050 h 19050"/>
              <a:gd name="connsiteX2" fmla="*/ 1438594 w 1428750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19050">
                <a:moveTo>
                  <a:pt x="19870" y="19050"/>
                </a:moveTo>
                <a:lnTo>
                  <a:pt x="1419544" y="19050"/>
                </a:lnTo>
                <a:lnTo>
                  <a:pt x="1438594" y="19050"/>
                </a:lnTo>
              </a:path>
            </a:pathLst>
          </a:custGeom>
          <a:ln w="38100">
            <a:solidFill>
              <a:srgbClr val="299DB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12249150" y="4464050"/>
            <a:ext cx="184150" cy="184150"/>
          </a:xfrm>
          <a:custGeom>
            <a:avLst/>
            <a:gdLst>
              <a:gd name="connsiteX0" fmla="*/ 22545 w 184150"/>
              <a:gd name="connsiteY0" fmla="*/ 191770 h 184150"/>
              <a:gd name="connsiteX1" fmla="*/ 190185 w 184150"/>
              <a:gd name="connsiteY1" fmla="*/ 107950 h 184150"/>
              <a:gd name="connsiteX2" fmla="*/ 22545 w 184150"/>
              <a:gd name="connsiteY2" fmla="*/ 24130 h 184150"/>
              <a:gd name="connsiteX3" fmla="*/ 22545 w 184150"/>
              <a:gd name="connsiteY3" fmla="*/ 19177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" h="184150">
                <a:moveTo>
                  <a:pt x="22545" y="191770"/>
                </a:moveTo>
                <a:lnTo>
                  <a:pt x="190185" y="107950"/>
                </a:lnTo>
                <a:lnTo>
                  <a:pt x="22545" y="24130"/>
                </a:lnTo>
                <a:lnTo>
                  <a:pt x="22545" y="191770"/>
                </a:lnTo>
                <a:close/>
              </a:path>
            </a:pathLst>
          </a:custGeom>
          <a:solidFill>
            <a:srgbClr val="299D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0" y="3543300"/>
            <a:ext cx="2827020" cy="208788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46020"/>
            <a:ext cx="2186940" cy="394716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661160"/>
            <a:ext cx="8069580" cy="5844540"/>
          </a:xfrm>
          <a:prstGeom prst="rect">
            <a:avLst/>
          </a:prstGeom>
        </p:spPr>
      </p:pic>
      <p:sp>
        <p:nvSpPr>
          <p:cNvPr id="2" name="TextBox 41"/>
          <p:cNvSpPr txBox="1"/>
          <p:nvPr/>
        </p:nvSpPr>
        <p:spPr>
          <a:xfrm>
            <a:off x="1778000" y="668934"/>
            <a:ext cx="12825555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Image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Recognition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0" dirty="0">
                <a:solidFill>
                  <a:srgbClr val="3F3F3F"/>
                </a:solidFill>
                <a:latin typeface="Times New Roman"/>
                <a:ea typeface="Times New Roman"/>
              </a:rPr>
              <a:t>Networks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41400" y="7695832"/>
            <a:ext cx="1637606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Corpus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600" spc="325" dirty="0">
                <a:solidFill>
                  <a:srgbClr val="000000"/>
                </a:solidFill>
                <a:latin typeface="Times New Roman"/>
                <a:ea typeface="Times New Roman"/>
              </a:rPr>
              <a:t>Ima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ges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343400" y="7695832"/>
            <a:ext cx="1288248" cy="797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spc="175" dirty="0">
                <a:solidFill>
                  <a:srgbClr val="7949A8"/>
                </a:solidFill>
                <a:latin typeface="Times New Roman"/>
                <a:ea typeface="Times New Roman"/>
              </a:rPr>
              <a:t>“V</a:t>
            </a:r>
            <a:r>
              <a:rPr lang="en-US" altLang="zh-CN" sz="2600" spc="170" dirty="0">
                <a:solidFill>
                  <a:srgbClr val="7949A8"/>
                </a:solidFill>
                <a:latin typeface="Times New Roman"/>
                <a:ea typeface="Times New Roman"/>
              </a:rPr>
              <a:t>isible</a:t>
            </a:r>
          </a:p>
          <a:p>
            <a:pPr marL="0" indent="139700">
              <a:lnSpc>
                <a:spcPct val="100000"/>
              </a:lnSpc>
            </a:pPr>
            <a:r>
              <a:rPr lang="en-US" altLang="zh-CN" sz="2600" spc="230" dirty="0">
                <a:solidFill>
                  <a:srgbClr val="7949A8"/>
                </a:solidFill>
                <a:latin typeface="Times New Roman"/>
                <a:ea typeface="Times New Roman"/>
              </a:rPr>
              <a:t>laye</a:t>
            </a:r>
            <a:r>
              <a:rPr lang="en-US" altLang="zh-CN" sz="2600" spc="225" dirty="0">
                <a:solidFill>
                  <a:srgbClr val="7949A8"/>
                </a:solidFill>
                <a:latin typeface="Times New Roman"/>
                <a:ea typeface="Times New Roman"/>
              </a:rPr>
              <a:t>r”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268200" y="7680858"/>
            <a:ext cx="3347098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ML-based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0" dirty="0">
                <a:solidFill>
                  <a:srgbClr val="000000"/>
                </a:solidFill>
                <a:latin typeface="Times New Roman"/>
                <a:ea typeface="Times New Roman"/>
              </a:rPr>
              <a:t>Classifier</a:t>
            </a:r>
          </a:p>
        </p:txBody>
      </p:sp>
      <p:sp>
        <p:nvSpPr>
          <p:cNvPr id="45" name="TextBox 45"/>
          <p:cNvSpPr txBox="1"/>
          <p:nvPr/>
        </p:nvSpPr>
        <p:spPr>
          <a:xfrm rot="16200000">
            <a:off x="4545513" y="4302308"/>
            <a:ext cx="1080937" cy="423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185" dirty="0">
                <a:solidFill>
                  <a:srgbClr val="EF5A29"/>
                </a:solidFill>
                <a:latin typeface="Times New Roman"/>
                <a:ea typeface="Times New Roman"/>
              </a:rPr>
              <a:t>Pixels</a:t>
            </a:r>
          </a:p>
        </p:txBody>
      </p:sp>
      <p:sp>
        <p:nvSpPr>
          <p:cNvPr id="46" name="TextBox 46"/>
          <p:cNvSpPr txBox="1"/>
          <p:nvPr/>
        </p:nvSpPr>
        <p:spPr>
          <a:xfrm rot="16200000">
            <a:off x="6313416" y="4292211"/>
            <a:ext cx="1151930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35" dirty="0">
                <a:solidFill>
                  <a:srgbClr val="EF5A29"/>
                </a:solidFill>
                <a:latin typeface="Times New Roman"/>
                <a:ea typeface="Times New Roman"/>
              </a:rPr>
              <a:t>Edges</a:t>
            </a:r>
          </a:p>
        </p:txBody>
      </p:sp>
      <p:sp>
        <p:nvSpPr>
          <p:cNvPr id="47" name="TextBox 47"/>
          <p:cNvSpPr txBox="1"/>
          <p:nvPr/>
        </p:nvSpPr>
        <p:spPr>
          <a:xfrm rot="16200000">
            <a:off x="7954218" y="4294713"/>
            <a:ext cx="1426326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280" dirty="0">
                <a:solidFill>
                  <a:srgbClr val="EF5A29"/>
                </a:solidFill>
                <a:latin typeface="Times New Roman"/>
                <a:ea typeface="Times New Roman"/>
              </a:rPr>
              <a:t>Corners</a:t>
            </a:r>
          </a:p>
        </p:txBody>
      </p:sp>
      <p:sp>
        <p:nvSpPr>
          <p:cNvPr id="48" name="TextBox 48"/>
          <p:cNvSpPr txBox="1"/>
          <p:nvPr/>
        </p:nvSpPr>
        <p:spPr>
          <a:xfrm rot="16200000">
            <a:off x="9348526" y="4457120"/>
            <a:ext cx="2193711" cy="4236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916"/>
              </a:lnSpc>
            </a:pPr>
            <a:r>
              <a:rPr lang="en-US" altLang="zh-CN" sz="2600" spc="310" dirty="0">
                <a:solidFill>
                  <a:srgbClr val="EF5A29"/>
                </a:solidFill>
                <a:latin typeface="Times New Roman"/>
                <a:ea typeface="Times New Roman"/>
              </a:rPr>
              <a:t>Object</a:t>
            </a:r>
            <a:r>
              <a:rPr lang="en-US" altLang="zh-CN" sz="2600" spc="165" dirty="0">
                <a:solidFill>
                  <a:srgbClr val="EF5A29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EF5A29"/>
                </a:solidFill>
                <a:latin typeface="Times New Roman"/>
                <a:ea typeface="Times New Roman"/>
              </a:rPr>
              <a:t>Parts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496</Words>
  <Application>Microsoft Macintosh PowerPoint</Application>
  <PresentationFormat>Custom</PresentationFormat>
  <Paragraphs>698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Lighten PDF Converter Master</dc:creator>
  <cp:lastModifiedBy>Hrisheekesh R</cp:lastModifiedBy>
  <cp:revision>4</cp:revision>
  <dcterms:created xsi:type="dcterms:W3CDTF">2012-06-15T16:23:20Z</dcterms:created>
  <dcterms:modified xsi:type="dcterms:W3CDTF">2019-05-29T05:06:40Z</dcterms:modified>
</cp:coreProperties>
</file>