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60" r:id="rId4"/>
    <p:sldId id="261" r:id="rId5"/>
    <p:sldId id="266" r:id="rId6"/>
    <p:sldId id="263" r:id="rId7"/>
    <p:sldId id="264" r:id="rId8"/>
    <p:sldId id="267" r:id="rId9"/>
    <p:sldId id="257" r:id="rId10"/>
    <p:sldId id="268" r:id="rId11"/>
    <p:sldId id="269" r:id="rId12"/>
    <p:sldId id="270" r:id="rId13"/>
    <p:sldId id="272" r:id="rId14"/>
    <p:sldId id="273" r:id="rId15"/>
    <p:sldId id="265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5" r:id="rId27"/>
    <p:sldId id="288" r:id="rId28"/>
    <p:sldId id="286" r:id="rId29"/>
    <p:sldId id="289" r:id="rId30"/>
    <p:sldId id="290" r:id="rId31"/>
    <p:sldId id="291" r:id="rId32"/>
    <p:sldId id="292" r:id="rId33"/>
    <p:sldId id="293" r:id="rId34"/>
    <p:sldId id="294" r:id="rId35"/>
    <p:sldId id="297" r:id="rId36"/>
    <p:sldId id="298" r:id="rId37"/>
    <p:sldId id="299" r:id="rId38"/>
    <p:sldId id="301" r:id="rId39"/>
    <p:sldId id="303" r:id="rId40"/>
    <p:sldId id="305" r:id="rId41"/>
    <p:sldId id="306" r:id="rId42"/>
    <p:sldId id="307" r:id="rId43"/>
    <p:sldId id="309" r:id="rId44"/>
    <p:sldId id="258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 autoAdjust="0"/>
    <p:restoredTop sz="77075" autoAdjust="0"/>
  </p:normalViewPr>
  <p:slideViewPr>
    <p:cSldViewPr snapToGrid="0">
      <p:cViewPr varScale="1">
        <p:scale>
          <a:sx n="97" d="100"/>
          <a:sy n="97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A4BA7-2D2B-43E9-9435-8675C82C82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346900-2790-4E58-94C5-91F4796FD81A}">
      <dgm:prSet phldrT="[Text]"/>
      <dgm:spPr/>
      <dgm:t>
        <a:bodyPr/>
        <a:lstStyle/>
        <a:p>
          <a:r>
            <a:rPr lang="en-US" dirty="0">
              <a:latin typeface="SF Pro Display" pitchFamily="2" charset="0"/>
              <a:ea typeface="SF Pro Display" pitchFamily="2" charset="0"/>
            </a:rPr>
            <a:t>Define Computational graph in Python</a:t>
          </a:r>
        </a:p>
      </dgm:t>
    </dgm:pt>
    <dgm:pt modelId="{16699215-8866-48B7-8F48-9A7C35DFC33B}" type="parTrans" cxnId="{BA820117-75F5-4A6C-8CE5-2EDBD5E4CB8B}">
      <dgm:prSet/>
      <dgm:spPr/>
      <dgm:t>
        <a:bodyPr/>
        <a:lstStyle/>
        <a:p>
          <a:endParaRPr lang="en-US"/>
        </a:p>
      </dgm:t>
    </dgm:pt>
    <dgm:pt modelId="{22221919-223B-42E7-9A44-30053F0AECBC}" type="sibTrans" cxnId="{BA820117-75F5-4A6C-8CE5-2EDBD5E4CB8B}">
      <dgm:prSet/>
      <dgm:spPr/>
      <dgm:t>
        <a:bodyPr/>
        <a:lstStyle/>
        <a:p>
          <a:endParaRPr lang="en-US"/>
        </a:p>
      </dgm:t>
    </dgm:pt>
    <dgm:pt modelId="{DF764C81-9B1D-4168-A191-07FA6881F5E5}">
      <dgm:prSet phldrT="[Text]"/>
      <dgm:spPr/>
      <dgm:t>
        <a:bodyPr/>
        <a:lstStyle/>
        <a:p>
          <a:r>
            <a:rPr lang="en-US" dirty="0">
              <a:latin typeface="SF Pro Display" pitchFamily="2" charset="0"/>
              <a:ea typeface="SF Pro Display" pitchFamily="2" charset="0"/>
            </a:rPr>
            <a:t>Graph stored in memory</a:t>
          </a:r>
        </a:p>
      </dgm:t>
    </dgm:pt>
    <dgm:pt modelId="{1E3759F1-65B8-4822-BBBA-36257CADD9DA}" type="sibTrans" cxnId="{66F1B9E4-4455-4322-9A41-583C4ABCE06E}">
      <dgm:prSet/>
      <dgm:spPr/>
      <dgm:t>
        <a:bodyPr/>
        <a:lstStyle/>
        <a:p>
          <a:endParaRPr lang="en-US"/>
        </a:p>
      </dgm:t>
    </dgm:pt>
    <dgm:pt modelId="{2A7D8401-D782-4C8D-AB92-C3CBC7410DA4}" type="parTrans" cxnId="{66F1B9E4-4455-4322-9A41-583C4ABCE06E}">
      <dgm:prSet/>
      <dgm:spPr/>
      <dgm:t>
        <a:bodyPr/>
        <a:lstStyle/>
        <a:p>
          <a:endParaRPr lang="en-US"/>
        </a:p>
      </dgm:t>
    </dgm:pt>
    <dgm:pt modelId="{73887BA7-6268-492E-B8C8-EA837AE68645}">
      <dgm:prSet phldrT="[Text]"/>
      <dgm:spPr/>
      <dgm:t>
        <a:bodyPr/>
        <a:lstStyle/>
        <a:p>
          <a:r>
            <a:rPr lang="en-US" dirty="0">
              <a:latin typeface="SF Pro Display" pitchFamily="2" charset="0"/>
              <a:ea typeface="SF Pro Display" pitchFamily="2" charset="0"/>
            </a:rPr>
            <a:t>C/C++ code runs the graph and returns the results</a:t>
          </a:r>
        </a:p>
      </dgm:t>
    </dgm:pt>
    <dgm:pt modelId="{9C2C8C53-DEAC-416C-8BA4-A8CFB27FD53A}" type="sibTrans" cxnId="{529C19A3-A2A3-4948-BA50-9E125AD200CC}">
      <dgm:prSet/>
      <dgm:spPr/>
      <dgm:t>
        <a:bodyPr/>
        <a:lstStyle/>
        <a:p>
          <a:endParaRPr lang="en-US"/>
        </a:p>
      </dgm:t>
    </dgm:pt>
    <dgm:pt modelId="{E53C0013-FEAF-4736-8020-D6A5271006FF}" type="parTrans" cxnId="{529C19A3-A2A3-4948-BA50-9E125AD200CC}">
      <dgm:prSet/>
      <dgm:spPr/>
      <dgm:t>
        <a:bodyPr/>
        <a:lstStyle/>
        <a:p>
          <a:endParaRPr lang="en-US"/>
        </a:p>
      </dgm:t>
    </dgm:pt>
    <dgm:pt modelId="{B341B3DD-0968-4BDA-9DAD-9C9BF2B7C428}" type="pres">
      <dgm:prSet presAssocID="{678A4BA7-2D2B-43E9-9435-8675C82C82E1}" presName="Name0" presStyleCnt="0">
        <dgm:presLayoutVars>
          <dgm:dir/>
          <dgm:resizeHandles val="exact"/>
        </dgm:presLayoutVars>
      </dgm:prSet>
      <dgm:spPr/>
    </dgm:pt>
    <dgm:pt modelId="{6422D5CE-DE61-4F6F-881B-8B569EAD7719}" type="pres">
      <dgm:prSet presAssocID="{05346900-2790-4E58-94C5-91F4796FD81A}" presName="node" presStyleLbl="node1" presStyleIdx="0" presStyleCnt="3">
        <dgm:presLayoutVars>
          <dgm:bulletEnabled val="1"/>
        </dgm:presLayoutVars>
      </dgm:prSet>
      <dgm:spPr/>
    </dgm:pt>
    <dgm:pt modelId="{22E8AC1F-F345-4020-978B-570B5F90A736}" type="pres">
      <dgm:prSet presAssocID="{22221919-223B-42E7-9A44-30053F0AECBC}" presName="sibTrans" presStyleLbl="sibTrans2D1" presStyleIdx="0" presStyleCnt="2"/>
      <dgm:spPr/>
    </dgm:pt>
    <dgm:pt modelId="{A3D3C54F-C237-495A-9ED3-01DE0995366B}" type="pres">
      <dgm:prSet presAssocID="{22221919-223B-42E7-9A44-30053F0AECBC}" presName="connectorText" presStyleLbl="sibTrans2D1" presStyleIdx="0" presStyleCnt="2"/>
      <dgm:spPr/>
    </dgm:pt>
    <dgm:pt modelId="{2E9FFA65-9EB0-45B8-924E-EF30B44F81A7}" type="pres">
      <dgm:prSet presAssocID="{DF764C81-9B1D-4168-A191-07FA6881F5E5}" presName="node" presStyleLbl="node1" presStyleIdx="1" presStyleCnt="3">
        <dgm:presLayoutVars>
          <dgm:bulletEnabled val="1"/>
        </dgm:presLayoutVars>
      </dgm:prSet>
      <dgm:spPr/>
    </dgm:pt>
    <dgm:pt modelId="{990FAE47-BDE5-43C3-9B37-73A270722D0F}" type="pres">
      <dgm:prSet presAssocID="{1E3759F1-65B8-4822-BBBA-36257CADD9DA}" presName="sibTrans" presStyleLbl="sibTrans2D1" presStyleIdx="1" presStyleCnt="2"/>
      <dgm:spPr/>
    </dgm:pt>
    <dgm:pt modelId="{50EE1DCA-0F9A-48AD-9625-31E54C59A86F}" type="pres">
      <dgm:prSet presAssocID="{1E3759F1-65B8-4822-BBBA-36257CADD9DA}" presName="connectorText" presStyleLbl="sibTrans2D1" presStyleIdx="1" presStyleCnt="2"/>
      <dgm:spPr/>
    </dgm:pt>
    <dgm:pt modelId="{2CDCBD95-6F3B-4755-9996-1D0BD6E04481}" type="pres">
      <dgm:prSet presAssocID="{73887BA7-6268-492E-B8C8-EA837AE68645}" presName="node" presStyleLbl="node1" presStyleIdx="2" presStyleCnt="3">
        <dgm:presLayoutVars>
          <dgm:bulletEnabled val="1"/>
        </dgm:presLayoutVars>
      </dgm:prSet>
      <dgm:spPr/>
    </dgm:pt>
  </dgm:ptLst>
  <dgm:cxnLst>
    <dgm:cxn modelId="{BA820117-75F5-4A6C-8CE5-2EDBD5E4CB8B}" srcId="{678A4BA7-2D2B-43E9-9435-8675C82C82E1}" destId="{05346900-2790-4E58-94C5-91F4796FD81A}" srcOrd="0" destOrd="0" parTransId="{16699215-8866-48B7-8F48-9A7C35DFC33B}" sibTransId="{22221919-223B-42E7-9A44-30053F0AECBC}"/>
    <dgm:cxn modelId="{B12EE51F-8940-42A5-9C32-08CD564ADFA9}" type="presOf" srcId="{22221919-223B-42E7-9A44-30053F0AECBC}" destId="{A3D3C54F-C237-495A-9ED3-01DE0995366B}" srcOrd="1" destOrd="0" presId="urn:microsoft.com/office/officeart/2005/8/layout/process1"/>
    <dgm:cxn modelId="{D362EF59-E2C3-4CB0-9007-F1857FF4311F}" type="presOf" srcId="{678A4BA7-2D2B-43E9-9435-8675C82C82E1}" destId="{B341B3DD-0968-4BDA-9DAD-9C9BF2B7C428}" srcOrd="0" destOrd="0" presId="urn:microsoft.com/office/officeart/2005/8/layout/process1"/>
    <dgm:cxn modelId="{86F39762-CFF0-4BD5-8F19-3A869F24148C}" type="presOf" srcId="{1E3759F1-65B8-4822-BBBA-36257CADD9DA}" destId="{50EE1DCA-0F9A-48AD-9625-31E54C59A86F}" srcOrd="1" destOrd="0" presId="urn:microsoft.com/office/officeart/2005/8/layout/process1"/>
    <dgm:cxn modelId="{28B13686-668A-4878-A84C-1760A676FEFD}" type="presOf" srcId="{05346900-2790-4E58-94C5-91F4796FD81A}" destId="{6422D5CE-DE61-4F6F-881B-8B569EAD7719}" srcOrd="0" destOrd="0" presId="urn:microsoft.com/office/officeart/2005/8/layout/process1"/>
    <dgm:cxn modelId="{7E9F7A88-7E1A-45E2-A540-3F5C26ED2301}" type="presOf" srcId="{1E3759F1-65B8-4822-BBBA-36257CADD9DA}" destId="{990FAE47-BDE5-43C3-9B37-73A270722D0F}" srcOrd="0" destOrd="0" presId="urn:microsoft.com/office/officeart/2005/8/layout/process1"/>
    <dgm:cxn modelId="{529C19A3-A2A3-4948-BA50-9E125AD200CC}" srcId="{678A4BA7-2D2B-43E9-9435-8675C82C82E1}" destId="{73887BA7-6268-492E-B8C8-EA837AE68645}" srcOrd="2" destOrd="0" parTransId="{E53C0013-FEAF-4736-8020-D6A5271006FF}" sibTransId="{9C2C8C53-DEAC-416C-8BA4-A8CFB27FD53A}"/>
    <dgm:cxn modelId="{753382C8-1E31-44A7-8DD2-8577939516D1}" type="presOf" srcId="{22221919-223B-42E7-9A44-30053F0AECBC}" destId="{22E8AC1F-F345-4020-978B-570B5F90A736}" srcOrd="0" destOrd="0" presId="urn:microsoft.com/office/officeart/2005/8/layout/process1"/>
    <dgm:cxn modelId="{91811CDD-28A3-4B0F-BACE-0425EB6544AF}" type="presOf" srcId="{DF764C81-9B1D-4168-A191-07FA6881F5E5}" destId="{2E9FFA65-9EB0-45B8-924E-EF30B44F81A7}" srcOrd="0" destOrd="0" presId="urn:microsoft.com/office/officeart/2005/8/layout/process1"/>
    <dgm:cxn modelId="{66F1B9E4-4455-4322-9A41-583C4ABCE06E}" srcId="{678A4BA7-2D2B-43E9-9435-8675C82C82E1}" destId="{DF764C81-9B1D-4168-A191-07FA6881F5E5}" srcOrd="1" destOrd="0" parTransId="{2A7D8401-D782-4C8D-AB92-C3CBC7410DA4}" sibTransId="{1E3759F1-65B8-4822-BBBA-36257CADD9DA}"/>
    <dgm:cxn modelId="{2C8D66F6-56CA-4399-9458-B6FF1B88D4D6}" type="presOf" srcId="{73887BA7-6268-492E-B8C8-EA837AE68645}" destId="{2CDCBD95-6F3B-4755-9996-1D0BD6E04481}" srcOrd="0" destOrd="0" presId="urn:microsoft.com/office/officeart/2005/8/layout/process1"/>
    <dgm:cxn modelId="{D38C3EBE-6DA1-42FF-8A95-0DB3EFAF1CC1}" type="presParOf" srcId="{B341B3DD-0968-4BDA-9DAD-9C9BF2B7C428}" destId="{6422D5CE-DE61-4F6F-881B-8B569EAD7719}" srcOrd="0" destOrd="0" presId="urn:microsoft.com/office/officeart/2005/8/layout/process1"/>
    <dgm:cxn modelId="{2B7A27E4-2C6A-4E5D-B14F-5063FB690F7C}" type="presParOf" srcId="{B341B3DD-0968-4BDA-9DAD-9C9BF2B7C428}" destId="{22E8AC1F-F345-4020-978B-570B5F90A736}" srcOrd="1" destOrd="0" presId="urn:microsoft.com/office/officeart/2005/8/layout/process1"/>
    <dgm:cxn modelId="{FB2F14F0-5F8B-4FF6-9DC2-3CC42485BA05}" type="presParOf" srcId="{22E8AC1F-F345-4020-978B-570B5F90A736}" destId="{A3D3C54F-C237-495A-9ED3-01DE0995366B}" srcOrd="0" destOrd="0" presId="urn:microsoft.com/office/officeart/2005/8/layout/process1"/>
    <dgm:cxn modelId="{571BF6E6-1071-4EE0-A4E5-7B2A6D8E5D77}" type="presParOf" srcId="{B341B3DD-0968-4BDA-9DAD-9C9BF2B7C428}" destId="{2E9FFA65-9EB0-45B8-924E-EF30B44F81A7}" srcOrd="2" destOrd="0" presId="urn:microsoft.com/office/officeart/2005/8/layout/process1"/>
    <dgm:cxn modelId="{6AE6BA5A-B61F-4C4D-8E8C-619BB6C32371}" type="presParOf" srcId="{B341B3DD-0968-4BDA-9DAD-9C9BF2B7C428}" destId="{990FAE47-BDE5-43C3-9B37-73A270722D0F}" srcOrd="3" destOrd="0" presId="urn:microsoft.com/office/officeart/2005/8/layout/process1"/>
    <dgm:cxn modelId="{9E1A0612-C6A6-4B5E-8FAD-22454D7AB100}" type="presParOf" srcId="{990FAE47-BDE5-43C3-9B37-73A270722D0F}" destId="{50EE1DCA-0F9A-48AD-9625-31E54C59A86F}" srcOrd="0" destOrd="0" presId="urn:microsoft.com/office/officeart/2005/8/layout/process1"/>
    <dgm:cxn modelId="{B8303E77-9062-4946-BECF-7964FB2E38B7}" type="presParOf" srcId="{B341B3DD-0968-4BDA-9DAD-9C9BF2B7C428}" destId="{2CDCBD95-6F3B-4755-9996-1D0BD6E044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D5CE-DE61-4F6F-881B-8B569EAD7719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F Pro Display" pitchFamily="2" charset="0"/>
              <a:ea typeface="SF Pro Display" pitchFamily="2" charset="0"/>
            </a:rPr>
            <a:t>Define Computational graph in Python</a:t>
          </a:r>
        </a:p>
      </dsp:txBody>
      <dsp:txXfrm>
        <a:off x="57787" y="1395494"/>
        <a:ext cx="2665308" cy="1560349"/>
      </dsp:txXfrm>
    </dsp:sp>
    <dsp:sp modelId="{22E8AC1F-F345-4020-978B-570B5F90A736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47880" y="1970146"/>
        <a:ext cx="409940" cy="411044"/>
      </dsp:txXfrm>
    </dsp:sp>
    <dsp:sp modelId="{2E9FFA65-9EB0-45B8-924E-EF30B44F81A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F Pro Display" pitchFamily="2" charset="0"/>
              <a:ea typeface="SF Pro Display" pitchFamily="2" charset="0"/>
            </a:rPr>
            <a:t>Graph stored in memory</a:t>
          </a:r>
        </a:p>
      </dsp:txBody>
      <dsp:txXfrm>
        <a:off x="3925145" y="1395494"/>
        <a:ext cx="2665308" cy="1560349"/>
      </dsp:txXfrm>
    </dsp:sp>
    <dsp:sp modelId="{990FAE47-BDE5-43C3-9B37-73A270722D0F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15239" y="1970146"/>
        <a:ext cx="409940" cy="411044"/>
      </dsp:txXfrm>
    </dsp:sp>
    <dsp:sp modelId="{2CDCBD95-6F3B-4755-9996-1D0BD6E04481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SF Pro Display" pitchFamily="2" charset="0"/>
              <a:ea typeface="SF Pro Display" pitchFamily="2" charset="0"/>
            </a:rPr>
            <a:t>C/C++ code runs the graph and returns the results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6F3A6-F051-469B-AA24-345E9E0DF3A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8C2EC-2357-4ABC-B1C6-01D43EE2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Even before you call your first TensorFlow function, a lot is going on behind the scenes.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For example, an empty </a:t>
            </a:r>
            <a:r>
              <a:rPr lang="en-US" altLang="en-US" i="1" dirty="0">
                <a:latin typeface="Arial" panose="020B0604020202020204" pitchFamily="34" charset="0"/>
              </a:rPr>
              <a:t>default graph object</a:t>
            </a:r>
            <a:r>
              <a:rPr lang="en-US" altLang="en-US" dirty="0">
                <a:latin typeface="Arial" panose="020B0604020202020204" pitchFamily="34" charset="0"/>
              </a:rPr>
              <a:t> is created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In order to fully understand what's happening in your program, you need to know that these state variables, like "current graph" and "current scope" and "current session", exist.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As we'll soon see, most of the functions you'll call in TensorFlow operate by quietly accessing this hidden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Above, we call </a:t>
            </a:r>
            <a:r>
              <a:rPr lang="en-US" dirty="0" err="1"/>
              <a:t>sess.run</a:t>
            </a:r>
            <a:r>
              <a:rPr lang="en-US" dirty="0"/>
              <a:t> three times, which invokes the execution engine three times. There is no </a:t>
            </a:r>
            <a:r>
              <a:rPr lang="en-US" dirty="0" err="1"/>
              <a:t>memoization</a:t>
            </a:r>
            <a:r>
              <a:rPr lang="en-US" dirty="0"/>
              <a:t>; each time you call </a:t>
            </a:r>
            <a:r>
              <a:rPr lang="en-US" dirty="0" err="1"/>
              <a:t>sess.run</a:t>
            </a:r>
            <a:r>
              <a:rPr lang="en-US" dirty="0"/>
              <a:t>, everything is computed anew. Because of this, if you want to fetch more than one tensor, it's more efficient to fetch them all in one go, by passing a list to </a:t>
            </a:r>
            <a:r>
              <a:rPr lang="en-US" dirty="0" err="1"/>
              <a:t>sess.run</a:t>
            </a:r>
            <a:r>
              <a:rPr lang="en-US" dirty="0"/>
              <a:t>. You can also pass a dictionary, a tuple, a named tuple, or nested combinations of these data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64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0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**operation** is a _node_ of the computation graph. It contains only some light metadata, like "I am an addition operation, and my inputs come from these two other operations.</a:t>
            </a:r>
          </a:p>
          <a:p>
            <a:endParaRPr lang="en-US" dirty="0"/>
          </a:p>
          <a:p>
            <a:r>
              <a:rPr lang="en-US" dirty="0"/>
              <a:t>Again, all this computation happens </a:t>
            </a:r>
            <a:r>
              <a:rPr lang="en-US" i="1" dirty="0"/>
              <a:t>after</a:t>
            </a:r>
            <a:r>
              <a:rPr lang="en-US" dirty="0"/>
              <a:t> the graph has been completely built, description of what operation will take 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2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6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0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4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6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operation takes in some number of inputs (0 or more), and produces 0 or more outputs. Its outputs can become the inputs to other operations</a:t>
            </a:r>
          </a:p>
          <a:p>
            <a:endParaRPr lang="en-US" dirty="0"/>
          </a:p>
          <a:p>
            <a:r>
              <a:rPr lang="en-US" dirty="0"/>
              <a:t>Perhaps the simplest operation we can create is constant. It has zero inputs and one 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4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Tensor is a lightweight Python object that represents a piece of data flowing along the edges of our graph. That data can be a scalar, a vector, a matrix, or a higher-dimensional array.</a:t>
            </a:r>
          </a:p>
          <a:p>
            <a:endParaRPr lang="en-US" dirty="0"/>
          </a:p>
          <a:p>
            <a:r>
              <a:rPr lang="en-US" dirty="0"/>
              <a:t>The tensor's data is not actually stored inside the Tensor object, and in fact does not exist in Python at all. t does not know it will refer to the value 3.14. A Tensor is just a lightweight way to </a:t>
            </a:r>
            <a:r>
              <a:rPr lang="en-US" i="1" dirty="0"/>
              <a:t>reference</a:t>
            </a:r>
            <a:r>
              <a:rPr lang="en-US" dirty="0"/>
              <a:t> a piece of data that </a:t>
            </a:r>
            <a:r>
              <a:rPr lang="en-US" i="1" dirty="0"/>
              <a:t>will</a:t>
            </a:r>
            <a:r>
              <a:rPr lang="en-US" dirty="0"/>
              <a:t> be computed by TensorFlow's execution engine.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operation takes in some number of inputs (0 or more), and produces 0 or more outputs. Its outputs can become the inputs to other operations</a:t>
            </a:r>
          </a:p>
          <a:p>
            <a:endParaRPr lang="en-US" dirty="0"/>
          </a:p>
          <a:p>
            <a:r>
              <a:rPr lang="en-US" dirty="0"/>
              <a:t>Perhaps the simplest operation we can create is constant. It has zero inputs and one output.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(determining, for instance, how much memory TensorFlow should allocate on your GPU), and storage for stateful components of your computation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3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8C2EC-2357-4ABC-B1C6-01D43EE214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A357-1FAA-4829-A098-1AE186F8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AE83-96C9-471D-8DD1-B49E16B9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25F4-89D5-4277-A381-9C288711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ECF3-1276-4EBC-9931-C8CC454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6B54-345D-46F9-ACD7-156CA4A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32DD-1397-4229-85EC-79E8001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EBD1-6320-47E1-8489-60721517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84B1-AD28-4766-B4B7-5F978877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9F4C-F06A-4C57-8CAE-440785AC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269FC-BE35-4339-ADF4-932EF3A8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F5397-FAE6-4069-9BFB-A37D02FC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6FC2-0956-46BE-B4FE-5B787255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BCB3-8103-4D36-9CC6-3AA15A59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E990-0CB8-446D-A1E3-278A7239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CDA5-0835-4099-B03B-5F37925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0D7E-6FB3-45E7-BDE5-A9D4D1E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49B6-C211-47EE-A058-73134623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7E9F-B2BF-4FA9-A9C9-8CBCB5EB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BE8F-EA22-469F-B5BA-50480C66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9DA6-E062-4005-AD2E-DEBA1226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C3A6-D84A-4B78-B7CB-7C13E836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9178-C9EB-44C7-B073-2B8DB303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4273-C891-409C-A5A5-16F8E2C7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DBE7-DF91-4F90-8BD1-1B29667F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98D1-0822-4136-A4D2-A5E4E6D2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48C-AC1F-4CA3-949C-FA36B517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B6FC-A9C3-4810-8344-F02D2FDD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B19FE-B7E3-475D-8EEF-5BAABAE8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D691-738E-4F08-9DD4-1CDD1C2B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A67A-8D4C-4566-B185-7A75D641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9B2D-FC7F-40CD-8EFC-4F699220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15D3-75AD-4844-8C46-3705FF7D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5513-B042-4F39-BD46-3388BAD31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F9AEC-6589-4D1A-846D-45EF2EB3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00778-4340-4F77-9220-BCC4C73E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20920-1B63-4FD7-9008-574D6A7AA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54943-1456-4C7C-8D19-1F583B3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0C2E7-B3EE-4DFF-8519-24AC66A9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05854-16D8-4356-A4BF-E671A68C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EC-49A8-42FB-A07D-D35E2381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BA73E-8B06-4B8E-86E5-1076B472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B273-A1B2-4FDF-9A6D-7FE624C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DD68B-E06B-4AFD-B656-5D431462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AC883-3895-44AA-B878-78952B83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01F08-0DF1-4186-9395-44167D0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AED6-6959-4C68-A7F6-8FFDECDE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D00-28BA-44BF-B0C6-54EE7A81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92B-BD44-480A-A090-E6D7EA7E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98424-E170-47F5-9392-15E80384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4786-4F6A-4694-8FD4-68F5FD43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98C1-277B-4CDE-97C2-FE4027B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0544-4588-4E08-BCA8-6E606AF6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3534-E63B-4621-A0F0-6AB4124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800FA-B0FB-4A0D-AD95-B27161FD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CB7A-656D-46CA-BAEB-1474A37F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B1ECE-23BD-4558-A731-FC36512F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D3F9-5D3B-4BAA-A1C1-3267A16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83B2-CFA2-4AC0-A1BB-25FB2686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6DDD8-3C32-42D5-9564-93B49231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33FA-350A-4C82-A68E-08290706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BC21-FC96-4134-90D6-811BAA8FD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05C3-3A1D-40AE-BEBB-494D6F32F1F4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30EC-6513-426D-9E43-97F8FA909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8589-ECE8-4C61-AC1D-8119D8B20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232C-1244-4664-94C0-5D1A6F0D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76DF-FB27-4A56-9CF7-25B091A4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0908"/>
            <a:ext cx="9144000" cy="1134408"/>
          </a:xfrm>
        </p:spPr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Tensorflow Fundamentals</a:t>
            </a:r>
          </a:p>
        </p:txBody>
      </p:sp>
    </p:spTree>
    <p:extLst>
      <p:ext uri="{BB962C8B-B14F-4D97-AF65-F5344CB8AC3E}">
        <p14:creationId xmlns:p14="http://schemas.microsoft.com/office/powerpoint/2010/main" val="37540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135-4CD5-4710-AE35-2FEC2FDF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Step 2 : Initial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73C5-6C66-4678-8A39-A8BD1C2A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SF Pro Display" pitchFamily="2" charset="0"/>
              <a:ea typeface="SF Pro Display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Create a new Python3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Go to Runtime &gt; Change Runtime Type &gt; GPU</a:t>
            </a:r>
          </a:p>
          <a:p>
            <a:pPr marL="0" indent="0">
              <a:buNone/>
            </a:pPr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9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BFE-B6CA-4F61-AAFE-7AEB2492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The default graph, operations, and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957-740C-4FE8-93E3-4BAED0F6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import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tensorflow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as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</a:t>
            </a:r>
            <a:endParaRPr lang="en-US" sz="5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Default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 =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tf.get_default_graph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431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5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tf.constant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(3.14)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475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const_operation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()[0]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len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const_operation.inputs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), 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len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const_operation.outputs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const_operation.outputs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[0]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endParaRPr lang="en-US" sz="35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831F-25F8-404E-B00B-945A9EA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Hence: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A50A-0217-4687-9FDE-1AB10A94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spc="300" dirty="0"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return “</a:t>
            </a:r>
            <a:r>
              <a:rPr lang="en-US" sz="2400" spc="300" dirty="0">
                <a:solidFill>
                  <a:schemeClr val="accent2"/>
                </a:solidFill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Tensor</a:t>
            </a:r>
            <a:r>
              <a:rPr lang="en-US" sz="2400" spc="300" dirty="0">
                <a:solidFill>
                  <a:schemeClr val="accent1"/>
                </a:solidFill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Flow</a:t>
            </a:r>
            <a:r>
              <a:rPr lang="en-US" sz="2400" spc="300" dirty="0"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” If </a:t>
            </a:r>
            <a:r>
              <a:rPr lang="en-US" sz="2400" spc="300" dirty="0">
                <a:solidFill>
                  <a:srgbClr val="0070C0"/>
                </a:solidFill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Data</a:t>
            </a:r>
            <a:r>
              <a:rPr lang="en-US" sz="2400" spc="300" dirty="0"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==</a:t>
            </a:r>
            <a:r>
              <a:rPr lang="en-US" sz="2400" spc="300" dirty="0">
                <a:solidFill>
                  <a:schemeClr val="accent2"/>
                </a:solidFill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Tensor</a:t>
            </a:r>
            <a:r>
              <a:rPr lang="en-US" sz="2400" spc="300" dirty="0"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 in </a:t>
            </a:r>
            <a:r>
              <a:rPr lang="en-US" sz="2400" spc="300" dirty="0">
                <a:solidFill>
                  <a:srgbClr val="0070C0"/>
                </a:solidFill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Dataflow</a:t>
            </a:r>
            <a:r>
              <a:rPr lang="en-US" sz="2400" spc="300" dirty="0">
                <a:latin typeface="AppleGothic" pitchFamily="2" charset="-127"/>
                <a:ea typeface="AppleGothic" pitchFamily="2" charset="-127"/>
                <a:cs typeface="Simplified Arabic Fixed" panose="020F0502020204030204" pitchFamily="34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60730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tf.constant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(1.414)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endParaRPr lang="en-US" sz="35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457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sum_tensor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tf.add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sum_tensor</a:t>
            </a:r>
            <a:endParaRPr lang="en-US" sz="32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In the next cell,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35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7854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add_op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()[2]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In the next cell,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len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add_op.inputs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),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len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add_op.outputs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5400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5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Running computations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9A5EE1-8981-48C2-A762-873DC4B4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020300" cy="390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In order to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execute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 your computation graph, you need to create a Session object.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A Session object stores a reference to the graph to execute, some configuration information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You can create a session using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tf.Session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 constructor.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It can take in a graph parameter, but if you omit it, the session will use the default graph.</a:t>
            </a:r>
          </a:p>
        </p:txBody>
      </p:sp>
    </p:spTree>
    <p:extLst>
      <p:ext uri="{BB962C8B-B14F-4D97-AF65-F5344CB8AC3E}">
        <p14:creationId xmlns:p14="http://schemas.microsoft.com/office/powerpoint/2010/main" val="868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6F65-EE6C-4E33-BB7A-2D3F5E46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What exactly does TensorFlow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BFEB-A8EF-4F4E-A25D-58BEF56D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Why can’t I use Python for Deep Learning?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Python’s Inefficiencies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Dynamically typed language.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Arrays are impossible to use after a certain size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Index keeping is done because of different data type within lists.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[1,”this”,[1,2,3], ”is”, ”not”, ”good”] is a valid python list.</a:t>
            </a:r>
          </a:p>
          <a:p>
            <a:pPr marL="457200" lvl="1" indent="0">
              <a:buNone/>
            </a:pPr>
            <a:endParaRPr lang="en-US" dirty="0">
              <a:latin typeface="SF Pro Display" pitchFamily="2" charset="0"/>
              <a:ea typeface="SF Pro Display" pitchFamily="2" charset="0"/>
            </a:endParaRPr>
          </a:p>
          <a:p>
            <a:pPr lvl="1"/>
            <a:endParaRPr lang="en-US" dirty="0">
              <a:latin typeface="SF Pro Display" pitchFamily="2" charset="0"/>
              <a:ea typeface="SF Pro Display" pitchFamily="2" charset="0"/>
            </a:endParaRPr>
          </a:p>
          <a:p>
            <a:pPr lvl="1"/>
            <a:endParaRPr lang="en-US" dirty="0">
              <a:latin typeface="SF Pro Display" pitchFamily="2" charset="0"/>
              <a:ea typeface="SF Pro Display" pitchFamily="2" charset="0"/>
            </a:endParaRPr>
          </a:p>
          <a:p>
            <a:pPr lvl="1"/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6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Running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First,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tf.Session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>
                <a:latin typeface="SF Pro Display" pitchFamily="2" charset="0"/>
                <a:ea typeface="SF Pro Display" pitchFamily="2" charset="0"/>
              </a:rPr>
              <a:t>In the next cell,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sess.graph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== g</a:t>
            </a:r>
            <a:endParaRPr lang="en-US" sz="5400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2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Running 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The run method of the Session class is used to send your graph to the computation engine and execute it.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As an argument, we pass a tensor we'd like to "fetch" the value of.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Based on which tensor we'd like to compute, TensorFlow will calculate a path through the graph, and then execute only the parts of the graph necessary to compute our desired tensor.</a:t>
            </a:r>
          </a:p>
        </p:txBody>
      </p:sp>
    </p:spTree>
    <p:extLst>
      <p:ext uri="{BB962C8B-B14F-4D97-AF65-F5344CB8AC3E}">
        <p14:creationId xmlns:p14="http://schemas.microsoft.com/office/powerpoint/2010/main" val="107901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Running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sum_tensor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),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),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</a:t>
            </a:r>
            <a:endParaRPr lang="en-US" sz="5400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0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Running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([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sum_tensor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Or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({'a':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'b':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'[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a,b,a+b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]': [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const_tensor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another_const_tensor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5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sum_tensor</a:t>
            </a:r>
            <a:r>
              <a:rPr lang="en-US" sz="5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]})</a:t>
            </a:r>
          </a:p>
        </p:txBody>
      </p:sp>
    </p:spTree>
    <p:extLst>
      <p:ext uri="{BB962C8B-B14F-4D97-AF65-F5344CB8AC3E}">
        <p14:creationId xmlns:p14="http://schemas.microsoft.com/office/powerpoint/2010/main" val="182078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sess.close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Sessions are more powerful than this, but to understand why, we need to talk about </a:t>
            </a:r>
            <a:r>
              <a:rPr lang="en-US" sz="4400" b="1" dirty="0">
                <a:latin typeface="SF Pro Display" pitchFamily="2" charset="0"/>
                <a:ea typeface="SF Pro Display" pitchFamily="2" charset="0"/>
              </a:rPr>
              <a:t>placeholders</a:t>
            </a:r>
            <a:r>
              <a:rPr lang="en-US" sz="4400" dirty="0">
                <a:latin typeface="SF Pro Display" pitchFamily="2" charset="0"/>
                <a:ea typeface="SF Pro Display" pitchFamily="2" charset="0"/>
              </a:rPr>
              <a:t> and </a:t>
            </a:r>
            <a:r>
              <a:rPr lang="en-US" sz="4400" b="1" dirty="0">
                <a:latin typeface="SF Pro Display" pitchFamily="2" charset="0"/>
                <a:ea typeface="SF Pro Display" pitchFamily="2" charset="0"/>
              </a:rPr>
              <a:t>variables</a:t>
            </a:r>
            <a:r>
              <a:rPr lang="en-US" sz="4400" dirty="0">
                <a:latin typeface="SF Pro Display" pitchFamily="2" charset="0"/>
                <a:ea typeface="SF Pro Display" pitchFamily="2" charset="0"/>
              </a:rPr>
              <a:t>.</a:t>
            </a: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0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7A26-779E-4F61-9602-02249D59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F855-A280-427A-8981-17720D38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Our program above is a bit rigid.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If we wanted to perform the exact same addition calculation on different inputs, we would need to create a whole new trio of operations; we have no power to abstract.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Placeholders fix this.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A placeholder operation, just like a constant, has 0 inputs and 1 output.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However, instead of fixing the output value when you define the operation, we pass the placeholder's value to </a:t>
            </a:r>
            <a:r>
              <a:rPr lang="en-US" b="1" dirty="0" err="1"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dirty="0">
                <a:latin typeface="SF Pro Display" pitchFamily="2" charset="0"/>
                <a:ea typeface="SF Pro Display" pitchFamily="2" charset="0"/>
              </a:rPr>
              <a:t> when executing the graph.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This allows us to execute the same graph multiple times with different placeholder values.</a:t>
            </a:r>
          </a:p>
        </p:txBody>
      </p:sp>
    </p:spTree>
    <p:extLst>
      <p:ext uri="{BB962C8B-B14F-4D97-AF65-F5344CB8AC3E}">
        <p14:creationId xmlns:p14="http://schemas.microsoft.com/office/powerpoint/2010/main" val="1308089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tf.placeholder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(tf.float32)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b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tf.placeholder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(tf.float32)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flexible_sum_tensor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tf.add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(a, b)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266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tf.Session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(config=config)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flexible_sum_tensor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1., b: 2.})</a:t>
            </a:r>
          </a:p>
        </p:txBody>
      </p:sp>
    </p:spTree>
    <p:extLst>
      <p:ext uri="{BB962C8B-B14F-4D97-AF65-F5344CB8AC3E}">
        <p14:creationId xmlns:p14="http://schemas.microsoft.com/office/powerpoint/2010/main" val="909728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When we call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, we now pass in a second argument,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. 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This is a Python dictionary in which the 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Keys are placeholder tensors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Values are numbers, </a:t>
            </a:r>
            <a:r>
              <a:rPr lang="en-US" dirty="0" err="1">
                <a:latin typeface="SF Pro Display" pitchFamily="2" charset="0"/>
                <a:ea typeface="SF Pro Display" pitchFamily="2" charset="0"/>
              </a:rPr>
              <a:t>numpy</a:t>
            </a:r>
            <a:r>
              <a:rPr lang="en-US" dirty="0">
                <a:latin typeface="SF Pro Display" pitchFamily="2" charset="0"/>
                <a:ea typeface="SF Pro Display" pitchFamily="2" charset="0"/>
              </a:rPr>
              <a:t> arrays, or Python lists. 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Note that the keys of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 are the actual tensor objects, not strings.</a:t>
            </a:r>
          </a:p>
        </p:txBody>
      </p:sp>
    </p:spTree>
    <p:extLst>
      <p:ext uri="{BB962C8B-B14F-4D97-AF65-F5344CB8AC3E}">
        <p14:creationId xmlns:p14="http://schemas.microsoft.com/office/powerpoint/2010/main" val="28572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flexible_sum_tensor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[1.], b: [2.]})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2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flexible_sum_tensor</a:t>
            </a:r>
            <a:r>
              <a:rPr lang="en-US" sz="2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2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[[1., 2.], [3., 4.]], b: [[5., 6.], [7., 8.]]})</a:t>
            </a:r>
          </a:p>
        </p:txBody>
      </p:sp>
    </p:spTree>
    <p:extLst>
      <p:ext uri="{BB962C8B-B14F-4D97-AF65-F5344CB8AC3E}">
        <p14:creationId xmlns:p14="http://schemas.microsoft.com/office/powerpoint/2010/main" val="706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1EF-7C8A-4B56-A2E8-C3CAB6CA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Enter </a:t>
            </a:r>
            <a:r>
              <a:rPr lang="en-US" dirty="0" err="1">
                <a:latin typeface="SF Pro Display" pitchFamily="2" charset="0"/>
                <a:ea typeface="SF Pro Display" pitchFamily="2" charset="0"/>
              </a:rPr>
              <a:t>Numpy</a:t>
            </a:r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F9F8-FBBD-47AF-8BFE-6EE5EAFC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Fast Numeric computations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Introduced NumPy 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Same datatype – Compact storage, Faster Access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Optimized operations implemented in 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Fast Matrix Multiplications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SciPy and Pandas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Good for general purpose machine learning.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SF Pro Display" pitchFamily="2" charset="0"/>
              <a:ea typeface="SF Pro Display" pitchFamily="2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SF Pro Display" pitchFamily="2" charset="0"/>
              <a:ea typeface="SF Pro Display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Placeholders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flexible_sum_tensor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32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32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[1.], b: [2.]})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2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flexible_sum_tensor</a:t>
            </a:r>
            <a:r>
              <a:rPr lang="en-US" sz="2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2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[[1., 2.], [3., 4.]], b: [[5., 6.], [7., 8.]]})</a:t>
            </a:r>
          </a:p>
        </p:txBody>
      </p:sp>
    </p:spTree>
    <p:extLst>
      <p:ext uri="{BB962C8B-B14F-4D97-AF65-F5344CB8AC3E}">
        <p14:creationId xmlns:p14="http://schemas.microsoft.com/office/powerpoint/2010/main" val="2042183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A few 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1. We were able to fetch the same tensor multiple times but with different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 arguments.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2. The placeholder's dimension is dynamic. (You can optionally specify a static dimension when defining a placeholder, by passing a `shape` argument to `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tf.placeholder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`.)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3. The add operation works much like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numpy's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 add operation, in that it can add (element-wise) two multidimensional arrays. 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4. When asked to fetch an array (single- or multi-dimensional), TensorFlow returns a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numpy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3280508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A few things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Python arithmetic operators (+, −, /, ∗) are overridden for the Tensor type.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 Evaluating the expression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a+b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, where a and b are tensors, has the side effect of </a:t>
            </a:r>
            <a:r>
              <a:rPr lang="en-US" sz="2400" b="1" dirty="0">
                <a:latin typeface="SF Pro Display" pitchFamily="2" charset="0"/>
                <a:ea typeface="SF Pro Display" pitchFamily="2" charset="0"/>
              </a:rPr>
              <a:t>adding an Add operation to the default graph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 with a and b as inputs.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The result of evaluating </a:t>
            </a:r>
            <a:r>
              <a:rPr lang="en-US" sz="2400" dirty="0" err="1">
                <a:latin typeface="SF Pro Display" pitchFamily="2" charset="0"/>
                <a:ea typeface="SF Pro Display" pitchFamily="2" charset="0"/>
              </a:rPr>
              <a:t>a+b</a:t>
            </a:r>
            <a:r>
              <a:rPr lang="en-US" sz="2400" dirty="0">
                <a:latin typeface="SF Pro Display" pitchFamily="2" charset="0"/>
                <a:ea typeface="SF Pro Display" pitchFamily="2" charset="0"/>
              </a:rPr>
              <a:t> is the output tensor of that add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F Pro Display" pitchFamily="2" charset="0"/>
                <a:ea typeface="SF Pro Display" pitchFamily="2" charset="0"/>
              </a:rPr>
              <a:t>This makes it easy to add many nodes quickly. For instance,</a:t>
            </a:r>
          </a:p>
        </p:txBody>
      </p:sp>
    </p:spTree>
    <p:extLst>
      <p:ext uri="{BB962C8B-B14F-4D97-AF65-F5344CB8AC3E}">
        <p14:creationId xmlns:p14="http://schemas.microsoft.com/office/powerpoint/2010/main" val="420872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Python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distance_from_origin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tf.sqrt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((a * a) + (b * b))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0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24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Python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distance_from_origin</a:t>
            </a: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tf.Session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(config=config)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distance_from_origin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36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36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3., b: 4.})</a:t>
            </a:r>
            <a:endParaRPr lang="en-US" sz="40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82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sess.close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Alternatively,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with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tf.Session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 as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   print(</a:t>
            </a:r>
            <a:r>
              <a:rPr lang="en-US" sz="28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28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distance_from_origin</a:t>
            </a:r>
            <a:r>
              <a:rPr lang="en-US" sz="28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feed_dict</a:t>
            </a:r>
            <a:r>
              <a:rPr lang="en-US" sz="28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={a: 9., b: 12.}))</a:t>
            </a:r>
          </a:p>
        </p:txBody>
      </p:sp>
    </p:spTree>
    <p:extLst>
      <p:ext uri="{BB962C8B-B14F-4D97-AF65-F5344CB8AC3E}">
        <p14:creationId xmlns:p14="http://schemas.microsoft.com/office/powerpoint/2010/main" val="477637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CA94-F3E5-4CB6-96FF-B9888409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Our graph is getting a bit crowded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36E5-FC61-4B93-BF64-CD5A7CD5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tf.reset_default_graph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Whoa!!!!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tf.get_default_graph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A06D-BCB7-4557-B494-5371D5A8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9EED-67EB-438F-A4DD-E5ED8594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Like constants and placeholders, variable operations take 0 inputs and produce 1 output.  The big difference is that a variable is mutable and persistent across runs of your graph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Constant's value is fixed when creating the graph.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Placeholder's value is set anew each time you call </a:t>
            </a:r>
            <a:r>
              <a:rPr lang="en-US" dirty="0" err="1"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dirty="0">
                <a:latin typeface="SF Pro Display" pitchFamily="2" charset="0"/>
                <a:ea typeface="SF Pro Display" pitchFamily="2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SF Pro Display" pitchFamily="2" charset="0"/>
                <a:ea typeface="SF Pro Display" pitchFamily="2" charset="0"/>
              </a:rPr>
              <a:t>Variable's value is set or changed while the graph is running.</a:t>
            </a:r>
          </a:p>
        </p:txBody>
      </p:sp>
    </p:spTree>
    <p:extLst>
      <p:ext uri="{BB962C8B-B14F-4D97-AF65-F5344CB8AC3E}">
        <p14:creationId xmlns:p14="http://schemas.microsoft.com/office/powerpoint/2010/main" val="2245794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  <a:endParaRPr lang="en-US" sz="4400" dirty="0"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x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tf.Variable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(42)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[(op, "{} inputs and {}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output".format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len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op.inputs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),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len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op.outputs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))) for op in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258647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tf.Session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(config=config)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sess2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tf.Session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(config=config)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Finally,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358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01A3-94FF-4F8F-AD9C-55537901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Disadvantages of </a:t>
            </a:r>
            <a:r>
              <a:rPr lang="en-US" dirty="0" err="1">
                <a:latin typeface="SF Pro Display" pitchFamily="2" charset="0"/>
                <a:ea typeface="SF Pro Display" pitchFamily="2" charset="0"/>
              </a:rPr>
              <a:t>Numpy</a:t>
            </a:r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5D1D-A4EC-4A87-B48E-495001FF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Each operations has to talk to </a:t>
            </a:r>
            <a:r>
              <a:rPr lang="en-US" dirty="0" err="1">
                <a:latin typeface="SF Pro Display" pitchFamily="2" charset="0"/>
                <a:ea typeface="SF Pro Display" pitchFamily="2" charset="0"/>
              </a:rPr>
              <a:t>numpy’s</a:t>
            </a:r>
            <a:r>
              <a:rPr lang="en-US" dirty="0">
                <a:latin typeface="SF Pro Display" pitchFamily="2" charset="0"/>
                <a:ea typeface="SF Pro Display" pitchFamily="2" charset="0"/>
              </a:rPr>
              <a:t> c code and Python Interpreter</a:t>
            </a:r>
          </a:p>
          <a:p>
            <a:pPr lvl="1"/>
            <a:r>
              <a:rPr lang="en-US" dirty="0">
                <a:latin typeface="SF Pro Display" pitchFamily="2" charset="0"/>
                <a:ea typeface="SF Pro Display" pitchFamily="2" charset="0"/>
              </a:rPr>
              <a:t>E.g. Print, Logging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The classic algorithm for training a deep model is (stochastic) gradient descent using backpropagation, which requires taking lots of derivatives.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Automatically computing the derivative of some formula requires having some representation of that formula in memory.</a:t>
            </a:r>
          </a:p>
          <a:p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6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Error!!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rgbClr val="FF0000"/>
                </a:solidFill>
                <a:latin typeface="SF Pro Display" pitchFamily="2" charset="0"/>
                <a:ea typeface="SF Pro Display" pitchFamily="2" charset="0"/>
              </a:rPr>
              <a:t>"Attempting to use uninitialized value Variable."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In order to initialize the variable, we actually have to run the assign op that was created for us. Recall that this was the third operation in the graph.</a:t>
            </a: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85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g.get_operations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()[2])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sess.run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(x)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Finally,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sess2.run(x)</a:t>
            </a:r>
          </a:p>
        </p:txBody>
      </p:sp>
    </p:spTree>
    <p:extLst>
      <p:ext uri="{BB962C8B-B14F-4D97-AF65-F5344CB8AC3E}">
        <p14:creationId xmlns:p14="http://schemas.microsoft.com/office/powerpoint/2010/main" val="1611631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Let’s fix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latin typeface="SF Pro Display" pitchFamily="2" charset="0"/>
              <a:ea typeface="SF Pro Display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8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sess2.run(</a:t>
            </a:r>
            <a:r>
              <a:rPr lang="en-US" sz="58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x.initializer</a:t>
            </a:r>
            <a:r>
              <a:rPr lang="en-US" sz="58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), sess2.run(x)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Variable objects have an initializer property that refers to the Assign operation that gives them their initial value.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Fetching an operation instead of a tensor performs its side effect but returns None -- even if the operation has an output.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48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345-5535-4111-ABF7-5A2D977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578F-54A6-46F9-ADA0-8E7CE94B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First,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sess.close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sess2.close()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400" dirty="0">
              <a:solidFill>
                <a:schemeClr val="accent1"/>
              </a:solidFill>
              <a:latin typeface="SF Pro Display" pitchFamily="2" charset="0"/>
              <a:ea typeface="SF Pro Display" pitchFamily="2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latin typeface="SF Pro Display" pitchFamily="2" charset="0"/>
                <a:ea typeface="SF Pro Display" pitchFamily="2" charset="0"/>
              </a:rPr>
              <a:t>Next,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tf.reset_default_graph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g = </a:t>
            </a:r>
            <a:r>
              <a:rPr lang="en-US" sz="4400" dirty="0" err="1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tf.get_default_graph</a:t>
            </a:r>
            <a:r>
              <a:rPr lang="en-US" sz="4400" dirty="0">
                <a:solidFill>
                  <a:schemeClr val="accent1"/>
                </a:solidFill>
                <a:latin typeface="SF Pro Display" pitchFamily="2" charset="0"/>
                <a:ea typeface="SF Pro Display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921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8008-CA4B-42AC-80BC-8A19EC2F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How Tensorflow is like JVM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94552F-AD8D-4397-9848-AD102281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87" y="1825625"/>
            <a:ext cx="6280626" cy="4351338"/>
          </a:xfrm>
        </p:spPr>
      </p:pic>
    </p:spTree>
    <p:extLst>
      <p:ext uri="{BB962C8B-B14F-4D97-AF65-F5344CB8AC3E}">
        <p14:creationId xmlns:p14="http://schemas.microsoft.com/office/powerpoint/2010/main" val="4073629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7891C-3C22-B44B-92E0-12AF88F7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Implementing a Supervised Learning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F6DBD-350F-AD46-805A-3934A79AF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2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132-05C9-EA4D-BF65-C1B70882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4D45-C64C-A04B-AA41-832869372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B920-C07D-4486-9301-053D9AE8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Enter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EAD6-9FF0-4EF1-AA0D-3293D6A7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TensorFlow had the idea of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computation graph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Display" pitchFamily="2" charset="0"/>
                <a:ea typeface="SF Pro Display" pitchFamily="2" charset="0"/>
              </a:rPr>
              <a:t>. </a:t>
            </a:r>
          </a:p>
          <a:p>
            <a:r>
              <a:rPr lang="en-US" altLang="en-US" sz="2500" dirty="0">
                <a:latin typeface="SF Pro Display" pitchFamily="2" charset="0"/>
                <a:ea typeface="SF Pro Display" pitchFamily="2" charset="0"/>
              </a:rPr>
              <a:t>In TensorFlow, in pure Python, an object-oriented representation of the entire computation she wishes to perform is made. </a:t>
            </a:r>
          </a:p>
          <a:p>
            <a:r>
              <a:rPr lang="en-US" altLang="en-US" sz="2500" dirty="0">
                <a:latin typeface="SF Pro Display" pitchFamily="2" charset="0"/>
                <a:ea typeface="SF Pro Display" pitchFamily="2" charset="0"/>
              </a:rPr>
              <a:t>This representation is called a "</a:t>
            </a:r>
            <a:r>
              <a:rPr lang="en-US" altLang="en-US" sz="2500" b="1" dirty="0">
                <a:latin typeface="SF Pro Display" pitchFamily="2" charset="0"/>
                <a:ea typeface="SF Pro Display" pitchFamily="2" charset="0"/>
              </a:rPr>
              <a:t>graph</a:t>
            </a:r>
            <a:r>
              <a:rPr lang="en-US" altLang="en-US" sz="2500" dirty="0">
                <a:latin typeface="SF Pro Display" pitchFamily="2" charset="0"/>
                <a:ea typeface="SF Pro Display" pitchFamily="2" charset="0"/>
              </a:rPr>
              <a:t>“</a:t>
            </a:r>
          </a:p>
          <a:p>
            <a:r>
              <a:rPr lang="en-US" altLang="en-US" sz="2500" dirty="0">
                <a:latin typeface="SF Pro Display" pitchFamily="2" charset="0"/>
                <a:ea typeface="SF Pro Display" pitchFamily="2" charset="0"/>
              </a:rPr>
              <a:t>Building a graph is like writing a formula, no actual calculation is done.</a:t>
            </a:r>
          </a:p>
          <a:p>
            <a:r>
              <a:rPr lang="en-US" altLang="en-US" sz="2500" dirty="0">
                <a:latin typeface="SF Pro Display" pitchFamily="2" charset="0"/>
                <a:ea typeface="SF Pro Display" pitchFamily="2" charset="0"/>
              </a:rPr>
              <a:t>Lightweight and fast.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F Pro Display" pitchFamily="2" charset="0"/>
              <a:ea typeface="SF Pro Display" pitchFamily="2" charset="0"/>
            </a:endParaRPr>
          </a:p>
          <a:p>
            <a:r>
              <a:rPr lang="en-US" sz="2400" dirty="0">
                <a:latin typeface="SF Pro Display" pitchFamily="2" charset="0"/>
                <a:ea typeface="SF Pro Display" pitchFamily="2" charset="0"/>
              </a:rPr>
              <a:t>TensorFlow can do the necessary calculus automatically, computing gradients based on the structure of that graph.</a:t>
            </a:r>
            <a:endParaRPr lang="en-US" sz="2500" dirty="0"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6FD-1D06-478C-8075-C899CC07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Computational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3BD6-9C30-4427-B55F-3202048D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Nodes = “Operations”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Edges = “Data”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This is also called a </a:t>
            </a:r>
            <a:r>
              <a:rPr lang="en-US" b="1" dirty="0">
                <a:latin typeface="SF Pro Display" pitchFamily="2" charset="0"/>
                <a:ea typeface="SF Pro Display" pitchFamily="2" charset="0"/>
              </a:rPr>
              <a:t>Dataflow Diagram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E22B74D-658B-4BB8-8D3D-31071C1CF420}"/>
              </a:ext>
            </a:extLst>
          </p:cNvPr>
          <p:cNvSpPr/>
          <p:nvPr/>
        </p:nvSpPr>
        <p:spPr>
          <a:xfrm>
            <a:off x="3542773" y="3709063"/>
            <a:ext cx="5728624" cy="2367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4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E5BE-E145-4E91-9D5F-78E92226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What’s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8396-494E-46F6-8550-E4B0DD03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An n-dimensional array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0-d tensor: scalar (number) 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1-d tensor: vector</a:t>
            </a:r>
          </a:p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2-d tensor: matrix and so on</a:t>
            </a:r>
          </a:p>
          <a:p>
            <a:endParaRPr lang="en-US" dirty="0">
              <a:latin typeface="SF Pro Display" pitchFamily="2" charset="0"/>
              <a:ea typeface="SF Pro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8940D-C406-424D-84AF-1C3E3533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32" y="2061729"/>
            <a:ext cx="5949586" cy="38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9AC-4DB4-46DC-A08B-F75BAB9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How Tensorflow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913C4-067C-4CD3-A5A7-BE36CB283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83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36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6C27-874A-4530-A439-D52FD2E4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Pro Display" pitchFamily="2" charset="0"/>
                <a:ea typeface="SF Pro Display" pitchFamily="2" charset="0"/>
              </a:rPr>
              <a:t>Step 1 : Google Collaboratory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ECA8-2497-4D09-B3B7-B8A7D97B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u="sng" dirty="0">
                <a:solidFill>
                  <a:srgbClr val="0070C0"/>
                </a:solidFill>
                <a:latin typeface="SF Pro Display" pitchFamily="2" charset="0"/>
                <a:ea typeface="SF Pro Display" pitchFamily="2" charset="0"/>
              </a:rPr>
              <a:t>colab.research.google.com</a:t>
            </a:r>
          </a:p>
          <a:p>
            <a:pPr marL="0" indent="0">
              <a:buNone/>
            </a:pPr>
            <a:endParaRPr lang="en-US" sz="4800" u="sng" dirty="0">
              <a:solidFill>
                <a:srgbClr val="0070C0"/>
              </a:solidFill>
              <a:latin typeface="SF Pro Display" pitchFamily="2" charset="0"/>
              <a:ea typeface="SF Pro Display" pitchFamily="2" charset="0"/>
            </a:endParaRPr>
          </a:p>
          <a:p>
            <a:pPr marL="0" indent="0">
              <a:buNone/>
            </a:pPr>
            <a:endParaRPr lang="en-US" sz="4800" u="sng" dirty="0">
              <a:solidFill>
                <a:schemeClr val="accent2">
                  <a:lumMod val="50000"/>
                </a:schemeClr>
              </a:solidFill>
              <a:latin typeface="SF Pro Display" pitchFamily="2" charset="0"/>
              <a:ea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6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2375</Words>
  <Application>Microsoft Macintosh PowerPoint</Application>
  <PresentationFormat>Widescreen</PresentationFormat>
  <Paragraphs>291</Paragraphs>
  <Slides>46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AppleGothic</vt:lpstr>
      <vt:lpstr>Arial</vt:lpstr>
      <vt:lpstr>Calibri</vt:lpstr>
      <vt:lpstr>Product Sans</vt:lpstr>
      <vt:lpstr>SF Pro Display</vt:lpstr>
      <vt:lpstr>Office Theme</vt:lpstr>
      <vt:lpstr>Tensorflow Fundamentals</vt:lpstr>
      <vt:lpstr>What exactly does TensorFlow do?</vt:lpstr>
      <vt:lpstr>Enter Numpy</vt:lpstr>
      <vt:lpstr>Disadvantages of Numpy</vt:lpstr>
      <vt:lpstr>Enter TensorFlow</vt:lpstr>
      <vt:lpstr>Computational Graph</vt:lpstr>
      <vt:lpstr>What’s a Tensor?</vt:lpstr>
      <vt:lpstr>How Tensorflow Works</vt:lpstr>
      <vt:lpstr>Step 1 : Google Collaboratory</vt:lpstr>
      <vt:lpstr>Step 2 : Initial Configuration</vt:lpstr>
      <vt:lpstr>The default graph, operations, and tensors</vt:lpstr>
      <vt:lpstr>Default graph</vt:lpstr>
      <vt:lpstr>Operations</vt:lpstr>
      <vt:lpstr>Operations</vt:lpstr>
      <vt:lpstr>Hence:</vt:lpstr>
      <vt:lpstr>Operations</vt:lpstr>
      <vt:lpstr>Operations</vt:lpstr>
      <vt:lpstr>Operations</vt:lpstr>
      <vt:lpstr>Running computations</vt:lpstr>
      <vt:lpstr>Running computations</vt:lpstr>
      <vt:lpstr>Running a session</vt:lpstr>
      <vt:lpstr>Running computations</vt:lpstr>
      <vt:lpstr>Running computations</vt:lpstr>
      <vt:lpstr>Finally</vt:lpstr>
      <vt:lpstr>Placeholders</vt:lpstr>
      <vt:lpstr>Placeholders</vt:lpstr>
      <vt:lpstr>Placeholders</vt:lpstr>
      <vt:lpstr>Placeholders</vt:lpstr>
      <vt:lpstr>Placeholders</vt:lpstr>
      <vt:lpstr>Placeholders</vt:lpstr>
      <vt:lpstr>A few things to note:</vt:lpstr>
      <vt:lpstr>A few things to note:</vt:lpstr>
      <vt:lpstr>Python Arithmetic</vt:lpstr>
      <vt:lpstr>Python Arithmetic</vt:lpstr>
      <vt:lpstr>Finally</vt:lpstr>
      <vt:lpstr>Our graph is getting a bit crowded</vt:lpstr>
      <vt:lpstr>Variables</vt:lpstr>
      <vt:lpstr>Variables</vt:lpstr>
      <vt:lpstr>Variables</vt:lpstr>
      <vt:lpstr>Error!!</vt:lpstr>
      <vt:lpstr>Variables</vt:lpstr>
      <vt:lpstr>Let’s fix that</vt:lpstr>
      <vt:lpstr>Finally</vt:lpstr>
      <vt:lpstr>How Tensorflow is like JVM</vt:lpstr>
      <vt:lpstr>Implementing a Supervised Learning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Fundamentals</dc:title>
  <dc:creator>Hrisheekesh R</dc:creator>
  <cp:lastModifiedBy>Hrisheekesh R</cp:lastModifiedBy>
  <cp:revision>20</cp:revision>
  <dcterms:created xsi:type="dcterms:W3CDTF">2018-12-18T00:19:42Z</dcterms:created>
  <dcterms:modified xsi:type="dcterms:W3CDTF">2019-05-28T11:23:21Z</dcterms:modified>
</cp:coreProperties>
</file>