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71" r:id="rId11"/>
    <p:sldId id="279" r:id="rId12"/>
    <p:sldId id="273" r:id="rId13"/>
    <p:sldId id="278" r:id="rId14"/>
    <p:sldId id="267" r:id="rId15"/>
    <p:sldId id="274"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2217"/>
    <a:srgbClr val="CC3300"/>
    <a:srgbClr val="41140B"/>
    <a:srgbClr val="682012"/>
    <a:srgbClr val="040404"/>
    <a:srgbClr val="991D13"/>
    <a:srgbClr val="59110B"/>
    <a:srgbClr val="990033"/>
    <a:srgbClr val="A93D11"/>
    <a:srgbClr val="D224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4DA066-F8CA-D425-ADDD-7926530AC6D7}" v="6" dt="2021-12-08T06:58:54.105"/>
    <p1510:client id="{DA36328C-436C-030D-8F67-4B1C729C64D2}" v="19" dt="2021-12-07T05:49:06.7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neer Selvam" userId="S::contact@codeshoppy.com::f25469a4-5f5b-43d9-8bc8-25bf5402de52" providerId="AD" clId="Web-{DA36328C-436C-030D-8F67-4B1C729C64D2}"/>
    <pc:docChg chg="modSld">
      <pc:chgData name="Panneer Selvam" userId="S::contact@codeshoppy.com::f25469a4-5f5b-43d9-8bc8-25bf5402de52" providerId="AD" clId="Web-{DA36328C-436C-030D-8F67-4B1C729C64D2}" dt="2021-12-07T05:49:06.711" v="18" actId="20577"/>
      <pc:docMkLst>
        <pc:docMk/>
      </pc:docMkLst>
      <pc:sldChg chg="modSp">
        <pc:chgData name="Panneer Selvam" userId="S::contact@codeshoppy.com::f25469a4-5f5b-43d9-8bc8-25bf5402de52" providerId="AD" clId="Web-{DA36328C-436C-030D-8F67-4B1C729C64D2}" dt="2021-12-07T05:49:06.711" v="18" actId="20577"/>
        <pc:sldMkLst>
          <pc:docMk/>
          <pc:sldMk cId="3930554759" sldId="269"/>
        </pc:sldMkLst>
        <pc:spChg chg="mod">
          <ac:chgData name="Panneer Selvam" userId="S::contact@codeshoppy.com::f25469a4-5f5b-43d9-8bc8-25bf5402de52" providerId="AD" clId="Web-{DA36328C-436C-030D-8F67-4B1C729C64D2}" dt="2021-12-07T05:49:06.711" v="18" actId="20577"/>
          <ac:spMkLst>
            <pc:docMk/>
            <pc:sldMk cId="3930554759" sldId="269"/>
            <ac:spMk id="5" creationId="{00000000-0000-0000-0000-000000000000}"/>
          </ac:spMkLst>
        </pc:spChg>
      </pc:sldChg>
    </pc:docChg>
  </pc:docChgLst>
  <pc:docChgLst>
    <pc:chgData name="Guest User" userId="S::urn:spo:anon#8f51daecd64adda4a6d866cd7d02315aeff16b46a65bf691175bc4d2ccea26f1::" providerId="AD" clId="Web-{C34DA066-F8CA-D425-ADDD-7926530AC6D7}"/>
    <pc:docChg chg="modSld">
      <pc:chgData name="Guest User" userId="S::urn:spo:anon#8f51daecd64adda4a6d866cd7d02315aeff16b46a65bf691175bc4d2ccea26f1::" providerId="AD" clId="Web-{C34DA066-F8CA-D425-ADDD-7926530AC6D7}" dt="2021-12-08T06:58:54.105" v="6" actId="20577"/>
      <pc:docMkLst>
        <pc:docMk/>
      </pc:docMkLst>
      <pc:sldChg chg="modSp">
        <pc:chgData name="Guest User" userId="S::urn:spo:anon#8f51daecd64adda4a6d866cd7d02315aeff16b46a65bf691175bc4d2ccea26f1::" providerId="AD" clId="Web-{C34DA066-F8CA-D425-ADDD-7926530AC6D7}" dt="2021-12-08T06:58:54.105" v="6" actId="20577"/>
        <pc:sldMkLst>
          <pc:docMk/>
          <pc:sldMk cId="131621096" sldId="257"/>
        </pc:sldMkLst>
        <pc:spChg chg="mod">
          <ac:chgData name="Guest User" userId="S::urn:spo:anon#8f51daecd64adda4a6d866cd7d02315aeff16b46a65bf691175bc4d2ccea26f1::" providerId="AD" clId="Web-{C34DA066-F8CA-D425-ADDD-7926530AC6D7}" dt="2021-12-08T06:58:54.105" v="6" actId="20577"/>
          <ac:spMkLst>
            <pc:docMk/>
            <pc:sldMk cId="131621096" sldId="257"/>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03481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3469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5501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ACDECC7-2B92-49EA-A87A-CDB0E892FBD9}"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6667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CDECC7-2B92-49EA-A87A-CDB0E892FBD9}" type="datetimeFigureOut">
              <a:rPr lang="en-IN" smtClean="0"/>
              <a:t>06-12-2023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168730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DACDECC7-2B92-49EA-A87A-CDB0E892FBD9}"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1367368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ACDECC7-2B92-49EA-A87A-CDB0E892FBD9}" type="datetimeFigureOut">
              <a:rPr lang="en-IN" smtClean="0"/>
              <a:t>06-12-2023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244007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DACDECC7-2B92-49EA-A87A-CDB0E892FBD9}" type="datetimeFigureOut">
              <a:rPr lang="en-IN" smtClean="0"/>
              <a:t>06-12-2023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747443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DECC7-2B92-49EA-A87A-CDB0E892FBD9}" type="datetimeFigureOut">
              <a:rPr lang="en-IN" smtClean="0"/>
              <a:t>06-12-2023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373856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70257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DECC7-2B92-49EA-A87A-CDB0E892FBD9}" type="datetimeFigureOut">
              <a:rPr lang="en-IN" smtClean="0"/>
              <a:t>06-12-2023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A2AA7B-1214-4015-A176-A390C2053335}" type="slidenum">
              <a:rPr lang="en-IN" smtClean="0"/>
              <a:t>‹#›</a:t>
            </a:fld>
            <a:endParaRPr lang="en-IN"/>
          </a:p>
        </p:txBody>
      </p:sp>
    </p:spTree>
    <p:extLst>
      <p:ext uri="{BB962C8B-B14F-4D97-AF65-F5344CB8AC3E}">
        <p14:creationId xmlns:p14="http://schemas.microsoft.com/office/powerpoint/2010/main" val="51653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91D13">
                <a:lumMod val="79000"/>
              </a:srgbClr>
            </a:gs>
            <a:gs pos="4000">
              <a:srgbClr val="41140B"/>
            </a:gs>
          </a:gsLst>
          <a:lin ang="27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DECC7-2B92-49EA-A87A-CDB0E892FBD9}" type="datetimeFigureOut">
              <a:rPr lang="en-IN" smtClean="0"/>
              <a:t>06-12-2023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2AA7B-1214-4015-A176-A390C2053335}" type="slidenum">
              <a:rPr lang="en-IN" smtClean="0"/>
              <a:t>‹#›</a:t>
            </a:fld>
            <a:endParaRPr lang="en-IN"/>
          </a:p>
        </p:txBody>
      </p:sp>
    </p:spTree>
    <p:extLst>
      <p:ext uri="{BB962C8B-B14F-4D97-AF65-F5344CB8AC3E}">
        <p14:creationId xmlns:p14="http://schemas.microsoft.com/office/powerpoint/2010/main" val="2236106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jcaonline.org/archives/volume179/number18/30382-9185" TargetMode="External"/><Relationship Id="rId2" Type="http://schemas.openxmlformats.org/officeDocument/2006/relationships/hyperlink" Target="https://www.ijitee.org/wp-content/uploads/papers/v9i2/B2243039219.pdf"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56068" y="2176530"/>
            <a:ext cx="10676586" cy="1983346"/>
          </a:xfrm>
        </p:spPr>
        <p:txBody>
          <a:bodyPr>
            <a:noAutofit/>
          </a:bodyPr>
          <a:lstStyle/>
          <a:p>
            <a:pPr algn="ctr"/>
            <a:r>
              <a:rPr lang="en-US" sz="4000" b="1" dirty="0" smtClean="0">
                <a:solidFill>
                  <a:schemeClr val="bg1"/>
                </a:solidFill>
                <a:latin typeface="+mn-lt"/>
                <a:cs typeface="Times New Roman" panose="02020603050405020304" pitchFamily="18" charset="0"/>
              </a:rPr>
              <a:t>Campus </a:t>
            </a:r>
            <a:r>
              <a:rPr lang="en-US" sz="4000" b="1" dirty="0">
                <a:solidFill>
                  <a:schemeClr val="bg1"/>
                </a:solidFill>
                <a:latin typeface="+mn-lt"/>
                <a:cs typeface="Times New Roman" panose="02020603050405020304" pitchFamily="18" charset="0"/>
              </a:rPr>
              <a:t>Placement Recruitment </a:t>
            </a:r>
            <a:r>
              <a:rPr lang="en-US" sz="4000" b="1" dirty="0" smtClean="0">
                <a:solidFill>
                  <a:schemeClr val="bg1"/>
                </a:solidFill>
                <a:latin typeface="+mn-lt"/>
                <a:cs typeface="Times New Roman" panose="02020603050405020304" pitchFamily="18" charset="0"/>
              </a:rPr>
              <a:t>System </a:t>
            </a:r>
            <a:r>
              <a:rPr lang="en-US" sz="4000" b="1" dirty="0" smtClean="0">
                <a:solidFill>
                  <a:schemeClr val="bg1"/>
                </a:solidFill>
              </a:rPr>
              <a:t>     </a:t>
            </a:r>
            <a:endParaRPr lang="en-IN" sz="4000" b="1" dirty="0">
              <a:solidFill>
                <a:schemeClr val="bg1"/>
              </a:solidFill>
            </a:endParaRPr>
          </a:p>
        </p:txBody>
      </p:sp>
    </p:spTree>
    <p:extLst>
      <p:ext uri="{BB962C8B-B14F-4D97-AF65-F5344CB8AC3E}">
        <p14:creationId xmlns:p14="http://schemas.microsoft.com/office/powerpoint/2010/main" val="144605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7" name="Rectangle 6"/>
          <p:cNvSpPr/>
          <p:nvPr/>
        </p:nvSpPr>
        <p:spPr>
          <a:xfrm>
            <a:off x="1591309" y="1183795"/>
            <a:ext cx="818173" cy="369332"/>
          </a:xfrm>
          <a:prstGeom prst="rect">
            <a:avLst/>
          </a:prstGeom>
        </p:spPr>
        <p:txBody>
          <a:bodyPr wrap="none">
            <a:spAutoFit/>
          </a:bodyPr>
          <a:lstStyle/>
          <a:p>
            <a:r>
              <a:rPr lang="en-US" b="1" spc="-15" dirty="0">
                <a:solidFill>
                  <a:srgbClr val="D82128"/>
                </a:solidFill>
                <a:latin typeface="Roboto"/>
              </a:rPr>
              <a:t>USER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3295623" y="1770697"/>
            <a:ext cx="5075645" cy="4527072"/>
          </a:xfrm>
          <a:prstGeom prst="rect">
            <a:avLst/>
          </a:prstGeom>
          <a:noFill/>
          <a:ln>
            <a:noFill/>
          </a:ln>
        </p:spPr>
      </p:pic>
    </p:spTree>
    <p:extLst>
      <p:ext uri="{BB962C8B-B14F-4D97-AF65-F5344CB8AC3E}">
        <p14:creationId xmlns:p14="http://schemas.microsoft.com/office/powerpoint/2010/main" val="138478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705170" y="475376"/>
            <a:ext cx="2590453" cy="369332"/>
          </a:xfrm>
          <a:prstGeom prst="rect">
            <a:avLst/>
          </a:prstGeom>
        </p:spPr>
        <p:txBody>
          <a:bodyPr wrap="none">
            <a:spAutoFit/>
          </a:bodyPr>
          <a:lstStyle/>
          <a:p>
            <a:r>
              <a:rPr lang="en-US" b="1" spc="-15" dirty="0">
                <a:solidFill>
                  <a:srgbClr val="D82128"/>
                </a:solidFill>
                <a:latin typeface="Roboto"/>
              </a:rPr>
              <a:t>USECASE DIAGRAMS</a:t>
            </a:r>
          </a:p>
        </p:txBody>
      </p:sp>
      <p:sp>
        <p:nvSpPr>
          <p:cNvPr id="8" name="Rectangle 7"/>
          <p:cNvSpPr/>
          <p:nvPr/>
        </p:nvSpPr>
        <p:spPr>
          <a:xfrm>
            <a:off x="1888722" y="4610147"/>
            <a:ext cx="793807" cy="369332"/>
          </a:xfrm>
          <a:prstGeom prst="rect">
            <a:avLst/>
          </a:prstGeom>
        </p:spPr>
        <p:txBody>
          <a:bodyPr wrap="none">
            <a:spAutoFit/>
          </a:bodyPr>
          <a:lstStyle/>
          <a:p>
            <a:r>
              <a:rPr lang="en-US" b="1" spc="-15" dirty="0" smtClean="0">
                <a:solidFill>
                  <a:srgbClr val="D82128"/>
                </a:solidFill>
                <a:latin typeface="Roboto"/>
              </a:rPr>
              <a:t>Donar</a:t>
            </a:r>
            <a:endParaRPr lang="en-US" b="1" spc="-15" dirty="0">
              <a:solidFill>
                <a:srgbClr val="D82128"/>
              </a:solidFill>
              <a:latin typeface="Roboto"/>
            </a:endParaRPr>
          </a:p>
        </p:txBody>
      </p:sp>
      <p:sp>
        <p:nvSpPr>
          <p:cNvPr id="12" name="Rectangle 11"/>
          <p:cNvSpPr/>
          <p:nvPr/>
        </p:nvSpPr>
        <p:spPr>
          <a:xfrm>
            <a:off x="1757635" y="1896882"/>
            <a:ext cx="931665" cy="369332"/>
          </a:xfrm>
          <a:prstGeom prst="rect">
            <a:avLst/>
          </a:prstGeom>
        </p:spPr>
        <p:txBody>
          <a:bodyPr wrap="none">
            <a:spAutoFit/>
          </a:bodyPr>
          <a:lstStyle/>
          <a:p>
            <a:r>
              <a:rPr lang="en-US" b="1" spc="-15" dirty="0">
                <a:solidFill>
                  <a:srgbClr val="D82128"/>
                </a:solidFill>
                <a:latin typeface="Roboto"/>
              </a:rPr>
              <a:t>ADMIN</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4402429" y="660042"/>
            <a:ext cx="4572000" cy="2843012"/>
          </a:xfrm>
          <a:prstGeom prst="rect">
            <a:avLst/>
          </a:prstGeom>
          <a:noFill/>
          <a:ln>
            <a:noFill/>
          </a:ln>
        </p:spPr>
      </p:pic>
      <p:pic>
        <p:nvPicPr>
          <p:cNvPr id="10" name="Picture 9"/>
          <p:cNvPicPr/>
          <p:nvPr/>
        </p:nvPicPr>
        <p:blipFill>
          <a:blip r:embed="rId2">
            <a:extLst>
              <a:ext uri="{28A0092B-C50C-407E-A947-70E740481C1C}">
                <a14:useLocalDpi xmlns:a14="http://schemas.microsoft.com/office/drawing/2010/main" val="0"/>
              </a:ext>
            </a:extLst>
          </a:blip>
          <a:srcRect/>
          <a:stretch>
            <a:fillRect/>
          </a:stretch>
        </p:blipFill>
        <p:spPr bwMode="auto">
          <a:xfrm>
            <a:off x="4402429" y="3657600"/>
            <a:ext cx="4572000" cy="2866855"/>
          </a:xfrm>
          <a:prstGeom prst="rect">
            <a:avLst/>
          </a:prstGeom>
          <a:noFill/>
          <a:ln>
            <a:noFill/>
          </a:ln>
        </p:spPr>
      </p:pic>
    </p:spTree>
    <p:extLst>
      <p:ext uri="{BB962C8B-B14F-4D97-AF65-F5344CB8AC3E}">
        <p14:creationId xmlns:p14="http://schemas.microsoft.com/office/powerpoint/2010/main" val="41102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5450146" cy="369332"/>
          </a:xfrm>
          <a:prstGeom prst="rect">
            <a:avLst/>
          </a:prstGeom>
        </p:spPr>
        <p:txBody>
          <a:bodyPr wrap="none">
            <a:spAutoFit/>
          </a:bodyPr>
          <a:lstStyle/>
          <a:p>
            <a:r>
              <a:rPr lang="en-US" b="1" spc="-15" dirty="0">
                <a:solidFill>
                  <a:srgbClr val="D82128"/>
                </a:solidFill>
                <a:latin typeface="Roboto"/>
              </a:rPr>
              <a:t>WORKFLOW DIAGRAM FOR WEB APPLICATION</a:t>
            </a:r>
          </a:p>
        </p:txBody>
      </p:sp>
      <p:pic>
        <p:nvPicPr>
          <p:cNvPr id="3" name="Picture 2" descr="C:\xampp\htdocs\projects\doc\work flow diagram.PNG"/>
          <p:cNvPicPr/>
          <p:nvPr/>
        </p:nvPicPr>
        <p:blipFill>
          <a:blip r:embed="rId2">
            <a:extLst>
              <a:ext uri="{28A0092B-C50C-407E-A947-70E740481C1C}">
                <a14:useLocalDpi xmlns:a14="http://schemas.microsoft.com/office/drawing/2010/main" val="0"/>
              </a:ext>
            </a:extLst>
          </a:blip>
          <a:srcRect/>
          <a:stretch>
            <a:fillRect/>
          </a:stretch>
        </p:blipFill>
        <p:spPr bwMode="auto">
          <a:xfrm>
            <a:off x="2248438" y="1276854"/>
            <a:ext cx="8016024" cy="4415607"/>
          </a:xfrm>
          <a:prstGeom prst="rect">
            <a:avLst/>
          </a:prstGeom>
          <a:noFill/>
          <a:ln>
            <a:noFill/>
          </a:ln>
        </p:spPr>
      </p:pic>
    </p:spTree>
    <p:extLst>
      <p:ext uri="{BB962C8B-B14F-4D97-AF65-F5344CB8AC3E}">
        <p14:creationId xmlns:p14="http://schemas.microsoft.com/office/powerpoint/2010/main" val="3514252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027263" y="655680"/>
            <a:ext cx="5972469" cy="369332"/>
          </a:xfrm>
          <a:prstGeom prst="rect">
            <a:avLst/>
          </a:prstGeom>
        </p:spPr>
        <p:txBody>
          <a:bodyPr wrap="none">
            <a:spAutoFit/>
          </a:bodyPr>
          <a:lstStyle/>
          <a:p>
            <a:r>
              <a:rPr lang="en-US" b="1" spc="-15" dirty="0">
                <a:solidFill>
                  <a:srgbClr val="D82128"/>
                </a:solidFill>
                <a:latin typeface="Roboto"/>
              </a:rPr>
              <a:t>WORKFLOW DIAGRAM FOR ANDROID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338" y="1231770"/>
            <a:ext cx="8747598" cy="4550844"/>
          </a:xfrm>
          <a:prstGeom prst="rect">
            <a:avLst/>
          </a:prstGeom>
        </p:spPr>
      </p:pic>
    </p:spTree>
    <p:extLst>
      <p:ext uri="{BB962C8B-B14F-4D97-AF65-F5344CB8AC3E}">
        <p14:creationId xmlns:p14="http://schemas.microsoft.com/office/powerpoint/2010/main" val="3923286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1081441" y="476174"/>
            <a:ext cx="1920398" cy="369332"/>
          </a:xfrm>
          <a:prstGeom prst="rect">
            <a:avLst/>
          </a:prstGeom>
        </p:spPr>
        <p:txBody>
          <a:bodyPr wrap="none">
            <a:spAutoFit/>
          </a:bodyPr>
          <a:lstStyle/>
          <a:p>
            <a:r>
              <a:rPr lang="en-US" b="1" spc="-15" dirty="0">
                <a:solidFill>
                  <a:srgbClr val="D82128"/>
                </a:solidFill>
                <a:latin typeface="Roboto"/>
              </a:rPr>
              <a:t>SCREENSHOTS</a:t>
            </a:r>
            <a:endParaRPr lang="en-IN" dirty="0"/>
          </a:p>
        </p:txBody>
      </p:sp>
      <p:sp>
        <p:nvSpPr>
          <p:cNvPr id="4" name="Rectangle 5"/>
          <p:cNvSpPr>
            <a:spLocks noChangeArrowheads="1"/>
          </p:cNvSpPr>
          <p:nvPr/>
        </p:nvSpPr>
        <p:spPr bwMode="auto">
          <a:xfrm>
            <a:off x="450761" y="-65682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6"/>
          <p:cNvSpPr>
            <a:spLocks noChangeArrowheads="1"/>
          </p:cNvSpPr>
          <p:nvPr/>
        </p:nvSpPr>
        <p:spPr bwMode="auto">
          <a:xfrm>
            <a:off x="450761" y="349607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7"/>
          <p:cNvSpPr>
            <a:spLocks noChangeArrowheads="1"/>
          </p:cNvSpPr>
          <p:nvPr/>
        </p:nvSpPr>
        <p:spPr bwMode="auto">
          <a:xfrm>
            <a:off x="450761" y="1501180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r>
            <a:br>
              <a:rPr kumimoji="0" lang="en-US" sz="1100" b="0" i="0" u="none" strike="noStrike" cap="none" normalizeH="0" baseline="0" smtClean="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pic>
        <p:nvPicPr>
          <p:cNvPr id="10" name="Picture 9"/>
          <p:cNvPicPr/>
          <p:nvPr/>
        </p:nvPicPr>
        <p:blipFill>
          <a:blip r:embed="rId2"/>
          <a:stretch>
            <a:fillRect/>
          </a:stretch>
        </p:blipFill>
        <p:spPr>
          <a:xfrm>
            <a:off x="211015" y="1521303"/>
            <a:ext cx="5943600" cy="3498413"/>
          </a:xfrm>
          <a:prstGeom prst="rect">
            <a:avLst/>
          </a:prstGeom>
        </p:spPr>
      </p:pic>
      <p:pic>
        <p:nvPicPr>
          <p:cNvPr id="13" name="Picture 12"/>
          <p:cNvPicPr/>
          <p:nvPr/>
        </p:nvPicPr>
        <p:blipFill>
          <a:blip r:embed="rId3"/>
          <a:stretch>
            <a:fillRect/>
          </a:stretch>
        </p:blipFill>
        <p:spPr>
          <a:xfrm>
            <a:off x="6154615" y="1521303"/>
            <a:ext cx="5943600" cy="3498413"/>
          </a:xfrm>
          <a:prstGeom prst="rect">
            <a:avLst/>
          </a:prstGeom>
        </p:spPr>
      </p:pic>
    </p:spTree>
    <p:extLst>
      <p:ext uri="{BB962C8B-B14F-4D97-AF65-F5344CB8AC3E}">
        <p14:creationId xmlns:p14="http://schemas.microsoft.com/office/powerpoint/2010/main" val="1644781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150254" y="3224951"/>
            <a:ext cx="5943600" cy="3188728"/>
          </a:xfrm>
          <a:prstGeom prst="rect">
            <a:avLst/>
          </a:prstGeom>
        </p:spPr>
      </p:pic>
      <p:pic>
        <p:nvPicPr>
          <p:cNvPr id="8" name="Picture 7"/>
          <p:cNvPicPr/>
          <p:nvPr/>
        </p:nvPicPr>
        <p:blipFill>
          <a:blip r:embed="rId3"/>
          <a:stretch>
            <a:fillRect/>
          </a:stretch>
        </p:blipFill>
        <p:spPr>
          <a:xfrm>
            <a:off x="6248400" y="3224951"/>
            <a:ext cx="5943600" cy="3188728"/>
          </a:xfrm>
          <a:prstGeom prst="rect">
            <a:avLst/>
          </a:prstGeom>
        </p:spPr>
      </p:pic>
      <p:pic>
        <p:nvPicPr>
          <p:cNvPr id="9" name="Picture 8"/>
          <p:cNvPicPr/>
          <p:nvPr/>
        </p:nvPicPr>
        <p:blipFill>
          <a:blip r:embed="rId4"/>
          <a:stretch>
            <a:fillRect/>
          </a:stretch>
        </p:blipFill>
        <p:spPr>
          <a:xfrm>
            <a:off x="150254" y="380659"/>
            <a:ext cx="5943600" cy="2733675"/>
          </a:xfrm>
          <a:prstGeom prst="rect">
            <a:avLst/>
          </a:prstGeom>
        </p:spPr>
      </p:pic>
      <p:pic>
        <p:nvPicPr>
          <p:cNvPr id="10" name="Picture 9"/>
          <p:cNvPicPr/>
          <p:nvPr/>
        </p:nvPicPr>
        <p:blipFill>
          <a:blip r:embed="rId5"/>
          <a:stretch>
            <a:fillRect/>
          </a:stretch>
        </p:blipFill>
        <p:spPr>
          <a:xfrm>
            <a:off x="6248400" y="390184"/>
            <a:ext cx="5943600" cy="2724150"/>
          </a:xfrm>
          <a:prstGeom prst="rect">
            <a:avLst/>
          </a:prstGeom>
        </p:spPr>
      </p:pic>
    </p:spTree>
    <p:extLst>
      <p:ext uri="{BB962C8B-B14F-4D97-AF65-F5344CB8AC3E}">
        <p14:creationId xmlns:p14="http://schemas.microsoft.com/office/powerpoint/2010/main" val="12196141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57696" y="476174"/>
            <a:ext cx="1717137" cy="369332"/>
          </a:xfrm>
          <a:prstGeom prst="rect">
            <a:avLst/>
          </a:prstGeom>
        </p:spPr>
        <p:txBody>
          <a:bodyPr wrap="none">
            <a:spAutoFit/>
          </a:bodyPr>
          <a:lstStyle/>
          <a:p>
            <a:r>
              <a:rPr lang="en-US" b="1" spc="-15" dirty="0">
                <a:solidFill>
                  <a:srgbClr val="D82128"/>
                </a:solidFill>
                <a:latin typeface="Roboto"/>
              </a:rPr>
              <a:t>CONCLUSION</a:t>
            </a:r>
            <a:endParaRPr lang="en-IN" dirty="0"/>
          </a:p>
        </p:txBody>
      </p:sp>
      <p:sp>
        <p:nvSpPr>
          <p:cNvPr id="8" name="Content Placeholder 7"/>
          <p:cNvSpPr>
            <a:spLocks noGrp="1"/>
          </p:cNvSpPr>
          <p:nvPr>
            <p:ph idx="1"/>
          </p:nvPr>
        </p:nvSpPr>
        <p:spPr>
          <a:xfrm>
            <a:off x="957696" y="1130165"/>
            <a:ext cx="10515600" cy="4987299"/>
          </a:xfrm>
        </p:spPr>
        <p:txBody>
          <a:bodyPr>
            <a:no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 conclusion, the "Campus Placement Recruitment System" revolutionizes the way campus placements are conducted and navigated. By providing a user-centric platform, it offers a range of benefits for students, educational institutions, and potential </a:t>
            </a:r>
            <a:r>
              <a:rPr lang="en-US" sz="1800" dirty="0" smtClean="0">
                <a:latin typeface="Times New Roman" panose="02020603050405020304" pitchFamily="18" charset="0"/>
                <a:cs typeface="Times New Roman" panose="02020603050405020304" pitchFamily="18" charset="0"/>
              </a:rPr>
              <a:t>employers.</a:t>
            </a: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With </a:t>
            </a:r>
            <a:r>
              <a:rPr lang="en-US" sz="1800" dirty="0">
                <a:latin typeface="Times New Roman" panose="02020603050405020304" pitchFamily="18" charset="0"/>
                <a:cs typeface="Times New Roman" panose="02020603050405020304" pitchFamily="18" charset="0"/>
              </a:rPr>
              <a:t>features such as easy search and application for placement opportunities, convenient access to placement details, and ongoing career </a:t>
            </a:r>
            <a:r>
              <a:rPr lang="en-US" sz="1800" dirty="0" smtClean="0">
                <a:latin typeface="Times New Roman" panose="02020603050405020304" pitchFamily="18" charset="0"/>
                <a:cs typeface="Times New Roman" panose="02020603050405020304" pitchFamily="18" charset="0"/>
              </a:rPr>
              <a:t>support </a:t>
            </a:r>
            <a:r>
              <a:rPr lang="en-US" sz="1800" dirty="0" smtClean="0"/>
              <a:t>this </a:t>
            </a:r>
            <a:r>
              <a:rPr lang="en-US" sz="1800" dirty="0"/>
              <a:t>system ensures that students are empowered in their pursuit of opportunities. </a:t>
            </a:r>
            <a:endParaRPr lang="en-US" sz="1800" dirty="0" smtClean="0"/>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The </a:t>
            </a:r>
            <a:r>
              <a:rPr lang="en-US" sz="1800" dirty="0">
                <a:latin typeface="Times New Roman" panose="02020603050405020304" pitchFamily="18" charset="0"/>
                <a:cs typeface="Times New Roman" panose="02020603050405020304" pitchFamily="18" charset="0"/>
              </a:rPr>
              <a:t>"Campus Placement Recruitment System" is a game-changer in the realm of campus placements, creating a positive impact on the future careers of students and the success of educational </a:t>
            </a:r>
            <a:r>
              <a:rPr lang="en-US" sz="1800" dirty="0" smtClean="0">
                <a:latin typeface="Times New Roman" panose="02020603050405020304" pitchFamily="18" charset="0"/>
                <a:cs typeface="Times New Roman" panose="02020603050405020304" pitchFamily="18" charset="0"/>
              </a:rPr>
              <a:t>institutions.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8558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74524" y="476174"/>
            <a:ext cx="2945678" cy="369332"/>
          </a:xfrm>
          <a:prstGeom prst="rect">
            <a:avLst/>
          </a:prstGeom>
        </p:spPr>
        <p:txBody>
          <a:bodyPr wrap="none">
            <a:spAutoFit/>
          </a:bodyPr>
          <a:lstStyle/>
          <a:p>
            <a:r>
              <a:rPr lang="en-US" b="1" spc="-15" dirty="0">
                <a:solidFill>
                  <a:srgbClr val="D82128"/>
                </a:solidFill>
                <a:latin typeface="Roboto"/>
              </a:rPr>
              <a:t>FUTURE ENHANCEMENT</a:t>
            </a:r>
            <a:endParaRPr lang="en-IN" dirty="0"/>
          </a:p>
        </p:txBody>
      </p:sp>
      <p:sp>
        <p:nvSpPr>
          <p:cNvPr id="5" name="Content Placeholder 4"/>
          <p:cNvSpPr>
            <a:spLocks noGrp="1"/>
          </p:cNvSpPr>
          <p:nvPr>
            <p:ph idx="1"/>
          </p:nvPr>
        </p:nvSpPr>
        <p:spPr>
          <a:xfrm>
            <a:off x="1283617" y="1130165"/>
            <a:ext cx="10515600" cy="5231997"/>
          </a:xfrm>
        </p:spPr>
        <p:txBody>
          <a:bodyPr vert="horz" lIns="91440" tIns="45720" rIns="91440" bIns="45720" rtlCol="0" anchor="t">
            <a:normAutofit/>
          </a:bodyPr>
          <a:lstStyle/>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Implement predictive analytics and machine learning algorithms to analyze historical placement data and predict potential job matches for students based on their profiles, skills, and preferences</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 a feature that offers personalized career guidance to students, suggesting relevant courses, certifications, and skills development opportunities based on their career aspirations and the requirements of prospective employers</a:t>
            </a:r>
            <a:r>
              <a:rPr lang="en-US" sz="18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Integrate the system with professional networking platforms like LinkedIn to allow students to showcase their profiles, achievements, and projects. Recruiters can then easily access comprehensive information about potential </a:t>
            </a:r>
            <a:r>
              <a:rPr lang="en-US" sz="1800" dirty="0" smtClean="0">
                <a:latin typeface="Times New Roman" panose="02020603050405020304" pitchFamily="18" charset="0"/>
                <a:cs typeface="Times New Roman" panose="02020603050405020304" pitchFamily="18" charset="0"/>
              </a:rPr>
              <a:t>candidates.</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800" dirty="0" smtClean="0">
                <a:latin typeface="Times New Roman" panose="02020603050405020304" pitchFamily="18" charset="0"/>
                <a:cs typeface="Times New Roman" panose="02020603050405020304" pitchFamily="18" charset="0"/>
              </a:rPr>
              <a:t>Develop </a:t>
            </a:r>
            <a:r>
              <a:rPr lang="en-US" sz="1800" dirty="0">
                <a:latin typeface="Times New Roman" panose="02020603050405020304" pitchFamily="18" charset="0"/>
                <a:cs typeface="Times New Roman" panose="02020603050405020304" pitchFamily="18" charset="0"/>
              </a:rPr>
              <a:t>an intelligent notification system that sends personalized job alerts to students based on their preferences, skills, and career interests. This ensures that students are aware of relevant opportunities in real-time.</a:t>
            </a:r>
            <a:endParaRPr lang="en-IN" sz="1800"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endParaRPr lang="en-US" sz="1600" dirty="0">
              <a:latin typeface="RobotoRegular"/>
            </a:endParaRPr>
          </a:p>
        </p:txBody>
      </p:sp>
    </p:spTree>
    <p:extLst>
      <p:ext uri="{BB962C8B-B14F-4D97-AF65-F5344CB8AC3E}">
        <p14:creationId xmlns:p14="http://schemas.microsoft.com/office/powerpoint/2010/main" val="3930554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99796" y="476174"/>
            <a:ext cx="3235990" cy="369332"/>
          </a:xfrm>
          <a:prstGeom prst="rect">
            <a:avLst/>
          </a:prstGeom>
        </p:spPr>
        <p:txBody>
          <a:bodyPr wrap="square">
            <a:spAutoFit/>
          </a:bodyPr>
          <a:lstStyle/>
          <a:p>
            <a:r>
              <a:rPr lang="en-US" b="1" spc="-15" dirty="0">
                <a:solidFill>
                  <a:srgbClr val="D82128"/>
                </a:solidFill>
                <a:latin typeface="Roboto"/>
              </a:rPr>
              <a:t>REFERNECES</a:t>
            </a:r>
            <a:endParaRPr lang="en-IN" dirty="0"/>
          </a:p>
        </p:txBody>
      </p:sp>
      <p:sp>
        <p:nvSpPr>
          <p:cNvPr id="5" name="Content Placeholder 4"/>
          <p:cNvSpPr>
            <a:spLocks noGrp="1"/>
          </p:cNvSpPr>
          <p:nvPr>
            <p:ph idx="1"/>
          </p:nvPr>
        </p:nvSpPr>
        <p:spPr>
          <a:xfrm>
            <a:off x="858129" y="886265"/>
            <a:ext cx="10515600" cy="5501656"/>
          </a:xfrm>
        </p:spPr>
        <p:txBody>
          <a:bodyPr>
            <a:normAutofit/>
          </a:bodyPr>
          <a:lstStyle/>
          <a:p>
            <a:pPr lvl="1" algn="just">
              <a:buFont typeface="Wingdings" panose="05000000000000000000" pitchFamily="2" charset="2"/>
              <a:buChar char="Ø"/>
            </a:pPr>
            <a:r>
              <a:rPr lang="en-US" dirty="0"/>
              <a:t>Published in: International Journal of Innovative Technology and Exploring Engineering (ISSN: </a:t>
            </a:r>
            <a:r>
              <a:rPr lang="en-US" dirty="0" smtClean="0"/>
              <a:t>2278-3075)</a:t>
            </a:r>
            <a:r>
              <a:rPr lang="en-US" u="sng" dirty="0" smtClean="0">
                <a:hlinkClick r:id="rId2"/>
              </a:rPr>
              <a:t>Link </a:t>
            </a:r>
            <a:r>
              <a:rPr lang="en-US" u="sng" dirty="0">
                <a:hlinkClick r:id="rId2"/>
              </a:rPr>
              <a:t>to </a:t>
            </a:r>
            <a:r>
              <a:rPr lang="en-US" u="sng" dirty="0" smtClean="0">
                <a:hlinkClick r:id="rId2"/>
              </a:rPr>
              <a:t>Paper</a:t>
            </a:r>
            <a:endParaRPr lang="en-US" u="sng" dirty="0" smtClean="0"/>
          </a:p>
          <a:p>
            <a:pPr lvl="1" algn="just"/>
            <a:endParaRPr lang="en-IN" dirty="0"/>
          </a:p>
          <a:p>
            <a:pPr lvl="1" algn="just">
              <a:buFont typeface="Wingdings" panose="05000000000000000000" pitchFamily="2" charset="2"/>
              <a:buChar char="Ø"/>
            </a:pPr>
            <a:r>
              <a:rPr lang="en-US" dirty="0"/>
              <a:t>Authors: Sandeep Kumar, </a:t>
            </a:r>
            <a:r>
              <a:rPr lang="en-US" dirty="0" err="1"/>
              <a:t>Kirti</a:t>
            </a:r>
            <a:r>
              <a:rPr lang="en-US" dirty="0"/>
              <a:t>, </a:t>
            </a:r>
            <a:r>
              <a:rPr lang="en-US" dirty="0" err="1"/>
              <a:t>Pawan</a:t>
            </a:r>
            <a:r>
              <a:rPr lang="en-US" dirty="0"/>
              <a:t> Kumar</a:t>
            </a:r>
            <a:endParaRPr lang="en-IN" dirty="0"/>
          </a:p>
          <a:p>
            <a:pPr marL="457200" lvl="1" indent="0" algn="just">
              <a:buNone/>
            </a:pPr>
            <a:r>
              <a:rPr lang="en-US" dirty="0" smtClean="0"/>
              <a:t>   Published </a:t>
            </a:r>
            <a:r>
              <a:rPr lang="en-US" dirty="0"/>
              <a:t>in: International Journal of Computer Applications (0975 – </a:t>
            </a:r>
            <a:r>
              <a:rPr lang="en-US" dirty="0" smtClean="0"/>
              <a:t>        	8887)</a:t>
            </a:r>
            <a:r>
              <a:rPr lang="en-US" u="sng" dirty="0" smtClean="0">
                <a:hlinkClick r:id="rId3"/>
              </a:rPr>
              <a:t>Link to Paper</a:t>
            </a:r>
            <a:endParaRPr lang="en-IN" sz="3600" dirty="0">
              <a:latin typeface="RobotoRegular"/>
            </a:endParaRPr>
          </a:p>
        </p:txBody>
      </p:sp>
    </p:spTree>
    <p:extLst>
      <p:ext uri="{BB962C8B-B14F-4D97-AF65-F5344CB8AC3E}">
        <p14:creationId xmlns:p14="http://schemas.microsoft.com/office/powerpoint/2010/main" val="2724206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4" name="Title 3"/>
          <p:cNvSpPr>
            <a:spLocks noGrp="1"/>
          </p:cNvSpPr>
          <p:nvPr>
            <p:ph type="title"/>
          </p:nvPr>
        </p:nvSpPr>
        <p:spPr>
          <a:xfrm>
            <a:off x="816017" y="0"/>
            <a:ext cx="10515600" cy="1325563"/>
          </a:xfrm>
        </p:spPr>
        <p:txBody>
          <a:bodyPr>
            <a:normAutofit/>
          </a:bodyPr>
          <a:lstStyle/>
          <a:p>
            <a:pPr marL="12700">
              <a:lnSpc>
                <a:spcPct val="100000"/>
              </a:lnSpc>
              <a:spcBef>
                <a:spcPts val="115"/>
              </a:spcBef>
            </a:pPr>
            <a:r>
              <a:rPr lang="en-US" sz="2000" b="1" spc="-15" dirty="0">
                <a:solidFill>
                  <a:srgbClr val="D82128"/>
                </a:solidFill>
                <a:latin typeface="Roboto"/>
                <a:cs typeface="Roboto"/>
              </a:rPr>
              <a:t>AIM OF THE PROJECT</a:t>
            </a:r>
            <a:endParaRPr lang="en-US" sz="2000" b="1" dirty="0">
              <a:latin typeface="Roboto"/>
              <a:cs typeface="Roboto"/>
            </a:endParaRPr>
          </a:p>
        </p:txBody>
      </p:sp>
      <p:sp>
        <p:nvSpPr>
          <p:cNvPr id="5" name="Content Placeholder 4"/>
          <p:cNvSpPr>
            <a:spLocks noGrp="1"/>
          </p:cNvSpPr>
          <p:nvPr>
            <p:ph idx="1"/>
          </p:nvPr>
        </p:nvSpPr>
        <p:spPr>
          <a:xfrm>
            <a:off x="816017" y="1119501"/>
            <a:ext cx="11085854" cy="5035015"/>
          </a:xfrm>
        </p:spPr>
        <p:txBody>
          <a:bodyPr vert="horz" lIns="91440" tIns="45720" rIns="91440" bIns="45720" rtlCol="0" anchor="t">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system enables students to search for upcoming placement opportunities, apply for positions that match their qualifications and interests, and conveniently view the results of placement processes.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Additionally, even after graduating, students can access and review placement details, providing ongoing career support. This platform not only simplifies placement processes but also fosters transparency, accessibility, and improved communication between all stakeholders. It stands as a testament to the commitment to empower students in their pursuit of meaningful and rewarding careers.</a:t>
            </a:r>
            <a:endParaRPr lang="en-IN"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With just a few clicks, students can easily search for upcoming placement drives, explore job openings that match their qualifications </a:t>
            </a:r>
            <a:r>
              <a:rPr lang="en-US" sz="2000" dirty="0" smtClean="0">
                <a:latin typeface="Times New Roman" panose="02020603050405020304" pitchFamily="18" charset="0"/>
                <a:cs typeface="Times New Roman" panose="02020603050405020304" pitchFamily="18" charset="0"/>
              </a:rPr>
              <a:t>and</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platform brings together students, educational institutions, and potential employers on a single platform, fostering meaningful connections and collaboration. From timely notifications to real-time updates on placement processes, the system ensures that everyone is on the same page, facilitating a seamless recruitment experience for all stakeholders.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interests, and conveniently </a:t>
            </a:r>
            <a:r>
              <a:rPr lang="en-US" sz="2000" dirty="0" smtClean="0">
                <a:latin typeface="Times New Roman" panose="02020603050405020304" pitchFamily="18" charset="0"/>
                <a:cs typeface="Times New Roman" panose="02020603050405020304" pitchFamily="18" charset="0"/>
              </a:rPr>
              <a:t>app</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Employers, too, benefit greatly from the Campus Placement Recruitment System. By tapping into a pool of talented and qualified individuals, employers can easily find the perfect match for their job openings. </a:t>
            </a:r>
            <a:r>
              <a:rPr lang="en-US" sz="2000" dirty="0" err="1" smtClean="0">
                <a:latin typeface="Times New Roman" panose="02020603050405020304" pitchFamily="18" charset="0"/>
                <a:cs typeface="Times New Roman" panose="02020603050405020304" pitchFamily="18" charset="0"/>
              </a:rPr>
              <a:t>ly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for </a:t>
            </a:r>
            <a:r>
              <a:rPr lang="en-US" sz="2000" dirty="0" smtClean="0">
                <a:latin typeface="Times New Roman" panose="02020603050405020304" pitchFamily="18" charset="0"/>
                <a:cs typeface="Times New Roman" panose="02020603050405020304" pitchFamily="18" charset="0"/>
              </a:rPr>
              <a:t>positions.</a:t>
            </a:r>
            <a:endParaRPr lang="en-IN" sz="20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21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76837" y="252559"/>
            <a:ext cx="10515600" cy="816561"/>
          </a:xfrm>
        </p:spPr>
        <p:txBody>
          <a:bodyPr>
            <a:normAutofit/>
          </a:bodyPr>
          <a:lstStyle/>
          <a:p>
            <a:r>
              <a:rPr lang="en-US" sz="2000" b="1" spc="-15" dirty="0">
                <a:solidFill>
                  <a:srgbClr val="D82128"/>
                </a:solidFill>
                <a:latin typeface="Roboto"/>
              </a:rPr>
              <a:t>SOFTWARE AND HARDWARE REQUIREMENTS</a:t>
            </a:r>
            <a:endParaRPr lang="en-IN" sz="2000" dirty="0"/>
          </a:p>
        </p:txBody>
      </p:sp>
      <p:sp>
        <p:nvSpPr>
          <p:cNvPr id="4" name="Content Placeholder 3"/>
          <p:cNvSpPr>
            <a:spLocks noGrp="1"/>
          </p:cNvSpPr>
          <p:nvPr>
            <p:ph idx="1"/>
          </p:nvPr>
        </p:nvSpPr>
        <p:spPr>
          <a:xfrm>
            <a:off x="876837" y="1066743"/>
            <a:ext cx="10515600" cy="5290698"/>
          </a:xfrm>
        </p:spPr>
        <p:txBody>
          <a:bodyPr>
            <a:normAutofit fontScale="70000" lnSpcReduction="20000"/>
          </a:bodyPr>
          <a:lstStyle/>
          <a:p>
            <a:pPr marL="0" indent="0">
              <a:buNone/>
            </a:pPr>
            <a:r>
              <a:rPr lang="en-IN" sz="1900" b="1" spc="-35" dirty="0" smtClean="0">
                <a:solidFill>
                  <a:srgbClr val="DA2727"/>
                </a:solidFill>
                <a:latin typeface="RobotoRegular"/>
                <a:cs typeface="Roboto"/>
              </a:rPr>
              <a:t>HARDWARE </a:t>
            </a:r>
            <a:r>
              <a:rPr lang="en-IN" sz="1900" b="1" spc="-35" dirty="0">
                <a:solidFill>
                  <a:srgbClr val="DA2727"/>
                </a:solidFill>
                <a:latin typeface="RobotoRegular"/>
                <a:cs typeface="Roboto"/>
              </a:rPr>
              <a:t>REQUIREMENTS:</a:t>
            </a:r>
          </a:p>
          <a:p>
            <a:pPr>
              <a:buFont typeface="Wingdings" panose="05000000000000000000" pitchFamily="2" charset="2"/>
              <a:buChar char="Ø"/>
            </a:pPr>
            <a:r>
              <a:rPr lang="en-US" sz="1900" dirty="0">
                <a:latin typeface="RobotoRegular"/>
              </a:rPr>
              <a:t>Processor                             :   Intel 5</a:t>
            </a:r>
            <a:endParaRPr lang="en-IN" sz="1900" dirty="0">
              <a:latin typeface="RobotoRegular"/>
            </a:endParaRPr>
          </a:p>
          <a:p>
            <a:pPr>
              <a:buFont typeface="Wingdings" panose="05000000000000000000" pitchFamily="2" charset="2"/>
              <a:buChar char="Ø"/>
            </a:pPr>
            <a:r>
              <a:rPr lang="en-US" sz="1900" dirty="0">
                <a:latin typeface="RobotoRegular"/>
              </a:rPr>
              <a:t>Installed memory (RAM)    :   4 GB</a:t>
            </a:r>
            <a:endParaRPr lang="en-IN" sz="1900" dirty="0">
              <a:latin typeface="RobotoRegular"/>
            </a:endParaRPr>
          </a:p>
          <a:p>
            <a:pPr>
              <a:buFont typeface="Wingdings" panose="05000000000000000000" pitchFamily="2" charset="2"/>
              <a:buChar char="Ø"/>
            </a:pPr>
            <a:r>
              <a:rPr lang="en-US" sz="1900" dirty="0">
                <a:latin typeface="RobotoRegular"/>
              </a:rPr>
              <a:t>Hard Disk                            :   500 GB</a:t>
            </a:r>
            <a:endParaRPr lang="en-IN" sz="1900" dirty="0">
              <a:latin typeface="RobotoRegular"/>
            </a:endParaRPr>
          </a:p>
          <a:p>
            <a:pPr>
              <a:buFont typeface="Wingdings" panose="05000000000000000000" pitchFamily="2" charset="2"/>
              <a:buChar char="Ø"/>
            </a:pPr>
            <a:r>
              <a:rPr lang="en-US" sz="1900" dirty="0">
                <a:latin typeface="RobotoRegular"/>
              </a:rPr>
              <a:t>Operating System                :   Windows  </a:t>
            </a:r>
            <a:endParaRPr lang="en-IN" sz="1900" dirty="0">
              <a:latin typeface="RobotoRegular"/>
            </a:endParaRPr>
          </a:p>
          <a:p>
            <a:pPr marL="0" lvl="0" indent="0">
              <a:buNone/>
            </a:pPr>
            <a:endParaRPr lang="en-IN" sz="1900" b="1" dirty="0">
              <a:latin typeface="RobotoRegular"/>
              <a:cs typeface="Roboto"/>
            </a:endParaRPr>
          </a:p>
          <a:p>
            <a:pPr marL="0" indent="0">
              <a:buNone/>
            </a:pPr>
            <a:r>
              <a:rPr lang="en-IN" sz="1900" b="1" spc="-35" dirty="0">
                <a:solidFill>
                  <a:srgbClr val="DA2727"/>
                </a:solidFill>
                <a:latin typeface="RobotoRegular"/>
                <a:cs typeface="Roboto"/>
              </a:rPr>
              <a:t>SOFTWARE REQUIREMENTS:</a:t>
            </a:r>
          </a:p>
          <a:p>
            <a:pPr>
              <a:buFont typeface="Wingdings" panose="05000000000000000000" pitchFamily="2" charset="2"/>
              <a:buChar char="Ø"/>
            </a:pPr>
            <a:r>
              <a:rPr lang="en-US" sz="1900" dirty="0">
                <a:latin typeface="RobotoRegular"/>
              </a:rPr>
              <a:t>Front End: HTML5, CSS3, Bootstrap</a:t>
            </a:r>
            <a:endParaRPr lang="en-IN" sz="1900" dirty="0">
              <a:latin typeface="RobotoRegular"/>
            </a:endParaRPr>
          </a:p>
          <a:p>
            <a:pPr>
              <a:buFont typeface="Wingdings" panose="05000000000000000000" pitchFamily="2" charset="2"/>
              <a:buChar char="Ø"/>
            </a:pPr>
            <a:r>
              <a:rPr lang="en-US" sz="1900" dirty="0">
                <a:latin typeface="RobotoRegular"/>
              </a:rPr>
              <a:t>Back End: PHP 8.1, MYSQL</a:t>
            </a:r>
            <a:endParaRPr lang="en-IN" sz="1900" dirty="0">
              <a:latin typeface="RobotoRegular"/>
            </a:endParaRPr>
          </a:p>
          <a:p>
            <a:pPr>
              <a:buFont typeface="Wingdings" panose="05000000000000000000" pitchFamily="2" charset="2"/>
              <a:buChar char="Ø"/>
            </a:pPr>
            <a:r>
              <a:rPr lang="en-US" sz="1900" dirty="0">
                <a:latin typeface="RobotoRegular"/>
              </a:rPr>
              <a:t>Control End: Angular Java Script</a:t>
            </a:r>
            <a:endParaRPr lang="en-IN" sz="1900" dirty="0">
              <a:latin typeface="RobotoRegular"/>
            </a:endParaRPr>
          </a:p>
          <a:p>
            <a:pPr marL="0" indent="0">
              <a:buNone/>
            </a:pPr>
            <a:endParaRPr lang="en-US" sz="1900" dirty="0">
              <a:solidFill>
                <a:schemeClr val="tx1">
                  <a:lumMod val="65000"/>
                  <a:lumOff val="35000"/>
                </a:schemeClr>
              </a:solidFill>
              <a:latin typeface="RobotoRegular"/>
            </a:endParaRPr>
          </a:p>
          <a:p>
            <a:pPr marL="0" indent="0">
              <a:buNone/>
            </a:pPr>
            <a:r>
              <a:rPr lang="en-IN" sz="1900" b="1" spc="-35" dirty="0">
                <a:solidFill>
                  <a:srgbClr val="DA2727"/>
                </a:solidFill>
                <a:latin typeface="RobotoRegular"/>
                <a:cs typeface="Roboto"/>
              </a:rPr>
              <a:t>TOOLS:</a:t>
            </a:r>
          </a:p>
          <a:p>
            <a:pPr>
              <a:buFont typeface="Wingdings" panose="05000000000000000000" pitchFamily="2" charset="2"/>
              <a:buChar char="Ø"/>
            </a:pPr>
            <a:r>
              <a:rPr lang="en-US" sz="1900" dirty="0">
                <a:latin typeface="RobotoRegular"/>
              </a:rPr>
              <a:t>IDE: Android Studio</a:t>
            </a:r>
            <a:endParaRPr lang="en-IN" sz="1900" dirty="0">
              <a:latin typeface="RobotoRegular"/>
            </a:endParaRPr>
          </a:p>
          <a:p>
            <a:pPr>
              <a:buFont typeface="Wingdings" panose="05000000000000000000" pitchFamily="2" charset="2"/>
              <a:buChar char="Ø"/>
            </a:pPr>
            <a:r>
              <a:rPr lang="en-US" sz="1900" dirty="0">
                <a:latin typeface="RobotoRegular"/>
              </a:rPr>
              <a:t>    Android Emulator</a:t>
            </a:r>
            <a:endParaRPr lang="en-IN" sz="1900" dirty="0">
              <a:latin typeface="RobotoRegular"/>
            </a:endParaRPr>
          </a:p>
          <a:p>
            <a:pPr>
              <a:buFont typeface="Wingdings" panose="05000000000000000000" pitchFamily="2" charset="2"/>
              <a:buChar char="Ø"/>
            </a:pPr>
            <a:r>
              <a:rPr lang="en-US" sz="1900" dirty="0">
                <a:latin typeface="RobotoRegular"/>
              </a:rPr>
              <a:t>    </a:t>
            </a:r>
            <a:r>
              <a:rPr lang="en-US" sz="1900" dirty="0" smtClean="0">
                <a:latin typeface="RobotoRegular"/>
              </a:rPr>
              <a:t>xampp-win64-8.1</a:t>
            </a:r>
          </a:p>
          <a:p>
            <a:pPr marL="0" indent="0">
              <a:buNone/>
            </a:pPr>
            <a:r>
              <a:rPr lang="en-IN" sz="1900" b="1" spc="-35" dirty="0" smtClean="0">
                <a:solidFill>
                  <a:srgbClr val="DA2727"/>
                </a:solidFill>
                <a:latin typeface="RobotoRegular"/>
                <a:cs typeface="Roboto"/>
              </a:rPr>
              <a:t>PHP TOOLS</a:t>
            </a:r>
            <a:r>
              <a:rPr lang="en-IN" sz="1900" b="1" spc="-35" dirty="0">
                <a:solidFill>
                  <a:srgbClr val="DA2727"/>
                </a:solidFill>
                <a:latin typeface="RobotoRegular"/>
                <a:cs typeface="Roboto"/>
              </a:rPr>
              <a:t>:</a:t>
            </a:r>
          </a:p>
          <a:p>
            <a:pPr>
              <a:buFont typeface="Wingdings" panose="05000000000000000000" pitchFamily="2" charset="2"/>
              <a:buChar char="Ø"/>
            </a:pPr>
            <a:r>
              <a:rPr lang="en-US" sz="1900" dirty="0" smtClean="0">
                <a:latin typeface="RobotoRegular"/>
              </a:rPr>
              <a:t>xampp-win64-8.1</a:t>
            </a:r>
            <a:endParaRPr lang="en-IN" sz="1900" b="1" spc="-35" dirty="0">
              <a:solidFill>
                <a:srgbClr val="DA2727"/>
              </a:solidFill>
              <a:latin typeface="RobotoRegular"/>
              <a:cs typeface="Roboto"/>
            </a:endParaRPr>
          </a:p>
          <a:p>
            <a:pPr>
              <a:buFont typeface="Wingdings" panose="05000000000000000000" pitchFamily="2" charset="2"/>
              <a:buChar char="Ø"/>
            </a:pPr>
            <a:endParaRPr lang="en-IN" sz="1900" b="1" spc="-35" dirty="0">
              <a:solidFill>
                <a:srgbClr val="DA2727"/>
              </a:solidFill>
              <a:latin typeface="RobotoRegular"/>
              <a:cs typeface="Roboto"/>
            </a:endParaRPr>
          </a:p>
          <a:p>
            <a:pPr marL="0" indent="0">
              <a:buNone/>
            </a:pPr>
            <a:endParaRPr lang="en-IN" sz="1600" dirty="0">
              <a:solidFill>
                <a:schemeClr val="tx1">
                  <a:lumMod val="65000"/>
                  <a:lumOff val="35000"/>
                </a:schemeClr>
              </a:solidFill>
              <a:latin typeface="RobotoRegular"/>
            </a:endParaRPr>
          </a:p>
          <a:p>
            <a:pPr marL="0" indent="0">
              <a:buNone/>
            </a:pPr>
            <a:r>
              <a:rPr lang="en-US" sz="1800" dirty="0"/>
              <a:t> </a:t>
            </a:r>
            <a:endParaRPr lang="en-IN" sz="1800" dirty="0"/>
          </a:p>
          <a:p>
            <a:pPr marL="0" indent="0">
              <a:buNone/>
            </a:pPr>
            <a:endParaRPr lang="en-IN" sz="1800" b="1" spc="-35" dirty="0">
              <a:solidFill>
                <a:srgbClr val="DA2727"/>
              </a:solidFill>
              <a:latin typeface="Roboto"/>
              <a:cs typeface="Roboto"/>
            </a:endParaRPr>
          </a:p>
          <a:p>
            <a:pPr marL="0" indent="0">
              <a:buNone/>
            </a:pPr>
            <a:endParaRPr lang="en-IN" dirty="0"/>
          </a:p>
        </p:txBody>
      </p:sp>
      <p:sp>
        <p:nvSpPr>
          <p:cNvPr id="3"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grpSp>
        <p:nvGrpSpPr>
          <p:cNvPr id="5" name="object 138"/>
          <p:cNvGrpSpPr/>
          <p:nvPr/>
        </p:nvGrpSpPr>
        <p:grpSpPr>
          <a:xfrm>
            <a:off x="7328080" y="1509884"/>
            <a:ext cx="3484808" cy="3706060"/>
            <a:chOff x="777926" y="5809361"/>
            <a:chExt cx="1541780" cy="1506220"/>
          </a:xfrm>
        </p:grpSpPr>
        <p:sp>
          <p:nvSpPr>
            <p:cNvPr id="6" name="object 139"/>
            <p:cNvSpPr/>
            <p:nvPr/>
          </p:nvSpPr>
          <p:spPr>
            <a:xfrm>
              <a:off x="1511973" y="5929757"/>
              <a:ext cx="80264" cy="101384"/>
            </a:xfrm>
            <a:prstGeom prst="rect">
              <a:avLst/>
            </a:prstGeom>
            <a:blipFill>
              <a:blip r:embed="rId2" cstate="print"/>
              <a:stretch>
                <a:fillRect/>
              </a:stretch>
            </a:blipFill>
          </p:spPr>
          <p:txBody>
            <a:bodyPr wrap="square" lIns="0" tIns="0" rIns="0" bIns="0" rtlCol="0"/>
            <a:lstStyle/>
            <a:p>
              <a:endParaRPr/>
            </a:p>
          </p:txBody>
        </p:sp>
        <p:sp>
          <p:nvSpPr>
            <p:cNvPr id="7" name="object 140"/>
            <p:cNvSpPr/>
            <p:nvPr/>
          </p:nvSpPr>
          <p:spPr>
            <a:xfrm>
              <a:off x="1286433" y="5884888"/>
              <a:ext cx="69697" cy="70980"/>
            </a:xfrm>
            <a:prstGeom prst="rect">
              <a:avLst/>
            </a:prstGeom>
            <a:blipFill>
              <a:blip r:embed="rId3" cstate="print"/>
              <a:stretch>
                <a:fillRect/>
              </a:stretch>
            </a:blipFill>
          </p:spPr>
          <p:txBody>
            <a:bodyPr wrap="square" lIns="0" tIns="0" rIns="0" bIns="0" rtlCol="0"/>
            <a:lstStyle/>
            <a:p>
              <a:endParaRPr/>
            </a:p>
          </p:txBody>
        </p:sp>
        <p:sp>
          <p:nvSpPr>
            <p:cNvPr id="8" name="object 141"/>
            <p:cNvSpPr/>
            <p:nvPr/>
          </p:nvSpPr>
          <p:spPr>
            <a:xfrm>
              <a:off x="2077300" y="6025909"/>
              <a:ext cx="15240" cy="83185"/>
            </a:xfrm>
            <a:custGeom>
              <a:avLst/>
              <a:gdLst/>
              <a:ahLst/>
              <a:cxnLst/>
              <a:rect l="l" t="t" r="r" b="b"/>
              <a:pathLst>
                <a:path w="15239" h="83185">
                  <a:moveTo>
                    <a:pt x="2730" y="0"/>
                  </a:moveTo>
                  <a:lnTo>
                    <a:pt x="0" y="82727"/>
                  </a:lnTo>
                  <a:lnTo>
                    <a:pt x="12204" y="83121"/>
                  </a:lnTo>
                  <a:lnTo>
                    <a:pt x="14935" y="406"/>
                  </a:lnTo>
                  <a:lnTo>
                    <a:pt x="2730" y="0"/>
                  </a:lnTo>
                  <a:close/>
                </a:path>
              </a:pathLst>
            </a:custGeom>
            <a:solidFill>
              <a:srgbClr val="AAC7E8"/>
            </a:solidFill>
          </p:spPr>
          <p:txBody>
            <a:bodyPr wrap="square" lIns="0" tIns="0" rIns="0" bIns="0" rtlCol="0"/>
            <a:lstStyle/>
            <a:p>
              <a:endParaRPr/>
            </a:p>
          </p:txBody>
        </p:sp>
        <p:sp>
          <p:nvSpPr>
            <p:cNvPr id="9" name="object 142"/>
            <p:cNvSpPr/>
            <p:nvPr/>
          </p:nvSpPr>
          <p:spPr>
            <a:xfrm>
              <a:off x="1666278" y="5809361"/>
              <a:ext cx="99161" cy="99174"/>
            </a:xfrm>
            <a:prstGeom prst="rect">
              <a:avLst/>
            </a:prstGeom>
            <a:blipFill>
              <a:blip r:embed="rId4" cstate="print"/>
              <a:stretch>
                <a:fillRect/>
              </a:stretch>
            </a:blipFill>
          </p:spPr>
          <p:txBody>
            <a:bodyPr wrap="square" lIns="0" tIns="0" rIns="0" bIns="0" rtlCol="0"/>
            <a:lstStyle/>
            <a:p>
              <a:endParaRPr/>
            </a:p>
          </p:txBody>
        </p:sp>
        <p:sp>
          <p:nvSpPr>
            <p:cNvPr id="10" name="object 143"/>
            <p:cNvSpPr/>
            <p:nvPr/>
          </p:nvSpPr>
          <p:spPr>
            <a:xfrm>
              <a:off x="777926" y="5886043"/>
              <a:ext cx="1541606" cy="1429130"/>
            </a:xfrm>
            <a:prstGeom prst="rect">
              <a:avLst/>
            </a:prstGeom>
            <a:blipFill>
              <a:blip r:embed="rId5"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727119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26394" y="476174"/>
            <a:ext cx="2308324" cy="369332"/>
          </a:xfrm>
          <a:prstGeom prst="rect">
            <a:avLst/>
          </a:prstGeom>
        </p:spPr>
        <p:txBody>
          <a:bodyPr wrap="none">
            <a:spAutoFit/>
          </a:bodyPr>
          <a:lstStyle/>
          <a:p>
            <a:r>
              <a:rPr lang="en-US" b="1" spc="-15" dirty="0">
                <a:solidFill>
                  <a:srgbClr val="D82128"/>
                </a:solidFill>
                <a:latin typeface="Roboto"/>
              </a:rPr>
              <a:t>EXISTING SYSTEM </a:t>
            </a:r>
            <a:endParaRPr lang="en-IN" dirty="0"/>
          </a:p>
        </p:txBody>
      </p:sp>
      <p:sp>
        <p:nvSpPr>
          <p:cNvPr id="7" name="Content Placeholder 6"/>
          <p:cNvSpPr>
            <a:spLocks noGrp="1"/>
          </p:cNvSpPr>
          <p:nvPr>
            <p:ph idx="4294967295"/>
          </p:nvPr>
        </p:nvSpPr>
        <p:spPr>
          <a:xfrm>
            <a:off x="1503363" y="885825"/>
            <a:ext cx="10688637" cy="5449888"/>
          </a:xfrm>
        </p:spPr>
        <p:txBody>
          <a:bodyPr>
            <a:noAutofit/>
          </a:bodyPr>
          <a:lstStyle/>
          <a:p>
            <a:endParaRPr lang="en-IN" sz="2000" dirty="0"/>
          </a:p>
          <a:p>
            <a:pPr algn="just">
              <a:lnSpc>
                <a:spcPct val="150000"/>
              </a:lnSpc>
              <a:buFont typeface="Wingdings" panose="05000000000000000000" pitchFamily="2" charset="2"/>
              <a:buChar char="Ø"/>
            </a:pPr>
            <a:endParaRPr lang="en-IN" sz="2000" dirty="0">
              <a:latin typeface="RobotoRegular"/>
            </a:endParaRPr>
          </a:p>
        </p:txBody>
      </p:sp>
      <p:sp>
        <p:nvSpPr>
          <p:cNvPr id="2" name="Rectangle 1"/>
          <p:cNvSpPr/>
          <p:nvPr/>
        </p:nvSpPr>
        <p:spPr>
          <a:xfrm>
            <a:off x="826393" y="1159098"/>
            <a:ext cx="10957775" cy="3986797"/>
          </a:xfrm>
          <a:prstGeom prst="rect">
            <a:avLst/>
          </a:prstGeom>
        </p:spPr>
        <p:txBody>
          <a:bodyPr wrap="square">
            <a:spAutoFit/>
          </a:bodyPr>
          <a:lstStyle/>
          <a:p>
            <a:pPr marL="342900" indent="-342900" algn="just">
              <a:lnSpc>
                <a:spcPct val="150000"/>
              </a:lnSpc>
              <a:spcAft>
                <a:spcPts val="10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placement process is usually done manually and using paper, with physical job postings, application forms, and notices on bulletin boards.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spcAft>
                <a:spcPts val="1000"/>
              </a:spcAf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Students </a:t>
            </a:r>
            <a:r>
              <a:rPr lang="en-US" sz="2000" dirty="0">
                <a:latin typeface="Times New Roman" panose="02020603050405020304" pitchFamily="18" charset="0"/>
                <a:cs typeface="Times New Roman" panose="02020603050405020304" pitchFamily="18" charset="0"/>
              </a:rPr>
              <a:t>have limited access to comprehensive information about upcoming placement opportunities, such as job descriptions, company details, and eligibility criteria.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spcAft>
                <a:spcPts val="1000"/>
              </a:spcAf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Applying </a:t>
            </a:r>
            <a:r>
              <a:rPr lang="en-US" sz="2000" dirty="0">
                <a:latin typeface="Times New Roman" panose="02020603050405020304" pitchFamily="18" charset="0"/>
                <a:cs typeface="Times New Roman" panose="02020603050405020304" pitchFamily="18" charset="0"/>
              </a:rPr>
              <a:t>for placements typically involves filling out physical forms and submitting them to the placement cell, which can cause delays and </a:t>
            </a:r>
            <a:r>
              <a:rPr lang="en-US" sz="2000" dirty="0" err="1">
                <a:latin typeface="Times New Roman" panose="02020603050405020304" pitchFamily="18" charset="0"/>
                <a:cs typeface="Times New Roman" panose="02020603050405020304" pitchFamily="18" charset="0"/>
              </a:rPr>
              <a:t>inefficiencies.Students</a:t>
            </a:r>
            <a:r>
              <a:rPr lang="en-US" sz="2000" dirty="0">
                <a:latin typeface="Times New Roman" panose="02020603050405020304" pitchFamily="18" charset="0"/>
                <a:cs typeface="Times New Roman" panose="02020603050405020304" pitchFamily="18" charset="0"/>
              </a:rPr>
              <a:t> often do not have real-time access to placement updates, interview schedules, and results, resulting in uncertainty and missed opportunities.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2206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807719" y="476174"/>
            <a:ext cx="4690771" cy="369332"/>
          </a:xfrm>
          <a:prstGeom prst="rect">
            <a:avLst/>
          </a:prstGeom>
        </p:spPr>
        <p:txBody>
          <a:bodyPr wrap="none">
            <a:spAutoFit/>
          </a:bodyPr>
          <a:lstStyle/>
          <a:p>
            <a:r>
              <a:rPr lang="en-US" b="1" spc="-15" dirty="0">
                <a:solidFill>
                  <a:srgbClr val="D82128"/>
                </a:solidFill>
                <a:latin typeface="Roboto"/>
              </a:rPr>
              <a:t>DISADVANTAGES OF EXISTING SYSTEM </a:t>
            </a:r>
            <a:endParaRPr lang="en-IN" dirty="0"/>
          </a:p>
        </p:txBody>
      </p:sp>
      <p:sp>
        <p:nvSpPr>
          <p:cNvPr id="8" name="Content Placeholder 7"/>
          <p:cNvSpPr>
            <a:spLocks noGrp="1"/>
          </p:cNvSpPr>
          <p:nvPr>
            <p:ph idx="1"/>
          </p:nvPr>
        </p:nvSpPr>
        <p:spPr>
          <a:xfrm>
            <a:off x="344079" y="1052891"/>
            <a:ext cx="10515600" cy="4871390"/>
          </a:xfrm>
        </p:spPr>
        <p:txBody>
          <a:bodyPr>
            <a:normAutofit/>
          </a:bodyPr>
          <a:lstStyle/>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placement process is often manual and paper-based, involving physical job postings, application forms, and notices on bulletin boards.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have limited access to comprehensive information about upcoming placement opportunities, including job descriptions, company details, and eligibility criteria.</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Applying for placements typically requires filling out physical forms and submitting them to the placement cell, leading to delays and inefficiencies.</a:t>
            </a:r>
          </a:p>
          <a:p>
            <a:pPr lvl="1" algn="jus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often lack real-time access to placement updates, interview schedules, and results, leading to uncertainty and missed opportunities.</a:t>
            </a:r>
          </a:p>
          <a:p>
            <a:pPr algn="just"/>
            <a:endParaRPr lang="en-IN" sz="20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existing system may lack a structured feedback mechanism, making it challenging for students to receive feedback on their placement attempts.</a:t>
            </a:r>
            <a:endParaRPr lang="en-IN" sz="2000" dirty="0">
              <a:latin typeface="Times New Roman" panose="02020603050405020304" pitchFamily="18" charset="0"/>
              <a:cs typeface="Times New Roman" panose="02020603050405020304" pitchFamily="18" charset="0"/>
            </a:endParaRPr>
          </a:p>
          <a:p>
            <a:pPr lvl="0" algn="just">
              <a:lnSpc>
                <a:spcPct val="160000"/>
              </a:lnSpc>
              <a:buFont typeface="Wingdings" panose="05000000000000000000" pitchFamily="2" charset="2"/>
              <a:buChar char="Ø"/>
            </a:pPr>
            <a:endParaRPr lang="en-IN" sz="1600" dirty="0">
              <a:latin typeface="RobotoRegular"/>
            </a:endParaRPr>
          </a:p>
        </p:txBody>
      </p:sp>
    </p:spTree>
    <p:extLst>
      <p:ext uri="{BB962C8B-B14F-4D97-AF65-F5344CB8AC3E}">
        <p14:creationId xmlns:p14="http://schemas.microsoft.com/office/powerpoint/2010/main" val="4081933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7872" y="476174"/>
            <a:ext cx="2539157" cy="369332"/>
          </a:xfrm>
          <a:prstGeom prst="rect">
            <a:avLst/>
          </a:prstGeom>
        </p:spPr>
        <p:txBody>
          <a:bodyPr wrap="none">
            <a:spAutoFit/>
          </a:bodyPr>
          <a:lstStyle/>
          <a:p>
            <a:r>
              <a:rPr lang="en-US" b="1" spc="-15" dirty="0">
                <a:solidFill>
                  <a:srgbClr val="D82128"/>
                </a:solidFill>
                <a:latin typeface="Roboto"/>
              </a:rPr>
              <a:t>PROPOSED SYSTEM </a:t>
            </a:r>
            <a:endParaRPr lang="en-IN" dirty="0"/>
          </a:p>
        </p:txBody>
      </p:sp>
      <p:sp>
        <p:nvSpPr>
          <p:cNvPr id="5" name="Content Placeholder 4"/>
          <p:cNvSpPr>
            <a:spLocks noGrp="1"/>
          </p:cNvSpPr>
          <p:nvPr>
            <p:ph idx="1"/>
          </p:nvPr>
        </p:nvSpPr>
        <p:spPr>
          <a:xfrm>
            <a:off x="386366" y="631065"/>
            <a:ext cx="11143016" cy="6040191"/>
          </a:xfrm>
        </p:spPr>
        <p:txBody>
          <a:bodyPr>
            <a:noAutofit/>
          </a:bodyPr>
          <a:lstStyle/>
          <a:p>
            <a:pPr algn="just">
              <a:lnSpc>
                <a:spcPct val="10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a:p>
            <a:pPr lvl="0" algn="just">
              <a:lnSpc>
                <a:spcPct val="100000"/>
              </a:lnSpc>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a:off x="897871" y="1000397"/>
            <a:ext cx="10806861" cy="5011949"/>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proposed system will be a fully digital platform accessible to administrators, placement staff, and students. It will provide detailed information on placement opportunities, including job descriptions, company profiles, application deadlines, and eligibility criteria.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Students </a:t>
            </a:r>
            <a:r>
              <a:rPr lang="en-US" sz="2400" dirty="0">
                <a:latin typeface="Times New Roman" panose="02020603050405020304" pitchFamily="18" charset="0"/>
                <a:cs typeface="Times New Roman" panose="02020603050405020304" pitchFamily="18" charset="0"/>
              </a:rPr>
              <a:t>can apply for placements online, eliminating physical forms and streamlining the application process. Real-time updates on placement activities such as interview schedules, shortlisted candidates, and results will be provided. </a:t>
            </a:r>
            <a:endParaRPr lang="en-US" sz="24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Users </a:t>
            </a:r>
            <a:r>
              <a:rPr lang="en-US" sz="2400" dirty="0">
                <a:latin typeface="Times New Roman" panose="02020603050405020304" pitchFamily="18" charset="0"/>
                <a:cs typeface="Times New Roman" panose="02020603050405020304" pitchFamily="18" charset="0"/>
              </a:rPr>
              <a:t>(students) can create and manage profiles that store their academic records, resumes, and preferences to make the application process easier.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72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5" name="Rectangle 4"/>
          <p:cNvSpPr/>
          <p:nvPr/>
        </p:nvSpPr>
        <p:spPr>
          <a:xfrm>
            <a:off x="924122" y="476174"/>
            <a:ext cx="4542654" cy="369332"/>
          </a:xfrm>
          <a:prstGeom prst="rect">
            <a:avLst/>
          </a:prstGeom>
        </p:spPr>
        <p:txBody>
          <a:bodyPr wrap="none">
            <a:spAutoFit/>
          </a:bodyPr>
          <a:lstStyle/>
          <a:p>
            <a:r>
              <a:rPr lang="en-US" b="1" spc="-15" dirty="0">
                <a:solidFill>
                  <a:srgbClr val="D82128"/>
                </a:solidFill>
                <a:latin typeface="Roboto"/>
              </a:rPr>
              <a:t>ADVANTAGES OF PROPOSED SYSTEM </a:t>
            </a:r>
            <a:endParaRPr lang="en-IN" dirty="0"/>
          </a:p>
        </p:txBody>
      </p:sp>
      <p:sp>
        <p:nvSpPr>
          <p:cNvPr id="3" name="Content Placeholder 2"/>
          <p:cNvSpPr>
            <a:spLocks noGrp="1"/>
          </p:cNvSpPr>
          <p:nvPr>
            <p:ph idx="1"/>
          </p:nvPr>
        </p:nvSpPr>
        <p:spPr>
          <a:xfrm>
            <a:off x="447603" y="886265"/>
            <a:ext cx="10515600" cy="5231998"/>
          </a:xfrm>
        </p:spPr>
        <p:txBody>
          <a:bodyPr>
            <a:normAutofit fontScale="92500" lnSpcReduction="10000"/>
          </a:bodyPr>
          <a:lstStyle/>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proposed system will be entirely digital, providing an online platform accessible to administrators, placement staff, and students.</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will offer detailed information about placement opportunities, including job descriptions, company profiles, application deadlines, and eligibility criteria.</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Students can apply for placements online through the system, eliminating the need for physical forms and streamlining the application process.</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platform will provide real-time updates on placement activities, including interview schedules, shortlisted candidates, and results.</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Users (students) can create and manage profiles, which store their academic records, resumes, and preferences to streamline the application process.</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Placement staff will have access to tools for creating, updating, and managing placement opportunities, simplifying their administrative tasks.</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Administrators can monitor and manage the entire placement process through a dedicated dashboard, ensuring system integrity.</a:t>
            </a:r>
            <a:endParaRPr lang="en-IN" sz="2000" dirty="0">
              <a:latin typeface="Times New Roman" panose="02020603050405020304" pitchFamily="18" charset="0"/>
              <a:cs typeface="Times New Roman" panose="02020603050405020304" pitchFamily="18" charset="0"/>
            </a:endParaRPr>
          </a:p>
          <a:p>
            <a:pPr lvl="1" algn="just">
              <a:lnSpc>
                <a:spcPct val="10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system will implement robust security measures to protect user data and ensure </a:t>
            </a:r>
            <a:r>
              <a:rPr lang="en-US" sz="2000" dirty="0" err="1">
                <a:latin typeface="Times New Roman" panose="02020603050405020304" pitchFamily="18" charset="0"/>
                <a:cs typeface="Times New Roman" panose="02020603050405020304" pitchFamily="18" charset="0"/>
              </a:rPr>
              <a:t>privacyThe</a:t>
            </a:r>
            <a:r>
              <a:rPr lang="en-US" sz="2000" dirty="0">
                <a:latin typeface="Times New Roman" panose="02020603050405020304" pitchFamily="18" charset="0"/>
                <a:cs typeface="Times New Roman" panose="02020603050405020304" pitchFamily="18" charset="0"/>
              </a:rPr>
              <a:t> system will maintain historical data, allowing students and administrators to review past placement activities.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74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968932"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968932" y="1068387"/>
            <a:ext cx="10515600" cy="5293775"/>
          </a:xfrm>
        </p:spPr>
        <p:txBody>
          <a:bodyPr>
            <a:noAutofit/>
          </a:bodyPr>
          <a:lstStyle/>
          <a:p>
            <a:pPr marL="0" indent="0">
              <a:buNone/>
            </a:pPr>
            <a:r>
              <a:rPr lang="en-US" sz="2000" b="1" u="sng" dirty="0"/>
              <a:t>Admin</a:t>
            </a:r>
            <a:endParaRPr lang="en-IN" sz="2000" dirty="0"/>
          </a:p>
          <a:p>
            <a:pPr lvl="0">
              <a:buFont typeface="Wingdings" panose="05000000000000000000" pitchFamily="2" charset="2"/>
              <a:buChar char="Ø"/>
            </a:pPr>
            <a:r>
              <a:rPr lang="en-US" sz="2000" dirty="0"/>
              <a:t>Login</a:t>
            </a:r>
            <a:endParaRPr lang="en-IN" sz="2000" dirty="0"/>
          </a:p>
          <a:p>
            <a:pPr lvl="0">
              <a:buFont typeface="Wingdings" panose="05000000000000000000" pitchFamily="2" charset="2"/>
              <a:buChar char="Ø"/>
            </a:pPr>
            <a:r>
              <a:rPr lang="en-US" sz="2000" dirty="0"/>
              <a:t>Create Student</a:t>
            </a:r>
            <a:endParaRPr lang="en-IN" sz="2000" dirty="0"/>
          </a:p>
          <a:p>
            <a:pPr lvl="0">
              <a:buFont typeface="Wingdings" panose="05000000000000000000" pitchFamily="2" charset="2"/>
              <a:buChar char="Ø"/>
            </a:pPr>
            <a:r>
              <a:rPr lang="en-US" sz="2000" dirty="0"/>
              <a:t>View Student Details</a:t>
            </a:r>
            <a:endParaRPr lang="en-IN" sz="2000" dirty="0"/>
          </a:p>
          <a:p>
            <a:pPr lvl="0">
              <a:buFont typeface="Wingdings" panose="05000000000000000000" pitchFamily="2" charset="2"/>
              <a:buChar char="Ø"/>
            </a:pPr>
            <a:r>
              <a:rPr lang="en-US" sz="2000" dirty="0"/>
              <a:t>Manage Placement Login</a:t>
            </a:r>
            <a:endParaRPr lang="en-IN" sz="2000" dirty="0"/>
          </a:p>
          <a:p>
            <a:pPr marL="0" indent="0">
              <a:buNone/>
            </a:pPr>
            <a:endParaRPr lang="en-IN" sz="2000" dirty="0"/>
          </a:p>
          <a:p>
            <a:pPr marL="0" indent="0">
              <a:buNone/>
            </a:pPr>
            <a:r>
              <a:rPr lang="en-US" sz="2000" b="1" u="sng" dirty="0"/>
              <a:t>Placement Staff </a:t>
            </a:r>
            <a:endParaRPr lang="en-IN" sz="2000" dirty="0"/>
          </a:p>
          <a:p>
            <a:pPr lvl="0">
              <a:buFont typeface="Wingdings" panose="05000000000000000000" pitchFamily="2" charset="2"/>
              <a:buChar char="Ø"/>
            </a:pPr>
            <a:r>
              <a:rPr lang="en-US" sz="2000" dirty="0"/>
              <a:t>Login</a:t>
            </a:r>
            <a:endParaRPr lang="en-IN" sz="2000" dirty="0"/>
          </a:p>
          <a:p>
            <a:pPr lvl="0">
              <a:buFont typeface="Wingdings" panose="05000000000000000000" pitchFamily="2" charset="2"/>
              <a:buChar char="Ø"/>
            </a:pPr>
            <a:r>
              <a:rPr lang="en-US" sz="2000" dirty="0"/>
              <a:t>Create Placement</a:t>
            </a:r>
            <a:endParaRPr lang="en-IN" sz="2000" dirty="0"/>
          </a:p>
          <a:p>
            <a:pPr lvl="0">
              <a:buFont typeface="Wingdings" panose="05000000000000000000" pitchFamily="2" charset="2"/>
              <a:buChar char="Ø"/>
            </a:pPr>
            <a:r>
              <a:rPr lang="en-US" sz="2000" dirty="0"/>
              <a:t>Update/Delete Placement</a:t>
            </a:r>
            <a:endParaRPr lang="en-IN" sz="2000" dirty="0"/>
          </a:p>
          <a:p>
            <a:pPr lvl="0">
              <a:buFont typeface="Wingdings" panose="05000000000000000000" pitchFamily="2" charset="2"/>
              <a:buChar char="Ø"/>
            </a:pPr>
            <a:r>
              <a:rPr lang="en-US" sz="2000" dirty="0"/>
              <a:t>Update Placement Results </a:t>
            </a:r>
            <a:endParaRPr lang="en-IN" sz="2000" dirty="0"/>
          </a:p>
          <a:p>
            <a:pPr lvl="0">
              <a:buFont typeface="Wingdings" panose="05000000000000000000" pitchFamily="2" charset="2"/>
              <a:buChar char="Ø"/>
            </a:pPr>
            <a:r>
              <a:rPr lang="en-US" sz="2000" dirty="0"/>
              <a:t>Manage News</a:t>
            </a:r>
            <a:endParaRPr lang="en-IN" sz="2000" dirty="0"/>
          </a:p>
          <a:p>
            <a:pPr marL="0" indent="0">
              <a:buNone/>
            </a:pPr>
            <a:r>
              <a:rPr lang="en-US" sz="2000" dirty="0"/>
              <a:t/>
            </a:r>
            <a:br>
              <a:rPr lang="en-US" sz="2000" dirty="0"/>
            </a:br>
            <a:endParaRPr lang="en-US" sz="2000" dirty="0">
              <a:solidFill>
                <a:srgbClr val="000000"/>
              </a:solidFill>
              <a:latin typeface="RobotoRegular"/>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796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3"/>
          <p:cNvSpPr/>
          <p:nvPr/>
        </p:nvSpPr>
        <p:spPr>
          <a:xfrm>
            <a:off x="0" y="435416"/>
            <a:ext cx="211015" cy="450849"/>
          </a:xfrm>
          <a:custGeom>
            <a:avLst/>
            <a:gdLst/>
            <a:ahLst/>
            <a:cxnLst/>
            <a:rect l="l" t="t" r="r" b="b"/>
            <a:pathLst>
              <a:path w="77470" h="177165">
                <a:moveTo>
                  <a:pt x="77076" y="0"/>
                </a:moveTo>
                <a:lnTo>
                  <a:pt x="0" y="0"/>
                </a:lnTo>
                <a:lnTo>
                  <a:pt x="0" y="176936"/>
                </a:lnTo>
                <a:lnTo>
                  <a:pt x="77076" y="176936"/>
                </a:lnTo>
                <a:lnTo>
                  <a:pt x="77076" y="0"/>
                </a:lnTo>
                <a:close/>
              </a:path>
            </a:pathLst>
          </a:custGeom>
          <a:solidFill>
            <a:srgbClr val="D92129"/>
          </a:solidFill>
        </p:spPr>
        <p:txBody>
          <a:bodyPr wrap="square" lIns="0" tIns="0" rIns="0" bIns="0" rtlCol="0"/>
          <a:lstStyle/>
          <a:p>
            <a:endParaRPr/>
          </a:p>
        </p:txBody>
      </p:sp>
      <p:sp>
        <p:nvSpPr>
          <p:cNvPr id="3" name="Rectangle 2"/>
          <p:cNvSpPr/>
          <p:nvPr/>
        </p:nvSpPr>
        <p:spPr>
          <a:xfrm>
            <a:off x="891801" y="476174"/>
            <a:ext cx="1728037" cy="369332"/>
          </a:xfrm>
          <a:prstGeom prst="rect">
            <a:avLst/>
          </a:prstGeom>
        </p:spPr>
        <p:txBody>
          <a:bodyPr wrap="none">
            <a:spAutoFit/>
          </a:bodyPr>
          <a:lstStyle/>
          <a:p>
            <a:r>
              <a:rPr lang="en-US" b="1" spc="-15" dirty="0">
                <a:solidFill>
                  <a:srgbClr val="D82128"/>
                </a:solidFill>
                <a:latin typeface="Roboto"/>
              </a:rPr>
              <a:t>MODULE LIST</a:t>
            </a:r>
            <a:endParaRPr lang="en-IN" dirty="0"/>
          </a:p>
        </p:txBody>
      </p:sp>
      <p:sp>
        <p:nvSpPr>
          <p:cNvPr id="6" name="Content Placeholder 5"/>
          <p:cNvSpPr>
            <a:spLocks noGrp="1"/>
          </p:cNvSpPr>
          <p:nvPr>
            <p:ph idx="1"/>
          </p:nvPr>
        </p:nvSpPr>
        <p:spPr>
          <a:xfrm>
            <a:off x="891801" y="996949"/>
            <a:ext cx="10515600" cy="4860925"/>
          </a:xfrm>
        </p:spPr>
        <p:txBody>
          <a:bodyPr>
            <a:normAutofit/>
          </a:bodyPr>
          <a:lstStyle/>
          <a:p>
            <a:pPr marL="0" indent="0">
              <a:buNone/>
            </a:pPr>
            <a:r>
              <a:rPr lang="en-US" sz="2400" b="1" u="sng" dirty="0"/>
              <a:t>User</a:t>
            </a:r>
            <a:endParaRPr lang="en-IN" sz="2400" dirty="0"/>
          </a:p>
          <a:p>
            <a:pPr lvl="0">
              <a:buFont typeface="Wingdings" panose="05000000000000000000" pitchFamily="2" charset="2"/>
              <a:buChar char="Ø"/>
            </a:pPr>
            <a:r>
              <a:rPr lang="en-US" sz="2000" dirty="0"/>
              <a:t>Register</a:t>
            </a:r>
            <a:endParaRPr lang="en-IN" sz="2000" dirty="0"/>
          </a:p>
          <a:p>
            <a:pPr lvl="0">
              <a:buFont typeface="Wingdings" panose="05000000000000000000" pitchFamily="2" charset="2"/>
              <a:buChar char="Ø"/>
            </a:pPr>
            <a:r>
              <a:rPr lang="en-US" sz="2000" dirty="0"/>
              <a:t>Login</a:t>
            </a:r>
            <a:endParaRPr lang="en-IN" sz="2000" dirty="0"/>
          </a:p>
          <a:p>
            <a:pPr lvl="0">
              <a:buFont typeface="Wingdings" panose="05000000000000000000" pitchFamily="2" charset="2"/>
              <a:buChar char="Ø"/>
            </a:pPr>
            <a:r>
              <a:rPr lang="en-US" sz="2000" dirty="0"/>
              <a:t>Search Placement</a:t>
            </a:r>
            <a:endParaRPr lang="en-IN" sz="2000" dirty="0"/>
          </a:p>
          <a:p>
            <a:pPr lvl="0">
              <a:buFont typeface="Wingdings" panose="05000000000000000000" pitchFamily="2" charset="2"/>
              <a:buChar char="Ø"/>
            </a:pPr>
            <a:r>
              <a:rPr lang="en-US" sz="2000" dirty="0"/>
              <a:t>Apply Placement</a:t>
            </a:r>
            <a:endParaRPr lang="en-IN" sz="2000" dirty="0"/>
          </a:p>
          <a:p>
            <a:pPr lvl="0">
              <a:buFont typeface="Wingdings" panose="05000000000000000000" pitchFamily="2" charset="2"/>
              <a:buChar char="Ø"/>
            </a:pPr>
            <a:r>
              <a:rPr lang="en-US" sz="2000" dirty="0"/>
              <a:t>View Placement Results  </a:t>
            </a:r>
            <a:endParaRPr lang="en-IN" sz="2000" dirty="0"/>
          </a:p>
          <a:p>
            <a:pPr lvl="0">
              <a:buFont typeface="Wingdings" panose="05000000000000000000" pitchFamily="2" charset="2"/>
              <a:buChar char="Ø"/>
            </a:pPr>
            <a:r>
              <a:rPr lang="en-US" sz="2000" dirty="0"/>
              <a:t>My Profile </a:t>
            </a:r>
            <a:endParaRPr lang="en-IN" sz="2000" dirty="0"/>
          </a:p>
          <a:p>
            <a:pPr marL="0" indent="0">
              <a:buNone/>
            </a:pPr>
            <a:endParaRPr lang="en-US" dirty="0"/>
          </a:p>
        </p:txBody>
      </p:sp>
    </p:spTree>
    <p:extLst>
      <p:ext uri="{BB962C8B-B14F-4D97-AF65-F5344CB8AC3E}">
        <p14:creationId xmlns:p14="http://schemas.microsoft.com/office/powerpoint/2010/main" val="3004087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TotalTime>
  <Words>1134</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Roboto</vt:lpstr>
      <vt:lpstr>RobotoRegular</vt:lpstr>
      <vt:lpstr>Times New Roman</vt:lpstr>
      <vt:lpstr>Wingdings</vt:lpstr>
      <vt:lpstr>Office Theme</vt:lpstr>
      <vt:lpstr>Campus Placement Recruitment System      </vt:lpstr>
      <vt:lpstr>AIM OF THE PROJECT</vt:lpstr>
      <vt:lpstr>SOFTWARE AND HARDWARE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KAVITHA</dc:creator>
  <cp:lastModifiedBy>admin</cp:lastModifiedBy>
  <cp:revision>68</cp:revision>
  <dcterms:created xsi:type="dcterms:W3CDTF">2021-09-08T10:38:53Z</dcterms:created>
  <dcterms:modified xsi:type="dcterms:W3CDTF">2023-12-06T09:49:09Z</dcterms:modified>
</cp:coreProperties>
</file>