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2" r:id="rId11"/>
    <p:sldId id="266" r:id="rId12"/>
    <p:sldId id="271" r:id="rId13"/>
    <p:sldId id="273" r:id="rId14"/>
    <p:sldId id="278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2217"/>
    <a:srgbClr val="CC3300"/>
    <a:srgbClr val="41140B"/>
    <a:srgbClr val="682012"/>
    <a:srgbClr val="040404"/>
    <a:srgbClr val="991D13"/>
    <a:srgbClr val="59110B"/>
    <a:srgbClr val="990033"/>
    <a:srgbClr val="A93D11"/>
    <a:srgbClr val="D224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6BE4A7-4AEE-F317-869E-E4D382FF1D3B}" v="10" dt="2021-12-08T06:52:00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f51daecd64adda4a6d866cd7d02315aeff16b46a65bf691175bc4d2ccea26f1::" providerId="AD" clId="Web-{0F6BE4A7-4AEE-F317-869E-E4D382FF1D3B}"/>
    <pc:docChg chg="modSld">
      <pc:chgData name="Guest User" userId="S::urn:spo:anon#8f51daecd64adda4a6d866cd7d02315aeff16b46a65bf691175bc4d2ccea26f1::" providerId="AD" clId="Web-{0F6BE4A7-4AEE-F317-869E-E4D382FF1D3B}" dt="2021-12-08T06:52:00.112" v="13" actId="20577"/>
      <pc:docMkLst>
        <pc:docMk/>
      </pc:docMkLst>
      <pc:sldChg chg="modSp">
        <pc:chgData name="Guest User" userId="S::urn:spo:anon#8f51daecd64adda4a6d866cd7d02315aeff16b46a65bf691175bc4d2ccea26f1::" providerId="AD" clId="Web-{0F6BE4A7-4AEE-F317-869E-E4D382FF1D3B}" dt="2021-12-08T06:52:00.112" v="13" actId="20577"/>
        <pc:sldMkLst>
          <pc:docMk/>
          <pc:sldMk cId="131621096" sldId="257"/>
        </pc:sldMkLst>
        <pc:spChg chg="mod">
          <ac:chgData name="Guest User" userId="S::urn:spo:anon#8f51daecd64adda4a6d866cd7d02315aeff16b46a65bf691175bc4d2ccea26f1::" providerId="AD" clId="Web-{0F6BE4A7-4AEE-F317-869E-E4D382FF1D3B}" dt="2021-12-08T06:52:00.112" v="13" actId="20577"/>
          <ac:spMkLst>
            <pc:docMk/>
            <pc:sldMk cId="131621096" sldId="25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8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69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9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5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90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7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3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9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16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37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65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DECC7-2B92-49EA-A87A-CDB0E892FBD9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AA7B-1214-4015-A176-A390C2053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7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7;p1">
            <a:extLst>
              <a:ext uri="{FF2B5EF4-FFF2-40B4-BE49-F238E27FC236}">
                <a16:creationId xmlns="" xmlns:a16="http://schemas.microsoft.com/office/drawing/2014/main" id="{7D61059B-D92A-8F64-5524-31A1C79367C7}"/>
              </a:ext>
            </a:extLst>
          </p:cNvPr>
          <p:cNvSpPr/>
          <p:nvPr/>
        </p:nvSpPr>
        <p:spPr>
          <a:xfrm>
            <a:off x="90153" y="0"/>
            <a:ext cx="11746433" cy="743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2492" b="1" kern="1200" dirty="0" smtClean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Department </a:t>
            </a:r>
            <a:r>
              <a:rPr lang="en-US" sz="2492" b="1" kern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of Management</a:t>
            </a:r>
            <a:endParaRPr lang="en-US" sz="2492" b="1" kern="1200" dirty="0">
              <a:solidFill>
                <a:srgbClr val="002060"/>
              </a:solidFill>
              <a:latin typeface="Arial"/>
              <a:ea typeface="+mn-ea"/>
              <a:cs typeface="Arial"/>
              <a:sym typeface="Arial"/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</a:pPr>
            <a:r>
              <a:rPr lang="en-US" sz="2492" b="1" kern="1200" dirty="0">
                <a:solidFill>
                  <a:schemeClr val="accent2">
                    <a:lumMod val="75000"/>
                  </a:schemeClr>
                </a:solidFill>
                <a:latin typeface="Arial"/>
                <a:ea typeface="+mn-ea"/>
                <a:cs typeface="Arial"/>
                <a:sym typeface="Arial"/>
              </a:rPr>
              <a:t>Faculty of Commerce &amp; Management</a:t>
            </a:r>
          </a:p>
          <a:p>
            <a:pPr algn="ctr" defTabSz="406908">
              <a:lnSpc>
                <a:spcPct val="150000"/>
              </a:lnSpc>
              <a:spcAft>
                <a:spcPts val="600"/>
              </a:spcAft>
            </a:pPr>
            <a:r>
              <a:rPr lang="en-US" sz="2492" b="1" kern="1200" dirty="0">
                <a:solidFill>
                  <a:srgbClr val="C00000"/>
                </a:solidFill>
                <a:latin typeface="Arial"/>
                <a:ea typeface="+mn-ea"/>
                <a:cs typeface="Arial"/>
                <a:sym typeface="Arial"/>
              </a:rPr>
              <a:t>Vishwakarma University, Pune</a:t>
            </a:r>
            <a:endParaRPr lang="en-US" sz="2492" b="1" dirty="0">
              <a:solidFill>
                <a:schemeClr val="dk1"/>
              </a:solidFill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2492" b="1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Mini Project Synopsis</a:t>
            </a:r>
            <a:endParaRPr lang="en-US" sz="2492" b="1" kern="1200" dirty="0">
              <a:solidFill>
                <a:schemeClr val="accent2">
                  <a:lumMod val="50000"/>
                </a:schemeClr>
              </a:solidFill>
              <a:latin typeface="Arial"/>
              <a:ea typeface="+mn-ea"/>
              <a:cs typeface="Arial"/>
              <a:sym typeface="Arial"/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2492" b="1" kern="1200" dirty="0" smtClean="0">
                <a:solidFill>
                  <a:schemeClr val="accent2">
                    <a:lumMod val="50000"/>
                  </a:schemeClr>
                </a:solidFill>
                <a:latin typeface="Arial"/>
                <a:ea typeface="+mn-ea"/>
                <a:cs typeface="Arial"/>
                <a:sym typeface="Arial"/>
              </a:rPr>
              <a:t>“Campus placement and recruitment system”</a:t>
            </a:r>
            <a:endParaRPr lang="en-US" sz="1602" b="1" kern="1200" dirty="0">
              <a:solidFill>
                <a:schemeClr val="dk1"/>
              </a:solidFill>
              <a:latin typeface="Arial"/>
              <a:ea typeface="+mn-ea"/>
              <a:cs typeface="Arial"/>
              <a:sym typeface="Arial"/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sz="2400" b="1" kern="1200" dirty="0">
                <a:solidFill>
                  <a:schemeClr val="dk1"/>
                </a:solidFill>
                <a:latin typeface="Arial"/>
                <a:ea typeface="+mn-ea"/>
                <a:cs typeface="Arial"/>
                <a:sym typeface="Arial"/>
              </a:rPr>
              <a:t>Guide Name : </a:t>
            </a:r>
            <a:r>
              <a:rPr lang="en-US" sz="2400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Dr.Prof.Mr</a:t>
            </a:r>
            <a:r>
              <a:rPr lang="en-US" sz="2400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. </a:t>
            </a:r>
            <a:r>
              <a:rPr lang="en-US" sz="2400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Yogesh</a:t>
            </a:r>
            <a:r>
              <a:rPr lang="en-US" sz="2400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Desale</a:t>
            </a:r>
            <a:endParaRPr lang="en-US" sz="2400" b="1" kern="1200" dirty="0">
              <a:solidFill>
                <a:schemeClr val="dk1"/>
              </a:solidFill>
              <a:latin typeface="Arial"/>
              <a:ea typeface="+mn-ea"/>
              <a:cs typeface="Arial"/>
              <a:sym typeface="Arial"/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Student Name 1 : </a:t>
            </a:r>
            <a:r>
              <a:rPr lang="en-US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Shaikh </a:t>
            </a:r>
            <a:r>
              <a:rPr lang="en-US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Shahid</a:t>
            </a:r>
            <a:endParaRPr lang="en-US" b="1" dirty="0" smtClean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Student Name 2 : </a:t>
            </a:r>
            <a:r>
              <a:rPr lang="en-US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Shruti</a:t>
            </a:r>
            <a:r>
              <a:rPr lang="en-US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Jain</a:t>
            </a: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Student </a:t>
            </a:r>
            <a:r>
              <a:rPr lang="en-US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Name 3 : </a:t>
            </a:r>
            <a:r>
              <a:rPr lang="en-US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Shantanu</a:t>
            </a:r>
            <a:r>
              <a:rPr lang="en-US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Roy</a:t>
            </a:r>
            <a:endParaRPr lang="en-US" b="1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Student Name 4 : </a:t>
            </a:r>
            <a:r>
              <a:rPr lang="en-US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Shraddha</a:t>
            </a:r>
            <a:r>
              <a:rPr lang="en-US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Jadhav</a:t>
            </a:r>
            <a:endParaRPr lang="en-US" b="1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Student Name 5 : </a:t>
            </a:r>
            <a:r>
              <a:rPr lang="en-US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Srushti</a:t>
            </a:r>
            <a:r>
              <a:rPr lang="en-US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Khapare</a:t>
            </a:r>
            <a:endParaRPr lang="en-US" b="1" dirty="0" smtClean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r>
              <a:rPr lang="en-US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Student Name </a:t>
            </a:r>
            <a:r>
              <a:rPr lang="en-US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6 : </a:t>
            </a:r>
            <a:r>
              <a:rPr lang="en-US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Hrishikesh</a:t>
            </a:r>
            <a:r>
              <a:rPr lang="en-US" b="1" dirty="0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solidFill>
                  <a:schemeClr val="dk1"/>
                </a:solidFill>
                <a:latin typeface="Arial"/>
                <a:cs typeface="Arial"/>
                <a:sym typeface="Arial"/>
              </a:rPr>
              <a:t>Shinde</a:t>
            </a:r>
            <a:endParaRPr lang="en-US" b="1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algn="ctr" defTabSz="406908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3200"/>
            </a:pPr>
            <a:endParaRPr lang="en-US" b="1" dirty="0" smtClean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="" xmlns:a16="http://schemas.microsoft.com/office/drawing/2014/main" id="{C1D6ABAF-712D-15FB-5DCB-918E736B2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5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401" y="1028047"/>
            <a:ext cx="10555197" cy="553411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1600" b="1" dirty="0">
                <a:latin typeface="Roboto regular"/>
              </a:rPr>
              <a:t>ADMIN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 regular"/>
              </a:rPr>
              <a:t>Login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 regular"/>
              </a:rPr>
              <a:t>Provide approval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 regular"/>
              </a:rPr>
              <a:t>Search </a:t>
            </a:r>
            <a:r>
              <a:rPr lang="en-IN" sz="1600" dirty="0" smtClean="0">
                <a:latin typeface="Roboto regular"/>
              </a:rPr>
              <a:t>records</a:t>
            </a:r>
            <a:endParaRPr lang="en-IN" sz="1600" dirty="0">
              <a:latin typeface="Roboto regular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Roboto regular"/>
              </a:rPr>
              <a:t>Student Details (Approved and Rejected)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Roboto regular"/>
              </a:rPr>
              <a:t>Company Details with Job Opening (Criteria and Student Applications)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 smtClean="0">
                <a:latin typeface="Roboto regular"/>
              </a:rPr>
              <a:t>Overall Control (Students and Company)</a:t>
            </a:r>
            <a:endParaRPr lang="en-IN" sz="1600" dirty="0">
              <a:latin typeface="Roboto regular"/>
            </a:endParaRPr>
          </a:p>
          <a:p>
            <a:pPr marL="0" lvl="0" indent="0">
              <a:buNone/>
            </a:pPr>
            <a:endParaRPr lang="en-IN" sz="1600" dirty="0">
              <a:latin typeface="Roboto regular"/>
            </a:endParaRP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="" xmlns:a16="http://schemas.microsoft.com/office/drawing/2014/main" id="{31931128-601B-2475-3C3E-9D999453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1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1801" y="476174"/>
            <a:ext cx="142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DIAGRAMS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1801" y="8862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ARCHITECTURE DIAGRAMS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="" xmlns:a16="http://schemas.microsoft.com/office/drawing/2014/main" id="{ECACB448-5B82-4D3D-1319-605F5BFC4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  <p:pic>
        <p:nvPicPr>
          <p:cNvPr id="2050" name="Picture 2" descr="A Research on Placement Management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651" y="1827302"/>
            <a:ext cx="5295900" cy="479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0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5170" y="475376"/>
            <a:ext cx="2590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USECASE DIAGRAMS</a:t>
            </a: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="" xmlns:a16="http://schemas.microsoft.com/office/drawing/2014/main" id="{9B42FE4C-43EF-1809-A805-DD1DE5C3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  <p:pic>
        <p:nvPicPr>
          <p:cNvPr id="8" name="Picture 2" descr="Online campus selection system ASP.Net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23" y="1390159"/>
            <a:ext cx="57721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5170" y="1016518"/>
            <a:ext cx="37841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Roboto regular"/>
              </a:rPr>
              <a:t>Company</a:t>
            </a:r>
            <a:endParaRPr lang="en-US" dirty="0">
              <a:latin typeface="Roboto 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Roboto regular"/>
              </a:rPr>
              <a:t>Student</a:t>
            </a:r>
            <a:endParaRPr lang="en-US" dirty="0">
              <a:latin typeface="Roboto 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Roboto regular"/>
              </a:rPr>
              <a:t>Admin</a:t>
            </a:r>
            <a:endParaRPr lang="en-US" dirty="0" smtClean="0">
              <a:latin typeface="Robot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847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263" y="655680"/>
            <a:ext cx="5450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>
                <a:solidFill>
                  <a:srgbClr val="D82128"/>
                </a:solidFill>
                <a:latin typeface="Roboto"/>
              </a:rPr>
              <a:t>WORKFLOW DIAGRAM FOR WEB APPLICATION</a:t>
            </a:r>
            <a:endParaRPr lang="en-US" b="1" spc="-15" dirty="0">
              <a:solidFill>
                <a:srgbClr val="D82128"/>
              </a:solidFill>
              <a:latin typeface="Roboto"/>
            </a:endParaRPr>
          </a:p>
        </p:txBody>
      </p:sp>
      <p:pic>
        <p:nvPicPr>
          <p:cNvPr id="3" name="Picture 2" descr="C:\xampp\htdocs\projects\doc\work flow 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438" y="1276854"/>
            <a:ext cx="8016024" cy="4415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="" xmlns:a16="http://schemas.microsoft.com/office/drawing/2014/main" id="{B4C4AF39-2FE1-72ED-23FC-77131FA14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84408" y="3623094"/>
            <a:ext cx="1940943" cy="13543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252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263" y="655680"/>
            <a:ext cx="5972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>
                <a:solidFill>
                  <a:srgbClr val="D82128"/>
                </a:solidFill>
                <a:latin typeface="Roboto"/>
              </a:rPr>
              <a:t>WORKFLOW DIAGRAM FOR ANDROID APPLICATION</a:t>
            </a:r>
            <a:endParaRPr lang="en-US" b="1" spc="-15" dirty="0">
              <a:solidFill>
                <a:srgbClr val="D82128"/>
              </a:solidFill>
              <a:latin typeface="Roboto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338" y="1231770"/>
            <a:ext cx="8747598" cy="4550844"/>
          </a:xfrm>
          <a:prstGeom prst="rect">
            <a:avLst/>
          </a:prstGeom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="" xmlns:a16="http://schemas.microsoft.com/office/drawing/2014/main" id="{64AF19FF-1AC4-7236-0464-6530207B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98143" y="3709358"/>
            <a:ext cx="2061714" cy="1147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28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57696" y="476174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CONCLUSION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57696" y="1104407"/>
            <a:ext cx="10515600" cy="4570251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Campus Placement and Recruitment for </a:t>
            </a:r>
            <a:r>
              <a:rPr lang="en-US" sz="1600" dirty="0">
                <a:latin typeface="Roboto regular"/>
              </a:rPr>
              <a:t>any college </a:t>
            </a:r>
            <a:r>
              <a:rPr lang="en-US" sz="1600" dirty="0" smtClean="0">
                <a:latin typeface="Roboto regular"/>
              </a:rPr>
              <a:t>website/Application </a:t>
            </a:r>
            <a:r>
              <a:rPr lang="en-US" sz="1600" dirty="0">
                <a:latin typeface="Roboto regular"/>
              </a:rPr>
              <a:t>is very important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Online Recruitment Management System can be used by employers to recruit </a:t>
            </a:r>
            <a:r>
              <a:rPr lang="en-US" sz="1600" dirty="0" smtClean="0">
                <a:latin typeface="Roboto regular"/>
              </a:rPr>
              <a:t>the candidates </a:t>
            </a:r>
            <a:r>
              <a:rPr lang="en-US" sz="1600" dirty="0">
                <a:latin typeface="Roboto regular"/>
              </a:rPr>
              <a:t>based on their online test and the further interviews easily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Achieving this </a:t>
            </a:r>
            <a:r>
              <a:rPr lang="en-US" sz="1600" dirty="0">
                <a:latin typeface="Roboto regular"/>
              </a:rPr>
              <a:t>objective is difficult using the manual system as the information is </a:t>
            </a:r>
            <a:r>
              <a:rPr lang="en-US" sz="1600" dirty="0" smtClean="0">
                <a:latin typeface="Roboto regular"/>
              </a:rPr>
              <a:t>scattered, can </a:t>
            </a:r>
            <a:r>
              <a:rPr lang="en-US" sz="1600" dirty="0">
                <a:latin typeface="Roboto regular"/>
              </a:rPr>
              <a:t>be redundant and collecting relevant information may be very time-consuming. All these problems are solved by this project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This system helps in maintaining </a:t>
            </a:r>
            <a:r>
              <a:rPr lang="en-US" sz="1600" dirty="0" smtClean="0">
                <a:latin typeface="Roboto regular"/>
              </a:rPr>
              <a:t>the information </a:t>
            </a:r>
            <a:r>
              <a:rPr lang="en-US" sz="1600" dirty="0">
                <a:latin typeface="Roboto regular"/>
              </a:rPr>
              <a:t>of potential candidates at one place. It can be easily accessed by </a:t>
            </a:r>
            <a:r>
              <a:rPr lang="en-US" sz="1600" dirty="0" smtClean="0">
                <a:latin typeface="Roboto regular"/>
              </a:rPr>
              <a:t>both (Students) applicant </a:t>
            </a:r>
            <a:r>
              <a:rPr lang="en-US" sz="1600" dirty="0">
                <a:latin typeface="Roboto regular"/>
              </a:rPr>
              <a:t>and employers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I</a:t>
            </a:r>
            <a:r>
              <a:rPr lang="en-US" sz="1600" dirty="0" smtClean="0">
                <a:latin typeface="Roboto regular"/>
              </a:rPr>
              <a:t>t </a:t>
            </a:r>
            <a:r>
              <a:rPr lang="en-US" sz="1600" dirty="0">
                <a:latin typeface="Roboto regular"/>
              </a:rPr>
              <a:t>reduces the time employer take to make few </a:t>
            </a:r>
            <a:r>
              <a:rPr lang="en-US" sz="1600" dirty="0" smtClean="0">
                <a:latin typeface="Roboto regular"/>
              </a:rPr>
              <a:t>recruitments in </a:t>
            </a:r>
            <a:r>
              <a:rPr lang="en-US" sz="1600" dirty="0">
                <a:latin typeface="Roboto regular"/>
              </a:rPr>
              <a:t>their firm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This system helps the job seekers to get every information </a:t>
            </a:r>
            <a:r>
              <a:rPr lang="en-US" sz="1600" dirty="0" smtClean="0">
                <a:latin typeface="Roboto regular"/>
              </a:rPr>
              <a:t>required for </a:t>
            </a:r>
            <a:r>
              <a:rPr lang="en-US" sz="1600" dirty="0">
                <a:latin typeface="Roboto regular"/>
              </a:rPr>
              <a:t>the process.</a:t>
            </a:r>
          </a:p>
          <a:p>
            <a:pPr algn="just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latin typeface="Roboto regular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="" xmlns:a16="http://schemas.microsoft.com/office/drawing/2014/main" id="{BA8E3C38-59F5-E9E2-ADE6-BAB762E97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58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283617" y="476174"/>
            <a:ext cx="294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FUTURE ENHANCEMENT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83617" y="1130165"/>
            <a:ext cx="10515600" cy="523199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RobotoRegular"/>
              </a:rPr>
              <a:t>In Future work, This application to develop a cross platforms like IOS, </a:t>
            </a:r>
            <a:r>
              <a:rPr lang="en-IN" sz="1600" dirty="0" err="1" smtClean="0">
                <a:latin typeface="RobotoRegular"/>
              </a:rPr>
              <a:t>etc</a:t>
            </a:r>
            <a:endParaRPr lang="en-IN" sz="1600" dirty="0" smtClean="0">
              <a:latin typeface="Roboto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In proposed online job recruitment system there is scope for improvement of </a:t>
            </a:r>
            <a:r>
              <a:rPr lang="en-US" sz="1600" dirty="0" smtClean="0">
                <a:latin typeface="RobotoRegular"/>
              </a:rPr>
              <a:t>the system</a:t>
            </a:r>
            <a:r>
              <a:rPr lang="en-IN" sz="1600" dirty="0" smtClean="0">
                <a:latin typeface="RobotoRegular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Regular"/>
              </a:rPr>
              <a:t> In the future we can place the system on the cloud so </a:t>
            </a:r>
            <a:r>
              <a:rPr lang="en-US" sz="1600" dirty="0" smtClean="0">
                <a:latin typeface="RobotoRegular"/>
              </a:rPr>
              <a:t>the maintenance </a:t>
            </a:r>
            <a:r>
              <a:rPr lang="en-US" sz="1600" dirty="0">
                <a:latin typeface="RobotoRegular"/>
              </a:rPr>
              <a:t>of the data can be </a:t>
            </a:r>
            <a:r>
              <a:rPr lang="en-US" sz="1600" dirty="0" smtClean="0">
                <a:latin typeface="RobotoRegular"/>
              </a:rPr>
              <a:t>reduced.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"/>
              </a:rPr>
              <a:t>The </a:t>
            </a:r>
            <a:r>
              <a:rPr lang="en-US" sz="1600" dirty="0">
                <a:latin typeface="Roboto"/>
              </a:rPr>
              <a:t>Exam system will integrate with </a:t>
            </a:r>
            <a:r>
              <a:rPr lang="en-US" sz="1600" dirty="0" smtClean="0">
                <a:latin typeface="Roboto"/>
              </a:rPr>
              <a:t>the online </a:t>
            </a:r>
            <a:r>
              <a:rPr lang="en-US" sz="1600" dirty="0">
                <a:latin typeface="Roboto"/>
              </a:rPr>
              <a:t>placement system so the student result can get </a:t>
            </a:r>
            <a:r>
              <a:rPr lang="en-US" sz="1600" dirty="0" smtClean="0">
                <a:latin typeface="Roboto"/>
              </a:rPr>
              <a:t>directly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"/>
              </a:rPr>
              <a:t>There can be </a:t>
            </a:r>
            <a:r>
              <a:rPr lang="en-US" sz="1600" dirty="0" smtClean="0">
                <a:latin typeface="Roboto"/>
              </a:rPr>
              <a:t>many more </a:t>
            </a:r>
            <a:r>
              <a:rPr lang="en-US" sz="1600" dirty="0">
                <a:latin typeface="Roboto"/>
              </a:rPr>
              <a:t>future Enhancement &amp; improvement in the Online Placement System</a:t>
            </a:r>
            <a:r>
              <a:rPr lang="en-US" sz="1600" b="1" dirty="0">
                <a:latin typeface="Roboto"/>
              </a:rPr>
              <a:t>.</a:t>
            </a:r>
            <a:endParaRPr lang="en-IN" sz="1600" b="1" dirty="0">
              <a:latin typeface="Roboto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="" xmlns:a16="http://schemas.microsoft.com/office/drawing/2014/main" id="{89746AE1-DCE1-175B-F272-084492112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5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8129" y="476174"/>
            <a:ext cx="3235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REFERNECES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58129" y="1386347"/>
            <a:ext cx="10515600" cy="50015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Campus </a:t>
            </a:r>
            <a:r>
              <a:rPr lang="en-US" sz="1600" dirty="0" smtClean="0">
                <a:latin typeface="Roboto regular"/>
              </a:rPr>
              <a:t>Portals : </a:t>
            </a:r>
            <a:r>
              <a:rPr lang="en-US" sz="1600" dirty="0" err="1" smtClean="0">
                <a:latin typeface="Roboto regular"/>
              </a:rPr>
              <a:t>Vishwakrma</a:t>
            </a:r>
            <a:r>
              <a:rPr lang="en-US" sz="1600" dirty="0" smtClean="0">
                <a:latin typeface="Roboto regular"/>
              </a:rPr>
              <a:t> VOLP Portal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Ceipal.com/applicant tracking software. (AI based all in one recruitment software)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The joy of PHP:A beginner’s guide, Head first PHP &amp;</a:t>
            </a:r>
            <a:r>
              <a:rPr lang="en-US" sz="1600" dirty="0" err="1" smtClean="0">
                <a:latin typeface="Roboto regular"/>
              </a:rPr>
              <a:t>MySql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Google.com/</a:t>
            </a:r>
            <a:r>
              <a:rPr lang="en-US" sz="1600" dirty="0" err="1" smtClean="0">
                <a:latin typeface="Roboto regular"/>
              </a:rPr>
              <a:t>php</a:t>
            </a:r>
            <a:endParaRPr lang="en-US" sz="1600" dirty="0" smtClean="0">
              <a:latin typeface="Roboto 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ORACLE by Evan </a:t>
            </a:r>
            <a:r>
              <a:rPr lang="en-US" sz="1600" dirty="0" err="1" smtClean="0">
                <a:latin typeface="Roboto regular"/>
              </a:rPr>
              <a:t>Bycross</a:t>
            </a:r>
            <a:endParaRPr lang="en-US" sz="1600" dirty="0" smtClean="0">
              <a:latin typeface="Roboto 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HTML Black Book by Steven </a:t>
            </a:r>
            <a:r>
              <a:rPr lang="en-US" sz="1600" dirty="0" err="1" smtClean="0">
                <a:latin typeface="Roboto regular"/>
              </a:rPr>
              <a:t>Holzner</a:t>
            </a:r>
            <a:endParaRPr lang="en-US" sz="1600" dirty="0" smtClean="0">
              <a:latin typeface="Roboto regular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="" xmlns:a16="http://schemas.microsoft.com/office/drawing/2014/main" id="{46579D8C-E3B7-980F-21EF-CE245FE6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0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16017" y="0"/>
            <a:ext cx="10515600" cy="1325563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2000" b="1" spc="-15">
                <a:solidFill>
                  <a:srgbClr val="D82128"/>
                </a:solidFill>
                <a:latin typeface="Roboto"/>
                <a:cs typeface="Roboto"/>
              </a:rPr>
              <a:t>AIM OF THE PROJECT</a:t>
            </a:r>
            <a:endParaRPr lang="en-US" sz="2000" b="1" dirty="0">
              <a:latin typeface="Roboto"/>
              <a:cs typeface="Roboto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6017" y="1119501"/>
            <a:ext cx="11100231" cy="53800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This paper presents a Campus Recruitment System that consists of a </a:t>
            </a:r>
            <a:r>
              <a:rPr lang="en-US" sz="1600" dirty="0" smtClean="0">
                <a:latin typeface="Roboto regular"/>
              </a:rPr>
              <a:t>student login</a:t>
            </a:r>
            <a:r>
              <a:rPr lang="en-US" sz="1600" dirty="0">
                <a:latin typeface="Roboto regular"/>
              </a:rPr>
              <a:t>, company login and admin login..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  This is like a monitoring </a:t>
            </a:r>
            <a:r>
              <a:rPr lang="en-US" sz="1600" dirty="0" smtClean="0">
                <a:latin typeface="Roboto regular"/>
              </a:rPr>
              <a:t>system where </a:t>
            </a:r>
            <a:r>
              <a:rPr lang="en-US" sz="1600" dirty="0">
                <a:latin typeface="Roboto regular"/>
              </a:rPr>
              <a:t>admin can monitoring Student profile.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 This system allows </a:t>
            </a:r>
            <a:r>
              <a:rPr lang="en-US" sz="1600" dirty="0" smtClean="0">
                <a:latin typeface="Roboto regular"/>
              </a:rPr>
              <a:t>the student </a:t>
            </a:r>
            <a:r>
              <a:rPr lang="en-US" sz="1600" dirty="0">
                <a:latin typeface="Roboto regular"/>
              </a:rPr>
              <a:t>to create their profiles and upload all their details including </a:t>
            </a:r>
            <a:r>
              <a:rPr lang="en-US" sz="1600" dirty="0" err="1" smtClean="0">
                <a:latin typeface="Roboto regular"/>
              </a:rPr>
              <a:t>theirmark</a:t>
            </a:r>
            <a:r>
              <a:rPr lang="en-US" sz="1600" dirty="0" smtClean="0">
                <a:latin typeface="Roboto regular"/>
              </a:rPr>
              <a:t> sheets </a:t>
            </a:r>
            <a:r>
              <a:rPr lang="en-US" sz="1600" dirty="0">
                <a:latin typeface="Roboto regular"/>
              </a:rPr>
              <a:t>to their campus recruitment </a:t>
            </a:r>
            <a:r>
              <a:rPr lang="en-US" sz="1600" dirty="0" smtClean="0">
                <a:latin typeface="Roboto regular"/>
              </a:rPr>
              <a:t>profiles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 The </a:t>
            </a:r>
            <a:r>
              <a:rPr lang="en-US" sz="1600" dirty="0">
                <a:latin typeface="Roboto regular"/>
              </a:rPr>
              <a:t>admin </a:t>
            </a:r>
            <a:r>
              <a:rPr lang="en-US" sz="1600" dirty="0" smtClean="0">
                <a:latin typeface="Roboto regular"/>
              </a:rPr>
              <a:t>only can </a:t>
            </a:r>
            <a:r>
              <a:rPr lang="en-US" sz="1600" dirty="0">
                <a:latin typeface="Roboto regular"/>
              </a:rPr>
              <a:t>check each student details and also can monitor their </a:t>
            </a:r>
            <a:r>
              <a:rPr lang="en-US" sz="1600" dirty="0" smtClean="0">
                <a:latin typeface="Roboto regular"/>
              </a:rPr>
              <a:t>student’s campus</a:t>
            </a:r>
            <a:r>
              <a:rPr lang="en-US" sz="1600" dirty="0">
                <a:latin typeface="Roboto regular"/>
              </a:rPr>
              <a:t>_ details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Student </a:t>
            </a:r>
            <a:r>
              <a:rPr lang="en-US" sz="1600" dirty="0">
                <a:latin typeface="Roboto regular"/>
              </a:rPr>
              <a:t>have app to access the </a:t>
            </a:r>
            <a:r>
              <a:rPr lang="en-US" sz="1600" dirty="0" smtClean="0">
                <a:latin typeface="Roboto regular"/>
              </a:rPr>
              <a:t>job opening  </a:t>
            </a:r>
            <a:r>
              <a:rPr lang="en-US" sz="1600" dirty="0">
                <a:latin typeface="Roboto regular"/>
              </a:rPr>
              <a:t>and </a:t>
            </a:r>
            <a:r>
              <a:rPr lang="en-US" sz="1600" dirty="0" smtClean="0">
                <a:latin typeface="Roboto regular"/>
              </a:rPr>
              <a:t>selected job positions updates</a:t>
            </a:r>
            <a:r>
              <a:rPr lang="en-US" sz="1600" dirty="0">
                <a:latin typeface="Roboto regular"/>
              </a:rPr>
              <a:t>.  </a:t>
            </a:r>
            <a:endParaRPr lang="en-IN" sz="1600" dirty="0" smtClean="0">
              <a:latin typeface="Roboto regula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solidFill>
                <a:srgbClr val="000000"/>
              </a:solidFill>
              <a:latin typeface="RobotoRegular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="" xmlns:a16="http://schemas.microsoft.com/office/drawing/2014/main" id="{4EED93F0-7F01-AD3C-EBBA-0F66DD44D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9411" y="371165"/>
            <a:ext cx="10515600" cy="702062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  <a:cs typeface="Roboto"/>
              </a:rPr>
              <a:t>OBJECTIVE OF THIS PROJECT</a:t>
            </a:r>
            <a:endParaRPr lang="en-IN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47841" y="1073227"/>
            <a:ext cx="10515600" cy="4899532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Campus Recruitment Management system is helpful for the companies which are in need of employees, students who are in need of job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This portals main aim is to provide the vacancies available for the students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CR’S(Company) </a:t>
            </a:r>
            <a:r>
              <a:rPr lang="en-US" sz="1600" dirty="0">
                <a:latin typeface="Roboto regular"/>
              </a:rPr>
              <a:t>will automatically send mails to all students whose skills are matched with the requirement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The primary objective of campus recruitment is to identify and hire potential candidates who possess the necessary skills, knowledge, and </a:t>
            </a:r>
            <a:r>
              <a:rPr lang="en-US" sz="1600" dirty="0" smtClean="0">
                <a:latin typeface="Roboto regular"/>
              </a:rPr>
              <a:t>qualifications </a:t>
            </a:r>
            <a:r>
              <a:rPr lang="en-US" sz="1600" dirty="0">
                <a:latin typeface="Roboto regular"/>
              </a:rPr>
              <a:t>to meet the organization's workforce needs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The </a:t>
            </a:r>
            <a:r>
              <a:rPr lang="en-US" sz="1600" dirty="0" smtClean="0">
                <a:latin typeface="Roboto regular"/>
              </a:rPr>
              <a:t>Secondary </a:t>
            </a:r>
            <a:r>
              <a:rPr lang="en-US" sz="1600" dirty="0">
                <a:latin typeface="Roboto regular"/>
              </a:rPr>
              <a:t>objective of campus recruitment is </a:t>
            </a:r>
            <a:r>
              <a:rPr lang="en-US" sz="1600" dirty="0" smtClean="0">
                <a:latin typeface="Roboto regular"/>
              </a:rPr>
              <a:t>to help College managing/ </a:t>
            </a:r>
            <a:r>
              <a:rPr lang="en-US" sz="1600" dirty="0" err="1" smtClean="0">
                <a:latin typeface="Roboto regular"/>
              </a:rPr>
              <a:t>Maintanance</a:t>
            </a:r>
            <a:r>
              <a:rPr lang="en-US" sz="1600" dirty="0" smtClean="0">
                <a:latin typeface="Roboto regular"/>
              </a:rPr>
              <a:t> of Recruitment and Placement .</a:t>
            </a:r>
          </a:p>
          <a:p>
            <a:pPr lvl="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Roboto regular"/>
            </a:endParaRP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="" xmlns:a16="http://schemas.microsoft.com/office/drawing/2014/main" id="{78B27605-3002-0F85-410E-82633E387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8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7" y="252559"/>
            <a:ext cx="10515600" cy="816561"/>
          </a:xfrm>
        </p:spPr>
        <p:txBody>
          <a:bodyPr>
            <a:normAutofit/>
          </a:bodyPr>
          <a:lstStyle/>
          <a:p>
            <a:r>
              <a:rPr lang="en-US" sz="2000" b="1" spc="-15" dirty="0">
                <a:solidFill>
                  <a:srgbClr val="D82128"/>
                </a:solidFill>
                <a:latin typeface="Roboto"/>
              </a:rPr>
              <a:t>SOFTWARE AND HARDWARE REQUIREMENTS</a:t>
            </a:r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76837" y="1066743"/>
            <a:ext cx="10515600" cy="5290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spc="-35" dirty="0">
                <a:solidFill>
                  <a:srgbClr val="DA2727"/>
                </a:solidFill>
                <a:latin typeface="Roboto"/>
                <a:cs typeface="Roboto"/>
              </a:rPr>
              <a:t>HARDWARE REQUIREMENTS: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Processor		  :    Intel 3</a:t>
            </a:r>
            <a:endParaRPr lang="en-IN" sz="1200" dirty="0">
              <a:latin typeface="RobotoRegular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Motherboard                 	  :    Intel mother board – VTx Enabled</a:t>
            </a:r>
            <a:endParaRPr lang="en-IN" sz="1200" dirty="0">
              <a:latin typeface="RobotoRegular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Ram		  :     4 gb </a:t>
            </a:r>
            <a:endParaRPr lang="en-IN" sz="1200" dirty="0">
              <a:latin typeface="RobotoRegular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Hard disk drive	  :     500 gb</a:t>
            </a:r>
          </a:p>
          <a:p>
            <a:pPr marL="0" lvl="0" indent="0">
              <a:buNone/>
            </a:pPr>
            <a:endParaRPr lang="en-IN" sz="1200" b="1" dirty="0">
              <a:latin typeface="Roboto"/>
              <a:cs typeface="Roboto"/>
            </a:endParaRPr>
          </a:p>
          <a:p>
            <a:pPr marL="0" indent="0">
              <a:buNone/>
            </a:pPr>
            <a:r>
              <a:rPr lang="en-IN" sz="1200" b="1" spc="-35" dirty="0">
                <a:solidFill>
                  <a:srgbClr val="DA2727"/>
                </a:solidFill>
                <a:latin typeface="Roboto"/>
                <a:cs typeface="Roboto"/>
              </a:rPr>
              <a:t>SOFTWARE REQUIREMENTS: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Front end	: html5, </a:t>
            </a:r>
            <a:r>
              <a:rPr lang="en-US" sz="1200" dirty="0" smtClean="0">
                <a:latin typeface="RobotoRegular"/>
              </a:rPr>
              <a:t>css3.</a:t>
            </a:r>
            <a:endParaRPr lang="en-IN" sz="1200" dirty="0">
              <a:latin typeface="Roboto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Back end	: </a:t>
            </a:r>
            <a:r>
              <a:rPr lang="en-US" sz="1200" dirty="0" err="1">
                <a:latin typeface="RobotoRegular"/>
              </a:rPr>
              <a:t>php</a:t>
            </a:r>
            <a:r>
              <a:rPr lang="en-US" sz="1200" dirty="0">
                <a:latin typeface="RobotoRegular"/>
              </a:rPr>
              <a:t>, </a:t>
            </a:r>
            <a:r>
              <a:rPr lang="en-US" sz="1200" dirty="0" err="1" smtClean="0">
                <a:latin typeface="RobotoRegular"/>
              </a:rPr>
              <a:t>mysql</a:t>
            </a:r>
            <a:r>
              <a:rPr lang="en-US" sz="1200" dirty="0" smtClean="0">
                <a:latin typeface="RobotoRegular"/>
              </a:rPr>
              <a:t>.</a:t>
            </a:r>
            <a:endParaRPr lang="en-IN" sz="1200" dirty="0">
              <a:latin typeface="RobotoRegular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Control end : angular java </a:t>
            </a:r>
            <a:r>
              <a:rPr lang="en-US" sz="1200" dirty="0" smtClean="0">
                <a:latin typeface="RobotoRegular"/>
              </a:rPr>
              <a:t>script</a:t>
            </a:r>
            <a:endParaRPr lang="en-US" sz="1200" dirty="0">
              <a:latin typeface="Roboto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200" dirty="0">
              <a:latin typeface="RobotoRegular"/>
            </a:endParaRPr>
          </a:p>
          <a:p>
            <a:pPr marL="0" indent="0">
              <a:buNone/>
            </a:pPr>
            <a:r>
              <a:rPr lang="en-US" sz="1200" b="1" spc="-35" dirty="0">
                <a:solidFill>
                  <a:srgbClr val="DA2727"/>
                </a:solidFill>
                <a:latin typeface="Roboto"/>
                <a:cs typeface="Roboto"/>
              </a:rPr>
              <a:t>PHP Tools: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dirty="0">
                <a:latin typeface="RobotoRegular"/>
              </a:rPr>
              <a:t>xampp-win32-5.5.19-0-VC11	</a:t>
            </a:r>
            <a:endParaRPr lang="en-IN" sz="1200" dirty="0">
              <a:latin typeface="RobotoRegular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sz="1200" dirty="0">
              <a:latin typeface="RobotoRegular"/>
            </a:endParaRPr>
          </a:p>
          <a:p>
            <a:pPr marL="0" indent="0">
              <a:buNone/>
            </a:pPr>
            <a:endParaRPr lang="en-IN" sz="105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050" dirty="0">
              <a:solidFill>
                <a:schemeClr val="tx1">
                  <a:lumMod val="65000"/>
                  <a:lumOff val="35000"/>
                </a:schemeClr>
              </a:solidFill>
              <a:latin typeface="RobotoRegular"/>
            </a:endParaRPr>
          </a:p>
          <a:p>
            <a:pPr marL="0" indent="0">
              <a:buNone/>
            </a:pPr>
            <a:r>
              <a:rPr lang="en-US" sz="1200" dirty="0"/>
              <a:t> </a:t>
            </a:r>
            <a:endParaRPr lang="en-IN" sz="1200" dirty="0"/>
          </a:p>
          <a:p>
            <a:pPr marL="0" indent="0">
              <a:buNone/>
            </a:pPr>
            <a:endParaRPr lang="en-IN" sz="1200" b="1" spc="-35" dirty="0">
              <a:solidFill>
                <a:srgbClr val="DA2727"/>
              </a:solidFill>
              <a:latin typeface="Roboto"/>
              <a:cs typeface="Roboto"/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3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138"/>
          <p:cNvGrpSpPr/>
          <p:nvPr/>
        </p:nvGrpSpPr>
        <p:grpSpPr>
          <a:xfrm>
            <a:off x="7328080" y="1509884"/>
            <a:ext cx="3484808" cy="3706060"/>
            <a:chOff x="777926" y="5809361"/>
            <a:chExt cx="1541780" cy="1506220"/>
          </a:xfrm>
        </p:grpSpPr>
        <p:sp>
          <p:nvSpPr>
            <p:cNvPr id="6" name="object 139"/>
            <p:cNvSpPr/>
            <p:nvPr/>
          </p:nvSpPr>
          <p:spPr>
            <a:xfrm>
              <a:off x="1511973" y="5929757"/>
              <a:ext cx="80264" cy="1013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40"/>
            <p:cNvSpPr/>
            <p:nvPr/>
          </p:nvSpPr>
          <p:spPr>
            <a:xfrm>
              <a:off x="1286433" y="5884888"/>
              <a:ext cx="69697" cy="709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41"/>
            <p:cNvSpPr/>
            <p:nvPr/>
          </p:nvSpPr>
          <p:spPr>
            <a:xfrm>
              <a:off x="2077300" y="6025909"/>
              <a:ext cx="15240" cy="83185"/>
            </a:xfrm>
            <a:custGeom>
              <a:avLst/>
              <a:gdLst/>
              <a:ahLst/>
              <a:cxnLst/>
              <a:rect l="l" t="t" r="r" b="b"/>
              <a:pathLst>
                <a:path w="15239" h="83185">
                  <a:moveTo>
                    <a:pt x="2730" y="0"/>
                  </a:moveTo>
                  <a:lnTo>
                    <a:pt x="0" y="82727"/>
                  </a:lnTo>
                  <a:lnTo>
                    <a:pt x="12204" y="83121"/>
                  </a:lnTo>
                  <a:lnTo>
                    <a:pt x="14935" y="406"/>
                  </a:lnTo>
                  <a:lnTo>
                    <a:pt x="2730" y="0"/>
                  </a:lnTo>
                  <a:close/>
                </a:path>
              </a:pathLst>
            </a:custGeom>
            <a:solidFill>
              <a:srgbClr val="AAC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2"/>
            <p:cNvSpPr/>
            <p:nvPr/>
          </p:nvSpPr>
          <p:spPr>
            <a:xfrm>
              <a:off x="1666278" y="5809361"/>
              <a:ext cx="99161" cy="991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3"/>
            <p:cNvSpPr/>
            <p:nvPr/>
          </p:nvSpPr>
          <p:spPr>
            <a:xfrm>
              <a:off x="777926" y="5886043"/>
              <a:ext cx="1541606" cy="14291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="" xmlns:a16="http://schemas.microsoft.com/office/drawing/2014/main" id="{7DEBD2A3-C3FC-B5F0-F294-840E6F099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1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26394" y="476174"/>
            <a:ext cx="2308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>
                <a:solidFill>
                  <a:srgbClr val="D82128"/>
                </a:solidFill>
                <a:latin typeface="Roboto"/>
              </a:rPr>
              <a:t>EXISTING SYSTEM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6394" y="1189446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The existing system is built with numberless excel sheets that are created by each user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The job recruits graduates by maintaining manual records </a:t>
            </a:r>
            <a:r>
              <a:rPr lang="en-US" sz="1600" dirty="0" smtClean="0">
                <a:latin typeface="Roboto regular"/>
              </a:rPr>
              <a:t>which involves </a:t>
            </a:r>
            <a:r>
              <a:rPr lang="en-US" sz="1600" dirty="0">
                <a:latin typeface="Roboto regular"/>
              </a:rPr>
              <a:t>many loop holes.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Roboto regular"/>
              </a:rPr>
              <a:t> </a:t>
            </a:r>
            <a:endParaRPr lang="en-US" sz="1600" dirty="0">
              <a:latin typeface="Roboto regular"/>
            </a:endParaRPr>
          </a:p>
        </p:txBody>
      </p:sp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="" xmlns:a16="http://schemas.microsoft.com/office/drawing/2014/main" id="{AE9779EF-2AA8-3BB4-B171-C52419EB2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807719" y="476174"/>
            <a:ext cx="4690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DISADVANTAGES OF EXISTING SYSTEM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82531" y="106463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1.Lack </a:t>
            </a:r>
            <a:r>
              <a:rPr lang="en-US" sz="1600" dirty="0">
                <a:latin typeface="Roboto regular"/>
              </a:rPr>
              <a:t>of privacy</a:t>
            </a:r>
            <a:r>
              <a:rPr lang="en-IN" sz="1600" dirty="0" smtClean="0">
                <a:latin typeface="Roboto regular"/>
              </a:rPr>
              <a:t>​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2. </a:t>
            </a:r>
            <a:r>
              <a:rPr lang="en-US" sz="1600" dirty="0">
                <a:latin typeface="Roboto regular"/>
              </a:rPr>
              <a:t>Redundancy</a:t>
            </a:r>
            <a:r>
              <a:rPr lang="en-US" sz="1600" dirty="0" smtClean="0">
                <a:latin typeface="Roboto regular"/>
              </a:rPr>
              <a:t>:  </a:t>
            </a:r>
            <a:r>
              <a:rPr lang="en-US" sz="1600" dirty="0">
                <a:latin typeface="Roboto regular"/>
              </a:rPr>
              <a:t>Manual records tend to contain data which are redundant. This </a:t>
            </a:r>
            <a:r>
              <a:rPr lang="en-US" sz="1600" dirty="0" smtClean="0">
                <a:latin typeface="Roboto regular"/>
              </a:rPr>
              <a:t>is because </a:t>
            </a:r>
            <a:r>
              <a:rPr lang="en-US" sz="1600" dirty="0">
                <a:latin typeface="Roboto regular"/>
              </a:rPr>
              <a:t>Normalization followed is consistent data base is </a:t>
            </a:r>
            <a:r>
              <a:rPr lang="en-US" sz="1600" dirty="0" smtClean="0">
                <a:latin typeface="Roboto regular"/>
              </a:rPr>
              <a:t>missing feature </a:t>
            </a:r>
            <a:r>
              <a:rPr lang="en-US" sz="1600" dirty="0">
                <a:latin typeface="Roboto regular"/>
              </a:rPr>
              <a:t>in manual records.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3. </a:t>
            </a:r>
            <a:r>
              <a:rPr lang="en-US" sz="1600" dirty="0">
                <a:latin typeface="Roboto regular"/>
              </a:rPr>
              <a:t>Inconsistency</a:t>
            </a:r>
            <a:r>
              <a:rPr lang="en-US" sz="1600" dirty="0" smtClean="0">
                <a:latin typeface="Roboto regular"/>
              </a:rPr>
              <a:t>:  </a:t>
            </a:r>
            <a:r>
              <a:rPr lang="en-US" sz="1600" dirty="0">
                <a:latin typeface="Roboto regular"/>
              </a:rPr>
              <a:t>Because of redundant data, there is no consistency in the data.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4. </a:t>
            </a:r>
            <a:r>
              <a:rPr lang="en-US" sz="1600" dirty="0">
                <a:latin typeface="Roboto regular"/>
              </a:rPr>
              <a:t>Time Consuming</a:t>
            </a:r>
            <a:r>
              <a:rPr lang="en-US" sz="1600" dirty="0" smtClean="0">
                <a:latin typeface="Roboto regular"/>
              </a:rPr>
              <a:t>:  </a:t>
            </a:r>
            <a:r>
              <a:rPr lang="en-US" sz="1600" dirty="0">
                <a:latin typeface="Roboto regular"/>
              </a:rPr>
              <a:t>Maintaining each students and employees data with much </a:t>
            </a:r>
            <a:r>
              <a:rPr lang="en-US" sz="1600" dirty="0" smtClean="0">
                <a:latin typeface="Roboto regular"/>
              </a:rPr>
              <a:t>number of </a:t>
            </a:r>
            <a:r>
              <a:rPr lang="en-US" sz="1600" dirty="0">
                <a:latin typeface="Roboto regular"/>
              </a:rPr>
              <a:t>fields is a tedious process and takes more time to retrieve back.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5. </a:t>
            </a:r>
            <a:r>
              <a:rPr lang="en-US" sz="1600" dirty="0">
                <a:latin typeface="Roboto regular"/>
              </a:rPr>
              <a:t>Improper Validation</a:t>
            </a:r>
            <a:r>
              <a:rPr lang="en-US" sz="1600" dirty="0" smtClean="0">
                <a:latin typeface="Roboto regular"/>
              </a:rPr>
              <a:t>:  </a:t>
            </a:r>
            <a:r>
              <a:rPr lang="en-US" sz="1600" dirty="0">
                <a:latin typeface="Roboto regular"/>
              </a:rPr>
              <a:t>There are many cases where validation is to be performed </a:t>
            </a:r>
            <a:r>
              <a:rPr lang="en-US" sz="1600" dirty="0" smtClean="0">
                <a:latin typeface="Roboto regular"/>
              </a:rPr>
              <a:t>between the </a:t>
            </a:r>
            <a:r>
              <a:rPr lang="en-US" sz="1600" dirty="0">
                <a:latin typeface="Roboto regular"/>
              </a:rPr>
              <a:t>existing data and yet to be entered data. Also, a graduate </a:t>
            </a:r>
            <a:r>
              <a:rPr lang="en-US" sz="1600" dirty="0" smtClean="0">
                <a:latin typeface="Roboto regular"/>
              </a:rPr>
              <a:t>who appears </a:t>
            </a:r>
            <a:r>
              <a:rPr lang="en-US" sz="1600" dirty="0">
                <a:latin typeface="Roboto regular"/>
              </a:rPr>
              <a:t>for the interview and fails to succeed should not be </a:t>
            </a:r>
            <a:r>
              <a:rPr lang="en-US" sz="1600" dirty="0" smtClean="0">
                <a:latin typeface="Roboto regular"/>
              </a:rPr>
              <a:t>reconsidered until </a:t>
            </a:r>
            <a:r>
              <a:rPr lang="en-US" sz="1600" dirty="0">
                <a:latin typeface="Roboto regular"/>
              </a:rPr>
              <a:t>a period of 3 </a:t>
            </a:r>
            <a:r>
              <a:rPr lang="en-US" sz="1600" dirty="0" smtClean="0">
                <a:latin typeface="Roboto regular"/>
              </a:rPr>
              <a:t>months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6. </a:t>
            </a:r>
            <a:r>
              <a:rPr lang="en-US" sz="1600" dirty="0" smtClean="0">
                <a:latin typeface="Roboto regular"/>
              </a:rPr>
              <a:t>Tedious: An </a:t>
            </a:r>
            <a:r>
              <a:rPr lang="en-US" sz="1600" dirty="0">
                <a:latin typeface="Roboto regular"/>
              </a:rPr>
              <a:t>organization data base goes through many numbers of </a:t>
            </a:r>
            <a:r>
              <a:rPr lang="en-US" sz="1600" dirty="0" smtClean="0">
                <a:latin typeface="Roboto regular"/>
              </a:rPr>
              <a:t>updates each </a:t>
            </a:r>
            <a:r>
              <a:rPr lang="en-US" sz="1600" dirty="0">
                <a:latin typeface="Roboto regular"/>
              </a:rPr>
              <a:t>day which is hard to maintain in registers.</a:t>
            </a:r>
            <a:endParaRPr lang="en-US" sz="1600" dirty="0" smtClean="0">
              <a:latin typeface="Roboto regular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1600" dirty="0">
              <a:latin typeface="Roboto regular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="" xmlns:a16="http://schemas.microsoft.com/office/drawing/2014/main" id="{847C9F36-9DEC-9F16-030D-1E760A19F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3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97872" y="476174"/>
            <a:ext cx="2539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PROPOSED SYSTEM 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00335" y="1312606"/>
            <a:ext cx="10515600" cy="468478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The proposed system will be web based applications so it can be accessed </a:t>
            </a:r>
            <a:r>
              <a:rPr lang="en-US" sz="1600" dirty="0" smtClean="0">
                <a:latin typeface="Roboto regular"/>
              </a:rPr>
              <a:t>by company </a:t>
            </a:r>
            <a:r>
              <a:rPr lang="en-US" sz="1600" dirty="0">
                <a:latin typeface="Roboto regular"/>
              </a:rPr>
              <a:t>and students with the help of admin. </a:t>
            </a:r>
            <a:endParaRPr lang="en-US" sz="1600" dirty="0" smtClean="0">
              <a:latin typeface="Roboto regular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 </a:t>
            </a:r>
            <a:r>
              <a:rPr lang="en-US" sz="1600" dirty="0">
                <a:latin typeface="Roboto regular"/>
              </a:rPr>
              <a:t>The two main users are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Roboto regular"/>
              </a:rPr>
              <a:t>1. Student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Roboto regular"/>
              </a:rPr>
              <a:t>2. </a:t>
            </a:r>
            <a:r>
              <a:rPr lang="en-US" sz="1600" dirty="0" smtClean="0">
                <a:latin typeface="Roboto regular"/>
              </a:rPr>
              <a:t>Administrator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student is the one who is looking for a job in the same </a:t>
            </a:r>
            <a:r>
              <a:rPr lang="en-US" sz="1600" dirty="0" smtClean="0">
                <a:latin typeface="Roboto regular"/>
              </a:rPr>
              <a:t>organization who </a:t>
            </a:r>
            <a:r>
              <a:rPr lang="en-US" sz="1600" dirty="0">
                <a:latin typeface="Roboto regular"/>
              </a:rPr>
              <a:t>can be a fresher or an experienced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After entering all the details, the students can view a </a:t>
            </a:r>
            <a:r>
              <a:rPr lang="en-US" sz="1600" dirty="0" smtClean="0">
                <a:latin typeface="Roboto regular"/>
              </a:rPr>
              <a:t>page containing </a:t>
            </a:r>
            <a:r>
              <a:rPr lang="en-US" sz="1600" dirty="0">
                <a:latin typeface="Roboto regular"/>
              </a:rPr>
              <a:t>all the vacancies available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students can now apply to one or any number of jobs </a:t>
            </a:r>
            <a:r>
              <a:rPr lang="en-US" sz="1600" dirty="0" smtClean="0">
                <a:latin typeface="Roboto regular"/>
              </a:rPr>
              <a:t>whose interview </a:t>
            </a:r>
            <a:r>
              <a:rPr lang="en-US" sz="1600" dirty="0">
                <a:latin typeface="Roboto regular"/>
              </a:rPr>
              <a:t>details are later intimated by the Administrator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dirty="0" smtClean="0">
              <a:latin typeface="Roboto regular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1600" dirty="0">
              <a:latin typeface="Roboto regular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="" xmlns:a16="http://schemas.microsoft.com/office/drawing/2014/main" id="{94EBE3F3-E8DF-3235-0F08-CC01D89CC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72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924122" y="476174"/>
            <a:ext cx="4542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ADVANTAGES OF PROPOSED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486" y="1099863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It is very easy to manage historical data in database</a:t>
            </a:r>
            <a:r>
              <a:rPr lang="en-US" sz="1600" dirty="0" smtClean="0">
                <a:latin typeface="Roboto regular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There will be no need of putting up notice or emailing every student about the company coming in college. The students can keep updated themselves through this software.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The company can view all students’ detail and system can shortlist students according to their criteria instead of doing manually.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There is admin login that can view and manage both students and company’s account and also can put up notifications.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Student can register online instead of going to placement department for registration.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Roboto regular"/>
              </a:rPr>
              <a:t>This system saves time and efforts.</a:t>
            </a:r>
            <a:endParaRPr lang="en-IN" sz="1600" dirty="0">
              <a:latin typeface="Roboto regular"/>
            </a:endParaRPr>
          </a:p>
        </p:txBody>
      </p:sp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="" xmlns:a16="http://schemas.microsoft.com/office/drawing/2014/main" id="{0E9C3FF8-EB4A-4649-3279-B66CC3765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0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/>
          <p:cNvSpPr/>
          <p:nvPr/>
        </p:nvSpPr>
        <p:spPr>
          <a:xfrm>
            <a:off x="0" y="435416"/>
            <a:ext cx="211015" cy="450849"/>
          </a:xfrm>
          <a:custGeom>
            <a:avLst/>
            <a:gdLst/>
            <a:ahLst/>
            <a:cxnLst/>
            <a:rect l="l" t="t" r="r" b="b"/>
            <a:pathLst>
              <a:path w="77470" h="177165">
                <a:moveTo>
                  <a:pt x="77076" y="0"/>
                </a:moveTo>
                <a:lnTo>
                  <a:pt x="0" y="0"/>
                </a:lnTo>
                <a:lnTo>
                  <a:pt x="0" y="176936"/>
                </a:lnTo>
                <a:lnTo>
                  <a:pt x="77076" y="176936"/>
                </a:lnTo>
                <a:lnTo>
                  <a:pt x="77076" y="0"/>
                </a:lnTo>
                <a:close/>
              </a:path>
            </a:pathLst>
          </a:custGeom>
          <a:solidFill>
            <a:srgbClr val="D921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968932" y="476174"/>
            <a:ext cx="1728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-15" dirty="0">
                <a:solidFill>
                  <a:srgbClr val="D82128"/>
                </a:solidFill>
                <a:latin typeface="Roboto"/>
              </a:rPr>
              <a:t>MODULE LIST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03401" y="1028047"/>
            <a:ext cx="10555197" cy="459282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1600" b="1" dirty="0" smtClean="0">
                <a:latin typeface="Roboto regular"/>
              </a:rPr>
              <a:t>Project</a:t>
            </a:r>
            <a:endParaRPr lang="en-IN" sz="1600" b="1" dirty="0">
              <a:latin typeface="Roboto regular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Administrator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Job Seekers (Students)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Roboto regular"/>
              </a:rPr>
              <a:t>Placement staff</a:t>
            </a:r>
            <a:endParaRPr lang="en-IN" sz="1600" dirty="0">
              <a:latin typeface="Roboto regular"/>
            </a:endParaRPr>
          </a:p>
          <a:p>
            <a:pPr marL="0" lvl="0" indent="0">
              <a:buNone/>
            </a:pPr>
            <a:endParaRPr lang="en-IN" sz="1600" b="1" dirty="0">
              <a:latin typeface="Roboto regular"/>
            </a:endParaRPr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="" xmlns:a16="http://schemas.microsoft.com/office/drawing/2014/main" id="{AA7E4742-0A3C-A759-0EA8-72A5DC20B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227" y="0"/>
            <a:ext cx="3314773" cy="1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843</TotalTime>
  <Words>990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Roboto</vt:lpstr>
      <vt:lpstr>Roboto regular</vt:lpstr>
      <vt:lpstr>RobotoRegular</vt:lpstr>
      <vt:lpstr>Wingdings</vt:lpstr>
      <vt:lpstr>Office 2013 - 2022 Theme</vt:lpstr>
      <vt:lpstr>PowerPoint Presentation</vt:lpstr>
      <vt:lpstr>AIM OF THE PROJECT</vt:lpstr>
      <vt:lpstr>OBJECTIVE OF THIS PROJECT</vt:lpstr>
      <vt:lpstr>SOFTWARE AND HARDWARE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Microsoft account</cp:lastModifiedBy>
  <cp:revision>91</cp:revision>
  <dcterms:created xsi:type="dcterms:W3CDTF">2021-09-08T10:38:53Z</dcterms:created>
  <dcterms:modified xsi:type="dcterms:W3CDTF">2024-02-20T08:45:23Z</dcterms:modified>
</cp:coreProperties>
</file>