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6"/>
  </p:notesMasterIdLst>
  <p:sldIdLst>
    <p:sldId id="308" r:id="rId2"/>
    <p:sldId id="337" r:id="rId3"/>
    <p:sldId id="309" r:id="rId4"/>
    <p:sldId id="310" r:id="rId5"/>
    <p:sldId id="355" r:id="rId6"/>
    <p:sldId id="356" r:id="rId7"/>
    <p:sldId id="333" r:id="rId8"/>
    <p:sldId id="334" r:id="rId9"/>
    <p:sldId id="335" r:id="rId10"/>
    <p:sldId id="336" r:id="rId11"/>
    <p:sldId id="311" r:id="rId12"/>
    <p:sldId id="272" r:id="rId13"/>
    <p:sldId id="312" r:id="rId14"/>
    <p:sldId id="313" r:id="rId15"/>
    <p:sldId id="314" r:id="rId16"/>
    <p:sldId id="281" r:id="rId17"/>
    <p:sldId id="316" r:id="rId18"/>
    <p:sldId id="315" r:id="rId19"/>
    <p:sldId id="286" r:id="rId20"/>
    <p:sldId id="287" r:id="rId21"/>
    <p:sldId id="317" r:id="rId22"/>
    <p:sldId id="318" r:id="rId23"/>
    <p:sldId id="319" r:id="rId24"/>
    <p:sldId id="320" r:id="rId25"/>
    <p:sldId id="321" r:id="rId26"/>
    <p:sldId id="322" r:id="rId27"/>
    <p:sldId id="323" r:id="rId28"/>
    <p:sldId id="324" r:id="rId29"/>
    <p:sldId id="325" r:id="rId30"/>
    <p:sldId id="326" r:id="rId31"/>
    <p:sldId id="327" r:id="rId32"/>
    <p:sldId id="330" r:id="rId33"/>
    <p:sldId id="331" r:id="rId34"/>
    <p:sldId id="328" r:id="rId35"/>
    <p:sldId id="329" r:id="rId36"/>
    <p:sldId id="332" r:id="rId37"/>
    <p:sldId id="288" r:id="rId38"/>
    <p:sldId id="338" r:id="rId39"/>
    <p:sldId id="339" r:id="rId40"/>
    <p:sldId id="340" r:id="rId41"/>
    <p:sldId id="348" r:id="rId42"/>
    <p:sldId id="341" r:id="rId43"/>
    <p:sldId id="345" r:id="rId44"/>
    <p:sldId id="346" r:id="rId45"/>
    <p:sldId id="347" r:id="rId46"/>
    <p:sldId id="344" r:id="rId47"/>
    <p:sldId id="350" r:id="rId48"/>
    <p:sldId id="352" r:id="rId49"/>
    <p:sldId id="351" r:id="rId50"/>
    <p:sldId id="353" r:id="rId51"/>
    <p:sldId id="349" r:id="rId52"/>
    <p:sldId id="342" r:id="rId53"/>
    <p:sldId id="343" r:id="rId54"/>
    <p:sldId id="35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CC0099"/>
    <a:srgbClr val="6600FF"/>
    <a:srgbClr val="9966FF"/>
    <a:srgbClr val="6666FF"/>
    <a:srgbClr val="3399FF"/>
    <a:srgbClr val="66FFFF"/>
    <a:srgbClr val="99FFCC"/>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142" autoAdjust="0"/>
  </p:normalViewPr>
  <p:slideViewPr>
    <p:cSldViewPr>
      <p:cViewPr varScale="1">
        <p:scale>
          <a:sx n="57" d="100"/>
          <a:sy n="57" d="100"/>
        </p:scale>
        <p:origin x="177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703914-6733-4E26-AC2E-97D1430DBE17}" type="datetimeFigureOut">
              <a:rPr lang="en-US" smtClean="0"/>
              <a:pPr/>
              <a:t>11/23/2022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42422-7A07-4384-84FC-9083DA3095AA}" type="slidenum">
              <a:rPr lang="en-IN" smtClean="0"/>
              <a:pPr/>
              <a:t>‹#›</a:t>
            </a:fld>
            <a:endParaRPr lang="en-IN"/>
          </a:p>
        </p:txBody>
      </p:sp>
    </p:spTree>
    <p:extLst>
      <p:ext uri="{BB962C8B-B14F-4D97-AF65-F5344CB8AC3E}">
        <p14:creationId xmlns:p14="http://schemas.microsoft.com/office/powerpoint/2010/main" val="385106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a:t>
            </a:fld>
            <a:endParaRPr lang="en-IN"/>
          </a:p>
        </p:txBody>
      </p:sp>
    </p:spTree>
    <p:extLst>
      <p:ext uri="{BB962C8B-B14F-4D97-AF65-F5344CB8AC3E}">
        <p14:creationId xmlns:p14="http://schemas.microsoft.com/office/powerpoint/2010/main" val="163150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15</a:t>
            </a:fld>
            <a:endParaRPr lang="en-IN"/>
          </a:p>
        </p:txBody>
      </p:sp>
    </p:spTree>
    <p:extLst>
      <p:ext uri="{BB962C8B-B14F-4D97-AF65-F5344CB8AC3E}">
        <p14:creationId xmlns:p14="http://schemas.microsoft.com/office/powerpoint/2010/main" val="55950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Verbal and non-verbal communication go hand in hand in day to day interactions. Let us understand this through an activity. </a:t>
            </a:r>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16</a:t>
            </a:fld>
            <a:endParaRPr lang="en-IN"/>
          </a:p>
        </p:txBody>
      </p:sp>
    </p:spTree>
    <p:extLst>
      <p:ext uri="{BB962C8B-B14F-4D97-AF65-F5344CB8AC3E}">
        <p14:creationId xmlns:p14="http://schemas.microsoft.com/office/powerpoint/2010/main" val="30807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Narrate a joke/funny incident </a:t>
            </a:r>
          </a:p>
          <a:p>
            <a:r>
              <a:rPr lang="en-US" dirty="0" smtClean="0"/>
              <a:t>Step 1- Facilitator calls upon one student and asks him/her to tell a joke facing the black Board, without using non-verbal mode. </a:t>
            </a:r>
          </a:p>
          <a:p>
            <a:r>
              <a:rPr lang="en-US" dirty="0" smtClean="0"/>
              <a:t>Step 2-The same joke is narrated by the student, this time facing the class and with use of non-verbal modes like body language, gestures etc. </a:t>
            </a:r>
          </a:p>
          <a:p>
            <a:endParaRPr lang="en-US" dirty="0" smtClean="0"/>
          </a:p>
          <a:p>
            <a:r>
              <a:rPr lang="en-US" dirty="0" smtClean="0"/>
              <a:t>Conclusion- Students observe the reaction of class in both scenarios and understand how non-verbal and verbal communication when used together makes the communication more effective.</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17</a:t>
            </a:fld>
            <a:endParaRPr lang="en-IN"/>
          </a:p>
        </p:txBody>
      </p:sp>
    </p:spTree>
    <p:extLst>
      <p:ext uri="{BB962C8B-B14F-4D97-AF65-F5344CB8AC3E}">
        <p14:creationId xmlns:p14="http://schemas.microsoft.com/office/powerpoint/2010/main" val="394115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18</a:t>
            </a:fld>
            <a:endParaRPr lang="en-IN"/>
          </a:p>
        </p:txBody>
      </p:sp>
    </p:spTree>
    <p:extLst>
      <p:ext uri="{BB962C8B-B14F-4D97-AF65-F5344CB8AC3E}">
        <p14:creationId xmlns:p14="http://schemas.microsoft.com/office/powerpoint/2010/main" val="44796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19</a:t>
            </a:fld>
            <a:endParaRPr lang="en-IN"/>
          </a:p>
        </p:txBody>
      </p:sp>
    </p:spTree>
    <p:extLst>
      <p:ext uri="{BB962C8B-B14F-4D97-AF65-F5344CB8AC3E}">
        <p14:creationId xmlns:p14="http://schemas.microsoft.com/office/powerpoint/2010/main" val="147733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20</a:t>
            </a:fld>
            <a:endParaRPr lang="en-IN"/>
          </a:p>
        </p:txBody>
      </p:sp>
    </p:spTree>
    <p:extLst>
      <p:ext uri="{BB962C8B-B14F-4D97-AF65-F5344CB8AC3E}">
        <p14:creationId xmlns:p14="http://schemas.microsoft.com/office/powerpoint/2010/main" val="2779235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29</a:t>
            </a:fld>
            <a:endParaRPr lang="en-IN"/>
          </a:p>
        </p:txBody>
      </p:sp>
    </p:spTree>
    <p:extLst>
      <p:ext uri="{BB962C8B-B14F-4D97-AF65-F5344CB8AC3E}">
        <p14:creationId xmlns:p14="http://schemas.microsoft.com/office/powerpoint/2010/main" val="271211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30</a:t>
            </a:fld>
            <a:endParaRPr lang="en-IN"/>
          </a:p>
        </p:txBody>
      </p:sp>
    </p:spTree>
    <p:extLst>
      <p:ext uri="{BB962C8B-B14F-4D97-AF65-F5344CB8AC3E}">
        <p14:creationId xmlns:p14="http://schemas.microsoft.com/office/powerpoint/2010/main" val="1962231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31</a:t>
            </a:fld>
            <a:endParaRPr lang="en-IN"/>
          </a:p>
        </p:txBody>
      </p:sp>
    </p:spTree>
    <p:extLst>
      <p:ext uri="{BB962C8B-B14F-4D97-AF65-F5344CB8AC3E}">
        <p14:creationId xmlns:p14="http://schemas.microsoft.com/office/powerpoint/2010/main" val="2232598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32</a:t>
            </a:fld>
            <a:endParaRPr lang="en-IN"/>
          </a:p>
        </p:txBody>
      </p:sp>
    </p:spTree>
    <p:extLst>
      <p:ext uri="{BB962C8B-B14F-4D97-AF65-F5344CB8AC3E}">
        <p14:creationId xmlns:p14="http://schemas.microsoft.com/office/powerpoint/2010/main" val="231136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2</a:t>
            </a:fld>
            <a:endParaRPr lang="en-IN"/>
          </a:p>
        </p:txBody>
      </p:sp>
    </p:spTree>
    <p:extLst>
      <p:ext uri="{BB962C8B-B14F-4D97-AF65-F5344CB8AC3E}">
        <p14:creationId xmlns:p14="http://schemas.microsoft.com/office/powerpoint/2010/main" val="342901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33</a:t>
            </a:fld>
            <a:endParaRPr lang="en-IN"/>
          </a:p>
        </p:txBody>
      </p:sp>
    </p:spTree>
    <p:extLst>
      <p:ext uri="{BB962C8B-B14F-4D97-AF65-F5344CB8AC3E}">
        <p14:creationId xmlns:p14="http://schemas.microsoft.com/office/powerpoint/2010/main" val="2479984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Activities 1) Bulls-Eye ! How good are the students at spotting details? Students will watch a short video clip of any great character and identify all the body language gestures that help define the character’s personality. How does he/she demonstrate comfort and/or discomfort? Does he/she have open/closed body language? Consider watching the video clip first without sound and the students will identify what they think is being communicated through the dialogue. Afterwards, watch the video clip with sound and </a:t>
            </a:r>
            <a:r>
              <a:rPr lang="en-US" dirty="0" err="1" smtClean="0"/>
              <a:t>analyse</a:t>
            </a:r>
            <a:r>
              <a:rPr lang="en-US" dirty="0" smtClean="0"/>
              <a:t> predictions. Were the gestures and words congruent?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https://www.youtube.com/watch?v=9mENdFKtGI0</a:t>
            </a:r>
          </a:p>
          <a:p>
            <a:endParaRPr lang="en-US" dirty="0" smtClean="0"/>
          </a:p>
          <a:p>
            <a:r>
              <a:rPr lang="en-US" dirty="0" smtClean="0"/>
              <a:t>https://www.youtube.com/watch?v=Ks-_Mh1QhMc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34</a:t>
            </a:fld>
            <a:endParaRPr lang="en-IN"/>
          </a:p>
        </p:txBody>
      </p:sp>
    </p:spTree>
    <p:extLst>
      <p:ext uri="{BB962C8B-B14F-4D97-AF65-F5344CB8AC3E}">
        <p14:creationId xmlns:p14="http://schemas.microsoft.com/office/powerpoint/2010/main" val="1814194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2 – Who am I? Teacher tells students to depict their </a:t>
            </a:r>
            <a:r>
              <a:rPr lang="en-US" dirty="0" err="1" smtClean="0"/>
              <a:t>favourite</a:t>
            </a:r>
            <a:r>
              <a:rPr lang="en-US" dirty="0" smtClean="0"/>
              <a:t> cartoon Character/celebrity/Freedom fighter in nonverbal cues. Other students have to guess the character.</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35</a:t>
            </a:fld>
            <a:endParaRPr lang="en-IN"/>
          </a:p>
        </p:txBody>
      </p:sp>
    </p:spTree>
    <p:extLst>
      <p:ext uri="{BB962C8B-B14F-4D97-AF65-F5344CB8AC3E}">
        <p14:creationId xmlns:p14="http://schemas.microsoft.com/office/powerpoint/2010/main" val="296884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3- Act out this scene with your partner using as many appropriate gestures and body language as possible </a:t>
            </a:r>
          </a:p>
          <a:p>
            <a:r>
              <a:rPr lang="en-US" dirty="0" smtClean="0"/>
              <a:t>A: Hey you! </a:t>
            </a:r>
          </a:p>
          <a:p>
            <a:r>
              <a:rPr lang="en-US" dirty="0" smtClean="0"/>
              <a:t>B: Me? </a:t>
            </a:r>
          </a:p>
          <a:p>
            <a:r>
              <a:rPr lang="en-US" dirty="0" smtClean="0"/>
              <a:t>A: Yes. Come here </a:t>
            </a:r>
          </a:p>
          <a:p>
            <a:r>
              <a:rPr lang="en-US" dirty="0" smtClean="0"/>
              <a:t>B: Can I help you with something? </a:t>
            </a:r>
          </a:p>
          <a:p>
            <a:r>
              <a:rPr lang="en-US" dirty="0" smtClean="0"/>
              <a:t>A: Don’t you know me? </a:t>
            </a:r>
          </a:p>
          <a:p>
            <a:r>
              <a:rPr lang="en-US" dirty="0" smtClean="0"/>
              <a:t>B: Hmm Oh! We met last week at railway station .right? Your name….. </a:t>
            </a:r>
          </a:p>
          <a:p>
            <a:r>
              <a:rPr lang="en-US" dirty="0" smtClean="0"/>
              <a:t>A: That’s right. I am…………… How are you? B: Not good, sorry. I just lost my wallet. </a:t>
            </a:r>
          </a:p>
          <a:p>
            <a:r>
              <a:rPr lang="en-US" dirty="0" smtClean="0"/>
              <a:t>A: Oh No! Do you remember where did you leave it? </a:t>
            </a:r>
          </a:p>
          <a:p>
            <a:r>
              <a:rPr lang="en-US" dirty="0" smtClean="0"/>
              <a:t>B: That is the problem. I don’t remember and all my money was in that. </a:t>
            </a:r>
          </a:p>
          <a:p>
            <a:r>
              <a:rPr lang="en-US" dirty="0" smtClean="0"/>
              <a:t>A: Listen, I am running late. But I can help you. </a:t>
            </a:r>
          </a:p>
          <a:p>
            <a:r>
              <a:rPr lang="en-US" dirty="0" smtClean="0"/>
              <a:t>B: That is so nice of you. If you could lend me a little sum of money to reach my home. I shall return it tomorrow. </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36</a:t>
            </a:fld>
            <a:endParaRPr lang="en-IN"/>
          </a:p>
        </p:txBody>
      </p:sp>
    </p:spTree>
    <p:extLst>
      <p:ext uri="{BB962C8B-B14F-4D97-AF65-F5344CB8AC3E}">
        <p14:creationId xmlns:p14="http://schemas.microsoft.com/office/powerpoint/2010/main" val="3909584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37</a:t>
            </a:fld>
            <a:endParaRPr lang="en-IN"/>
          </a:p>
        </p:txBody>
      </p:sp>
    </p:spTree>
    <p:extLst>
      <p:ext uri="{BB962C8B-B14F-4D97-AF65-F5344CB8AC3E}">
        <p14:creationId xmlns:p14="http://schemas.microsoft.com/office/powerpoint/2010/main" val="1845306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38</a:t>
            </a:fld>
            <a:endParaRPr lang="en-IN"/>
          </a:p>
        </p:txBody>
      </p:sp>
    </p:spTree>
    <p:extLst>
      <p:ext uri="{BB962C8B-B14F-4D97-AF65-F5344CB8AC3E}">
        <p14:creationId xmlns:p14="http://schemas.microsoft.com/office/powerpoint/2010/main" val="2658385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39</a:t>
            </a:fld>
            <a:endParaRPr lang="en-IN"/>
          </a:p>
        </p:txBody>
      </p:sp>
    </p:spTree>
    <p:extLst>
      <p:ext uri="{BB962C8B-B14F-4D97-AF65-F5344CB8AC3E}">
        <p14:creationId xmlns:p14="http://schemas.microsoft.com/office/powerpoint/2010/main" val="2041326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40</a:t>
            </a:fld>
            <a:endParaRPr lang="en-IN"/>
          </a:p>
        </p:txBody>
      </p:sp>
    </p:spTree>
    <p:extLst>
      <p:ext uri="{BB962C8B-B14F-4D97-AF65-F5344CB8AC3E}">
        <p14:creationId xmlns:p14="http://schemas.microsoft.com/office/powerpoint/2010/main" val="281543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42</a:t>
            </a:fld>
            <a:endParaRPr lang="en-IN"/>
          </a:p>
        </p:txBody>
      </p:sp>
    </p:spTree>
    <p:extLst>
      <p:ext uri="{BB962C8B-B14F-4D97-AF65-F5344CB8AC3E}">
        <p14:creationId xmlns:p14="http://schemas.microsoft.com/office/powerpoint/2010/main" val="2682096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43</a:t>
            </a:fld>
            <a:endParaRPr lang="en-IN"/>
          </a:p>
        </p:txBody>
      </p:sp>
    </p:spTree>
    <p:extLst>
      <p:ext uri="{BB962C8B-B14F-4D97-AF65-F5344CB8AC3E}">
        <p14:creationId xmlns:p14="http://schemas.microsoft.com/office/powerpoint/2010/main" val="144208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3</a:t>
            </a:fld>
            <a:endParaRPr lang="en-IN"/>
          </a:p>
        </p:txBody>
      </p:sp>
    </p:spTree>
    <p:extLst>
      <p:ext uri="{BB962C8B-B14F-4D97-AF65-F5344CB8AC3E}">
        <p14:creationId xmlns:p14="http://schemas.microsoft.com/office/powerpoint/2010/main" val="1826969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46</a:t>
            </a:fld>
            <a:endParaRPr lang="en-IN"/>
          </a:p>
        </p:txBody>
      </p:sp>
    </p:spTree>
    <p:extLst>
      <p:ext uri="{BB962C8B-B14F-4D97-AF65-F5344CB8AC3E}">
        <p14:creationId xmlns:p14="http://schemas.microsoft.com/office/powerpoint/2010/main" val="3264421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47</a:t>
            </a:fld>
            <a:endParaRPr lang="en-IN"/>
          </a:p>
        </p:txBody>
      </p:sp>
    </p:spTree>
    <p:extLst>
      <p:ext uri="{BB962C8B-B14F-4D97-AF65-F5344CB8AC3E}">
        <p14:creationId xmlns:p14="http://schemas.microsoft.com/office/powerpoint/2010/main" val="4200665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49</a:t>
            </a:fld>
            <a:endParaRPr lang="en-IN"/>
          </a:p>
        </p:txBody>
      </p:sp>
    </p:spTree>
    <p:extLst>
      <p:ext uri="{BB962C8B-B14F-4D97-AF65-F5344CB8AC3E}">
        <p14:creationId xmlns:p14="http://schemas.microsoft.com/office/powerpoint/2010/main" val="1141440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52</a:t>
            </a:fld>
            <a:endParaRPr lang="en-IN"/>
          </a:p>
        </p:txBody>
      </p:sp>
    </p:spTree>
    <p:extLst>
      <p:ext uri="{BB962C8B-B14F-4D97-AF65-F5344CB8AC3E}">
        <p14:creationId xmlns:p14="http://schemas.microsoft.com/office/powerpoint/2010/main" val="1008042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53</a:t>
            </a:fld>
            <a:endParaRPr lang="en-IN"/>
          </a:p>
        </p:txBody>
      </p:sp>
    </p:spTree>
    <p:extLst>
      <p:ext uri="{BB962C8B-B14F-4D97-AF65-F5344CB8AC3E}">
        <p14:creationId xmlns:p14="http://schemas.microsoft.com/office/powerpoint/2010/main" val="2237649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54</a:t>
            </a:fld>
            <a:endParaRPr lang="en-IN"/>
          </a:p>
        </p:txBody>
      </p:sp>
    </p:spTree>
    <p:extLst>
      <p:ext uri="{BB962C8B-B14F-4D97-AF65-F5344CB8AC3E}">
        <p14:creationId xmlns:p14="http://schemas.microsoft.com/office/powerpoint/2010/main" val="142589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folding activity) – To understand the importance of all components of communication </a:t>
            </a:r>
          </a:p>
          <a:p>
            <a:r>
              <a:rPr lang="en-US" dirty="0" smtClean="0"/>
              <a:t>Step 1- Teacher distributes half a sheet of paper to all students</a:t>
            </a:r>
          </a:p>
          <a:p>
            <a:r>
              <a:rPr lang="en-US" dirty="0" smtClean="0"/>
              <a:t>Step 2- Teacher instructs them not to ask any questions or look at others what they are doing. Teacher gives few instructions, like fold the paper (without telling which way),tear a corner( without telling which corner upper right/upper left/bottom right/bottom left) make a small hole( without telling where and how big) </a:t>
            </a:r>
          </a:p>
          <a:p>
            <a:r>
              <a:rPr lang="en-US" dirty="0" smtClean="0"/>
              <a:t>Step 3- After many incomplete instructions, teacher asks students to open the given papers </a:t>
            </a:r>
          </a:p>
          <a:p>
            <a:r>
              <a:rPr lang="en-US" dirty="0" smtClean="0"/>
              <a:t>Step 4- Students shall be surprised to see that all papers look different. </a:t>
            </a:r>
          </a:p>
          <a:p>
            <a:endParaRPr lang="en-US" dirty="0" smtClean="0"/>
          </a:p>
          <a:p>
            <a:r>
              <a:rPr lang="en-US" dirty="0" smtClean="0"/>
              <a:t>Conclusion- Students understand the importance of clear, precise and complete instructions for effective communication. They understand the importance of two way communication, which allows the receiver to ask questions from sender for better clarity.</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4</a:t>
            </a:fld>
            <a:endParaRPr lang="en-IN"/>
          </a:p>
        </p:txBody>
      </p:sp>
    </p:spTree>
    <p:extLst>
      <p:ext uri="{BB962C8B-B14F-4D97-AF65-F5344CB8AC3E}">
        <p14:creationId xmlns:p14="http://schemas.microsoft.com/office/powerpoint/2010/main" val="37314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folding activity) – To understand the importance of all components of communication </a:t>
            </a:r>
          </a:p>
          <a:p>
            <a:r>
              <a:rPr lang="en-US" dirty="0" smtClean="0"/>
              <a:t>Step 1- Teacher distributes half a sheet of paper to all students</a:t>
            </a:r>
          </a:p>
          <a:p>
            <a:r>
              <a:rPr lang="en-US" dirty="0" smtClean="0"/>
              <a:t>Step 2- Teacher instructs them not to ask any questions or look at others what they are doing. Teacher gives few instructions, like fold the paper (without telling which way),tear a corner( without telling which corner upper right/upper left/bottom right/bottom left) make a small hole( without telling where and how big) </a:t>
            </a:r>
          </a:p>
          <a:p>
            <a:r>
              <a:rPr lang="en-US" dirty="0" smtClean="0"/>
              <a:t>Step 3- After many incomplete instructions, teacher asks students to open the given papers </a:t>
            </a:r>
          </a:p>
          <a:p>
            <a:r>
              <a:rPr lang="en-US" dirty="0" smtClean="0"/>
              <a:t>Step 4- Students shall be surprised to see that all papers look different. </a:t>
            </a:r>
          </a:p>
          <a:p>
            <a:endParaRPr lang="en-US" dirty="0" smtClean="0"/>
          </a:p>
          <a:p>
            <a:r>
              <a:rPr lang="en-US" dirty="0" smtClean="0"/>
              <a:t>Conclusion- Students understand the importance of clear, precise and complete instructions for effective communication. They understand the importance of two way communication, which allows the receiver to ask questions from sender for better clarity.</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7</a:t>
            </a:fld>
            <a:endParaRPr lang="en-IN"/>
          </a:p>
        </p:txBody>
      </p:sp>
    </p:spTree>
    <p:extLst>
      <p:ext uri="{BB962C8B-B14F-4D97-AF65-F5344CB8AC3E}">
        <p14:creationId xmlns:p14="http://schemas.microsoft.com/office/powerpoint/2010/main" val="308469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main categories or communication styles including verbal, non-verbal, written and visual.</a:t>
            </a:r>
          </a:p>
          <a:p>
            <a:endParaRPr lang="en-US" dirty="0" smtClean="0"/>
          </a:p>
          <a:p>
            <a:r>
              <a:rPr lang="en-US" dirty="0" smtClean="0"/>
              <a:t>Nonverbal communication is the use of body language, gestures and facial expressions to convey information to others. It can be used both intentionally and unintentionally. Non-verbal communication is helpful when trying to understand others’ thoughts and feelings.</a:t>
            </a:r>
            <a:endParaRPr lang="en-US"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11</a:t>
            </a:fld>
            <a:endParaRPr lang="en-IN"/>
          </a:p>
        </p:txBody>
      </p:sp>
    </p:spTree>
    <p:extLst>
      <p:ext uri="{BB962C8B-B14F-4D97-AF65-F5344CB8AC3E}">
        <p14:creationId xmlns:p14="http://schemas.microsoft.com/office/powerpoint/2010/main" val="268391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12</a:t>
            </a:fld>
            <a:endParaRPr lang="en-IN"/>
          </a:p>
        </p:txBody>
      </p:sp>
    </p:spTree>
    <p:extLst>
      <p:ext uri="{BB962C8B-B14F-4D97-AF65-F5344CB8AC3E}">
        <p14:creationId xmlns:p14="http://schemas.microsoft.com/office/powerpoint/2010/main" val="15545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13</a:t>
            </a:fld>
            <a:endParaRPr lang="en-IN"/>
          </a:p>
        </p:txBody>
      </p:sp>
    </p:spTree>
    <p:extLst>
      <p:ext uri="{BB962C8B-B14F-4D97-AF65-F5344CB8AC3E}">
        <p14:creationId xmlns:p14="http://schemas.microsoft.com/office/powerpoint/2010/main" val="66831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a:p>
        </p:txBody>
      </p:sp>
      <p:sp>
        <p:nvSpPr>
          <p:cNvPr id="4" name="Slide Number Placeholder 3"/>
          <p:cNvSpPr>
            <a:spLocks noGrp="1"/>
          </p:cNvSpPr>
          <p:nvPr>
            <p:ph type="sldNum" sz="quarter" idx="10"/>
          </p:nvPr>
        </p:nvSpPr>
        <p:spPr/>
        <p:txBody>
          <a:bodyPr/>
          <a:lstStyle/>
          <a:p>
            <a:fld id="{7C842422-7A07-4384-84FC-9083DA3095AA}" type="slidenum">
              <a:rPr lang="en-IN" smtClean="0"/>
              <a:pPr/>
              <a:t>14</a:t>
            </a:fld>
            <a:endParaRPr lang="en-IN"/>
          </a:p>
        </p:txBody>
      </p:sp>
    </p:spTree>
    <p:extLst>
      <p:ext uri="{BB962C8B-B14F-4D97-AF65-F5344CB8AC3E}">
        <p14:creationId xmlns:p14="http://schemas.microsoft.com/office/powerpoint/2010/main" val="357082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1385929334"/>
      </p:ext>
    </p:extLst>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45399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014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289206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6970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5012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2135166081"/>
      </p:ext>
    </p:extLst>
  </p:cSld>
  <p:clrMapOvr>
    <a:masterClrMapping/>
  </p:clrMapOvr>
  <p:transition>
    <p:dissolv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821857273"/>
      </p:ext>
    </p:extLst>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770429905"/>
      </p:ext>
    </p:extLst>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71791009"/>
      </p:ext>
    </p:extLst>
  </p:cSld>
  <p:clrMapOvr>
    <a:masterClrMapping/>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1371732181"/>
      </p:ext>
    </p:extLst>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1334466137"/>
      </p:ext>
    </p:extLst>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114602082"/>
      </p:ext>
    </p:extLst>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2011714182"/>
      </p:ext>
    </p:extLst>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864097895"/>
      </p:ext>
    </p:extLst>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C8AD6-3972-4EEB-A18E-0055D0559394}" type="datetimeFigureOut">
              <a:rPr lang="en-US" smtClean="0"/>
              <a:pPr/>
              <a:t>11/23/2022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C97E11-EB5C-4C71-BD29-457C8076EC40}" type="slidenum">
              <a:rPr lang="en-IN" smtClean="0"/>
              <a:pPr/>
              <a:t>‹#›</a:t>
            </a:fld>
            <a:endParaRPr lang="en-IN"/>
          </a:p>
        </p:txBody>
      </p:sp>
    </p:spTree>
    <p:extLst>
      <p:ext uri="{BB962C8B-B14F-4D97-AF65-F5344CB8AC3E}">
        <p14:creationId xmlns:p14="http://schemas.microsoft.com/office/powerpoint/2010/main" val="3918070627"/>
      </p:ext>
    </p:extLst>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3C8AD6-3972-4EEB-A18E-0055D0559394}" type="datetimeFigureOut">
              <a:rPr lang="en-US" smtClean="0"/>
              <a:pPr/>
              <a:t>11/23/2022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EC97E11-EB5C-4C71-BD29-457C8076EC40}" type="slidenum">
              <a:rPr lang="en-IN" smtClean="0"/>
              <a:pPr/>
              <a:t>‹#›</a:t>
            </a:fld>
            <a:endParaRPr lang="en-IN"/>
          </a:p>
        </p:txBody>
      </p:sp>
    </p:spTree>
    <p:extLst>
      <p:ext uri="{BB962C8B-B14F-4D97-AF65-F5344CB8AC3E}">
        <p14:creationId xmlns:p14="http://schemas.microsoft.com/office/powerpoint/2010/main" val="254828605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ransition>
    <p:dissolv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9mENdFKtGI0"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www.youtube.com/watch?v=Ks-_Mh1QhMc"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eeraddict.com/the-importance-of-effective-communication-in-the-workplace" TargetMode="External"/><Relationship Id="rId2" Type="http://schemas.openxmlformats.org/officeDocument/2006/relationships/hyperlink" Target="https://www.careeraddict.com/improve-your-intercultural-communication-skill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7" y="476672"/>
            <a:ext cx="8229600" cy="1127618"/>
          </a:xfrm>
        </p:spPr>
        <p:txBody>
          <a:bodyPr>
            <a:normAutofit/>
          </a:bodyPr>
          <a:lstStyle/>
          <a:p>
            <a:pPr algn="ctr"/>
            <a:r>
              <a:rPr lang="en-US" sz="3200" b="1" dirty="0" smtClean="0">
                <a:solidFill>
                  <a:srgbClr val="800000"/>
                </a:solidFill>
              </a:rPr>
              <a:t>Communication</a:t>
            </a:r>
            <a:endParaRPr lang="en-IN" sz="3200" b="1" dirty="0">
              <a:solidFill>
                <a:srgbClr val="800000"/>
              </a:solidFill>
            </a:endParaRPr>
          </a:p>
        </p:txBody>
      </p:sp>
      <p:sp>
        <p:nvSpPr>
          <p:cNvPr id="3" name="Subtitle 2"/>
          <p:cNvSpPr>
            <a:spLocks noGrp="1"/>
          </p:cNvSpPr>
          <p:nvPr>
            <p:ph type="subTitle" idx="1"/>
          </p:nvPr>
        </p:nvSpPr>
        <p:spPr>
          <a:xfrm>
            <a:off x="2428860" y="5286388"/>
            <a:ext cx="6400800" cy="500066"/>
          </a:xfrm>
        </p:spPr>
        <p:txBody>
          <a:bodyPr>
            <a:normAutofit/>
          </a:bodyPr>
          <a:lstStyle/>
          <a:p>
            <a:endParaRPr lang="en-IN" dirty="0"/>
          </a:p>
        </p:txBody>
      </p:sp>
      <p:sp>
        <p:nvSpPr>
          <p:cNvPr id="7" name="TextBox 6"/>
          <p:cNvSpPr txBox="1"/>
          <p:nvPr/>
        </p:nvSpPr>
        <p:spPr>
          <a:xfrm>
            <a:off x="1619672" y="2239400"/>
            <a:ext cx="5745525" cy="1569660"/>
          </a:xfrm>
          <a:prstGeom prst="rect">
            <a:avLst/>
          </a:prstGeom>
          <a:noFill/>
        </p:spPr>
        <p:txBody>
          <a:bodyPr wrap="square" rtlCol="0">
            <a:spAutoFit/>
          </a:bodyPr>
          <a:lstStyle/>
          <a:p>
            <a:r>
              <a:rPr lang="en-US" sz="2400" b="1" dirty="0">
                <a:solidFill>
                  <a:srgbClr val="800000"/>
                </a:solidFill>
                <a:latin typeface="+mj-lt"/>
              </a:rPr>
              <a:t>Information by signs and signals speaking, writing or using some other medium and means is called communication.</a:t>
            </a:r>
          </a:p>
        </p:txBody>
      </p:sp>
    </p:spTree>
    <p:extLst>
      <p:ext uri="{BB962C8B-B14F-4D97-AF65-F5344CB8AC3E}">
        <p14:creationId xmlns:p14="http://schemas.microsoft.com/office/powerpoint/2010/main" val="36864232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575" y="733035"/>
            <a:ext cx="6347713" cy="1320800"/>
          </a:xfrm>
        </p:spPr>
        <p:txBody>
          <a:bodyPr>
            <a:normAutofit/>
          </a:bodyPr>
          <a:lstStyle/>
          <a:p>
            <a:pPr algn="ctr"/>
            <a:r>
              <a:rPr lang="en-US" sz="4000" dirty="0" smtClean="0">
                <a:solidFill>
                  <a:srgbClr val="800000"/>
                </a:solidFill>
              </a:rPr>
              <a:t>BARRIERS TO EFFECTIVE COMMUNICATION</a:t>
            </a:r>
            <a:endParaRPr lang="en-US" sz="4000" dirty="0">
              <a:solidFill>
                <a:srgbClr val="800000"/>
              </a:solidFill>
            </a:endParaRPr>
          </a:p>
        </p:txBody>
      </p:sp>
      <p:sp>
        <p:nvSpPr>
          <p:cNvPr id="4" name="Rectangle 3"/>
          <p:cNvSpPr/>
          <p:nvPr/>
        </p:nvSpPr>
        <p:spPr>
          <a:xfrm>
            <a:off x="1115616" y="3297758"/>
            <a:ext cx="4572000" cy="461665"/>
          </a:xfrm>
          <a:prstGeom prst="rect">
            <a:avLst/>
          </a:prstGeom>
        </p:spPr>
        <p:txBody>
          <a:bodyPr>
            <a:spAutoFit/>
          </a:bodyPr>
          <a:lstStyle/>
          <a:p>
            <a:pPr marL="342900" indent="-342900">
              <a:buFont typeface="Arial" panose="020B0604020202020204" pitchFamily="34" charset="0"/>
              <a:buChar char="•"/>
            </a:pPr>
            <a:r>
              <a:rPr lang="en-US" sz="2400" dirty="0" smtClean="0">
                <a:solidFill>
                  <a:srgbClr val="800000"/>
                </a:solidFill>
              </a:rPr>
              <a:t>Situational</a:t>
            </a:r>
            <a:endParaRPr lang="en-US" sz="2400" dirty="0">
              <a:solidFill>
                <a:srgbClr val="800000"/>
              </a:solidFill>
            </a:endParaRPr>
          </a:p>
        </p:txBody>
      </p:sp>
      <p:sp>
        <p:nvSpPr>
          <p:cNvPr id="5" name="Rectangle 4"/>
          <p:cNvSpPr/>
          <p:nvPr/>
        </p:nvSpPr>
        <p:spPr>
          <a:xfrm>
            <a:off x="1115616" y="4221088"/>
            <a:ext cx="4572000" cy="461665"/>
          </a:xfrm>
          <a:prstGeom prst="rect">
            <a:avLst/>
          </a:prstGeom>
        </p:spPr>
        <p:txBody>
          <a:bodyPr>
            <a:spAutoFit/>
          </a:bodyPr>
          <a:lstStyle/>
          <a:p>
            <a:pPr marL="342900" indent="-342900">
              <a:buFont typeface="Arial" panose="020B0604020202020204" pitchFamily="34" charset="0"/>
              <a:buChar char="•"/>
            </a:pPr>
            <a:r>
              <a:rPr lang="en-US" sz="2400" dirty="0" smtClean="0">
                <a:solidFill>
                  <a:srgbClr val="800000"/>
                </a:solidFill>
              </a:rPr>
              <a:t>Individual</a:t>
            </a:r>
          </a:p>
        </p:txBody>
      </p:sp>
      <p:sp>
        <p:nvSpPr>
          <p:cNvPr id="7" name="Rectangle 6"/>
          <p:cNvSpPr/>
          <p:nvPr/>
        </p:nvSpPr>
        <p:spPr>
          <a:xfrm>
            <a:off x="1089368" y="2444964"/>
            <a:ext cx="4572000" cy="461665"/>
          </a:xfrm>
          <a:prstGeom prst="rect">
            <a:avLst/>
          </a:prstGeom>
        </p:spPr>
        <p:txBody>
          <a:bodyPr>
            <a:spAutoFit/>
          </a:bodyPr>
          <a:lstStyle/>
          <a:p>
            <a:pPr marL="342900" indent="-342900">
              <a:buFont typeface="Arial" panose="020B0604020202020204" pitchFamily="34" charset="0"/>
              <a:buChar char="•"/>
            </a:pPr>
            <a:r>
              <a:rPr lang="en-US" sz="2400" dirty="0" smtClean="0">
                <a:solidFill>
                  <a:srgbClr val="800000"/>
                </a:solidFill>
              </a:rPr>
              <a:t>Environmental</a:t>
            </a:r>
            <a:endParaRPr lang="en-US" sz="2400" dirty="0">
              <a:solidFill>
                <a:srgbClr val="800000"/>
              </a:solidFill>
            </a:endParaRPr>
          </a:p>
        </p:txBody>
      </p:sp>
      <p:sp>
        <p:nvSpPr>
          <p:cNvPr id="8" name="Rectangle 7"/>
          <p:cNvSpPr/>
          <p:nvPr/>
        </p:nvSpPr>
        <p:spPr>
          <a:xfrm>
            <a:off x="1331640" y="4715102"/>
            <a:ext cx="4572000" cy="1323439"/>
          </a:xfrm>
          <a:prstGeom prst="rect">
            <a:avLst/>
          </a:prstGeom>
        </p:spPr>
        <p:txBody>
          <a:bodyPr>
            <a:spAutoFit/>
          </a:bodyPr>
          <a:lstStyle/>
          <a:p>
            <a:pPr marL="1257300" lvl="2" indent="-342900">
              <a:buFont typeface="Arial" panose="020B0604020202020204" pitchFamily="34" charset="0"/>
              <a:buChar char="•"/>
            </a:pPr>
            <a:r>
              <a:rPr lang="en-US" sz="2000" dirty="0">
                <a:solidFill>
                  <a:srgbClr val="800000"/>
                </a:solidFill>
              </a:rPr>
              <a:t>Attitudinal</a:t>
            </a:r>
          </a:p>
          <a:p>
            <a:pPr marL="1257300" lvl="2" indent="-342900">
              <a:buFont typeface="Arial" panose="020B0604020202020204" pitchFamily="34" charset="0"/>
              <a:buChar char="•"/>
            </a:pPr>
            <a:r>
              <a:rPr lang="en-US" sz="2000" dirty="0">
                <a:solidFill>
                  <a:srgbClr val="800000"/>
                </a:solidFill>
              </a:rPr>
              <a:t>Linguistic Ability</a:t>
            </a:r>
          </a:p>
          <a:p>
            <a:pPr marL="1257300" lvl="2" indent="-342900">
              <a:buFont typeface="Arial" panose="020B0604020202020204" pitchFamily="34" charset="0"/>
              <a:buChar char="•"/>
            </a:pPr>
            <a:r>
              <a:rPr lang="en-US" sz="2000" dirty="0">
                <a:solidFill>
                  <a:srgbClr val="800000"/>
                </a:solidFill>
              </a:rPr>
              <a:t>Inattention</a:t>
            </a:r>
          </a:p>
          <a:p>
            <a:pPr marL="1257300" lvl="2" indent="-342900">
              <a:buFont typeface="Arial" panose="020B0604020202020204" pitchFamily="34" charset="0"/>
              <a:buChar char="•"/>
            </a:pPr>
            <a:r>
              <a:rPr lang="en-US" sz="2000" dirty="0">
                <a:solidFill>
                  <a:srgbClr val="800000"/>
                </a:solidFill>
              </a:rPr>
              <a:t>Emotional State</a:t>
            </a:r>
          </a:p>
        </p:txBody>
      </p:sp>
    </p:spTree>
    <p:extLst>
      <p:ext uri="{BB962C8B-B14F-4D97-AF65-F5344CB8AC3E}">
        <p14:creationId xmlns:p14="http://schemas.microsoft.com/office/powerpoint/2010/main" val="106125190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4335"/>
            <a:ext cx="6347713" cy="1320800"/>
          </a:xfrm>
        </p:spPr>
        <p:txBody>
          <a:bodyPr/>
          <a:lstStyle/>
          <a:p>
            <a:r>
              <a:rPr lang="en-US" sz="4400" dirty="0" smtClean="0">
                <a:solidFill>
                  <a:srgbClr val="800000"/>
                </a:solidFill>
              </a:rPr>
              <a:t>Communication Styles</a:t>
            </a:r>
            <a:endParaRPr lang="en-US" dirty="0"/>
          </a:p>
        </p:txBody>
      </p:sp>
      <p:sp>
        <p:nvSpPr>
          <p:cNvPr id="4" name="Rectangle 3"/>
          <p:cNvSpPr/>
          <p:nvPr/>
        </p:nvSpPr>
        <p:spPr>
          <a:xfrm>
            <a:off x="2741300" y="1050619"/>
            <a:ext cx="2664296" cy="91440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Types of Communication</a:t>
            </a:r>
            <a:endParaRPr lang="en-US" sz="2000" dirty="0">
              <a:solidFill>
                <a:srgbClr val="800000"/>
              </a:solidFill>
            </a:endParaRPr>
          </a:p>
        </p:txBody>
      </p:sp>
      <p:sp>
        <p:nvSpPr>
          <p:cNvPr id="6" name="Rectangle 5"/>
          <p:cNvSpPr/>
          <p:nvPr/>
        </p:nvSpPr>
        <p:spPr>
          <a:xfrm>
            <a:off x="251520" y="2443808"/>
            <a:ext cx="3456384" cy="914400"/>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Based on Communication Channels</a:t>
            </a:r>
            <a:endParaRPr lang="en-US" sz="2000" dirty="0">
              <a:solidFill>
                <a:srgbClr val="800000"/>
              </a:solidFill>
            </a:endParaRPr>
          </a:p>
        </p:txBody>
      </p:sp>
      <p:sp>
        <p:nvSpPr>
          <p:cNvPr id="7" name="Rectangle 6"/>
          <p:cNvSpPr/>
          <p:nvPr/>
        </p:nvSpPr>
        <p:spPr>
          <a:xfrm>
            <a:off x="4583009" y="2600517"/>
            <a:ext cx="2664296" cy="914400"/>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Based on style and purpose</a:t>
            </a:r>
            <a:endParaRPr lang="en-US" sz="2000" dirty="0">
              <a:solidFill>
                <a:srgbClr val="800000"/>
              </a:solidFill>
            </a:endParaRPr>
          </a:p>
        </p:txBody>
      </p:sp>
      <p:sp>
        <p:nvSpPr>
          <p:cNvPr id="8" name="Rectangle 7"/>
          <p:cNvSpPr/>
          <p:nvPr/>
        </p:nvSpPr>
        <p:spPr>
          <a:xfrm>
            <a:off x="88302" y="4008367"/>
            <a:ext cx="1794587" cy="602209"/>
          </a:xfrm>
          <a:prstGeom prst="rect">
            <a:avLst/>
          </a:prstGeom>
          <a:solidFill>
            <a:srgbClr val="3399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Non-Verbal</a:t>
            </a:r>
            <a:endParaRPr lang="en-US" sz="2000" dirty="0">
              <a:solidFill>
                <a:srgbClr val="800000"/>
              </a:solidFill>
            </a:endParaRPr>
          </a:p>
        </p:txBody>
      </p:sp>
      <p:sp>
        <p:nvSpPr>
          <p:cNvPr id="9" name="Rectangle 8"/>
          <p:cNvSpPr/>
          <p:nvPr/>
        </p:nvSpPr>
        <p:spPr>
          <a:xfrm>
            <a:off x="2182418" y="4048550"/>
            <a:ext cx="1794587" cy="602209"/>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Verbal</a:t>
            </a:r>
            <a:endParaRPr lang="en-US" sz="2000" dirty="0">
              <a:solidFill>
                <a:srgbClr val="800000"/>
              </a:solidFill>
            </a:endParaRPr>
          </a:p>
        </p:txBody>
      </p:sp>
      <p:sp>
        <p:nvSpPr>
          <p:cNvPr id="10" name="Rectangle 9"/>
          <p:cNvSpPr/>
          <p:nvPr/>
        </p:nvSpPr>
        <p:spPr>
          <a:xfrm>
            <a:off x="3275856" y="5089922"/>
            <a:ext cx="1794587" cy="602209"/>
          </a:xfrm>
          <a:prstGeom prst="rect">
            <a:avLst/>
          </a:prstGeom>
          <a:solidFill>
            <a:srgbClr val="6600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Oral</a:t>
            </a:r>
            <a:endParaRPr lang="en-US" sz="2000" dirty="0">
              <a:solidFill>
                <a:srgbClr val="800000"/>
              </a:solidFill>
            </a:endParaRPr>
          </a:p>
        </p:txBody>
      </p:sp>
      <p:sp>
        <p:nvSpPr>
          <p:cNvPr id="11" name="Rectangle 10"/>
          <p:cNvSpPr/>
          <p:nvPr/>
        </p:nvSpPr>
        <p:spPr>
          <a:xfrm>
            <a:off x="3275856" y="5923135"/>
            <a:ext cx="1794587" cy="602209"/>
          </a:xfrm>
          <a:prstGeom prst="rect">
            <a:avLst/>
          </a:prstGeom>
          <a:solidFill>
            <a:srgbClr val="CC00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Written</a:t>
            </a:r>
            <a:endParaRPr lang="en-US" sz="2000" dirty="0">
              <a:solidFill>
                <a:srgbClr val="800000"/>
              </a:solidFill>
            </a:endParaRPr>
          </a:p>
        </p:txBody>
      </p:sp>
      <p:sp>
        <p:nvSpPr>
          <p:cNvPr id="12" name="Rectangle 11"/>
          <p:cNvSpPr/>
          <p:nvPr/>
        </p:nvSpPr>
        <p:spPr>
          <a:xfrm>
            <a:off x="5724128" y="5072947"/>
            <a:ext cx="1794587" cy="602209"/>
          </a:xfrm>
          <a:prstGeom prst="rect">
            <a:avLst/>
          </a:prstGeom>
          <a:solidFill>
            <a:srgbClr val="6666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Face-Face</a:t>
            </a:r>
            <a:endParaRPr lang="en-US" sz="2000" dirty="0">
              <a:solidFill>
                <a:srgbClr val="800000"/>
              </a:solidFill>
            </a:endParaRPr>
          </a:p>
        </p:txBody>
      </p:sp>
      <p:sp>
        <p:nvSpPr>
          <p:cNvPr id="13" name="Rectangle 12"/>
          <p:cNvSpPr/>
          <p:nvPr/>
        </p:nvSpPr>
        <p:spPr>
          <a:xfrm>
            <a:off x="5724128" y="5923134"/>
            <a:ext cx="1794587" cy="602209"/>
          </a:xfrm>
          <a:prstGeom prst="rect">
            <a:avLst/>
          </a:prstGeom>
          <a:solidFill>
            <a:srgbClr val="9966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Distance</a:t>
            </a:r>
            <a:endParaRPr lang="en-US" sz="2000" dirty="0">
              <a:solidFill>
                <a:srgbClr val="800000"/>
              </a:solidFill>
            </a:endParaRPr>
          </a:p>
        </p:txBody>
      </p:sp>
      <p:sp>
        <p:nvSpPr>
          <p:cNvPr id="14" name="Rectangle 13"/>
          <p:cNvSpPr/>
          <p:nvPr/>
        </p:nvSpPr>
        <p:spPr>
          <a:xfrm>
            <a:off x="4286051" y="3943818"/>
            <a:ext cx="1794587" cy="602209"/>
          </a:xfrm>
          <a:prstGeom prst="rect">
            <a:avLst/>
          </a:prstGeom>
          <a:solidFill>
            <a:srgbClr val="66FF3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Formal</a:t>
            </a:r>
            <a:endParaRPr lang="en-US" sz="2000" dirty="0">
              <a:solidFill>
                <a:srgbClr val="800000"/>
              </a:solidFill>
            </a:endParaRPr>
          </a:p>
        </p:txBody>
      </p:sp>
      <p:sp>
        <p:nvSpPr>
          <p:cNvPr id="15" name="Rectangle 14"/>
          <p:cNvSpPr/>
          <p:nvPr/>
        </p:nvSpPr>
        <p:spPr>
          <a:xfrm>
            <a:off x="6514986" y="3975242"/>
            <a:ext cx="1794587" cy="602209"/>
          </a:xfrm>
          <a:prstGeom prst="rect">
            <a:avLst/>
          </a:prstGeom>
          <a:solidFill>
            <a:srgbClr val="66FF6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rgbClr val="800000"/>
                </a:solidFill>
              </a:rPr>
              <a:t>Informal</a:t>
            </a:r>
            <a:endParaRPr lang="en-US" sz="2000" dirty="0">
              <a:solidFill>
                <a:srgbClr val="800000"/>
              </a:solidFill>
            </a:endParaRPr>
          </a:p>
        </p:txBody>
      </p:sp>
      <p:cxnSp>
        <p:nvCxnSpPr>
          <p:cNvPr id="17" name="Straight Arrow Connector 16"/>
          <p:cNvCxnSpPr/>
          <p:nvPr/>
        </p:nvCxnSpPr>
        <p:spPr>
          <a:xfrm flipH="1">
            <a:off x="2987824" y="1990640"/>
            <a:ext cx="1257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45156" y="1965019"/>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2627784" y="2204864"/>
            <a:ext cx="3201549" cy="158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627784" y="2204864"/>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5796136" y="2204864"/>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882889" y="3358208"/>
            <a:ext cx="0" cy="382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55576" y="3732912"/>
            <a:ext cx="2232248" cy="2998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79185" y="3759850"/>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2980953" y="3808705"/>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5760132" y="3514917"/>
            <a:ext cx="11189" cy="18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644008" y="3689426"/>
            <a:ext cx="2232248" cy="2998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4644008" y="3688782"/>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6869385" y="3717032"/>
            <a:ext cx="0" cy="239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flipV="1">
            <a:off x="2969325" y="4650760"/>
            <a:ext cx="18499" cy="157347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2987824" y="5374052"/>
            <a:ext cx="328637" cy="16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2987824" y="6220337"/>
            <a:ext cx="328637" cy="16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5382588" y="5437499"/>
            <a:ext cx="23008" cy="78911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V="1">
            <a:off x="5070443" y="5428249"/>
            <a:ext cx="653685" cy="16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V="1">
            <a:off x="5388975" y="6237312"/>
            <a:ext cx="3351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342597"/>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Advantages of </a:t>
            </a:r>
            <a:br>
              <a:rPr lang="en-US" sz="3200" b="1" dirty="0" smtClean="0">
                <a:solidFill>
                  <a:srgbClr val="800000"/>
                </a:solidFill>
              </a:rPr>
            </a:br>
            <a:r>
              <a:rPr lang="en-US" sz="3200" b="1" dirty="0" smtClean="0">
                <a:solidFill>
                  <a:srgbClr val="800000"/>
                </a:solidFill>
              </a:rPr>
              <a:t>Written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12072" y="2289198"/>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Permanent Record</a:t>
            </a:r>
          </a:p>
          <a:p>
            <a:endParaRPr lang="en-US" sz="2400" dirty="0" smtClean="0">
              <a:solidFill>
                <a:srgbClr val="660066"/>
              </a:solidFill>
            </a:endParaRPr>
          </a:p>
        </p:txBody>
      </p:sp>
      <p:sp>
        <p:nvSpPr>
          <p:cNvPr id="10" name="TextBox 9"/>
          <p:cNvSpPr txBox="1"/>
          <p:nvPr/>
        </p:nvSpPr>
        <p:spPr>
          <a:xfrm>
            <a:off x="1357290" y="3312383"/>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Meticulous Presentation</a:t>
            </a:r>
          </a:p>
          <a:p>
            <a:endParaRPr lang="en-IN" sz="2400" dirty="0">
              <a:solidFill>
                <a:srgbClr val="800000"/>
              </a:solidFill>
            </a:endParaRPr>
          </a:p>
        </p:txBody>
      </p:sp>
      <p:sp>
        <p:nvSpPr>
          <p:cNvPr id="11" name="TextBox 10"/>
          <p:cNvSpPr txBox="1"/>
          <p:nvPr/>
        </p:nvSpPr>
        <p:spPr>
          <a:xfrm>
            <a:off x="1357290" y="4312514"/>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Easy Circulation</a:t>
            </a:r>
          </a:p>
          <a:p>
            <a:endParaRPr lang="en-IN" sz="2400" dirty="0">
              <a:solidFill>
                <a:srgbClr val="660066"/>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Advantages of </a:t>
            </a:r>
            <a:br>
              <a:rPr lang="en-US" sz="3200" b="1" dirty="0" smtClean="0">
                <a:solidFill>
                  <a:srgbClr val="800000"/>
                </a:solidFill>
              </a:rPr>
            </a:br>
            <a:r>
              <a:rPr lang="en-US" sz="3200" b="1" dirty="0" smtClean="0">
                <a:solidFill>
                  <a:srgbClr val="800000"/>
                </a:solidFill>
              </a:rPr>
              <a:t>Written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40985" y="258340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Suitable for Statistical Data</a:t>
            </a:r>
          </a:p>
          <a:p>
            <a:endParaRPr lang="en-US" sz="2400" dirty="0" smtClean="0">
              <a:solidFill>
                <a:srgbClr val="660066"/>
              </a:solidFill>
            </a:endParaRPr>
          </a:p>
        </p:txBody>
      </p:sp>
      <p:sp>
        <p:nvSpPr>
          <p:cNvPr id="10" name="TextBox 9"/>
          <p:cNvSpPr txBox="1"/>
          <p:nvPr/>
        </p:nvSpPr>
        <p:spPr>
          <a:xfrm>
            <a:off x="1357290" y="360611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Promotes Goodwill</a:t>
            </a:r>
          </a:p>
          <a:p>
            <a:endParaRPr lang="en-IN" sz="2400" dirty="0">
              <a:solidFill>
                <a:srgbClr val="800000"/>
              </a:solidFill>
            </a:endParaRPr>
          </a:p>
        </p:txBody>
      </p:sp>
    </p:spTree>
    <p:extLst>
      <p:ext uri="{BB962C8B-B14F-4D97-AF65-F5344CB8AC3E}">
        <p14:creationId xmlns:p14="http://schemas.microsoft.com/office/powerpoint/2010/main" val="153336851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Disadvantages of </a:t>
            </a:r>
            <a:br>
              <a:rPr lang="en-US" sz="3200" b="1" dirty="0" smtClean="0">
                <a:solidFill>
                  <a:srgbClr val="800000"/>
                </a:solidFill>
              </a:rPr>
            </a:br>
            <a:r>
              <a:rPr lang="en-US" sz="3200" b="1" dirty="0" smtClean="0">
                <a:solidFill>
                  <a:srgbClr val="800000"/>
                </a:solidFill>
              </a:rPr>
              <a:t>Written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40985" y="258340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Time Consuming</a:t>
            </a:r>
          </a:p>
          <a:p>
            <a:endParaRPr lang="en-US" sz="2400" dirty="0" smtClean="0">
              <a:solidFill>
                <a:srgbClr val="660066"/>
              </a:solidFill>
            </a:endParaRPr>
          </a:p>
        </p:txBody>
      </p:sp>
      <p:sp>
        <p:nvSpPr>
          <p:cNvPr id="10" name="TextBox 9"/>
          <p:cNvSpPr txBox="1"/>
          <p:nvPr/>
        </p:nvSpPr>
        <p:spPr>
          <a:xfrm>
            <a:off x="1357290" y="360611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Non-Flexible</a:t>
            </a:r>
          </a:p>
          <a:p>
            <a:endParaRPr lang="en-IN" sz="2400" dirty="0">
              <a:solidFill>
                <a:srgbClr val="800000"/>
              </a:solidFill>
            </a:endParaRPr>
          </a:p>
        </p:txBody>
      </p:sp>
      <p:sp>
        <p:nvSpPr>
          <p:cNvPr id="8" name="TextBox 7"/>
          <p:cNvSpPr txBox="1"/>
          <p:nvPr/>
        </p:nvSpPr>
        <p:spPr>
          <a:xfrm>
            <a:off x="1340985" y="4673089"/>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Less scope for clarification</a:t>
            </a:r>
          </a:p>
          <a:p>
            <a:endParaRPr lang="en-IN" sz="2400" dirty="0">
              <a:solidFill>
                <a:srgbClr val="800000"/>
              </a:solidFill>
            </a:endParaRPr>
          </a:p>
        </p:txBody>
      </p:sp>
    </p:spTree>
    <p:extLst>
      <p:ext uri="{BB962C8B-B14F-4D97-AF65-F5344CB8AC3E}">
        <p14:creationId xmlns:p14="http://schemas.microsoft.com/office/powerpoint/2010/main" val="29719218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Disadvantages of </a:t>
            </a:r>
            <a:br>
              <a:rPr lang="en-US" sz="3200" b="1" dirty="0" smtClean="0">
                <a:solidFill>
                  <a:srgbClr val="800000"/>
                </a:solidFill>
              </a:rPr>
            </a:br>
            <a:r>
              <a:rPr lang="en-US" sz="3200" b="1" dirty="0" smtClean="0">
                <a:solidFill>
                  <a:srgbClr val="800000"/>
                </a:solidFill>
              </a:rPr>
              <a:t>Written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40985" y="258340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Demands writing Proficiency</a:t>
            </a:r>
          </a:p>
          <a:p>
            <a:endParaRPr lang="en-US" sz="2400" dirty="0" smtClean="0">
              <a:solidFill>
                <a:srgbClr val="660066"/>
              </a:solidFill>
            </a:endParaRPr>
          </a:p>
        </p:txBody>
      </p:sp>
      <p:sp>
        <p:nvSpPr>
          <p:cNvPr id="10" name="TextBox 9"/>
          <p:cNvSpPr txBox="1"/>
          <p:nvPr/>
        </p:nvSpPr>
        <p:spPr>
          <a:xfrm>
            <a:off x="1357290" y="360611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Probability of Wrong Interpretation</a:t>
            </a:r>
          </a:p>
          <a:p>
            <a:endParaRPr lang="en-IN" sz="2400" dirty="0">
              <a:solidFill>
                <a:srgbClr val="800000"/>
              </a:solidFill>
            </a:endParaRPr>
          </a:p>
        </p:txBody>
      </p:sp>
      <p:sp>
        <p:nvSpPr>
          <p:cNvPr id="8" name="TextBox 7"/>
          <p:cNvSpPr txBox="1"/>
          <p:nvPr/>
        </p:nvSpPr>
        <p:spPr>
          <a:xfrm>
            <a:off x="1340985" y="4673089"/>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Less scope for clarification</a:t>
            </a:r>
          </a:p>
          <a:p>
            <a:endParaRPr lang="en-IN" sz="2400" dirty="0">
              <a:solidFill>
                <a:srgbClr val="800000"/>
              </a:solidFill>
            </a:endParaRPr>
          </a:p>
        </p:txBody>
      </p:sp>
    </p:spTree>
    <p:extLst>
      <p:ext uri="{BB962C8B-B14F-4D97-AF65-F5344CB8AC3E}">
        <p14:creationId xmlns:p14="http://schemas.microsoft.com/office/powerpoint/2010/main" val="35134771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63" y="3363302"/>
            <a:ext cx="8229600" cy="500066"/>
          </a:xfrm>
        </p:spPr>
        <p:txBody>
          <a:bodyPr>
            <a:normAutofit fontScale="90000"/>
          </a:bodyPr>
          <a:lstStyle/>
          <a:p>
            <a:pPr algn="ctr"/>
            <a:r>
              <a:rPr lang="en-US" sz="4000" dirty="0" smtClean="0">
                <a:solidFill>
                  <a:srgbClr val="800000"/>
                </a:solidFill>
              </a:rPr>
              <a:t>Introduction to Verbal and Non verbal </a:t>
            </a:r>
            <a:br>
              <a:rPr lang="en-US" sz="4000" dirty="0" smtClean="0">
                <a:solidFill>
                  <a:srgbClr val="800000"/>
                </a:solidFill>
              </a:rPr>
            </a:br>
            <a:r>
              <a:rPr lang="en-US" sz="4000" dirty="0" smtClean="0">
                <a:solidFill>
                  <a:srgbClr val="800000"/>
                </a:solidFill>
              </a:rPr>
              <a:t>communication</a:t>
            </a:r>
            <a:endParaRPr lang="en-IN" sz="4000" dirty="0">
              <a:solidFill>
                <a:srgbClr val="800000"/>
              </a:solidFill>
            </a:endParaRPr>
          </a:p>
        </p:txBody>
      </p:sp>
      <p:sp>
        <p:nvSpPr>
          <p:cNvPr id="10" name="Subtitle 2"/>
          <p:cNvSpPr txBox="1">
            <a:spLocks/>
          </p:cNvSpPr>
          <p:nvPr/>
        </p:nvSpPr>
        <p:spPr>
          <a:xfrm>
            <a:off x="1500166" y="1285860"/>
            <a:ext cx="6400800" cy="500066"/>
          </a:xfrm>
          <a:prstGeom prst="rect">
            <a:avLst/>
          </a:prstGeom>
        </p:spPr>
        <p:txBody>
          <a:bodyPr vert="horz">
            <a:normAutofit lnSpcReduction="1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descr="MC900078751.bmp"/>
          <p:cNvPicPr>
            <a:picLocks noChangeAspect="1"/>
          </p:cNvPicPr>
          <p:nvPr/>
        </p:nvPicPr>
        <p:blipFill>
          <a:blip r:embed="rId3"/>
          <a:stretch>
            <a:fillRect/>
          </a:stretch>
        </p:blipFill>
        <p:spPr>
          <a:xfrm>
            <a:off x="934919" y="291199"/>
            <a:ext cx="1130494" cy="1183944"/>
          </a:xfrm>
          <a:prstGeom prst="rect">
            <a:avLst/>
          </a:prstGeom>
        </p:spPr>
      </p:pic>
      <p:sp>
        <p:nvSpPr>
          <p:cNvPr id="12" name="TextBox 11"/>
          <p:cNvSpPr txBox="1"/>
          <p:nvPr/>
        </p:nvSpPr>
        <p:spPr>
          <a:xfrm>
            <a:off x="1306677" y="4767535"/>
            <a:ext cx="1941557" cy="461665"/>
          </a:xfrm>
          <a:prstGeom prst="rect">
            <a:avLst/>
          </a:prstGeom>
          <a:noFill/>
        </p:spPr>
        <p:txBody>
          <a:bodyPr wrap="none" rtlCol="0">
            <a:spAutoFit/>
          </a:bodyPr>
          <a:lstStyle/>
          <a:p>
            <a:r>
              <a:rPr lang="en-US" sz="2400" dirty="0" smtClean="0">
                <a:solidFill>
                  <a:srgbClr val="800000"/>
                </a:solidFill>
                <a:latin typeface="+mj-lt"/>
              </a:rPr>
              <a:t>Appearance</a:t>
            </a:r>
            <a:endParaRPr lang="en-IN" sz="2400" dirty="0">
              <a:solidFill>
                <a:srgbClr val="800000"/>
              </a:solidFill>
              <a:latin typeface="+mj-lt"/>
            </a:endParaRPr>
          </a:p>
        </p:txBody>
      </p:sp>
      <p:pic>
        <p:nvPicPr>
          <p:cNvPr id="13" name="Picture 12" descr="MP900385557 (4).JPG"/>
          <p:cNvPicPr>
            <a:picLocks noChangeAspect="1"/>
          </p:cNvPicPr>
          <p:nvPr/>
        </p:nvPicPr>
        <p:blipFill>
          <a:blip r:embed="rId4"/>
          <a:stretch>
            <a:fillRect/>
          </a:stretch>
        </p:blipFill>
        <p:spPr>
          <a:xfrm rot="19761232">
            <a:off x="6564387" y="572488"/>
            <a:ext cx="1493364" cy="1422239"/>
          </a:xfrm>
          <a:prstGeom prst="rect">
            <a:avLst/>
          </a:prstGeom>
        </p:spPr>
      </p:pic>
      <p:sp>
        <p:nvSpPr>
          <p:cNvPr id="14" name="TextBox 13"/>
          <p:cNvSpPr txBox="1"/>
          <p:nvPr/>
        </p:nvSpPr>
        <p:spPr>
          <a:xfrm rot="2830865">
            <a:off x="3882745" y="1464433"/>
            <a:ext cx="2443298" cy="461665"/>
          </a:xfrm>
          <a:prstGeom prst="rect">
            <a:avLst/>
          </a:prstGeom>
          <a:noFill/>
        </p:spPr>
        <p:txBody>
          <a:bodyPr wrap="none" rtlCol="0">
            <a:spAutoFit/>
          </a:bodyPr>
          <a:lstStyle/>
          <a:p>
            <a:r>
              <a:rPr lang="en-US" sz="2400" dirty="0" smtClean="0">
                <a:solidFill>
                  <a:srgbClr val="800000"/>
                </a:solidFill>
                <a:latin typeface="+mj-lt"/>
              </a:rPr>
              <a:t>Body Language</a:t>
            </a:r>
            <a:endParaRPr lang="en-IN" sz="2400" dirty="0">
              <a:solidFill>
                <a:srgbClr val="800000"/>
              </a:solidFill>
              <a:latin typeface="+mj-lt"/>
            </a:endParaRPr>
          </a:p>
        </p:txBody>
      </p:sp>
      <p:sp>
        <p:nvSpPr>
          <p:cNvPr id="15" name="TextBox 14"/>
          <p:cNvSpPr txBox="1"/>
          <p:nvPr/>
        </p:nvSpPr>
        <p:spPr>
          <a:xfrm rot="18645348">
            <a:off x="7265215" y="3892177"/>
            <a:ext cx="1271502" cy="461665"/>
          </a:xfrm>
          <a:prstGeom prst="rect">
            <a:avLst/>
          </a:prstGeom>
          <a:noFill/>
        </p:spPr>
        <p:txBody>
          <a:bodyPr wrap="none" rtlCol="0">
            <a:spAutoFit/>
          </a:bodyPr>
          <a:lstStyle/>
          <a:p>
            <a:r>
              <a:rPr lang="en-US" sz="2400" dirty="0" smtClean="0">
                <a:solidFill>
                  <a:srgbClr val="800000"/>
                </a:solidFill>
                <a:latin typeface="+mj-lt"/>
              </a:rPr>
              <a:t>Sounds</a:t>
            </a:r>
            <a:endParaRPr lang="en-IN" sz="2400" dirty="0">
              <a:solidFill>
                <a:srgbClr val="800000"/>
              </a:solidFill>
              <a:latin typeface="+mj-lt"/>
            </a:endParaRPr>
          </a:p>
        </p:txBody>
      </p:sp>
      <p:pic>
        <p:nvPicPr>
          <p:cNvPr id="16" name="Picture 15" descr="MC900064950.bmp"/>
          <p:cNvPicPr>
            <a:picLocks noChangeAspect="1"/>
          </p:cNvPicPr>
          <p:nvPr/>
        </p:nvPicPr>
        <p:blipFill>
          <a:blip r:embed="rId5"/>
          <a:stretch>
            <a:fillRect/>
          </a:stretch>
        </p:blipFill>
        <p:spPr>
          <a:xfrm>
            <a:off x="4665733" y="5531404"/>
            <a:ext cx="1329594" cy="1340769"/>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5816" y="2492896"/>
            <a:ext cx="2884123" cy="769441"/>
          </a:xfrm>
          <a:prstGeom prst="rect">
            <a:avLst/>
          </a:prstGeom>
          <a:noFill/>
        </p:spPr>
        <p:txBody>
          <a:bodyPr wrap="none" rtlCol="0">
            <a:spAutoFit/>
          </a:bodyPr>
          <a:lstStyle/>
          <a:p>
            <a:r>
              <a:rPr lang="en-US" sz="4400" dirty="0" smtClean="0"/>
              <a:t>Activity #2</a:t>
            </a:r>
            <a:endParaRPr lang="en-US" sz="4400" dirty="0"/>
          </a:p>
        </p:txBody>
      </p:sp>
    </p:spTree>
    <p:extLst>
      <p:ext uri="{BB962C8B-B14F-4D97-AF65-F5344CB8AC3E}">
        <p14:creationId xmlns:p14="http://schemas.microsoft.com/office/powerpoint/2010/main" val="270475443"/>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14422"/>
            <a:ext cx="8229600" cy="500066"/>
          </a:xfrm>
        </p:spPr>
        <p:txBody>
          <a:bodyPr>
            <a:normAutofit fontScale="90000"/>
          </a:bodyPr>
          <a:lstStyle/>
          <a:p>
            <a:pPr algn="ctr"/>
            <a:r>
              <a:rPr lang="en-US" sz="4000" dirty="0" smtClean="0">
                <a:solidFill>
                  <a:srgbClr val="800000"/>
                </a:solidFill>
              </a:rPr>
              <a:t>Elements of non verbal </a:t>
            </a:r>
            <a:br>
              <a:rPr lang="en-US" sz="4000" dirty="0" smtClean="0">
                <a:solidFill>
                  <a:srgbClr val="800000"/>
                </a:solidFill>
              </a:rPr>
            </a:br>
            <a:r>
              <a:rPr lang="en-US" sz="4000" dirty="0" smtClean="0">
                <a:solidFill>
                  <a:srgbClr val="800000"/>
                </a:solidFill>
              </a:rPr>
              <a:t>communication</a:t>
            </a:r>
            <a:endParaRPr lang="en-IN" sz="4000" dirty="0">
              <a:solidFill>
                <a:srgbClr val="800000"/>
              </a:solidFill>
            </a:endParaRPr>
          </a:p>
        </p:txBody>
      </p:sp>
      <p:sp>
        <p:nvSpPr>
          <p:cNvPr id="10" name="Subtitle 2"/>
          <p:cNvSpPr txBox="1">
            <a:spLocks/>
          </p:cNvSpPr>
          <p:nvPr/>
        </p:nvSpPr>
        <p:spPr>
          <a:xfrm>
            <a:off x="1500166" y="1285860"/>
            <a:ext cx="6400800" cy="500066"/>
          </a:xfrm>
          <a:prstGeom prst="rect">
            <a:avLst/>
          </a:prstGeom>
        </p:spPr>
        <p:txBody>
          <a:bodyPr vert="horz">
            <a:normAutofit lnSpcReduction="1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descr="MC900078751.bmp"/>
          <p:cNvPicPr>
            <a:picLocks noChangeAspect="1"/>
          </p:cNvPicPr>
          <p:nvPr/>
        </p:nvPicPr>
        <p:blipFill>
          <a:blip r:embed="rId3"/>
          <a:stretch>
            <a:fillRect/>
          </a:stretch>
        </p:blipFill>
        <p:spPr>
          <a:xfrm>
            <a:off x="0" y="4015064"/>
            <a:ext cx="2714612" cy="2842960"/>
          </a:xfrm>
          <a:prstGeom prst="rect">
            <a:avLst/>
          </a:prstGeom>
        </p:spPr>
      </p:pic>
      <p:sp>
        <p:nvSpPr>
          <p:cNvPr id="12" name="TextBox 11"/>
          <p:cNvSpPr txBox="1"/>
          <p:nvPr/>
        </p:nvSpPr>
        <p:spPr>
          <a:xfrm>
            <a:off x="500034" y="2967335"/>
            <a:ext cx="1941557" cy="461665"/>
          </a:xfrm>
          <a:prstGeom prst="rect">
            <a:avLst/>
          </a:prstGeom>
          <a:noFill/>
        </p:spPr>
        <p:txBody>
          <a:bodyPr wrap="none" rtlCol="0">
            <a:spAutoFit/>
          </a:bodyPr>
          <a:lstStyle/>
          <a:p>
            <a:r>
              <a:rPr lang="en-US" sz="2400" dirty="0" smtClean="0">
                <a:solidFill>
                  <a:srgbClr val="800000"/>
                </a:solidFill>
                <a:latin typeface="+mj-lt"/>
              </a:rPr>
              <a:t>Appearance</a:t>
            </a:r>
            <a:endParaRPr lang="en-IN" sz="2400" dirty="0">
              <a:solidFill>
                <a:srgbClr val="800000"/>
              </a:solidFill>
              <a:latin typeface="+mj-lt"/>
            </a:endParaRPr>
          </a:p>
        </p:txBody>
      </p:sp>
      <p:pic>
        <p:nvPicPr>
          <p:cNvPr id="13" name="Picture 12" descr="MP900385557 (4).JPG"/>
          <p:cNvPicPr>
            <a:picLocks noChangeAspect="1"/>
          </p:cNvPicPr>
          <p:nvPr/>
        </p:nvPicPr>
        <p:blipFill>
          <a:blip r:embed="rId4"/>
          <a:stretch>
            <a:fillRect/>
          </a:stretch>
        </p:blipFill>
        <p:spPr>
          <a:xfrm>
            <a:off x="3071802" y="4000504"/>
            <a:ext cx="3000396" cy="2857496"/>
          </a:xfrm>
          <a:prstGeom prst="rect">
            <a:avLst/>
          </a:prstGeom>
        </p:spPr>
      </p:pic>
      <p:sp>
        <p:nvSpPr>
          <p:cNvPr id="14" name="TextBox 13"/>
          <p:cNvSpPr txBox="1"/>
          <p:nvPr/>
        </p:nvSpPr>
        <p:spPr>
          <a:xfrm>
            <a:off x="3857620" y="3000372"/>
            <a:ext cx="2443298" cy="461665"/>
          </a:xfrm>
          <a:prstGeom prst="rect">
            <a:avLst/>
          </a:prstGeom>
          <a:noFill/>
        </p:spPr>
        <p:txBody>
          <a:bodyPr wrap="none" rtlCol="0">
            <a:spAutoFit/>
          </a:bodyPr>
          <a:lstStyle/>
          <a:p>
            <a:r>
              <a:rPr lang="en-US" sz="2400" dirty="0" smtClean="0">
                <a:solidFill>
                  <a:srgbClr val="800000"/>
                </a:solidFill>
                <a:latin typeface="+mj-lt"/>
              </a:rPr>
              <a:t>Body Language</a:t>
            </a:r>
            <a:endParaRPr lang="en-IN" sz="2400" dirty="0">
              <a:solidFill>
                <a:srgbClr val="800000"/>
              </a:solidFill>
              <a:latin typeface="+mj-lt"/>
            </a:endParaRPr>
          </a:p>
        </p:txBody>
      </p:sp>
      <p:sp>
        <p:nvSpPr>
          <p:cNvPr id="15" name="TextBox 14"/>
          <p:cNvSpPr txBox="1"/>
          <p:nvPr/>
        </p:nvSpPr>
        <p:spPr>
          <a:xfrm>
            <a:off x="7286644" y="3038773"/>
            <a:ext cx="1271502" cy="461665"/>
          </a:xfrm>
          <a:prstGeom prst="rect">
            <a:avLst/>
          </a:prstGeom>
          <a:noFill/>
        </p:spPr>
        <p:txBody>
          <a:bodyPr wrap="none" rtlCol="0">
            <a:spAutoFit/>
          </a:bodyPr>
          <a:lstStyle/>
          <a:p>
            <a:r>
              <a:rPr lang="en-US" sz="2400" dirty="0" smtClean="0">
                <a:solidFill>
                  <a:srgbClr val="800000"/>
                </a:solidFill>
                <a:latin typeface="+mj-lt"/>
              </a:rPr>
              <a:t>Sounds</a:t>
            </a:r>
            <a:endParaRPr lang="en-IN" sz="2400" dirty="0">
              <a:solidFill>
                <a:srgbClr val="800000"/>
              </a:solidFill>
              <a:latin typeface="+mj-lt"/>
            </a:endParaRPr>
          </a:p>
        </p:txBody>
      </p:sp>
      <p:pic>
        <p:nvPicPr>
          <p:cNvPr id="16" name="Picture 15" descr="MC900064950.bmp"/>
          <p:cNvPicPr>
            <a:picLocks noChangeAspect="1"/>
          </p:cNvPicPr>
          <p:nvPr/>
        </p:nvPicPr>
        <p:blipFill>
          <a:blip r:embed="rId5"/>
          <a:stretch>
            <a:fillRect/>
          </a:stretch>
        </p:blipFill>
        <p:spPr>
          <a:xfrm>
            <a:off x="6310321" y="4000504"/>
            <a:ext cx="2833680" cy="2857497"/>
          </a:xfrm>
          <a:prstGeom prst="rect">
            <a:avLst/>
          </a:prstGeom>
        </p:spPr>
      </p:pic>
    </p:spTree>
    <p:extLst>
      <p:ext uri="{BB962C8B-B14F-4D97-AF65-F5344CB8AC3E}">
        <p14:creationId xmlns:p14="http://schemas.microsoft.com/office/powerpoint/2010/main" val="29116162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85728"/>
            <a:ext cx="8229600" cy="500066"/>
          </a:xfrm>
        </p:spPr>
        <p:txBody>
          <a:bodyPr>
            <a:normAutofit fontScale="90000"/>
          </a:bodyPr>
          <a:lstStyle/>
          <a:p>
            <a:pPr algn="ctr"/>
            <a:r>
              <a:rPr lang="en-US" sz="4000" dirty="0">
                <a:solidFill>
                  <a:srgbClr val="800000"/>
                </a:solidFill>
              </a:rPr>
              <a:t>A</a:t>
            </a:r>
            <a:r>
              <a:rPr lang="en-US" sz="4000" dirty="0" smtClean="0">
                <a:solidFill>
                  <a:srgbClr val="800000"/>
                </a:solidFill>
              </a:rPr>
              <a:t>ppearance</a:t>
            </a:r>
            <a:endParaRPr lang="en-IN" sz="4000" dirty="0">
              <a:solidFill>
                <a:srgbClr val="800000"/>
              </a:solidFill>
            </a:endParaRPr>
          </a:p>
        </p:txBody>
      </p:sp>
      <p:sp>
        <p:nvSpPr>
          <p:cNvPr id="10" name="Subtitle 2"/>
          <p:cNvSpPr txBox="1">
            <a:spLocks/>
          </p:cNvSpPr>
          <p:nvPr/>
        </p:nvSpPr>
        <p:spPr>
          <a:xfrm>
            <a:off x="1500166" y="1285860"/>
            <a:ext cx="6400800" cy="500066"/>
          </a:xfrm>
          <a:prstGeom prst="rect">
            <a:avLst/>
          </a:prstGeom>
        </p:spPr>
        <p:txBody>
          <a:bodyPr vert="horz">
            <a:normAutofit lnSpcReduction="1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descr="MC900078751.bmp"/>
          <p:cNvPicPr>
            <a:picLocks noChangeAspect="1"/>
          </p:cNvPicPr>
          <p:nvPr/>
        </p:nvPicPr>
        <p:blipFill>
          <a:blip r:embed="rId3"/>
          <a:stretch>
            <a:fillRect/>
          </a:stretch>
        </p:blipFill>
        <p:spPr>
          <a:xfrm>
            <a:off x="7429520" y="0"/>
            <a:ext cx="1714480" cy="1795541"/>
          </a:xfrm>
          <a:prstGeom prst="rect">
            <a:avLst/>
          </a:prstGeom>
        </p:spPr>
      </p:pic>
      <p:sp>
        <p:nvSpPr>
          <p:cNvPr id="18" name="TextBox 17"/>
          <p:cNvSpPr txBox="1"/>
          <p:nvPr/>
        </p:nvSpPr>
        <p:spPr>
          <a:xfrm>
            <a:off x="827584" y="1471238"/>
            <a:ext cx="6715172" cy="1569660"/>
          </a:xfrm>
          <a:prstGeom prst="rect">
            <a:avLst/>
          </a:prstGeom>
          <a:noFill/>
        </p:spPr>
        <p:txBody>
          <a:bodyPr wrap="square" rtlCol="0">
            <a:spAutoFit/>
          </a:bodyPr>
          <a:lstStyle/>
          <a:p>
            <a:pPr>
              <a:buFont typeface="Wingdings" pitchFamily="2" charset="2"/>
              <a:buChar char="Ø"/>
            </a:pPr>
            <a:r>
              <a:rPr lang="en-US" sz="2400" dirty="0" smtClean="0">
                <a:solidFill>
                  <a:srgbClr val="800000"/>
                </a:solidFill>
                <a:latin typeface="+mj-lt"/>
              </a:rPr>
              <a:t>Our choice of color, clothing, hairstyles and other factors affecting appearances are also considered means of non verbal communication</a:t>
            </a:r>
          </a:p>
        </p:txBody>
      </p:sp>
      <p:sp>
        <p:nvSpPr>
          <p:cNvPr id="19" name="TextBox 18"/>
          <p:cNvSpPr txBox="1"/>
          <p:nvPr/>
        </p:nvSpPr>
        <p:spPr>
          <a:xfrm>
            <a:off x="785786" y="3390091"/>
            <a:ext cx="6715172" cy="830997"/>
          </a:xfrm>
          <a:prstGeom prst="rect">
            <a:avLst/>
          </a:prstGeom>
          <a:noFill/>
        </p:spPr>
        <p:txBody>
          <a:bodyPr wrap="square" rtlCol="0">
            <a:spAutoFit/>
          </a:bodyPr>
          <a:lstStyle/>
          <a:p>
            <a:pPr>
              <a:buFont typeface="Wingdings" pitchFamily="2" charset="2"/>
              <a:buChar char="Ø"/>
            </a:pPr>
            <a:r>
              <a:rPr lang="en-US" sz="2400" dirty="0" smtClean="0">
                <a:solidFill>
                  <a:srgbClr val="800000"/>
                </a:solidFill>
                <a:latin typeface="+mj-lt"/>
              </a:rPr>
              <a:t>Appearances can also alter  physiological reactions, judgments and  interpretations</a:t>
            </a:r>
          </a:p>
        </p:txBody>
      </p:sp>
      <p:sp>
        <p:nvSpPr>
          <p:cNvPr id="20" name="TextBox 19"/>
          <p:cNvSpPr txBox="1"/>
          <p:nvPr/>
        </p:nvSpPr>
        <p:spPr>
          <a:xfrm>
            <a:off x="899592" y="4725144"/>
            <a:ext cx="6715172" cy="1569660"/>
          </a:xfrm>
          <a:prstGeom prst="rect">
            <a:avLst/>
          </a:prstGeom>
          <a:noFill/>
        </p:spPr>
        <p:txBody>
          <a:bodyPr wrap="square" rtlCol="0">
            <a:spAutoFit/>
          </a:bodyPr>
          <a:lstStyle/>
          <a:p>
            <a:pPr>
              <a:buFont typeface="Wingdings" pitchFamily="2" charset="2"/>
              <a:buChar char="Ø"/>
            </a:pPr>
            <a:r>
              <a:rPr lang="en-US" sz="2400" dirty="0" smtClean="0">
                <a:solidFill>
                  <a:srgbClr val="800000"/>
                </a:solidFill>
                <a:latin typeface="+mj-lt"/>
              </a:rPr>
              <a:t>These first impressions are important, which is why experts advise that job seekers dress appropriately for interviews with potential employers.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4704"/>
            <a:ext cx="8229600" cy="1127618"/>
          </a:xfrm>
        </p:spPr>
        <p:txBody>
          <a:bodyPr>
            <a:normAutofit/>
          </a:bodyPr>
          <a:lstStyle/>
          <a:p>
            <a:pPr algn="ctr"/>
            <a:r>
              <a:rPr lang="en-US" sz="3200" b="1" dirty="0" smtClean="0">
                <a:solidFill>
                  <a:srgbClr val="800000"/>
                </a:solidFill>
              </a:rPr>
              <a:t>Effective Communication</a:t>
            </a:r>
            <a:endParaRPr lang="en-IN" sz="3200" b="1" dirty="0">
              <a:solidFill>
                <a:srgbClr val="800000"/>
              </a:solidFill>
            </a:endParaRPr>
          </a:p>
        </p:txBody>
      </p:sp>
      <p:sp>
        <p:nvSpPr>
          <p:cNvPr id="3" name="Subtitle 2"/>
          <p:cNvSpPr>
            <a:spLocks noGrp="1"/>
          </p:cNvSpPr>
          <p:nvPr>
            <p:ph type="subTitle" idx="1"/>
          </p:nvPr>
        </p:nvSpPr>
        <p:spPr>
          <a:xfrm>
            <a:off x="2428860" y="5286388"/>
            <a:ext cx="6400800" cy="500066"/>
          </a:xfrm>
        </p:spPr>
        <p:txBody>
          <a:bodyPr>
            <a:normAutofit/>
          </a:bodyPr>
          <a:lstStyle/>
          <a:p>
            <a:endParaRPr lang="en-IN" dirty="0"/>
          </a:p>
        </p:txBody>
      </p:sp>
      <p:sp>
        <p:nvSpPr>
          <p:cNvPr id="7" name="TextBox 6"/>
          <p:cNvSpPr txBox="1"/>
          <p:nvPr/>
        </p:nvSpPr>
        <p:spPr>
          <a:xfrm>
            <a:off x="1619672" y="2637562"/>
            <a:ext cx="5745525" cy="1569660"/>
          </a:xfrm>
          <a:prstGeom prst="rect">
            <a:avLst/>
          </a:prstGeom>
          <a:noFill/>
        </p:spPr>
        <p:txBody>
          <a:bodyPr wrap="square" rtlCol="0">
            <a:spAutoFit/>
          </a:bodyPr>
          <a:lstStyle/>
          <a:p>
            <a:r>
              <a:rPr lang="en-US" sz="2400" b="1" dirty="0" smtClean="0">
                <a:solidFill>
                  <a:srgbClr val="800000"/>
                </a:solidFill>
                <a:latin typeface="+mj-lt"/>
              </a:rPr>
              <a:t>…is a communication between two or more people where the intended message is successfully delivered, received, and understood</a:t>
            </a:r>
            <a:endParaRPr lang="en-US" sz="2400" b="1" dirty="0">
              <a:solidFill>
                <a:srgbClr val="800000"/>
              </a:solidFill>
              <a:latin typeface="+mj-lt"/>
            </a:endParaRPr>
          </a:p>
        </p:txBody>
      </p:sp>
    </p:spTree>
    <p:extLst>
      <p:ext uri="{BB962C8B-B14F-4D97-AF65-F5344CB8AC3E}">
        <p14:creationId xmlns:p14="http://schemas.microsoft.com/office/powerpoint/2010/main" val="400253544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8229600" cy="500066"/>
          </a:xfrm>
        </p:spPr>
        <p:txBody>
          <a:bodyPr>
            <a:normAutofit fontScale="90000"/>
          </a:bodyPr>
          <a:lstStyle/>
          <a:p>
            <a:pPr algn="ctr"/>
            <a:r>
              <a:rPr lang="en-US" sz="4000" dirty="0" smtClean="0">
                <a:solidFill>
                  <a:srgbClr val="800000"/>
                </a:solidFill>
              </a:rPr>
              <a:t>Body Language</a:t>
            </a:r>
            <a:endParaRPr lang="en-IN" sz="4000" dirty="0">
              <a:solidFill>
                <a:srgbClr val="800000"/>
              </a:solidFill>
            </a:endParaRPr>
          </a:p>
        </p:txBody>
      </p:sp>
      <p:sp>
        <p:nvSpPr>
          <p:cNvPr id="10" name="Subtitle 2"/>
          <p:cNvSpPr txBox="1">
            <a:spLocks/>
          </p:cNvSpPr>
          <p:nvPr/>
        </p:nvSpPr>
        <p:spPr>
          <a:xfrm>
            <a:off x="1500166" y="1285860"/>
            <a:ext cx="6400800" cy="500066"/>
          </a:xfrm>
          <a:prstGeom prst="rect">
            <a:avLst/>
          </a:prstGeom>
        </p:spPr>
        <p:txBody>
          <a:bodyPr vert="horz">
            <a:normAutofit lnSpcReduction="1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TextBox 17"/>
          <p:cNvSpPr txBox="1"/>
          <p:nvPr/>
        </p:nvSpPr>
        <p:spPr>
          <a:xfrm>
            <a:off x="714349" y="1812185"/>
            <a:ext cx="6715172" cy="1938992"/>
          </a:xfrm>
          <a:prstGeom prst="rect">
            <a:avLst/>
          </a:prstGeom>
          <a:noFill/>
        </p:spPr>
        <p:txBody>
          <a:bodyPr wrap="square" rtlCol="0">
            <a:spAutoFit/>
          </a:bodyPr>
          <a:lstStyle/>
          <a:p>
            <a:r>
              <a:rPr lang="en-US" sz="2400" dirty="0" smtClean="0">
                <a:solidFill>
                  <a:srgbClr val="800000"/>
                </a:solidFill>
              </a:rPr>
              <a:t>…is </a:t>
            </a:r>
            <a:r>
              <a:rPr lang="en-US" sz="2400" dirty="0">
                <a:solidFill>
                  <a:srgbClr val="800000"/>
                </a:solidFill>
              </a:rPr>
              <a:t>an aspect of </a:t>
            </a:r>
            <a:r>
              <a:rPr lang="en-US" sz="2400" dirty="0" smtClean="0">
                <a:solidFill>
                  <a:srgbClr val="800000"/>
                </a:solidFill>
              </a:rPr>
              <a:t>non-verbal </a:t>
            </a:r>
            <a:r>
              <a:rPr lang="en-US" sz="2400" dirty="0">
                <a:solidFill>
                  <a:srgbClr val="800000"/>
                </a:solidFill>
              </a:rPr>
              <a:t>communication where physical </a:t>
            </a:r>
            <a:r>
              <a:rPr lang="en-US" sz="2400" dirty="0" err="1">
                <a:solidFill>
                  <a:srgbClr val="800000"/>
                </a:solidFill>
              </a:rPr>
              <a:t>behaviour</a:t>
            </a:r>
            <a:r>
              <a:rPr lang="en-US" sz="2400" dirty="0">
                <a:solidFill>
                  <a:srgbClr val="800000"/>
                </a:solidFill>
              </a:rPr>
              <a:t> is used (as opposed to or in addition to words) to convey information. It’s important that our body language synergizes with our words</a:t>
            </a:r>
            <a:endParaRPr lang="en-US" sz="2400" dirty="0" smtClean="0">
              <a:solidFill>
                <a:srgbClr val="800000"/>
              </a:solidFill>
              <a:latin typeface="+mj-lt"/>
            </a:endParaRPr>
          </a:p>
        </p:txBody>
      </p:sp>
      <p:pic>
        <p:nvPicPr>
          <p:cNvPr id="8" name="Picture 7" descr="MP900385557 (4).JPG"/>
          <p:cNvPicPr>
            <a:picLocks noChangeAspect="1"/>
          </p:cNvPicPr>
          <p:nvPr/>
        </p:nvPicPr>
        <p:blipFill>
          <a:blip r:embed="rId3" cstate="print"/>
          <a:stretch>
            <a:fillRect/>
          </a:stretch>
        </p:blipFill>
        <p:spPr>
          <a:xfrm>
            <a:off x="3419872" y="4077072"/>
            <a:ext cx="2071670" cy="1973003"/>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505" y="476672"/>
            <a:ext cx="6347713" cy="1320800"/>
          </a:xfrm>
        </p:spPr>
        <p:txBody>
          <a:bodyPr/>
          <a:lstStyle/>
          <a:p>
            <a:pPr algn="ctr"/>
            <a:r>
              <a:rPr lang="en-US" dirty="0">
                <a:solidFill>
                  <a:srgbClr val="800000"/>
                </a:solidFill>
              </a:rPr>
              <a:t>Body </a:t>
            </a:r>
            <a:r>
              <a:rPr lang="en-US" dirty="0" smtClean="0">
                <a:solidFill>
                  <a:srgbClr val="800000"/>
                </a:solidFill>
              </a:rPr>
              <a:t>Language includes</a:t>
            </a:r>
            <a:endParaRPr lang="en-US" dirty="0">
              <a:solidFill>
                <a:srgbClr val="800000"/>
              </a:solidFill>
            </a:endParaRPr>
          </a:p>
        </p:txBody>
      </p:sp>
      <p:sp>
        <p:nvSpPr>
          <p:cNvPr id="3" name="Content Placeholder 2"/>
          <p:cNvSpPr>
            <a:spLocks noGrp="1"/>
          </p:cNvSpPr>
          <p:nvPr>
            <p:ph idx="1"/>
          </p:nvPr>
        </p:nvSpPr>
        <p:spPr>
          <a:xfrm>
            <a:off x="1043608" y="1797472"/>
            <a:ext cx="6347714" cy="3880773"/>
          </a:xfrm>
        </p:spPr>
        <p:txBody>
          <a:bodyPr>
            <a:noAutofit/>
          </a:bodyPr>
          <a:lstStyle/>
          <a:p>
            <a:r>
              <a:rPr lang="en-US" sz="2400" dirty="0" smtClean="0">
                <a:solidFill>
                  <a:srgbClr val="800000"/>
                </a:solidFill>
              </a:rPr>
              <a:t>• </a:t>
            </a:r>
            <a:r>
              <a:rPr lang="en-US" sz="2400" dirty="0">
                <a:solidFill>
                  <a:srgbClr val="800000"/>
                </a:solidFill>
              </a:rPr>
              <a:t>Facial expressions </a:t>
            </a:r>
            <a:endParaRPr lang="en-US" sz="2400" dirty="0" smtClean="0">
              <a:solidFill>
                <a:srgbClr val="800000"/>
              </a:solidFill>
            </a:endParaRPr>
          </a:p>
          <a:p>
            <a:r>
              <a:rPr lang="en-US" sz="2400" dirty="0" smtClean="0">
                <a:solidFill>
                  <a:srgbClr val="800000"/>
                </a:solidFill>
              </a:rPr>
              <a:t>• </a:t>
            </a:r>
            <a:r>
              <a:rPr lang="en-US" sz="2400" dirty="0">
                <a:solidFill>
                  <a:srgbClr val="800000"/>
                </a:solidFill>
              </a:rPr>
              <a:t>Posture </a:t>
            </a:r>
            <a:endParaRPr lang="en-US" sz="2400" dirty="0" smtClean="0">
              <a:solidFill>
                <a:srgbClr val="800000"/>
              </a:solidFill>
            </a:endParaRPr>
          </a:p>
          <a:p>
            <a:r>
              <a:rPr lang="en-US" sz="2400" dirty="0" smtClean="0">
                <a:solidFill>
                  <a:srgbClr val="800000"/>
                </a:solidFill>
              </a:rPr>
              <a:t>• </a:t>
            </a:r>
            <a:r>
              <a:rPr lang="en-US" sz="2400" dirty="0">
                <a:solidFill>
                  <a:srgbClr val="800000"/>
                </a:solidFill>
              </a:rPr>
              <a:t>Gestures </a:t>
            </a:r>
            <a:endParaRPr lang="en-US" sz="2400" dirty="0" smtClean="0">
              <a:solidFill>
                <a:srgbClr val="800000"/>
              </a:solidFill>
            </a:endParaRPr>
          </a:p>
          <a:p>
            <a:r>
              <a:rPr lang="en-US" sz="2400" dirty="0" smtClean="0">
                <a:solidFill>
                  <a:srgbClr val="800000"/>
                </a:solidFill>
              </a:rPr>
              <a:t>• </a:t>
            </a:r>
            <a:r>
              <a:rPr lang="en-US" sz="2400" dirty="0">
                <a:solidFill>
                  <a:srgbClr val="800000"/>
                </a:solidFill>
              </a:rPr>
              <a:t>touch </a:t>
            </a:r>
            <a:endParaRPr lang="en-US" sz="2400" dirty="0" smtClean="0">
              <a:solidFill>
                <a:srgbClr val="800000"/>
              </a:solidFill>
            </a:endParaRPr>
          </a:p>
          <a:p>
            <a:r>
              <a:rPr lang="en-US" sz="2400" dirty="0" smtClean="0">
                <a:solidFill>
                  <a:srgbClr val="800000"/>
                </a:solidFill>
              </a:rPr>
              <a:t>• </a:t>
            </a:r>
            <a:r>
              <a:rPr lang="en-US" sz="2400" dirty="0">
                <a:solidFill>
                  <a:srgbClr val="800000"/>
                </a:solidFill>
              </a:rPr>
              <a:t>The use of space </a:t>
            </a:r>
            <a:endParaRPr lang="en-US" sz="2400" dirty="0" smtClean="0">
              <a:solidFill>
                <a:srgbClr val="800000"/>
              </a:solidFill>
            </a:endParaRPr>
          </a:p>
          <a:p>
            <a:r>
              <a:rPr lang="en-US" sz="2400" dirty="0" smtClean="0">
                <a:solidFill>
                  <a:srgbClr val="800000"/>
                </a:solidFill>
              </a:rPr>
              <a:t>• </a:t>
            </a:r>
            <a:r>
              <a:rPr lang="en-US" sz="2400" dirty="0">
                <a:solidFill>
                  <a:srgbClr val="800000"/>
                </a:solidFill>
              </a:rPr>
              <a:t>Eye </a:t>
            </a:r>
            <a:r>
              <a:rPr lang="en-US" sz="2400" dirty="0" smtClean="0">
                <a:solidFill>
                  <a:srgbClr val="800000"/>
                </a:solidFill>
              </a:rPr>
              <a:t>movement</a:t>
            </a:r>
          </a:p>
          <a:p>
            <a:endParaRPr lang="en-US" sz="2400" dirty="0">
              <a:solidFill>
                <a:srgbClr val="800000"/>
              </a:solidFill>
            </a:endParaRPr>
          </a:p>
          <a:p>
            <a:r>
              <a:rPr lang="en-US" sz="2400" dirty="0" smtClean="0">
                <a:solidFill>
                  <a:srgbClr val="800000"/>
                </a:solidFill>
              </a:rPr>
              <a:t> </a:t>
            </a:r>
            <a:r>
              <a:rPr lang="en-US" sz="2400" dirty="0">
                <a:solidFill>
                  <a:srgbClr val="800000"/>
                </a:solidFill>
              </a:rPr>
              <a:t>It’s also known as “kinesics”. </a:t>
            </a:r>
          </a:p>
        </p:txBody>
      </p:sp>
    </p:spTree>
    <p:extLst>
      <p:ext uri="{BB962C8B-B14F-4D97-AF65-F5344CB8AC3E}">
        <p14:creationId xmlns:p14="http://schemas.microsoft.com/office/powerpoint/2010/main" val="2459727060"/>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59632" y="2348880"/>
            <a:ext cx="6347713"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rgbClr val="800000"/>
                </a:solidFill>
              </a:rPr>
              <a:t>Dos </a:t>
            </a:r>
            <a:r>
              <a:rPr lang="en-US" dirty="0">
                <a:solidFill>
                  <a:srgbClr val="800000"/>
                </a:solidFill>
              </a:rPr>
              <a:t>and Don’ts of </a:t>
            </a:r>
            <a:r>
              <a:rPr lang="en-US" dirty="0" smtClean="0">
                <a:solidFill>
                  <a:srgbClr val="800000"/>
                </a:solidFill>
              </a:rPr>
              <a:t>non-verbal </a:t>
            </a:r>
            <a:r>
              <a:rPr lang="en-US" dirty="0">
                <a:solidFill>
                  <a:srgbClr val="800000"/>
                </a:solidFill>
              </a:rPr>
              <a:t>messages and body language</a:t>
            </a:r>
          </a:p>
          <a:p>
            <a:pPr algn="ctr"/>
            <a:endParaRPr lang="en-US" dirty="0">
              <a:solidFill>
                <a:srgbClr val="800000"/>
              </a:solidFill>
            </a:endParaRPr>
          </a:p>
        </p:txBody>
      </p:sp>
    </p:spTree>
    <p:extLst>
      <p:ext uri="{BB962C8B-B14F-4D97-AF65-F5344CB8AC3E}">
        <p14:creationId xmlns:p14="http://schemas.microsoft.com/office/powerpoint/2010/main" val="346078242"/>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7584" y="692696"/>
            <a:ext cx="6347713"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rgbClr val="800000"/>
                </a:solidFill>
              </a:rPr>
              <a:t>Do’s</a:t>
            </a:r>
            <a:endParaRPr lang="en-US" dirty="0">
              <a:solidFill>
                <a:srgbClr val="800000"/>
              </a:solidFill>
            </a:endParaRPr>
          </a:p>
          <a:p>
            <a:pPr algn="ctr"/>
            <a:endParaRPr lang="en-US" dirty="0">
              <a:solidFill>
                <a:srgbClr val="800000"/>
              </a:solidFill>
            </a:endParaRPr>
          </a:p>
        </p:txBody>
      </p:sp>
      <p:sp>
        <p:nvSpPr>
          <p:cNvPr id="3" name="Rectangle 2"/>
          <p:cNvSpPr/>
          <p:nvPr/>
        </p:nvSpPr>
        <p:spPr>
          <a:xfrm>
            <a:off x="822612" y="2028879"/>
            <a:ext cx="4572000" cy="461665"/>
          </a:xfrm>
          <a:prstGeom prst="rect">
            <a:avLst/>
          </a:prstGeom>
        </p:spPr>
        <p:txBody>
          <a:bodyPr>
            <a:spAutoFit/>
          </a:bodyPr>
          <a:lstStyle/>
          <a:p>
            <a:r>
              <a:rPr lang="en-US" sz="2400" dirty="0">
                <a:solidFill>
                  <a:srgbClr val="800000"/>
                </a:solidFill>
              </a:rPr>
              <a:t>• Make eye </a:t>
            </a:r>
            <a:r>
              <a:rPr lang="en-US" sz="2400" dirty="0" smtClean="0">
                <a:solidFill>
                  <a:srgbClr val="800000"/>
                </a:solidFill>
              </a:rPr>
              <a:t>contact </a:t>
            </a:r>
            <a:r>
              <a:rPr lang="en-US" sz="2400" dirty="0">
                <a:solidFill>
                  <a:srgbClr val="800000"/>
                </a:solidFill>
              </a:rPr>
              <a:t>... </a:t>
            </a:r>
          </a:p>
        </p:txBody>
      </p:sp>
      <p:sp>
        <p:nvSpPr>
          <p:cNvPr id="4" name="Rectangle 3"/>
          <p:cNvSpPr/>
          <p:nvPr/>
        </p:nvSpPr>
        <p:spPr>
          <a:xfrm>
            <a:off x="843888" y="2996952"/>
            <a:ext cx="3666388" cy="400110"/>
          </a:xfrm>
          <a:prstGeom prst="rect">
            <a:avLst/>
          </a:prstGeom>
        </p:spPr>
        <p:txBody>
          <a:bodyPr wrap="none">
            <a:spAutoFit/>
          </a:bodyPr>
          <a:lstStyle/>
          <a:p>
            <a:r>
              <a:rPr lang="en-US" sz="2000" b="1" dirty="0">
                <a:solidFill>
                  <a:srgbClr val="800000"/>
                </a:solidFill>
              </a:rPr>
              <a:t>• Have a firm </a:t>
            </a:r>
            <a:r>
              <a:rPr lang="en-US" sz="2000" b="1" dirty="0" smtClean="0">
                <a:solidFill>
                  <a:srgbClr val="800000"/>
                </a:solidFill>
              </a:rPr>
              <a:t>handshake </a:t>
            </a:r>
            <a:r>
              <a:rPr lang="en-US" sz="2000" b="1" dirty="0">
                <a:solidFill>
                  <a:srgbClr val="800000"/>
                </a:solidFill>
              </a:rPr>
              <a:t>... </a:t>
            </a:r>
          </a:p>
        </p:txBody>
      </p:sp>
      <p:sp>
        <p:nvSpPr>
          <p:cNvPr id="5" name="Rectangle 4"/>
          <p:cNvSpPr/>
          <p:nvPr/>
        </p:nvSpPr>
        <p:spPr>
          <a:xfrm>
            <a:off x="843888" y="3903470"/>
            <a:ext cx="4572000" cy="369332"/>
          </a:xfrm>
          <a:prstGeom prst="rect">
            <a:avLst/>
          </a:prstGeom>
        </p:spPr>
        <p:txBody>
          <a:bodyPr>
            <a:spAutoFit/>
          </a:bodyPr>
          <a:lstStyle/>
          <a:p>
            <a:r>
              <a:rPr lang="en-US" b="1" dirty="0">
                <a:solidFill>
                  <a:srgbClr val="800000"/>
                </a:solidFill>
              </a:rPr>
              <a:t>• Check your facial </a:t>
            </a:r>
            <a:r>
              <a:rPr lang="en-US" b="1" dirty="0" smtClean="0">
                <a:solidFill>
                  <a:srgbClr val="800000"/>
                </a:solidFill>
              </a:rPr>
              <a:t>expression </a:t>
            </a:r>
            <a:r>
              <a:rPr lang="en-US" b="1" dirty="0">
                <a:solidFill>
                  <a:srgbClr val="800000"/>
                </a:solidFill>
              </a:rPr>
              <a:t>... </a:t>
            </a:r>
          </a:p>
        </p:txBody>
      </p:sp>
      <p:sp>
        <p:nvSpPr>
          <p:cNvPr id="6" name="Rectangle 5"/>
          <p:cNvSpPr/>
          <p:nvPr/>
        </p:nvSpPr>
        <p:spPr>
          <a:xfrm>
            <a:off x="822612" y="4916466"/>
            <a:ext cx="4572000" cy="369332"/>
          </a:xfrm>
          <a:prstGeom prst="rect">
            <a:avLst/>
          </a:prstGeom>
        </p:spPr>
        <p:txBody>
          <a:bodyPr>
            <a:spAutoFit/>
          </a:bodyPr>
          <a:lstStyle/>
          <a:p>
            <a:r>
              <a:rPr lang="en-US" b="1" dirty="0">
                <a:solidFill>
                  <a:srgbClr val="800000"/>
                </a:solidFill>
              </a:rPr>
              <a:t>• Be natural with your </a:t>
            </a:r>
            <a:r>
              <a:rPr lang="en-US" b="1" dirty="0" smtClean="0">
                <a:solidFill>
                  <a:srgbClr val="800000"/>
                </a:solidFill>
              </a:rPr>
              <a:t>gestures …</a:t>
            </a:r>
            <a:endParaRPr lang="en-US" b="1" dirty="0">
              <a:solidFill>
                <a:srgbClr val="800000"/>
              </a:solidFill>
            </a:endParaRPr>
          </a:p>
        </p:txBody>
      </p:sp>
    </p:spTree>
    <p:extLst>
      <p:ext uri="{BB962C8B-B14F-4D97-AF65-F5344CB8AC3E}">
        <p14:creationId xmlns:p14="http://schemas.microsoft.com/office/powerpoint/2010/main" val="11982560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306" y="2116872"/>
            <a:ext cx="4572000" cy="369332"/>
          </a:xfrm>
          <a:prstGeom prst="rect">
            <a:avLst/>
          </a:prstGeom>
        </p:spPr>
        <p:txBody>
          <a:bodyPr>
            <a:spAutoFit/>
          </a:bodyPr>
          <a:lstStyle/>
          <a:p>
            <a:r>
              <a:rPr lang="en-US" b="1" dirty="0">
                <a:solidFill>
                  <a:srgbClr val="800000"/>
                </a:solidFill>
              </a:rPr>
              <a:t>• Maintain a receptive </a:t>
            </a:r>
            <a:r>
              <a:rPr lang="en-US" b="1" dirty="0" smtClean="0">
                <a:solidFill>
                  <a:srgbClr val="800000"/>
                </a:solidFill>
              </a:rPr>
              <a:t>posture </a:t>
            </a:r>
            <a:r>
              <a:rPr lang="en-US" b="1" dirty="0">
                <a:solidFill>
                  <a:srgbClr val="800000"/>
                </a:solidFill>
              </a:rPr>
              <a:t>... </a:t>
            </a:r>
          </a:p>
        </p:txBody>
      </p:sp>
      <p:sp>
        <p:nvSpPr>
          <p:cNvPr id="3" name="Rectangle 2"/>
          <p:cNvSpPr/>
          <p:nvPr/>
        </p:nvSpPr>
        <p:spPr>
          <a:xfrm>
            <a:off x="1331640" y="3140968"/>
            <a:ext cx="4572000" cy="646331"/>
          </a:xfrm>
          <a:prstGeom prst="rect">
            <a:avLst/>
          </a:prstGeom>
        </p:spPr>
        <p:txBody>
          <a:bodyPr>
            <a:spAutoFit/>
          </a:bodyPr>
          <a:lstStyle/>
          <a:p>
            <a:r>
              <a:rPr lang="en-US" b="1" dirty="0">
                <a:solidFill>
                  <a:srgbClr val="800000"/>
                </a:solidFill>
              </a:rPr>
              <a:t>• Refrain from sending mismatched </a:t>
            </a:r>
            <a:r>
              <a:rPr lang="en-US" b="1" dirty="0" smtClean="0">
                <a:solidFill>
                  <a:srgbClr val="800000"/>
                </a:solidFill>
              </a:rPr>
              <a:t>messages </a:t>
            </a:r>
            <a:r>
              <a:rPr lang="en-US" b="1" dirty="0">
                <a:solidFill>
                  <a:srgbClr val="800000"/>
                </a:solidFill>
              </a:rPr>
              <a:t>... </a:t>
            </a:r>
          </a:p>
        </p:txBody>
      </p:sp>
      <p:sp>
        <p:nvSpPr>
          <p:cNvPr id="5" name="Rectangle 4"/>
          <p:cNvSpPr/>
          <p:nvPr/>
        </p:nvSpPr>
        <p:spPr>
          <a:xfrm>
            <a:off x="1354306" y="4413717"/>
            <a:ext cx="3339376" cy="369332"/>
          </a:xfrm>
          <a:prstGeom prst="rect">
            <a:avLst/>
          </a:prstGeom>
        </p:spPr>
        <p:txBody>
          <a:bodyPr wrap="none">
            <a:spAutoFit/>
          </a:bodyPr>
          <a:lstStyle/>
          <a:p>
            <a:r>
              <a:rPr lang="en-US" b="1" dirty="0">
                <a:solidFill>
                  <a:srgbClr val="800000"/>
                </a:solidFill>
              </a:rPr>
              <a:t>• Don't appear </a:t>
            </a:r>
            <a:r>
              <a:rPr lang="en-US" b="1" dirty="0" smtClean="0">
                <a:solidFill>
                  <a:srgbClr val="800000"/>
                </a:solidFill>
              </a:rPr>
              <a:t>disengaged …</a:t>
            </a:r>
            <a:endParaRPr lang="en-US" b="1" dirty="0">
              <a:solidFill>
                <a:srgbClr val="800000"/>
              </a:solidFill>
            </a:endParaRPr>
          </a:p>
        </p:txBody>
      </p:sp>
      <p:sp>
        <p:nvSpPr>
          <p:cNvPr id="6" name="Title 1"/>
          <p:cNvSpPr txBox="1">
            <a:spLocks/>
          </p:cNvSpPr>
          <p:nvPr/>
        </p:nvSpPr>
        <p:spPr>
          <a:xfrm>
            <a:off x="827584" y="692696"/>
            <a:ext cx="6347713"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rgbClr val="800000"/>
                </a:solidFill>
              </a:rPr>
              <a:t>Do’s   </a:t>
            </a:r>
            <a:r>
              <a:rPr lang="en-US" sz="2000" dirty="0" smtClean="0">
                <a:solidFill>
                  <a:srgbClr val="800000"/>
                </a:solidFill>
              </a:rPr>
              <a:t>…</a:t>
            </a:r>
            <a:r>
              <a:rPr lang="en-US" sz="2000" dirty="0" err="1" smtClean="0">
                <a:solidFill>
                  <a:srgbClr val="800000"/>
                </a:solidFill>
              </a:rPr>
              <a:t>contd</a:t>
            </a:r>
            <a:endParaRPr lang="en-US" sz="2000" dirty="0">
              <a:solidFill>
                <a:srgbClr val="800000"/>
              </a:solidFill>
            </a:endParaRPr>
          </a:p>
          <a:p>
            <a:pPr algn="ctr"/>
            <a:endParaRPr lang="en-US" dirty="0">
              <a:solidFill>
                <a:srgbClr val="800000"/>
              </a:solidFill>
            </a:endParaRPr>
          </a:p>
        </p:txBody>
      </p:sp>
    </p:spTree>
    <p:extLst>
      <p:ext uri="{BB962C8B-B14F-4D97-AF65-F5344CB8AC3E}">
        <p14:creationId xmlns:p14="http://schemas.microsoft.com/office/powerpoint/2010/main" val="25505487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9022" y="692696"/>
            <a:ext cx="6347713"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smtClean="0">
                <a:solidFill>
                  <a:srgbClr val="800000"/>
                </a:solidFill>
              </a:rPr>
              <a:t>Dont’s</a:t>
            </a:r>
            <a:endParaRPr lang="en-US" dirty="0">
              <a:solidFill>
                <a:srgbClr val="800000"/>
              </a:solidFill>
            </a:endParaRPr>
          </a:p>
          <a:p>
            <a:pPr algn="ctr"/>
            <a:endParaRPr lang="en-US" dirty="0">
              <a:solidFill>
                <a:srgbClr val="800000"/>
              </a:solidFill>
            </a:endParaRPr>
          </a:p>
        </p:txBody>
      </p:sp>
      <p:sp>
        <p:nvSpPr>
          <p:cNvPr id="4" name="Rectangle 3"/>
          <p:cNvSpPr/>
          <p:nvPr/>
        </p:nvSpPr>
        <p:spPr>
          <a:xfrm>
            <a:off x="1246879" y="1988840"/>
            <a:ext cx="5832649" cy="646331"/>
          </a:xfrm>
          <a:prstGeom prst="rect">
            <a:avLst/>
          </a:prstGeom>
        </p:spPr>
        <p:txBody>
          <a:bodyPr wrap="square">
            <a:spAutoFit/>
          </a:bodyPr>
          <a:lstStyle/>
          <a:p>
            <a:r>
              <a:rPr lang="en-US" b="1" dirty="0" smtClean="0">
                <a:solidFill>
                  <a:srgbClr val="800000"/>
                </a:solidFill>
              </a:rPr>
              <a:t>• </a:t>
            </a:r>
            <a:r>
              <a:rPr lang="en-US" b="1" dirty="0">
                <a:solidFill>
                  <a:srgbClr val="800000"/>
                </a:solidFill>
              </a:rPr>
              <a:t>Rubbing your hands together during an important meet </a:t>
            </a:r>
            <a:r>
              <a:rPr lang="en-US" b="1" dirty="0" smtClean="0">
                <a:solidFill>
                  <a:srgbClr val="800000"/>
                </a:solidFill>
              </a:rPr>
              <a:t>up</a:t>
            </a:r>
            <a:endParaRPr lang="en-US" b="1" dirty="0">
              <a:solidFill>
                <a:srgbClr val="800000"/>
              </a:solidFill>
            </a:endParaRPr>
          </a:p>
        </p:txBody>
      </p:sp>
      <p:sp>
        <p:nvSpPr>
          <p:cNvPr id="5" name="Rectangle 4"/>
          <p:cNvSpPr/>
          <p:nvPr/>
        </p:nvSpPr>
        <p:spPr>
          <a:xfrm>
            <a:off x="1219776" y="3102495"/>
            <a:ext cx="5644156" cy="646331"/>
          </a:xfrm>
          <a:prstGeom prst="rect">
            <a:avLst/>
          </a:prstGeom>
        </p:spPr>
        <p:txBody>
          <a:bodyPr wrap="square">
            <a:spAutoFit/>
          </a:bodyPr>
          <a:lstStyle/>
          <a:p>
            <a:r>
              <a:rPr lang="en-US" b="1" dirty="0">
                <a:solidFill>
                  <a:srgbClr val="800000"/>
                </a:solidFill>
              </a:rPr>
              <a:t>• Leaning back while meeting with a friend or close colleague. </a:t>
            </a:r>
          </a:p>
        </p:txBody>
      </p:sp>
      <p:sp>
        <p:nvSpPr>
          <p:cNvPr id="6" name="Rectangle 5"/>
          <p:cNvSpPr/>
          <p:nvPr/>
        </p:nvSpPr>
        <p:spPr>
          <a:xfrm>
            <a:off x="1246879" y="4336426"/>
            <a:ext cx="5459856" cy="646331"/>
          </a:xfrm>
          <a:prstGeom prst="rect">
            <a:avLst/>
          </a:prstGeom>
        </p:spPr>
        <p:txBody>
          <a:bodyPr wrap="square">
            <a:spAutoFit/>
          </a:bodyPr>
          <a:lstStyle/>
          <a:p>
            <a:r>
              <a:rPr lang="en-US" b="1" dirty="0">
                <a:solidFill>
                  <a:srgbClr val="800000"/>
                </a:solidFill>
              </a:rPr>
              <a:t>• Crossing your arms during an interesting conversation. </a:t>
            </a:r>
          </a:p>
        </p:txBody>
      </p:sp>
    </p:spTree>
    <p:extLst>
      <p:ext uri="{BB962C8B-B14F-4D97-AF65-F5344CB8AC3E}">
        <p14:creationId xmlns:p14="http://schemas.microsoft.com/office/powerpoint/2010/main" val="211828068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9867" y="353969"/>
            <a:ext cx="6347713"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smtClean="0">
                <a:solidFill>
                  <a:srgbClr val="800000"/>
                </a:solidFill>
              </a:rPr>
              <a:t>Dont’s</a:t>
            </a:r>
            <a:endParaRPr lang="en-US" dirty="0">
              <a:solidFill>
                <a:srgbClr val="800000"/>
              </a:solidFill>
            </a:endParaRPr>
          </a:p>
          <a:p>
            <a:pPr algn="ctr"/>
            <a:endParaRPr lang="en-US" dirty="0">
              <a:solidFill>
                <a:srgbClr val="800000"/>
              </a:solidFill>
            </a:endParaRPr>
          </a:p>
        </p:txBody>
      </p:sp>
      <p:sp>
        <p:nvSpPr>
          <p:cNvPr id="7" name="Rectangle 6"/>
          <p:cNvSpPr/>
          <p:nvPr/>
        </p:nvSpPr>
        <p:spPr>
          <a:xfrm>
            <a:off x="1367724" y="1628800"/>
            <a:ext cx="4572000" cy="369332"/>
          </a:xfrm>
          <a:prstGeom prst="rect">
            <a:avLst/>
          </a:prstGeom>
        </p:spPr>
        <p:txBody>
          <a:bodyPr>
            <a:spAutoFit/>
          </a:bodyPr>
          <a:lstStyle/>
          <a:p>
            <a:r>
              <a:rPr lang="en-US" b="1" dirty="0">
                <a:solidFill>
                  <a:srgbClr val="800000"/>
                </a:solidFill>
              </a:rPr>
              <a:t>• Not making eye contact. </a:t>
            </a:r>
          </a:p>
        </p:txBody>
      </p:sp>
      <p:sp>
        <p:nvSpPr>
          <p:cNvPr id="8" name="Rectangle 7"/>
          <p:cNvSpPr/>
          <p:nvPr/>
        </p:nvSpPr>
        <p:spPr>
          <a:xfrm>
            <a:off x="1367831" y="2454962"/>
            <a:ext cx="4572000" cy="369332"/>
          </a:xfrm>
          <a:prstGeom prst="rect">
            <a:avLst/>
          </a:prstGeom>
        </p:spPr>
        <p:txBody>
          <a:bodyPr>
            <a:spAutoFit/>
          </a:bodyPr>
          <a:lstStyle/>
          <a:p>
            <a:r>
              <a:rPr lang="en-US" b="1" dirty="0">
                <a:solidFill>
                  <a:srgbClr val="800000"/>
                </a:solidFill>
              </a:rPr>
              <a:t>• Making too much eye contact. </a:t>
            </a:r>
          </a:p>
        </p:txBody>
      </p:sp>
      <p:sp>
        <p:nvSpPr>
          <p:cNvPr id="9" name="Rectangle 8"/>
          <p:cNvSpPr/>
          <p:nvPr/>
        </p:nvSpPr>
        <p:spPr>
          <a:xfrm>
            <a:off x="1368152" y="3226995"/>
            <a:ext cx="4572000" cy="369332"/>
          </a:xfrm>
          <a:prstGeom prst="rect">
            <a:avLst/>
          </a:prstGeom>
        </p:spPr>
        <p:txBody>
          <a:bodyPr>
            <a:spAutoFit/>
          </a:bodyPr>
          <a:lstStyle/>
          <a:p>
            <a:r>
              <a:rPr lang="en-US" b="1" dirty="0">
                <a:solidFill>
                  <a:srgbClr val="800000"/>
                </a:solidFill>
              </a:rPr>
              <a:t>• Fidgeting. </a:t>
            </a:r>
          </a:p>
        </p:txBody>
      </p:sp>
      <p:sp>
        <p:nvSpPr>
          <p:cNvPr id="10" name="Rectangle 9"/>
          <p:cNvSpPr/>
          <p:nvPr/>
        </p:nvSpPr>
        <p:spPr>
          <a:xfrm>
            <a:off x="1367724" y="3729991"/>
            <a:ext cx="4572000" cy="646331"/>
          </a:xfrm>
          <a:prstGeom prst="rect">
            <a:avLst/>
          </a:prstGeom>
        </p:spPr>
        <p:txBody>
          <a:bodyPr>
            <a:spAutoFit/>
          </a:bodyPr>
          <a:lstStyle/>
          <a:p>
            <a:endParaRPr lang="en-US" b="1" dirty="0">
              <a:solidFill>
                <a:srgbClr val="800000"/>
              </a:solidFill>
            </a:endParaRPr>
          </a:p>
          <a:p>
            <a:r>
              <a:rPr lang="en-US" b="1" dirty="0">
                <a:solidFill>
                  <a:srgbClr val="800000"/>
                </a:solidFill>
              </a:rPr>
              <a:t>• Touching your face too often</a:t>
            </a:r>
          </a:p>
        </p:txBody>
      </p:sp>
    </p:spTree>
    <p:extLst>
      <p:ext uri="{BB962C8B-B14F-4D97-AF65-F5344CB8AC3E}">
        <p14:creationId xmlns:p14="http://schemas.microsoft.com/office/powerpoint/2010/main" val="29797301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452" y="2708920"/>
            <a:ext cx="8229600" cy="500066"/>
          </a:xfrm>
          <a:prstGeom prst="rect">
            <a:avLst/>
          </a:prstGeom>
        </p:spPr>
        <p:txBody>
          <a:bodyPr vert="horz" lIns="91440" tIns="45720" rIns="91440" bIns="45720" rtlCol="0" anchor="b">
            <a:normAutofit fontScale="82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solidFill>
                  <a:srgbClr val="800000"/>
                </a:solidFill>
              </a:rPr>
              <a:t>Some Common Hand Gestures</a:t>
            </a:r>
            <a:endParaRPr lang="en-IN" sz="4000" dirty="0">
              <a:solidFill>
                <a:srgbClr val="800000"/>
              </a:solidFill>
            </a:endParaRPr>
          </a:p>
        </p:txBody>
      </p:sp>
    </p:spTree>
    <p:extLst>
      <p:ext uri="{BB962C8B-B14F-4D97-AF65-F5344CB8AC3E}">
        <p14:creationId xmlns:p14="http://schemas.microsoft.com/office/powerpoint/2010/main" val="28981784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17642"/>
      </p:ext>
    </p:extLst>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Advantages of </a:t>
            </a:r>
            <a:br>
              <a:rPr lang="en-US" sz="3200" b="1" dirty="0" smtClean="0">
                <a:solidFill>
                  <a:srgbClr val="800000"/>
                </a:solidFill>
              </a:rPr>
            </a:br>
            <a:r>
              <a:rPr lang="en-US" sz="3200" b="1" dirty="0" smtClean="0">
                <a:solidFill>
                  <a:srgbClr val="800000"/>
                </a:solidFill>
              </a:rPr>
              <a:t>Verbal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12072" y="2289198"/>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Saves Time</a:t>
            </a:r>
          </a:p>
          <a:p>
            <a:endParaRPr lang="en-US" sz="2400" dirty="0" smtClean="0">
              <a:solidFill>
                <a:srgbClr val="660066"/>
              </a:solidFill>
            </a:endParaRPr>
          </a:p>
        </p:txBody>
      </p:sp>
      <p:sp>
        <p:nvSpPr>
          <p:cNvPr id="10" name="TextBox 9"/>
          <p:cNvSpPr txBox="1"/>
          <p:nvPr/>
        </p:nvSpPr>
        <p:spPr>
          <a:xfrm>
            <a:off x="1357290" y="3312383"/>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Saves Money</a:t>
            </a:r>
          </a:p>
          <a:p>
            <a:endParaRPr lang="en-IN" sz="2400" dirty="0">
              <a:solidFill>
                <a:srgbClr val="800000"/>
              </a:solidFill>
            </a:endParaRPr>
          </a:p>
        </p:txBody>
      </p:sp>
      <p:sp>
        <p:nvSpPr>
          <p:cNvPr id="11" name="TextBox 10"/>
          <p:cNvSpPr txBox="1"/>
          <p:nvPr/>
        </p:nvSpPr>
        <p:spPr>
          <a:xfrm>
            <a:off x="1357290" y="4312514"/>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Feedback Quickness</a:t>
            </a:r>
          </a:p>
          <a:p>
            <a:endParaRPr lang="en-IN" sz="2400" dirty="0">
              <a:solidFill>
                <a:srgbClr val="660066"/>
              </a:solidFill>
            </a:endParaRPr>
          </a:p>
        </p:txBody>
      </p:sp>
    </p:spTree>
    <p:extLst>
      <p:ext uri="{BB962C8B-B14F-4D97-AF65-F5344CB8AC3E}">
        <p14:creationId xmlns:p14="http://schemas.microsoft.com/office/powerpoint/2010/main" val="5638203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229600" cy="1143000"/>
          </a:xfrm>
        </p:spPr>
        <p:txBody>
          <a:bodyPr>
            <a:normAutofit fontScale="90000"/>
          </a:bodyPr>
          <a:lstStyle/>
          <a:p>
            <a:r>
              <a:rPr lang="en-US" b="1" dirty="0">
                <a:solidFill>
                  <a:srgbClr val="800000"/>
                </a:solidFill>
              </a:rPr>
              <a:t>Learning </a:t>
            </a:r>
            <a:r>
              <a:rPr lang="en-US" b="1" dirty="0" smtClean="0">
                <a:solidFill>
                  <a:srgbClr val="800000"/>
                </a:solidFill>
              </a:rPr>
              <a:t>Objectives </a:t>
            </a:r>
            <a:r>
              <a:rPr lang="en-US" b="1" dirty="0">
                <a:solidFill>
                  <a:srgbClr val="800000"/>
                </a:solidFill>
              </a:rPr>
              <a:t>of Effective communication</a:t>
            </a:r>
          </a:p>
        </p:txBody>
      </p:sp>
      <p:sp>
        <p:nvSpPr>
          <p:cNvPr id="3" name="Content Placeholder 2"/>
          <p:cNvSpPr>
            <a:spLocks noGrp="1"/>
          </p:cNvSpPr>
          <p:nvPr>
            <p:ph idx="1"/>
          </p:nvPr>
        </p:nvSpPr>
        <p:spPr>
          <a:xfrm>
            <a:off x="755576" y="2492896"/>
            <a:ext cx="8229600" cy="1358321"/>
          </a:xfrm>
        </p:spPr>
        <p:txBody>
          <a:bodyPr wrap="square">
            <a:spAutoFit/>
          </a:bodyPr>
          <a:lstStyle/>
          <a:p>
            <a:pPr marL="137160" indent="0" defTabSz="914400">
              <a:buNone/>
            </a:pPr>
            <a:r>
              <a:rPr lang="en-US" sz="2800" dirty="0">
                <a:solidFill>
                  <a:srgbClr val="800000"/>
                </a:solidFill>
              </a:rPr>
              <a:t>- Sending, receiving and understanding the message or information. </a:t>
            </a:r>
          </a:p>
          <a:p>
            <a:pPr marL="137160" indent="0" defTabSz="914400">
              <a:buNone/>
            </a:pPr>
            <a:endParaRPr lang="en-US" sz="2800" dirty="0">
              <a:solidFill>
                <a:srgbClr val="800000"/>
              </a:solidFill>
            </a:endParaRPr>
          </a:p>
        </p:txBody>
      </p:sp>
      <p:sp>
        <p:nvSpPr>
          <p:cNvPr id="4" name="Rectangle 3"/>
          <p:cNvSpPr/>
          <p:nvPr/>
        </p:nvSpPr>
        <p:spPr>
          <a:xfrm>
            <a:off x="771774" y="3573016"/>
            <a:ext cx="7472634" cy="523220"/>
          </a:xfrm>
          <a:prstGeom prst="rect">
            <a:avLst/>
          </a:prstGeom>
        </p:spPr>
        <p:txBody>
          <a:bodyPr wrap="square">
            <a:spAutoFit/>
          </a:bodyPr>
          <a:lstStyle/>
          <a:p>
            <a:pPr marL="137160" indent="0">
              <a:buNone/>
            </a:pPr>
            <a:r>
              <a:rPr lang="en-US" sz="2800" dirty="0" smtClean="0">
                <a:solidFill>
                  <a:srgbClr val="800000"/>
                </a:solidFill>
              </a:rPr>
              <a:t>- Development </a:t>
            </a:r>
            <a:r>
              <a:rPr lang="en-US" sz="2800" dirty="0">
                <a:solidFill>
                  <a:srgbClr val="800000"/>
                </a:solidFill>
              </a:rPr>
              <a:t>of Interpersonal Skills </a:t>
            </a:r>
          </a:p>
        </p:txBody>
      </p:sp>
      <p:sp>
        <p:nvSpPr>
          <p:cNvPr id="5" name="Rectangle 4"/>
          <p:cNvSpPr/>
          <p:nvPr/>
        </p:nvSpPr>
        <p:spPr>
          <a:xfrm>
            <a:off x="793798" y="4253026"/>
            <a:ext cx="7882658" cy="1231106"/>
          </a:xfrm>
          <a:prstGeom prst="rect">
            <a:avLst/>
          </a:prstGeom>
        </p:spPr>
        <p:txBody>
          <a:bodyPr wrap="square">
            <a:spAutoFit/>
          </a:bodyPr>
          <a:lstStyle/>
          <a:p>
            <a:pPr marL="137160" indent="0">
              <a:buNone/>
            </a:pPr>
            <a:endParaRPr lang="en-US" dirty="0">
              <a:solidFill>
                <a:srgbClr val="800000"/>
              </a:solidFill>
            </a:endParaRPr>
          </a:p>
          <a:p>
            <a:pPr marL="137160" indent="0">
              <a:buNone/>
            </a:pPr>
            <a:r>
              <a:rPr lang="en-US" sz="2800" dirty="0" smtClean="0">
                <a:solidFill>
                  <a:srgbClr val="800000"/>
                </a:solidFill>
              </a:rPr>
              <a:t>- To </a:t>
            </a:r>
            <a:r>
              <a:rPr lang="en-US" sz="2800" dirty="0">
                <a:solidFill>
                  <a:srgbClr val="800000"/>
                </a:solidFill>
              </a:rPr>
              <a:t>express effectively &amp; with maximum efficiency</a:t>
            </a:r>
          </a:p>
        </p:txBody>
      </p:sp>
    </p:spTree>
    <p:extLst>
      <p:ext uri="{BB962C8B-B14F-4D97-AF65-F5344CB8AC3E}">
        <p14:creationId xmlns:p14="http://schemas.microsoft.com/office/powerpoint/2010/main" val="13590091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Advantages of </a:t>
            </a:r>
            <a:br>
              <a:rPr lang="en-US" sz="3200" b="1" dirty="0" smtClean="0">
                <a:solidFill>
                  <a:srgbClr val="800000"/>
                </a:solidFill>
              </a:rPr>
            </a:br>
            <a:r>
              <a:rPr lang="en-US" sz="3200" b="1" dirty="0" smtClean="0">
                <a:solidFill>
                  <a:srgbClr val="800000"/>
                </a:solidFill>
              </a:rPr>
              <a:t>Verbal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187624" y="2605984"/>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Most Convenient</a:t>
            </a:r>
          </a:p>
          <a:p>
            <a:endParaRPr lang="en-US" sz="2400" dirty="0" smtClean="0">
              <a:solidFill>
                <a:srgbClr val="660066"/>
              </a:solidFill>
            </a:endParaRPr>
          </a:p>
        </p:txBody>
      </p:sp>
      <p:sp>
        <p:nvSpPr>
          <p:cNvPr id="10" name="TextBox 9"/>
          <p:cNvSpPr txBox="1"/>
          <p:nvPr/>
        </p:nvSpPr>
        <p:spPr>
          <a:xfrm>
            <a:off x="1187624" y="3606115"/>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Ease of Preparation</a:t>
            </a:r>
          </a:p>
          <a:p>
            <a:endParaRPr lang="en-IN" sz="2400" dirty="0">
              <a:solidFill>
                <a:srgbClr val="800000"/>
              </a:solidFill>
            </a:endParaRPr>
          </a:p>
        </p:txBody>
      </p:sp>
    </p:spTree>
    <p:extLst>
      <p:ext uri="{BB962C8B-B14F-4D97-AF65-F5344CB8AC3E}">
        <p14:creationId xmlns:p14="http://schemas.microsoft.com/office/powerpoint/2010/main" val="419475497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Disadvantages of </a:t>
            </a:r>
            <a:br>
              <a:rPr lang="en-US" sz="3200" b="1" dirty="0" smtClean="0">
                <a:solidFill>
                  <a:srgbClr val="800000"/>
                </a:solidFill>
              </a:rPr>
            </a:br>
            <a:r>
              <a:rPr lang="en-US" sz="3200" b="1" dirty="0" smtClean="0">
                <a:solidFill>
                  <a:srgbClr val="800000"/>
                </a:solidFill>
              </a:rPr>
              <a:t>Verbal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340985" y="2276872"/>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Chances of Distortion of Meaning</a:t>
            </a:r>
          </a:p>
          <a:p>
            <a:endParaRPr lang="en-US" sz="2400" dirty="0" smtClean="0">
              <a:solidFill>
                <a:srgbClr val="660066"/>
              </a:solidFill>
            </a:endParaRPr>
          </a:p>
        </p:txBody>
      </p:sp>
      <p:sp>
        <p:nvSpPr>
          <p:cNvPr id="10" name="TextBox 9"/>
          <p:cNvSpPr txBox="1"/>
          <p:nvPr/>
        </p:nvSpPr>
        <p:spPr>
          <a:xfrm>
            <a:off x="1357290" y="3299582"/>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Not Convenient for long messages</a:t>
            </a:r>
          </a:p>
          <a:p>
            <a:endParaRPr lang="en-IN" sz="2400" dirty="0">
              <a:solidFill>
                <a:srgbClr val="800000"/>
              </a:solidFill>
            </a:endParaRPr>
          </a:p>
        </p:txBody>
      </p:sp>
      <p:sp>
        <p:nvSpPr>
          <p:cNvPr id="8" name="TextBox 7"/>
          <p:cNvSpPr txBox="1"/>
          <p:nvPr/>
        </p:nvSpPr>
        <p:spPr>
          <a:xfrm>
            <a:off x="1340985" y="436655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Irrelevant Information</a:t>
            </a:r>
          </a:p>
          <a:p>
            <a:endParaRPr lang="en-IN" sz="2400" dirty="0">
              <a:solidFill>
                <a:srgbClr val="800000"/>
              </a:solidFill>
            </a:endParaRPr>
          </a:p>
        </p:txBody>
      </p:sp>
      <p:sp>
        <p:nvSpPr>
          <p:cNvPr id="9" name="TextBox 8"/>
          <p:cNvSpPr txBox="1"/>
          <p:nvPr/>
        </p:nvSpPr>
        <p:spPr>
          <a:xfrm>
            <a:off x="1357290" y="5392842"/>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Chances of creating misunderstanding</a:t>
            </a:r>
          </a:p>
          <a:p>
            <a:endParaRPr lang="en-US" sz="2400" dirty="0" smtClean="0">
              <a:solidFill>
                <a:srgbClr val="660066"/>
              </a:solidFill>
            </a:endParaRPr>
          </a:p>
        </p:txBody>
      </p:sp>
    </p:spTree>
    <p:extLst>
      <p:ext uri="{BB962C8B-B14F-4D97-AF65-F5344CB8AC3E}">
        <p14:creationId xmlns:p14="http://schemas.microsoft.com/office/powerpoint/2010/main" val="229224800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in)">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Advantages of </a:t>
            </a:r>
            <a:br>
              <a:rPr lang="en-US" sz="3200" b="1" dirty="0" smtClean="0">
                <a:solidFill>
                  <a:srgbClr val="800000"/>
                </a:solidFill>
              </a:rPr>
            </a:br>
            <a:r>
              <a:rPr lang="en-US" sz="3200" b="1" dirty="0" smtClean="0">
                <a:solidFill>
                  <a:srgbClr val="800000"/>
                </a:solidFill>
              </a:rPr>
              <a:t>Non-Verbal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166241" y="213764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Complimentary</a:t>
            </a:r>
          </a:p>
          <a:p>
            <a:endParaRPr lang="en-US" sz="2400" dirty="0" smtClean="0">
              <a:solidFill>
                <a:srgbClr val="660066"/>
              </a:solidFill>
            </a:endParaRPr>
          </a:p>
        </p:txBody>
      </p:sp>
      <p:sp>
        <p:nvSpPr>
          <p:cNvPr id="10" name="TextBox 9"/>
          <p:cNvSpPr txBox="1"/>
          <p:nvPr/>
        </p:nvSpPr>
        <p:spPr>
          <a:xfrm>
            <a:off x="1166241" y="319061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Easy Presentation</a:t>
            </a:r>
          </a:p>
          <a:p>
            <a:endParaRPr lang="en-IN" sz="2400" dirty="0">
              <a:solidFill>
                <a:srgbClr val="800000"/>
              </a:solidFill>
            </a:endParaRPr>
          </a:p>
        </p:txBody>
      </p:sp>
      <p:sp>
        <p:nvSpPr>
          <p:cNvPr id="6" name="TextBox 5"/>
          <p:cNvSpPr txBox="1"/>
          <p:nvPr/>
        </p:nvSpPr>
        <p:spPr>
          <a:xfrm>
            <a:off x="1166241" y="424358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Substitution</a:t>
            </a:r>
          </a:p>
          <a:p>
            <a:endParaRPr lang="en-IN" sz="2400" dirty="0">
              <a:solidFill>
                <a:srgbClr val="800000"/>
              </a:solidFill>
            </a:endParaRPr>
          </a:p>
        </p:txBody>
      </p:sp>
      <p:sp>
        <p:nvSpPr>
          <p:cNvPr id="8" name="TextBox 7"/>
          <p:cNvSpPr txBox="1"/>
          <p:nvPr/>
        </p:nvSpPr>
        <p:spPr>
          <a:xfrm>
            <a:off x="1166241" y="5304964"/>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Reduces wastage of time</a:t>
            </a:r>
          </a:p>
          <a:p>
            <a:endParaRPr lang="en-IN" sz="2400" dirty="0">
              <a:solidFill>
                <a:srgbClr val="800000"/>
              </a:solidFill>
            </a:endParaRPr>
          </a:p>
        </p:txBody>
      </p:sp>
    </p:spTree>
    <p:extLst>
      <p:ext uri="{BB962C8B-B14F-4D97-AF65-F5344CB8AC3E}">
        <p14:creationId xmlns:p14="http://schemas.microsoft.com/office/powerpoint/2010/main" val="12680132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6"/>
            <a:ext cx="8229600" cy="785818"/>
          </a:xfrm>
        </p:spPr>
        <p:txBody>
          <a:bodyPr>
            <a:noAutofit/>
          </a:bodyPr>
          <a:lstStyle/>
          <a:p>
            <a:pPr algn="ctr"/>
            <a:r>
              <a:rPr lang="en-US" sz="3200" b="1" dirty="0" smtClean="0">
                <a:solidFill>
                  <a:srgbClr val="800000"/>
                </a:solidFill>
              </a:rPr>
              <a:t/>
            </a:r>
            <a:br>
              <a:rPr lang="en-US" sz="3200" b="1" dirty="0" smtClean="0">
                <a:solidFill>
                  <a:srgbClr val="800000"/>
                </a:solidFill>
              </a:rPr>
            </a:br>
            <a:r>
              <a:rPr lang="en-US" sz="3200" b="1" dirty="0" smtClean="0">
                <a:solidFill>
                  <a:srgbClr val="800000"/>
                </a:solidFill>
              </a:rPr>
              <a:t>Disadvantages of </a:t>
            </a:r>
            <a:br>
              <a:rPr lang="en-US" sz="3200" b="1" dirty="0" smtClean="0">
                <a:solidFill>
                  <a:srgbClr val="800000"/>
                </a:solidFill>
              </a:rPr>
            </a:br>
            <a:r>
              <a:rPr lang="en-US" sz="3200" b="1" dirty="0" smtClean="0">
                <a:solidFill>
                  <a:srgbClr val="800000"/>
                </a:solidFill>
              </a:rPr>
              <a:t>Non-Verbal Communication                                </a:t>
            </a:r>
            <a:endParaRPr lang="en-IN" sz="1600" b="1" dirty="0">
              <a:solidFill>
                <a:srgbClr val="800000"/>
              </a:solidFill>
            </a:endParaRPr>
          </a:p>
        </p:txBody>
      </p:sp>
      <p:sp>
        <p:nvSpPr>
          <p:cNvPr id="3" name="Subtitle 2"/>
          <p:cNvSpPr>
            <a:spLocks noGrp="1"/>
          </p:cNvSpPr>
          <p:nvPr>
            <p:ph type="subTitle" idx="1"/>
          </p:nvPr>
        </p:nvSpPr>
        <p:spPr>
          <a:xfrm>
            <a:off x="2571736" y="6357934"/>
            <a:ext cx="6400800" cy="500066"/>
          </a:xfrm>
        </p:spPr>
        <p:txBody>
          <a:bodyPr>
            <a:normAutofit/>
          </a:bodyPr>
          <a:lstStyle/>
          <a:p>
            <a:endParaRPr lang="en-IN" dirty="0"/>
          </a:p>
        </p:txBody>
      </p:sp>
      <p:sp>
        <p:nvSpPr>
          <p:cNvPr id="7" name="TextBox 6"/>
          <p:cNvSpPr txBox="1"/>
          <p:nvPr/>
        </p:nvSpPr>
        <p:spPr>
          <a:xfrm>
            <a:off x="1166241" y="213764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Long explanations are a challenge</a:t>
            </a:r>
          </a:p>
          <a:p>
            <a:endParaRPr lang="en-US" sz="2400" dirty="0" smtClean="0">
              <a:solidFill>
                <a:srgbClr val="660066"/>
              </a:solidFill>
            </a:endParaRPr>
          </a:p>
        </p:txBody>
      </p:sp>
      <p:sp>
        <p:nvSpPr>
          <p:cNvPr id="10" name="TextBox 9"/>
          <p:cNvSpPr txBox="1"/>
          <p:nvPr/>
        </p:nvSpPr>
        <p:spPr>
          <a:xfrm>
            <a:off x="1166241" y="319061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Continuous</a:t>
            </a:r>
          </a:p>
          <a:p>
            <a:endParaRPr lang="en-IN" sz="2400" dirty="0">
              <a:solidFill>
                <a:srgbClr val="800000"/>
              </a:solidFill>
            </a:endParaRPr>
          </a:p>
        </p:txBody>
      </p:sp>
      <p:sp>
        <p:nvSpPr>
          <p:cNvPr id="6" name="TextBox 5"/>
          <p:cNvSpPr txBox="1"/>
          <p:nvPr/>
        </p:nvSpPr>
        <p:spPr>
          <a:xfrm>
            <a:off x="1166241" y="4243586"/>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Multi-</a:t>
            </a:r>
            <a:r>
              <a:rPr lang="en-US" sz="2400" dirty="0" err="1" smtClean="0">
                <a:solidFill>
                  <a:srgbClr val="800000"/>
                </a:solidFill>
              </a:rPr>
              <a:t>chaneled</a:t>
            </a:r>
            <a:endParaRPr lang="en-US" sz="2400" dirty="0" smtClean="0">
              <a:solidFill>
                <a:srgbClr val="800000"/>
              </a:solidFill>
            </a:endParaRPr>
          </a:p>
          <a:p>
            <a:endParaRPr lang="en-IN" sz="2400" dirty="0">
              <a:solidFill>
                <a:srgbClr val="800000"/>
              </a:solidFill>
            </a:endParaRPr>
          </a:p>
        </p:txBody>
      </p:sp>
      <p:sp>
        <p:nvSpPr>
          <p:cNvPr id="8" name="TextBox 7"/>
          <p:cNvSpPr txBox="1"/>
          <p:nvPr/>
        </p:nvSpPr>
        <p:spPr>
          <a:xfrm>
            <a:off x="1166241" y="5304964"/>
            <a:ext cx="6572296" cy="830997"/>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smtClean="0">
                <a:solidFill>
                  <a:srgbClr val="800000"/>
                </a:solidFill>
              </a:rPr>
              <a:t>Culture Bound</a:t>
            </a:r>
          </a:p>
          <a:p>
            <a:endParaRPr lang="en-IN" sz="2400" dirty="0">
              <a:solidFill>
                <a:srgbClr val="800000"/>
              </a:solidFill>
            </a:endParaRPr>
          </a:p>
        </p:txBody>
      </p:sp>
    </p:spTree>
    <p:extLst>
      <p:ext uri="{BB962C8B-B14F-4D97-AF65-F5344CB8AC3E}">
        <p14:creationId xmlns:p14="http://schemas.microsoft.com/office/powerpoint/2010/main" val="24929019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6"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p:cNvPr>
          <p:cNvSpPr txBox="1"/>
          <p:nvPr/>
        </p:nvSpPr>
        <p:spPr>
          <a:xfrm>
            <a:off x="2339752" y="1268760"/>
            <a:ext cx="2139047" cy="707886"/>
          </a:xfrm>
          <a:prstGeom prst="rect">
            <a:avLst/>
          </a:prstGeom>
          <a:noFill/>
        </p:spPr>
        <p:txBody>
          <a:bodyPr wrap="none" rtlCol="0">
            <a:spAutoFit/>
          </a:bodyPr>
          <a:lstStyle/>
          <a:p>
            <a:r>
              <a:rPr lang="en-US" sz="4000" b="1" dirty="0" smtClean="0">
                <a:solidFill>
                  <a:srgbClr val="800000"/>
                </a:solidFill>
              </a:rPr>
              <a:t>Video # </a:t>
            </a:r>
            <a:endParaRPr lang="en-US" sz="4000" b="1" dirty="0">
              <a:solidFill>
                <a:srgbClr val="800000"/>
              </a:solidFill>
            </a:endParaRPr>
          </a:p>
        </p:txBody>
      </p:sp>
      <p:sp>
        <p:nvSpPr>
          <p:cNvPr id="4" name="TextBox 3">
            <a:hlinkClick r:id="rId4"/>
          </p:cNvPr>
          <p:cNvSpPr txBox="1"/>
          <p:nvPr/>
        </p:nvSpPr>
        <p:spPr>
          <a:xfrm>
            <a:off x="2339752" y="3573016"/>
            <a:ext cx="2139047" cy="707886"/>
          </a:xfrm>
          <a:prstGeom prst="rect">
            <a:avLst/>
          </a:prstGeom>
          <a:noFill/>
        </p:spPr>
        <p:txBody>
          <a:bodyPr wrap="none" rtlCol="0">
            <a:spAutoFit/>
          </a:bodyPr>
          <a:lstStyle/>
          <a:p>
            <a:r>
              <a:rPr lang="en-US" sz="4000" b="1" dirty="0" smtClean="0">
                <a:solidFill>
                  <a:srgbClr val="800000"/>
                </a:solidFill>
              </a:rPr>
              <a:t>Video # </a:t>
            </a:r>
            <a:endParaRPr lang="en-US" sz="4000" b="1" dirty="0">
              <a:solidFill>
                <a:srgbClr val="800000"/>
              </a:solidFill>
            </a:endParaRPr>
          </a:p>
        </p:txBody>
      </p:sp>
    </p:spTree>
    <p:extLst>
      <p:ext uri="{BB962C8B-B14F-4D97-AF65-F5344CB8AC3E}">
        <p14:creationId xmlns:p14="http://schemas.microsoft.com/office/powerpoint/2010/main" val="2165484195"/>
      </p:ext>
    </p:extLst>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2420888"/>
            <a:ext cx="2199641" cy="707886"/>
          </a:xfrm>
          <a:prstGeom prst="rect">
            <a:avLst/>
          </a:prstGeom>
          <a:noFill/>
        </p:spPr>
        <p:txBody>
          <a:bodyPr wrap="none" rtlCol="0">
            <a:spAutoFit/>
          </a:bodyPr>
          <a:lstStyle/>
          <a:p>
            <a:r>
              <a:rPr lang="en-US" sz="4000" b="1" dirty="0" smtClean="0">
                <a:solidFill>
                  <a:srgbClr val="800000"/>
                </a:solidFill>
              </a:rPr>
              <a:t>Activity </a:t>
            </a:r>
            <a:endParaRPr lang="en-US" sz="4000" b="1" dirty="0">
              <a:solidFill>
                <a:srgbClr val="800000"/>
              </a:solidFill>
            </a:endParaRPr>
          </a:p>
        </p:txBody>
      </p:sp>
    </p:spTree>
    <p:extLst>
      <p:ext uri="{BB962C8B-B14F-4D97-AF65-F5344CB8AC3E}">
        <p14:creationId xmlns:p14="http://schemas.microsoft.com/office/powerpoint/2010/main" val="1647540796"/>
      </p:ext>
    </p:extLst>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99792" y="2420888"/>
            <a:ext cx="2956259" cy="707886"/>
          </a:xfrm>
          <a:prstGeom prst="rect">
            <a:avLst/>
          </a:prstGeom>
          <a:noFill/>
        </p:spPr>
        <p:txBody>
          <a:bodyPr wrap="none" rtlCol="0">
            <a:spAutoFit/>
          </a:bodyPr>
          <a:lstStyle/>
          <a:p>
            <a:r>
              <a:rPr lang="en-US" sz="4000" b="1" dirty="0" smtClean="0">
                <a:solidFill>
                  <a:srgbClr val="800000"/>
                </a:solidFill>
              </a:rPr>
              <a:t>Activity # 5</a:t>
            </a:r>
            <a:endParaRPr lang="en-US" sz="4000" b="1" dirty="0">
              <a:solidFill>
                <a:srgbClr val="800000"/>
              </a:solidFill>
            </a:endParaRPr>
          </a:p>
        </p:txBody>
      </p:sp>
    </p:spTree>
    <p:extLst>
      <p:ext uri="{BB962C8B-B14F-4D97-AF65-F5344CB8AC3E}">
        <p14:creationId xmlns:p14="http://schemas.microsoft.com/office/powerpoint/2010/main" val="3071559516"/>
      </p:ext>
    </p:extLst>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8229600" cy="500066"/>
          </a:xfrm>
        </p:spPr>
        <p:txBody>
          <a:bodyPr>
            <a:normAutofit fontScale="90000"/>
          </a:bodyPr>
          <a:lstStyle/>
          <a:p>
            <a:r>
              <a:rPr lang="en-US" sz="4000" dirty="0" smtClean="0">
                <a:solidFill>
                  <a:srgbClr val="800000"/>
                </a:solidFill>
              </a:rPr>
              <a:t>sounds</a:t>
            </a:r>
            <a:endParaRPr lang="en-IN" sz="4000" dirty="0">
              <a:solidFill>
                <a:srgbClr val="800000"/>
              </a:solidFill>
            </a:endParaRPr>
          </a:p>
        </p:txBody>
      </p:sp>
      <p:sp>
        <p:nvSpPr>
          <p:cNvPr id="10" name="Subtitle 2"/>
          <p:cNvSpPr txBox="1">
            <a:spLocks/>
          </p:cNvSpPr>
          <p:nvPr/>
        </p:nvSpPr>
        <p:spPr>
          <a:xfrm>
            <a:off x="1500166" y="1285860"/>
            <a:ext cx="6400800" cy="500066"/>
          </a:xfrm>
          <a:prstGeom prst="rect">
            <a:avLst/>
          </a:prstGeom>
        </p:spPr>
        <p:txBody>
          <a:bodyPr vert="horz">
            <a:normAutofit lnSpcReduction="1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TextBox 17"/>
          <p:cNvSpPr txBox="1"/>
          <p:nvPr/>
        </p:nvSpPr>
        <p:spPr>
          <a:xfrm>
            <a:off x="714349" y="1428736"/>
            <a:ext cx="6715172" cy="1569660"/>
          </a:xfrm>
          <a:prstGeom prst="rect">
            <a:avLst/>
          </a:prstGeom>
          <a:noFill/>
        </p:spPr>
        <p:txBody>
          <a:bodyPr wrap="square" rtlCol="0">
            <a:spAutoFit/>
          </a:bodyPr>
          <a:lstStyle/>
          <a:p>
            <a:pPr>
              <a:buFont typeface="Wingdings" pitchFamily="2" charset="2"/>
              <a:buChar char="Ø"/>
            </a:pPr>
            <a:r>
              <a:rPr lang="en-US" sz="2400" dirty="0" smtClean="0">
                <a:solidFill>
                  <a:srgbClr val="800000"/>
                </a:solidFill>
                <a:latin typeface="+mj-lt"/>
              </a:rPr>
              <a:t>Sounds here refer to vocal communication that is separate from actual language. This includes factors such as tone of voice, loudness, and pitch</a:t>
            </a:r>
          </a:p>
        </p:txBody>
      </p:sp>
      <p:pic>
        <p:nvPicPr>
          <p:cNvPr id="6" name="Picture 5" descr="MC900064950.bmp"/>
          <p:cNvPicPr>
            <a:picLocks noChangeAspect="1"/>
          </p:cNvPicPr>
          <p:nvPr/>
        </p:nvPicPr>
        <p:blipFill>
          <a:blip r:embed="rId3"/>
          <a:stretch>
            <a:fillRect/>
          </a:stretch>
        </p:blipFill>
        <p:spPr>
          <a:xfrm>
            <a:off x="7358082" y="2"/>
            <a:ext cx="1785918" cy="1672288"/>
          </a:xfrm>
          <a:prstGeom prst="rect">
            <a:avLst/>
          </a:prstGeom>
        </p:spPr>
      </p:pic>
      <p:sp>
        <p:nvSpPr>
          <p:cNvPr id="7" name="TextBox 6"/>
          <p:cNvSpPr txBox="1"/>
          <p:nvPr/>
        </p:nvSpPr>
        <p:spPr>
          <a:xfrm>
            <a:off x="785786" y="3286124"/>
            <a:ext cx="6715172" cy="2677656"/>
          </a:xfrm>
          <a:prstGeom prst="rect">
            <a:avLst/>
          </a:prstGeom>
          <a:noFill/>
        </p:spPr>
        <p:txBody>
          <a:bodyPr wrap="square" rtlCol="0">
            <a:spAutoFit/>
          </a:bodyPr>
          <a:lstStyle/>
          <a:p>
            <a:pPr>
              <a:buFont typeface="Wingdings" pitchFamily="2" charset="2"/>
              <a:buChar char="Ø"/>
            </a:pPr>
            <a:r>
              <a:rPr lang="en-US" sz="2400" dirty="0" smtClean="0">
                <a:solidFill>
                  <a:srgbClr val="800000"/>
                </a:solidFill>
                <a:latin typeface="+mj-lt"/>
              </a:rPr>
              <a:t>Consider the powerful effect that tone of voice have of meaning of sentence.  When said in a strong tone of voice, listeners may interpret approval and enthusiasm. The same words said in a hesitant tone of voice might convey disapproval and a lack of interest</a:t>
            </a:r>
          </a:p>
        </p:txBody>
      </p:sp>
      <p:sp>
        <p:nvSpPr>
          <p:cNvPr id="8" name="Title 1"/>
          <p:cNvSpPr txBox="1">
            <a:spLocks/>
          </p:cNvSpPr>
          <p:nvPr/>
        </p:nvSpPr>
        <p:spPr>
          <a:xfrm>
            <a:off x="571472" y="285728"/>
            <a:ext cx="8229600" cy="500066"/>
          </a:xfrm>
          <a:prstGeom prst="rect">
            <a:avLst/>
          </a:prstGeom>
        </p:spPr>
        <p:txBody>
          <a:bodyPr vert="horz" lIns="91440" tIns="45720" rIns="91440" bIns="45720" rtlCol="0" anchor="b">
            <a:normAutofit fontScale="82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solidFill>
                  <a:srgbClr val="800000"/>
                </a:solidFill>
              </a:rPr>
              <a:t>Sounds</a:t>
            </a:r>
            <a:endParaRPr lang="en-IN" sz="4000" dirty="0">
              <a:solidFill>
                <a:srgbClr val="80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7" y="476672"/>
            <a:ext cx="8229600" cy="1127618"/>
          </a:xfrm>
        </p:spPr>
        <p:txBody>
          <a:bodyPr>
            <a:normAutofit/>
          </a:bodyPr>
          <a:lstStyle/>
          <a:p>
            <a:pPr algn="ctr"/>
            <a:r>
              <a:rPr lang="en-US" sz="3200" dirty="0" smtClean="0">
                <a:solidFill>
                  <a:srgbClr val="800000"/>
                </a:solidFill>
              </a:rPr>
              <a:t>Perspectives in Communication</a:t>
            </a:r>
            <a:endParaRPr lang="en-IN" sz="3200" dirty="0">
              <a:solidFill>
                <a:srgbClr val="800000"/>
              </a:solidFill>
            </a:endParaRPr>
          </a:p>
        </p:txBody>
      </p:sp>
      <p:sp>
        <p:nvSpPr>
          <p:cNvPr id="7" name="TextBox 6"/>
          <p:cNvSpPr txBox="1"/>
          <p:nvPr/>
        </p:nvSpPr>
        <p:spPr>
          <a:xfrm>
            <a:off x="1619671" y="3645024"/>
            <a:ext cx="5745525" cy="2308324"/>
          </a:xfrm>
          <a:prstGeom prst="rect">
            <a:avLst/>
          </a:prstGeom>
          <a:noFill/>
        </p:spPr>
        <p:txBody>
          <a:bodyPr wrap="square" rtlCol="0">
            <a:spAutoFit/>
          </a:bodyPr>
          <a:lstStyle/>
          <a:p>
            <a:r>
              <a:rPr lang="en-US" sz="2400" dirty="0" smtClean="0">
                <a:solidFill>
                  <a:srgbClr val="800000"/>
                </a:solidFill>
              </a:rPr>
              <a:t>Perspective </a:t>
            </a:r>
            <a:r>
              <a:rPr lang="en-US" sz="2400" dirty="0">
                <a:solidFill>
                  <a:srgbClr val="800000"/>
                </a:solidFill>
              </a:rPr>
              <a:t>focuses on the way in which our shared meanings and practices are constituted through language and symbol, the construction of messages, and their dissemination through media, organizations, and society</a:t>
            </a:r>
            <a:endParaRPr lang="en-US" sz="2400" b="1" dirty="0">
              <a:solidFill>
                <a:srgbClr val="800000"/>
              </a:solidFill>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9745" y="1712007"/>
            <a:ext cx="1865376" cy="1560576"/>
          </a:xfrm>
          <a:prstGeom prst="rect">
            <a:avLst/>
          </a:prstGeom>
        </p:spPr>
      </p:pic>
    </p:spTree>
    <p:extLst>
      <p:ext uri="{BB962C8B-B14F-4D97-AF65-F5344CB8AC3E}">
        <p14:creationId xmlns:p14="http://schemas.microsoft.com/office/powerpoint/2010/main" val="18213464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284983"/>
            <a:ext cx="5112568" cy="3899079"/>
          </a:xfrm>
          <a:prstGeom prst="rect">
            <a:avLst/>
          </a:prstGeom>
        </p:spPr>
      </p:pic>
      <p:sp>
        <p:nvSpPr>
          <p:cNvPr id="7" name="TextBox 6"/>
          <p:cNvSpPr txBox="1"/>
          <p:nvPr/>
        </p:nvSpPr>
        <p:spPr>
          <a:xfrm>
            <a:off x="1403648" y="332656"/>
            <a:ext cx="5745525" cy="2308324"/>
          </a:xfrm>
          <a:prstGeom prst="rect">
            <a:avLst/>
          </a:prstGeom>
          <a:noFill/>
        </p:spPr>
        <p:txBody>
          <a:bodyPr wrap="square" rtlCol="0">
            <a:spAutoFit/>
          </a:bodyPr>
          <a:lstStyle/>
          <a:p>
            <a:r>
              <a:rPr lang="en-US" sz="2400" dirty="0" smtClean="0">
                <a:solidFill>
                  <a:srgbClr val="800000"/>
                </a:solidFill>
              </a:rPr>
              <a:t>… We </a:t>
            </a:r>
            <a:r>
              <a:rPr lang="en-US" sz="2400" dirty="0">
                <a:solidFill>
                  <a:srgbClr val="800000"/>
                </a:solidFill>
              </a:rPr>
              <a:t>all come to each communication exchange with our own ‘filter’ through which we see the world, the person we are communicating with, and the situation or topic we are communicating about. </a:t>
            </a:r>
            <a:endParaRPr lang="en-US" sz="2400" b="1" dirty="0">
              <a:solidFill>
                <a:srgbClr val="800000"/>
              </a:solidFill>
              <a:latin typeface="+mj-lt"/>
            </a:endParaRPr>
          </a:p>
        </p:txBody>
      </p:sp>
    </p:spTree>
    <p:extLst>
      <p:ext uri="{BB962C8B-B14F-4D97-AF65-F5344CB8AC3E}">
        <p14:creationId xmlns:p14="http://schemas.microsoft.com/office/powerpoint/2010/main" val="321033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Activity 1</a:t>
            </a:r>
            <a:endParaRPr lang="en-US" dirty="0"/>
          </a:p>
        </p:txBody>
      </p:sp>
    </p:spTree>
    <p:extLst>
      <p:ext uri="{BB962C8B-B14F-4D97-AF65-F5344CB8AC3E}">
        <p14:creationId xmlns:p14="http://schemas.microsoft.com/office/powerpoint/2010/main" val="1870484987"/>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576" y="4365104"/>
            <a:ext cx="7992888" cy="1200329"/>
          </a:xfrm>
          <a:prstGeom prst="rect">
            <a:avLst/>
          </a:prstGeom>
          <a:noFill/>
        </p:spPr>
        <p:txBody>
          <a:bodyPr wrap="square" rtlCol="0">
            <a:spAutoFit/>
          </a:bodyPr>
          <a:lstStyle/>
          <a:p>
            <a:r>
              <a:rPr lang="en-US" sz="2400" dirty="0">
                <a:solidFill>
                  <a:srgbClr val="800000"/>
                </a:solidFill>
              </a:rPr>
              <a:t>These filters mean that we don’t always start with the same perspective as the person we are communicating with shall differ each time</a:t>
            </a:r>
            <a:endParaRPr lang="en-US" sz="2400" b="1" dirty="0">
              <a:solidFill>
                <a:srgbClr val="8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477"/>
            <a:ext cx="5405189" cy="4085317"/>
          </a:xfrm>
          <a:prstGeom prst="rect">
            <a:avLst/>
          </a:prstGeom>
        </p:spPr>
      </p:pic>
    </p:spTree>
    <p:extLst>
      <p:ext uri="{BB962C8B-B14F-4D97-AF65-F5344CB8AC3E}">
        <p14:creationId xmlns:p14="http://schemas.microsoft.com/office/powerpoint/2010/main" val="25826931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171400"/>
            <a:ext cx="9324528" cy="7029400"/>
          </a:xfrm>
          <a:prstGeom prst="rect">
            <a:avLst/>
          </a:prstGeom>
        </p:spPr>
      </p:pic>
    </p:spTree>
    <p:extLst>
      <p:ext uri="{BB962C8B-B14F-4D97-AF65-F5344CB8AC3E}">
        <p14:creationId xmlns:p14="http://schemas.microsoft.com/office/powerpoint/2010/main" val="1970299485"/>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737" y="2492896"/>
            <a:ext cx="8229600" cy="1205458"/>
          </a:xfrm>
        </p:spPr>
        <p:txBody>
          <a:bodyPr wrap="square">
            <a:spAutoFit/>
          </a:bodyPr>
          <a:lstStyle/>
          <a:p>
            <a:pPr marL="137160" indent="0" defTabSz="914400">
              <a:buNone/>
            </a:pPr>
            <a:r>
              <a:rPr lang="en-US" sz="3200" dirty="0">
                <a:solidFill>
                  <a:srgbClr val="800000"/>
                </a:solidFill>
              </a:rPr>
              <a:t>- </a:t>
            </a:r>
            <a:r>
              <a:rPr lang="en-US" sz="3200" dirty="0" smtClean="0">
                <a:solidFill>
                  <a:srgbClr val="800000"/>
                </a:solidFill>
              </a:rPr>
              <a:t>Visual Perspective</a:t>
            </a:r>
            <a:endParaRPr lang="en-US" sz="3200" dirty="0">
              <a:solidFill>
                <a:srgbClr val="800000"/>
              </a:solidFill>
            </a:endParaRPr>
          </a:p>
          <a:p>
            <a:pPr marL="137160" indent="0" defTabSz="914400">
              <a:buNone/>
            </a:pPr>
            <a:endParaRPr lang="en-US" sz="3200" dirty="0">
              <a:solidFill>
                <a:srgbClr val="800000"/>
              </a:solidFill>
            </a:endParaRPr>
          </a:p>
        </p:txBody>
      </p:sp>
      <p:sp>
        <p:nvSpPr>
          <p:cNvPr id="2" name="TextBox 1"/>
          <p:cNvSpPr txBox="1"/>
          <p:nvPr/>
        </p:nvSpPr>
        <p:spPr>
          <a:xfrm>
            <a:off x="683568" y="548680"/>
            <a:ext cx="7344815" cy="1077218"/>
          </a:xfrm>
          <a:prstGeom prst="rect">
            <a:avLst/>
          </a:prstGeom>
          <a:noFill/>
        </p:spPr>
        <p:txBody>
          <a:bodyPr wrap="square" rtlCol="0">
            <a:spAutoFit/>
          </a:bodyPr>
          <a:lstStyle/>
          <a:p>
            <a:r>
              <a:rPr lang="en-US" sz="3200" dirty="0">
                <a:solidFill>
                  <a:srgbClr val="800000"/>
                </a:solidFill>
              </a:rPr>
              <a:t>Factors Affecting Perspectives in Communication</a:t>
            </a:r>
          </a:p>
        </p:txBody>
      </p:sp>
    </p:spTree>
    <p:extLst>
      <p:ext uri="{BB962C8B-B14F-4D97-AF65-F5344CB8AC3E}">
        <p14:creationId xmlns:p14="http://schemas.microsoft.com/office/powerpoint/2010/main" val="33937808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5" y="-243408"/>
            <a:ext cx="5552248" cy="7101407"/>
          </a:xfrm>
          <a:prstGeom prst="rect">
            <a:avLst/>
          </a:prstGeom>
        </p:spPr>
      </p:pic>
    </p:spTree>
    <p:extLst>
      <p:ext uri="{BB962C8B-B14F-4D97-AF65-F5344CB8AC3E}">
        <p14:creationId xmlns:p14="http://schemas.microsoft.com/office/powerpoint/2010/main" val="3966246480"/>
      </p:ext>
    </p:extLst>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26"/>
            <a:ext cx="9164427" cy="6838073"/>
          </a:xfrm>
          <a:prstGeom prst="rect">
            <a:avLst/>
          </a:prstGeom>
        </p:spPr>
      </p:pic>
    </p:spTree>
    <p:extLst>
      <p:ext uri="{BB962C8B-B14F-4D97-AF65-F5344CB8AC3E}">
        <p14:creationId xmlns:p14="http://schemas.microsoft.com/office/powerpoint/2010/main" val="3783200677"/>
      </p:ext>
    </p:extLst>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19" y="-23054"/>
            <a:ext cx="9157878" cy="6881054"/>
          </a:xfrm>
        </p:spPr>
      </p:pic>
    </p:spTree>
    <p:extLst>
      <p:ext uri="{BB962C8B-B14F-4D97-AF65-F5344CB8AC3E}">
        <p14:creationId xmlns:p14="http://schemas.microsoft.com/office/powerpoint/2010/main" val="903481444"/>
      </p:ext>
    </p:extLst>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3820879"/>
            <a:ext cx="7472634" cy="523220"/>
          </a:xfrm>
          <a:prstGeom prst="rect">
            <a:avLst/>
          </a:prstGeom>
        </p:spPr>
        <p:txBody>
          <a:bodyPr wrap="square">
            <a:spAutoFit/>
          </a:bodyPr>
          <a:lstStyle/>
          <a:p>
            <a:pPr marL="137160" indent="0">
              <a:buNone/>
            </a:pPr>
            <a:r>
              <a:rPr lang="en-US" sz="2800" dirty="0" smtClean="0">
                <a:solidFill>
                  <a:srgbClr val="800000"/>
                </a:solidFill>
              </a:rPr>
              <a:t>- Feelings  </a:t>
            </a:r>
            <a:endParaRPr lang="en-US" sz="2800" dirty="0">
              <a:solidFill>
                <a:srgbClr val="800000"/>
              </a:solidFill>
            </a:endParaRPr>
          </a:p>
        </p:txBody>
      </p:sp>
      <p:sp>
        <p:nvSpPr>
          <p:cNvPr id="5" name="Rectangle 4"/>
          <p:cNvSpPr/>
          <p:nvPr/>
        </p:nvSpPr>
        <p:spPr>
          <a:xfrm>
            <a:off x="1115616" y="4212957"/>
            <a:ext cx="7882658" cy="800219"/>
          </a:xfrm>
          <a:prstGeom prst="rect">
            <a:avLst/>
          </a:prstGeom>
        </p:spPr>
        <p:txBody>
          <a:bodyPr wrap="square">
            <a:spAutoFit/>
          </a:bodyPr>
          <a:lstStyle/>
          <a:p>
            <a:pPr marL="137160" indent="0">
              <a:buNone/>
            </a:pPr>
            <a:endParaRPr lang="en-US" dirty="0">
              <a:solidFill>
                <a:srgbClr val="800000"/>
              </a:solidFill>
            </a:endParaRPr>
          </a:p>
          <a:p>
            <a:pPr marL="137160" indent="0">
              <a:buNone/>
            </a:pPr>
            <a:r>
              <a:rPr lang="en-US" sz="2800" dirty="0" smtClean="0">
                <a:solidFill>
                  <a:srgbClr val="800000"/>
                </a:solidFill>
              </a:rPr>
              <a:t>- Environment</a:t>
            </a:r>
            <a:endParaRPr lang="en-US" sz="2800" dirty="0">
              <a:solidFill>
                <a:srgbClr val="800000"/>
              </a:solidFill>
            </a:endParaRPr>
          </a:p>
        </p:txBody>
      </p:sp>
      <p:sp>
        <p:nvSpPr>
          <p:cNvPr id="8" name="Rectangle 7"/>
          <p:cNvSpPr/>
          <p:nvPr/>
        </p:nvSpPr>
        <p:spPr>
          <a:xfrm>
            <a:off x="1115616" y="1844824"/>
            <a:ext cx="7472634" cy="523220"/>
          </a:xfrm>
          <a:prstGeom prst="rect">
            <a:avLst/>
          </a:prstGeom>
        </p:spPr>
        <p:txBody>
          <a:bodyPr wrap="square">
            <a:spAutoFit/>
          </a:bodyPr>
          <a:lstStyle/>
          <a:p>
            <a:pPr marL="137160" indent="0">
              <a:buNone/>
            </a:pPr>
            <a:r>
              <a:rPr lang="en-US" sz="2800" dirty="0" smtClean="0">
                <a:solidFill>
                  <a:srgbClr val="800000"/>
                </a:solidFill>
              </a:rPr>
              <a:t>- Past Experiences</a:t>
            </a:r>
            <a:endParaRPr lang="en-US" sz="2800" dirty="0">
              <a:solidFill>
                <a:srgbClr val="800000"/>
              </a:solidFill>
            </a:endParaRPr>
          </a:p>
        </p:txBody>
      </p:sp>
      <p:sp>
        <p:nvSpPr>
          <p:cNvPr id="9" name="Rectangle 8"/>
          <p:cNvSpPr/>
          <p:nvPr/>
        </p:nvSpPr>
        <p:spPr>
          <a:xfrm>
            <a:off x="1115616" y="3111523"/>
            <a:ext cx="7472634" cy="523220"/>
          </a:xfrm>
          <a:prstGeom prst="rect">
            <a:avLst/>
          </a:prstGeom>
        </p:spPr>
        <p:txBody>
          <a:bodyPr wrap="square">
            <a:spAutoFit/>
          </a:bodyPr>
          <a:lstStyle/>
          <a:p>
            <a:pPr marL="137160" indent="0">
              <a:buNone/>
            </a:pPr>
            <a:r>
              <a:rPr lang="en-US" sz="2800" dirty="0" smtClean="0">
                <a:solidFill>
                  <a:srgbClr val="800000"/>
                </a:solidFill>
              </a:rPr>
              <a:t>- Prejudices</a:t>
            </a:r>
            <a:endParaRPr lang="en-US" sz="2800" dirty="0">
              <a:solidFill>
                <a:srgbClr val="800000"/>
              </a:solidFill>
            </a:endParaRPr>
          </a:p>
        </p:txBody>
      </p:sp>
      <p:sp>
        <p:nvSpPr>
          <p:cNvPr id="10" name="Rectangle 9"/>
          <p:cNvSpPr/>
          <p:nvPr/>
        </p:nvSpPr>
        <p:spPr>
          <a:xfrm>
            <a:off x="1122405" y="2478173"/>
            <a:ext cx="7472634" cy="523220"/>
          </a:xfrm>
          <a:prstGeom prst="rect">
            <a:avLst/>
          </a:prstGeom>
        </p:spPr>
        <p:txBody>
          <a:bodyPr wrap="square">
            <a:spAutoFit/>
          </a:bodyPr>
          <a:lstStyle/>
          <a:p>
            <a:pPr marL="137160" indent="0">
              <a:buNone/>
            </a:pPr>
            <a:r>
              <a:rPr lang="en-US" sz="2800" dirty="0" smtClean="0">
                <a:solidFill>
                  <a:srgbClr val="800000"/>
                </a:solidFill>
              </a:rPr>
              <a:t>- Attitude</a:t>
            </a:r>
            <a:endParaRPr lang="en-US" sz="2800" dirty="0">
              <a:solidFill>
                <a:srgbClr val="800000"/>
              </a:solidFill>
            </a:endParaRPr>
          </a:p>
        </p:txBody>
      </p:sp>
      <p:sp>
        <p:nvSpPr>
          <p:cNvPr id="11" name="Rectangle 10"/>
          <p:cNvSpPr/>
          <p:nvPr/>
        </p:nvSpPr>
        <p:spPr>
          <a:xfrm>
            <a:off x="1115616" y="4922313"/>
            <a:ext cx="7882658" cy="800219"/>
          </a:xfrm>
          <a:prstGeom prst="rect">
            <a:avLst/>
          </a:prstGeom>
        </p:spPr>
        <p:txBody>
          <a:bodyPr wrap="square">
            <a:spAutoFit/>
          </a:bodyPr>
          <a:lstStyle/>
          <a:p>
            <a:pPr marL="137160" indent="0">
              <a:buNone/>
            </a:pPr>
            <a:endParaRPr lang="en-US" dirty="0">
              <a:solidFill>
                <a:srgbClr val="800000"/>
              </a:solidFill>
            </a:endParaRPr>
          </a:p>
          <a:p>
            <a:pPr marL="137160" indent="0">
              <a:buNone/>
            </a:pPr>
            <a:r>
              <a:rPr lang="en-US" sz="2800" dirty="0" smtClean="0">
                <a:solidFill>
                  <a:srgbClr val="800000"/>
                </a:solidFill>
              </a:rPr>
              <a:t>- Beliefs</a:t>
            </a:r>
            <a:endParaRPr lang="en-US" sz="2800" dirty="0">
              <a:solidFill>
                <a:srgbClr val="800000"/>
              </a:solidFill>
            </a:endParaRPr>
          </a:p>
        </p:txBody>
      </p:sp>
    </p:spTree>
    <p:extLst>
      <p:ext uri="{BB962C8B-B14F-4D97-AF65-F5344CB8AC3E}">
        <p14:creationId xmlns:p14="http://schemas.microsoft.com/office/powerpoint/2010/main" val="236334233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2405" y="2478173"/>
            <a:ext cx="7472634" cy="523220"/>
          </a:xfrm>
          <a:prstGeom prst="rect">
            <a:avLst/>
          </a:prstGeom>
        </p:spPr>
        <p:txBody>
          <a:bodyPr wrap="square">
            <a:spAutoFit/>
          </a:bodyPr>
          <a:lstStyle/>
          <a:p>
            <a:pPr marL="137160" indent="0">
              <a:buNone/>
            </a:pPr>
            <a:r>
              <a:rPr lang="en-US" sz="2800" dirty="0" smtClean="0">
                <a:solidFill>
                  <a:srgbClr val="800000"/>
                </a:solidFill>
              </a:rPr>
              <a:t>- Attitude</a:t>
            </a:r>
            <a:endParaRPr lang="en-US" sz="2800" dirty="0">
              <a:solidFill>
                <a:srgbClr val="800000"/>
              </a:solidFill>
            </a:endParaRPr>
          </a:p>
        </p:txBody>
      </p:sp>
    </p:spTree>
    <p:extLst>
      <p:ext uri="{BB962C8B-B14F-4D97-AF65-F5344CB8AC3E}">
        <p14:creationId xmlns:p14="http://schemas.microsoft.com/office/powerpoint/2010/main" val="26196540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1268760"/>
            <a:ext cx="3168352" cy="3617467"/>
          </a:xfrm>
          <a:prstGeom prst="rect">
            <a:avLst/>
          </a:prstGeom>
        </p:spPr>
      </p:pic>
    </p:spTree>
    <p:extLst>
      <p:ext uri="{BB962C8B-B14F-4D97-AF65-F5344CB8AC3E}">
        <p14:creationId xmlns:p14="http://schemas.microsoft.com/office/powerpoint/2010/main" val="778089374"/>
      </p:ext>
    </p:extLst>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2122132"/>
            <a:ext cx="7472634" cy="523220"/>
          </a:xfrm>
          <a:prstGeom prst="rect">
            <a:avLst/>
          </a:prstGeom>
        </p:spPr>
        <p:txBody>
          <a:bodyPr wrap="square">
            <a:spAutoFit/>
          </a:bodyPr>
          <a:lstStyle/>
          <a:p>
            <a:pPr marL="137160" indent="0">
              <a:buNone/>
            </a:pPr>
            <a:r>
              <a:rPr lang="en-US" sz="2800" dirty="0" smtClean="0">
                <a:solidFill>
                  <a:srgbClr val="800000"/>
                </a:solidFill>
              </a:rPr>
              <a:t>- Feelings  </a:t>
            </a:r>
            <a:endParaRPr lang="en-US" sz="2800" dirty="0">
              <a:solidFill>
                <a:srgbClr val="800000"/>
              </a:solidFill>
            </a:endParaRPr>
          </a:p>
        </p:txBody>
      </p:sp>
      <p:sp>
        <p:nvSpPr>
          <p:cNvPr id="5" name="Rectangle 4"/>
          <p:cNvSpPr/>
          <p:nvPr/>
        </p:nvSpPr>
        <p:spPr>
          <a:xfrm>
            <a:off x="1115616" y="2514210"/>
            <a:ext cx="7882658" cy="800219"/>
          </a:xfrm>
          <a:prstGeom prst="rect">
            <a:avLst/>
          </a:prstGeom>
        </p:spPr>
        <p:txBody>
          <a:bodyPr wrap="square">
            <a:spAutoFit/>
          </a:bodyPr>
          <a:lstStyle/>
          <a:p>
            <a:pPr marL="137160" indent="0">
              <a:buNone/>
            </a:pPr>
            <a:endParaRPr lang="en-US" dirty="0">
              <a:solidFill>
                <a:srgbClr val="800000"/>
              </a:solidFill>
            </a:endParaRPr>
          </a:p>
          <a:p>
            <a:pPr marL="137160" indent="0">
              <a:buNone/>
            </a:pPr>
            <a:r>
              <a:rPr lang="en-US" sz="2800" dirty="0" smtClean="0">
                <a:solidFill>
                  <a:srgbClr val="800000"/>
                </a:solidFill>
              </a:rPr>
              <a:t>- Environment</a:t>
            </a:r>
            <a:endParaRPr lang="en-US" sz="2800" dirty="0">
              <a:solidFill>
                <a:srgbClr val="800000"/>
              </a:solidFill>
            </a:endParaRPr>
          </a:p>
        </p:txBody>
      </p:sp>
      <p:sp>
        <p:nvSpPr>
          <p:cNvPr id="9" name="Rectangle 8"/>
          <p:cNvSpPr/>
          <p:nvPr/>
        </p:nvSpPr>
        <p:spPr>
          <a:xfrm>
            <a:off x="1115616" y="1412776"/>
            <a:ext cx="7472634" cy="523220"/>
          </a:xfrm>
          <a:prstGeom prst="rect">
            <a:avLst/>
          </a:prstGeom>
        </p:spPr>
        <p:txBody>
          <a:bodyPr wrap="square">
            <a:spAutoFit/>
          </a:bodyPr>
          <a:lstStyle/>
          <a:p>
            <a:pPr marL="137160" indent="0">
              <a:buNone/>
            </a:pPr>
            <a:r>
              <a:rPr lang="en-US" sz="2800" dirty="0" smtClean="0">
                <a:solidFill>
                  <a:srgbClr val="800000"/>
                </a:solidFill>
              </a:rPr>
              <a:t>- Prejudice</a:t>
            </a:r>
            <a:endParaRPr lang="en-US" sz="2800" dirty="0">
              <a:solidFill>
                <a:srgbClr val="800000"/>
              </a:solidFill>
            </a:endParaRPr>
          </a:p>
        </p:txBody>
      </p:sp>
      <p:sp>
        <p:nvSpPr>
          <p:cNvPr id="11" name="Rectangle 10"/>
          <p:cNvSpPr/>
          <p:nvPr/>
        </p:nvSpPr>
        <p:spPr>
          <a:xfrm>
            <a:off x="1115616" y="3223566"/>
            <a:ext cx="7882658" cy="800219"/>
          </a:xfrm>
          <a:prstGeom prst="rect">
            <a:avLst/>
          </a:prstGeom>
        </p:spPr>
        <p:txBody>
          <a:bodyPr wrap="square">
            <a:spAutoFit/>
          </a:bodyPr>
          <a:lstStyle/>
          <a:p>
            <a:pPr marL="137160" indent="0">
              <a:buNone/>
            </a:pPr>
            <a:endParaRPr lang="en-US" dirty="0">
              <a:solidFill>
                <a:srgbClr val="800000"/>
              </a:solidFill>
            </a:endParaRPr>
          </a:p>
          <a:p>
            <a:pPr marL="137160" indent="0">
              <a:buNone/>
            </a:pPr>
            <a:r>
              <a:rPr lang="en-US" sz="2800" dirty="0" smtClean="0">
                <a:solidFill>
                  <a:srgbClr val="800000"/>
                </a:solidFill>
              </a:rPr>
              <a:t>- Beliefs</a:t>
            </a:r>
            <a:endParaRPr lang="en-US" sz="2800" dirty="0">
              <a:solidFill>
                <a:srgbClr val="800000"/>
              </a:solidFill>
            </a:endParaRPr>
          </a:p>
        </p:txBody>
      </p:sp>
    </p:spTree>
    <p:extLst>
      <p:ext uri="{BB962C8B-B14F-4D97-AF65-F5344CB8AC3E}">
        <p14:creationId xmlns:p14="http://schemas.microsoft.com/office/powerpoint/2010/main" val="22240543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404664"/>
            <a:ext cx="7634809" cy="648072"/>
          </a:xfrm>
        </p:spPr>
        <p:txBody>
          <a:bodyPr>
            <a:normAutofit/>
          </a:bodyPr>
          <a:lstStyle/>
          <a:p>
            <a:pPr marL="0" indent="0" algn="ctr">
              <a:spcBef>
                <a:spcPct val="0"/>
              </a:spcBef>
              <a:buNone/>
            </a:pPr>
            <a:r>
              <a:rPr lang="en-US" sz="3200" b="1" dirty="0" smtClean="0">
                <a:solidFill>
                  <a:srgbClr val="800000"/>
                </a:solidFill>
                <a:latin typeface="+mj-lt"/>
                <a:ea typeface="+mj-ea"/>
                <a:cs typeface="+mj-cs"/>
              </a:rPr>
              <a:t>Communication</a:t>
            </a:r>
            <a:endParaRPr lang="en-US" sz="3200" b="1" dirty="0">
              <a:solidFill>
                <a:srgbClr val="800000"/>
              </a:solidFill>
              <a:latin typeface="+mj-lt"/>
              <a:ea typeface="+mj-ea"/>
              <a:cs typeface="+mj-cs"/>
            </a:endParaRPr>
          </a:p>
        </p:txBody>
      </p:sp>
      <p:sp>
        <p:nvSpPr>
          <p:cNvPr id="4" name="Rectangle 3"/>
          <p:cNvSpPr/>
          <p:nvPr/>
        </p:nvSpPr>
        <p:spPr>
          <a:xfrm>
            <a:off x="1331640" y="1844824"/>
            <a:ext cx="4572000" cy="2308324"/>
          </a:xfrm>
          <a:prstGeom prst="rect">
            <a:avLst/>
          </a:prstGeom>
        </p:spPr>
        <p:txBody>
          <a:bodyPr>
            <a:spAutoFit/>
          </a:bodyPr>
          <a:lstStyle/>
          <a:p>
            <a:r>
              <a:rPr lang="en-US" dirty="0"/>
              <a:t>This is single-handedly the most important quality for your professional </a:t>
            </a:r>
            <a:r>
              <a:rPr lang="en-US" i="1" dirty="0"/>
              <a:t>and</a:t>
            </a:r>
            <a:r>
              <a:rPr lang="en-US" dirty="0"/>
              <a:t> personal life. You need to be able to </a:t>
            </a:r>
            <a:r>
              <a:rPr lang="en-US" dirty="0">
                <a:hlinkClick r:id="rId2"/>
              </a:rPr>
              <a:t>converse with people from different cultures</a:t>
            </a:r>
            <a:r>
              <a:rPr lang="en-US" dirty="0"/>
              <a:t> in person, writing and over the phone. The ability to listen to others and display empathy when necessary is also a fundamental part of </a:t>
            </a:r>
            <a:r>
              <a:rPr lang="en-US" dirty="0">
                <a:hlinkClick r:id="rId3"/>
              </a:rPr>
              <a:t>communicating effectively</a:t>
            </a:r>
            <a:r>
              <a:rPr lang="en-US" dirty="0" smtClean="0"/>
              <a:t>.</a:t>
            </a:r>
            <a:endParaRPr lang="en-US" dirty="0"/>
          </a:p>
        </p:txBody>
      </p:sp>
    </p:spTree>
    <p:extLst>
      <p:ext uri="{BB962C8B-B14F-4D97-AF65-F5344CB8AC3E}">
        <p14:creationId xmlns:p14="http://schemas.microsoft.com/office/powerpoint/2010/main" val="2494712567"/>
      </p:ext>
    </p:extLst>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988840"/>
            <a:ext cx="6480719" cy="2308324"/>
          </a:xfrm>
          <a:prstGeom prst="rect">
            <a:avLst/>
          </a:prstGeom>
          <a:noFill/>
        </p:spPr>
        <p:txBody>
          <a:bodyPr wrap="square" rtlCol="0">
            <a:spAutoFit/>
          </a:bodyPr>
          <a:lstStyle/>
          <a:p>
            <a:r>
              <a:rPr lang="en-US" sz="2400" dirty="0">
                <a:solidFill>
                  <a:srgbClr val="800000"/>
                </a:solidFill>
              </a:rPr>
              <a:t>Dr. Berne’s theory on Transactional Analysis </a:t>
            </a:r>
          </a:p>
          <a:p>
            <a:r>
              <a:rPr lang="en-US" sz="2400" dirty="0">
                <a:solidFill>
                  <a:srgbClr val="800000"/>
                </a:solidFill>
              </a:rPr>
              <a:t>aptly describes the effect of our belief system on </a:t>
            </a:r>
            <a:r>
              <a:rPr lang="en-US" sz="2400" dirty="0" smtClean="0">
                <a:solidFill>
                  <a:srgbClr val="800000"/>
                </a:solidFill>
              </a:rPr>
              <a:t>our </a:t>
            </a:r>
            <a:r>
              <a:rPr lang="en-US" sz="2400" dirty="0" err="1" smtClean="0">
                <a:solidFill>
                  <a:srgbClr val="800000"/>
                </a:solidFill>
              </a:rPr>
              <a:t>behaviour</a:t>
            </a:r>
            <a:r>
              <a:rPr lang="en-US" sz="2400" dirty="0">
                <a:solidFill>
                  <a:srgbClr val="800000"/>
                </a:solidFill>
              </a:rPr>
              <a:t>. </a:t>
            </a:r>
            <a:endParaRPr lang="en-US" sz="2400" dirty="0" smtClean="0">
              <a:solidFill>
                <a:srgbClr val="800000"/>
              </a:solidFill>
            </a:endParaRPr>
          </a:p>
          <a:p>
            <a:endParaRPr lang="en-US" sz="2400" dirty="0">
              <a:solidFill>
                <a:srgbClr val="800000"/>
              </a:solidFill>
            </a:endParaRPr>
          </a:p>
          <a:p>
            <a:r>
              <a:rPr lang="en-US" sz="2400" dirty="0" smtClean="0">
                <a:solidFill>
                  <a:srgbClr val="800000"/>
                </a:solidFill>
              </a:rPr>
              <a:t>This </a:t>
            </a:r>
            <a:r>
              <a:rPr lang="en-US" sz="2400" dirty="0">
                <a:solidFill>
                  <a:srgbClr val="800000"/>
                </a:solidFill>
              </a:rPr>
              <a:t>theory outlines how we treat ourselves, </a:t>
            </a:r>
            <a:r>
              <a:rPr lang="en-US" sz="2400" dirty="0" smtClean="0">
                <a:solidFill>
                  <a:srgbClr val="800000"/>
                </a:solidFill>
              </a:rPr>
              <a:t>how </a:t>
            </a:r>
            <a:r>
              <a:rPr lang="en-US" sz="2400" dirty="0">
                <a:solidFill>
                  <a:srgbClr val="800000"/>
                </a:solidFill>
              </a:rPr>
              <a:t>we relate and communicate with others.</a:t>
            </a:r>
          </a:p>
        </p:txBody>
      </p:sp>
    </p:spTree>
    <p:extLst>
      <p:ext uri="{BB962C8B-B14F-4D97-AF65-F5344CB8AC3E}">
        <p14:creationId xmlns:p14="http://schemas.microsoft.com/office/powerpoint/2010/main" val="2945156410"/>
      </p:ext>
    </p:extLst>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32656"/>
            <a:ext cx="5854700" cy="5778500"/>
          </a:xfrm>
          <a:prstGeom prst="rect">
            <a:avLst/>
          </a:prstGeom>
        </p:spPr>
      </p:pic>
    </p:spTree>
    <p:extLst>
      <p:ext uri="{BB962C8B-B14F-4D97-AF65-F5344CB8AC3E}">
        <p14:creationId xmlns:p14="http://schemas.microsoft.com/office/powerpoint/2010/main" val="970087030"/>
      </p:ext>
    </p:extLst>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4024"/>
            <a:ext cx="6347713" cy="1320800"/>
          </a:xfrm>
        </p:spPr>
        <p:txBody>
          <a:bodyPr/>
          <a:lstStyle/>
          <a:p>
            <a:pPr algn="ctr"/>
            <a:r>
              <a:rPr lang="en-US" dirty="0" smtClean="0">
                <a:solidFill>
                  <a:srgbClr val="800000"/>
                </a:solidFill>
              </a:rPr>
              <a:t>Factors Affecting Communication at Workplace</a:t>
            </a:r>
            <a:endParaRPr lang="en-US" dirty="0">
              <a:solidFill>
                <a:srgbClr val="800000"/>
              </a:solidFill>
            </a:endParaRPr>
          </a:p>
        </p:txBody>
      </p:sp>
      <p:sp>
        <p:nvSpPr>
          <p:cNvPr id="5" name="Content Placeholder 2"/>
          <p:cNvSpPr>
            <a:spLocks noGrp="1"/>
          </p:cNvSpPr>
          <p:nvPr>
            <p:ph idx="1"/>
          </p:nvPr>
        </p:nvSpPr>
        <p:spPr>
          <a:xfrm>
            <a:off x="771774" y="2432394"/>
            <a:ext cx="8229600" cy="1082348"/>
          </a:xfrm>
        </p:spPr>
        <p:txBody>
          <a:bodyPr wrap="square">
            <a:spAutoFit/>
          </a:bodyPr>
          <a:lstStyle/>
          <a:p>
            <a:pPr marL="137160" indent="0" defTabSz="914400">
              <a:buNone/>
            </a:pPr>
            <a:r>
              <a:rPr lang="en-US" sz="2800" dirty="0">
                <a:solidFill>
                  <a:srgbClr val="800000"/>
                </a:solidFill>
              </a:rPr>
              <a:t>- </a:t>
            </a:r>
            <a:r>
              <a:rPr lang="en-US" sz="2800" dirty="0" smtClean="0">
                <a:solidFill>
                  <a:srgbClr val="800000"/>
                </a:solidFill>
              </a:rPr>
              <a:t>Cultural Diversity</a:t>
            </a:r>
            <a:endParaRPr lang="en-US" sz="2800" dirty="0">
              <a:solidFill>
                <a:srgbClr val="800000"/>
              </a:solidFill>
            </a:endParaRPr>
          </a:p>
          <a:p>
            <a:pPr marL="137160" indent="0" defTabSz="914400">
              <a:buNone/>
            </a:pPr>
            <a:endParaRPr lang="en-US" sz="2800" dirty="0">
              <a:solidFill>
                <a:srgbClr val="800000"/>
              </a:solidFill>
            </a:endParaRPr>
          </a:p>
        </p:txBody>
      </p:sp>
      <p:sp>
        <p:nvSpPr>
          <p:cNvPr id="8" name="Rectangle 7"/>
          <p:cNvSpPr/>
          <p:nvPr/>
        </p:nvSpPr>
        <p:spPr>
          <a:xfrm>
            <a:off x="771453" y="3112000"/>
            <a:ext cx="7472634" cy="523220"/>
          </a:xfrm>
          <a:prstGeom prst="rect">
            <a:avLst/>
          </a:prstGeom>
        </p:spPr>
        <p:txBody>
          <a:bodyPr wrap="square">
            <a:spAutoFit/>
          </a:bodyPr>
          <a:lstStyle/>
          <a:p>
            <a:pPr marL="137160" indent="0">
              <a:buNone/>
            </a:pPr>
            <a:r>
              <a:rPr lang="en-US" sz="2800" dirty="0" smtClean="0">
                <a:solidFill>
                  <a:srgbClr val="800000"/>
                </a:solidFill>
              </a:rPr>
              <a:t>- Misunderstanding of Message</a:t>
            </a:r>
            <a:endParaRPr lang="en-US" sz="2800" dirty="0">
              <a:solidFill>
                <a:srgbClr val="800000"/>
              </a:solidFill>
            </a:endParaRPr>
          </a:p>
        </p:txBody>
      </p:sp>
      <p:sp>
        <p:nvSpPr>
          <p:cNvPr id="9" name="Rectangle 8"/>
          <p:cNvSpPr/>
          <p:nvPr/>
        </p:nvSpPr>
        <p:spPr>
          <a:xfrm>
            <a:off x="771453" y="3779236"/>
            <a:ext cx="7472634" cy="523220"/>
          </a:xfrm>
          <a:prstGeom prst="rect">
            <a:avLst/>
          </a:prstGeom>
        </p:spPr>
        <p:txBody>
          <a:bodyPr wrap="square">
            <a:spAutoFit/>
          </a:bodyPr>
          <a:lstStyle/>
          <a:p>
            <a:pPr marL="137160" indent="0">
              <a:buNone/>
            </a:pPr>
            <a:r>
              <a:rPr lang="en-US" sz="2800" dirty="0" smtClean="0">
                <a:solidFill>
                  <a:srgbClr val="800000"/>
                </a:solidFill>
              </a:rPr>
              <a:t>- Emotional Differences</a:t>
            </a:r>
            <a:endParaRPr lang="en-US" sz="2800" dirty="0">
              <a:solidFill>
                <a:srgbClr val="800000"/>
              </a:solidFill>
            </a:endParaRPr>
          </a:p>
        </p:txBody>
      </p:sp>
      <p:sp>
        <p:nvSpPr>
          <p:cNvPr id="10" name="Rectangle 9"/>
          <p:cNvSpPr/>
          <p:nvPr/>
        </p:nvSpPr>
        <p:spPr>
          <a:xfrm>
            <a:off x="789468" y="4489956"/>
            <a:ext cx="7472634" cy="523220"/>
          </a:xfrm>
          <a:prstGeom prst="rect">
            <a:avLst/>
          </a:prstGeom>
        </p:spPr>
        <p:txBody>
          <a:bodyPr wrap="square">
            <a:spAutoFit/>
          </a:bodyPr>
          <a:lstStyle/>
          <a:p>
            <a:pPr marL="137160" indent="0">
              <a:buNone/>
            </a:pPr>
            <a:r>
              <a:rPr lang="en-US" sz="2800" dirty="0" smtClean="0">
                <a:solidFill>
                  <a:srgbClr val="800000"/>
                </a:solidFill>
              </a:rPr>
              <a:t>- Past Experiences</a:t>
            </a:r>
            <a:endParaRPr lang="en-US" sz="2800" dirty="0">
              <a:solidFill>
                <a:srgbClr val="800000"/>
              </a:solidFill>
            </a:endParaRPr>
          </a:p>
        </p:txBody>
      </p:sp>
    </p:spTree>
    <p:extLst>
      <p:ext uri="{BB962C8B-B14F-4D97-AF65-F5344CB8AC3E}">
        <p14:creationId xmlns:p14="http://schemas.microsoft.com/office/powerpoint/2010/main" val="21035138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4024"/>
            <a:ext cx="6347713" cy="1320800"/>
          </a:xfrm>
        </p:spPr>
        <p:txBody>
          <a:bodyPr/>
          <a:lstStyle/>
          <a:p>
            <a:pPr algn="ctr"/>
            <a:r>
              <a:rPr lang="en-US" dirty="0" smtClean="0">
                <a:solidFill>
                  <a:srgbClr val="800000"/>
                </a:solidFill>
              </a:rPr>
              <a:t>Factors Affecting Communication at Workplace</a:t>
            </a:r>
            <a:endParaRPr lang="en-US" dirty="0">
              <a:solidFill>
                <a:srgbClr val="800000"/>
              </a:solidFill>
            </a:endParaRPr>
          </a:p>
        </p:txBody>
      </p:sp>
      <p:sp>
        <p:nvSpPr>
          <p:cNvPr id="5" name="Content Placeholder 2"/>
          <p:cNvSpPr>
            <a:spLocks noGrp="1"/>
          </p:cNvSpPr>
          <p:nvPr>
            <p:ph idx="1"/>
          </p:nvPr>
        </p:nvSpPr>
        <p:spPr>
          <a:xfrm>
            <a:off x="771774" y="2432394"/>
            <a:ext cx="8372226" cy="523220"/>
          </a:xfrm>
        </p:spPr>
        <p:txBody>
          <a:bodyPr wrap="square">
            <a:spAutoFit/>
          </a:bodyPr>
          <a:lstStyle/>
          <a:p>
            <a:pPr marL="137160" indent="0" defTabSz="914400">
              <a:buNone/>
            </a:pPr>
            <a:r>
              <a:rPr lang="en-US" sz="2800" dirty="0">
                <a:solidFill>
                  <a:srgbClr val="800000"/>
                </a:solidFill>
              </a:rPr>
              <a:t>- </a:t>
            </a:r>
            <a:r>
              <a:rPr lang="en-US" sz="2800" dirty="0" smtClean="0">
                <a:solidFill>
                  <a:srgbClr val="800000"/>
                </a:solidFill>
              </a:rPr>
              <a:t>Educational and Intellectual Differences</a:t>
            </a:r>
            <a:endParaRPr lang="en-US" sz="2800" dirty="0">
              <a:solidFill>
                <a:srgbClr val="800000"/>
              </a:solidFill>
            </a:endParaRPr>
          </a:p>
        </p:txBody>
      </p:sp>
      <p:sp>
        <p:nvSpPr>
          <p:cNvPr id="8" name="Rectangle 7"/>
          <p:cNvSpPr/>
          <p:nvPr/>
        </p:nvSpPr>
        <p:spPr>
          <a:xfrm>
            <a:off x="771453" y="3112000"/>
            <a:ext cx="7472634" cy="523220"/>
          </a:xfrm>
          <a:prstGeom prst="rect">
            <a:avLst/>
          </a:prstGeom>
        </p:spPr>
        <p:txBody>
          <a:bodyPr wrap="square">
            <a:spAutoFit/>
          </a:bodyPr>
          <a:lstStyle/>
          <a:p>
            <a:pPr marL="137160" indent="0">
              <a:buNone/>
            </a:pPr>
            <a:r>
              <a:rPr lang="en-US" sz="2800" dirty="0" smtClean="0">
                <a:solidFill>
                  <a:srgbClr val="800000"/>
                </a:solidFill>
              </a:rPr>
              <a:t>- Positional Differences</a:t>
            </a:r>
            <a:endParaRPr lang="en-US" sz="2800" dirty="0">
              <a:solidFill>
                <a:srgbClr val="800000"/>
              </a:solidFill>
            </a:endParaRPr>
          </a:p>
        </p:txBody>
      </p:sp>
      <p:sp>
        <p:nvSpPr>
          <p:cNvPr id="9" name="Rectangle 8"/>
          <p:cNvSpPr/>
          <p:nvPr/>
        </p:nvSpPr>
        <p:spPr>
          <a:xfrm>
            <a:off x="771453" y="3779236"/>
            <a:ext cx="7472634" cy="954107"/>
          </a:xfrm>
          <a:prstGeom prst="rect">
            <a:avLst/>
          </a:prstGeom>
        </p:spPr>
        <p:txBody>
          <a:bodyPr wrap="square">
            <a:spAutoFit/>
          </a:bodyPr>
          <a:lstStyle/>
          <a:p>
            <a:pPr marL="137160" indent="0">
              <a:buNone/>
            </a:pPr>
            <a:r>
              <a:rPr lang="en-US" sz="2800" dirty="0" smtClean="0">
                <a:solidFill>
                  <a:srgbClr val="800000"/>
                </a:solidFill>
              </a:rPr>
              <a:t>- Functional Differences between Sender and receiver</a:t>
            </a:r>
            <a:endParaRPr lang="en-US" sz="2800" dirty="0">
              <a:solidFill>
                <a:srgbClr val="800000"/>
              </a:solidFill>
            </a:endParaRPr>
          </a:p>
        </p:txBody>
      </p:sp>
    </p:spTree>
    <p:extLst>
      <p:ext uri="{BB962C8B-B14F-4D97-AF65-F5344CB8AC3E}">
        <p14:creationId xmlns:p14="http://schemas.microsoft.com/office/powerpoint/2010/main" val="103150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083710"/>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1196752"/>
            <a:ext cx="6347714" cy="3880773"/>
          </a:xfrm>
        </p:spPr>
        <p:txBody>
          <a:bodyPr>
            <a:normAutofit lnSpcReduction="10000"/>
          </a:bodyPr>
          <a:lstStyle/>
          <a:p>
            <a:r>
              <a:rPr lang="en-US" b="1" dirty="0"/>
              <a:t>1. It improves team building</a:t>
            </a:r>
          </a:p>
          <a:p>
            <a:r>
              <a:rPr lang="en-US" b="1" dirty="0"/>
              <a:t>2. It boosts growth</a:t>
            </a:r>
          </a:p>
          <a:p>
            <a:r>
              <a:rPr lang="en-US" b="1" dirty="0"/>
              <a:t>3. It increases innovation</a:t>
            </a:r>
          </a:p>
          <a:p>
            <a:r>
              <a:rPr lang="en-US" b="1" dirty="0"/>
              <a:t>4. It improves productivity</a:t>
            </a:r>
          </a:p>
          <a:p>
            <a:r>
              <a:rPr lang="en-US" b="1" dirty="0"/>
              <a:t>5. It increases efficiency</a:t>
            </a:r>
          </a:p>
          <a:p>
            <a:r>
              <a:rPr lang="en-US" b="1" dirty="0"/>
              <a:t>6. It increases loyalty</a:t>
            </a:r>
          </a:p>
          <a:p>
            <a:r>
              <a:rPr lang="en-US" b="1" dirty="0"/>
              <a:t>7. It reduces mitigation conflict</a:t>
            </a:r>
          </a:p>
          <a:p>
            <a:r>
              <a:rPr lang="en-US" b="1" dirty="0"/>
              <a:t>8. It increases employee engagement</a:t>
            </a:r>
          </a:p>
          <a:p>
            <a:r>
              <a:rPr lang="en-US" b="1" dirty="0"/>
              <a:t>9. It resolves problems</a:t>
            </a:r>
          </a:p>
          <a:p>
            <a:r>
              <a:rPr lang="en-US" b="1" dirty="0"/>
              <a:t>10. It enhances skills</a:t>
            </a:r>
            <a:endParaRPr lang="en-US" dirty="0"/>
          </a:p>
          <a:p>
            <a:endParaRPr lang="en-US" dirty="0"/>
          </a:p>
        </p:txBody>
      </p:sp>
    </p:spTree>
    <p:extLst>
      <p:ext uri="{BB962C8B-B14F-4D97-AF65-F5344CB8AC3E}">
        <p14:creationId xmlns:p14="http://schemas.microsoft.com/office/powerpoint/2010/main" val="1039751921"/>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135" y="548680"/>
            <a:ext cx="6347713" cy="1320800"/>
          </a:xfrm>
        </p:spPr>
        <p:txBody>
          <a:bodyPr/>
          <a:lstStyle/>
          <a:p>
            <a:pPr algn="ctr"/>
            <a:r>
              <a:rPr lang="en-US" dirty="0" smtClean="0">
                <a:solidFill>
                  <a:srgbClr val="800000"/>
                </a:solidFill>
              </a:rPr>
              <a:t>Features of Effective Communication</a:t>
            </a:r>
            <a:endParaRPr lang="en-US" dirty="0">
              <a:solidFill>
                <a:srgbClr val="800000"/>
              </a:solidFill>
            </a:endParaRPr>
          </a:p>
        </p:txBody>
      </p:sp>
      <p:sp>
        <p:nvSpPr>
          <p:cNvPr id="3" name="Content Placeholder 2"/>
          <p:cNvSpPr>
            <a:spLocks noGrp="1"/>
          </p:cNvSpPr>
          <p:nvPr>
            <p:ph idx="1"/>
          </p:nvPr>
        </p:nvSpPr>
        <p:spPr/>
        <p:txBody>
          <a:bodyPr>
            <a:normAutofit/>
          </a:bodyPr>
          <a:lstStyle/>
          <a:p>
            <a:r>
              <a:rPr lang="en-US" sz="2800" dirty="0" smtClean="0">
                <a:solidFill>
                  <a:srgbClr val="800000"/>
                </a:solidFill>
              </a:rPr>
              <a:t>Common Language</a:t>
            </a:r>
          </a:p>
          <a:p>
            <a:r>
              <a:rPr lang="en-US" sz="2800" dirty="0" smtClean="0">
                <a:solidFill>
                  <a:srgbClr val="800000"/>
                </a:solidFill>
              </a:rPr>
              <a:t>Clear (Right Meaning)</a:t>
            </a:r>
          </a:p>
          <a:p>
            <a:r>
              <a:rPr lang="en-US" sz="2800" dirty="0" smtClean="0">
                <a:solidFill>
                  <a:srgbClr val="800000"/>
                </a:solidFill>
              </a:rPr>
              <a:t>Listening</a:t>
            </a:r>
          </a:p>
          <a:p>
            <a:r>
              <a:rPr lang="en-US" sz="2800" dirty="0" smtClean="0">
                <a:solidFill>
                  <a:srgbClr val="800000"/>
                </a:solidFill>
              </a:rPr>
              <a:t>An input and an output</a:t>
            </a:r>
          </a:p>
        </p:txBody>
      </p:sp>
    </p:spTree>
    <p:extLst>
      <p:ext uri="{BB962C8B-B14F-4D97-AF65-F5344CB8AC3E}">
        <p14:creationId xmlns:p14="http://schemas.microsoft.com/office/powerpoint/2010/main" val="2537527681"/>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348880"/>
            <a:ext cx="6347713" cy="1320800"/>
          </a:xfrm>
        </p:spPr>
        <p:txBody>
          <a:bodyPr>
            <a:normAutofit fontScale="90000"/>
          </a:bodyPr>
          <a:lstStyle/>
          <a:p>
            <a:pPr algn="ctr"/>
            <a:r>
              <a:rPr lang="en-US" dirty="0" smtClean="0">
                <a:solidFill>
                  <a:srgbClr val="800000"/>
                </a:solidFill>
              </a:rPr>
              <a:t>IMPACT OF EFFECTIVE COMMUNICATION IN OUR LIVES</a:t>
            </a:r>
            <a:endParaRPr lang="en-US" dirty="0">
              <a:solidFill>
                <a:srgbClr val="800000"/>
              </a:solidFill>
            </a:endParaRPr>
          </a:p>
        </p:txBody>
      </p:sp>
    </p:spTree>
    <p:extLst>
      <p:ext uri="{BB962C8B-B14F-4D97-AF65-F5344CB8AC3E}">
        <p14:creationId xmlns:p14="http://schemas.microsoft.com/office/powerpoint/2010/main" val="3969771630"/>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2" y="476672"/>
            <a:ext cx="6347713" cy="1320800"/>
          </a:xfrm>
        </p:spPr>
        <p:txBody>
          <a:bodyPr/>
          <a:lstStyle/>
          <a:p>
            <a:pPr algn="ctr"/>
            <a:r>
              <a:rPr lang="en-US" dirty="0" smtClean="0">
                <a:solidFill>
                  <a:srgbClr val="800000"/>
                </a:solidFill>
              </a:rPr>
              <a:t>ELEMENTS OF COMMUNICATION</a:t>
            </a:r>
            <a:endParaRPr lang="en-US" dirty="0">
              <a:solidFill>
                <a:srgbClr val="800000"/>
              </a:solidFill>
            </a:endParaRPr>
          </a:p>
        </p:txBody>
      </p:sp>
      <p:sp>
        <p:nvSpPr>
          <p:cNvPr id="3" name="Content Placeholder 2"/>
          <p:cNvSpPr>
            <a:spLocks noGrp="1"/>
          </p:cNvSpPr>
          <p:nvPr>
            <p:ph idx="1"/>
          </p:nvPr>
        </p:nvSpPr>
        <p:spPr>
          <a:xfrm>
            <a:off x="1187624" y="2132856"/>
            <a:ext cx="6347714" cy="3880773"/>
          </a:xfrm>
        </p:spPr>
        <p:txBody>
          <a:bodyPr>
            <a:normAutofit/>
          </a:bodyPr>
          <a:lstStyle/>
          <a:p>
            <a:endParaRPr lang="en-US" sz="2400" dirty="0" smtClean="0">
              <a:solidFill>
                <a:srgbClr val="800000"/>
              </a:solidFill>
            </a:endParaRPr>
          </a:p>
          <a:p>
            <a:r>
              <a:rPr lang="en-US" sz="2400" dirty="0" smtClean="0">
                <a:solidFill>
                  <a:srgbClr val="800000"/>
                </a:solidFill>
              </a:rPr>
              <a:t>Sender (Message)</a:t>
            </a:r>
          </a:p>
          <a:p>
            <a:r>
              <a:rPr lang="en-US" sz="2400" dirty="0" smtClean="0">
                <a:solidFill>
                  <a:srgbClr val="800000"/>
                </a:solidFill>
              </a:rPr>
              <a:t>Encoding</a:t>
            </a:r>
          </a:p>
          <a:p>
            <a:r>
              <a:rPr lang="en-US" sz="2400" dirty="0" smtClean="0">
                <a:solidFill>
                  <a:srgbClr val="800000"/>
                </a:solidFill>
              </a:rPr>
              <a:t>Channel/Medium</a:t>
            </a:r>
          </a:p>
          <a:p>
            <a:r>
              <a:rPr lang="en-US" sz="2400" dirty="0" smtClean="0">
                <a:solidFill>
                  <a:srgbClr val="800000"/>
                </a:solidFill>
              </a:rPr>
              <a:t>Decoding</a:t>
            </a:r>
          </a:p>
          <a:p>
            <a:r>
              <a:rPr lang="en-US" sz="2400" dirty="0" smtClean="0">
                <a:solidFill>
                  <a:srgbClr val="800000"/>
                </a:solidFill>
              </a:rPr>
              <a:t>Receiver </a:t>
            </a:r>
            <a:r>
              <a:rPr lang="en-US" sz="2400" dirty="0">
                <a:solidFill>
                  <a:srgbClr val="800000"/>
                </a:solidFill>
              </a:rPr>
              <a:t>(</a:t>
            </a:r>
            <a:r>
              <a:rPr lang="en-US" sz="2400" dirty="0" smtClean="0">
                <a:solidFill>
                  <a:srgbClr val="800000"/>
                </a:solidFill>
              </a:rPr>
              <a:t>Response)</a:t>
            </a:r>
          </a:p>
          <a:p>
            <a:r>
              <a:rPr lang="en-US" sz="2400" dirty="0" smtClean="0">
                <a:solidFill>
                  <a:srgbClr val="800000"/>
                </a:solidFill>
              </a:rPr>
              <a:t>Feedback</a:t>
            </a:r>
          </a:p>
          <a:p>
            <a:endParaRPr lang="en-US" sz="2400" dirty="0">
              <a:solidFill>
                <a:srgbClr val="800000"/>
              </a:solidFill>
            </a:endParaRPr>
          </a:p>
        </p:txBody>
      </p:sp>
    </p:spTree>
    <p:extLst>
      <p:ext uri="{BB962C8B-B14F-4D97-AF65-F5344CB8AC3E}">
        <p14:creationId xmlns:p14="http://schemas.microsoft.com/office/powerpoint/2010/main" val="2814950413"/>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13960</TotalTime>
  <Words>1637</Words>
  <Application>Microsoft Office PowerPoint</Application>
  <PresentationFormat>On-screen Show (4:3)</PresentationFormat>
  <Paragraphs>256</Paragraphs>
  <Slides>54</Slides>
  <Notes>35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Trebuchet MS</vt:lpstr>
      <vt:lpstr>Wingdings</vt:lpstr>
      <vt:lpstr>Wingdings 2</vt:lpstr>
      <vt:lpstr>Wingdings 3</vt:lpstr>
      <vt:lpstr>Facet</vt:lpstr>
      <vt:lpstr>Communication</vt:lpstr>
      <vt:lpstr>Effective Communication</vt:lpstr>
      <vt:lpstr>Learning Objectives of Effective communication</vt:lpstr>
      <vt:lpstr>PowerPoint Presentation</vt:lpstr>
      <vt:lpstr>PowerPoint Presentation</vt:lpstr>
      <vt:lpstr>PowerPoint Presentation</vt:lpstr>
      <vt:lpstr>Features of Effective Communication</vt:lpstr>
      <vt:lpstr>IMPACT OF EFFECTIVE COMMUNICATION IN OUR LIVES</vt:lpstr>
      <vt:lpstr>ELEMENTS OF COMMUNICATION</vt:lpstr>
      <vt:lpstr>BARRIERS TO EFFECTIVE COMMUNICATION</vt:lpstr>
      <vt:lpstr>Communication Styles</vt:lpstr>
      <vt:lpstr> Advantages of  Written communication                                </vt:lpstr>
      <vt:lpstr> Advantages of  Written communication                                </vt:lpstr>
      <vt:lpstr> Disadvantages of  Written communication                                </vt:lpstr>
      <vt:lpstr> Disadvantages of  Written communication                                </vt:lpstr>
      <vt:lpstr>Introduction to Verbal and Non verbal  communication</vt:lpstr>
      <vt:lpstr>PowerPoint Presentation</vt:lpstr>
      <vt:lpstr>Elements of non verbal  communication</vt:lpstr>
      <vt:lpstr>Appearance</vt:lpstr>
      <vt:lpstr>Body Language</vt:lpstr>
      <vt:lpstr>Body Language includes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of  Verbal Communication                                </vt:lpstr>
      <vt:lpstr> Advantages of  Verbal Communication                                </vt:lpstr>
      <vt:lpstr> Disadvantages of  Verbal Communication                                </vt:lpstr>
      <vt:lpstr> Advantages of  Non-Verbal Communication                                </vt:lpstr>
      <vt:lpstr> Disadvantages of  Non-Verbal Communication                                </vt:lpstr>
      <vt:lpstr>PowerPoint Presentation</vt:lpstr>
      <vt:lpstr>PowerPoint Presentation</vt:lpstr>
      <vt:lpstr>PowerPoint Presentation</vt:lpstr>
      <vt:lpstr>sounds</vt:lpstr>
      <vt:lpstr>Perspectives in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Affecting Communication at Workplace</vt:lpstr>
      <vt:lpstr>Factors Affecting Communication at Workplace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Amdocs  Becoming a business professional</dc:title>
  <dc:creator>admin</dc:creator>
  <cp:lastModifiedBy>Admin</cp:lastModifiedBy>
  <cp:revision>126</cp:revision>
  <dcterms:created xsi:type="dcterms:W3CDTF">2013-10-21T08:09:58Z</dcterms:created>
  <dcterms:modified xsi:type="dcterms:W3CDTF">2022-11-24T05:46:46Z</dcterms:modified>
</cp:coreProperties>
</file>