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D244D-93F5-41DC-ACA1-36039A28F14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5CE042-5382-4E0B-A8B6-E11E887D89ED}">
      <dgm:prSet/>
      <dgm:spPr/>
      <dgm:t>
        <a:bodyPr/>
        <a:lstStyle/>
        <a:p>
          <a:r>
            <a:rPr lang="en-US" b="0" i="0"/>
            <a:t>A spanning tree is a sub-graph of an undirected connected graph, which includes all the vertices of the graph with a minimum possible number of edges.</a:t>
          </a:r>
          <a:endParaRPr lang="en-US"/>
        </a:p>
      </dgm:t>
    </dgm:pt>
    <dgm:pt modelId="{C5E753B8-F13C-4F1B-BDFC-DD9E6DE36AB0}" type="parTrans" cxnId="{5A8943FE-21E3-4C09-B17F-17257F4797C4}">
      <dgm:prSet/>
      <dgm:spPr/>
      <dgm:t>
        <a:bodyPr/>
        <a:lstStyle/>
        <a:p>
          <a:endParaRPr lang="en-US"/>
        </a:p>
      </dgm:t>
    </dgm:pt>
    <dgm:pt modelId="{06397247-CC78-449B-9B16-71592D092F32}" type="sibTrans" cxnId="{5A8943FE-21E3-4C09-B17F-17257F4797C4}">
      <dgm:prSet/>
      <dgm:spPr/>
      <dgm:t>
        <a:bodyPr/>
        <a:lstStyle/>
        <a:p>
          <a:endParaRPr lang="en-US"/>
        </a:p>
      </dgm:t>
    </dgm:pt>
    <dgm:pt modelId="{7115E142-13DC-4666-9CCC-9217CD096894}">
      <dgm:prSet/>
      <dgm:spPr/>
      <dgm:t>
        <a:bodyPr/>
        <a:lstStyle/>
        <a:p>
          <a:r>
            <a:rPr lang="en-US" b="0" i="0"/>
            <a:t>The edges may or may not have weights assigned to them.</a:t>
          </a:r>
          <a:endParaRPr lang="en-US"/>
        </a:p>
      </dgm:t>
    </dgm:pt>
    <dgm:pt modelId="{9EC08716-2594-4F82-8AD4-12FE04ED00F7}" type="parTrans" cxnId="{790F7186-2469-41A0-8E63-641C0C6AC852}">
      <dgm:prSet/>
      <dgm:spPr/>
      <dgm:t>
        <a:bodyPr/>
        <a:lstStyle/>
        <a:p>
          <a:endParaRPr lang="en-US"/>
        </a:p>
      </dgm:t>
    </dgm:pt>
    <dgm:pt modelId="{13FBB283-57B9-46D1-B4EA-000EBE2E2F4D}" type="sibTrans" cxnId="{790F7186-2469-41A0-8E63-641C0C6AC852}">
      <dgm:prSet/>
      <dgm:spPr/>
      <dgm:t>
        <a:bodyPr/>
        <a:lstStyle/>
        <a:p>
          <a:endParaRPr lang="en-US"/>
        </a:p>
      </dgm:t>
    </dgm:pt>
    <dgm:pt modelId="{17C3C224-E4CF-4E3F-B6F5-69575F1FBC19}" type="pres">
      <dgm:prSet presAssocID="{416D244D-93F5-41DC-ACA1-36039A28F14C}" presName="vert0" presStyleCnt="0">
        <dgm:presLayoutVars>
          <dgm:dir/>
          <dgm:animOne val="branch"/>
          <dgm:animLvl val="lvl"/>
        </dgm:presLayoutVars>
      </dgm:prSet>
      <dgm:spPr/>
    </dgm:pt>
    <dgm:pt modelId="{AB69CD23-761F-46B2-B167-DCADEA0261AB}" type="pres">
      <dgm:prSet presAssocID="{8B5CE042-5382-4E0B-A8B6-E11E887D89ED}" presName="thickLine" presStyleLbl="alignNode1" presStyleIdx="0" presStyleCnt="2"/>
      <dgm:spPr/>
    </dgm:pt>
    <dgm:pt modelId="{06F2D643-478D-405B-9F58-891E0D276381}" type="pres">
      <dgm:prSet presAssocID="{8B5CE042-5382-4E0B-A8B6-E11E887D89ED}" presName="horz1" presStyleCnt="0"/>
      <dgm:spPr/>
    </dgm:pt>
    <dgm:pt modelId="{5C5EE630-EDB1-47EB-A0A7-B6607D5AC8FB}" type="pres">
      <dgm:prSet presAssocID="{8B5CE042-5382-4E0B-A8B6-E11E887D89ED}" presName="tx1" presStyleLbl="revTx" presStyleIdx="0" presStyleCnt="2"/>
      <dgm:spPr/>
    </dgm:pt>
    <dgm:pt modelId="{69F5BC0E-3C11-4B00-B9F7-41BA2B6E3CB2}" type="pres">
      <dgm:prSet presAssocID="{8B5CE042-5382-4E0B-A8B6-E11E887D89ED}" presName="vert1" presStyleCnt="0"/>
      <dgm:spPr/>
    </dgm:pt>
    <dgm:pt modelId="{19C76B09-A016-4DB7-8FB0-B198DB7B6435}" type="pres">
      <dgm:prSet presAssocID="{7115E142-13DC-4666-9CCC-9217CD096894}" presName="thickLine" presStyleLbl="alignNode1" presStyleIdx="1" presStyleCnt="2"/>
      <dgm:spPr/>
    </dgm:pt>
    <dgm:pt modelId="{C74A94F4-4329-40BA-A33D-4618B7D4D952}" type="pres">
      <dgm:prSet presAssocID="{7115E142-13DC-4666-9CCC-9217CD096894}" presName="horz1" presStyleCnt="0"/>
      <dgm:spPr/>
    </dgm:pt>
    <dgm:pt modelId="{650ABBD9-1502-44D8-B330-D2C7B8078A7E}" type="pres">
      <dgm:prSet presAssocID="{7115E142-13DC-4666-9CCC-9217CD096894}" presName="tx1" presStyleLbl="revTx" presStyleIdx="1" presStyleCnt="2"/>
      <dgm:spPr/>
    </dgm:pt>
    <dgm:pt modelId="{EB8306FC-3567-48D8-8F81-7B0EBF11022E}" type="pres">
      <dgm:prSet presAssocID="{7115E142-13DC-4666-9CCC-9217CD096894}" presName="vert1" presStyleCnt="0"/>
      <dgm:spPr/>
    </dgm:pt>
  </dgm:ptLst>
  <dgm:cxnLst>
    <dgm:cxn modelId="{5C41D76A-AA7F-4FBE-8C41-A9699B91D4EF}" type="presOf" srcId="{8B5CE042-5382-4E0B-A8B6-E11E887D89ED}" destId="{5C5EE630-EDB1-47EB-A0A7-B6607D5AC8FB}" srcOrd="0" destOrd="0" presId="urn:microsoft.com/office/officeart/2008/layout/LinedList"/>
    <dgm:cxn modelId="{024BDC70-D4A5-4CB3-8799-288149441FBD}" type="presOf" srcId="{7115E142-13DC-4666-9CCC-9217CD096894}" destId="{650ABBD9-1502-44D8-B330-D2C7B8078A7E}" srcOrd="0" destOrd="0" presId="urn:microsoft.com/office/officeart/2008/layout/LinedList"/>
    <dgm:cxn modelId="{028CE175-EBEE-4868-A8F9-20C70EA97C94}" type="presOf" srcId="{416D244D-93F5-41DC-ACA1-36039A28F14C}" destId="{17C3C224-E4CF-4E3F-B6F5-69575F1FBC19}" srcOrd="0" destOrd="0" presId="urn:microsoft.com/office/officeart/2008/layout/LinedList"/>
    <dgm:cxn modelId="{790F7186-2469-41A0-8E63-641C0C6AC852}" srcId="{416D244D-93F5-41DC-ACA1-36039A28F14C}" destId="{7115E142-13DC-4666-9CCC-9217CD096894}" srcOrd="1" destOrd="0" parTransId="{9EC08716-2594-4F82-8AD4-12FE04ED00F7}" sibTransId="{13FBB283-57B9-46D1-B4EA-000EBE2E2F4D}"/>
    <dgm:cxn modelId="{5A8943FE-21E3-4C09-B17F-17257F4797C4}" srcId="{416D244D-93F5-41DC-ACA1-36039A28F14C}" destId="{8B5CE042-5382-4E0B-A8B6-E11E887D89ED}" srcOrd="0" destOrd="0" parTransId="{C5E753B8-F13C-4F1B-BDFC-DD9E6DE36AB0}" sibTransId="{06397247-CC78-449B-9B16-71592D092F32}"/>
    <dgm:cxn modelId="{1D549081-7781-4CE0-B6F4-BDE1D8DDA452}" type="presParOf" srcId="{17C3C224-E4CF-4E3F-B6F5-69575F1FBC19}" destId="{AB69CD23-761F-46B2-B167-DCADEA0261AB}" srcOrd="0" destOrd="0" presId="urn:microsoft.com/office/officeart/2008/layout/LinedList"/>
    <dgm:cxn modelId="{9DA27826-04E2-4ADA-8E82-CAB9E726F407}" type="presParOf" srcId="{17C3C224-E4CF-4E3F-B6F5-69575F1FBC19}" destId="{06F2D643-478D-405B-9F58-891E0D276381}" srcOrd="1" destOrd="0" presId="urn:microsoft.com/office/officeart/2008/layout/LinedList"/>
    <dgm:cxn modelId="{C63F959C-9009-426D-8C60-7F8637D33FD1}" type="presParOf" srcId="{06F2D643-478D-405B-9F58-891E0D276381}" destId="{5C5EE630-EDB1-47EB-A0A7-B6607D5AC8FB}" srcOrd="0" destOrd="0" presId="urn:microsoft.com/office/officeart/2008/layout/LinedList"/>
    <dgm:cxn modelId="{7F628029-96BA-4A50-A6C9-B817053D021F}" type="presParOf" srcId="{06F2D643-478D-405B-9F58-891E0D276381}" destId="{69F5BC0E-3C11-4B00-B9F7-41BA2B6E3CB2}" srcOrd="1" destOrd="0" presId="urn:microsoft.com/office/officeart/2008/layout/LinedList"/>
    <dgm:cxn modelId="{51E3AD25-49CE-44F3-97C7-C4121B798453}" type="presParOf" srcId="{17C3C224-E4CF-4E3F-B6F5-69575F1FBC19}" destId="{19C76B09-A016-4DB7-8FB0-B198DB7B6435}" srcOrd="2" destOrd="0" presId="urn:microsoft.com/office/officeart/2008/layout/LinedList"/>
    <dgm:cxn modelId="{A5CE917D-3C0E-4D1E-ADB8-E4BCFEA42135}" type="presParOf" srcId="{17C3C224-E4CF-4E3F-B6F5-69575F1FBC19}" destId="{C74A94F4-4329-40BA-A33D-4618B7D4D952}" srcOrd="3" destOrd="0" presId="urn:microsoft.com/office/officeart/2008/layout/LinedList"/>
    <dgm:cxn modelId="{AA018AC2-022D-48E4-9265-D83818916C1A}" type="presParOf" srcId="{C74A94F4-4329-40BA-A33D-4618B7D4D952}" destId="{650ABBD9-1502-44D8-B330-D2C7B8078A7E}" srcOrd="0" destOrd="0" presId="urn:microsoft.com/office/officeart/2008/layout/LinedList"/>
    <dgm:cxn modelId="{A19D8279-0079-43EF-B00D-CBF377D9B4B7}" type="presParOf" srcId="{C74A94F4-4329-40BA-A33D-4618B7D4D952}" destId="{EB8306FC-3567-48D8-8F81-7B0EBF1102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9CD23-761F-46B2-B167-DCADEA0261A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EE630-EDB1-47EB-A0A7-B6607D5AC8FB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A spanning tree is a sub-graph of an undirected connected graph, which includes all the vertices of the graph with a minimum possible number of edges.</a:t>
          </a:r>
          <a:endParaRPr lang="en-US" sz="3500" kern="1200"/>
        </a:p>
      </dsp:txBody>
      <dsp:txXfrm>
        <a:off x="0" y="0"/>
        <a:ext cx="6900512" cy="2768070"/>
      </dsp:txXfrm>
    </dsp:sp>
    <dsp:sp modelId="{19C76B09-A016-4DB7-8FB0-B198DB7B643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ABBD9-1502-44D8-B330-D2C7B8078A7E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The edges may or may not have weights assigned to them.</a:t>
          </a:r>
          <a:endParaRPr lang="en-US" sz="35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C5E7-0EFF-48B3-B487-7053870A1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F6F50-A2A3-416A-B8F8-AD8A65834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7C69-C7C7-4685-AB41-31A7C65E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5ED-FF17-417E-93B2-980A5473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172B-94FC-4758-92D1-5E07D8C7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3FB74-BDA5-4C9A-B202-B7D734AD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0D0-A4DA-4AD3-A3FF-99A0BFCD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4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EA12-4C45-456E-A99B-1E62FD33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C91D6-2BE7-4617-BFD8-77F24D11E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19DA-5BFB-46FE-9F5F-3AE2729A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5ED-FF17-417E-93B2-980A5473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A4B2-18C4-4579-8444-C47D6735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B20C3-502B-4278-9C0F-37B358CF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0D0-A4DA-4AD3-A3FF-99A0BFCD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8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A8F6C-B2BA-431E-A6F9-F108E2BA8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3BE88-884B-4DD3-9965-71064156E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72CF-D55A-42BA-B036-A7E7BF5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5ED-FF17-417E-93B2-980A5473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920-E08B-487B-AA04-3EC86089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8CBCC-AE52-4F80-8463-248FCCE1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0D0-A4DA-4AD3-A3FF-99A0BFCD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6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DCC3-7DC6-4BB9-B20C-2AC47346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2360-A14A-4D93-A4A6-4C93786A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C6CDD-08E7-46AB-941E-FFB5E059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5ED-FF17-417E-93B2-980A5473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B52E3-8BCB-4189-9ED2-2668480B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5173-F6BF-4BC7-BE08-983198DC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0D0-A4DA-4AD3-A3FF-99A0BFCD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5ADE-0147-4BD4-8B5A-05642423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D468-0CDC-4537-8B9F-47D782E0C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F7737-1726-4E64-861A-FFBD4CC7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5ED-FF17-417E-93B2-980A5473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2D39-A5DF-435B-B5BB-55730252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A7E25-A9D9-4DD0-8C6E-DC01222F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0D0-A4DA-4AD3-A3FF-99A0BFCD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1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9514-94F8-4AB2-947A-22070E4D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E557-02F3-4C51-973A-6802B6BD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7D806-2192-4CB5-AC3A-01A3E1B2B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EA482-CEEA-4309-911E-A011FF49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5ED-FF17-417E-93B2-980A5473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D5308-6E4B-4827-AF84-7F22BB6D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8F883-FA7C-4636-B9A6-2EADECE1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0D0-A4DA-4AD3-A3FF-99A0BFCD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90DF-832D-4D17-B3EC-CB65F58C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E5A8E-C46C-4E95-B5D1-9C1D918B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DEA72-ED4A-4D8D-ABB9-BA04FB9FF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D3F89-12B9-4B2A-887F-A9AC00136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C4AA5-0DF2-4941-87EF-A5768F527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6D208-1A7E-47CC-BCD1-BB31EFA7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5ED-FF17-417E-93B2-980A5473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FDD24-5053-4157-9284-1A799235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4C983-D036-48F9-9E1A-41143AB6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0D0-A4DA-4AD3-A3FF-99A0BFCD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0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16F5-88C4-4C4E-ADAA-8E9C721D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2F747-DA14-447F-901A-4ADBC1D0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5ED-FF17-417E-93B2-980A5473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3B1AC-360C-4BF8-8072-A50C0FF8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40BB7-8B11-4263-A456-7C89861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0D0-A4DA-4AD3-A3FF-99A0BFCD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2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B1564-C1BE-48C7-A577-43544EB9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5ED-FF17-417E-93B2-980A5473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F05D1-5D82-4738-9391-E43316EE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70873-5662-40F3-A249-5C29FB78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0D0-A4DA-4AD3-A3FF-99A0BFCD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F64-776D-4DF3-8CFC-0D02554B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4472-7059-4063-ADEA-A1DA2B50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D92E1-8FF9-4EE4-BEEA-015675BC0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5C440-5318-482B-8376-2BE199A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5ED-FF17-417E-93B2-980A5473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83236-AB52-4F06-B2B7-ABE55C46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34C36-1A8D-41E8-A8E6-8F0969FA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0D0-A4DA-4AD3-A3FF-99A0BFCD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E8A0-6AFA-41CC-8B8F-BB14E1BE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E429C-308F-4269-853B-3053439CC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47AF-9877-4B92-AE15-89DE9777A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05727-7843-41B5-9D88-B7534EEB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5ED-FF17-417E-93B2-980A5473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3E97C-1AE2-43B8-AB67-985E0903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98D26-0B11-4D5D-9F15-AD74B853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0D0-A4DA-4AD3-A3FF-99A0BFCD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9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A354E-BD04-4544-8E6D-A701E079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0FDBA-790E-4342-9D40-2FEC879F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C660-8381-4CB4-BD04-B9DDA163F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35ED-FF17-417E-93B2-980A5473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080D7-E647-453A-A6B5-ED2E715FE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A72B1-47E5-468D-B458-04F24B8F8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810D0-A4DA-4AD3-A3FF-99A0BFCD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0285-BF06-4E99-88AA-61DFA6B3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>
                <a:solidFill>
                  <a:srgbClr val="25265E"/>
                </a:solidFill>
                <a:effectLst/>
                <a:latin typeface="euclid_circular_a"/>
              </a:rPr>
              <a:t>Spanning 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2CBB7-AE95-4410-8189-BAD4E8318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998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60C9F-AB91-41CB-A24A-891228C9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 i="0" dirty="0">
                <a:effectLst/>
                <a:latin typeface="euclid_circular_a"/>
              </a:rPr>
              <a:t>Spanning tree</a:t>
            </a: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70702B-2693-430D-8D24-CD2EB8F33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62662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11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61B1-9558-4AD8-A7FF-148864A5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Example of a Spanning Tree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3E585-6FD8-418A-9D30-9D430D8C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36" y="2443978"/>
            <a:ext cx="2512727" cy="3111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B611C-927D-4704-BA4F-D1B9FB4D1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605" y="1483920"/>
            <a:ext cx="1016052" cy="1397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805F1B-7CDE-4864-85D8-1C4AC3927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605" y="3429000"/>
            <a:ext cx="1092256" cy="1454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562F2-ED2A-4E6E-99CC-0AA3CF392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656" y="5186363"/>
            <a:ext cx="1073205" cy="14351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A01598-E8F7-4372-BEB4-051E0FFAF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6917" y="1455343"/>
            <a:ext cx="1073205" cy="1454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B4C1AF-F729-4A38-8E0A-0EDD171671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6917" y="3275849"/>
            <a:ext cx="1174810" cy="1447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C4DA05-5350-40E2-A568-D9878084AF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1866" y="5122860"/>
            <a:ext cx="1111307" cy="1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B591-4957-4899-B050-3E8ECE1F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Minimum Spanning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8BC4-2C2F-435A-89A3-B7E169DC0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2989"/>
          </a:xfrm>
        </p:spPr>
        <p:txBody>
          <a:bodyPr/>
          <a:lstStyle/>
          <a:p>
            <a:r>
              <a:rPr lang="en-US" dirty="0"/>
              <a:t>A minimum spanning tree is a spanning tree in which the sum of the weight of the edges is as minimum as possible.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9AEB9-3C01-4215-BB70-500D6235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05" y="3483604"/>
            <a:ext cx="1722058" cy="2292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555DA5-D517-468F-AE2C-1CD87AAB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628" y="2743165"/>
            <a:ext cx="1054154" cy="133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3489AC-C676-49A5-A1B5-CE31BF6DF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526" y="2760252"/>
            <a:ext cx="1130358" cy="1365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CCD1D-1E56-4378-B971-95C8F2448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963" y="2743165"/>
            <a:ext cx="1054154" cy="1371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C2CFB0-A51B-45E9-A135-EA4E78591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8000" y="4630030"/>
            <a:ext cx="1644735" cy="19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1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D448B-C23D-4156-A2C0-F4366C2E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/>
              <a:t>Minimum Spanning Tree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1157-DC74-498F-98E7-AEC37F24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The minimum spanning tree from a graph is found using the following algorithms:</a:t>
            </a:r>
          </a:p>
          <a:p>
            <a:endParaRPr lang="en-US" sz="2000"/>
          </a:p>
          <a:p>
            <a:pPr lvl="1"/>
            <a:r>
              <a:rPr lang="en-US" sz="2000"/>
              <a:t>Prim's Algorithm</a:t>
            </a:r>
          </a:p>
          <a:p>
            <a:pPr lvl="1"/>
            <a:r>
              <a:rPr lang="en-US" sz="2000"/>
              <a:t>Kruskal's 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0BE63-E7A6-413E-94FA-3E1215B7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Kruskal's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030B-2EA2-444C-9BFC-810C60DA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Kruskal's algorithm is a minimum spanning tree algorithm that </a:t>
            </a:r>
            <a:r>
              <a:rPr lang="en-US" sz="2000" b="0" i="0">
                <a:effectLst/>
                <a:latin typeface="euclid_circular_a"/>
              </a:rPr>
              <a:t>takes a graph as input and finds the subset of the edges of that graph which</a:t>
            </a:r>
          </a:p>
          <a:p>
            <a:pPr lvl="1"/>
            <a:r>
              <a:rPr lang="en-US" sz="2000" b="0" i="0">
                <a:effectLst/>
                <a:latin typeface="euclid_circular_a"/>
              </a:rPr>
              <a:t>form a tree that includes every vertex</a:t>
            </a:r>
          </a:p>
          <a:p>
            <a:pPr lvl="1"/>
            <a:r>
              <a:rPr lang="en-US" sz="2000" b="0" i="0">
                <a:effectLst/>
                <a:latin typeface="euclid_circular_a"/>
              </a:rPr>
              <a:t>has the minimum sum of weights among all the trees that can be formed from the graph</a:t>
            </a:r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9B9F4-18AF-43BB-8C1D-AF78224D0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689495"/>
            <a:ext cx="6253212" cy="254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007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B975-1A4A-459F-9875-6DEC0982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Kruskal's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B15E-0EA9-444C-9797-B6D5477D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We start from the edges with the lowest weight and keep adding edges until we reach our goal.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The steps for implementing Kruskal's algorithm are as follows:</a:t>
            </a:r>
          </a:p>
          <a:p>
            <a:pPr lvl="1"/>
            <a:r>
              <a:rPr lang="en-US" b="0" i="0" dirty="0">
                <a:effectLst/>
                <a:latin typeface="euclid_circular_a"/>
              </a:rPr>
              <a:t>Sort all the edges from low weight to high</a:t>
            </a:r>
          </a:p>
          <a:p>
            <a:pPr lvl="1"/>
            <a:r>
              <a:rPr lang="en-US" b="0" i="0" dirty="0">
                <a:effectLst/>
                <a:latin typeface="euclid_circular_a"/>
              </a:rPr>
              <a:t>Take the edge with the lowest weight and add it to the spanning tree. If adding the edge created a cycle, then reject this edge.</a:t>
            </a:r>
          </a:p>
          <a:p>
            <a:pPr lvl="1"/>
            <a:r>
              <a:rPr lang="en-US" b="0" i="0" dirty="0">
                <a:effectLst/>
                <a:latin typeface="euclid_circular_a"/>
              </a:rPr>
              <a:t>Keep adding edges until we reach all vertices.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3C4AE4-7F93-4145-99C5-070C525A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4" y="450158"/>
            <a:ext cx="2562234" cy="1578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A63C9-A78D-4EFC-B31E-68FA6EFBC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72" y="450157"/>
            <a:ext cx="2792090" cy="1578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32B7D2-7847-4899-88F2-DF91A337B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736" y="372981"/>
            <a:ext cx="2708289" cy="1496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2E8C06-C97B-479E-A722-6364D76BA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20" y="2345692"/>
            <a:ext cx="2882937" cy="15455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358779-2DFB-4E1E-B48F-8747EE58E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372" y="2429434"/>
            <a:ext cx="3162649" cy="1668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2F8909-CD02-4003-9D41-B7EB93EC0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0414" y="2429433"/>
            <a:ext cx="2996157" cy="16683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96CE88-6E36-40A5-BEE4-671456A473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448" y="4511040"/>
            <a:ext cx="3387791" cy="18246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E9CC14-1603-4DBF-A9B7-D07A73A03F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9857" y="4650830"/>
            <a:ext cx="3314724" cy="175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B975-1A4A-459F-9875-6DEC0982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Prim's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B15E-0EA9-444C-9797-B6D5477D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We start from one vertex and keep adding edges with the lowest weight until we reach our goal.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The steps for implementing </a:t>
            </a:r>
            <a:r>
              <a:rPr lang="en-US" sz="2800" dirty="0"/>
              <a:t>Prim's</a:t>
            </a:r>
            <a:r>
              <a:rPr lang="en-US" b="0" i="0" dirty="0">
                <a:effectLst/>
                <a:latin typeface="euclid_circular_a"/>
              </a:rPr>
              <a:t> algorithm are as follows:</a:t>
            </a:r>
          </a:p>
          <a:p>
            <a:pPr lvl="1"/>
            <a:r>
              <a:rPr lang="en-US" b="0" i="0" dirty="0">
                <a:effectLst/>
                <a:latin typeface="euclid_circular_a"/>
              </a:rPr>
              <a:t>Initialize the minimum spanning tree with a vertex chosen at random.</a:t>
            </a:r>
          </a:p>
          <a:p>
            <a:pPr lvl="1"/>
            <a:r>
              <a:rPr lang="en-US" b="0" i="0" dirty="0">
                <a:effectLst/>
                <a:latin typeface="euclid_circular_a"/>
              </a:rPr>
              <a:t>Find all the edges that connect the tree to new vertices, find the minimum and add it to the tree</a:t>
            </a:r>
          </a:p>
          <a:p>
            <a:pPr lvl="1"/>
            <a:r>
              <a:rPr lang="en-US" b="0" i="0" dirty="0">
                <a:effectLst/>
                <a:latin typeface="euclid_circular_a"/>
              </a:rPr>
              <a:t>Keep repeating step 2 until we get a minimum spanning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9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euclid_circular_a</vt:lpstr>
      <vt:lpstr>Office Theme</vt:lpstr>
      <vt:lpstr>Spanning Tree</vt:lpstr>
      <vt:lpstr>Spanning tree</vt:lpstr>
      <vt:lpstr>Example of a Spanning Tree</vt:lpstr>
      <vt:lpstr>Minimum Spanning Tree</vt:lpstr>
      <vt:lpstr>Minimum Spanning Tree</vt:lpstr>
      <vt:lpstr>Kruskal's algorithm</vt:lpstr>
      <vt:lpstr>Kruskal's algorithm</vt:lpstr>
      <vt:lpstr>PowerPoint Presentation</vt:lpstr>
      <vt:lpstr>Prim's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Kruskal's Algorithm</dc:title>
  <dc:creator>Shrinivas Dudhani</dc:creator>
  <cp:lastModifiedBy>Shrinivas Dudhani</cp:lastModifiedBy>
  <cp:revision>8</cp:revision>
  <dcterms:created xsi:type="dcterms:W3CDTF">2022-02-27T03:46:21Z</dcterms:created>
  <dcterms:modified xsi:type="dcterms:W3CDTF">2022-04-27T13:33:23Z</dcterms:modified>
</cp:coreProperties>
</file>