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57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FEC97-1FED-4933-8AEA-B48AEC01BC74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75FD9-49ED-4BAD-8A90-1B6E0C52F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03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1E18C13B-7463-4840-9F2C-C16C62223A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778449-1B0E-4729-BE27-76D8718762E2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A54EE05C-562E-49C7-8BE7-2946A26A3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1BCD8C4-D345-4000-83C2-B31CAAD33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altLang="en-US" sz="1200"/>
              <a:t>2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47401C49-F6FF-4E9A-A026-A1657D878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ABA3DF1F-70D2-49BD-84AC-9658E41A8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BBE8C746-8165-4307-91CC-88CED32C66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1008D1F3-E1B2-4A61-B405-EE399C72A9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5838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C94CBF70-4D43-4776-A027-A93F52709B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AFBAC-87A9-49A5-9D34-358B600E186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014D0543-A7E4-4842-BB8F-4FFF2BEF4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7D1E5EC-19C0-4F56-8552-5C8ED3A62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altLang="en-US" sz="1200"/>
              <a:t>3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35164AD8-7121-48CE-8EBC-94D2C341A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A6DC7A20-66D0-4CC2-B402-A3CDDAEB9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002B440E-2C15-432A-B841-78CE019884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257F5BC7-E072-44D9-9E68-7B049127C1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5838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07DE89EA-857F-460B-80E3-98D497160C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93FB8B-7D2C-4E55-AF40-A79B8195772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F332FB5E-4781-4D8C-9D41-F32B1359D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1D38D63-6FD6-4F77-975E-3930A594D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altLang="en-US" sz="1200"/>
              <a:t>2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12A77D1F-4CCE-462F-9119-33F74BF3F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E18F2EB8-40A8-4A58-A293-075AC6713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C1A5A7C8-C28D-4B2C-BF33-1DA223E1D9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6094965A-444C-41A1-BBCB-EACE3BD689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5838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5A92E342-7BE9-439B-9BEA-1145F2D39F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7E9CE4-745F-4FA3-9B4E-CF34EF27CE00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CB29254C-BA6B-4794-ACF3-17ADDB000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A0731CA-4615-43EF-95A3-1C80A0E2F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altLang="en-US" sz="1200"/>
              <a:t>3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1D8C5F81-2F89-402B-8C22-E6B778A03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8853E14F-FE17-45DC-B11E-FB4EA35CD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82720C6D-86E1-4529-8C33-67EA9A3E34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0539075E-5166-45C9-B2F9-67502AF656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5838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FA67-1B1C-4714-89BF-16311B894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EC3C8-2D2E-4B48-B3D2-B4A9707F1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2B39A-3A68-4006-B173-C548997E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1350-BC70-46B0-A0B5-508901BD8E9F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E3773-3F89-468E-B75C-D426A4BBD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13E28-42F9-4719-B917-91215977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BB18-1C43-4E8B-B549-348EDC7F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7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ACBAF-80A2-4C0B-89F0-507D71695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301BE-1257-423C-A283-C21CB819E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2376D-5CC2-459C-936C-FB06227D9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1350-BC70-46B0-A0B5-508901BD8E9F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D2B46-7D32-4808-90FA-01E0EDCE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3A352-AE1B-478F-BE03-A92969EB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BB18-1C43-4E8B-B549-348EDC7F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2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39976-658B-4A9B-BB55-8A630D191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EFDFA-6D4C-4DF2-A68C-1AB711251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1E9AE-80F2-408B-8371-1F897C26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1350-BC70-46B0-A0B5-508901BD8E9F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5500E-D8B6-4199-A0E4-08FFB2027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DFB0D-AAE3-41FE-9BA4-2A4B3591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BB18-1C43-4E8B-B549-348EDC7F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1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19EFA-95E0-47C2-B702-994A14BF5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7F92A-7413-4852-92EE-C782B33A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F8160-63DF-447C-9366-0D0A5B318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1350-BC70-46B0-A0B5-508901BD8E9F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A94EF-3E40-4B8C-B215-FE1FFECE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40AA6-31B0-438E-86B9-5E4BD1A51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BB18-1C43-4E8B-B549-348EDC7F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3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D1066-59C9-4266-9F15-8F33E4916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E6686-6E11-483A-AF61-A47D294ED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5BCB5-F3A3-4A4C-8566-D05A6A5E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1350-BC70-46B0-A0B5-508901BD8E9F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34D74-A4BE-4602-92A8-BC61DE1C7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B046F-9DFB-4FD8-81B6-11517BC5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BB18-1C43-4E8B-B549-348EDC7F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6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DE1F-278E-4F74-9504-600F1800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C1258-F98E-4E34-9A59-40F0CB8E9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8E888-B3F3-4524-9F92-01CC47382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ED369-052C-484C-A697-F951A5DFD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1350-BC70-46B0-A0B5-508901BD8E9F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933AB-FD4B-445B-8C53-73B3EDD0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F9EEF-B335-4CD6-86C3-6F9E1E9D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BB18-1C43-4E8B-B549-348EDC7F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2726-8935-4F15-9321-0EB324A77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AFFD1-598B-4767-AA8D-6EB639CDC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63356-ED64-4C28-99D3-1208E8C44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38BDA-F74F-4751-BAE4-21AF5BFAB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53BC1-38DC-4BD5-97AC-F0FFE1D62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FC6DF-78B6-40D8-AD98-363D2356F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1350-BC70-46B0-A0B5-508901BD8E9F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E63BE2-F4DB-46CC-99C3-AD8DD1DA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4A503-07C8-4A48-85AF-F87520A0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BB18-1C43-4E8B-B549-348EDC7F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4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553E-5F31-43D2-9ABF-86224B6D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29541-46C0-45C5-8197-75C8966B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1350-BC70-46B0-A0B5-508901BD8E9F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A8821-BC64-4D9D-8ECD-E49F80E9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98BEB-F4C3-4A5C-A6AA-A3F3C132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BB18-1C43-4E8B-B549-348EDC7F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6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ABF95C-7AB3-47BC-94EB-6356B018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1350-BC70-46B0-A0B5-508901BD8E9F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112C7-5819-4C78-A883-545B8AE2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CF832-0862-4A44-A9DC-D033978D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BB18-1C43-4E8B-B549-348EDC7F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9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A505-34C0-4947-B3C0-A4DEC4252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126AB-E5C4-494F-B350-3CE983506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FB75A-C72D-47D9-84A1-E6106997A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6F4D5-54CA-48EF-87CA-AF44024A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1350-BC70-46B0-A0B5-508901BD8E9F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963A3-8CEF-4378-976D-42EDFE683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5A3C0-B02D-42D1-A2B5-5D404E705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BB18-1C43-4E8B-B549-348EDC7F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1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59D8-1E53-4E59-9EE1-12A03494A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F3F2E9-6242-4C73-A582-6946BDEB2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C3D5B-E167-4247-989D-E33DD84E7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F69B5-A50C-434D-94D3-C589B5F6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1350-BC70-46B0-A0B5-508901BD8E9F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2090B-F7F8-4F98-9456-FDAF7747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5F94F-EC18-4D8B-9FB0-486B1F5B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BB18-1C43-4E8B-B549-348EDC7F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8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04650D-EFDA-4E06-848D-3D7226A3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57FA4-776E-46F9-A917-54BC647E4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14A5D-196C-4C3F-BC38-73B8EFECE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C1350-BC70-46B0-A0B5-508901BD8E9F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EEFD5-BA2C-46FC-90FA-3D0EA8042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0D380-10CD-4AC4-BF6C-AA46D909A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FBB18-1C43-4E8B-B549-348EDC7F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7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E70CB-430A-44DA-8613-6A96A1209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Complexity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0D3EE-B368-478E-8C1A-F4C63A5E2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Shrinivas Dudhani</a:t>
            </a:r>
          </a:p>
        </p:txBody>
      </p:sp>
    </p:spTree>
    <p:extLst>
      <p:ext uri="{BB962C8B-B14F-4D97-AF65-F5344CB8AC3E}">
        <p14:creationId xmlns:p14="http://schemas.microsoft.com/office/powerpoint/2010/main" val="3450218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7229E8E-81BE-41EF-8D4E-F3F4CDDE8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short list of categories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A2CB1A4-CB77-4F68-AA55-18592A3D50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Algorithm types we will consider include:</a:t>
            </a:r>
          </a:p>
          <a:p>
            <a:pPr lvl="1"/>
            <a:r>
              <a:rPr lang="en-US" altLang="en-US"/>
              <a:t>Simple recursive algorithms</a:t>
            </a:r>
          </a:p>
          <a:p>
            <a:pPr lvl="1"/>
            <a:r>
              <a:rPr lang="en-US" altLang="en-US"/>
              <a:t>Backtracking algorithms</a:t>
            </a:r>
          </a:p>
          <a:p>
            <a:pPr lvl="1"/>
            <a:r>
              <a:rPr lang="en-US" altLang="en-US"/>
              <a:t>Divide and conquer algorithms</a:t>
            </a:r>
          </a:p>
          <a:p>
            <a:pPr lvl="1"/>
            <a:r>
              <a:rPr lang="en-US" altLang="en-US"/>
              <a:t>Dynamic programming algorithms</a:t>
            </a:r>
          </a:p>
          <a:p>
            <a:pPr lvl="1"/>
            <a:r>
              <a:rPr lang="en-US" altLang="en-US"/>
              <a:t>Greedy algorithms</a:t>
            </a:r>
          </a:p>
          <a:p>
            <a:pPr lvl="1"/>
            <a:r>
              <a:rPr lang="en-US" altLang="en-US"/>
              <a:t>Branch and bound algorithms</a:t>
            </a:r>
          </a:p>
          <a:p>
            <a:pPr lvl="1"/>
            <a:r>
              <a:rPr lang="en-US" altLang="en-US"/>
              <a:t>Brute force algorithms</a:t>
            </a:r>
          </a:p>
          <a:p>
            <a:pPr lvl="1"/>
            <a:r>
              <a:rPr lang="en-US" altLang="en-US"/>
              <a:t>Randomized algorithms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5A3D3CE-74D0-47A7-8F92-9ACF95509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 recursive algorithms I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4969C50-C3F3-4CAC-8596-85CD02E939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simple </a:t>
            </a:r>
            <a:r>
              <a:rPr lang="en-US" altLang="en-US" dirty="0">
                <a:solidFill>
                  <a:schemeClr val="tx2"/>
                </a:solidFill>
              </a:rPr>
              <a:t>recursive algorithm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Solves the base cases directly</a:t>
            </a:r>
          </a:p>
          <a:p>
            <a:pPr lvl="1"/>
            <a:r>
              <a:rPr lang="en-US" altLang="en-US" dirty="0"/>
              <a:t>Recurs with a simpler subproblem</a:t>
            </a:r>
          </a:p>
          <a:p>
            <a:pPr lvl="1"/>
            <a:r>
              <a:rPr lang="en-US" altLang="en-US" dirty="0"/>
              <a:t>Does some extra work to convert the solution to the simpler subproblem into a solution to the given problem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8EEBAFA-99DE-4BF7-8C7D-46FAA300D8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recursive algorithms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25D5CA6-CB14-4259-836E-2746ECEC21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To count the number of elements in a list:</a:t>
            </a:r>
          </a:p>
          <a:p>
            <a:pPr lvl="1"/>
            <a:r>
              <a:rPr lang="en-US" altLang="en-US" dirty="0"/>
              <a:t>If the list is empty, return zero; otherwise,</a:t>
            </a:r>
          </a:p>
          <a:p>
            <a:pPr lvl="1"/>
            <a:r>
              <a:rPr lang="en-US" altLang="en-US" dirty="0"/>
              <a:t>Step past the first element, and count the remaining elements in the list</a:t>
            </a:r>
          </a:p>
          <a:p>
            <a:pPr lvl="1"/>
            <a:r>
              <a:rPr lang="en-US" altLang="en-US" dirty="0"/>
              <a:t>Add one to the result</a:t>
            </a:r>
          </a:p>
          <a:p>
            <a:r>
              <a:rPr lang="en-US" altLang="en-US" dirty="0"/>
              <a:t>To test if a value occurs in a list:</a:t>
            </a:r>
          </a:p>
          <a:p>
            <a:pPr lvl="1"/>
            <a:r>
              <a:rPr lang="en-US" altLang="en-US" dirty="0"/>
              <a:t>If the list is empty, return false; otherwise,</a:t>
            </a:r>
          </a:p>
          <a:p>
            <a:pPr lvl="1"/>
            <a:r>
              <a:rPr lang="en-US" altLang="en-US" dirty="0"/>
              <a:t>If the first thing in the list is the given value, return true; otherwise</a:t>
            </a:r>
          </a:p>
          <a:p>
            <a:pPr lvl="1"/>
            <a:r>
              <a:rPr lang="en-US" altLang="en-US" dirty="0"/>
              <a:t>Step past the first element, and test whether the value occurs in the remainder of the list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F37E615-7697-442E-ADF8-8091FA31E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Backtracking algorithms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3969A7D-73A9-4142-B23A-C8BAC0594B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2"/>
                </a:solidFill>
              </a:rPr>
              <a:t>Backtracking algorithms</a:t>
            </a:r>
            <a:r>
              <a:rPr lang="en-US" altLang="en-US"/>
              <a:t> are based on a depth-first recursive search</a:t>
            </a:r>
          </a:p>
          <a:p>
            <a:r>
              <a:rPr lang="en-US" altLang="en-US"/>
              <a:t>A backtracking algorithm:</a:t>
            </a:r>
          </a:p>
          <a:p>
            <a:pPr lvl="1"/>
            <a:r>
              <a:rPr lang="en-US" altLang="en-US"/>
              <a:t>Tests to see if a solution has been found, and if so, returns it; otherwise</a:t>
            </a:r>
          </a:p>
          <a:p>
            <a:pPr lvl="1"/>
            <a:r>
              <a:rPr lang="en-US" altLang="en-US"/>
              <a:t>For each choice that can be made at this point,</a:t>
            </a:r>
          </a:p>
          <a:p>
            <a:pPr lvl="2"/>
            <a:r>
              <a:rPr lang="en-US" altLang="en-US"/>
              <a:t>Make that choice</a:t>
            </a:r>
          </a:p>
          <a:p>
            <a:pPr lvl="2"/>
            <a:r>
              <a:rPr lang="en-US" altLang="en-US"/>
              <a:t>Recur</a:t>
            </a:r>
          </a:p>
          <a:p>
            <a:pPr lvl="2"/>
            <a:r>
              <a:rPr lang="en-US" altLang="en-US"/>
              <a:t>If the recursion returns a solution, return it</a:t>
            </a:r>
          </a:p>
          <a:p>
            <a:pPr lvl="1"/>
            <a:r>
              <a:rPr lang="en-US" altLang="en-US"/>
              <a:t>If no choices remain, return failure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A64D897-6E41-4314-A164-3065284B1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34807C3-6AF1-476D-B7E9-9043C9110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019AE56D-6126-44AA-A654-62D06FC731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/>
              <a:t>Divide and Conquer</a:t>
            </a: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D99D7AFC-294D-4446-91D8-3E396C6ABE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marL="533400" indent="-533400"/>
            <a:r>
              <a:rPr lang="en-US" altLang="en-US"/>
              <a:t>A </a:t>
            </a:r>
            <a:r>
              <a:rPr lang="en-US" altLang="en-US">
                <a:solidFill>
                  <a:schemeClr val="tx2"/>
                </a:solidFill>
              </a:rPr>
              <a:t>divide and conquer algorithm</a:t>
            </a:r>
            <a:r>
              <a:rPr lang="en-US" altLang="en-US"/>
              <a:t> consists of two parts:</a:t>
            </a:r>
          </a:p>
          <a:p>
            <a:pPr marL="914400" lvl="1" indent="-266700"/>
            <a:r>
              <a:rPr lang="en-US" altLang="en-US"/>
              <a:t>Divide the problem into smaller subproblems of the same type, and solve these subproblems recursively</a:t>
            </a:r>
          </a:p>
          <a:p>
            <a:pPr marL="914400" lvl="1" indent="-266700"/>
            <a:r>
              <a:rPr lang="en-US" altLang="en-US"/>
              <a:t>Combine the solutions to the subproblems into a solution to the original problem</a:t>
            </a:r>
          </a:p>
          <a:p>
            <a:pPr marL="533400" indent="-533400"/>
            <a:r>
              <a:rPr lang="en-US" altLang="en-US"/>
              <a:t>Traditionally, an algorithm is only called divide and conquer if it contains two or more recursive calls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6649BB5-E6EB-4A75-B33C-30108950E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E703121-CC9B-483A-BFE9-37CB7765C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D6D8A2B5-41BF-4AFF-848D-2F1959A6A7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/>
              <a:t>Examples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84F4DD88-5AF1-4C4D-8223-76C739D71C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marL="533400" indent="-533400"/>
            <a:r>
              <a:rPr lang="en-US" altLang="en-US" sz="3200"/>
              <a:t>Quicksort:</a:t>
            </a:r>
          </a:p>
          <a:p>
            <a:pPr marL="914400" lvl="1" indent="-266700"/>
            <a:r>
              <a:rPr lang="en-US" altLang="en-US"/>
              <a:t>Partition the array into two parts, and quicksort each of the parts</a:t>
            </a:r>
          </a:p>
          <a:p>
            <a:pPr marL="914400" lvl="1" indent="-266700"/>
            <a:r>
              <a:rPr lang="en-US" altLang="en-US"/>
              <a:t>No additional work is required to combine the two sorted parts</a:t>
            </a:r>
          </a:p>
          <a:p>
            <a:pPr marL="533400" indent="-533400"/>
            <a:r>
              <a:rPr lang="en-US" altLang="en-US" sz="3200"/>
              <a:t>Mergesort:</a:t>
            </a:r>
            <a:endParaRPr lang="en-US" altLang="en-US"/>
          </a:p>
          <a:p>
            <a:pPr marL="914400" lvl="1" indent="-266700"/>
            <a:r>
              <a:rPr lang="en-US" altLang="en-US"/>
              <a:t>Cut the array in half, and mergesort each half</a:t>
            </a:r>
          </a:p>
          <a:p>
            <a:pPr marL="914400" lvl="1" indent="-266700"/>
            <a:r>
              <a:rPr lang="en-US" altLang="en-US"/>
              <a:t>Combine the two sorted arrays into a single sorted array by merging them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E55478C-4BE1-437C-A219-051CE77F2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Dynamic programming algorithms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6289FE6-75DF-454C-B5FC-906EFC18D5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chemeClr val="tx2"/>
                </a:solidFill>
              </a:rPr>
              <a:t>dynamic programming algorithm</a:t>
            </a:r>
            <a:r>
              <a:rPr lang="en-US" altLang="en-US" sz="2400" dirty="0"/>
              <a:t> remembers past results and uses them to find new results</a:t>
            </a:r>
          </a:p>
          <a:p>
            <a:r>
              <a:rPr lang="en-US" altLang="en-US" sz="2400" dirty="0"/>
              <a:t>Dynamic programming is generally used for optimization problems</a:t>
            </a:r>
          </a:p>
          <a:p>
            <a:pPr lvl="1"/>
            <a:r>
              <a:rPr lang="en-US" altLang="en-US" sz="2000" dirty="0"/>
              <a:t>Multiple solutions exist, need to find the “best” one</a:t>
            </a:r>
          </a:p>
          <a:p>
            <a:pPr lvl="1"/>
            <a:r>
              <a:rPr lang="en-US" altLang="en-US" sz="2000" dirty="0"/>
              <a:t>Requires “optimal substructure” and “overlapping subproblems”</a:t>
            </a:r>
          </a:p>
          <a:p>
            <a:pPr lvl="2"/>
            <a:r>
              <a:rPr lang="en-US" altLang="en-US" dirty="0">
                <a:solidFill>
                  <a:schemeClr val="tx2"/>
                </a:solidFill>
              </a:rPr>
              <a:t>Optimal substructure</a:t>
            </a:r>
            <a:r>
              <a:rPr lang="en-US" altLang="en-US" dirty="0"/>
              <a:t>: Optimal solution contains optimal solutions to subproblems</a:t>
            </a:r>
          </a:p>
          <a:p>
            <a:pPr lvl="2"/>
            <a:r>
              <a:rPr lang="en-US" altLang="en-US" dirty="0">
                <a:solidFill>
                  <a:schemeClr val="tx2"/>
                </a:solidFill>
              </a:rPr>
              <a:t>Overlapping subproblems</a:t>
            </a:r>
            <a:r>
              <a:rPr lang="en-US" altLang="en-US" dirty="0"/>
              <a:t>: Solutions to subproblems can be stored and reused in a bottom-up fashion</a:t>
            </a:r>
          </a:p>
          <a:p>
            <a:r>
              <a:rPr lang="en-US" altLang="en-US" sz="2400" dirty="0"/>
              <a:t>This differs from Divide and Conquer, where subproblems generally need not overlap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8433819-3CA7-4FA7-9BF3-7847B1E34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Fibonacci numbers again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7C546A6-A888-43A9-8414-6120F699A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 find the n</a:t>
            </a:r>
            <a:r>
              <a:rPr lang="en-US" altLang="en-US" baseline="30000"/>
              <a:t>th</a:t>
            </a:r>
            <a:r>
              <a:rPr lang="en-US" altLang="en-US"/>
              <a:t> Fibonacci number:</a:t>
            </a:r>
          </a:p>
          <a:p>
            <a:pPr lvl="1"/>
            <a:r>
              <a:rPr lang="en-US" altLang="en-US"/>
              <a:t>If n is zero or one, return one; otherwise,</a:t>
            </a:r>
          </a:p>
          <a:p>
            <a:pPr lvl="1"/>
            <a:r>
              <a:rPr lang="en-US" altLang="en-US"/>
              <a:t>Compute, </a:t>
            </a:r>
            <a:r>
              <a:rPr lang="en-US" altLang="en-US" i="1"/>
              <a:t>or look up in a table,</a:t>
            </a:r>
            <a:r>
              <a:rPr lang="en-US" altLang="en-US"/>
              <a:t> </a:t>
            </a:r>
            <a:r>
              <a:rPr lang="en-US" altLang="en-US">
                <a:solidFill>
                  <a:srgbClr val="FFFF99"/>
                </a:solidFill>
                <a:latin typeface="Trebuchet MS" panose="020B0603020202020204" pitchFamily="34" charset="0"/>
              </a:rPr>
              <a:t>fibonacci(n-1)</a:t>
            </a:r>
            <a:r>
              <a:rPr lang="en-US" altLang="en-US"/>
              <a:t> and </a:t>
            </a:r>
            <a:r>
              <a:rPr lang="en-US" altLang="en-US">
                <a:solidFill>
                  <a:srgbClr val="FFFF99"/>
                </a:solidFill>
                <a:latin typeface="Trebuchet MS" panose="020B0603020202020204" pitchFamily="34" charset="0"/>
              </a:rPr>
              <a:t>fibonacci(n-2)</a:t>
            </a:r>
          </a:p>
          <a:p>
            <a:pPr lvl="1"/>
            <a:r>
              <a:rPr lang="en-US" altLang="en-US"/>
              <a:t>Find the sum of these two numbers</a:t>
            </a:r>
          </a:p>
          <a:p>
            <a:pPr lvl="1"/>
            <a:r>
              <a:rPr lang="en-US" altLang="en-US"/>
              <a:t>Store the result in a table and return it</a:t>
            </a:r>
          </a:p>
          <a:p>
            <a:r>
              <a:rPr lang="en-US" altLang="en-US"/>
              <a:t>Since finding the n</a:t>
            </a:r>
            <a:r>
              <a:rPr lang="en-US" altLang="en-US" baseline="30000"/>
              <a:t>th</a:t>
            </a:r>
            <a:r>
              <a:rPr lang="en-US" altLang="en-US"/>
              <a:t> Fibonacci number involves finding all smaller Fibonacci numbers, the second recursive call has little work to do</a:t>
            </a:r>
          </a:p>
          <a:p>
            <a:r>
              <a:rPr lang="en-US" altLang="en-US"/>
              <a:t>The table may be preserved and used again later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7100472-4857-4F35-8B03-C9CA19E3E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CF2AB1A-4306-4069-94BD-43DF72FB3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4EA597F1-3326-4434-86F3-B79BE32AC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/>
              <a:t>Greedy algorithms</a:t>
            </a: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6226F485-7837-4A30-870B-B1625676EA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72400" cy="495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/>
              <a:t>An </a:t>
            </a:r>
            <a:r>
              <a:rPr lang="en-US" altLang="en-US">
                <a:solidFill>
                  <a:schemeClr val="tx2"/>
                </a:solidFill>
              </a:rPr>
              <a:t>optimization problem</a:t>
            </a:r>
            <a:r>
              <a:rPr lang="en-US" altLang="en-US"/>
              <a:t> is one in which you want to find, not just </a:t>
            </a:r>
            <a:r>
              <a:rPr lang="en-US" altLang="en-US" i="1"/>
              <a:t>a</a:t>
            </a:r>
            <a:r>
              <a:rPr lang="en-US" altLang="en-US"/>
              <a:t> solution, but the </a:t>
            </a:r>
            <a:r>
              <a:rPr lang="en-US" altLang="en-US" i="1"/>
              <a:t>best</a:t>
            </a:r>
            <a:r>
              <a:rPr lang="en-US" altLang="en-US"/>
              <a:t> solution</a:t>
            </a:r>
          </a:p>
          <a:p>
            <a:r>
              <a:rPr lang="en-US" altLang="en-US"/>
              <a:t>A “greedy algorithm” sometimes works well for optimization problems</a:t>
            </a:r>
          </a:p>
          <a:p>
            <a:r>
              <a:rPr lang="en-US" altLang="en-US"/>
              <a:t>A </a:t>
            </a:r>
            <a:r>
              <a:rPr lang="en-US" altLang="en-US">
                <a:solidFill>
                  <a:schemeClr val="tx2"/>
                </a:solidFill>
              </a:rPr>
              <a:t>greedy algorithm</a:t>
            </a:r>
            <a:r>
              <a:rPr lang="en-US" altLang="en-US"/>
              <a:t> works in phases: At each phase:</a:t>
            </a:r>
          </a:p>
          <a:p>
            <a:pPr lvl="1"/>
            <a:r>
              <a:rPr lang="en-US" altLang="en-US"/>
              <a:t>You take the best you can get right now, without regard for future consequences</a:t>
            </a:r>
          </a:p>
          <a:p>
            <a:pPr lvl="1"/>
            <a:r>
              <a:rPr lang="en-US" altLang="en-US"/>
              <a:t>You hope that by choosing a </a:t>
            </a:r>
            <a:r>
              <a:rPr lang="en-US" altLang="en-US" i="1"/>
              <a:t>local</a:t>
            </a:r>
            <a:r>
              <a:rPr lang="en-US" altLang="en-US"/>
              <a:t> optimum at each step, you will end up at a </a:t>
            </a:r>
            <a:r>
              <a:rPr lang="en-US" altLang="en-US" i="1"/>
              <a:t>global</a:t>
            </a:r>
            <a:r>
              <a:rPr lang="en-US" altLang="en-US"/>
              <a:t> optimum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3E1F980-25D5-41CA-AF23-2C3C7C71F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A5B0B3D-DA2A-4794-9915-593C2E94B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77461A32-9C65-4835-9ABC-667096E877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/>
              <a:t>Example: Counting money</a:t>
            </a: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05938FD2-0E87-4AA5-A464-16FE8F8B04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8001000" cy="5334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 sz="2400" dirty="0"/>
              <a:t>Suppose you want to count out a certain amount of money, using the fewest possible bills and coins</a:t>
            </a:r>
          </a:p>
          <a:p>
            <a:r>
              <a:rPr lang="en-US" altLang="en-US" sz="2400" dirty="0"/>
              <a:t>A greedy algorithm would do this would be:</a:t>
            </a:r>
            <a:br>
              <a:rPr lang="en-US" altLang="en-US" sz="2400" dirty="0"/>
            </a:br>
            <a:r>
              <a:rPr lang="en-US" altLang="en-US" sz="2400" dirty="0">
                <a:solidFill>
                  <a:srgbClr val="FFFF7D"/>
                </a:solidFill>
              </a:rPr>
              <a:t>At each step, take the largest possible bill or coin that does not overshoot</a:t>
            </a:r>
          </a:p>
          <a:p>
            <a:pPr lvl="1"/>
            <a:r>
              <a:rPr lang="en-US" altLang="en-US" sz="2000" dirty="0"/>
              <a:t>Example: To make $6.39, you can choose:</a:t>
            </a:r>
          </a:p>
          <a:p>
            <a:pPr lvl="2"/>
            <a:r>
              <a:rPr lang="en-US" altLang="en-US" dirty="0"/>
              <a:t>a $5 bill</a:t>
            </a:r>
          </a:p>
          <a:p>
            <a:pPr lvl="2"/>
            <a:r>
              <a:rPr lang="en-US" altLang="en-US" dirty="0"/>
              <a:t>a $1 bill, to make $6</a:t>
            </a:r>
          </a:p>
          <a:p>
            <a:pPr lvl="2"/>
            <a:r>
              <a:rPr lang="en-US" altLang="en-US" dirty="0"/>
              <a:t>a 25¢ coin, to make $6.25</a:t>
            </a:r>
          </a:p>
          <a:p>
            <a:pPr lvl="2"/>
            <a:r>
              <a:rPr lang="en-US" altLang="en-US" dirty="0"/>
              <a:t>A 10¢ coin, to make $6.35</a:t>
            </a:r>
          </a:p>
          <a:p>
            <a:pPr lvl="2"/>
            <a:r>
              <a:rPr lang="en-US" altLang="en-US" dirty="0"/>
              <a:t>four 1¢ coins, to make $6.39</a:t>
            </a:r>
          </a:p>
          <a:p>
            <a:r>
              <a:rPr lang="en-US" altLang="en-US" sz="2400" dirty="0"/>
              <a:t>For US money, the greedy algorithm always gives the optimum solution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88F3CD-FD41-4D64-ABD7-DF5F54B90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197" y="3979020"/>
            <a:ext cx="3292524" cy="95483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B4DD77E-1A60-4973-B8DE-B541C81F9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696" y="1644537"/>
            <a:ext cx="3279025" cy="97778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288990F-C939-4972-9417-420ECC3CD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676" y="1955204"/>
            <a:ext cx="6184580" cy="29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8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224BD21F-C705-4BEF-AAB2-1F3390C6E4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Brute force algorithm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BC6E3DDF-1776-4D85-8BC8-7570ED7AB8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</a:t>
            </a:r>
            <a:r>
              <a:rPr lang="en-US" altLang="en-US">
                <a:solidFill>
                  <a:schemeClr val="tx2"/>
                </a:solidFill>
              </a:rPr>
              <a:t>brute force algorithm</a:t>
            </a:r>
            <a:r>
              <a:rPr lang="en-US" altLang="en-US"/>
              <a:t> simply tries </a:t>
            </a:r>
            <a:r>
              <a:rPr lang="en-US" altLang="en-US" i="1"/>
              <a:t>all</a:t>
            </a:r>
            <a:r>
              <a:rPr lang="en-US" altLang="en-US"/>
              <a:t> possibilities until a satisfactory solution is found</a:t>
            </a:r>
          </a:p>
          <a:p>
            <a:pPr lvl="1"/>
            <a:r>
              <a:rPr lang="en-US" altLang="en-US"/>
              <a:t>Such an algorithm can be:</a:t>
            </a:r>
          </a:p>
          <a:p>
            <a:pPr lvl="2"/>
            <a:r>
              <a:rPr lang="en-US" altLang="en-US">
                <a:solidFill>
                  <a:schemeClr val="tx2"/>
                </a:solidFill>
              </a:rPr>
              <a:t>Optimizing</a:t>
            </a:r>
            <a:r>
              <a:rPr lang="en-US" altLang="en-US"/>
              <a:t>: Find the </a:t>
            </a:r>
            <a:r>
              <a:rPr lang="en-US" altLang="en-US" i="1"/>
              <a:t>best</a:t>
            </a:r>
            <a:r>
              <a:rPr lang="en-US" altLang="en-US"/>
              <a:t> solution. This may require finding all solutions, or if a value for the best solution is known, it may stop when any best solution is found</a:t>
            </a:r>
          </a:p>
          <a:p>
            <a:pPr lvl="3"/>
            <a:r>
              <a:rPr lang="en-US" altLang="en-US"/>
              <a:t>Example: Finding the best path for a travelling salesman</a:t>
            </a:r>
          </a:p>
          <a:p>
            <a:pPr lvl="2"/>
            <a:r>
              <a:rPr lang="en-US" altLang="en-US">
                <a:solidFill>
                  <a:schemeClr val="tx2"/>
                </a:solidFill>
              </a:rPr>
              <a:t>Satisficing</a:t>
            </a:r>
            <a:r>
              <a:rPr lang="en-US" altLang="en-US"/>
              <a:t>: Stop as soon as a solution is found that is </a:t>
            </a:r>
            <a:r>
              <a:rPr lang="en-US" altLang="en-US" i="1"/>
              <a:t>good enough</a:t>
            </a:r>
          </a:p>
          <a:p>
            <a:pPr lvl="3"/>
            <a:r>
              <a:rPr lang="en-US" altLang="en-US"/>
              <a:t>Example: Finding a travelling salesman path that is within 10% of optimal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CC45ECAB-B11D-4D0E-9946-62F4260763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Randomized algorithms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00FBAA0-BCC6-46D8-BB34-A3C6B41A6C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</a:t>
            </a:r>
            <a:r>
              <a:rPr lang="en-US" altLang="en-US">
                <a:solidFill>
                  <a:schemeClr val="tx2"/>
                </a:solidFill>
              </a:rPr>
              <a:t>randomized algorithm</a:t>
            </a:r>
            <a:r>
              <a:rPr lang="en-US" altLang="en-US"/>
              <a:t> uses a random number at least once during the computation to make a decision</a:t>
            </a:r>
          </a:p>
          <a:p>
            <a:pPr lvl="1"/>
            <a:r>
              <a:rPr lang="en-US" altLang="en-US"/>
              <a:t>Example: In Quicksort, using a random number to choose a pivot</a:t>
            </a:r>
          </a:p>
          <a:p>
            <a:pPr lvl="1"/>
            <a:r>
              <a:rPr lang="en-US" altLang="en-US"/>
              <a:t>Example: Trying to factor a large prime by choosing random numbers as possible divisors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4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660C595-44C2-47FA-AFA7-0FA584A34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31" y="965200"/>
            <a:ext cx="2984689" cy="20602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EEDF4CB-7FF4-4094-9D69-15A843163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295" y="965200"/>
            <a:ext cx="3018752" cy="206029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4D1D9F6F-A538-48D7-A3BC-2F04B844C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293" y="3836247"/>
            <a:ext cx="4079798" cy="206029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6CB0630D-B216-4BFE-8C07-CD2E8921E8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044" y="3836247"/>
            <a:ext cx="4709253" cy="206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5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02EEF7-3422-4554-A873-C6CD4F03E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968" y="965200"/>
            <a:ext cx="2230616" cy="206029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1C5201-50D8-436D-8AA3-DC55F705A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267" y="965200"/>
            <a:ext cx="2932808" cy="206029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B65A07-D974-4ED7-880A-F18F9691F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303" y="3836247"/>
            <a:ext cx="3905778" cy="20602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D5BE6C-2AC7-4053-9A01-39FF243AD1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9680" y="3872260"/>
            <a:ext cx="4733982" cy="198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0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D65AC-4677-4410-8044-35FAE55F4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88770"/>
            <a:ext cx="10905066" cy="368045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1AC84D-4A3A-4114-894A-6B764F73D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78008"/>
            <a:ext cx="12192000" cy="76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1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D5D5F5-08D9-4E9E-9FA4-C0988296D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29" y="686815"/>
            <a:ext cx="4532516" cy="12291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BC3429-4561-4BCD-8B47-EA0260085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269" y="2228158"/>
            <a:ext cx="439836" cy="3556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2B8B1E-6561-4823-A0EF-A9DDE23A0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156" y="733119"/>
            <a:ext cx="3476269" cy="14950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121B42-2854-43C7-9989-BBB83D549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4873" y="2211403"/>
            <a:ext cx="576834" cy="5422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682A1D-B059-46C5-B5C7-D6BC58000B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809" y="3627895"/>
            <a:ext cx="3476269" cy="17980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1D38B7-2556-4C42-B2A6-9F03A1B987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7944" y="5661272"/>
            <a:ext cx="726043" cy="3556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F370D21-6A35-4A3E-8145-D08F1ADD31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5886" y="3640895"/>
            <a:ext cx="2881676" cy="17980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262D990-1D01-4676-9964-01600B21A2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6782" y="5589524"/>
            <a:ext cx="947125" cy="42736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5B38C5-A922-4BA7-9123-5A51479CFA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03509" y="3627895"/>
            <a:ext cx="4401068" cy="190919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17D3ED-E9F0-410E-AF13-19EE4C8D2D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08570" y="5661272"/>
            <a:ext cx="1063224" cy="50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4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931B58DB-800F-47D3-A291-893EBD979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008" y="643467"/>
            <a:ext cx="6477984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0B1B585-2E69-4682-A58B-DAE2323F4635}"/>
              </a:ext>
            </a:extLst>
          </p:cNvPr>
          <p:cNvSpPr txBox="1"/>
          <p:nvPr/>
        </p:nvSpPr>
        <p:spPr>
          <a:xfrm>
            <a:off x="414131" y="485943"/>
            <a:ext cx="32732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a = 0;</a:t>
            </a:r>
          </a:p>
          <a:p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	for (j = N; j &gt; </a:t>
            </a:r>
            <a:r>
              <a:rPr lang="en-US" dirty="0" err="1"/>
              <a:t>i</a:t>
            </a:r>
            <a:r>
              <a:rPr lang="en-US" dirty="0"/>
              <a:t>; j--) {</a:t>
            </a:r>
          </a:p>
          <a:p>
            <a:r>
              <a:rPr lang="en-US" dirty="0"/>
              <a:t>		a = a + </a:t>
            </a:r>
            <a:r>
              <a:rPr lang="en-US" dirty="0" err="1"/>
              <a:t>i</a:t>
            </a:r>
            <a:r>
              <a:rPr lang="en-US" dirty="0"/>
              <a:t> + j;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F6B18C-D7D2-46C2-B5C7-7062F0223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418" y="832476"/>
            <a:ext cx="1483494" cy="7348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5308F1-5902-4C26-88D2-F6E0C691E7F8}"/>
              </a:ext>
            </a:extLst>
          </p:cNvPr>
          <p:cNvSpPr txBox="1"/>
          <p:nvPr/>
        </p:nvSpPr>
        <p:spPr>
          <a:xfrm>
            <a:off x="452639" y="2551837"/>
            <a:ext cx="38795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, j, k = 0;</a:t>
            </a:r>
          </a:p>
          <a:p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n / 2; </a:t>
            </a:r>
            <a:r>
              <a:rPr lang="en-US" dirty="0" err="1"/>
              <a:t>i</a:t>
            </a:r>
            <a:r>
              <a:rPr lang="en-US" dirty="0"/>
              <a:t> &lt;= n;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	for (j = 2; j &lt;= n; j = j * 2) {</a:t>
            </a:r>
          </a:p>
          <a:p>
            <a:r>
              <a:rPr lang="en-US" dirty="0"/>
              <a:t>		k = k + n / 2;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4558915-2770-4DCE-A29A-7BD7A4019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695" y="3155388"/>
            <a:ext cx="1660709" cy="77056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44CCCEA-1631-4F6F-89FD-88006CCCE7D2}"/>
              </a:ext>
            </a:extLst>
          </p:cNvPr>
          <p:cNvSpPr txBox="1"/>
          <p:nvPr/>
        </p:nvSpPr>
        <p:spPr>
          <a:xfrm>
            <a:off x="534227" y="4687661"/>
            <a:ext cx="250714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a = 0, </a:t>
            </a:r>
            <a:r>
              <a:rPr lang="en-US" dirty="0" err="1"/>
              <a:t>i</a:t>
            </a:r>
            <a:r>
              <a:rPr lang="en-US" dirty="0"/>
              <a:t> = N;</a:t>
            </a:r>
          </a:p>
          <a:p>
            <a:r>
              <a:rPr lang="en-US" dirty="0"/>
              <a:t>while (</a:t>
            </a:r>
            <a:r>
              <a:rPr lang="en-US" dirty="0" err="1"/>
              <a:t>i</a:t>
            </a:r>
            <a:r>
              <a:rPr lang="en-US" dirty="0"/>
              <a:t> &gt; 0) {</a:t>
            </a:r>
          </a:p>
          <a:p>
            <a:r>
              <a:rPr lang="en-US" dirty="0"/>
              <a:t>	a +=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/= 2;</a:t>
            </a:r>
          </a:p>
          <a:p>
            <a:r>
              <a:rPr lang="en-US" dirty="0"/>
              <a:t>}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4CA6C4C-BEF9-4FBB-9189-355349CCF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374" y="5041040"/>
            <a:ext cx="1541136" cy="77056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898545B-39ED-4A17-BDEA-2ABFF953ED5E}"/>
              </a:ext>
            </a:extLst>
          </p:cNvPr>
          <p:cNvSpPr txBox="1"/>
          <p:nvPr/>
        </p:nvSpPr>
        <p:spPr>
          <a:xfrm>
            <a:off x="7185991" y="310134"/>
            <a:ext cx="421419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function(int n)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if (n==1)</a:t>
            </a:r>
          </a:p>
          <a:p>
            <a:r>
              <a:rPr lang="en-US" dirty="0"/>
              <a:t>	return;</a:t>
            </a:r>
          </a:p>
          <a:p>
            <a:r>
              <a:rPr lang="en-US" dirty="0"/>
              <a:t>	for (int </a:t>
            </a:r>
            <a:r>
              <a:rPr lang="en-US" dirty="0" err="1"/>
              <a:t>i</a:t>
            </a:r>
            <a:r>
              <a:rPr lang="en-US" dirty="0"/>
              <a:t>=1; </a:t>
            </a:r>
            <a:r>
              <a:rPr lang="en-US" dirty="0" err="1"/>
              <a:t>i</a:t>
            </a:r>
            <a:r>
              <a:rPr lang="en-US" dirty="0"/>
              <a:t>&lt;=n;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for (int j=1; j&lt;=n;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("*");</a:t>
            </a:r>
          </a:p>
          <a:p>
            <a:r>
              <a:rPr lang="en-US" dirty="0"/>
              <a:t>			break;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07F399-3425-43B0-BF1C-7D5D5E574CC0}"/>
              </a:ext>
            </a:extLst>
          </p:cNvPr>
          <p:cNvSpPr txBox="1"/>
          <p:nvPr/>
        </p:nvSpPr>
        <p:spPr>
          <a:xfrm>
            <a:off x="5739734" y="4133662"/>
            <a:ext cx="60976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static void function(int n)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int count = 0;</a:t>
            </a:r>
          </a:p>
          <a:p>
            <a:r>
              <a:rPr lang="en-US" dirty="0"/>
              <a:t>	for (int </a:t>
            </a:r>
            <a:r>
              <a:rPr lang="en-US" dirty="0" err="1"/>
              <a:t>i</a:t>
            </a:r>
            <a:r>
              <a:rPr lang="en-US" dirty="0"/>
              <a:t> = n / 2; </a:t>
            </a:r>
            <a:r>
              <a:rPr lang="en-US" dirty="0" err="1"/>
              <a:t>i</a:t>
            </a:r>
            <a:r>
              <a:rPr lang="en-US" dirty="0"/>
              <a:t> &lt;=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		for (int j = 1; j &lt;= n; j = 2 * j)</a:t>
            </a:r>
          </a:p>
          <a:p>
            <a:r>
              <a:rPr lang="en-US" dirty="0"/>
              <a:t>			for (int k = 1; k &lt;= n; k = k * 2)</a:t>
            </a:r>
          </a:p>
          <a:p>
            <a:r>
              <a:rPr lang="en-US" dirty="0"/>
              <a:t>				count++;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4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6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5C6A12B-2315-49A3-88FA-7050BC4920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Algorithm classification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E880862-4BAC-4FC6-9EB7-2E8BF17844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Algorithms that use a similar problem-solving approach can be grouped together</a:t>
            </a:r>
          </a:p>
          <a:p>
            <a:r>
              <a:rPr lang="en-US" altLang="en-US"/>
              <a:t>This classification scheme is neither exhaustive nor disjoint</a:t>
            </a:r>
          </a:p>
          <a:p>
            <a:r>
              <a:rPr lang="en-US" altLang="en-US"/>
              <a:t>The purpose is not to be able to classify an algorithm as one type or another, but to highlight the various ways in which a problem can be attacked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1183</Words>
  <Application>Microsoft Office PowerPoint</Application>
  <PresentationFormat>Widescreen</PresentationFormat>
  <Paragraphs>140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Trebuchet MS</vt:lpstr>
      <vt:lpstr>Office Theme</vt:lpstr>
      <vt:lpstr>Complexity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 classification</vt:lpstr>
      <vt:lpstr>A short list of categories</vt:lpstr>
      <vt:lpstr>Simple recursive algorithms I</vt:lpstr>
      <vt:lpstr>Example recursive algorithms</vt:lpstr>
      <vt:lpstr>Backtracking algorithms</vt:lpstr>
      <vt:lpstr>Divide and Conquer</vt:lpstr>
      <vt:lpstr>Examples</vt:lpstr>
      <vt:lpstr>Dynamic programming algorithms</vt:lpstr>
      <vt:lpstr>Fibonacci numbers again</vt:lpstr>
      <vt:lpstr>Greedy algorithms</vt:lpstr>
      <vt:lpstr>Example: Counting money</vt:lpstr>
      <vt:lpstr>Brute force algorithm</vt:lpstr>
      <vt:lpstr>Randomized algorithms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Shrinivas Dudhani</dc:creator>
  <cp:lastModifiedBy>Shrinivas Dudhani</cp:lastModifiedBy>
  <cp:revision>12</cp:revision>
  <dcterms:created xsi:type="dcterms:W3CDTF">2021-09-11T12:36:20Z</dcterms:created>
  <dcterms:modified xsi:type="dcterms:W3CDTF">2022-06-04T04:13:28Z</dcterms:modified>
</cp:coreProperties>
</file>