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1367161"/>
            <a:ext cx="8373780" cy="2683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A202C"/>
              </a:buClr>
              <a:buSzPts val="4000"/>
              <a:buFont typeface="Arial"/>
              <a:buNone/>
            </a:pPr>
            <a:r>
              <a:rPr b="1" i="0" lang="en-IN" sz="4000">
                <a:solidFill>
                  <a:srgbClr val="1A202C"/>
                </a:solidFill>
                <a:latin typeface="Arial"/>
                <a:ea typeface="Arial"/>
                <a:cs typeface="Arial"/>
                <a:sym typeface="Arial"/>
              </a:rPr>
              <a:t>Storytelling Case Study: Airbnb, NYC</a:t>
            </a:r>
            <a:br>
              <a:rPr b="1" i="0" lang="en-IN" sz="4000">
                <a:solidFill>
                  <a:srgbClr val="1A202C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2"/>
            <a:ext cx="7766936" cy="1542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By :Hrishikesh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Vinit Jindal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&amp;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Sohail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677334" y="878889"/>
            <a:ext cx="3854528" cy="617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1" lang="en-IN" sz="2400"/>
              <a:t>Popular Neighborhoods</a:t>
            </a:r>
            <a:endParaRPr b="1" sz="2400"/>
          </a:p>
        </p:txBody>
      </p:sp>
      <p:pic>
        <p:nvPicPr>
          <p:cNvPr id="205" name="Google Shape;20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912" y="621437"/>
            <a:ext cx="7348229" cy="569946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idx="2" type="body"/>
          </p:nvPr>
        </p:nvSpPr>
        <p:spPr>
          <a:xfrm>
            <a:off x="677334" y="1660125"/>
            <a:ext cx="3854528" cy="37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IN" sz="1600"/>
              <a:t>We see that Bedford-Stuyvesant from Brooklyn is the highest popular with 1,10,352 no of reviews in total followed by Williamsburg.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IN" sz="1600"/>
              <a:t>Harlem from Manhattan got the highest no of reviews followed by Hell’s kitchen.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IN" sz="1600"/>
              <a:t>The higher number of customer reviews imply higher satisfaction in these localities.</a:t>
            </a:r>
            <a:endParaRPr/>
          </a:p>
          <a:p>
            <a:pPr indent="-204470" lvl="0" marL="285750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677334" y="594804"/>
            <a:ext cx="3854528" cy="807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1" lang="en-IN" sz="2400"/>
              <a:t>Neighbourhood vs Availability</a:t>
            </a:r>
            <a:endParaRPr/>
          </a:p>
        </p:txBody>
      </p:sp>
      <p:pic>
        <p:nvPicPr>
          <p:cNvPr id="212" name="Google Shape;21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913" y="594804"/>
            <a:ext cx="7108532" cy="596579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>
            <p:ph idx="2" type="body"/>
          </p:nvPr>
        </p:nvSpPr>
        <p:spPr>
          <a:xfrm>
            <a:off x="677334" y="1615736"/>
            <a:ext cx="3854528" cy="494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Availability of Bedford is highest and its price is on the lower side. It is a good choice for customers.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After Bedford, Harlem follows the same trend.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Chelsea’s availability low but it is costly.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On the other hand, William’s price is high and has average availability.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/>
              <a:t>Objective: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IN" sz="2400"/>
              <a:t>Airbnb is an online platform using which people can rent their unused accommodations.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IN" sz="2400"/>
              <a:t>During the covid time, Airbnb incurred a huge loss in revenue.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IN" sz="2400"/>
              <a:t>People have now started travelling again and Airbnb is aiming to bring up the business again and e ready to provide services to customers.</a:t>
            </a:r>
            <a:endParaRPr b="1" i="0" sz="2400">
              <a:solidFill>
                <a:srgbClr val="1A20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IN"/>
              <a:t>Background</a:t>
            </a:r>
            <a:endParaRPr b="1"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IN" sz="2400"/>
              <a:t>For the past few months, Airbnb has seen a major decline in revenue.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IN" sz="2400"/>
              <a:t>Now that the restrictions have started lifting and people have started to travel more, Airbnb wants to make sure that it is fully prepared for this change.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IN" sz="2400"/>
              <a:t>So, analysis has been done on a dataset consisting of various Airbnb listings in New York.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Data Preparation	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Cleaned data to remove any missing values and duplicates.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Dropped insignificant columns.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Identified outliers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77334" y="506027"/>
            <a:ext cx="3854528" cy="9904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1" lang="en-IN" sz="2400"/>
              <a:t>Top 10 Host</a:t>
            </a:r>
            <a:endParaRPr b="1" sz="2400"/>
          </a:p>
        </p:txBody>
      </p:sp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257452" y="1731147"/>
            <a:ext cx="4274410" cy="363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 sz="1600"/>
              <a:t>Host Sonder (id 219517861), has been booked most number of times i.e. 327.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 sz="1600"/>
              <a:t>Host Blue ground is the second popular host.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 sz="1600"/>
              <a:t>Then there are other hosts like Kara, Ken, Pranjal, Jeremy and Mike that fall under top 10 hosts.</a:t>
            </a:r>
            <a:endParaRPr/>
          </a:p>
        </p:txBody>
      </p:sp>
      <p:pic>
        <p:nvPicPr>
          <p:cNvPr id="169" name="Google Shape;16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913" y="506027"/>
            <a:ext cx="6984244" cy="560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77334" y="0"/>
            <a:ext cx="3854528" cy="1145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1" lang="en-IN" sz="2400"/>
              <a:t>Room type with respect to Neighbourhood group</a:t>
            </a:r>
            <a:endParaRPr/>
          </a:p>
        </p:txBody>
      </p:sp>
      <p:pic>
        <p:nvPicPr>
          <p:cNvPr id="175" name="Google Shape;17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284085" y="1260628"/>
            <a:ext cx="4973976" cy="5428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lang="en-IN" sz="1700"/>
              <a:t>There are three types of rooms - Entire home/Apartment, Private room &amp; shared room.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lang="en-IN" sz="1700"/>
              <a:t>Overall, customers appear to prefer private rooms (45%) or entire homes (52%) in comparison to shared rooms (2.4%).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lang="en-IN" sz="1700"/>
              <a:t>Airbnb can concentrate on promoting shared rooms with discounts to increase bookings and also acquire more private listings.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lang="en-IN" sz="1700"/>
              <a:t>Queens &amp; Bronx contribute 60% each to private rooms, more than the combined ratio of 45% Whereas, Manhattan has a higher contribution in entire home (61%), compared to the combined ratio of 52%. 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77334" y="443884"/>
            <a:ext cx="3854528" cy="1043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1" lang="en-IN" sz="2400"/>
              <a:t>Price Analysis Neighbourhood wise</a:t>
            </a:r>
            <a:endParaRPr/>
          </a:p>
        </p:txBody>
      </p:sp>
      <p:pic>
        <p:nvPicPr>
          <p:cNvPr id="183" name="Google Shape;18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913" y="452761"/>
            <a:ext cx="7055266" cy="6090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>
            <p:ph idx="2" type="body"/>
          </p:nvPr>
        </p:nvSpPr>
        <p:spPr>
          <a:xfrm>
            <a:off x="677334" y="1864311"/>
            <a:ext cx="3854528" cy="349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IN" sz="1800"/>
              <a:t>Most of the outliers in Price column are for Brooklyn and Manhattan.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IN" sz="1800"/>
              <a:t>Also, Manhattan has the highest range of prices for the listings.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IN" sz="1800"/>
              <a:t>Bronx is the cheapest of them all.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IN" sz="1800"/>
              <a:t>We can see the median price of all neighbourhood groups lying between $ 80 to $ 300.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Price was highly positively skewed so median was very close the lower quartile with some outliers as seen in the boxplot below.</a:t>
            </a:r>
            <a:endParaRPr/>
          </a:p>
          <a:p>
            <a:pPr indent="-201168" lvl="0" marL="28575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0718" y="550416"/>
            <a:ext cx="4221144" cy="1012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1" lang="en-IN" sz="2400"/>
              <a:t>Average price of Neighbourhood groups</a:t>
            </a:r>
            <a:endParaRPr/>
          </a:p>
        </p:txBody>
      </p:sp>
      <p:pic>
        <p:nvPicPr>
          <p:cNvPr id="190" name="Google Shape;19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043" y="488271"/>
            <a:ext cx="7315199" cy="59391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>
            <p:ph idx="2" type="body"/>
          </p:nvPr>
        </p:nvSpPr>
        <p:spPr>
          <a:xfrm>
            <a:off x="310718" y="1748901"/>
            <a:ext cx="4221144" cy="4492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The average price of listed properties in Manhattan is around 196.9, which is highest among all neighbourhoods.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Average price for Brooklyn is second highest i.e. 124.4.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Bronx appears to be an affordable neighbourhood as the average price is almost half than Manhattan’s average price.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01841" y="514924"/>
            <a:ext cx="4230021" cy="87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1" lang="en-IN" sz="2400"/>
              <a:t>Customer Booking with respect to minimum nights</a:t>
            </a:r>
            <a:endParaRPr b="1" sz="2400"/>
          </a:p>
        </p:txBody>
      </p:sp>
      <p:sp>
        <p:nvSpPr>
          <p:cNvPr id="197" name="Google Shape;197;p26"/>
          <p:cNvSpPr txBox="1"/>
          <p:nvPr>
            <p:ph idx="2" type="body"/>
          </p:nvPr>
        </p:nvSpPr>
        <p:spPr>
          <a:xfrm>
            <a:off x="301841" y="1660124"/>
            <a:ext cx="4230021" cy="482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The listings with Minimum nights 1-5 have the most number of bookings. We can see a prominent spike in 30 days, this would be because customers would rent out on a monthly basis.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After 30 days, we can also see small spikes, this can also be explained by the monthly rent taking trend.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 sz="1800"/>
              <a:t>Manhattan &amp;Queens have higher number of 30 day bookings compared to the others. The reason could be either tourists booking long stays or mid-level employees who opt for budget bookings due company visits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5266" y="514923"/>
            <a:ext cx="7466120" cy="597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