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 name="Google Shape;48;p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49" name="Google Shape;49;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1367161"/>
            <a:ext cx="8373780" cy="26836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1A202C"/>
              </a:buClr>
              <a:buSzPts val="4000"/>
              <a:buFont typeface="Arial"/>
              <a:buNone/>
            </a:pPr>
            <a:r>
              <a:rPr b="1" i="0" lang="en-IN" sz="4000">
                <a:solidFill>
                  <a:srgbClr val="1A202C"/>
                </a:solidFill>
                <a:latin typeface="Arial"/>
                <a:ea typeface="Arial"/>
                <a:cs typeface="Arial"/>
                <a:sym typeface="Arial"/>
              </a:rPr>
              <a:t>Storytelling Case Study: Airbnb, NYC</a:t>
            </a:r>
            <a:br>
              <a:rPr b="1" i="0" lang="en-IN" sz="4000">
                <a:solidFill>
                  <a:srgbClr val="1A202C"/>
                </a:solidFill>
                <a:latin typeface="Arial"/>
                <a:ea typeface="Arial"/>
                <a:cs typeface="Arial"/>
                <a:sym typeface="Arial"/>
              </a:rPr>
            </a:br>
            <a:endParaRPr sz="4000"/>
          </a:p>
        </p:txBody>
      </p:sp>
      <p:sp>
        <p:nvSpPr>
          <p:cNvPr id="144" name="Google Shape;144;p18"/>
          <p:cNvSpPr txBox="1"/>
          <p:nvPr>
            <p:ph idx="1" type="subTitle"/>
          </p:nvPr>
        </p:nvSpPr>
        <p:spPr>
          <a:xfrm>
            <a:off x="1507067" y="4050833"/>
            <a:ext cx="7766936" cy="1440006"/>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Clr>
                <a:schemeClr val="dk1"/>
              </a:buClr>
              <a:buSzPts val="1008"/>
              <a:buFont typeface="Arial"/>
              <a:buNone/>
            </a:pPr>
            <a:r>
              <a:rPr lang="en-IN" sz="1660"/>
              <a:t>By :Hrishikesh</a:t>
            </a:r>
            <a:endParaRPr sz="1660"/>
          </a:p>
          <a:p>
            <a:pPr indent="0" lvl="0" marL="0" rtl="0" algn="r">
              <a:lnSpc>
                <a:spcPct val="80000"/>
              </a:lnSpc>
              <a:spcBef>
                <a:spcPts val="1000"/>
              </a:spcBef>
              <a:spcAft>
                <a:spcPts val="0"/>
              </a:spcAft>
              <a:buClr>
                <a:schemeClr val="dk1"/>
              </a:buClr>
              <a:buSzPts val="1008"/>
              <a:buFont typeface="Arial"/>
              <a:buNone/>
            </a:pPr>
            <a:r>
              <a:rPr lang="en-IN" sz="1660"/>
              <a:t>Vinit Jindal</a:t>
            </a:r>
            <a:endParaRPr sz="1660"/>
          </a:p>
          <a:p>
            <a:pPr indent="0" lvl="0" marL="0" rtl="0" algn="r">
              <a:lnSpc>
                <a:spcPct val="80000"/>
              </a:lnSpc>
              <a:spcBef>
                <a:spcPts val="1000"/>
              </a:spcBef>
              <a:spcAft>
                <a:spcPts val="0"/>
              </a:spcAft>
              <a:buClr>
                <a:schemeClr val="dk1"/>
              </a:buClr>
              <a:buSzPts val="1008"/>
              <a:buFont typeface="Arial"/>
              <a:buNone/>
            </a:pPr>
            <a:r>
              <a:rPr lang="en-IN" sz="1660"/>
              <a:t>&amp;</a:t>
            </a:r>
            <a:endParaRPr sz="1660"/>
          </a:p>
          <a:p>
            <a:pPr indent="0" lvl="0" marL="0" rtl="0" algn="r">
              <a:lnSpc>
                <a:spcPct val="80000"/>
              </a:lnSpc>
              <a:spcBef>
                <a:spcPts val="1000"/>
              </a:spcBef>
              <a:spcAft>
                <a:spcPts val="0"/>
              </a:spcAft>
              <a:buClr>
                <a:schemeClr val="dk1"/>
              </a:buClr>
              <a:buSzPts val="1008"/>
              <a:buFont typeface="Arial"/>
              <a:buNone/>
            </a:pPr>
            <a:r>
              <a:rPr lang="en-IN" sz="1660"/>
              <a:t>Sohail Shah</a:t>
            </a:r>
            <a:endParaRPr sz="1660"/>
          </a:p>
          <a:p>
            <a:pPr indent="0" lvl="0" marL="0" rtl="0" algn="r">
              <a:lnSpc>
                <a:spcPct val="80000"/>
              </a:lnSpc>
              <a:spcBef>
                <a:spcPts val="1000"/>
              </a:spcBef>
              <a:spcAft>
                <a:spcPts val="0"/>
              </a:spcAft>
              <a:buSzPts val="1008"/>
              <a:buNone/>
            </a:pPr>
            <a:r>
              <a:t/>
            </a:r>
            <a:endParaRPr sz="16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677334" y="408374"/>
            <a:ext cx="3854528" cy="9143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2800"/>
              <a:buFont typeface="Trebuchet MS"/>
              <a:buNone/>
            </a:pPr>
            <a:r>
              <a:rPr lang="en-IN" sz="2800"/>
              <a:t>Price variation with respect to Geography</a:t>
            </a:r>
            <a:endParaRPr sz="2800"/>
          </a:p>
        </p:txBody>
      </p:sp>
      <p:sp>
        <p:nvSpPr>
          <p:cNvPr id="204" name="Google Shape;204;p27"/>
          <p:cNvSpPr txBox="1"/>
          <p:nvPr>
            <p:ph idx="2" type="body"/>
          </p:nvPr>
        </p:nvSpPr>
        <p:spPr>
          <a:xfrm>
            <a:off x="677334" y="1535837"/>
            <a:ext cx="3854528" cy="3825681"/>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1440"/>
              <a:buFont typeface="Arial"/>
              <a:buChar char="•"/>
            </a:pPr>
            <a:r>
              <a:rPr lang="en-IN" sz="1800"/>
              <a:t>We see that, Airbnb has good presence in Manhattan, Brooklyn &amp; Queens. </a:t>
            </a:r>
            <a:endParaRPr/>
          </a:p>
          <a:p>
            <a:pPr indent="-285750" lvl="0" marL="285750" rtl="0" algn="just">
              <a:spcBef>
                <a:spcPts val="1000"/>
              </a:spcBef>
              <a:spcAft>
                <a:spcPts val="0"/>
              </a:spcAft>
              <a:buSzPts val="1440"/>
              <a:buFont typeface="Arial"/>
              <a:buChar char="•"/>
            </a:pPr>
            <a:r>
              <a:rPr lang="en-IN" sz="1800"/>
              <a:t>Listings are maximum in Manhattan &amp; Brooklyn owing to the high population density and it being the financial and tourism hub of NYC. Staten Island has the least number of listings, due to its low population density and very few tourism destinations.</a:t>
            </a:r>
            <a:endParaRPr/>
          </a:p>
        </p:txBody>
      </p:sp>
      <p:sp>
        <p:nvSpPr>
          <p:cNvPr id="205" name="Google Shape;205;p27"/>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06" name="Google Shape;206;p27"/>
          <p:cNvPicPr preferRelativeResize="0"/>
          <p:nvPr/>
        </p:nvPicPr>
        <p:blipFill rotWithShape="1">
          <a:blip r:embed="rId3">
            <a:alphaModFix/>
          </a:blip>
          <a:srcRect b="0" l="0" r="0" t="0"/>
          <a:stretch/>
        </p:blipFill>
        <p:spPr>
          <a:xfrm>
            <a:off x="4760461" y="366205"/>
            <a:ext cx="7073473" cy="6343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677334" y="736847"/>
            <a:ext cx="3854528" cy="75963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2400"/>
              <a:buFont typeface="Trebuchet MS"/>
              <a:buNone/>
            </a:pPr>
            <a:r>
              <a:rPr b="1" lang="en-IN" sz="2400"/>
              <a:t>Popular Neighborhoods</a:t>
            </a:r>
            <a:endParaRPr b="1" sz="2400"/>
          </a:p>
        </p:txBody>
      </p:sp>
      <p:sp>
        <p:nvSpPr>
          <p:cNvPr id="212" name="Google Shape;212;p28"/>
          <p:cNvSpPr txBox="1"/>
          <p:nvPr>
            <p:ph idx="2" type="body"/>
          </p:nvPr>
        </p:nvSpPr>
        <p:spPr>
          <a:xfrm>
            <a:off x="677334" y="1669003"/>
            <a:ext cx="3854528" cy="3692516"/>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1280"/>
              <a:buFont typeface="Arial"/>
              <a:buChar char="•"/>
            </a:pPr>
            <a:r>
              <a:rPr lang="en-IN" sz="1600"/>
              <a:t>We see that Bedford-Stuyvesant from Brooklyn is the highest popular with 1,10,352 no of reviews in total followed by Williamsburg.</a:t>
            </a:r>
            <a:endParaRPr/>
          </a:p>
          <a:p>
            <a:pPr indent="-285750" lvl="0" marL="285750" rtl="0" algn="just">
              <a:spcBef>
                <a:spcPts val="1000"/>
              </a:spcBef>
              <a:spcAft>
                <a:spcPts val="0"/>
              </a:spcAft>
              <a:buSzPts val="1280"/>
              <a:buFont typeface="Arial"/>
              <a:buChar char="•"/>
            </a:pPr>
            <a:r>
              <a:rPr lang="en-IN" sz="1600"/>
              <a:t>Harlem from Manhattan got the highest no of reviews followed by Hell’s kitchen.</a:t>
            </a:r>
            <a:endParaRPr sz="1600"/>
          </a:p>
          <a:p>
            <a:pPr indent="-285750" lvl="0" marL="285750" rtl="0" algn="just">
              <a:spcBef>
                <a:spcPts val="1000"/>
              </a:spcBef>
              <a:spcAft>
                <a:spcPts val="0"/>
              </a:spcAft>
              <a:buSzPts val="1280"/>
              <a:buFont typeface="Arial"/>
              <a:buChar char="•"/>
            </a:pPr>
            <a:r>
              <a:rPr lang="en-IN" sz="1600"/>
              <a:t>The higher number of customer reviews imply higher satisfaction in these localities.</a:t>
            </a:r>
            <a:endParaRPr/>
          </a:p>
          <a:p>
            <a:pPr indent="-204470" lvl="0" marL="285750" rtl="0" algn="l">
              <a:spcBef>
                <a:spcPts val="1000"/>
              </a:spcBef>
              <a:spcAft>
                <a:spcPts val="0"/>
              </a:spcAft>
              <a:buSzPts val="1280"/>
              <a:buFont typeface="Arial"/>
              <a:buNone/>
            </a:pPr>
            <a:r>
              <a:t/>
            </a:r>
            <a:endParaRPr sz="1600"/>
          </a:p>
        </p:txBody>
      </p:sp>
      <p:pic>
        <p:nvPicPr>
          <p:cNvPr id="213" name="Google Shape;213;p28"/>
          <p:cNvPicPr preferRelativeResize="0"/>
          <p:nvPr>
            <p:ph idx="1" type="body"/>
          </p:nvPr>
        </p:nvPicPr>
        <p:blipFill rotWithShape="1">
          <a:blip r:embed="rId3">
            <a:alphaModFix/>
          </a:blip>
          <a:srcRect b="0" l="0" r="0" t="0"/>
          <a:stretch/>
        </p:blipFill>
        <p:spPr>
          <a:xfrm>
            <a:off x="4760912" y="577050"/>
            <a:ext cx="7064144" cy="58148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IN"/>
              <a:t>Objective:</a:t>
            </a:r>
            <a:endParaRPr/>
          </a:p>
        </p:txBody>
      </p:sp>
      <p:sp>
        <p:nvSpPr>
          <p:cNvPr id="150" name="Google Shape;150;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920"/>
              <a:buChar char="►"/>
            </a:pPr>
            <a:r>
              <a:rPr lang="en-IN" sz="2400"/>
              <a:t>Airbnb is an online platform using which people can rent their unused accommodations. </a:t>
            </a:r>
            <a:endParaRPr/>
          </a:p>
          <a:p>
            <a:pPr indent="-342900" lvl="0" marL="342900" rtl="0" algn="just">
              <a:spcBef>
                <a:spcPts val="1000"/>
              </a:spcBef>
              <a:spcAft>
                <a:spcPts val="0"/>
              </a:spcAft>
              <a:buSzPts val="1920"/>
              <a:buChar char="►"/>
            </a:pPr>
            <a:r>
              <a:rPr lang="en-IN" sz="2400"/>
              <a:t>During the covid time, Airbnb incurred a huge loss in revenue. </a:t>
            </a:r>
            <a:endParaRPr/>
          </a:p>
          <a:p>
            <a:pPr indent="-342900" lvl="0" marL="342900" rtl="0" algn="just">
              <a:spcBef>
                <a:spcPts val="1000"/>
              </a:spcBef>
              <a:spcAft>
                <a:spcPts val="0"/>
              </a:spcAft>
              <a:buSzPts val="1920"/>
              <a:buChar char="►"/>
            </a:pPr>
            <a:r>
              <a:rPr lang="en-IN" sz="2400"/>
              <a:t>People have now started travelling again and Airbnb is aiming to bring up the business again and e ready to provide services to customers.</a:t>
            </a:r>
            <a:endParaRPr b="1" i="0" sz="2400">
              <a:solidFill>
                <a:srgbClr val="1A202C"/>
              </a:solidFill>
              <a:latin typeface="Arial"/>
              <a:ea typeface="Arial"/>
              <a:cs typeface="Arial"/>
              <a:sym typeface="Arial"/>
            </a:endParaRPr>
          </a:p>
          <a:p>
            <a:pPr indent="-251459" lvl="0" marL="34290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IN"/>
              <a:t>Background</a:t>
            </a:r>
            <a:endParaRPr b="1"/>
          </a:p>
        </p:txBody>
      </p:sp>
      <p:sp>
        <p:nvSpPr>
          <p:cNvPr id="156" name="Google Shape;156;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920"/>
              <a:buChar char="►"/>
            </a:pPr>
            <a:r>
              <a:rPr lang="en-IN" sz="2400"/>
              <a:t>For the past few months, Airbnb has seen a major decline in revenue. </a:t>
            </a:r>
            <a:endParaRPr/>
          </a:p>
          <a:p>
            <a:pPr indent="-342900" lvl="0" marL="342900" rtl="0" algn="just">
              <a:spcBef>
                <a:spcPts val="1000"/>
              </a:spcBef>
              <a:spcAft>
                <a:spcPts val="0"/>
              </a:spcAft>
              <a:buSzPts val="1920"/>
              <a:buChar char="►"/>
            </a:pPr>
            <a:r>
              <a:rPr lang="en-IN" sz="2400"/>
              <a:t>Now that the restrictions have started lifting and people have started to travel more, Airbnb wants to make sure that it is fully prepared for this change.</a:t>
            </a:r>
            <a:endParaRPr/>
          </a:p>
          <a:p>
            <a:pPr indent="-342900" lvl="0" marL="342900" rtl="0" algn="just">
              <a:spcBef>
                <a:spcPts val="1000"/>
              </a:spcBef>
              <a:spcAft>
                <a:spcPts val="0"/>
              </a:spcAft>
              <a:buSzPts val="1920"/>
              <a:buChar char="►"/>
            </a:pPr>
            <a:r>
              <a:rPr lang="en-IN" sz="2400"/>
              <a:t>So, analysis has been done on a dataset consisting of various Airbnb listings in New York.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IN"/>
              <a:t>Data Preparation	</a:t>
            </a:r>
            <a:endParaRPr b="1"/>
          </a:p>
        </p:txBody>
      </p:sp>
      <p:sp>
        <p:nvSpPr>
          <p:cNvPr id="162" name="Google Shape;162;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920"/>
              <a:buChar char="►"/>
            </a:pPr>
            <a:r>
              <a:rPr lang="en-IN" sz="2400"/>
              <a:t>Cleaned data to remove any missing values and duplicates. </a:t>
            </a:r>
            <a:endParaRPr/>
          </a:p>
          <a:p>
            <a:pPr indent="-342900" lvl="0" marL="342900" rtl="0" algn="just">
              <a:spcBef>
                <a:spcPts val="1000"/>
              </a:spcBef>
              <a:spcAft>
                <a:spcPts val="0"/>
              </a:spcAft>
              <a:buSzPts val="1920"/>
              <a:buChar char="►"/>
            </a:pPr>
            <a:r>
              <a:rPr lang="en-IN" sz="2400"/>
              <a:t>Dropped insignificant columns. </a:t>
            </a:r>
            <a:endParaRPr/>
          </a:p>
          <a:p>
            <a:pPr indent="-342900" lvl="0" marL="342900" rtl="0" algn="just">
              <a:spcBef>
                <a:spcPts val="1000"/>
              </a:spcBef>
              <a:spcAft>
                <a:spcPts val="0"/>
              </a:spcAft>
              <a:buSzPts val="1920"/>
              <a:buChar char="►"/>
            </a:pPr>
            <a:r>
              <a:rPr lang="en-IN" sz="2400"/>
              <a:t>Identified outliers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77334" y="204186"/>
            <a:ext cx="3854528" cy="113634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2400"/>
              <a:buFont typeface="Trebuchet MS"/>
              <a:buNone/>
            </a:pPr>
            <a:r>
              <a:rPr b="1" lang="en-IN" sz="2400"/>
              <a:t>Room type with respect to Neighbourhood group</a:t>
            </a:r>
            <a:endParaRPr/>
          </a:p>
        </p:txBody>
      </p:sp>
      <p:pic>
        <p:nvPicPr>
          <p:cNvPr id="168" name="Google Shape;168;p22"/>
          <p:cNvPicPr preferRelativeResize="0"/>
          <p:nvPr>
            <p:ph idx="1" type="body"/>
          </p:nvPr>
        </p:nvPicPr>
        <p:blipFill rotWithShape="1">
          <a:blip r:embed="rId3">
            <a:alphaModFix/>
          </a:blip>
          <a:srcRect b="0" l="0" r="0" t="0"/>
          <a:stretch/>
        </p:blipFill>
        <p:spPr>
          <a:xfrm>
            <a:off x="4760912" y="204186"/>
            <a:ext cx="7028633" cy="5939161"/>
          </a:xfrm>
          <a:prstGeom prst="rect">
            <a:avLst/>
          </a:prstGeom>
          <a:noFill/>
          <a:ln>
            <a:noFill/>
          </a:ln>
        </p:spPr>
      </p:pic>
      <p:sp>
        <p:nvSpPr>
          <p:cNvPr id="169" name="Google Shape;169;p22"/>
          <p:cNvSpPr txBox="1"/>
          <p:nvPr>
            <p:ph idx="2" type="body"/>
          </p:nvPr>
        </p:nvSpPr>
        <p:spPr>
          <a:xfrm>
            <a:off x="677334" y="1526959"/>
            <a:ext cx="3854528" cy="4012707"/>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1280"/>
              <a:buFont typeface="Arial"/>
              <a:buChar char="•"/>
            </a:pPr>
            <a:r>
              <a:rPr lang="en-IN" sz="1600"/>
              <a:t>Manhattan and Brooklyn are top neighbourhood groups and mostly people prefer to book the entire home or private room. </a:t>
            </a:r>
            <a:endParaRPr/>
          </a:p>
          <a:p>
            <a:pPr indent="-285750" lvl="0" marL="285750" rtl="0" algn="just">
              <a:spcBef>
                <a:spcPts val="1000"/>
              </a:spcBef>
              <a:spcAft>
                <a:spcPts val="0"/>
              </a:spcAft>
              <a:buSzPts val="1280"/>
              <a:buFont typeface="Arial"/>
              <a:buChar char="•"/>
            </a:pPr>
            <a:r>
              <a:rPr lang="en-IN" sz="1600"/>
              <a:t>Manhattan has highest number of home/apt properties, i.e. 60.93% of total listed properties. </a:t>
            </a:r>
            <a:endParaRPr/>
          </a:p>
          <a:p>
            <a:pPr indent="-285750" lvl="0" marL="285750" rtl="0" algn="just">
              <a:spcBef>
                <a:spcPts val="1000"/>
              </a:spcBef>
              <a:spcAft>
                <a:spcPts val="0"/>
              </a:spcAft>
              <a:buSzPts val="1280"/>
              <a:buFont typeface="Arial"/>
              <a:buChar char="•"/>
            </a:pPr>
            <a:r>
              <a:rPr lang="en-IN" sz="1600"/>
              <a:t>Maximum number of private rooms  are available in Bronx i.e. around 59.76% of total listed properties. </a:t>
            </a:r>
            <a:endParaRPr/>
          </a:p>
          <a:p>
            <a:pPr indent="-285750" lvl="0" marL="285750" rtl="0" algn="just">
              <a:spcBef>
                <a:spcPts val="1000"/>
              </a:spcBef>
              <a:spcAft>
                <a:spcPts val="0"/>
              </a:spcAft>
              <a:buSzPts val="1280"/>
              <a:buFont typeface="Arial"/>
              <a:buChar char="•"/>
            </a:pPr>
            <a:r>
              <a:rPr lang="en-IN" sz="1600"/>
              <a:t>Very less number of shared rooms are available in each Neighbourhood group.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01841" y="514924"/>
            <a:ext cx="4230021" cy="87887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2400"/>
              <a:buFont typeface="Trebuchet MS"/>
              <a:buNone/>
            </a:pPr>
            <a:r>
              <a:rPr b="1" lang="en-IN" sz="2400"/>
              <a:t>Customer Booking with respect to minimum nights</a:t>
            </a:r>
            <a:endParaRPr b="1" sz="2400"/>
          </a:p>
        </p:txBody>
      </p:sp>
      <p:sp>
        <p:nvSpPr>
          <p:cNvPr id="175" name="Google Shape;175;p23"/>
          <p:cNvSpPr txBox="1"/>
          <p:nvPr>
            <p:ph idx="2" type="body"/>
          </p:nvPr>
        </p:nvSpPr>
        <p:spPr>
          <a:xfrm>
            <a:off x="301841" y="1660124"/>
            <a:ext cx="4230021" cy="4682951"/>
          </a:xfrm>
          <a:prstGeom prst="rect">
            <a:avLst/>
          </a:prstGeom>
          <a:noFill/>
          <a:ln>
            <a:noFill/>
          </a:ln>
        </p:spPr>
        <p:txBody>
          <a:bodyPr anchorCtr="0" anchor="t" bIns="45700" lIns="91425" spcFirstLastPara="1" rIns="91425" wrap="square" tIns="45700">
            <a:noAutofit/>
          </a:bodyPr>
          <a:lstStyle/>
          <a:p>
            <a:pPr indent="-285750" lvl="0" marL="285750" rtl="0" algn="just">
              <a:spcBef>
                <a:spcPts val="0"/>
              </a:spcBef>
              <a:spcAft>
                <a:spcPts val="0"/>
              </a:spcAft>
              <a:buSzPts val="1280"/>
              <a:buFont typeface="Arial"/>
              <a:buChar char="•"/>
            </a:pPr>
            <a:r>
              <a:rPr lang="en-IN" sz="1600"/>
              <a:t>The listings with Minimum nights 1-5 have the most number of bookings. We can see a prominent spike in 30 days, this would be because customers would rent out on a monthly basis. </a:t>
            </a:r>
            <a:endParaRPr/>
          </a:p>
          <a:p>
            <a:pPr indent="-285750" lvl="0" marL="285750" rtl="0" algn="just">
              <a:spcBef>
                <a:spcPts val="1000"/>
              </a:spcBef>
              <a:spcAft>
                <a:spcPts val="0"/>
              </a:spcAft>
              <a:buSzPts val="1280"/>
              <a:buFont typeface="Arial"/>
              <a:buChar char="•"/>
            </a:pPr>
            <a:r>
              <a:rPr lang="en-IN" sz="1600"/>
              <a:t>After 30 days, we can also see small spikes, this can also be explained by the monthly rent taking trend.</a:t>
            </a:r>
            <a:endParaRPr/>
          </a:p>
          <a:p>
            <a:pPr indent="-285750" lvl="0" marL="285750" rtl="0" algn="just">
              <a:spcBef>
                <a:spcPts val="1000"/>
              </a:spcBef>
              <a:spcAft>
                <a:spcPts val="0"/>
              </a:spcAft>
              <a:buSzPts val="1280"/>
              <a:buFont typeface="Arial"/>
              <a:buChar char="•"/>
            </a:pPr>
            <a:r>
              <a:rPr lang="en-IN" sz="1600"/>
              <a:t>Manhattan &amp;Queens have higher number of 30 day bookings compared to the others. The reason could be either tourists booking long stays or mid-level employees who opt for budget bookings due company visits</a:t>
            </a:r>
            <a:endParaRPr/>
          </a:p>
        </p:txBody>
      </p:sp>
      <p:sp>
        <p:nvSpPr>
          <p:cNvPr id="176" name="Google Shape;176;p2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177" name="Google Shape;177;p23"/>
          <p:cNvPicPr preferRelativeResize="0"/>
          <p:nvPr/>
        </p:nvPicPr>
        <p:blipFill rotWithShape="1">
          <a:blip r:embed="rId3">
            <a:alphaModFix/>
          </a:blip>
          <a:srcRect b="0" l="0" r="0" t="0"/>
          <a:stretch/>
        </p:blipFill>
        <p:spPr>
          <a:xfrm>
            <a:off x="4625266" y="514924"/>
            <a:ext cx="7466120" cy="58281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677334" y="594804"/>
            <a:ext cx="3854528" cy="8078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2400"/>
              <a:buFont typeface="Trebuchet MS"/>
              <a:buNone/>
            </a:pPr>
            <a:r>
              <a:rPr b="1" lang="en-IN" sz="2400"/>
              <a:t>Neighbourhood vs Availability</a:t>
            </a:r>
            <a:endParaRPr/>
          </a:p>
        </p:txBody>
      </p:sp>
      <p:pic>
        <p:nvPicPr>
          <p:cNvPr id="183" name="Google Shape;183;p24"/>
          <p:cNvPicPr preferRelativeResize="0"/>
          <p:nvPr>
            <p:ph idx="1" type="body"/>
          </p:nvPr>
        </p:nvPicPr>
        <p:blipFill rotWithShape="1">
          <a:blip r:embed="rId3">
            <a:alphaModFix/>
          </a:blip>
          <a:srcRect b="0" l="0" r="0" t="0"/>
          <a:stretch/>
        </p:blipFill>
        <p:spPr>
          <a:xfrm>
            <a:off x="4760913" y="594804"/>
            <a:ext cx="7108532" cy="5965794"/>
          </a:xfrm>
          <a:prstGeom prst="rect">
            <a:avLst/>
          </a:prstGeom>
          <a:noFill/>
          <a:ln>
            <a:noFill/>
          </a:ln>
        </p:spPr>
      </p:pic>
      <p:sp>
        <p:nvSpPr>
          <p:cNvPr id="184" name="Google Shape;184;p24"/>
          <p:cNvSpPr txBox="1"/>
          <p:nvPr>
            <p:ph idx="2" type="body"/>
          </p:nvPr>
        </p:nvSpPr>
        <p:spPr>
          <a:xfrm>
            <a:off x="677334" y="1615736"/>
            <a:ext cx="3854528" cy="4944861"/>
          </a:xfrm>
          <a:prstGeom prst="rect">
            <a:avLst/>
          </a:prstGeom>
          <a:noFill/>
          <a:ln>
            <a:noFill/>
          </a:ln>
        </p:spPr>
        <p:txBody>
          <a:bodyPr anchorCtr="0" anchor="t" bIns="45700" lIns="91425" spcFirstLastPara="1" rIns="91425" wrap="square" tIns="45700">
            <a:noAutofit/>
          </a:bodyPr>
          <a:lstStyle/>
          <a:p>
            <a:pPr indent="-285750" lvl="0" marL="285750" rtl="0" algn="just">
              <a:spcBef>
                <a:spcPts val="0"/>
              </a:spcBef>
              <a:spcAft>
                <a:spcPts val="0"/>
              </a:spcAft>
              <a:buSzPts val="1440"/>
              <a:buFont typeface="Arial"/>
              <a:buChar char="•"/>
            </a:pPr>
            <a:r>
              <a:rPr lang="en-IN" sz="1800"/>
              <a:t>Availability of Bedford is highest and its price is on the lower side. It is a good choice for customers. </a:t>
            </a:r>
            <a:endParaRPr/>
          </a:p>
          <a:p>
            <a:pPr indent="-285750" lvl="0" marL="285750" rtl="0" algn="just">
              <a:spcBef>
                <a:spcPts val="1000"/>
              </a:spcBef>
              <a:spcAft>
                <a:spcPts val="0"/>
              </a:spcAft>
              <a:buSzPts val="1440"/>
              <a:buFont typeface="Arial"/>
              <a:buChar char="•"/>
            </a:pPr>
            <a:r>
              <a:rPr lang="en-IN" sz="1800"/>
              <a:t>After Bedford, Harlem follows the same trend. </a:t>
            </a:r>
            <a:endParaRPr/>
          </a:p>
          <a:p>
            <a:pPr indent="-285750" lvl="0" marL="285750" rtl="0" algn="just">
              <a:spcBef>
                <a:spcPts val="1000"/>
              </a:spcBef>
              <a:spcAft>
                <a:spcPts val="0"/>
              </a:spcAft>
              <a:buSzPts val="1440"/>
              <a:buFont typeface="Arial"/>
              <a:buChar char="•"/>
            </a:pPr>
            <a:r>
              <a:rPr lang="en-IN" sz="1800"/>
              <a:t>Chelsea’s availability low but it is costly. </a:t>
            </a:r>
            <a:endParaRPr/>
          </a:p>
          <a:p>
            <a:pPr indent="-285750" lvl="0" marL="285750" rtl="0" algn="just">
              <a:spcBef>
                <a:spcPts val="1000"/>
              </a:spcBef>
              <a:spcAft>
                <a:spcPts val="0"/>
              </a:spcAft>
              <a:buSzPts val="1440"/>
              <a:buFont typeface="Arial"/>
              <a:buChar char="•"/>
            </a:pPr>
            <a:r>
              <a:rPr lang="en-IN" sz="1800"/>
              <a:t>On the other hand, William’s price is high and has average availability.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275208" y="492711"/>
            <a:ext cx="4256654" cy="134496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2400"/>
              <a:buFont typeface="Trebuchet MS"/>
              <a:buNone/>
            </a:pPr>
            <a:r>
              <a:rPr b="1" lang="en-IN" sz="2400"/>
              <a:t>Price range preferred by Customers</a:t>
            </a:r>
            <a:endParaRPr b="1" sz="2400"/>
          </a:p>
        </p:txBody>
      </p:sp>
      <p:pic>
        <p:nvPicPr>
          <p:cNvPr id="190" name="Google Shape;190;p25"/>
          <p:cNvPicPr preferRelativeResize="0"/>
          <p:nvPr>
            <p:ph idx="1" type="body"/>
          </p:nvPr>
        </p:nvPicPr>
        <p:blipFill rotWithShape="1">
          <a:blip r:embed="rId3">
            <a:alphaModFix/>
          </a:blip>
          <a:srcRect b="0" l="0" r="0" t="0"/>
          <a:stretch/>
        </p:blipFill>
        <p:spPr>
          <a:xfrm>
            <a:off x="4760912" y="577049"/>
            <a:ext cx="7241698" cy="5912528"/>
          </a:xfrm>
          <a:prstGeom prst="rect">
            <a:avLst/>
          </a:prstGeom>
          <a:noFill/>
          <a:ln>
            <a:noFill/>
          </a:ln>
        </p:spPr>
      </p:pic>
      <p:sp>
        <p:nvSpPr>
          <p:cNvPr id="191" name="Google Shape;191;p25"/>
          <p:cNvSpPr txBox="1"/>
          <p:nvPr>
            <p:ph idx="2" type="body"/>
          </p:nvPr>
        </p:nvSpPr>
        <p:spPr>
          <a:xfrm>
            <a:off x="275208" y="1935332"/>
            <a:ext cx="4256654" cy="4429957"/>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1280"/>
              <a:buFont typeface="Arial"/>
              <a:buChar char="•"/>
            </a:pPr>
            <a:r>
              <a:rPr lang="en-IN" sz="1600"/>
              <a:t>We have taken pricing preference based on volume of bookings done in a price range.</a:t>
            </a:r>
            <a:endParaRPr/>
          </a:p>
          <a:p>
            <a:pPr indent="-285750" lvl="0" marL="285750" rtl="0" algn="just">
              <a:spcBef>
                <a:spcPts val="1000"/>
              </a:spcBef>
              <a:spcAft>
                <a:spcPts val="0"/>
              </a:spcAft>
              <a:buSzPts val="1280"/>
              <a:buFont typeface="Arial"/>
              <a:buChar char="•"/>
            </a:pPr>
            <a:r>
              <a:rPr lang="en-IN" sz="1600"/>
              <a:t>From both the graphs, the favourable price range is $60 - $200. This is the price range most preferred by most customers.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358066" y="603682"/>
            <a:ext cx="4173796" cy="119848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2400"/>
              <a:buFont typeface="Trebuchet MS"/>
              <a:buNone/>
            </a:pPr>
            <a:r>
              <a:rPr b="1" lang="en-IN" sz="2400"/>
              <a:t>Understanding Price variation w.r.t Room Type &amp; Neighbourhood </a:t>
            </a:r>
            <a:endParaRPr/>
          </a:p>
        </p:txBody>
      </p:sp>
      <p:pic>
        <p:nvPicPr>
          <p:cNvPr id="197" name="Google Shape;197;p26"/>
          <p:cNvPicPr preferRelativeResize="0"/>
          <p:nvPr>
            <p:ph idx="1" type="body"/>
          </p:nvPr>
        </p:nvPicPr>
        <p:blipFill rotWithShape="1">
          <a:blip r:embed="rId3">
            <a:alphaModFix/>
          </a:blip>
          <a:srcRect b="0" l="0" r="0" t="0"/>
          <a:stretch/>
        </p:blipFill>
        <p:spPr>
          <a:xfrm>
            <a:off x="4760912" y="443883"/>
            <a:ext cx="7073022" cy="6116715"/>
          </a:xfrm>
          <a:prstGeom prst="rect">
            <a:avLst/>
          </a:prstGeom>
          <a:noFill/>
          <a:ln>
            <a:noFill/>
          </a:ln>
        </p:spPr>
      </p:pic>
      <p:sp>
        <p:nvSpPr>
          <p:cNvPr id="198" name="Google Shape;198;p26"/>
          <p:cNvSpPr txBox="1"/>
          <p:nvPr>
            <p:ph idx="2" type="body"/>
          </p:nvPr>
        </p:nvSpPr>
        <p:spPr>
          <a:xfrm>
            <a:off x="358066" y="1926455"/>
            <a:ext cx="4173796" cy="3435064"/>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1280"/>
              <a:buFont typeface="Arial"/>
              <a:buChar char="•"/>
            </a:pPr>
            <a:r>
              <a:rPr lang="en-IN" sz="1600"/>
              <a:t>The 'Entire home/apt' room type in Manhattan is the most expensive at $250, much higher than the overall average. </a:t>
            </a:r>
            <a:endParaRPr/>
          </a:p>
          <a:p>
            <a:pPr indent="-285750" lvl="0" marL="285750" rtl="0" algn="just">
              <a:spcBef>
                <a:spcPts val="1000"/>
              </a:spcBef>
              <a:spcAft>
                <a:spcPts val="0"/>
              </a:spcAft>
              <a:buSzPts val="1280"/>
              <a:buFont typeface="Arial"/>
              <a:buChar char="•"/>
            </a:pPr>
            <a:r>
              <a:rPr lang="en-IN" sz="1600"/>
              <a:t>‘private rooms’ of Manhattan &amp; Brooklyn has the highest average. </a:t>
            </a:r>
            <a:endParaRPr/>
          </a:p>
          <a:p>
            <a:pPr indent="-285750" lvl="0" marL="285750" rtl="0" algn="just">
              <a:spcBef>
                <a:spcPts val="1000"/>
              </a:spcBef>
              <a:spcAft>
                <a:spcPts val="0"/>
              </a:spcAft>
              <a:buSzPts val="1280"/>
              <a:buFont typeface="Arial"/>
              <a:buChar char="•"/>
            </a:pPr>
            <a:r>
              <a:rPr lang="en-IN" sz="1600"/>
              <a:t>‘Shared Room' type is the cheapest in Brooklyn with $50.5. </a:t>
            </a:r>
            <a:endParaRPr/>
          </a:p>
          <a:p>
            <a:pPr indent="-214630" lvl="0" marL="285750" rtl="0" algn="l">
              <a:spcBef>
                <a:spcPts val="1000"/>
              </a:spcBef>
              <a:spcAft>
                <a:spcPts val="0"/>
              </a:spcAft>
              <a:buSzPts val="112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