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Commons Pro Expanded" charset="1" panose="020B0103030102020204"/>
      <p:regular r:id="rId18"/>
    </p:embeddedFont>
    <p:embeddedFont>
      <p:font typeface="Saira Condensed Medium" charset="1" panose="00000606000000000000"/>
      <p:regular r:id="rId19"/>
    </p:embeddedFont>
    <p:embeddedFont>
      <p:font typeface="Saira Condensed" charset="1" panose="00000506000000000000"/>
      <p:regular r:id="rId20"/>
    </p:embeddedFont>
    <p:embeddedFont>
      <p:font typeface="TT Commons Pro Expanded Bold" charset="1" panose="020B0103030102020204"/>
      <p:regular r:id="rId24"/>
    </p:embeddedFont>
    <p:embeddedFont>
      <p:font typeface="Aileron Bold" charset="1" panose="00000800000000000000"/>
      <p:regular r:id="rId25"/>
    </p:embeddedFont>
    <p:embeddedFont>
      <p:font typeface="Aileron" charset="1" panose="00000500000000000000"/>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a:t>
            </a:r>
          </a:p>
          <a:p>
            <a:r>
              <a:rPr lang="en-US"/>
              <a:t/>
            </a:r>
          </a:p>
          <a:p>
            <a:r>
              <a:rPr lang="en-US"/>
              <a:t>**Overview:**</a:t>
            </a:r>
          </a:p>
          <a:p>
            <a:r>
              <a:rPr lang="en-US"/>
              <a:t>- The overarching goal is to enhance safety by tackling the issue of large truck accidents.</a:t>
            </a:r>
          </a:p>
          <a:p>
            <a:r>
              <a:rPr lang="en-US"/>
              <a:t>- To achieve this goal, the plan is to employ advanced methodologies for a comprehensive analysis of truck fleet data.</a:t>
            </a:r>
          </a:p>
          <a:p>
            <a:r>
              <a:rPr lang="en-US"/>
              <a:t/>
            </a:r>
          </a:p>
          <a:p>
            <a:r>
              <a:rPr lang="en-US"/>
              <a:t>**Objectives:**</a:t>
            </a:r>
          </a:p>
          <a:p>
            <a:r>
              <a:rPr lang="en-US"/>
              <a:t>1. **Employ HDP Tools:** The plan includes the use of High-Definition Positioning (HDP) tools for processing and analyzing truck fleet data. This likely involves using precise location tracking to gather detailed information on truck movements.</a:t>
            </a:r>
          </a:p>
          <a:p>
            <a:r>
              <a:rPr lang="en-US"/>
              <a:t>2. **Analyze Truck Movements:** By examining the data on truck movements, the goal is to develop improved safety measures within the fleet. This can help in understanding patterns that may contribute to accidents and in designing interventions.</a:t>
            </a:r>
          </a:p>
          <a:p>
            <a:r>
              <a:rPr lang="en-US"/>
              <a:t>3. **Integrate Geographic Data:** The objective is to merge geographic information with specific details about the truck fleet to inform decision-making. This integration is crucial for spatial analysis that can reveal location-based risk factors.</a:t>
            </a:r>
          </a:p>
          <a:p>
            <a:r>
              <a:rPr lang="en-US"/>
              <a:t/>
            </a:r>
          </a:p>
          <a:p>
            <a:r>
              <a:rPr lang="en-US"/>
              <a:t>**Details:**</a:t>
            </a:r>
          </a:p>
          <a:p>
            <a:r>
              <a:rPr lang="en-US"/>
              <a:t>- The plan involves identifying high-risk commercial truck drivers across the nation, which could mean drivers with histories of accidents or violations.</a:t>
            </a:r>
          </a:p>
          <a:p>
            <a:r>
              <a:rPr lang="en-US"/>
              <a:t>- It seeks to address common questions in the trucking industry, such as identifying high-risk trucks based on location and time, possibly to predict and prevent future incidents.</a:t>
            </a:r>
          </a:p>
          <a:p>
            <a:r>
              <a:rPr lang="en-US"/>
              <a:t>- The dataset mentioned includes an array of information such as geographic details (routes, locations of events), vehicle specifics (make, model, condition), mileage, fuel usage, and risk indicators. These indicators are probably derived from tracking technology equipped in trucks, which may include telematics devices that monitor vehicle health, driving patterns, and other important metrics.</a:t>
            </a:r>
          </a:p>
          <a:p>
            <a:r>
              <a:rPr lang="en-US"/>
              <a:t/>
            </a:r>
          </a:p>
          <a:p>
            <a:r>
              <a:rPr lang="en-US"/>
              <a:t>In summary, this presentation slide outlines a strategic approach to improve road safety by analyzing extensive data on truck fleets, which includes the application of technology for tracking and analytics, focusing on risk management, and making informed decisions based on a combination of geographic and fleet data.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12" Target="../media/image13.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035632" y="8529089"/>
            <a:ext cx="6286117" cy="343532"/>
          </a:xfrm>
          <a:prstGeom prst="rect">
            <a:avLst/>
          </a:prstGeom>
        </p:spPr>
        <p:txBody>
          <a:bodyPr anchor="t" rtlCol="false" tIns="0" lIns="0" bIns="0" rIns="0">
            <a:spAutoFit/>
          </a:bodyPr>
          <a:lstStyle/>
          <a:p>
            <a:pPr algn="ctr">
              <a:lnSpc>
                <a:spcPts val="2662"/>
              </a:lnSpc>
            </a:pPr>
            <a:r>
              <a:rPr lang="en-US" sz="2610">
                <a:solidFill>
                  <a:srgbClr val="FFFFFF"/>
                </a:solidFill>
                <a:latin typeface="TT Commons Pro Expanded"/>
                <a:ea typeface="TT Commons Pro Expanded"/>
                <a:cs typeface="TT Commons Pro Expanded"/>
                <a:sym typeface="TT Commons Pro Expanded"/>
              </a:rPr>
              <a:t>By:</a:t>
            </a:r>
          </a:p>
        </p:txBody>
      </p:sp>
      <p:sp>
        <p:nvSpPr>
          <p:cNvPr name="TextBox 4" id="4"/>
          <p:cNvSpPr txBox="true"/>
          <p:nvPr/>
        </p:nvSpPr>
        <p:spPr>
          <a:xfrm rot="0">
            <a:off x="2001605" y="3752850"/>
            <a:ext cx="14284790" cy="2450977"/>
          </a:xfrm>
          <a:prstGeom prst="rect">
            <a:avLst/>
          </a:prstGeom>
        </p:spPr>
        <p:txBody>
          <a:bodyPr anchor="t" rtlCol="false" tIns="0" lIns="0" bIns="0" rIns="0">
            <a:spAutoFit/>
          </a:bodyPr>
          <a:lstStyle/>
          <a:p>
            <a:pPr algn="ctr">
              <a:lnSpc>
                <a:spcPts val="9546"/>
              </a:lnSpc>
            </a:pPr>
            <a:r>
              <a:rPr lang="en-US" b="true" sz="8600">
                <a:solidFill>
                  <a:srgbClr val="FFFFFF"/>
                </a:solidFill>
                <a:latin typeface="Saira Condensed Medium"/>
                <a:ea typeface="Saira Condensed Medium"/>
                <a:cs typeface="Saira Condensed Medium"/>
                <a:sym typeface="Saira Condensed Medium"/>
              </a:rPr>
              <a:t>RISK MANAGEMENT: AZ NATIONAL TRUCKING</a:t>
            </a:r>
          </a:p>
        </p:txBody>
      </p:sp>
      <p:sp>
        <p:nvSpPr>
          <p:cNvPr name="Freeform 5" id="5"/>
          <p:cNvSpPr/>
          <p:nvPr/>
        </p:nvSpPr>
        <p:spPr>
          <a:xfrm flipH="false" flipV="false" rot="0">
            <a:off x="438008" y="6172200"/>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447952" y="1190625"/>
            <a:ext cx="10828304" cy="1205855"/>
          </a:xfrm>
          <a:prstGeom prst="rect">
            <a:avLst/>
          </a:prstGeom>
        </p:spPr>
        <p:txBody>
          <a:bodyPr anchor="t" rtlCol="false" tIns="0" lIns="0" bIns="0" rIns="0">
            <a:spAutoFit/>
          </a:bodyPr>
          <a:lstStyle/>
          <a:p>
            <a:pPr algn="ctr">
              <a:lnSpc>
                <a:spcPts val="9179"/>
              </a:lnSpc>
            </a:pPr>
            <a:r>
              <a:rPr lang="en-US" sz="8999">
                <a:solidFill>
                  <a:srgbClr val="FFFFFF"/>
                </a:solidFill>
                <a:latin typeface="Saira Condensed"/>
                <a:ea typeface="Saira Condensed"/>
                <a:cs typeface="Saira Condensed"/>
                <a:sym typeface="Saira Condensed"/>
              </a:rPr>
              <a:t>BIG DATA</a:t>
            </a:r>
          </a:p>
        </p:txBody>
      </p:sp>
      <p:sp>
        <p:nvSpPr>
          <p:cNvPr name="Freeform 7" id="7"/>
          <p:cNvSpPr/>
          <p:nvPr/>
        </p:nvSpPr>
        <p:spPr>
          <a:xfrm flipH="false" flipV="true" rot="0">
            <a:off x="13967460" y="0"/>
            <a:ext cx="3291840" cy="4114800"/>
          </a:xfrm>
          <a:custGeom>
            <a:avLst/>
            <a:gdLst/>
            <a:ahLst/>
            <a:cxnLst/>
            <a:rect r="r" b="b" t="t" l="l"/>
            <a:pathLst>
              <a:path h="4114800" w="3291840">
                <a:moveTo>
                  <a:pt x="0" y="4114800"/>
                </a:moveTo>
                <a:lnTo>
                  <a:pt x="3291840" y="4114800"/>
                </a:lnTo>
                <a:lnTo>
                  <a:pt x="329184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8" id="8"/>
          <p:cNvSpPr/>
          <p:nvPr/>
        </p:nvSpPr>
        <p:spPr>
          <a:xfrm>
            <a:off x="5035632" y="2790649"/>
            <a:ext cx="7566989" cy="14288"/>
          </a:xfrm>
          <a:prstGeom prst="line">
            <a:avLst/>
          </a:prstGeom>
          <a:ln cap="flat" w="28575">
            <a:solidFill>
              <a:srgbClr val="FFFFFF"/>
            </a:solidFill>
            <a:prstDash val="solid"/>
            <a:headEnd type="oval" len="lg" w="lg"/>
            <a:tailEnd type="oval" len="lg" w="lg"/>
          </a:ln>
        </p:spPr>
      </p:sp>
      <p:sp>
        <p:nvSpPr>
          <p:cNvPr name="TextBox 9" id="9"/>
          <p:cNvSpPr txBox="true"/>
          <p:nvPr/>
        </p:nvSpPr>
        <p:spPr>
          <a:xfrm rot="0">
            <a:off x="6987035" y="8824996"/>
            <a:ext cx="11512632" cy="433304"/>
          </a:xfrm>
          <a:prstGeom prst="rect">
            <a:avLst/>
          </a:prstGeom>
        </p:spPr>
        <p:txBody>
          <a:bodyPr anchor="t" rtlCol="false" tIns="0" lIns="0" bIns="0" rIns="0">
            <a:spAutoFit/>
          </a:bodyPr>
          <a:lstStyle/>
          <a:p>
            <a:pPr algn="ctr">
              <a:lnSpc>
                <a:spcPts val="3573"/>
              </a:lnSpc>
            </a:pPr>
            <a:r>
              <a:rPr lang="en-US" sz="2552">
                <a:solidFill>
                  <a:srgbClr val="FFFFFF"/>
                </a:solidFill>
                <a:latin typeface="TT Commons Pro Expanded"/>
                <a:ea typeface="TT Commons Pro Expanded"/>
                <a:cs typeface="TT Commons Pro Expanded"/>
                <a:sym typeface="TT Commons Pro Expanded"/>
              </a:rPr>
              <a:t>Rishika R, Jahnani N S, Hrishikesh H, Nitisha V, Thejeswari 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5897880" y="2257555"/>
            <a:ext cx="6492240"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6979199" y="2257555"/>
            <a:ext cx="11308801" cy="6983185"/>
          </a:xfrm>
          <a:custGeom>
            <a:avLst/>
            <a:gdLst/>
            <a:ahLst/>
            <a:cxnLst/>
            <a:rect r="r" b="b" t="t" l="l"/>
            <a:pathLst>
              <a:path h="6983185" w="11308801">
                <a:moveTo>
                  <a:pt x="0" y="0"/>
                </a:moveTo>
                <a:lnTo>
                  <a:pt x="11308801" y="0"/>
                </a:lnTo>
                <a:lnTo>
                  <a:pt x="11308801" y="6983185"/>
                </a:lnTo>
                <a:lnTo>
                  <a:pt x="0" y="6983185"/>
                </a:lnTo>
                <a:lnTo>
                  <a:pt x="0" y="0"/>
                </a:lnTo>
                <a:close/>
              </a:path>
            </a:pathLst>
          </a:custGeom>
          <a:blipFill>
            <a:blip r:embed="rId3"/>
            <a:stretch>
              <a:fillRect l="0" t="0" r="0" b="0"/>
            </a:stretch>
          </a:blipFill>
        </p:spPr>
      </p:sp>
      <p:sp>
        <p:nvSpPr>
          <p:cNvPr name="TextBox 5" id="5"/>
          <p:cNvSpPr txBox="true"/>
          <p:nvPr/>
        </p:nvSpPr>
        <p:spPr>
          <a:xfrm rot="0">
            <a:off x="1857585" y="660400"/>
            <a:ext cx="14572830"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Drivers Surpassing Risk Factor Treshold</a:t>
            </a:r>
          </a:p>
        </p:txBody>
      </p:sp>
      <p:sp>
        <p:nvSpPr>
          <p:cNvPr name="TextBox 6" id="6"/>
          <p:cNvSpPr txBox="true"/>
          <p:nvPr/>
        </p:nvSpPr>
        <p:spPr>
          <a:xfrm rot="0">
            <a:off x="348712" y="3310415"/>
            <a:ext cx="6305665" cy="3713795"/>
          </a:xfrm>
          <a:prstGeom prst="rect">
            <a:avLst/>
          </a:prstGeom>
        </p:spPr>
        <p:txBody>
          <a:bodyPr anchor="t" rtlCol="false" tIns="0" lIns="0" bIns="0" rIns="0">
            <a:spAutoFit/>
          </a:bodyPr>
          <a:lstStyle/>
          <a:p>
            <a:pPr algn="l">
              <a:lnSpc>
                <a:spcPts val="5830"/>
              </a:lnSpc>
              <a:spcBef>
                <a:spcPct val="0"/>
              </a:spcBef>
            </a:pPr>
            <a:r>
              <a:rPr lang="en-US" sz="5252">
                <a:solidFill>
                  <a:srgbClr val="FFFFFF"/>
                </a:solidFill>
                <a:latin typeface="TT Commons Pro Expanded"/>
                <a:ea typeface="TT Commons Pro Expanded"/>
                <a:cs typeface="TT Commons Pro Expanded"/>
                <a:sym typeface="TT Commons Pro Expanded"/>
              </a:rPr>
              <a:t>Filtered and Sorted the drivers who surpassed the risk factor threshold . (7)</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5897880" y="2257555"/>
            <a:ext cx="6492240"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7632114" y="2581405"/>
            <a:ext cx="10153918" cy="5709264"/>
          </a:xfrm>
          <a:custGeom>
            <a:avLst/>
            <a:gdLst/>
            <a:ahLst/>
            <a:cxnLst/>
            <a:rect r="r" b="b" t="t" l="l"/>
            <a:pathLst>
              <a:path h="5709264" w="10153918">
                <a:moveTo>
                  <a:pt x="0" y="0"/>
                </a:moveTo>
                <a:lnTo>
                  <a:pt x="10153918" y="0"/>
                </a:lnTo>
                <a:lnTo>
                  <a:pt x="10153918" y="5709264"/>
                </a:lnTo>
                <a:lnTo>
                  <a:pt x="0" y="5709264"/>
                </a:lnTo>
                <a:lnTo>
                  <a:pt x="0" y="0"/>
                </a:lnTo>
                <a:close/>
              </a:path>
            </a:pathLst>
          </a:custGeom>
          <a:blipFill>
            <a:blip r:embed="rId3"/>
            <a:stretch>
              <a:fillRect l="0" t="0" r="0" b="0"/>
            </a:stretch>
          </a:blipFill>
        </p:spPr>
      </p:sp>
      <p:sp>
        <p:nvSpPr>
          <p:cNvPr name="TextBox 5" id="5"/>
          <p:cNvSpPr txBox="true"/>
          <p:nvPr/>
        </p:nvSpPr>
        <p:spPr>
          <a:xfrm rot="0">
            <a:off x="928792" y="797561"/>
            <a:ext cx="16430415"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Predicting Overspeeding using Velocity in R </a:t>
            </a:r>
          </a:p>
        </p:txBody>
      </p:sp>
      <p:sp>
        <p:nvSpPr>
          <p:cNvPr name="TextBox 6" id="6"/>
          <p:cNvSpPr txBox="true"/>
          <p:nvPr/>
        </p:nvSpPr>
        <p:spPr>
          <a:xfrm rot="0">
            <a:off x="7632114" y="8528794"/>
            <a:ext cx="10327526" cy="1590675"/>
          </a:xfrm>
          <a:prstGeom prst="rect">
            <a:avLst/>
          </a:prstGeom>
        </p:spPr>
        <p:txBody>
          <a:bodyPr anchor="t" rtlCol="false" tIns="0" lIns="0" bIns="0" rIns="0">
            <a:spAutoFit/>
          </a:bodyPr>
          <a:lstStyle/>
          <a:p>
            <a:pPr algn="l">
              <a:lnSpc>
                <a:spcPts val="4200"/>
              </a:lnSpc>
            </a:pPr>
            <a:r>
              <a:rPr lang="en-US" sz="3000">
                <a:solidFill>
                  <a:srgbClr val="FFFFFF"/>
                </a:solidFill>
                <a:latin typeface="TT Commons Pro Expanded"/>
                <a:ea typeface="TT Commons Pro Expanded"/>
                <a:cs typeface="TT Commons Pro Expanded"/>
                <a:sym typeface="TT Commons Pro Expanded"/>
              </a:rPr>
              <a:t>With ~99% accuracy we predict that when there is an event of overspeeding the driver is traveling at least 76 mph.</a:t>
            </a:r>
          </a:p>
        </p:txBody>
      </p:sp>
      <p:sp>
        <p:nvSpPr>
          <p:cNvPr name="TextBox 7" id="7"/>
          <p:cNvSpPr txBox="true"/>
          <p:nvPr/>
        </p:nvSpPr>
        <p:spPr>
          <a:xfrm rot="0">
            <a:off x="0" y="3708430"/>
            <a:ext cx="7443279" cy="37680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FFFFFF"/>
                </a:solidFill>
                <a:latin typeface="TT Commons Pro Expanded"/>
                <a:ea typeface="TT Commons Pro Expanded"/>
                <a:cs typeface="TT Commons Pro Expanded"/>
                <a:sym typeface="TT Commons Pro Expanded"/>
              </a:rPr>
              <a:t>Created a binary feild for overspeeding (0,1) </a:t>
            </a:r>
          </a:p>
          <a:p>
            <a:pPr algn="just" marL="518160" indent="-259080" lvl="1">
              <a:lnSpc>
                <a:spcPts val="3359"/>
              </a:lnSpc>
              <a:buFont typeface="Arial"/>
              <a:buChar char="•"/>
            </a:pPr>
            <a:r>
              <a:rPr lang="en-US" sz="2400">
                <a:solidFill>
                  <a:srgbClr val="FFFFFF"/>
                </a:solidFill>
                <a:latin typeface="TT Commons Pro Expanded"/>
                <a:ea typeface="TT Commons Pro Expanded"/>
                <a:cs typeface="TT Commons Pro Expanded"/>
                <a:sym typeface="TT Commons Pro Expanded"/>
              </a:rPr>
              <a:t>Split the dataset into training and testing (70/30)</a:t>
            </a:r>
          </a:p>
          <a:p>
            <a:pPr algn="just" marL="518160" indent="-259080" lvl="1">
              <a:lnSpc>
                <a:spcPts val="3359"/>
              </a:lnSpc>
              <a:buFont typeface="Arial"/>
              <a:buChar char="•"/>
            </a:pPr>
            <a:r>
              <a:rPr lang="en-US" sz="2400">
                <a:solidFill>
                  <a:srgbClr val="FFFFFF"/>
                </a:solidFill>
                <a:latin typeface="TT Commons Pro Expanded"/>
                <a:ea typeface="TT Commons Pro Expanded"/>
                <a:cs typeface="TT Commons Pro Expanded"/>
                <a:sym typeface="TT Commons Pro Expanded"/>
              </a:rPr>
              <a:t>Performed a logistic regression using velocity to predict overspeeding </a:t>
            </a:r>
          </a:p>
          <a:p>
            <a:pPr algn="just" marL="518160" indent="-259080" lvl="1">
              <a:lnSpc>
                <a:spcPts val="3359"/>
              </a:lnSpc>
              <a:buFont typeface="Arial"/>
              <a:buChar char="•"/>
            </a:pPr>
            <a:r>
              <a:rPr lang="en-US" sz="2400">
                <a:solidFill>
                  <a:srgbClr val="FFFFFF"/>
                </a:solidFill>
                <a:latin typeface="TT Commons Pro Expanded"/>
                <a:ea typeface="TT Commons Pro Expanded"/>
                <a:cs typeface="TT Commons Pro Expanded"/>
                <a:sym typeface="TT Commons Pro Expanded"/>
              </a:rPr>
              <a:t>Created a decision tree to reveal the velocity at which overspeeding is identified</a:t>
            </a:r>
          </a:p>
          <a:p>
            <a:pPr algn="just" marL="518160" indent="-259080" lvl="1">
              <a:lnSpc>
                <a:spcPts val="3359"/>
              </a:lnSpc>
              <a:buFont typeface="Arial"/>
              <a:buChar char="•"/>
            </a:pPr>
            <a:r>
              <a:rPr lang="en-US" sz="2400">
                <a:solidFill>
                  <a:srgbClr val="FFFFFF"/>
                </a:solidFill>
                <a:latin typeface="TT Commons Pro Expanded"/>
                <a:ea typeface="TT Commons Pro Expanded"/>
                <a:cs typeface="TT Commons Pro Expanded"/>
                <a:sym typeface="TT Commons Pro Expanded"/>
              </a:rPr>
              <a:t>Calculated accuracy and printed a confusion matrix (on test dataset)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6058429" y="2257555"/>
            <a:ext cx="6086475" cy="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1399910" y="797561"/>
            <a:ext cx="15403514"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Conclusion</a:t>
            </a:r>
          </a:p>
        </p:txBody>
      </p:sp>
      <p:sp>
        <p:nvSpPr>
          <p:cNvPr name="TextBox 5" id="5"/>
          <p:cNvSpPr txBox="true"/>
          <p:nvPr/>
        </p:nvSpPr>
        <p:spPr>
          <a:xfrm rot="0">
            <a:off x="529167" y="2514730"/>
            <a:ext cx="17145000" cy="7519561"/>
          </a:xfrm>
          <a:prstGeom prst="rect">
            <a:avLst/>
          </a:prstGeom>
        </p:spPr>
        <p:txBody>
          <a:bodyPr anchor="t" rtlCol="false" tIns="0" lIns="0" bIns="0" rIns="0">
            <a:spAutoFit/>
          </a:bodyPr>
          <a:lstStyle/>
          <a:p>
            <a:pPr algn="just" marL="772771" indent="-386385" lvl="1">
              <a:lnSpc>
                <a:spcPts val="5011"/>
              </a:lnSpc>
              <a:buFont typeface="Arial"/>
              <a:buChar char="•"/>
            </a:pPr>
            <a:r>
              <a:rPr lang="en-US" sz="3579">
                <a:solidFill>
                  <a:srgbClr val="FFFFFF"/>
                </a:solidFill>
                <a:latin typeface="Canva Sans"/>
                <a:ea typeface="Canva Sans"/>
                <a:cs typeface="Canva Sans"/>
                <a:sym typeface="Canva Sans"/>
              </a:rPr>
              <a:t>With almost 20 events, we were able to identify A97 as the most dangerous driver.</a:t>
            </a:r>
          </a:p>
          <a:p>
            <a:pPr algn="just" marL="772771" indent="-386385" lvl="1">
              <a:lnSpc>
                <a:spcPts val="5011"/>
              </a:lnSpc>
              <a:buFont typeface="Arial"/>
              <a:buChar char="•"/>
            </a:pPr>
            <a:r>
              <a:rPr lang="en-US" sz="3579">
                <a:solidFill>
                  <a:srgbClr val="FFFFFF"/>
                </a:solidFill>
                <a:latin typeface="Canva Sans"/>
                <a:ea typeface="Canva Sans"/>
                <a:cs typeface="Canva Sans"/>
                <a:sym typeface="Canva Sans"/>
              </a:rPr>
              <a:t>We discovered that the Ford model truck can result in a significant number of anomalous events with the aid of the truck model.</a:t>
            </a:r>
          </a:p>
          <a:p>
            <a:pPr algn="just" marL="772771" indent="-386385" lvl="1">
              <a:lnSpc>
                <a:spcPts val="5011"/>
              </a:lnSpc>
              <a:buFont typeface="Arial"/>
              <a:buChar char="•"/>
            </a:pPr>
            <a:r>
              <a:rPr lang="en-US" sz="3579">
                <a:solidFill>
                  <a:srgbClr val="FFFFFF"/>
                </a:solidFill>
                <a:latin typeface="Canva Sans"/>
                <a:ea typeface="Canva Sans"/>
                <a:cs typeface="Canva Sans"/>
                <a:sym typeface="Canva Sans"/>
              </a:rPr>
              <a:t>Lane departure is the most dangerous event since it might lead a car to stray from its intended lane and raise the danger level.</a:t>
            </a:r>
          </a:p>
          <a:p>
            <a:pPr algn="just" marL="772771" indent="-386385" lvl="1">
              <a:lnSpc>
                <a:spcPts val="5011"/>
              </a:lnSpc>
              <a:buFont typeface="Arial"/>
              <a:buChar char="•"/>
            </a:pPr>
            <a:r>
              <a:rPr lang="en-US" sz="3579">
                <a:solidFill>
                  <a:srgbClr val="FFFFFF"/>
                </a:solidFill>
                <a:latin typeface="Canva Sans"/>
                <a:ea typeface="Canva Sans"/>
                <a:cs typeface="Canva Sans"/>
                <a:sym typeface="Canva Sans"/>
              </a:rPr>
              <a:t>We were able to comprehend the average MPG trends of the vehicles driven by the top 5 dangerous drivers over the course of the recorded period.</a:t>
            </a:r>
          </a:p>
          <a:p>
            <a:pPr algn="just" marL="772771" indent="-386385" lvl="1">
              <a:lnSpc>
                <a:spcPts val="5011"/>
              </a:lnSpc>
              <a:buFont typeface="Arial"/>
              <a:buChar char="•"/>
            </a:pPr>
            <a:r>
              <a:rPr lang="en-US" sz="3579">
                <a:solidFill>
                  <a:srgbClr val="FFFFFF"/>
                </a:solidFill>
                <a:latin typeface="Canva Sans"/>
                <a:ea typeface="Canva Sans"/>
                <a:cs typeface="Canva Sans"/>
                <a:sym typeface="Canva Sans"/>
              </a:rPr>
              <a:t>Drivers who above the risk factor threshold were filtered and sorted. (7)</a:t>
            </a:r>
          </a:p>
          <a:p>
            <a:pPr algn="just">
              <a:lnSpc>
                <a:spcPts val="5011"/>
              </a:lnSpc>
            </a:pPr>
          </a:p>
          <a:p>
            <a:pPr algn="just">
              <a:lnSpc>
                <a:spcPts val="5011"/>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true" flipV="false" rot="0">
            <a:off x="1028700" y="4602478"/>
            <a:ext cx="4547618" cy="5684522"/>
          </a:xfrm>
          <a:custGeom>
            <a:avLst/>
            <a:gdLst/>
            <a:ahLst/>
            <a:cxnLst/>
            <a:rect r="r" b="b" t="t" l="l"/>
            <a:pathLst>
              <a:path h="5684522" w="4547618">
                <a:moveTo>
                  <a:pt x="4547618" y="0"/>
                </a:moveTo>
                <a:lnTo>
                  <a:pt x="0" y="0"/>
                </a:lnTo>
                <a:lnTo>
                  <a:pt x="0" y="5684522"/>
                </a:lnTo>
                <a:lnTo>
                  <a:pt x="4547618" y="5684522"/>
                </a:lnTo>
                <a:lnTo>
                  <a:pt x="454761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449510" y="681648"/>
            <a:ext cx="8838490" cy="1139190"/>
          </a:xfrm>
          <a:prstGeom prst="rect">
            <a:avLst/>
          </a:prstGeom>
        </p:spPr>
        <p:txBody>
          <a:bodyPr anchor="t" rtlCol="false" tIns="0" lIns="0" bIns="0" rIns="0">
            <a:spAutoFit/>
          </a:bodyPr>
          <a:lstStyle/>
          <a:p>
            <a:pPr algn="just">
              <a:lnSpc>
                <a:spcPts val="8880"/>
              </a:lnSpc>
            </a:pPr>
            <a:r>
              <a:rPr lang="en-US" b="true" sz="8000">
                <a:solidFill>
                  <a:srgbClr val="FFFFFF"/>
                </a:solidFill>
                <a:latin typeface="Saira Condensed Medium"/>
                <a:ea typeface="Saira Condensed Medium"/>
                <a:cs typeface="Saira Condensed Medium"/>
                <a:sym typeface="Saira Condensed Medium"/>
              </a:rPr>
              <a:t>Overview and Objective</a:t>
            </a:r>
          </a:p>
        </p:txBody>
      </p:sp>
      <p:sp>
        <p:nvSpPr>
          <p:cNvPr name="TextBox 5" id="5"/>
          <p:cNvSpPr txBox="true"/>
          <p:nvPr/>
        </p:nvSpPr>
        <p:spPr>
          <a:xfrm rot="0">
            <a:off x="6138859" y="2640697"/>
            <a:ext cx="11725959" cy="9369574"/>
          </a:xfrm>
          <a:prstGeom prst="rect">
            <a:avLst/>
          </a:prstGeom>
        </p:spPr>
        <p:txBody>
          <a:bodyPr anchor="t" rtlCol="false" tIns="0" lIns="0" bIns="0" rIns="0">
            <a:spAutoFit/>
          </a:bodyPr>
          <a:lstStyle/>
          <a:p>
            <a:pPr algn="l">
              <a:lnSpc>
                <a:spcPts val="4366"/>
              </a:lnSpc>
            </a:pPr>
            <a:r>
              <a:rPr lang="en-US" sz="3119" b="true">
                <a:solidFill>
                  <a:srgbClr val="FFFFFF"/>
                </a:solidFill>
                <a:latin typeface="TT Commons Pro Expanded Bold"/>
                <a:ea typeface="TT Commons Pro Expanded Bold"/>
                <a:cs typeface="TT Commons Pro Expanded Bold"/>
                <a:sym typeface="TT Commons Pro Expanded Bold"/>
              </a:rPr>
              <a:t>Overview</a:t>
            </a:r>
          </a:p>
          <a:p>
            <a:pPr algn="l" marL="673425" indent="-336713" lvl="1">
              <a:lnSpc>
                <a:spcPts val="4366"/>
              </a:lnSpc>
              <a:buFont typeface="Arial"/>
              <a:buChar char="•"/>
            </a:pPr>
            <a:r>
              <a:rPr lang="en-US" sz="3119">
                <a:solidFill>
                  <a:srgbClr val="FFFFFF"/>
                </a:solidFill>
                <a:latin typeface="TT Commons Pro Expanded"/>
                <a:ea typeface="TT Commons Pro Expanded"/>
                <a:cs typeface="TT Commons Pro Expanded"/>
                <a:sym typeface="TT Commons Pro Expanded"/>
              </a:rPr>
              <a:t>Az National Trucking specializes in long haul trucking services in North America</a:t>
            </a:r>
          </a:p>
          <a:p>
            <a:pPr algn="l" marL="673425" indent="-336713" lvl="1">
              <a:lnSpc>
                <a:spcPts val="4366"/>
              </a:lnSpc>
              <a:buFont typeface="Arial"/>
              <a:buChar char="•"/>
            </a:pPr>
            <a:r>
              <a:rPr lang="en-US" sz="3119">
                <a:solidFill>
                  <a:srgbClr val="FFFFFF"/>
                </a:solidFill>
                <a:latin typeface="TT Commons Pro Expanded"/>
                <a:ea typeface="TT Commons Pro Expanded"/>
                <a:cs typeface="TT Commons Pro Expanded"/>
                <a:sym typeface="TT Commons Pro Expanded"/>
              </a:rPr>
              <a:t>ANT drivers must be compliant with the company’s rules and regulations in order to mitigate insurance risks associated with risky driving </a:t>
            </a:r>
          </a:p>
          <a:p>
            <a:pPr algn="l">
              <a:lnSpc>
                <a:spcPts val="4366"/>
              </a:lnSpc>
            </a:pPr>
          </a:p>
          <a:p>
            <a:pPr algn="l">
              <a:lnSpc>
                <a:spcPts val="4366"/>
              </a:lnSpc>
            </a:pPr>
            <a:r>
              <a:rPr lang="en-US" sz="3119" b="true">
                <a:solidFill>
                  <a:srgbClr val="FFFFFF"/>
                </a:solidFill>
                <a:latin typeface="TT Commons Pro Expanded Bold"/>
                <a:ea typeface="TT Commons Pro Expanded Bold"/>
                <a:cs typeface="TT Commons Pro Expanded Bold"/>
                <a:sym typeface="TT Commons Pro Expanded Bold"/>
              </a:rPr>
              <a:t>Objective:</a:t>
            </a:r>
          </a:p>
          <a:p>
            <a:pPr algn="l" marL="673425" indent="-336713" lvl="1">
              <a:lnSpc>
                <a:spcPts val="4366"/>
              </a:lnSpc>
              <a:buFont typeface="Arial"/>
              <a:buChar char="•"/>
            </a:pPr>
            <a:r>
              <a:rPr lang="en-US" sz="3119">
                <a:solidFill>
                  <a:srgbClr val="FFFFFF"/>
                </a:solidFill>
                <a:latin typeface="TT Commons Pro Expanded"/>
                <a:ea typeface="TT Commons Pro Expanded"/>
                <a:cs typeface="TT Commons Pro Expanded"/>
                <a:sym typeface="TT Commons Pro Expanded"/>
              </a:rPr>
              <a:t>Help ANT recognize patterns with risky events and risk factor to help mitigate risk </a:t>
            </a:r>
          </a:p>
          <a:p>
            <a:pPr algn="l">
              <a:lnSpc>
                <a:spcPts val="4366"/>
              </a:lnSpc>
            </a:pPr>
          </a:p>
          <a:p>
            <a:pPr algn="l">
              <a:lnSpc>
                <a:spcPts val="4366"/>
              </a:lnSpc>
            </a:pPr>
          </a:p>
          <a:p>
            <a:pPr algn="l">
              <a:lnSpc>
                <a:spcPts val="4366"/>
              </a:lnSpc>
            </a:pPr>
          </a:p>
          <a:p>
            <a:pPr algn="l">
              <a:lnSpc>
                <a:spcPts val="4366"/>
              </a:lnSpc>
            </a:pPr>
          </a:p>
          <a:p>
            <a:pPr algn="l">
              <a:lnSpc>
                <a:spcPts val="4366"/>
              </a:lnSpc>
            </a:pPr>
          </a:p>
          <a:p>
            <a:pPr algn="l">
              <a:lnSpc>
                <a:spcPts val="4366"/>
              </a:lnSpc>
            </a:pPr>
          </a:p>
          <a:p>
            <a:pPr algn="l">
              <a:lnSpc>
                <a:spcPts val="4366"/>
              </a:lnSpc>
            </a:pPr>
          </a:p>
        </p:txBody>
      </p:sp>
      <p:sp>
        <p:nvSpPr>
          <p:cNvPr name="AutoShape 6" id="6"/>
          <p:cNvSpPr/>
          <p:nvPr/>
        </p:nvSpPr>
        <p:spPr>
          <a:xfrm>
            <a:off x="9144000" y="2081881"/>
            <a:ext cx="9336213" cy="0"/>
          </a:xfrm>
          <a:prstGeom prst="line">
            <a:avLst/>
          </a:prstGeom>
          <a:ln cap="flat" w="47625">
            <a:solidFill>
              <a:srgbClr val="FFFFFF"/>
            </a:solidFill>
            <a:prstDash val="solid"/>
            <a:headEnd type="oval" len="lg" w="lg"/>
            <a:tailEnd type="oval" len="lg" w="lg"/>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3807943" y="3701052"/>
            <a:ext cx="4276220" cy="4274918"/>
            <a:chOff x="0" y="0"/>
            <a:chExt cx="812800" cy="812553"/>
          </a:xfrm>
        </p:grpSpPr>
        <p:sp>
          <p:nvSpPr>
            <p:cNvPr name="Freeform 4" id="4"/>
            <p:cNvSpPr/>
            <p:nvPr/>
          </p:nvSpPr>
          <p:spPr>
            <a:xfrm flipH="false" flipV="false" rot="0">
              <a:off x="0" y="0"/>
              <a:ext cx="812800" cy="812553"/>
            </a:xfrm>
            <a:custGeom>
              <a:avLst/>
              <a:gdLst/>
              <a:ahLst/>
              <a:cxnLst/>
              <a:rect r="r" b="b" t="t" l="l"/>
              <a:pathLst>
                <a:path h="812553" w="812800">
                  <a:moveTo>
                    <a:pt x="406400" y="0"/>
                  </a:moveTo>
                  <a:cubicBezTo>
                    <a:pt x="181951" y="0"/>
                    <a:pt x="0" y="181896"/>
                    <a:pt x="0" y="406276"/>
                  </a:cubicBezTo>
                  <a:cubicBezTo>
                    <a:pt x="0" y="630657"/>
                    <a:pt x="181951" y="812553"/>
                    <a:pt x="406400" y="812553"/>
                  </a:cubicBezTo>
                  <a:cubicBezTo>
                    <a:pt x="630849" y="812553"/>
                    <a:pt x="812800" y="630657"/>
                    <a:pt x="812800" y="406276"/>
                  </a:cubicBezTo>
                  <a:cubicBezTo>
                    <a:pt x="812800" y="181896"/>
                    <a:pt x="630849" y="0"/>
                    <a:pt x="406400" y="0"/>
                  </a:cubicBezTo>
                  <a:close/>
                </a:path>
              </a:pathLst>
            </a:custGeom>
            <a:solidFill>
              <a:srgbClr val="2C8CCB"/>
            </a:solidFill>
          </p:spPr>
        </p:sp>
        <p:sp>
          <p:nvSpPr>
            <p:cNvPr name="TextBox 5" id="5"/>
            <p:cNvSpPr txBox="true"/>
            <p:nvPr/>
          </p:nvSpPr>
          <p:spPr>
            <a:xfrm>
              <a:off x="76200" y="-38123"/>
              <a:ext cx="660400" cy="774499"/>
            </a:xfrm>
            <a:prstGeom prst="rect">
              <a:avLst/>
            </a:prstGeom>
          </p:spPr>
          <p:txBody>
            <a:bodyPr anchor="ctr" rtlCol="false" tIns="50800" lIns="50800" bIns="50800" rIns="50800"/>
            <a:lstStyle/>
            <a:p>
              <a:pPr algn="ctr">
                <a:lnSpc>
                  <a:spcPts val="5999"/>
                </a:lnSpc>
              </a:pPr>
              <a:r>
                <a:rPr lang="en-US" sz="3999" b="true">
                  <a:solidFill>
                    <a:srgbClr val="FFFFFF"/>
                  </a:solidFill>
                  <a:latin typeface="Aileron Bold"/>
                  <a:ea typeface="Aileron Bold"/>
                  <a:cs typeface="Aileron Bold"/>
                  <a:sym typeface="Aileron Bold"/>
                </a:rPr>
                <a:t>2</a:t>
              </a:r>
            </a:p>
            <a:p>
              <a:pPr algn="ctr">
                <a:lnSpc>
                  <a:spcPts val="3299"/>
                </a:lnSpc>
              </a:pPr>
              <a:r>
                <a:rPr lang="en-US" sz="2199">
                  <a:solidFill>
                    <a:srgbClr val="FFFFFF"/>
                  </a:solidFill>
                  <a:latin typeface="Aileron"/>
                  <a:ea typeface="Aileron"/>
                  <a:cs typeface="Aileron"/>
                  <a:sym typeface="Aileron"/>
                </a:rPr>
                <a:t>Moving the data files into HDFS and Loading data and Creating tables in HIVE</a:t>
              </a:r>
            </a:p>
          </p:txBody>
        </p:sp>
      </p:grpSp>
      <p:grpSp>
        <p:nvGrpSpPr>
          <p:cNvPr name="Group 6" id="6"/>
          <p:cNvGrpSpPr/>
          <p:nvPr/>
        </p:nvGrpSpPr>
        <p:grpSpPr>
          <a:xfrm rot="0">
            <a:off x="616407" y="4130649"/>
            <a:ext cx="3430044" cy="3429000"/>
            <a:chOff x="0" y="0"/>
            <a:chExt cx="812800" cy="812553"/>
          </a:xfrm>
        </p:grpSpPr>
        <p:sp>
          <p:nvSpPr>
            <p:cNvPr name="Freeform 7" id="7"/>
            <p:cNvSpPr/>
            <p:nvPr/>
          </p:nvSpPr>
          <p:spPr>
            <a:xfrm flipH="false" flipV="false" rot="0">
              <a:off x="0" y="0"/>
              <a:ext cx="812800" cy="812553"/>
            </a:xfrm>
            <a:custGeom>
              <a:avLst/>
              <a:gdLst/>
              <a:ahLst/>
              <a:cxnLst/>
              <a:rect r="r" b="b" t="t" l="l"/>
              <a:pathLst>
                <a:path h="812553" w="812800">
                  <a:moveTo>
                    <a:pt x="406400" y="0"/>
                  </a:moveTo>
                  <a:cubicBezTo>
                    <a:pt x="181951" y="0"/>
                    <a:pt x="0" y="181896"/>
                    <a:pt x="0" y="406276"/>
                  </a:cubicBezTo>
                  <a:cubicBezTo>
                    <a:pt x="0" y="630657"/>
                    <a:pt x="181951" y="812553"/>
                    <a:pt x="406400" y="812553"/>
                  </a:cubicBezTo>
                  <a:cubicBezTo>
                    <a:pt x="630849" y="812553"/>
                    <a:pt x="812800" y="630657"/>
                    <a:pt x="812800" y="406276"/>
                  </a:cubicBezTo>
                  <a:cubicBezTo>
                    <a:pt x="812800" y="181896"/>
                    <a:pt x="630849" y="0"/>
                    <a:pt x="406400" y="0"/>
                  </a:cubicBezTo>
                  <a:close/>
                </a:path>
              </a:pathLst>
            </a:custGeom>
            <a:solidFill>
              <a:srgbClr val="13538A"/>
            </a:solidFill>
          </p:spPr>
        </p:sp>
        <p:sp>
          <p:nvSpPr>
            <p:cNvPr name="TextBox 8" id="8"/>
            <p:cNvSpPr txBox="true"/>
            <p:nvPr/>
          </p:nvSpPr>
          <p:spPr>
            <a:xfrm>
              <a:off x="76200" y="-38123"/>
              <a:ext cx="660400" cy="774499"/>
            </a:xfrm>
            <a:prstGeom prst="rect">
              <a:avLst/>
            </a:prstGeom>
          </p:spPr>
          <p:txBody>
            <a:bodyPr anchor="ctr" rtlCol="false" tIns="50800" lIns="50800" bIns="50800" rIns="50800"/>
            <a:lstStyle/>
            <a:p>
              <a:pPr algn="ctr">
                <a:lnSpc>
                  <a:spcPts val="5400"/>
                </a:lnSpc>
              </a:pPr>
              <a:r>
                <a:rPr lang="en-US" sz="3600" b="true">
                  <a:solidFill>
                    <a:srgbClr val="FFFFFF"/>
                  </a:solidFill>
                  <a:latin typeface="Aileron Bold"/>
                  <a:ea typeface="Aileron Bold"/>
                  <a:cs typeface="Aileron Bold"/>
                  <a:sym typeface="Aileron Bold"/>
                </a:rPr>
                <a:t>1</a:t>
              </a:r>
            </a:p>
            <a:p>
              <a:pPr algn="ctr">
                <a:lnSpc>
                  <a:spcPts val="3299"/>
                </a:lnSpc>
              </a:pPr>
              <a:r>
                <a:rPr lang="en-US" sz="2199">
                  <a:solidFill>
                    <a:srgbClr val="FFFFFF"/>
                  </a:solidFill>
                  <a:latin typeface="Aileron"/>
                  <a:ea typeface="Aileron"/>
                  <a:cs typeface="Aileron"/>
                  <a:sym typeface="Aileron"/>
                </a:rPr>
                <a:t>Download the dataset and Load the files in cloudera server</a:t>
              </a:r>
            </a:p>
          </p:txBody>
        </p:sp>
      </p:grpSp>
      <p:grpSp>
        <p:nvGrpSpPr>
          <p:cNvPr name="Group 9" id="9"/>
          <p:cNvGrpSpPr/>
          <p:nvPr/>
        </p:nvGrpSpPr>
        <p:grpSpPr>
          <a:xfrm rot="0">
            <a:off x="10564840" y="3714327"/>
            <a:ext cx="4262941" cy="4261644"/>
            <a:chOff x="0" y="0"/>
            <a:chExt cx="812800" cy="812553"/>
          </a:xfrm>
        </p:grpSpPr>
        <p:sp>
          <p:nvSpPr>
            <p:cNvPr name="Freeform 10" id="10"/>
            <p:cNvSpPr/>
            <p:nvPr/>
          </p:nvSpPr>
          <p:spPr>
            <a:xfrm flipH="false" flipV="false" rot="0">
              <a:off x="0" y="0"/>
              <a:ext cx="812800" cy="812553"/>
            </a:xfrm>
            <a:custGeom>
              <a:avLst/>
              <a:gdLst/>
              <a:ahLst/>
              <a:cxnLst/>
              <a:rect r="r" b="b" t="t" l="l"/>
              <a:pathLst>
                <a:path h="812553" w="812800">
                  <a:moveTo>
                    <a:pt x="406400" y="0"/>
                  </a:moveTo>
                  <a:cubicBezTo>
                    <a:pt x="181951" y="0"/>
                    <a:pt x="0" y="181896"/>
                    <a:pt x="0" y="406276"/>
                  </a:cubicBezTo>
                  <a:cubicBezTo>
                    <a:pt x="0" y="630657"/>
                    <a:pt x="181951" y="812553"/>
                    <a:pt x="406400" y="812553"/>
                  </a:cubicBezTo>
                  <a:cubicBezTo>
                    <a:pt x="630849" y="812553"/>
                    <a:pt x="812800" y="630657"/>
                    <a:pt x="812800" y="406276"/>
                  </a:cubicBezTo>
                  <a:cubicBezTo>
                    <a:pt x="812800" y="181896"/>
                    <a:pt x="630849" y="0"/>
                    <a:pt x="406400" y="0"/>
                  </a:cubicBezTo>
                  <a:close/>
                </a:path>
              </a:pathLst>
            </a:custGeom>
            <a:solidFill>
              <a:srgbClr val="3CBDBB"/>
            </a:solidFill>
          </p:spPr>
        </p:sp>
        <p:sp>
          <p:nvSpPr>
            <p:cNvPr name="TextBox 11" id="11"/>
            <p:cNvSpPr txBox="true"/>
            <p:nvPr/>
          </p:nvSpPr>
          <p:spPr>
            <a:xfrm>
              <a:off x="76200" y="-38123"/>
              <a:ext cx="660400" cy="774499"/>
            </a:xfrm>
            <a:prstGeom prst="rect">
              <a:avLst/>
            </a:prstGeom>
          </p:spPr>
          <p:txBody>
            <a:bodyPr anchor="ctr" rtlCol="false" tIns="50800" lIns="50800" bIns="50800" rIns="50800"/>
            <a:lstStyle/>
            <a:p>
              <a:pPr algn="ctr">
                <a:lnSpc>
                  <a:spcPts val="5400"/>
                </a:lnSpc>
              </a:pPr>
              <a:r>
                <a:rPr lang="en-US" sz="3600" b="true">
                  <a:solidFill>
                    <a:srgbClr val="FFFFFF"/>
                  </a:solidFill>
                  <a:latin typeface="Aileron Bold"/>
                  <a:ea typeface="Aileron Bold"/>
                  <a:cs typeface="Aileron Bold"/>
                  <a:sym typeface="Aileron Bold"/>
                </a:rPr>
                <a:t>4</a:t>
              </a:r>
            </a:p>
            <a:p>
              <a:pPr algn="ctr">
                <a:lnSpc>
                  <a:spcPts val="3299"/>
                </a:lnSpc>
              </a:pPr>
              <a:r>
                <a:rPr lang="en-US" sz="2199">
                  <a:solidFill>
                    <a:srgbClr val="FFFFFF"/>
                  </a:solidFill>
                  <a:latin typeface="Aileron"/>
                  <a:ea typeface="Aileron"/>
                  <a:cs typeface="Aileron"/>
                  <a:sym typeface="Aileron"/>
                </a:rPr>
                <a:t>Create visualizations in tableau</a:t>
              </a:r>
            </a:p>
          </p:txBody>
        </p:sp>
      </p:grpSp>
      <p:grpSp>
        <p:nvGrpSpPr>
          <p:cNvPr name="Group 12" id="12"/>
          <p:cNvGrpSpPr/>
          <p:nvPr/>
        </p:nvGrpSpPr>
        <p:grpSpPr>
          <a:xfrm rot="0">
            <a:off x="7818592" y="4130649"/>
            <a:ext cx="3430044" cy="3917071"/>
            <a:chOff x="0" y="0"/>
            <a:chExt cx="812800" cy="928208"/>
          </a:xfrm>
        </p:grpSpPr>
        <p:sp>
          <p:nvSpPr>
            <p:cNvPr name="Freeform 13" id="13"/>
            <p:cNvSpPr/>
            <p:nvPr/>
          </p:nvSpPr>
          <p:spPr>
            <a:xfrm flipH="false" flipV="false" rot="0">
              <a:off x="0" y="0"/>
              <a:ext cx="812800" cy="928208"/>
            </a:xfrm>
            <a:custGeom>
              <a:avLst/>
              <a:gdLst/>
              <a:ahLst/>
              <a:cxnLst/>
              <a:rect r="r" b="b" t="t" l="l"/>
              <a:pathLst>
                <a:path h="928208" w="812800">
                  <a:moveTo>
                    <a:pt x="406400" y="0"/>
                  </a:moveTo>
                  <a:cubicBezTo>
                    <a:pt x="181951" y="0"/>
                    <a:pt x="0" y="207786"/>
                    <a:pt x="0" y="464104"/>
                  </a:cubicBezTo>
                  <a:cubicBezTo>
                    <a:pt x="0" y="720422"/>
                    <a:pt x="181951" y="928208"/>
                    <a:pt x="406400" y="928208"/>
                  </a:cubicBezTo>
                  <a:cubicBezTo>
                    <a:pt x="630849" y="928208"/>
                    <a:pt x="812800" y="720422"/>
                    <a:pt x="812800" y="464104"/>
                  </a:cubicBezTo>
                  <a:cubicBezTo>
                    <a:pt x="812800" y="207786"/>
                    <a:pt x="630849" y="0"/>
                    <a:pt x="406400" y="0"/>
                  </a:cubicBezTo>
                  <a:close/>
                </a:path>
              </a:pathLst>
            </a:custGeom>
            <a:solidFill>
              <a:srgbClr val="36B7DA"/>
            </a:solidFill>
          </p:spPr>
        </p:sp>
        <p:sp>
          <p:nvSpPr>
            <p:cNvPr name="TextBox 14" id="14"/>
            <p:cNvSpPr txBox="true"/>
            <p:nvPr/>
          </p:nvSpPr>
          <p:spPr>
            <a:xfrm>
              <a:off x="76200" y="-27280"/>
              <a:ext cx="660400" cy="868469"/>
            </a:xfrm>
            <a:prstGeom prst="rect">
              <a:avLst/>
            </a:prstGeom>
          </p:spPr>
          <p:txBody>
            <a:bodyPr anchor="ctr" rtlCol="false" tIns="50800" lIns="50800" bIns="50800" rIns="50800"/>
            <a:lstStyle/>
            <a:p>
              <a:pPr algn="ctr">
                <a:lnSpc>
                  <a:spcPts val="5400"/>
                </a:lnSpc>
              </a:pPr>
              <a:r>
                <a:rPr lang="en-US" sz="3600" b="true">
                  <a:solidFill>
                    <a:srgbClr val="FFFFFF"/>
                  </a:solidFill>
                  <a:latin typeface="Aileron Bold"/>
                  <a:ea typeface="Aileron Bold"/>
                  <a:cs typeface="Aileron Bold"/>
                  <a:sym typeface="Aileron Bold"/>
                </a:rPr>
                <a:t>3</a:t>
              </a:r>
            </a:p>
            <a:p>
              <a:pPr algn="ctr">
                <a:lnSpc>
                  <a:spcPts val="3299"/>
                </a:lnSpc>
              </a:pPr>
              <a:r>
                <a:rPr lang="en-US" sz="2199">
                  <a:solidFill>
                    <a:srgbClr val="FFFFFF"/>
                  </a:solidFill>
                  <a:latin typeface="Aileron"/>
                  <a:ea typeface="Aileron"/>
                  <a:cs typeface="Aileron"/>
                  <a:sym typeface="Aileron"/>
                </a:rPr>
                <a:t>Connection establishment and data modelling in tableau</a:t>
              </a:r>
            </a:p>
            <a:p>
              <a:pPr algn="ctr">
                <a:lnSpc>
                  <a:spcPts val="3299"/>
                </a:lnSpc>
              </a:pPr>
              <a:r>
                <a:rPr lang="en-US" sz="2199">
                  <a:solidFill>
                    <a:srgbClr val="FFFFFF"/>
                  </a:solidFill>
                  <a:latin typeface="Aileron"/>
                  <a:ea typeface="Aileron"/>
                  <a:cs typeface="Aileron"/>
                  <a:sym typeface="Aileron"/>
                </a:rPr>
                <a:t>*Populated risk factor using PIG*</a:t>
              </a:r>
            </a:p>
          </p:txBody>
        </p:sp>
      </p:grpSp>
      <p:grpSp>
        <p:nvGrpSpPr>
          <p:cNvPr name="Group 15" id="15"/>
          <p:cNvGrpSpPr/>
          <p:nvPr/>
        </p:nvGrpSpPr>
        <p:grpSpPr>
          <a:xfrm rot="0">
            <a:off x="14241549" y="4130649"/>
            <a:ext cx="3430044" cy="3429000"/>
            <a:chOff x="0" y="0"/>
            <a:chExt cx="812800" cy="812553"/>
          </a:xfrm>
        </p:grpSpPr>
        <p:sp>
          <p:nvSpPr>
            <p:cNvPr name="Freeform 16" id="16"/>
            <p:cNvSpPr/>
            <p:nvPr/>
          </p:nvSpPr>
          <p:spPr>
            <a:xfrm flipH="false" flipV="false" rot="0">
              <a:off x="0" y="0"/>
              <a:ext cx="812800" cy="812553"/>
            </a:xfrm>
            <a:custGeom>
              <a:avLst/>
              <a:gdLst/>
              <a:ahLst/>
              <a:cxnLst/>
              <a:rect r="r" b="b" t="t" l="l"/>
              <a:pathLst>
                <a:path h="812553" w="812800">
                  <a:moveTo>
                    <a:pt x="406400" y="0"/>
                  </a:moveTo>
                  <a:cubicBezTo>
                    <a:pt x="181951" y="0"/>
                    <a:pt x="0" y="181896"/>
                    <a:pt x="0" y="406276"/>
                  </a:cubicBezTo>
                  <a:cubicBezTo>
                    <a:pt x="0" y="630657"/>
                    <a:pt x="181951" y="812553"/>
                    <a:pt x="406400" y="812553"/>
                  </a:cubicBezTo>
                  <a:cubicBezTo>
                    <a:pt x="630849" y="812553"/>
                    <a:pt x="812800" y="630657"/>
                    <a:pt x="812800" y="406276"/>
                  </a:cubicBezTo>
                  <a:cubicBezTo>
                    <a:pt x="812800" y="181896"/>
                    <a:pt x="630849" y="0"/>
                    <a:pt x="406400" y="0"/>
                  </a:cubicBezTo>
                  <a:close/>
                </a:path>
              </a:pathLst>
            </a:custGeom>
            <a:solidFill>
              <a:srgbClr val="80CDCC"/>
            </a:solidFill>
          </p:spPr>
        </p:sp>
        <p:sp>
          <p:nvSpPr>
            <p:cNvPr name="TextBox 17" id="17"/>
            <p:cNvSpPr txBox="true"/>
            <p:nvPr/>
          </p:nvSpPr>
          <p:spPr>
            <a:xfrm>
              <a:off x="76200" y="-38123"/>
              <a:ext cx="660400" cy="774499"/>
            </a:xfrm>
            <a:prstGeom prst="rect">
              <a:avLst/>
            </a:prstGeom>
          </p:spPr>
          <p:txBody>
            <a:bodyPr anchor="ctr" rtlCol="false" tIns="50800" lIns="50800" bIns="50800" rIns="50800"/>
            <a:lstStyle/>
            <a:p>
              <a:pPr algn="ctr">
                <a:lnSpc>
                  <a:spcPts val="5400"/>
                </a:lnSpc>
              </a:pPr>
              <a:r>
                <a:rPr lang="en-US" sz="3600" b="true">
                  <a:solidFill>
                    <a:srgbClr val="FFFFFF"/>
                  </a:solidFill>
                  <a:latin typeface="Aileron Bold"/>
                  <a:ea typeface="Aileron Bold"/>
                  <a:cs typeface="Aileron Bold"/>
                  <a:sym typeface="Aileron Bold"/>
                </a:rPr>
                <a:t>5</a:t>
              </a:r>
            </a:p>
            <a:p>
              <a:pPr algn="ctr">
                <a:lnSpc>
                  <a:spcPts val="3299"/>
                </a:lnSpc>
              </a:pPr>
              <a:r>
                <a:rPr lang="en-US" sz="2199">
                  <a:solidFill>
                    <a:srgbClr val="FFFFFF"/>
                  </a:solidFill>
                  <a:latin typeface="Aileron"/>
                  <a:ea typeface="Aileron"/>
                  <a:cs typeface="Aileron"/>
                  <a:sym typeface="Aileron"/>
                </a:rPr>
                <a:t>Predictions and insights in Tableau and R </a:t>
              </a:r>
            </a:p>
          </p:txBody>
        </p:sp>
      </p:grpSp>
      <p:sp>
        <p:nvSpPr>
          <p:cNvPr name="Freeform 18" id="18"/>
          <p:cNvSpPr/>
          <p:nvPr/>
        </p:nvSpPr>
        <p:spPr>
          <a:xfrm flipH="false" flipV="false" rot="0">
            <a:off x="3326016" y="4725247"/>
            <a:ext cx="1499661" cy="382414"/>
          </a:xfrm>
          <a:custGeom>
            <a:avLst/>
            <a:gdLst/>
            <a:ahLst/>
            <a:cxnLst/>
            <a:rect r="r" b="b" t="t" l="l"/>
            <a:pathLst>
              <a:path h="382414" w="1499661">
                <a:moveTo>
                  <a:pt x="0" y="0"/>
                </a:moveTo>
                <a:lnTo>
                  <a:pt x="1499661" y="0"/>
                </a:lnTo>
                <a:lnTo>
                  <a:pt x="1499661" y="382413"/>
                </a:lnTo>
                <a:lnTo>
                  <a:pt x="0" y="3824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0141563" y="4725247"/>
            <a:ext cx="1499661" cy="382414"/>
          </a:xfrm>
          <a:custGeom>
            <a:avLst/>
            <a:gdLst/>
            <a:ahLst/>
            <a:cxnLst/>
            <a:rect r="r" b="b" t="t" l="l"/>
            <a:pathLst>
              <a:path h="382414" w="1499661">
                <a:moveTo>
                  <a:pt x="0" y="0"/>
                </a:moveTo>
                <a:lnTo>
                  <a:pt x="1499661" y="0"/>
                </a:lnTo>
                <a:lnTo>
                  <a:pt x="1499661" y="382413"/>
                </a:lnTo>
                <a:lnTo>
                  <a:pt x="0" y="3824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879452">
            <a:off x="6944255" y="6590676"/>
            <a:ext cx="1263184" cy="631592"/>
          </a:xfrm>
          <a:custGeom>
            <a:avLst/>
            <a:gdLst/>
            <a:ahLst/>
            <a:cxnLst/>
            <a:rect r="r" b="b" t="t" l="l"/>
            <a:pathLst>
              <a:path h="631592" w="1263184">
                <a:moveTo>
                  <a:pt x="0" y="0"/>
                </a:moveTo>
                <a:lnTo>
                  <a:pt x="1263184" y="0"/>
                </a:lnTo>
                <a:lnTo>
                  <a:pt x="1263184" y="631592"/>
                </a:lnTo>
                <a:lnTo>
                  <a:pt x="0" y="631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921176">
            <a:off x="13758486" y="6590676"/>
            <a:ext cx="1263184" cy="631592"/>
          </a:xfrm>
          <a:custGeom>
            <a:avLst/>
            <a:gdLst/>
            <a:ahLst/>
            <a:cxnLst/>
            <a:rect r="r" b="b" t="t" l="l"/>
            <a:pathLst>
              <a:path h="631592" w="1263184">
                <a:moveTo>
                  <a:pt x="0" y="0"/>
                </a:moveTo>
                <a:lnTo>
                  <a:pt x="1263184" y="0"/>
                </a:lnTo>
                <a:lnTo>
                  <a:pt x="1263184" y="631592"/>
                </a:lnTo>
                <a:lnTo>
                  <a:pt x="0" y="631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616407" y="7906580"/>
            <a:ext cx="2806020" cy="726264"/>
          </a:xfrm>
          <a:custGeom>
            <a:avLst/>
            <a:gdLst/>
            <a:ahLst/>
            <a:cxnLst/>
            <a:rect r="r" b="b" t="t" l="l"/>
            <a:pathLst>
              <a:path h="726264" w="2806020">
                <a:moveTo>
                  <a:pt x="0" y="0"/>
                </a:moveTo>
                <a:lnTo>
                  <a:pt x="2806020" y="0"/>
                </a:lnTo>
                <a:lnTo>
                  <a:pt x="2806020" y="726264"/>
                </a:lnTo>
                <a:lnTo>
                  <a:pt x="0" y="726264"/>
                </a:lnTo>
                <a:lnTo>
                  <a:pt x="0" y="0"/>
                </a:lnTo>
                <a:close/>
              </a:path>
            </a:pathLst>
          </a:custGeom>
          <a:blipFill>
            <a:blip r:embed="rId7"/>
            <a:stretch>
              <a:fillRect l="0" t="0" r="0" b="0"/>
            </a:stretch>
          </a:blipFill>
        </p:spPr>
      </p:sp>
      <p:sp>
        <p:nvSpPr>
          <p:cNvPr name="Freeform 23" id="23"/>
          <p:cNvSpPr/>
          <p:nvPr/>
        </p:nvSpPr>
        <p:spPr>
          <a:xfrm flipH="false" flipV="false" rot="0">
            <a:off x="13334839" y="2530029"/>
            <a:ext cx="2110478" cy="1184297"/>
          </a:xfrm>
          <a:custGeom>
            <a:avLst/>
            <a:gdLst/>
            <a:ahLst/>
            <a:cxnLst/>
            <a:rect r="r" b="b" t="t" l="l"/>
            <a:pathLst>
              <a:path h="1184297" w="2110478">
                <a:moveTo>
                  <a:pt x="0" y="0"/>
                </a:moveTo>
                <a:lnTo>
                  <a:pt x="2110478" y="0"/>
                </a:lnTo>
                <a:lnTo>
                  <a:pt x="2110478" y="1184298"/>
                </a:lnTo>
                <a:lnTo>
                  <a:pt x="0" y="1184298"/>
                </a:lnTo>
                <a:lnTo>
                  <a:pt x="0" y="0"/>
                </a:lnTo>
                <a:close/>
              </a:path>
            </a:pathLst>
          </a:custGeom>
          <a:blipFill>
            <a:blip r:embed="rId8"/>
            <a:stretch>
              <a:fillRect l="0" t="0" r="0" b="0"/>
            </a:stretch>
          </a:blipFill>
        </p:spPr>
      </p:sp>
      <p:sp>
        <p:nvSpPr>
          <p:cNvPr name="Freeform 24" id="24"/>
          <p:cNvSpPr/>
          <p:nvPr/>
        </p:nvSpPr>
        <p:spPr>
          <a:xfrm flipH="false" flipV="false" rot="0">
            <a:off x="16570196" y="7559649"/>
            <a:ext cx="1378209" cy="1073195"/>
          </a:xfrm>
          <a:custGeom>
            <a:avLst/>
            <a:gdLst/>
            <a:ahLst/>
            <a:cxnLst/>
            <a:rect r="r" b="b" t="t" l="l"/>
            <a:pathLst>
              <a:path h="1073195" w="1378209">
                <a:moveTo>
                  <a:pt x="0" y="0"/>
                </a:moveTo>
                <a:lnTo>
                  <a:pt x="1378208" y="0"/>
                </a:lnTo>
                <a:lnTo>
                  <a:pt x="1378208" y="1073195"/>
                </a:lnTo>
                <a:lnTo>
                  <a:pt x="0" y="1073195"/>
                </a:lnTo>
                <a:lnTo>
                  <a:pt x="0" y="0"/>
                </a:lnTo>
                <a:close/>
              </a:path>
            </a:pathLst>
          </a:custGeom>
          <a:blipFill>
            <a:blip r:embed="rId9"/>
            <a:stretch>
              <a:fillRect l="0" t="0" r="0" b="0"/>
            </a:stretch>
          </a:blipFill>
        </p:spPr>
      </p:sp>
      <p:sp>
        <p:nvSpPr>
          <p:cNvPr name="Freeform 25" id="25"/>
          <p:cNvSpPr/>
          <p:nvPr/>
        </p:nvSpPr>
        <p:spPr>
          <a:xfrm flipH="false" flipV="false" rot="0">
            <a:off x="10754000" y="7584160"/>
            <a:ext cx="887224" cy="1298526"/>
          </a:xfrm>
          <a:custGeom>
            <a:avLst/>
            <a:gdLst/>
            <a:ahLst/>
            <a:cxnLst/>
            <a:rect r="r" b="b" t="t" l="l"/>
            <a:pathLst>
              <a:path h="1298526" w="887224">
                <a:moveTo>
                  <a:pt x="0" y="0"/>
                </a:moveTo>
                <a:lnTo>
                  <a:pt x="887224" y="0"/>
                </a:lnTo>
                <a:lnTo>
                  <a:pt x="887224" y="1298527"/>
                </a:lnTo>
                <a:lnTo>
                  <a:pt x="0" y="1298527"/>
                </a:lnTo>
                <a:lnTo>
                  <a:pt x="0" y="0"/>
                </a:lnTo>
                <a:close/>
              </a:path>
            </a:pathLst>
          </a:custGeom>
          <a:blipFill>
            <a:blip r:embed="rId10"/>
            <a:stretch>
              <a:fillRect l="0" t="0" r="-192716" b="0"/>
            </a:stretch>
          </a:blipFill>
        </p:spPr>
      </p:sp>
      <p:sp>
        <p:nvSpPr>
          <p:cNvPr name="Freeform 26" id="26"/>
          <p:cNvSpPr/>
          <p:nvPr/>
        </p:nvSpPr>
        <p:spPr>
          <a:xfrm flipH="false" flipV="false" rot="0">
            <a:off x="6384676" y="7627438"/>
            <a:ext cx="1433915" cy="1284549"/>
          </a:xfrm>
          <a:custGeom>
            <a:avLst/>
            <a:gdLst/>
            <a:ahLst/>
            <a:cxnLst/>
            <a:rect r="r" b="b" t="t" l="l"/>
            <a:pathLst>
              <a:path h="1284549" w="1433915">
                <a:moveTo>
                  <a:pt x="0" y="0"/>
                </a:moveTo>
                <a:lnTo>
                  <a:pt x="1433916" y="0"/>
                </a:lnTo>
                <a:lnTo>
                  <a:pt x="1433916" y="1284549"/>
                </a:lnTo>
                <a:lnTo>
                  <a:pt x="0" y="1284549"/>
                </a:lnTo>
                <a:lnTo>
                  <a:pt x="0" y="0"/>
                </a:lnTo>
                <a:close/>
              </a:path>
            </a:pathLst>
          </a:custGeom>
          <a:blipFill>
            <a:blip r:embed="rId11"/>
            <a:stretch>
              <a:fillRect l="0" t="0" r="0" b="0"/>
            </a:stretch>
          </a:blipFill>
        </p:spPr>
      </p:sp>
      <p:sp>
        <p:nvSpPr>
          <p:cNvPr name="Freeform 27" id="27"/>
          <p:cNvSpPr/>
          <p:nvPr/>
        </p:nvSpPr>
        <p:spPr>
          <a:xfrm flipH="false" flipV="false" rot="0">
            <a:off x="3305686" y="3136836"/>
            <a:ext cx="2640367" cy="695666"/>
          </a:xfrm>
          <a:custGeom>
            <a:avLst/>
            <a:gdLst/>
            <a:ahLst/>
            <a:cxnLst/>
            <a:rect r="r" b="b" t="t" l="l"/>
            <a:pathLst>
              <a:path h="695666" w="2640367">
                <a:moveTo>
                  <a:pt x="0" y="0"/>
                </a:moveTo>
                <a:lnTo>
                  <a:pt x="2640367" y="0"/>
                </a:lnTo>
                <a:lnTo>
                  <a:pt x="2640367" y="695665"/>
                </a:lnTo>
                <a:lnTo>
                  <a:pt x="0" y="695665"/>
                </a:lnTo>
                <a:lnTo>
                  <a:pt x="0" y="0"/>
                </a:lnTo>
                <a:close/>
              </a:path>
            </a:pathLst>
          </a:custGeom>
          <a:blipFill>
            <a:blip r:embed="rId12"/>
            <a:stretch>
              <a:fillRect l="0" t="0" r="0" b="0"/>
            </a:stretch>
          </a:blipFill>
        </p:spPr>
      </p:sp>
      <p:sp>
        <p:nvSpPr>
          <p:cNvPr name="TextBox 28" id="28"/>
          <p:cNvSpPr txBox="true"/>
          <p:nvPr/>
        </p:nvSpPr>
        <p:spPr>
          <a:xfrm rot="0">
            <a:off x="1857585" y="1104900"/>
            <a:ext cx="14572830" cy="1139190"/>
          </a:xfrm>
          <a:prstGeom prst="rect">
            <a:avLst/>
          </a:prstGeom>
        </p:spPr>
        <p:txBody>
          <a:bodyPr anchor="t" rtlCol="false" tIns="0" lIns="0" bIns="0" rIns="0">
            <a:spAutoFit/>
          </a:bodyPr>
          <a:lstStyle/>
          <a:p>
            <a:pPr algn="ctr">
              <a:lnSpc>
                <a:spcPts val="8880"/>
              </a:lnSpc>
            </a:pPr>
            <a:r>
              <a:rPr lang="en-US" b="true" sz="8000">
                <a:solidFill>
                  <a:srgbClr val="FFFFFF"/>
                </a:solidFill>
                <a:latin typeface="Saira Condensed Medium"/>
                <a:ea typeface="Saira Condensed Medium"/>
                <a:cs typeface="Saira Condensed Medium"/>
                <a:sym typeface="Saira Condensed Medium"/>
              </a:rPr>
              <a:t>Project Workflow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7651">
            <a:off x="3794887" y="2220179"/>
            <a:ext cx="10698225" cy="0"/>
          </a:xfrm>
          <a:prstGeom prst="line">
            <a:avLst/>
          </a:prstGeom>
          <a:ln cap="flat" w="47625">
            <a:solidFill>
              <a:srgbClr val="FFFFFF"/>
            </a:solidFill>
            <a:prstDash val="solid"/>
            <a:headEnd type="oval" len="lg" w="lg"/>
            <a:tailEnd type="oval" len="lg" w="lg"/>
          </a:ln>
        </p:spPr>
      </p:sp>
      <p:sp>
        <p:nvSpPr>
          <p:cNvPr name="Freeform 4" id="4"/>
          <p:cNvSpPr/>
          <p:nvPr/>
        </p:nvSpPr>
        <p:spPr>
          <a:xfrm flipH="false" flipV="false" rot="0">
            <a:off x="2307167" y="3508811"/>
            <a:ext cx="14287780" cy="3906568"/>
          </a:xfrm>
          <a:custGeom>
            <a:avLst/>
            <a:gdLst/>
            <a:ahLst/>
            <a:cxnLst/>
            <a:rect r="r" b="b" t="t" l="l"/>
            <a:pathLst>
              <a:path h="3906568" w="14287780">
                <a:moveTo>
                  <a:pt x="0" y="0"/>
                </a:moveTo>
                <a:lnTo>
                  <a:pt x="14287779" y="0"/>
                </a:lnTo>
                <a:lnTo>
                  <a:pt x="14287779" y="3906569"/>
                </a:lnTo>
                <a:lnTo>
                  <a:pt x="0" y="3906569"/>
                </a:lnTo>
                <a:lnTo>
                  <a:pt x="0" y="0"/>
                </a:lnTo>
                <a:close/>
              </a:path>
            </a:pathLst>
          </a:custGeom>
          <a:blipFill>
            <a:blip r:embed="rId3"/>
            <a:stretch>
              <a:fillRect l="-28550" t="-41193" r="-6056" b="-112251"/>
            </a:stretch>
          </a:blipFill>
        </p:spPr>
      </p:sp>
      <p:sp>
        <p:nvSpPr>
          <p:cNvPr name="TextBox 5" id="5"/>
          <p:cNvSpPr txBox="true"/>
          <p:nvPr/>
        </p:nvSpPr>
        <p:spPr>
          <a:xfrm rot="0">
            <a:off x="1857585" y="878582"/>
            <a:ext cx="14572830" cy="1139190"/>
          </a:xfrm>
          <a:prstGeom prst="rect">
            <a:avLst/>
          </a:prstGeom>
        </p:spPr>
        <p:txBody>
          <a:bodyPr anchor="t" rtlCol="false" tIns="0" lIns="0" bIns="0" rIns="0">
            <a:spAutoFit/>
          </a:bodyPr>
          <a:lstStyle/>
          <a:p>
            <a:pPr algn="ctr">
              <a:lnSpc>
                <a:spcPts val="8880"/>
              </a:lnSpc>
            </a:pPr>
            <a:r>
              <a:rPr lang="en-US" b="true" sz="8000">
                <a:solidFill>
                  <a:srgbClr val="FFFFFF"/>
                </a:solidFill>
                <a:latin typeface="Saira Condensed Medium"/>
                <a:ea typeface="Saira Condensed Medium"/>
                <a:cs typeface="Saira Condensed Medium"/>
                <a:sym typeface="Saira Condensed Medium"/>
              </a:rPr>
              <a:t>Data Schema in Tableau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559725" y="2271361"/>
            <a:ext cx="10424823" cy="6409336"/>
          </a:xfrm>
          <a:custGeom>
            <a:avLst/>
            <a:gdLst/>
            <a:ahLst/>
            <a:cxnLst/>
            <a:rect r="r" b="b" t="t" l="l"/>
            <a:pathLst>
              <a:path h="6409336" w="10424823">
                <a:moveTo>
                  <a:pt x="0" y="0"/>
                </a:moveTo>
                <a:lnTo>
                  <a:pt x="10424823" y="0"/>
                </a:lnTo>
                <a:lnTo>
                  <a:pt x="10424823" y="6409335"/>
                </a:lnTo>
                <a:lnTo>
                  <a:pt x="0" y="6409335"/>
                </a:lnTo>
                <a:lnTo>
                  <a:pt x="0" y="0"/>
                </a:lnTo>
                <a:close/>
              </a:path>
            </a:pathLst>
          </a:custGeom>
          <a:blipFill>
            <a:blip r:embed="rId3"/>
            <a:stretch>
              <a:fillRect l="0" t="0" r="0" b="0"/>
            </a:stretch>
          </a:blipFill>
        </p:spPr>
      </p:sp>
      <p:sp>
        <p:nvSpPr>
          <p:cNvPr name="TextBox 4" id="4"/>
          <p:cNvSpPr txBox="true"/>
          <p:nvPr/>
        </p:nvSpPr>
        <p:spPr>
          <a:xfrm rot="0">
            <a:off x="303452" y="808567"/>
            <a:ext cx="17681096"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Number of Events of the Top 10 Riskiest Drivers</a:t>
            </a:r>
          </a:p>
        </p:txBody>
      </p:sp>
      <p:sp>
        <p:nvSpPr>
          <p:cNvPr name="TextBox 5" id="5"/>
          <p:cNvSpPr txBox="true"/>
          <p:nvPr/>
        </p:nvSpPr>
        <p:spPr>
          <a:xfrm rot="0">
            <a:off x="3875112" y="9042400"/>
            <a:ext cx="10537775" cy="723902"/>
          </a:xfrm>
          <a:prstGeom prst="rect">
            <a:avLst/>
          </a:prstGeom>
        </p:spPr>
        <p:txBody>
          <a:bodyPr anchor="t" rtlCol="false" tIns="0" lIns="0" bIns="0" rIns="0">
            <a:spAutoFit/>
          </a:bodyPr>
          <a:lstStyle/>
          <a:p>
            <a:pPr algn="ctr">
              <a:lnSpc>
                <a:spcPts val="5550"/>
              </a:lnSpc>
              <a:spcBef>
                <a:spcPct val="0"/>
              </a:spcBef>
            </a:pPr>
            <a:r>
              <a:rPr lang="en-US" sz="5000">
                <a:solidFill>
                  <a:srgbClr val="FFFFFF"/>
                </a:solidFill>
                <a:latin typeface="Saira Condensed"/>
                <a:ea typeface="Saira Condensed"/>
                <a:cs typeface="Saira Condensed"/>
                <a:sym typeface="Saira Condensed"/>
              </a:rPr>
              <a:t>How many events did the riskiest drivers have?</a:t>
            </a:r>
          </a:p>
        </p:txBody>
      </p:sp>
      <p:sp>
        <p:nvSpPr>
          <p:cNvPr name="TextBox 6" id="6"/>
          <p:cNvSpPr txBox="true"/>
          <p:nvPr/>
        </p:nvSpPr>
        <p:spPr>
          <a:xfrm rot="0">
            <a:off x="599268" y="2482701"/>
            <a:ext cx="5440106" cy="6020698"/>
          </a:xfrm>
          <a:prstGeom prst="rect">
            <a:avLst/>
          </a:prstGeom>
        </p:spPr>
        <p:txBody>
          <a:bodyPr anchor="t" rtlCol="false" tIns="0" lIns="0" bIns="0" rIns="0">
            <a:spAutoFit/>
          </a:bodyPr>
          <a:lstStyle/>
          <a:p>
            <a:pPr algn="l">
              <a:lnSpc>
                <a:spcPts val="5917"/>
              </a:lnSpc>
              <a:spcBef>
                <a:spcPct val="0"/>
              </a:spcBef>
            </a:pPr>
            <a:r>
              <a:rPr lang="en-US" sz="5331">
                <a:solidFill>
                  <a:srgbClr val="FFFFFF"/>
                </a:solidFill>
                <a:latin typeface="TT Commons Pro Expanded"/>
                <a:ea typeface="TT Commons Pro Expanded"/>
                <a:cs typeface="TT Commons Pro Expanded"/>
                <a:sym typeface="TT Commons Pro Expanded"/>
              </a:rPr>
              <a:t>By analyzing the number of events, we could determine the riskiest driver is </a:t>
            </a:r>
            <a:r>
              <a:rPr lang="en-US" b="true" sz="5331">
                <a:solidFill>
                  <a:srgbClr val="FFFFFF"/>
                </a:solidFill>
                <a:latin typeface="TT Commons Pro Expanded Bold"/>
                <a:ea typeface="TT Commons Pro Expanded Bold"/>
                <a:cs typeface="TT Commons Pro Expanded Bold"/>
                <a:sym typeface="TT Commons Pro Expanded Bold"/>
              </a:rPr>
              <a:t>A97, </a:t>
            </a:r>
            <a:r>
              <a:rPr lang="en-US" sz="5331">
                <a:solidFill>
                  <a:srgbClr val="FFFFFF"/>
                </a:solidFill>
                <a:latin typeface="TT Commons Pro Expanded"/>
                <a:ea typeface="TT Commons Pro Expanded"/>
                <a:cs typeface="TT Commons Pro Expanded"/>
                <a:sym typeface="TT Commons Pro Expanded"/>
              </a:rPr>
              <a:t>with close to</a:t>
            </a:r>
            <a:r>
              <a:rPr lang="en-US" b="true" sz="5331">
                <a:solidFill>
                  <a:srgbClr val="FFFFFF"/>
                </a:solidFill>
                <a:latin typeface="TT Commons Pro Expanded Bold"/>
                <a:ea typeface="TT Commons Pro Expanded Bold"/>
                <a:cs typeface="TT Commons Pro Expanded Bold"/>
                <a:sym typeface="TT Commons Pro Expanded Bold"/>
              </a:rPr>
              <a:t> 20 events.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245261" y="2172551"/>
            <a:ext cx="10568465" cy="6433553"/>
          </a:xfrm>
          <a:custGeom>
            <a:avLst/>
            <a:gdLst/>
            <a:ahLst/>
            <a:cxnLst/>
            <a:rect r="r" b="b" t="t" l="l"/>
            <a:pathLst>
              <a:path h="6433553" w="10568465">
                <a:moveTo>
                  <a:pt x="0" y="0"/>
                </a:moveTo>
                <a:lnTo>
                  <a:pt x="10568465" y="0"/>
                </a:lnTo>
                <a:lnTo>
                  <a:pt x="10568465" y="6433552"/>
                </a:lnTo>
                <a:lnTo>
                  <a:pt x="0" y="6433552"/>
                </a:lnTo>
                <a:lnTo>
                  <a:pt x="0" y="0"/>
                </a:lnTo>
                <a:close/>
              </a:path>
            </a:pathLst>
          </a:custGeom>
          <a:blipFill>
            <a:blip r:embed="rId3"/>
            <a:stretch>
              <a:fillRect l="0" t="0" r="0" b="0"/>
            </a:stretch>
          </a:blipFill>
        </p:spPr>
      </p:sp>
      <p:sp>
        <p:nvSpPr>
          <p:cNvPr name="TextBox 4" id="4"/>
          <p:cNvSpPr txBox="true"/>
          <p:nvPr/>
        </p:nvSpPr>
        <p:spPr>
          <a:xfrm rot="0">
            <a:off x="1857585" y="742194"/>
            <a:ext cx="14572830"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Event Distribution by Truck Model</a:t>
            </a:r>
          </a:p>
        </p:txBody>
      </p:sp>
      <p:sp>
        <p:nvSpPr>
          <p:cNvPr name="TextBox 5" id="5"/>
          <p:cNvSpPr txBox="true"/>
          <p:nvPr/>
        </p:nvSpPr>
        <p:spPr>
          <a:xfrm rot="0">
            <a:off x="809625" y="8954420"/>
            <a:ext cx="16668750" cy="962408"/>
          </a:xfrm>
          <a:prstGeom prst="rect">
            <a:avLst/>
          </a:prstGeom>
        </p:spPr>
        <p:txBody>
          <a:bodyPr anchor="t" rtlCol="false" tIns="0" lIns="0" bIns="0" rIns="0">
            <a:spAutoFit/>
          </a:bodyPr>
          <a:lstStyle/>
          <a:p>
            <a:pPr algn="ctr">
              <a:lnSpc>
                <a:spcPts val="7437"/>
              </a:lnSpc>
              <a:spcBef>
                <a:spcPct val="0"/>
              </a:spcBef>
            </a:pPr>
            <a:r>
              <a:rPr lang="en-US" sz="6700">
                <a:solidFill>
                  <a:srgbClr val="FFFFFF"/>
                </a:solidFill>
                <a:latin typeface="Saira Condensed"/>
                <a:ea typeface="Saira Condensed"/>
                <a:cs typeface="Saira Condensed"/>
                <a:sym typeface="Saira Condensed"/>
              </a:rPr>
              <a:t>What is the distribution on events for each truck model?</a:t>
            </a:r>
          </a:p>
        </p:txBody>
      </p:sp>
      <p:sp>
        <p:nvSpPr>
          <p:cNvPr name="TextBox 6" id="6"/>
          <p:cNvSpPr txBox="true"/>
          <p:nvPr/>
        </p:nvSpPr>
        <p:spPr>
          <a:xfrm rot="0">
            <a:off x="406830" y="2220176"/>
            <a:ext cx="5909442" cy="5904586"/>
          </a:xfrm>
          <a:prstGeom prst="rect">
            <a:avLst/>
          </a:prstGeom>
        </p:spPr>
        <p:txBody>
          <a:bodyPr anchor="t" rtlCol="false" tIns="0" lIns="0" bIns="0" rIns="0">
            <a:spAutoFit/>
          </a:bodyPr>
          <a:lstStyle/>
          <a:p>
            <a:pPr algn="l">
              <a:lnSpc>
                <a:spcPts val="5800"/>
              </a:lnSpc>
              <a:spcBef>
                <a:spcPct val="0"/>
              </a:spcBef>
            </a:pPr>
            <a:r>
              <a:rPr lang="en-US" sz="5225">
                <a:solidFill>
                  <a:srgbClr val="FFFFFF"/>
                </a:solidFill>
                <a:latin typeface="TT Commons Pro Expanded"/>
                <a:ea typeface="TT Commons Pro Expanded"/>
                <a:cs typeface="TT Commons Pro Expanded"/>
                <a:sym typeface="TT Commons Pro Expanded"/>
              </a:rPr>
              <a:t>With the help of the truck model, we determined that the </a:t>
            </a:r>
            <a:r>
              <a:rPr lang="en-US" b="true" sz="5225">
                <a:solidFill>
                  <a:srgbClr val="FFFFFF"/>
                </a:solidFill>
                <a:latin typeface="TT Commons Pro Expanded Bold"/>
                <a:ea typeface="TT Commons Pro Expanded Bold"/>
                <a:cs typeface="TT Commons Pro Expanded Bold"/>
                <a:sym typeface="TT Commons Pro Expanded Bold"/>
              </a:rPr>
              <a:t>Ford </a:t>
            </a:r>
            <a:r>
              <a:rPr lang="en-US" sz="5225">
                <a:solidFill>
                  <a:srgbClr val="FFFFFF"/>
                </a:solidFill>
                <a:latin typeface="TT Commons Pro Expanded"/>
                <a:ea typeface="TT Commons Pro Expanded"/>
                <a:cs typeface="TT Commons Pro Expanded"/>
                <a:sym typeface="TT Commons Pro Expanded"/>
              </a:rPr>
              <a:t>model truck can cause a high number of non-normal events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807836" y="2282408"/>
            <a:ext cx="8622579" cy="6386806"/>
          </a:xfrm>
          <a:custGeom>
            <a:avLst/>
            <a:gdLst/>
            <a:ahLst/>
            <a:cxnLst/>
            <a:rect r="r" b="b" t="t" l="l"/>
            <a:pathLst>
              <a:path h="6386806" w="8622579">
                <a:moveTo>
                  <a:pt x="0" y="0"/>
                </a:moveTo>
                <a:lnTo>
                  <a:pt x="8622579" y="0"/>
                </a:lnTo>
                <a:lnTo>
                  <a:pt x="8622579" y="6386806"/>
                </a:lnTo>
                <a:lnTo>
                  <a:pt x="0" y="6386806"/>
                </a:lnTo>
                <a:lnTo>
                  <a:pt x="0" y="0"/>
                </a:lnTo>
                <a:close/>
              </a:path>
            </a:pathLst>
          </a:custGeom>
          <a:blipFill>
            <a:blip r:embed="rId3"/>
            <a:stretch>
              <a:fillRect l="0" t="0" r="0" b="0"/>
            </a:stretch>
          </a:blipFill>
        </p:spPr>
      </p:sp>
      <p:sp>
        <p:nvSpPr>
          <p:cNvPr name="TextBox 4" id="4"/>
          <p:cNvSpPr txBox="true"/>
          <p:nvPr/>
        </p:nvSpPr>
        <p:spPr>
          <a:xfrm rot="0">
            <a:off x="1857585" y="914400"/>
            <a:ext cx="14572830"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Event Distribution </a:t>
            </a:r>
          </a:p>
        </p:txBody>
      </p:sp>
      <p:sp>
        <p:nvSpPr>
          <p:cNvPr name="TextBox 5" id="5"/>
          <p:cNvSpPr txBox="true"/>
          <p:nvPr/>
        </p:nvSpPr>
        <p:spPr>
          <a:xfrm rot="0">
            <a:off x="1028700" y="8955181"/>
            <a:ext cx="16654021" cy="869825"/>
          </a:xfrm>
          <a:prstGeom prst="rect">
            <a:avLst/>
          </a:prstGeom>
        </p:spPr>
        <p:txBody>
          <a:bodyPr anchor="t" rtlCol="false" tIns="0" lIns="0" bIns="0" rIns="0">
            <a:spAutoFit/>
          </a:bodyPr>
          <a:lstStyle/>
          <a:p>
            <a:pPr algn="ctr">
              <a:lnSpc>
                <a:spcPts val="6771"/>
              </a:lnSpc>
              <a:spcBef>
                <a:spcPct val="0"/>
              </a:spcBef>
            </a:pPr>
            <a:r>
              <a:rPr lang="en-US" sz="6100">
                <a:solidFill>
                  <a:srgbClr val="FFFFFF"/>
                </a:solidFill>
                <a:latin typeface="Saira Condensed"/>
                <a:ea typeface="Saira Condensed"/>
                <a:cs typeface="Saira Condensed"/>
                <a:sym typeface="Saira Condensed"/>
              </a:rPr>
              <a:t>How many instances of each type of event were recorded?</a:t>
            </a:r>
          </a:p>
        </p:txBody>
      </p:sp>
      <p:sp>
        <p:nvSpPr>
          <p:cNvPr name="TextBox 6" id="6"/>
          <p:cNvSpPr txBox="true"/>
          <p:nvPr/>
        </p:nvSpPr>
        <p:spPr>
          <a:xfrm rot="0">
            <a:off x="484888" y="2751853"/>
            <a:ext cx="6684819" cy="4821395"/>
          </a:xfrm>
          <a:prstGeom prst="rect">
            <a:avLst/>
          </a:prstGeom>
        </p:spPr>
        <p:txBody>
          <a:bodyPr anchor="t" rtlCol="false" tIns="0" lIns="0" bIns="0" rIns="0">
            <a:spAutoFit/>
          </a:bodyPr>
          <a:lstStyle/>
          <a:p>
            <a:pPr algn="l">
              <a:lnSpc>
                <a:spcPts val="5416"/>
              </a:lnSpc>
              <a:spcBef>
                <a:spcPct val="0"/>
              </a:spcBef>
            </a:pPr>
            <a:r>
              <a:rPr lang="en-US" sz="4879">
                <a:solidFill>
                  <a:srgbClr val="FFFFFF"/>
                </a:solidFill>
                <a:latin typeface="TT Commons Pro Expanded"/>
                <a:ea typeface="TT Commons Pro Expanded"/>
                <a:cs typeface="TT Commons Pro Expanded"/>
                <a:sym typeface="TT Commons Pro Expanded"/>
              </a:rPr>
              <a:t>The highest event is Lane Departure, which can cause the vehicle to drift from its actual lane and increase the risk factor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8270578" y="2338722"/>
            <a:ext cx="8779199" cy="6337409"/>
          </a:xfrm>
          <a:custGeom>
            <a:avLst/>
            <a:gdLst/>
            <a:ahLst/>
            <a:cxnLst/>
            <a:rect r="r" b="b" t="t" l="l"/>
            <a:pathLst>
              <a:path h="6337409" w="8779199">
                <a:moveTo>
                  <a:pt x="0" y="0"/>
                </a:moveTo>
                <a:lnTo>
                  <a:pt x="8779199" y="0"/>
                </a:lnTo>
                <a:lnTo>
                  <a:pt x="8779199" y="6337409"/>
                </a:lnTo>
                <a:lnTo>
                  <a:pt x="0" y="6337409"/>
                </a:lnTo>
                <a:lnTo>
                  <a:pt x="0" y="0"/>
                </a:lnTo>
                <a:close/>
              </a:path>
            </a:pathLst>
          </a:custGeom>
          <a:blipFill>
            <a:blip r:embed="rId3"/>
            <a:stretch>
              <a:fillRect l="0" t="0" r="0" b="0"/>
            </a:stretch>
          </a:blipFill>
        </p:spPr>
      </p:sp>
      <p:sp>
        <p:nvSpPr>
          <p:cNvPr name="TextBox 4" id="4"/>
          <p:cNvSpPr txBox="true"/>
          <p:nvPr/>
        </p:nvSpPr>
        <p:spPr>
          <a:xfrm rot="0">
            <a:off x="1857585" y="1104900"/>
            <a:ext cx="14572830"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Cities With the Most Events </a:t>
            </a:r>
          </a:p>
        </p:txBody>
      </p:sp>
      <p:sp>
        <p:nvSpPr>
          <p:cNvPr name="TextBox 5" id="5"/>
          <p:cNvSpPr txBox="true"/>
          <p:nvPr/>
        </p:nvSpPr>
        <p:spPr>
          <a:xfrm rot="0">
            <a:off x="3012221" y="8742806"/>
            <a:ext cx="12263557" cy="1097662"/>
          </a:xfrm>
          <a:prstGeom prst="rect">
            <a:avLst/>
          </a:prstGeom>
        </p:spPr>
        <p:txBody>
          <a:bodyPr anchor="t" rtlCol="false" tIns="0" lIns="0" bIns="0" rIns="0">
            <a:spAutoFit/>
          </a:bodyPr>
          <a:lstStyle/>
          <a:p>
            <a:pPr algn="ctr">
              <a:lnSpc>
                <a:spcPts val="8547"/>
              </a:lnSpc>
              <a:spcBef>
                <a:spcPct val="0"/>
              </a:spcBef>
            </a:pPr>
            <a:r>
              <a:rPr lang="en-US" sz="7700">
                <a:solidFill>
                  <a:srgbClr val="FFFFFF"/>
                </a:solidFill>
                <a:latin typeface="Saira Condensed"/>
                <a:ea typeface="Saira Condensed"/>
                <a:cs typeface="Saira Condensed"/>
                <a:sym typeface="Saira Condensed"/>
              </a:rPr>
              <a:t>Which 5 cities had the most events?</a:t>
            </a:r>
          </a:p>
        </p:txBody>
      </p:sp>
      <p:sp>
        <p:nvSpPr>
          <p:cNvPr name="TextBox 6" id="6"/>
          <p:cNvSpPr txBox="true"/>
          <p:nvPr/>
        </p:nvSpPr>
        <p:spPr>
          <a:xfrm rot="0">
            <a:off x="1028700" y="2322203"/>
            <a:ext cx="6402738" cy="6304390"/>
          </a:xfrm>
          <a:prstGeom prst="rect">
            <a:avLst/>
          </a:prstGeom>
        </p:spPr>
        <p:txBody>
          <a:bodyPr anchor="t" rtlCol="false" tIns="0" lIns="0" bIns="0" rIns="0">
            <a:spAutoFit/>
          </a:bodyPr>
          <a:lstStyle/>
          <a:p>
            <a:pPr algn="l">
              <a:lnSpc>
                <a:spcPts val="4512"/>
              </a:lnSpc>
              <a:spcBef>
                <a:spcPct val="0"/>
              </a:spcBef>
            </a:pPr>
            <a:r>
              <a:rPr lang="en-US" sz="4065">
                <a:solidFill>
                  <a:srgbClr val="FFFFFF"/>
                </a:solidFill>
                <a:latin typeface="TT Commons Pro Expanded"/>
                <a:ea typeface="TT Commons Pro Expanded"/>
                <a:cs typeface="TT Commons Pro Expanded"/>
                <a:sym typeface="TT Commons Pro Expanded"/>
              </a:rPr>
              <a:t>The cities with the most events, describes that the lane or roads might be risky for the drivers. ANT can impose stricter regulations for drivers when they are traveling in these cities. They can also encourage the city to add rest stops or update roads.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7333732" y="2053549"/>
            <a:ext cx="9664875" cy="6179902"/>
          </a:xfrm>
          <a:custGeom>
            <a:avLst/>
            <a:gdLst/>
            <a:ahLst/>
            <a:cxnLst/>
            <a:rect r="r" b="b" t="t" l="l"/>
            <a:pathLst>
              <a:path h="6179902" w="9664875">
                <a:moveTo>
                  <a:pt x="0" y="0"/>
                </a:moveTo>
                <a:lnTo>
                  <a:pt x="9664875" y="0"/>
                </a:lnTo>
                <a:lnTo>
                  <a:pt x="9664875" y="6179902"/>
                </a:lnTo>
                <a:lnTo>
                  <a:pt x="0" y="6179902"/>
                </a:lnTo>
                <a:lnTo>
                  <a:pt x="0" y="0"/>
                </a:lnTo>
                <a:close/>
              </a:path>
            </a:pathLst>
          </a:custGeom>
          <a:blipFill>
            <a:blip r:embed="rId3"/>
            <a:stretch>
              <a:fillRect l="0" t="0" r="0" b="0"/>
            </a:stretch>
          </a:blipFill>
        </p:spPr>
      </p:sp>
      <p:sp>
        <p:nvSpPr>
          <p:cNvPr name="TextBox 4" id="4"/>
          <p:cNvSpPr txBox="true"/>
          <p:nvPr/>
        </p:nvSpPr>
        <p:spPr>
          <a:xfrm rot="0">
            <a:off x="1857585" y="660400"/>
            <a:ext cx="14572830" cy="1139190"/>
          </a:xfrm>
          <a:prstGeom prst="rect">
            <a:avLst/>
          </a:prstGeom>
        </p:spPr>
        <p:txBody>
          <a:bodyPr anchor="t" rtlCol="false" tIns="0" lIns="0" bIns="0" rIns="0">
            <a:spAutoFit/>
          </a:bodyPr>
          <a:lstStyle/>
          <a:p>
            <a:pPr algn="ctr">
              <a:lnSpc>
                <a:spcPts val="8880"/>
              </a:lnSpc>
            </a:pPr>
            <a:r>
              <a:rPr lang="en-US" sz="8000">
                <a:solidFill>
                  <a:srgbClr val="FFFFFF"/>
                </a:solidFill>
                <a:latin typeface="Saira Condensed"/>
                <a:ea typeface="Saira Condensed"/>
                <a:cs typeface="Saira Condensed"/>
                <a:sym typeface="Saira Condensed"/>
              </a:rPr>
              <a:t>Average MPG of Top 5 Risky Drivers</a:t>
            </a:r>
          </a:p>
        </p:txBody>
      </p:sp>
      <p:sp>
        <p:nvSpPr>
          <p:cNvPr name="TextBox 5" id="5"/>
          <p:cNvSpPr txBox="true"/>
          <p:nvPr/>
        </p:nvSpPr>
        <p:spPr>
          <a:xfrm rot="0">
            <a:off x="1579885" y="8748140"/>
            <a:ext cx="15672941" cy="1014605"/>
          </a:xfrm>
          <a:prstGeom prst="rect">
            <a:avLst/>
          </a:prstGeom>
        </p:spPr>
        <p:txBody>
          <a:bodyPr anchor="t" rtlCol="false" tIns="0" lIns="0" bIns="0" rIns="0">
            <a:spAutoFit/>
          </a:bodyPr>
          <a:lstStyle/>
          <a:p>
            <a:pPr algn="ctr">
              <a:lnSpc>
                <a:spcPts val="7881"/>
              </a:lnSpc>
              <a:spcBef>
                <a:spcPct val="0"/>
              </a:spcBef>
            </a:pPr>
            <a:r>
              <a:rPr lang="en-US" sz="7100">
                <a:solidFill>
                  <a:srgbClr val="FFFFFF"/>
                </a:solidFill>
                <a:latin typeface="Saira Condensed"/>
                <a:ea typeface="Saira Condensed"/>
                <a:cs typeface="Saira Condensed"/>
                <a:sym typeface="Saira Condensed"/>
              </a:rPr>
              <a:t>What are the MPG trends of the 5 riskiest drivers?</a:t>
            </a:r>
          </a:p>
        </p:txBody>
      </p:sp>
      <p:sp>
        <p:nvSpPr>
          <p:cNvPr name="TextBox 6" id="6"/>
          <p:cNvSpPr txBox="true"/>
          <p:nvPr/>
        </p:nvSpPr>
        <p:spPr>
          <a:xfrm rot="0">
            <a:off x="319653" y="2431887"/>
            <a:ext cx="6538748" cy="5461326"/>
          </a:xfrm>
          <a:prstGeom prst="rect">
            <a:avLst/>
          </a:prstGeom>
        </p:spPr>
        <p:txBody>
          <a:bodyPr anchor="t" rtlCol="false" tIns="0" lIns="0" bIns="0" rIns="0">
            <a:spAutoFit/>
          </a:bodyPr>
          <a:lstStyle/>
          <a:p>
            <a:pPr algn="l">
              <a:lnSpc>
                <a:spcPts val="5400"/>
              </a:lnSpc>
              <a:spcBef>
                <a:spcPct val="0"/>
              </a:spcBef>
            </a:pPr>
            <a:r>
              <a:rPr lang="en-US" sz="4865">
                <a:solidFill>
                  <a:srgbClr val="FFFFFF"/>
                </a:solidFill>
                <a:latin typeface="TT Commons Pro Expanded"/>
                <a:ea typeface="TT Commons Pro Expanded"/>
                <a:cs typeface="TT Commons Pro Expanded"/>
                <a:sym typeface="TT Commons Pro Expanded"/>
              </a:rPr>
              <a:t>After knowing who the top 5 risky drivers are, we understood the average MPG trends of their vehicles across recorded dates.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DAGC5mNbRhU</dc:identifier>
  <dcterms:modified xsi:type="dcterms:W3CDTF">2011-08-01T06:04:30Z</dcterms:modified>
  <cp:revision>1</cp:revision>
  <dc:title>TRUCK</dc:title>
</cp:coreProperties>
</file>