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4"/>
  </p:notesMasterIdLst>
  <p:sldIdLst>
    <p:sldId id="256" r:id="rId5"/>
    <p:sldId id="257" r:id="rId6"/>
    <p:sldId id="260" r:id="rId7"/>
    <p:sldId id="261" r:id="rId8"/>
    <p:sldId id="259" r:id="rId9"/>
    <p:sldId id="258" r:id="rId10"/>
    <p:sldId id="301" r:id="rId11"/>
    <p:sldId id="302" r:id="rId12"/>
    <p:sldId id="263" r:id="rId13"/>
    <p:sldId id="265" r:id="rId14"/>
    <p:sldId id="303" r:id="rId15"/>
    <p:sldId id="277" r:id="rId16"/>
    <p:sldId id="305" r:id="rId17"/>
    <p:sldId id="280" r:id="rId18"/>
    <p:sldId id="268" r:id="rId19"/>
    <p:sldId id="270" r:id="rId20"/>
    <p:sldId id="264" r:id="rId21"/>
    <p:sldId id="304" r:id="rId22"/>
    <p:sldId id="272" r:id="rId23"/>
  </p:sldIdLst>
  <p:sldSz cx="9144000" cy="5143500" type="screen16x9"/>
  <p:notesSz cx="6858000" cy="9144000"/>
  <p:embeddedFontLst>
    <p:embeddedFont>
      <p:font typeface="Abel" panose="020B0604020202020204" charset="0"/>
      <p:regular r:id="rId25"/>
    </p:embeddedFont>
    <p:embeddedFont>
      <p:font typeface="Montserrat" panose="000005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
      <p:font typeface="Rubik Medium" panose="020B0604020202020204" charset="-79"/>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FFD687-179C-48DB-947D-3882B2966BAD}">
  <a:tblStyle styleId="{E3FFD687-179C-48DB-947D-3882B2966B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a5542f1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a5542f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14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9aea31311b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9aea31311b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9aea31311b_6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9aea31311b_6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afacedb7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afacedb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9aea31311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9aea31311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5542f1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5542f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afacedb7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afacedb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17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9aea31311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9aea31311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24130e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24130e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22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83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a5542f1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a5542f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543972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8"/>
          <p:cNvSpPr txBox="1">
            <a:spLocks noGrp="1"/>
          </p:cNvSpPr>
          <p:nvPr>
            <p:ph type="subTitle" idx="1"/>
          </p:nvPr>
        </p:nvSpPr>
        <p:spPr>
          <a:xfrm>
            <a:off x="5232875"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7257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subTitle" idx="1"/>
          </p:nvPr>
        </p:nvSpPr>
        <p:spPr>
          <a:xfrm>
            <a:off x="665726"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rot="-1514338" flipH="1">
              <a:off x="7655649"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5930292">
              <a:off x="-2189566" y="-2389777"/>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2"/>
          <p:cNvSpPr txBox="1">
            <a:spLocks noGrp="1"/>
          </p:cNvSpPr>
          <p:nvPr>
            <p:ph type="subTitle" idx="1"/>
          </p:nvPr>
        </p:nvSpPr>
        <p:spPr>
          <a:xfrm>
            <a:off x="1116488" y="2036100"/>
            <a:ext cx="2727900" cy="1680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rot="10800000" flipH="1">
            <a:off x="-3157403" y="-2327776"/>
            <a:ext cx="14457596" cy="9492188"/>
            <a:chOff x="-3157403" y="-2327776"/>
            <a:chExt cx="14457596" cy="9492188"/>
          </a:xfrm>
        </p:grpSpPr>
        <p:sp>
          <p:nvSpPr>
            <p:cNvPr id="46" name="Google Shape;46;p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body" idx="1"/>
          </p:nvPr>
        </p:nvSpPr>
        <p:spPr>
          <a:xfrm>
            <a:off x="1572325"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3" name="Google Shape;53;p5"/>
          <p:cNvSpPr txBox="1">
            <a:spLocks noGrp="1"/>
          </p:cNvSpPr>
          <p:nvPr>
            <p:ph type="body" idx="2"/>
          </p:nvPr>
        </p:nvSpPr>
        <p:spPr>
          <a:xfrm>
            <a:off x="4972523"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5" name="Google Shape;55;p5"/>
          <p:cNvSpPr txBox="1">
            <a:spLocks noGrp="1"/>
          </p:cNvSpPr>
          <p:nvPr>
            <p:ph type="subTitle" idx="3"/>
          </p:nvPr>
        </p:nvSpPr>
        <p:spPr>
          <a:xfrm>
            <a:off x="1551500" y="2382475"/>
            <a:ext cx="2599200" cy="21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4972525" y="2382475"/>
            <a:ext cx="2599200" cy="21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solidFill>
                  <a:schemeClr val="accent5"/>
                </a:solidFill>
                <a:latin typeface="Abel"/>
                <a:ea typeface="Abel"/>
                <a:cs typeface="Abel"/>
                <a:sym typeface="Abe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59" r:id="rId8"/>
    <p:sldLayoutId id="2147483660" r:id="rId9"/>
    <p:sldLayoutId id="2147483661" r:id="rId10"/>
    <p:sldLayoutId id="2147483662" r:id="rId11"/>
    <p:sldLayoutId id="2147483664" r:id="rId12"/>
    <p:sldLayoutId id="2147483665" r:id="rId13"/>
    <p:sldLayoutId id="2147483666" r:id="rId14"/>
    <p:sldLayoutId id="2147483667" r:id="rId15"/>
    <p:sldLayoutId id="214748366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p>
            <a:pPr algn="l"/>
            <a:r>
              <a:rPr lang="en-US" sz="3200" b="0" i="0" u="none" strike="noStrike" baseline="0" dirty="0">
                <a:latin typeface="TimesNewRoman"/>
              </a:rPr>
              <a:t>Preventing Information Leakage from Encoded Data</a:t>
            </a:r>
            <a:br>
              <a:rPr lang="en-US" sz="3200" b="0" i="0" u="none" strike="noStrike" baseline="0" dirty="0">
                <a:latin typeface="TimesNewRoman"/>
              </a:rPr>
            </a:br>
            <a:r>
              <a:rPr lang="en-IN" sz="3200" b="0" i="0" u="none" strike="noStrike" baseline="0" dirty="0">
                <a:latin typeface="TimesNewRoman"/>
              </a:rPr>
              <a:t>in Lattice Based Cryptography</a:t>
            </a:r>
            <a:endParaRPr sz="3200" dirty="0"/>
          </a:p>
        </p:txBody>
      </p:sp>
      <p:sp>
        <p:nvSpPr>
          <p:cNvPr id="329" name="Google Shape;329;p29"/>
          <p:cNvSpPr txBox="1">
            <a:spLocks noGrp="1"/>
          </p:cNvSpPr>
          <p:nvPr>
            <p:ph type="subTitle" idx="1"/>
          </p:nvPr>
        </p:nvSpPr>
        <p:spPr>
          <a:xfrm>
            <a:off x="2053200" y="4104442"/>
            <a:ext cx="50376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Hrishik Sancheti</a:t>
            </a:r>
          </a:p>
          <a:p>
            <a:pPr marL="0" lvl="0" indent="0" algn="ctr" rtl="0">
              <a:spcBef>
                <a:spcPts val="0"/>
              </a:spcBef>
              <a:spcAft>
                <a:spcPts val="0"/>
              </a:spcAft>
              <a:buNone/>
            </a:pPr>
            <a:r>
              <a:rPr lang="en" dirty="0"/>
              <a:t>16010120134</a:t>
            </a:r>
          </a:p>
          <a:p>
            <a:pPr marL="0" lvl="0" indent="0" algn="ctr" rtl="0">
              <a:spcBef>
                <a:spcPts val="0"/>
              </a:spcBef>
              <a:spcAft>
                <a:spcPts val="0"/>
              </a:spcAft>
              <a:buNone/>
            </a:pPr>
            <a:r>
              <a:rPr lang="en" dirty="0"/>
              <a:t>B-3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38"/>
          <p:cNvSpPr txBox="1">
            <a:spLocks noGrp="1"/>
          </p:cNvSpPr>
          <p:nvPr>
            <p:ph type="title"/>
          </p:nvPr>
        </p:nvSpPr>
        <p:spPr>
          <a:xfrm>
            <a:off x="156950" y="-88711"/>
            <a:ext cx="4606120" cy="18629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GGH Cryptosystem</a:t>
            </a:r>
            <a:endParaRPr dirty="0"/>
          </a:p>
        </p:txBody>
      </p:sp>
      <p:sp>
        <p:nvSpPr>
          <p:cNvPr id="426" name="Google Shape;426;p38"/>
          <p:cNvSpPr txBox="1">
            <a:spLocks noGrp="1"/>
          </p:cNvSpPr>
          <p:nvPr>
            <p:ph type="subTitle" idx="1"/>
          </p:nvPr>
        </p:nvSpPr>
        <p:spPr>
          <a:xfrm>
            <a:off x="1516139" y="1489339"/>
            <a:ext cx="4441107" cy="20113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800" dirty="0"/>
              <a:t>Lattice Theory</a:t>
            </a:r>
          </a:p>
          <a:p>
            <a:pPr marL="0" lvl="0" indent="0" algn="l" rtl="0">
              <a:spcBef>
                <a:spcPts val="0"/>
              </a:spcBef>
              <a:spcAft>
                <a:spcPts val="0"/>
              </a:spcAft>
            </a:pPr>
            <a:endParaRPr lang="en-IN" sz="1800" dirty="0"/>
          </a:p>
          <a:p>
            <a:pPr marL="285750" lvl="0" indent="-285750" algn="l" rtl="0">
              <a:spcBef>
                <a:spcPts val="0"/>
              </a:spcBef>
              <a:spcAft>
                <a:spcPts val="0"/>
              </a:spcAft>
              <a:buFont typeface="Arial" panose="020B0604020202020204" pitchFamily="34" charset="0"/>
              <a:buChar char="•"/>
            </a:pPr>
            <a:r>
              <a:rPr lang="en-IN" sz="1800" dirty="0"/>
              <a:t>CVP – bad basis</a:t>
            </a:r>
          </a:p>
          <a:p>
            <a:pPr marL="0" lvl="0" indent="0" algn="l" rtl="0">
              <a:spcBef>
                <a:spcPts val="0"/>
              </a:spcBef>
              <a:spcAft>
                <a:spcPts val="0"/>
              </a:spcAft>
            </a:pPr>
            <a:endParaRPr lang="en-IN" sz="1800" dirty="0"/>
          </a:p>
          <a:p>
            <a:pPr marL="285750" lvl="0" indent="-285750" algn="l" rtl="0">
              <a:spcBef>
                <a:spcPts val="0"/>
              </a:spcBef>
              <a:spcAft>
                <a:spcPts val="0"/>
              </a:spcAft>
              <a:buFont typeface="Arial" panose="020B0604020202020204" pitchFamily="34" charset="0"/>
              <a:buChar char="•"/>
            </a:pPr>
            <a:r>
              <a:rPr lang="en-IN" sz="1800" dirty="0"/>
              <a:t>Babai’s algorithm</a:t>
            </a:r>
          </a:p>
          <a:p>
            <a:pPr marL="285750" lvl="0" indent="-285750" algn="ctr" rtl="0">
              <a:spcBef>
                <a:spcPts val="0"/>
              </a:spcBef>
              <a:spcAft>
                <a:spcPts val="0"/>
              </a:spcAft>
              <a:buFont typeface="Arial" panose="020B0604020202020204" pitchFamily="34" charset="0"/>
              <a:buChar char="•"/>
            </a:pPr>
            <a:endParaRPr dirty="0"/>
          </a:p>
        </p:txBody>
      </p:sp>
      <p:pic>
        <p:nvPicPr>
          <p:cNvPr id="5122" name="Picture 2" descr="What is Public Key Cryptography?">
            <a:extLst>
              <a:ext uri="{FF2B5EF4-FFF2-40B4-BE49-F238E27FC236}">
                <a16:creationId xmlns:a16="http://schemas.microsoft.com/office/drawing/2014/main" id="{B59A5F67-D8E7-4BFF-B799-0DB127324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40" y="2379971"/>
            <a:ext cx="4670418" cy="186292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406;p36">
            <a:extLst>
              <a:ext uri="{FF2B5EF4-FFF2-40B4-BE49-F238E27FC236}">
                <a16:creationId xmlns:a16="http://schemas.microsoft.com/office/drawing/2014/main" id="{1A706DD9-D78D-495D-B2E2-D9340A11F1DB}"/>
              </a:ext>
            </a:extLst>
          </p:cNvPr>
          <p:cNvSpPr/>
          <p:nvPr/>
        </p:nvSpPr>
        <p:spPr>
          <a:xfrm rot="5400000">
            <a:off x="5422809" y="991896"/>
            <a:ext cx="1943880" cy="4670418"/>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4" name="Google Shape;404;p36"/>
          <p:cNvGrpSpPr/>
          <p:nvPr/>
        </p:nvGrpSpPr>
        <p:grpSpPr>
          <a:xfrm>
            <a:off x="0" y="902594"/>
            <a:ext cx="8313420" cy="3913246"/>
            <a:chOff x="965130" y="550358"/>
            <a:chExt cx="6930294" cy="3854289"/>
          </a:xfrm>
        </p:grpSpPr>
        <p:sp>
          <p:nvSpPr>
            <p:cNvPr id="405" name="Google Shape;405;p36"/>
            <p:cNvSpPr/>
            <p:nvPr/>
          </p:nvSpPr>
          <p:spPr>
            <a:xfrm>
              <a:off x="965130" y="550358"/>
              <a:ext cx="6595501"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6"/>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6"/>
          <p:cNvSpPr txBox="1">
            <a:spLocks noGrp="1"/>
          </p:cNvSpPr>
          <p:nvPr>
            <p:ph type="title"/>
          </p:nvPr>
        </p:nvSpPr>
        <p:spPr>
          <a:xfrm>
            <a:off x="339907" y="147644"/>
            <a:ext cx="3158365"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GGH-Cryptosystem</a:t>
            </a:r>
            <a:endParaRPr dirty="0"/>
          </a:p>
        </p:txBody>
      </p:sp>
      <p:sp>
        <p:nvSpPr>
          <p:cNvPr id="8" name="Google Shape;409;p36">
            <a:extLst>
              <a:ext uri="{FF2B5EF4-FFF2-40B4-BE49-F238E27FC236}">
                <a16:creationId xmlns:a16="http://schemas.microsoft.com/office/drawing/2014/main" id="{D0A12593-26BA-42A4-A0A0-601B029F982E}"/>
              </a:ext>
            </a:extLst>
          </p:cNvPr>
          <p:cNvSpPr txBox="1">
            <a:spLocks/>
          </p:cNvSpPr>
          <p:nvPr/>
        </p:nvSpPr>
        <p:spPr>
          <a:xfrm>
            <a:off x="5578440" y="578194"/>
            <a:ext cx="3158365"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Abel"/>
              <a:buNone/>
              <a:defRPr sz="3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9pPr>
          </a:lstStyle>
          <a:p>
            <a:r>
              <a:rPr lang="en-IN" dirty="0"/>
              <a:t>Babai’s Algorithm</a:t>
            </a:r>
          </a:p>
        </p:txBody>
      </p:sp>
      <p:pic>
        <p:nvPicPr>
          <p:cNvPr id="3" name="Picture 2">
            <a:extLst>
              <a:ext uri="{FF2B5EF4-FFF2-40B4-BE49-F238E27FC236}">
                <a16:creationId xmlns:a16="http://schemas.microsoft.com/office/drawing/2014/main" id="{80DB372E-0EB9-4EF1-A1FF-48E4DAC0149E}"/>
              </a:ext>
            </a:extLst>
          </p:cNvPr>
          <p:cNvPicPr>
            <a:picLocks noChangeAspect="1"/>
          </p:cNvPicPr>
          <p:nvPr/>
        </p:nvPicPr>
        <p:blipFill>
          <a:blip r:embed="rId3"/>
          <a:stretch>
            <a:fillRect/>
          </a:stretch>
        </p:blipFill>
        <p:spPr>
          <a:xfrm>
            <a:off x="419100" y="1160515"/>
            <a:ext cx="7825965" cy="3594365"/>
          </a:xfrm>
          <a:prstGeom prst="rect">
            <a:avLst/>
          </a:prstGeom>
        </p:spPr>
      </p:pic>
    </p:spTree>
    <p:extLst>
      <p:ext uri="{BB962C8B-B14F-4D97-AF65-F5344CB8AC3E}">
        <p14:creationId xmlns:p14="http://schemas.microsoft.com/office/powerpoint/2010/main" val="278644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grpSp>
        <p:nvGrpSpPr>
          <p:cNvPr id="675" name="Google Shape;675;p50"/>
          <p:cNvGrpSpPr/>
          <p:nvPr/>
        </p:nvGrpSpPr>
        <p:grpSpPr>
          <a:xfrm>
            <a:off x="86995" y="1232070"/>
            <a:ext cx="8411400" cy="3756187"/>
            <a:chOff x="359950" y="1436345"/>
            <a:chExt cx="8411400" cy="3756187"/>
          </a:xfrm>
        </p:grpSpPr>
        <p:sp>
          <p:nvSpPr>
            <p:cNvPr id="676" name="Google Shape;676;p50"/>
            <p:cNvSpPr/>
            <p:nvPr/>
          </p:nvSpPr>
          <p:spPr>
            <a:xfrm>
              <a:off x="359950" y="2830620"/>
              <a:ext cx="8411400" cy="45000"/>
            </a:xfrm>
            <a:prstGeom prst="rect">
              <a:avLst/>
            </a:pr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1755275" y="2766370"/>
              <a:ext cx="173400" cy="173400"/>
            </a:xfrm>
            <a:prstGeom prst="ellipse">
              <a:avLst/>
            </a:pr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a:off x="4485325" y="2766370"/>
              <a:ext cx="173400" cy="173400"/>
            </a:xfrm>
            <a:prstGeom prst="ellipse">
              <a:avLst/>
            </a:pr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p:cNvSpPr/>
            <p:nvPr/>
          </p:nvSpPr>
          <p:spPr>
            <a:xfrm>
              <a:off x="7215280" y="2766370"/>
              <a:ext cx="173400" cy="173400"/>
            </a:xfrm>
            <a:prstGeom prst="ellipse">
              <a:avLst/>
            </a:pr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5850350" y="2766370"/>
              <a:ext cx="173400" cy="173400"/>
            </a:xfrm>
            <a:prstGeom prst="ellipse">
              <a:avLst/>
            </a:pr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3120300" y="2766370"/>
              <a:ext cx="173400" cy="173400"/>
            </a:xfrm>
            <a:prstGeom prst="ellipse">
              <a:avLst/>
            </a:pr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rot="5400000">
              <a:off x="6916244" y="841081"/>
              <a:ext cx="1141167" cy="233169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rot="5400000">
              <a:off x="4006545" y="1020706"/>
              <a:ext cx="1130766" cy="1962043"/>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rot="5400000">
              <a:off x="1276470" y="1020706"/>
              <a:ext cx="1130766" cy="1962043"/>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rot="5400000">
              <a:off x="1945901" y="2730206"/>
              <a:ext cx="2053412" cy="2871240"/>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rot="5400000">
              <a:off x="5758160" y="2336887"/>
              <a:ext cx="1428328" cy="3032791"/>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87" name="Google Shape;687;p50"/>
            <p:cNvCxnSpPr/>
            <p:nvPr/>
          </p:nvCxnSpPr>
          <p:spPr>
            <a:xfrm>
              <a:off x="3206900" y="2933070"/>
              <a:ext cx="0" cy="206100"/>
            </a:xfrm>
            <a:prstGeom prst="straightConnector1">
              <a:avLst/>
            </a:prstGeom>
            <a:noFill/>
            <a:ln w="9525" cap="flat" cmpd="sng">
              <a:solidFill>
                <a:schemeClr val="accent5"/>
              </a:solidFill>
              <a:prstDash val="solid"/>
              <a:round/>
              <a:headEnd type="none" w="med" len="med"/>
              <a:tailEnd type="none" w="med" len="med"/>
            </a:ln>
          </p:spPr>
        </p:cxnSp>
        <p:cxnSp>
          <p:nvCxnSpPr>
            <p:cNvPr id="688" name="Google Shape;688;p50"/>
            <p:cNvCxnSpPr/>
            <p:nvPr/>
          </p:nvCxnSpPr>
          <p:spPr>
            <a:xfrm>
              <a:off x="5936950" y="2933070"/>
              <a:ext cx="0" cy="206100"/>
            </a:xfrm>
            <a:prstGeom prst="straightConnector1">
              <a:avLst/>
            </a:prstGeom>
            <a:noFill/>
            <a:ln w="9525" cap="flat" cmpd="sng">
              <a:solidFill>
                <a:schemeClr val="accent5"/>
              </a:solidFill>
              <a:prstDash val="solid"/>
              <a:round/>
              <a:headEnd type="none" w="med" len="med"/>
              <a:tailEnd type="none" w="med" len="med"/>
            </a:ln>
          </p:spPr>
        </p:cxnSp>
        <p:cxnSp>
          <p:nvCxnSpPr>
            <p:cNvPr id="689" name="Google Shape;689;p50"/>
            <p:cNvCxnSpPr/>
            <p:nvPr/>
          </p:nvCxnSpPr>
          <p:spPr>
            <a:xfrm>
              <a:off x="1841850" y="2563691"/>
              <a:ext cx="0" cy="206100"/>
            </a:xfrm>
            <a:prstGeom prst="straightConnector1">
              <a:avLst/>
            </a:prstGeom>
            <a:noFill/>
            <a:ln w="9525" cap="flat" cmpd="sng">
              <a:solidFill>
                <a:schemeClr val="accent5"/>
              </a:solidFill>
              <a:prstDash val="solid"/>
              <a:round/>
              <a:headEnd type="none" w="med" len="med"/>
              <a:tailEnd type="none" w="med" len="med"/>
            </a:ln>
          </p:spPr>
        </p:cxnSp>
        <p:cxnSp>
          <p:nvCxnSpPr>
            <p:cNvPr id="690" name="Google Shape;690;p50"/>
            <p:cNvCxnSpPr/>
            <p:nvPr/>
          </p:nvCxnSpPr>
          <p:spPr>
            <a:xfrm>
              <a:off x="4572025" y="2563691"/>
              <a:ext cx="0" cy="206100"/>
            </a:xfrm>
            <a:prstGeom prst="straightConnector1">
              <a:avLst/>
            </a:prstGeom>
            <a:noFill/>
            <a:ln w="9525" cap="flat" cmpd="sng">
              <a:solidFill>
                <a:schemeClr val="accent5"/>
              </a:solidFill>
              <a:prstDash val="solid"/>
              <a:round/>
              <a:headEnd type="none" w="med" len="med"/>
              <a:tailEnd type="none" w="med" len="med"/>
            </a:ln>
          </p:spPr>
        </p:cxnSp>
        <p:cxnSp>
          <p:nvCxnSpPr>
            <p:cNvPr id="691" name="Google Shape;691;p50"/>
            <p:cNvCxnSpPr/>
            <p:nvPr/>
          </p:nvCxnSpPr>
          <p:spPr>
            <a:xfrm>
              <a:off x="7301975" y="2563691"/>
              <a:ext cx="0" cy="206100"/>
            </a:xfrm>
            <a:prstGeom prst="straightConnector1">
              <a:avLst/>
            </a:prstGeom>
            <a:noFill/>
            <a:ln w="9525" cap="flat" cmpd="sng">
              <a:solidFill>
                <a:schemeClr val="accent5"/>
              </a:solidFill>
              <a:prstDash val="solid"/>
              <a:round/>
              <a:headEnd type="none" w="med" len="med"/>
              <a:tailEnd type="none" w="med" len="med"/>
            </a:ln>
          </p:spPr>
        </p:cxnSp>
      </p:grpSp>
      <p:sp>
        <p:nvSpPr>
          <p:cNvPr id="692" name="Google Shape;692;p5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ALGORITHM</a:t>
            </a:r>
            <a:endParaRPr dirty="0"/>
          </a:p>
        </p:txBody>
      </p:sp>
      <p:sp>
        <p:nvSpPr>
          <p:cNvPr id="693" name="Google Shape;693;p50"/>
          <p:cNvSpPr txBox="1">
            <a:spLocks noGrp="1"/>
          </p:cNvSpPr>
          <p:nvPr>
            <p:ph type="subTitle" idx="4294967295"/>
          </p:nvPr>
        </p:nvSpPr>
        <p:spPr>
          <a:xfrm>
            <a:off x="672796" y="1452912"/>
            <a:ext cx="1792197" cy="866700"/>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mj-lt"/>
              <a:buAutoNum type="arabicPeriod"/>
            </a:pPr>
            <a:r>
              <a:rPr lang="en-IN" dirty="0"/>
              <a:t>N (dimension)</a:t>
            </a:r>
          </a:p>
          <a:p>
            <a:pPr marL="342900" lvl="0" indent="-342900" rtl="0">
              <a:spcBef>
                <a:spcPts val="0"/>
              </a:spcBef>
              <a:spcAft>
                <a:spcPts val="0"/>
              </a:spcAft>
              <a:buFont typeface="+mj-lt"/>
              <a:buAutoNum type="arabicPeriod"/>
            </a:pPr>
            <a:r>
              <a:rPr lang="el-GR" sz="1800" b="0" i="0" u="none" strike="noStrike" baseline="0" dirty="0">
                <a:latin typeface="TimesNewRoman"/>
              </a:rPr>
              <a:t>σ</a:t>
            </a:r>
            <a:r>
              <a:rPr lang="en-IN" sz="1800" b="0" i="0" u="none" strike="noStrike" baseline="0" dirty="0">
                <a:latin typeface="TimesNewRoman"/>
              </a:rPr>
              <a:t> (Security </a:t>
            </a:r>
            <a:r>
              <a:rPr lang="en-IN" sz="1800" i="0" u="none" strike="noStrike" baseline="0" dirty="0">
                <a:latin typeface="TimesNewRoman"/>
              </a:rPr>
              <a:t>parameter</a:t>
            </a:r>
            <a:r>
              <a:rPr lang="en-IN" sz="1800" b="0" i="0" u="none" strike="noStrike" baseline="0" dirty="0">
                <a:latin typeface="TimesNewRoman"/>
              </a:rPr>
              <a:t>)</a:t>
            </a:r>
            <a:endParaRPr dirty="0"/>
          </a:p>
        </p:txBody>
      </p:sp>
      <p:sp>
        <p:nvSpPr>
          <p:cNvPr id="694" name="Google Shape;694;p50"/>
          <p:cNvSpPr txBox="1">
            <a:spLocks noGrp="1"/>
          </p:cNvSpPr>
          <p:nvPr>
            <p:ph type="subTitle" idx="4294967295"/>
          </p:nvPr>
        </p:nvSpPr>
        <p:spPr>
          <a:xfrm>
            <a:off x="3317525" y="1258701"/>
            <a:ext cx="19857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Encryption</a:t>
            </a:r>
            <a:endParaRPr sz="1800" dirty="0">
              <a:solidFill>
                <a:schemeClr val="accent5"/>
              </a:solidFill>
              <a:latin typeface="Abel"/>
              <a:ea typeface="Abel"/>
              <a:cs typeface="Abel"/>
              <a:sym typeface="Abel"/>
            </a:endParaRPr>
          </a:p>
        </p:txBody>
      </p:sp>
      <p:sp>
        <p:nvSpPr>
          <p:cNvPr id="695" name="Google Shape;695;p50"/>
          <p:cNvSpPr txBox="1">
            <a:spLocks noGrp="1"/>
          </p:cNvSpPr>
          <p:nvPr>
            <p:ph type="subTitle" idx="4294967295"/>
          </p:nvPr>
        </p:nvSpPr>
        <p:spPr>
          <a:xfrm>
            <a:off x="3286855" y="1495851"/>
            <a:ext cx="1985700" cy="866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IN" b="0" i="0" u="none" strike="noStrike" baseline="0" dirty="0">
                <a:latin typeface="TimesNewRoman"/>
              </a:rPr>
              <a:t>Cipher text: c=m .B + e</a:t>
            </a:r>
          </a:p>
          <a:p>
            <a:pPr marL="0" lvl="0" indent="0" algn="ctr" rtl="0">
              <a:lnSpc>
                <a:spcPct val="150000"/>
              </a:lnSpc>
              <a:spcBef>
                <a:spcPts val="0"/>
              </a:spcBef>
              <a:spcAft>
                <a:spcPts val="0"/>
              </a:spcAft>
              <a:buNone/>
            </a:pPr>
            <a:r>
              <a:rPr lang="en-IN" b="0" i="0" u="none" strike="noStrike" baseline="0" dirty="0">
                <a:latin typeface="TimesNewRoman"/>
              </a:rPr>
              <a:t>error matrix e </a:t>
            </a:r>
            <a:r>
              <a:rPr lang="en-IN" b="0" i="0" u="none" strike="noStrike" baseline="0" dirty="0">
                <a:latin typeface="MSUIGothic"/>
              </a:rPr>
              <a:t>∈</a:t>
            </a:r>
            <a:r>
              <a:rPr lang="en-IN" b="0" i="0" u="none" strike="noStrike" baseline="0" dirty="0">
                <a:latin typeface="TimesNewRoman"/>
              </a:rPr>
              <a:t>{±</a:t>
            </a:r>
            <a:r>
              <a:rPr lang="el-GR" b="0" i="0" u="none" strike="noStrike" baseline="0" dirty="0">
                <a:latin typeface="TimesNewRoman"/>
              </a:rPr>
              <a:t>σ} </a:t>
            </a:r>
            <a:endParaRPr dirty="0"/>
          </a:p>
        </p:txBody>
      </p:sp>
      <p:sp>
        <p:nvSpPr>
          <p:cNvPr id="696" name="Google Shape;696;p50"/>
          <p:cNvSpPr txBox="1">
            <a:spLocks noGrp="1"/>
          </p:cNvSpPr>
          <p:nvPr>
            <p:ph type="subTitle" idx="4294967295"/>
          </p:nvPr>
        </p:nvSpPr>
        <p:spPr>
          <a:xfrm>
            <a:off x="587876" y="1199251"/>
            <a:ext cx="19854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Parameters</a:t>
            </a:r>
            <a:endParaRPr sz="1800" dirty="0">
              <a:solidFill>
                <a:schemeClr val="accent5"/>
              </a:solidFill>
              <a:latin typeface="Abel"/>
              <a:ea typeface="Abel"/>
              <a:cs typeface="Abel"/>
              <a:sym typeface="Abel"/>
            </a:endParaRPr>
          </a:p>
        </p:txBody>
      </p:sp>
      <p:sp>
        <p:nvSpPr>
          <p:cNvPr id="697" name="Google Shape;697;p50"/>
          <p:cNvSpPr txBox="1">
            <a:spLocks noGrp="1"/>
          </p:cNvSpPr>
          <p:nvPr>
            <p:ph type="subTitle" idx="4294967295"/>
          </p:nvPr>
        </p:nvSpPr>
        <p:spPr>
          <a:xfrm>
            <a:off x="6221022" y="1278688"/>
            <a:ext cx="19857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accent5"/>
                </a:solidFill>
                <a:latin typeface="Abel"/>
                <a:ea typeface="Abel"/>
                <a:cs typeface="Abel"/>
                <a:sym typeface="Abel"/>
              </a:rPr>
              <a:t>Basis</a:t>
            </a:r>
            <a:endParaRPr sz="1800" dirty="0">
              <a:solidFill>
                <a:schemeClr val="accent5"/>
              </a:solidFill>
              <a:latin typeface="Abel"/>
              <a:ea typeface="Abel"/>
              <a:cs typeface="Abel"/>
              <a:sym typeface="Abel"/>
            </a:endParaRPr>
          </a:p>
        </p:txBody>
      </p:sp>
      <p:sp>
        <p:nvSpPr>
          <p:cNvPr id="698" name="Google Shape;698;p50"/>
          <p:cNvSpPr txBox="1">
            <a:spLocks noGrp="1"/>
          </p:cNvSpPr>
          <p:nvPr>
            <p:ph type="subTitle" idx="4294967295"/>
          </p:nvPr>
        </p:nvSpPr>
        <p:spPr>
          <a:xfrm>
            <a:off x="6055465" y="1490003"/>
            <a:ext cx="2328677" cy="866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dirty="0"/>
              <a:t>Public key:Bad basis</a:t>
            </a:r>
          </a:p>
          <a:p>
            <a:pPr marL="0" lvl="0" indent="0" algn="ctr" rtl="0">
              <a:lnSpc>
                <a:spcPct val="150000"/>
              </a:lnSpc>
              <a:spcBef>
                <a:spcPts val="0"/>
              </a:spcBef>
              <a:spcAft>
                <a:spcPts val="0"/>
              </a:spcAft>
              <a:buNone/>
            </a:pPr>
            <a:r>
              <a:rPr lang="en" dirty="0"/>
              <a:t>Private key:Good basis</a:t>
            </a:r>
            <a:endParaRPr dirty="0"/>
          </a:p>
        </p:txBody>
      </p:sp>
      <p:sp>
        <p:nvSpPr>
          <p:cNvPr id="699" name="Google Shape;699;p50"/>
          <p:cNvSpPr txBox="1">
            <a:spLocks noGrp="1"/>
          </p:cNvSpPr>
          <p:nvPr>
            <p:ph type="subTitle" idx="4294967295"/>
          </p:nvPr>
        </p:nvSpPr>
        <p:spPr>
          <a:xfrm>
            <a:off x="1263986" y="3143629"/>
            <a:ext cx="2732909" cy="1844628"/>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IN" dirty="0"/>
              <a:t>Private key: </a:t>
            </a:r>
            <a:r>
              <a:rPr lang="en-IN" b="0" i="0" u="none" strike="noStrike" baseline="0" dirty="0">
                <a:latin typeface="Montserrat" panose="00000500000000000000" pitchFamily="2" charset="0"/>
              </a:rPr>
              <a:t>R=k . In + Q</a:t>
            </a:r>
          </a:p>
          <a:p>
            <a:pPr marL="0" lvl="0" indent="0" rtl="0">
              <a:lnSpc>
                <a:spcPct val="150000"/>
              </a:lnSpc>
              <a:spcBef>
                <a:spcPts val="0"/>
              </a:spcBef>
              <a:spcAft>
                <a:spcPts val="0"/>
              </a:spcAft>
              <a:buNone/>
            </a:pPr>
            <a:r>
              <a:rPr lang="en-US" sz="1800" b="0" i="1" u="none" strike="noStrike" baseline="0" dirty="0">
                <a:latin typeface="TimesNewRoman,Italic"/>
              </a:rPr>
              <a:t>k=√n .l</a:t>
            </a:r>
            <a:r>
              <a:rPr lang="en-US" sz="1800" b="0" i="0" u="none" strike="noStrike" baseline="0" dirty="0">
                <a:latin typeface="TimesNewRoman"/>
              </a:rPr>
              <a:t>. </a:t>
            </a:r>
            <a:r>
              <a:rPr lang="en-US" b="0" i="0" u="none" strike="noStrike" baseline="0" dirty="0">
                <a:latin typeface="Montserrat" panose="00000500000000000000" pitchFamily="2" charset="0"/>
              </a:rPr>
              <a:t>Value of </a:t>
            </a:r>
            <a:r>
              <a:rPr lang="en-US" b="0" i="1" u="none" strike="noStrike" baseline="0" dirty="0">
                <a:latin typeface="Montserrat" panose="00000500000000000000" pitchFamily="2" charset="0"/>
              </a:rPr>
              <a:t>l=4</a:t>
            </a:r>
          </a:p>
          <a:p>
            <a:pPr marL="0" lvl="0" indent="0" rtl="0">
              <a:lnSpc>
                <a:spcPct val="150000"/>
              </a:lnSpc>
              <a:spcBef>
                <a:spcPts val="0"/>
              </a:spcBef>
              <a:spcAft>
                <a:spcPts val="0"/>
              </a:spcAft>
              <a:buNone/>
            </a:pPr>
            <a:r>
              <a:rPr lang="en-US" b="0" i="0" u="none" strike="noStrike" baseline="0" dirty="0">
                <a:latin typeface="Montserrat" panose="00000500000000000000" pitchFamily="2" charset="0"/>
              </a:rPr>
              <a:t>Q is a random perturbation</a:t>
            </a:r>
          </a:p>
          <a:p>
            <a:pPr marL="0" lvl="0" indent="0" rtl="0">
              <a:lnSpc>
                <a:spcPct val="150000"/>
              </a:lnSpc>
              <a:spcBef>
                <a:spcPts val="0"/>
              </a:spcBef>
              <a:spcAft>
                <a:spcPts val="0"/>
              </a:spcAft>
              <a:buNone/>
            </a:pPr>
            <a:r>
              <a:rPr lang="en-US" dirty="0">
                <a:latin typeface="Montserrat" panose="00000500000000000000" pitchFamily="2" charset="0"/>
              </a:rPr>
              <a:t>Public key:</a:t>
            </a:r>
            <a:r>
              <a:rPr lang="en-IN" b="0" i="0" u="none" strike="noStrike" baseline="0" dirty="0">
                <a:latin typeface="Montserrat" panose="00000500000000000000" pitchFamily="2" charset="0"/>
              </a:rPr>
              <a:t> B =U . R</a:t>
            </a:r>
          </a:p>
          <a:p>
            <a:pPr marL="0" lvl="0" indent="0" rtl="0">
              <a:lnSpc>
                <a:spcPct val="150000"/>
              </a:lnSpc>
              <a:spcBef>
                <a:spcPts val="0"/>
              </a:spcBef>
              <a:spcAft>
                <a:spcPts val="0"/>
              </a:spcAft>
              <a:buNone/>
            </a:pPr>
            <a:r>
              <a:rPr lang="en-IN" dirty="0">
                <a:latin typeface="Montserrat" panose="00000500000000000000" pitchFamily="2" charset="0"/>
              </a:rPr>
              <a:t>U is a </a:t>
            </a:r>
            <a:r>
              <a:rPr lang="en-IN" b="0" i="0" u="none" strike="noStrike" baseline="0" dirty="0">
                <a:latin typeface="Montserrat" panose="00000500000000000000" pitchFamily="2" charset="0"/>
              </a:rPr>
              <a:t>unimodular matrix</a:t>
            </a:r>
            <a:endParaRPr dirty="0">
              <a:latin typeface="Montserrat" panose="00000500000000000000" pitchFamily="2" charset="0"/>
            </a:endParaRPr>
          </a:p>
        </p:txBody>
      </p:sp>
      <p:sp>
        <p:nvSpPr>
          <p:cNvPr id="700" name="Google Shape;700;p50"/>
          <p:cNvSpPr txBox="1">
            <a:spLocks noGrp="1"/>
          </p:cNvSpPr>
          <p:nvPr>
            <p:ph type="subTitle" idx="4294967295"/>
          </p:nvPr>
        </p:nvSpPr>
        <p:spPr>
          <a:xfrm>
            <a:off x="1699071" y="2928285"/>
            <a:ext cx="19854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Key generation</a:t>
            </a:r>
            <a:endParaRPr sz="1800" dirty="0">
              <a:solidFill>
                <a:schemeClr val="accent5"/>
              </a:solidFill>
              <a:latin typeface="Abel"/>
              <a:ea typeface="Abel"/>
              <a:cs typeface="Abel"/>
              <a:sym typeface="Abel"/>
            </a:endParaRPr>
          </a:p>
        </p:txBody>
      </p:sp>
      <p:sp>
        <p:nvSpPr>
          <p:cNvPr id="701" name="Google Shape;701;p50"/>
          <p:cNvSpPr txBox="1">
            <a:spLocks noGrp="1"/>
          </p:cNvSpPr>
          <p:nvPr>
            <p:ph type="subTitle" idx="4294967295"/>
          </p:nvPr>
        </p:nvSpPr>
        <p:spPr>
          <a:xfrm>
            <a:off x="4671369" y="3263016"/>
            <a:ext cx="3032792" cy="1370155"/>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IN" b="0" i="0" u="none" strike="noStrike" baseline="0" dirty="0">
                <a:latin typeface="Montserrat" panose="00000500000000000000" pitchFamily="2" charset="0"/>
              </a:rPr>
              <a:t>Decrypted text: round(c . R ^ -1 )</a:t>
            </a:r>
          </a:p>
          <a:p>
            <a:pPr marL="0" lvl="0" indent="0" rtl="0">
              <a:lnSpc>
                <a:spcPct val="150000"/>
              </a:lnSpc>
              <a:spcBef>
                <a:spcPts val="0"/>
              </a:spcBef>
              <a:spcAft>
                <a:spcPts val="0"/>
              </a:spcAft>
              <a:buNone/>
            </a:pPr>
            <a:r>
              <a:rPr lang="en-US" b="0" i="1" u="none" strike="noStrike" baseline="0" dirty="0">
                <a:latin typeface="Montserrat" panose="00000500000000000000" pitchFamily="2" charset="0"/>
              </a:rPr>
              <a:t>round() </a:t>
            </a:r>
            <a:r>
              <a:rPr lang="en-US" b="0" i="0" u="none" strike="noStrike" baseline="0" dirty="0">
                <a:latin typeface="Montserrat" panose="00000500000000000000" pitchFamily="2" charset="0"/>
              </a:rPr>
              <a:t>is Babai’s rounding technique</a:t>
            </a:r>
            <a:endParaRPr dirty="0">
              <a:latin typeface="Montserrat" panose="00000500000000000000" pitchFamily="2" charset="0"/>
            </a:endParaRPr>
          </a:p>
        </p:txBody>
      </p:sp>
      <p:sp>
        <p:nvSpPr>
          <p:cNvPr id="702" name="Google Shape;702;p50"/>
          <p:cNvSpPr txBox="1">
            <a:spLocks noGrp="1"/>
          </p:cNvSpPr>
          <p:nvPr>
            <p:ph type="subTitle" idx="4294967295"/>
          </p:nvPr>
        </p:nvSpPr>
        <p:spPr>
          <a:xfrm>
            <a:off x="5161675" y="3049583"/>
            <a:ext cx="19854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Decryption</a:t>
            </a:r>
            <a:endParaRPr sz="1800" dirty="0">
              <a:solidFill>
                <a:schemeClr val="accent5"/>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BE568-DA4A-4DCB-9572-4B27ACB25EC8}"/>
              </a:ext>
            </a:extLst>
          </p:cNvPr>
          <p:cNvSpPr>
            <a:spLocks noGrp="1"/>
          </p:cNvSpPr>
          <p:nvPr>
            <p:ph type="body" idx="1"/>
          </p:nvPr>
        </p:nvSpPr>
        <p:spPr>
          <a:xfrm>
            <a:off x="1154571" y="1194900"/>
            <a:ext cx="2756181" cy="2753700"/>
          </a:xfrm>
        </p:spPr>
        <p:txBody>
          <a:bodyPr/>
          <a:lstStyle/>
          <a:p>
            <a:pPr marL="152400" indent="0" algn="l">
              <a:buNone/>
            </a:pPr>
            <a:r>
              <a:rPr lang="en-US" sz="1800" b="0" i="0" u="none" strike="noStrike" baseline="0" dirty="0">
                <a:latin typeface="Montserrat" panose="00000500000000000000" pitchFamily="2" charset="0"/>
              </a:rPr>
              <a:t>Thus in order to determine the private key given only the public key, an eavesdropper would again need to solve an instance of hard problem.</a:t>
            </a:r>
            <a:endParaRPr lang="en-IN" dirty="0">
              <a:latin typeface="Montserrat" panose="00000500000000000000" pitchFamily="2" charset="0"/>
            </a:endParaRPr>
          </a:p>
        </p:txBody>
      </p:sp>
      <p:sp>
        <p:nvSpPr>
          <p:cNvPr id="3" name="Title 2">
            <a:extLst>
              <a:ext uri="{FF2B5EF4-FFF2-40B4-BE49-F238E27FC236}">
                <a16:creationId xmlns:a16="http://schemas.microsoft.com/office/drawing/2014/main" id="{7EB5ED86-CA47-4628-916E-084A0539A8BC}"/>
              </a:ext>
            </a:extLst>
          </p:cNvPr>
          <p:cNvSpPr>
            <a:spLocks noGrp="1"/>
          </p:cNvSpPr>
          <p:nvPr>
            <p:ph type="title"/>
          </p:nvPr>
        </p:nvSpPr>
        <p:spPr/>
        <p:txBody>
          <a:bodyPr/>
          <a:lstStyle/>
          <a:p>
            <a:r>
              <a:rPr lang="en-IN" dirty="0"/>
              <a:t>SECURITY</a:t>
            </a:r>
          </a:p>
        </p:txBody>
      </p:sp>
      <p:grpSp>
        <p:nvGrpSpPr>
          <p:cNvPr id="4" name="Google Shape;9125;p68">
            <a:extLst>
              <a:ext uri="{FF2B5EF4-FFF2-40B4-BE49-F238E27FC236}">
                <a16:creationId xmlns:a16="http://schemas.microsoft.com/office/drawing/2014/main" id="{018A1A48-2177-40ED-B2A1-1884DCE21440}"/>
              </a:ext>
            </a:extLst>
          </p:cNvPr>
          <p:cNvGrpSpPr/>
          <p:nvPr/>
        </p:nvGrpSpPr>
        <p:grpSpPr>
          <a:xfrm>
            <a:off x="4223982" y="1276475"/>
            <a:ext cx="4352209" cy="2590550"/>
            <a:chOff x="7140791" y="1165658"/>
            <a:chExt cx="1365744" cy="1220049"/>
          </a:xfrm>
        </p:grpSpPr>
        <p:grpSp>
          <p:nvGrpSpPr>
            <p:cNvPr id="5" name="Google Shape;9126;p68">
              <a:extLst>
                <a:ext uri="{FF2B5EF4-FFF2-40B4-BE49-F238E27FC236}">
                  <a16:creationId xmlns:a16="http://schemas.microsoft.com/office/drawing/2014/main" id="{E675B2AD-6548-4D2A-9E63-9E5C3629E217}"/>
                </a:ext>
              </a:extLst>
            </p:cNvPr>
            <p:cNvGrpSpPr/>
            <p:nvPr/>
          </p:nvGrpSpPr>
          <p:grpSpPr>
            <a:xfrm>
              <a:off x="7408462" y="1969723"/>
              <a:ext cx="1098073" cy="415984"/>
              <a:chOff x="7408462" y="1969723"/>
              <a:chExt cx="1098073" cy="415984"/>
            </a:xfrm>
          </p:grpSpPr>
          <p:sp>
            <p:nvSpPr>
              <p:cNvPr id="21" name="Google Shape;9127;p68">
                <a:extLst>
                  <a:ext uri="{FF2B5EF4-FFF2-40B4-BE49-F238E27FC236}">
                    <a16:creationId xmlns:a16="http://schemas.microsoft.com/office/drawing/2014/main" id="{FB941FB5-9CE0-4A6D-B723-489E70B91051}"/>
                  </a:ext>
                </a:extLst>
              </p:cNvPr>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9128;p68">
                <a:extLst>
                  <a:ext uri="{FF2B5EF4-FFF2-40B4-BE49-F238E27FC236}">
                    <a16:creationId xmlns:a16="http://schemas.microsoft.com/office/drawing/2014/main" id="{99AC2763-F8E1-4C2C-ADE1-9D5F69BBE6EF}"/>
                  </a:ext>
                </a:extLst>
              </p:cNvPr>
              <p:cNvGrpSpPr/>
              <p:nvPr/>
            </p:nvGrpSpPr>
            <p:grpSpPr>
              <a:xfrm>
                <a:off x="7408462" y="2095055"/>
                <a:ext cx="1030413" cy="290652"/>
                <a:chOff x="7408462" y="2095055"/>
                <a:chExt cx="1030413" cy="290652"/>
              </a:xfrm>
            </p:grpSpPr>
            <p:sp>
              <p:nvSpPr>
                <p:cNvPr id="23" name="Google Shape;9129;p68">
                  <a:extLst>
                    <a:ext uri="{FF2B5EF4-FFF2-40B4-BE49-F238E27FC236}">
                      <a16:creationId xmlns:a16="http://schemas.microsoft.com/office/drawing/2014/main" id="{AFFFEA26-D288-44D4-8C3A-37D97DA4AE7C}"/>
                    </a:ext>
                  </a:extLst>
                </p:cNvPr>
                <p:cNvSpPr/>
                <p:nvPr/>
              </p:nvSpPr>
              <p:spPr>
                <a:xfrm flipH="1">
                  <a:off x="7408462" y="2095055"/>
                  <a:ext cx="385763" cy="290652"/>
                </a:xfrm>
                <a:custGeom>
                  <a:avLst/>
                  <a:gdLst/>
                  <a:ahLst/>
                  <a:cxnLst/>
                  <a:rect l="l" t="t" r="r" b="b"/>
                  <a:pathLst>
                    <a:path w="35124" h="7847" extrusionOk="0">
                      <a:moveTo>
                        <a:pt x="0" y="1"/>
                      </a:moveTo>
                      <a:lnTo>
                        <a:pt x="0" y="7847"/>
                      </a:lnTo>
                      <a:lnTo>
                        <a:pt x="35123" y="7847"/>
                      </a:lnTo>
                      <a:lnTo>
                        <a:pt x="3512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algn="l"/>
                  <a:endParaRPr lang="en-IN" sz="1200" b="0" i="0" u="none" strike="noStrike" baseline="0" dirty="0">
                    <a:solidFill>
                      <a:schemeClr val="bg1"/>
                    </a:solidFill>
                    <a:latin typeface="Montserrat" panose="00000500000000000000" pitchFamily="2" charset="0"/>
                  </a:endParaRPr>
                </a:p>
                <a:p>
                  <a:pPr algn="l"/>
                  <a:r>
                    <a:rPr lang="en-IN" sz="1200" b="0" i="0" u="none" strike="noStrike" baseline="0" dirty="0">
                      <a:solidFill>
                        <a:schemeClr val="bg1"/>
                      </a:solidFill>
                      <a:latin typeface="Montserrat" panose="00000500000000000000" pitchFamily="2" charset="0"/>
                    </a:rPr>
                    <a:t>far away from orthogonality</a:t>
                  </a:r>
                  <a:endParaRPr lang="en-IN" sz="1200" dirty="0">
                    <a:solidFill>
                      <a:schemeClr val="bg1"/>
                    </a:solidFill>
                    <a:latin typeface="Montserrat" panose="00000500000000000000" pitchFamily="2" charset="0"/>
                  </a:endParaRPr>
                </a:p>
                <a:p>
                  <a:pPr marL="0" lvl="0" indent="0" algn="l" rtl="0">
                    <a:spcBef>
                      <a:spcPts val="0"/>
                    </a:spcBef>
                    <a:spcAft>
                      <a:spcPts val="0"/>
                    </a:spcAft>
                    <a:buNone/>
                  </a:pPr>
                  <a:endParaRPr dirty="0"/>
                </a:p>
              </p:txBody>
            </p:sp>
            <p:cxnSp>
              <p:nvCxnSpPr>
                <p:cNvPr id="24" name="Google Shape;9130;p68">
                  <a:extLst>
                    <a:ext uri="{FF2B5EF4-FFF2-40B4-BE49-F238E27FC236}">
                      <a16:creationId xmlns:a16="http://schemas.microsoft.com/office/drawing/2014/main" id="{749C1A8C-D690-4F91-92B3-2A33E60C5DE0}"/>
                    </a:ext>
                  </a:extLst>
                </p:cNvPr>
                <p:cNvCxnSpPr/>
                <p:nvPr/>
              </p:nvCxnSpPr>
              <p:spPr>
                <a:xfrm rot="10800000">
                  <a:off x="7818475" y="2100600"/>
                  <a:ext cx="620400" cy="0"/>
                </a:xfrm>
                <a:prstGeom prst="straightConnector1">
                  <a:avLst/>
                </a:prstGeom>
                <a:noFill/>
                <a:ln w="9525" cap="flat" cmpd="sng">
                  <a:solidFill>
                    <a:srgbClr val="CFD9E0"/>
                  </a:solidFill>
                  <a:prstDash val="solid"/>
                  <a:round/>
                  <a:headEnd type="none" w="med" len="med"/>
                  <a:tailEnd type="oval" w="med" len="med"/>
                </a:ln>
              </p:spPr>
            </p:cxnSp>
          </p:grpSp>
        </p:grpSp>
        <p:grpSp>
          <p:nvGrpSpPr>
            <p:cNvPr id="6" name="Google Shape;9131;p68">
              <a:extLst>
                <a:ext uri="{FF2B5EF4-FFF2-40B4-BE49-F238E27FC236}">
                  <a16:creationId xmlns:a16="http://schemas.microsoft.com/office/drawing/2014/main" id="{6129FC13-610D-4620-BED6-E8E46437DD49}"/>
                </a:ext>
              </a:extLst>
            </p:cNvPr>
            <p:cNvGrpSpPr/>
            <p:nvPr/>
          </p:nvGrpSpPr>
          <p:grpSpPr>
            <a:xfrm>
              <a:off x="7287122" y="1712201"/>
              <a:ext cx="1219403" cy="337562"/>
              <a:chOff x="7287122" y="1712201"/>
              <a:chExt cx="1219403" cy="337562"/>
            </a:xfrm>
          </p:grpSpPr>
          <p:sp>
            <p:nvSpPr>
              <p:cNvPr id="17" name="Google Shape;9132;p68">
                <a:extLst>
                  <a:ext uri="{FF2B5EF4-FFF2-40B4-BE49-F238E27FC236}">
                    <a16:creationId xmlns:a16="http://schemas.microsoft.com/office/drawing/2014/main" id="{B4FAA893-B1CE-49C9-BAD3-951BA214CCF3}"/>
                  </a:ext>
                </a:extLst>
              </p:cNvPr>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9133;p68">
                <a:extLst>
                  <a:ext uri="{FF2B5EF4-FFF2-40B4-BE49-F238E27FC236}">
                    <a16:creationId xmlns:a16="http://schemas.microsoft.com/office/drawing/2014/main" id="{0E5790E5-4078-4C57-9474-139FAA4CFA8C}"/>
                  </a:ext>
                </a:extLst>
              </p:cNvPr>
              <p:cNvGrpSpPr/>
              <p:nvPr/>
            </p:nvGrpSpPr>
            <p:grpSpPr>
              <a:xfrm>
                <a:off x="7287122" y="1865713"/>
                <a:ext cx="1005303" cy="184050"/>
                <a:chOff x="7287122" y="1865713"/>
                <a:chExt cx="1005303" cy="184050"/>
              </a:xfrm>
            </p:grpSpPr>
            <p:sp>
              <p:nvSpPr>
                <p:cNvPr id="19" name="Google Shape;9134;p68">
                  <a:extLst>
                    <a:ext uri="{FF2B5EF4-FFF2-40B4-BE49-F238E27FC236}">
                      <a16:creationId xmlns:a16="http://schemas.microsoft.com/office/drawing/2014/main" id="{DC4F00B5-D616-487E-A9B2-E192B24C6D71}"/>
                    </a:ext>
                  </a:extLst>
                </p:cNvPr>
                <p:cNvSpPr/>
                <p:nvPr/>
              </p:nvSpPr>
              <p:spPr>
                <a:xfrm flipH="1">
                  <a:off x="7287122" y="1865713"/>
                  <a:ext cx="507103" cy="184050"/>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endParaRPr lang="en-IN" sz="1400" b="0" i="0" u="none" strike="noStrike" baseline="0" dirty="0">
                    <a:solidFill>
                      <a:schemeClr val="bg1"/>
                    </a:solidFill>
                    <a:latin typeface="TimesNewRoman"/>
                  </a:endParaRPr>
                </a:p>
                <a:p>
                  <a:r>
                    <a:rPr lang="en-IN" sz="1200" b="0" i="0" u="none" strike="noStrike" baseline="0" dirty="0">
                      <a:solidFill>
                        <a:schemeClr val="bg1"/>
                      </a:solidFill>
                      <a:latin typeface="Montserrat" panose="00000500000000000000" pitchFamily="2" charset="0"/>
                    </a:rPr>
                    <a:t>high orthogonality defect</a:t>
                  </a:r>
                </a:p>
                <a:p>
                  <a:pPr marL="0" lvl="0" indent="0" algn="l" rtl="0">
                    <a:spcBef>
                      <a:spcPts val="0"/>
                    </a:spcBef>
                    <a:spcAft>
                      <a:spcPts val="0"/>
                    </a:spcAft>
                    <a:buNone/>
                  </a:pPr>
                  <a:endParaRPr lang="en-IN" dirty="0"/>
                </a:p>
              </p:txBody>
            </p:sp>
            <p:cxnSp>
              <p:nvCxnSpPr>
                <p:cNvPr id="20" name="Google Shape;9135;p68">
                  <a:extLst>
                    <a:ext uri="{FF2B5EF4-FFF2-40B4-BE49-F238E27FC236}">
                      <a16:creationId xmlns:a16="http://schemas.microsoft.com/office/drawing/2014/main" id="{FE6EFAB9-1C9E-41EA-BF21-1F744EB3598F}"/>
                    </a:ext>
                  </a:extLst>
                </p:cNvPr>
                <p:cNvCxnSpPr/>
                <p:nvPr/>
              </p:nvCxnSpPr>
              <p:spPr>
                <a:xfrm rot="10800000">
                  <a:off x="7818425" y="1879575"/>
                  <a:ext cx="474000" cy="0"/>
                </a:xfrm>
                <a:prstGeom prst="straightConnector1">
                  <a:avLst/>
                </a:prstGeom>
                <a:noFill/>
                <a:ln w="9525" cap="flat" cmpd="sng">
                  <a:solidFill>
                    <a:srgbClr val="A5B7C6"/>
                  </a:solidFill>
                  <a:prstDash val="solid"/>
                  <a:round/>
                  <a:headEnd type="none" w="med" len="med"/>
                  <a:tailEnd type="oval" w="med" len="med"/>
                </a:ln>
              </p:spPr>
            </p:cxnSp>
          </p:grpSp>
        </p:grpSp>
        <p:grpSp>
          <p:nvGrpSpPr>
            <p:cNvPr id="7" name="Google Shape;9136;p68">
              <a:extLst>
                <a:ext uri="{FF2B5EF4-FFF2-40B4-BE49-F238E27FC236}">
                  <a16:creationId xmlns:a16="http://schemas.microsoft.com/office/drawing/2014/main" id="{2F38E4DB-9B4F-4878-9EB6-B5638468998D}"/>
                </a:ext>
              </a:extLst>
            </p:cNvPr>
            <p:cNvGrpSpPr/>
            <p:nvPr/>
          </p:nvGrpSpPr>
          <p:grpSpPr>
            <a:xfrm>
              <a:off x="7140791" y="1447520"/>
              <a:ext cx="1365734" cy="381222"/>
              <a:chOff x="7140791" y="1447520"/>
              <a:chExt cx="1365734" cy="381222"/>
            </a:xfrm>
          </p:grpSpPr>
          <p:sp>
            <p:nvSpPr>
              <p:cNvPr id="13" name="Google Shape;9137;p68">
                <a:extLst>
                  <a:ext uri="{FF2B5EF4-FFF2-40B4-BE49-F238E27FC236}">
                    <a16:creationId xmlns:a16="http://schemas.microsoft.com/office/drawing/2014/main" id="{D200432E-2539-4BCC-86D3-F9910B20E028}"/>
                  </a:ext>
                </a:extLst>
              </p:cNvPr>
              <p:cNvSpPr/>
              <p:nvPr/>
            </p:nvSpPr>
            <p:spPr>
              <a:xfrm flipH="1">
                <a:off x="8087665" y="1447520"/>
                <a:ext cx="418860" cy="298961"/>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9138;p68">
                <a:extLst>
                  <a:ext uri="{FF2B5EF4-FFF2-40B4-BE49-F238E27FC236}">
                    <a16:creationId xmlns:a16="http://schemas.microsoft.com/office/drawing/2014/main" id="{5363EA03-366B-4AB2-AC15-D86D81DE6B5C}"/>
                  </a:ext>
                </a:extLst>
              </p:cNvPr>
              <p:cNvGrpSpPr/>
              <p:nvPr/>
            </p:nvGrpSpPr>
            <p:grpSpPr>
              <a:xfrm>
                <a:off x="7140791" y="1484489"/>
                <a:ext cx="999134" cy="344253"/>
                <a:chOff x="7140791" y="1484489"/>
                <a:chExt cx="999134" cy="344253"/>
              </a:xfrm>
            </p:grpSpPr>
            <p:sp>
              <p:nvSpPr>
                <p:cNvPr id="15" name="Google Shape;9139;p68">
                  <a:extLst>
                    <a:ext uri="{FF2B5EF4-FFF2-40B4-BE49-F238E27FC236}">
                      <a16:creationId xmlns:a16="http://schemas.microsoft.com/office/drawing/2014/main" id="{002B96AB-CC74-40E1-9ACD-32F199FF2D20}"/>
                    </a:ext>
                  </a:extLst>
                </p:cNvPr>
                <p:cNvSpPr/>
                <p:nvPr/>
              </p:nvSpPr>
              <p:spPr>
                <a:xfrm flipH="1">
                  <a:off x="7140791" y="1484489"/>
                  <a:ext cx="653434" cy="344253"/>
                </a:xfrm>
                <a:custGeom>
                  <a:avLst/>
                  <a:gdLst/>
                  <a:ahLst/>
                  <a:cxnLst/>
                  <a:rect l="l" t="t" r="r" b="b"/>
                  <a:pathLst>
                    <a:path w="35124" h="7847" extrusionOk="0">
                      <a:moveTo>
                        <a:pt x="0" y="1"/>
                      </a:moveTo>
                      <a:lnTo>
                        <a:pt x="0" y="7847"/>
                      </a:lnTo>
                      <a:lnTo>
                        <a:pt x="35123" y="7847"/>
                      </a:lnTo>
                      <a:lnTo>
                        <a:pt x="35123"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algn="l"/>
                  <a:endParaRPr lang="en-IN" sz="1400" b="0" i="0" u="none" strike="noStrike" baseline="0" dirty="0">
                    <a:solidFill>
                      <a:schemeClr val="bg1"/>
                    </a:solidFill>
                    <a:latin typeface="TimesNewRoman"/>
                  </a:endParaRPr>
                </a:p>
                <a:p>
                  <a:pPr algn="l"/>
                  <a:r>
                    <a:rPr lang="en-IN" sz="1200" b="0" i="0" u="none" strike="noStrike" baseline="0" dirty="0">
                      <a:solidFill>
                        <a:schemeClr val="bg1"/>
                      </a:solidFill>
                      <a:latin typeface="Montserrat" panose="00000500000000000000" pitchFamily="2" charset="0"/>
                    </a:rPr>
                    <a:t>no known</a:t>
                  </a:r>
                </a:p>
                <a:p>
                  <a:pPr algn="l"/>
                  <a:r>
                    <a:rPr lang="en-US" sz="1200" b="0" i="0" u="none" strike="noStrike" baseline="0" dirty="0">
                      <a:solidFill>
                        <a:schemeClr val="bg1"/>
                      </a:solidFill>
                      <a:latin typeface="Montserrat" panose="00000500000000000000" pitchFamily="2" charset="0"/>
                    </a:rPr>
                    <a:t>polynomial time algorithm to solve CVP</a:t>
                  </a:r>
                  <a:endParaRPr lang="en-IN" sz="1200" dirty="0">
                    <a:solidFill>
                      <a:schemeClr val="bg1"/>
                    </a:solidFill>
                    <a:latin typeface="Montserrat" panose="00000500000000000000" pitchFamily="2" charset="0"/>
                  </a:endParaRPr>
                </a:p>
                <a:p>
                  <a:pPr algn="l"/>
                  <a:endParaRPr dirty="0">
                    <a:solidFill>
                      <a:schemeClr val="bg1"/>
                    </a:solidFill>
                  </a:endParaRPr>
                </a:p>
              </p:txBody>
            </p:sp>
            <p:cxnSp>
              <p:nvCxnSpPr>
                <p:cNvPr id="16" name="Google Shape;9140;p68">
                  <a:extLst>
                    <a:ext uri="{FF2B5EF4-FFF2-40B4-BE49-F238E27FC236}">
                      <a16:creationId xmlns:a16="http://schemas.microsoft.com/office/drawing/2014/main" id="{BFF03FED-1BBD-4F9F-A6A5-EF928B4DA57D}"/>
                    </a:ext>
                  </a:extLst>
                </p:cNvPr>
                <p:cNvCxnSpPr/>
                <p:nvPr/>
              </p:nvCxnSpPr>
              <p:spPr>
                <a:xfrm rot="10800000">
                  <a:off x="7818325" y="1618700"/>
                  <a:ext cx="321600" cy="0"/>
                </a:xfrm>
                <a:prstGeom prst="straightConnector1">
                  <a:avLst/>
                </a:prstGeom>
                <a:noFill/>
                <a:ln w="9525" cap="flat" cmpd="sng">
                  <a:solidFill>
                    <a:srgbClr val="869FB2"/>
                  </a:solidFill>
                  <a:prstDash val="solid"/>
                  <a:round/>
                  <a:headEnd type="none" w="med" len="med"/>
                  <a:tailEnd type="oval" w="med" len="med"/>
                </a:ln>
              </p:spPr>
            </p:cxnSp>
          </p:grpSp>
        </p:grpSp>
        <p:grpSp>
          <p:nvGrpSpPr>
            <p:cNvPr id="8" name="Google Shape;9141;p68">
              <a:extLst>
                <a:ext uri="{FF2B5EF4-FFF2-40B4-BE49-F238E27FC236}">
                  <a16:creationId xmlns:a16="http://schemas.microsoft.com/office/drawing/2014/main" id="{DEDFFCC4-0A37-4973-8AE9-77C378CCFC76}"/>
                </a:ext>
              </a:extLst>
            </p:cNvPr>
            <p:cNvGrpSpPr/>
            <p:nvPr/>
          </p:nvGrpSpPr>
          <p:grpSpPr>
            <a:xfrm>
              <a:off x="7287122" y="1165658"/>
              <a:ext cx="1219403" cy="344253"/>
              <a:chOff x="7287122" y="1165658"/>
              <a:chExt cx="1219403" cy="344253"/>
            </a:xfrm>
          </p:grpSpPr>
          <p:sp>
            <p:nvSpPr>
              <p:cNvPr id="9" name="Google Shape;9142;p68">
                <a:extLst>
                  <a:ext uri="{FF2B5EF4-FFF2-40B4-BE49-F238E27FC236}">
                    <a16:creationId xmlns:a16="http://schemas.microsoft.com/office/drawing/2014/main" id="{AD36C01B-78F8-4768-8592-9584B23DF2C1}"/>
                  </a:ext>
                </a:extLst>
              </p:cNvPr>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9143;p68">
                <a:extLst>
                  <a:ext uri="{FF2B5EF4-FFF2-40B4-BE49-F238E27FC236}">
                    <a16:creationId xmlns:a16="http://schemas.microsoft.com/office/drawing/2014/main" id="{F18786B4-7AC0-4A6B-8AC7-FAEAC183BF71}"/>
                  </a:ext>
                </a:extLst>
              </p:cNvPr>
              <p:cNvGrpSpPr/>
              <p:nvPr/>
            </p:nvGrpSpPr>
            <p:grpSpPr>
              <a:xfrm>
                <a:off x="7287122" y="1248415"/>
                <a:ext cx="695703" cy="199103"/>
                <a:chOff x="7287122" y="1248415"/>
                <a:chExt cx="695703" cy="199103"/>
              </a:xfrm>
            </p:grpSpPr>
            <p:sp>
              <p:nvSpPr>
                <p:cNvPr id="11" name="Google Shape;9144;p68">
                  <a:extLst>
                    <a:ext uri="{FF2B5EF4-FFF2-40B4-BE49-F238E27FC236}">
                      <a16:creationId xmlns:a16="http://schemas.microsoft.com/office/drawing/2014/main" id="{8B1F0802-BC51-44B3-B2AE-DAD7155A2EFA}"/>
                    </a:ext>
                  </a:extLst>
                </p:cNvPr>
                <p:cNvSpPr/>
                <p:nvPr/>
              </p:nvSpPr>
              <p:spPr>
                <a:xfrm flipH="1">
                  <a:off x="7287122" y="1248415"/>
                  <a:ext cx="507103" cy="199103"/>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0" i="0" u="none" strike="noStrike" baseline="0" dirty="0">
                      <a:solidFill>
                        <a:schemeClr val="bg1"/>
                      </a:solidFill>
                      <a:latin typeface="Montserrat" panose="00000500000000000000" pitchFamily="2" charset="0"/>
                    </a:rPr>
                    <a:t>if a third person listens</a:t>
                  </a:r>
                  <a:endParaRPr dirty="0">
                    <a:solidFill>
                      <a:schemeClr val="bg1"/>
                    </a:solidFill>
                    <a:latin typeface="Montserrat" panose="00000500000000000000" pitchFamily="2" charset="0"/>
                  </a:endParaRPr>
                </a:p>
              </p:txBody>
            </p:sp>
            <p:cxnSp>
              <p:nvCxnSpPr>
                <p:cNvPr id="12" name="Google Shape;9145;p68">
                  <a:extLst>
                    <a:ext uri="{FF2B5EF4-FFF2-40B4-BE49-F238E27FC236}">
                      <a16:creationId xmlns:a16="http://schemas.microsoft.com/office/drawing/2014/main" id="{A160082E-EAB3-4E0E-A6C6-3B04E864C59A}"/>
                    </a:ext>
                  </a:extLst>
                </p:cNvPr>
                <p:cNvCxnSpPr/>
                <p:nvPr/>
              </p:nvCxnSpPr>
              <p:spPr>
                <a:xfrm rot="10800000">
                  <a:off x="7818425" y="1377750"/>
                  <a:ext cx="164400" cy="0"/>
                </a:xfrm>
                <a:prstGeom prst="straightConnector1">
                  <a:avLst/>
                </a:prstGeom>
                <a:noFill/>
                <a:ln w="9525" cap="flat" cmpd="sng">
                  <a:solidFill>
                    <a:srgbClr val="869FB1"/>
                  </a:solidFill>
                  <a:prstDash val="solid"/>
                  <a:round/>
                  <a:headEnd type="none" w="med" len="med"/>
                  <a:tailEnd type="oval" w="med" len="med"/>
                </a:ln>
              </p:spPr>
            </p:cxnSp>
          </p:grpSp>
        </p:grpSp>
      </p:grpSp>
      <p:sp>
        <p:nvSpPr>
          <p:cNvPr id="25" name="TextBox 24">
            <a:extLst>
              <a:ext uri="{FF2B5EF4-FFF2-40B4-BE49-F238E27FC236}">
                <a16:creationId xmlns:a16="http://schemas.microsoft.com/office/drawing/2014/main" id="{23012C30-DEBF-4E03-BBF1-133EFFB87B17}"/>
              </a:ext>
            </a:extLst>
          </p:cNvPr>
          <p:cNvSpPr txBox="1"/>
          <p:nvPr/>
        </p:nvSpPr>
        <p:spPr>
          <a:xfrm>
            <a:off x="7218505" y="1398037"/>
            <a:ext cx="1112292" cy="307777"/>
          </a:xfrm>
          <a:prstGeom prst="rect">
            <a:avLst/>
          </a:prstGeom>
          <a:noFill/>
        </p:spPr>
        <p:txBody>
          <a:bodyPr wrap="square" rtlCol="0">
            <a:spAutoFit/>
          </a:bodyPr>
          <a:lstStyle/>
          <a:p>
            <a:r>
              <a:rPr lang="en-IN" dirty="0">
                <a:solidFill>
                  <a:schemeClr val="bg1"/>
                </a:solidFill>
              </a:rPr>
              <a:t>Public key </a:t>
            </a:r>
          </a:p>
        </p:txBody>
      </p:sp>
      <p:sp>
        <p:nvSpPr>
          <p:cNvPr id="32" name="TextBox 31">
            <a:extLst>
              <a:ext uri="{FF2B5EF4-FFF2-40B4-BE49-F238E27FC236}">
                <a16:creationId xmlns:a16="http://schemas.microsoft.com/office/drawing/2014/main" id="{8B167949-E826-467E-B85B-C4367E4DF159}"/>
              </a:ext>
            </a:extLst>
          </p:cNvPr>
          <p:cNvSpPr txBox="1"/>
          <p:nvPr/>
        </p:nvSpPr>
        <p:spPr>
          <a:xfrm>
            <a:off x="7721147" y="1999921"/>
            <a:ext cx="788682" cy="307777"/>
          </a:xfrm>
          <a:prstGeom prst="rect">
            <a:avLst/>
          </a:prstGeom>
          <a:noFill/>
        </p:spPr>
        <p:txBody>
          <a:bodyPr wrap="square" rtlCol="0">
            <a:spAutoFit/>
          </a:bodyPr>
          <a:lstStyle/>
          <a:p>
            <a:r>
              <a:rPr lang="en-IN" b="0" i="0" u="none" strike="noStrike" baseline="0" dirty="0">
                <a:solidFill>
                  <a:schemeClr val="bg1"/>
                </a:solidFill>
                <a:latin typeface="Montserrat" panose="00000500000000000000" pitchFamily="2" charset="0"/>
              </a:rPr>
              <a:t>CVP</a:t>
            </a:r>
            <a:endParaRPr lang="en-IN" dirty="0">
              <a:solidFill>
                <a:schemeClr val="bg1"/>
              </a:solidFill>
              <a:latin typeface="Montserrat" panose="00000500000000000000" pitchFamily="2" charset="0"/>
            </a:endParaRPr>
          </a:p>
        </p:txBody>
      </p:sp>
      <p:sp>
        <p:nvSpPr>
          <p:cNvPr id="33" name="TextBox 32">
            <a:extLst>
              <a:ext uri="{FF2B5EF4-FFF2-40B4-BE49-F238E27FC236}">
                <a16:creationId xmlns:a16="http://schemas.microsoft.com/office/drawing/2014/main" id="{0C2DDFA6-5875-4D07-A45B-09ACE49B3AF6}"/>
              </a:ext>
            </a:extLst>
          </p:cNvPr>
          <p:cNvSpPr txBox="1"/>
          <p:nvPr/>
        </p:nvSpPr>
        <p:spPr>
          <a:xfrm>
            <a:off x="7922526" y="2512295"/>
            <a:ext cx="408271" cy="307777"/>
          </a:xfrm>
          <a:prstGeom prst="rect">
            <a:avLst/>
          </a:prstGeom>
          <a:noFill/>
        </p:spPr>
        <p:txBody>
          <a:bodyPr wrap="square" rtlCol="0">
            <a:spAutoFit/>
          </a:bodyPr>
          <a:lstStyle/>
          <a:p>
            <a:r>
              <a:rPr lang="en-IN" dirty="0">
                <a:solidFill>
                  <a:schemeClr val="bg1"/>
                </a:solidFill>
              </a:rPr>
              <a:t>Pb</a:t>
            </a:r>
          </a:p>
        </p:txBody>
      </p:sp>
      <p:sp>
        <p:nvSpPr>
          <p:cNvPr id="35" name="TextBox 34">
            <a:extLst>
              <a:ext uri="{FF2B5EF4-FFF2-40B4-BE49-F238E27FC236}">
                <a16:creationId xmlns:a16="http://schemas.microsoft.com/office/drawing/2014/main" id="{704A1BB7-FB6B-48BF-B1A2-5A181DE844E5}"/>
              </a:ext>
            </a:extLst>
          </p:cNvPr>
          <p:cNvSpPr txBox="1"/>
          <p:nvPr/>
        </p:nvSpPr>
        <p:spPr>
          <a:xfrm>
            <a:off x="8275705" y="3022164"/>
            <a:ext cx="179032" cy="307777"/>
          </a:xfrm>
          <a:prstGeom prst="rect">
            <a:avLst/>
          </a:prstGeom>
          <a:noFill/>
        </p:spPr>
        <p:txBody>
          <a:bodyPr wrap="square" rtlCol="0">
            <a:spAutoFit/>
          </a:bodyPr>
          <a:lstStyle/>
          <a:p>
            <a:r>
              <a:rPr lang="en-IN" dirty="0">
                <a:solidFill>
                  <a:schemeClr val="bg1"/>
                </a:solidFill>
                <a:latin typeface="Montserrat" panose="00000500000000000000" pitchFamily="2" charset="0"/>
              </a:rPr>
              <a:t>R</a:t>
            </a:r>
          </a:p>
        </p:txBody>
      </p:sp>
    </p:spTree>
    <p:extLst>
      <p:ext uri="{BB962C8B-B14F-4D97-AF65-F5344CB8AC3E}">
        <p14:creationId xmlns:p14="http://schemas.microsoft.com/office/powerpoint/2010/main" val="47600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3"/>
          <p:cNvSpPr txBox="1">
            <a:spLocks noGrp="1"/>
          </p:cNvSpPr>
          <p:nvPr>
            <p:ph type="title"/>
          </p:nvPr>
        </p:nvSpPr>
        <p:spPr>
          <a:xfrm>
            <a:off x="1838292" y="357363"/>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Weakness</a:t>
            </a:r>
            <a:endParaRPr dirty="0"/>
          </a:p>
        </p:txBody>
      </p:sp>
      <p:sp>
        <p:nvSpPr>
          <p:cNvPr id="807" name="Google Shape;807;p53"/>
          <p:cNvSpPr txBox="1">
            <a:spLocks noGrp="1"/>
          </p:cNvSpPr>
          <p:nvPr>
            <p:ph type="subTitle" idx="4294967295"/>
          </p:nvPr>
        </p:nvSpPr>
        <p:spPr>
          <a:xfrm>
            <a:off x="152400" y="1595128"/>
            <a:ext cx="3062225" cy="3174991"/>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TimesNewRoman"/>
              </a:rPr>
              <a:t>GGH error vectors are significantly shorter than the</a:t>
            </a:r>
          </a:p>
          <a:p>
            <a:pPr marL="139700" indent="0" algn="l">
              <a:buNone/>
            </a:pPr>
            <a:r>
              <a:rPr lang="en-US" sz="1800" b="0" i="0" u="none" strike="noStrike" baseline="0" dirty="0">
                <a:latin typeface="TimesNewRoman"/>
              </a:rPr>
              <a:t>lattice vectors, making GGH CVP instances much</a:t>
            </a:r>
          </a:p>
          <a:p>
            <a:pPr marL="139700" indent="0" algn="l">
              <a:buNone/>
            </a:pPr>
            <a:r>
              <a:rPr lang="en-US" sz="1800" b="0" i="0" u="none" strike="noStrike" baseline="0" dirty="0">
                <a:latin typeface="TimesNewRoman"/>
              </a:rPr>
              <a:t>easier than that of general Closest Vector instances.</a:t>
            </a:r>
            <a:endParaRPr dirty="0"/>
          </a:p>
        </p:txBody>
      </p:sp>
      <p:sp>
        <p:nvSpPr>
          <p:cNvPr id="808" name="Google Shape;808;p53"/>
          <p:cNvSpPr txBox="1">
            <a:spLocks noGrp="1"/>
          </p:cNvSpPr>
          <p:nvPr>
            <p:ph type="subTitle" idx="4294967295"/>
          </p:nvPr>
        </p:nvSpPr>
        <p:spPr>
          <a:xfrm>
            <a:off x="5968552" y="1685538"/>
            <a:ext cx="2938659" cy="1582176"/>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TimesNewRoman"/>
              </a:rPr>
              <a:t>GGH cryptosystem selects the value of the error</a:t>
            </a:r>
          </a:p>
          <a:p>
            <a:pPr marL="139700" indent="0" algn="l">
              <a:buNone/>
            </a:pPr>
            <a:r>
              <a:rPr lang="en-US" sz="1800" b="0" i="0" u="none" strike="noStrike" baseline="0" dirty="0">
                <a:latin typeface="TimesNewRoman"/>
              </a:rPr>
              <a:t>vector e as either +σ or -σ, where σ is security</a:t>
            </a:r>
          </a:p>
          <a:p>
            <a:pPr marL="139700" indent="0" algn="l">
              <a:buNone/>
            </a:pPr>
            <a:r>
              <a:rPr lang="en-IN" sz="1800" b="0" i="0" u="none" strike="noStrike" baseline="0" dirty="0">
                <a:latin typeface="TimesNewRoman"/>
              </a:rPr>
              <a:t>parameter.</a:t>
            </a:r>
            <a:endParaRPr dirty="0"/>
          </a:p>
        </p:txBody>
      </p:sp>
      <p:sp>
        <p:nvSpPr>
          <p:cNvPr id="809" name="Google Shape;809;p53"/>
          <p:cNvSpPr txBox="1">
            <a:spLocks noGrp="1"/>
          </p:cNvSpPr>
          <p:nvPr>
            <p:ph type="subTitle" idx="4294967295"/>
          </p:nvPr>
        </p:nvSpPr>
        <p:spPr>
          <a:xfrm>
            <a:off x="1944396" y="3445129"/>
            <a:ext cx="5493485" cy="1418342"/>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TimesNewRoman"/>
              </a:rPr>
              <a:t>The error vector from the ciphertext could be</a:t>
            </a:r>
          </a:p>
          <a:p>
            <a:pPr marL="139700" indent="0" algn="l">
              <a:buNone/>
            </a:pPr>
            <a:r>
              <a:rPr lang="en-US" sz="1800" b="0" i="0" u="none" strike="noStrike" baseline="0" dirty="0">
                <a:latin typeface="TimesNewRoman"/>
              </a:rPr>
              <a:t>removed with a well-chosen modulus. By adding </a:t>
            </a:r>
            <a:r>
              <a:rPr lang="en-US" sz="1800" b="0" i="1" u="none" strike="noStrike" baseline="0" dirty="0">
                <a:latin typeface="TimesNewRoman,Italic"/>
              </a:rPr>
              <a:t>σ</a:t>
            </a:r>
          </a:p>
          <a:p>
            <a:pPr marL="139700" indent="0" algn="l">
              <a:buNone/>
            </a:pPr>
            <a:r>
              <a:rPr lang="en-US" sz="1800" b="0" i="0" u="none" strike="noStrike" baseline="0" dirty="0">
                <a:latin typeface="TimesNewRoman"/>
              </a:rPr>
              <a:t>to every element of the ciphertext, the error vector</a:t>
            </a:r>
          </a:p>
          <a:p>
            <a:pPr marL="139700" indent="0" algn="l">
              <a:buNone/>
            </a:pPr>
            <a:r>
              <a:rPr lang="en-US" sz="1800" b="0" i="0" u="none" strike="noStrike" baseline="0" dirty="0">
                <a:latin typeface="TimesNewRoman"/>
              </a:rPr>
              <a:t>changes from {-</a:t>
            </a:r>
            <a:r>
              <a:rPr lang="en-US" sz="1800" b="0" i="1" u="none" strike="noStrike" baseline="0" dirty="0">
                <a:latin typeface="TimesNewRoman,Italic"/>
              </a:rPr>
              <a:t>σ</a:t>
            </a:r>
            <a:r>
              <a:rPr lang="en-US" sz="1800" b="0" i="0" u="none" strike="noStrike" baseline="0" dirty="0">
                <a:latin typeface="TimesNewRoman"/>
              </a:rPr>
              <a:t>, </a:t>
            </a:r>
            <a:r>
              <a:rPr lang="en-US" sz="1800" b="0" i="1" u="none" strike="noStrike" baseline="0" dirty="0">
                <a:latin typeface="TimesNewRoman,Italic"/>
              </a:rPr>
              <a:t>σ</a:t>
            </a:r>
            <a:r>
              <a:rPr lang="en-US" sz="1800" b="0" i="0" u="none" strike="noStrike" baseline="0" dirty="0">
                <a:latin typeface="TimesNewRoman"/>
              </a:rPr>
              <a:t>}^</a:t>
            </a:r>
            <a:r>
              <a:rPr lang="en-US" sz="1800" b="0" i="1" u="none" strike="noStrike" baseline="0" dirty="0">
                <a:latin typeface="TimesNewRoman,Italic"/>
              </a:rPr>
              <a:t>n </a:t>
            </a:r>
            <a:r>
              <a:rPr lang="en-US" sz="1800" b="0" i="0" u="none" strike="noStrike" baseline="0" dirty="0">
                <a:latin typeface="TimesNewRoman"/>
              </a:rPr>
              <a:t>to {0, 2</a:t>
            </a:r>
            <a:r>
              <a:rPr lang="en-US" sz="1800" b="0" i="1" u="none" strike="noStrike" baseline="0" dirty="0">
                <a:latin typeface="TimesNewRoman,Italic"/>
              </a:rPr>
              <a:t>σ</a:t>
            </a:r>
            <a:r>
              <a:rPr lang="en-US" sz="1800" b="0" i="0" u="none" strike="noStrike" baseline="0" dirty="0">
                <a:latin typeface="TimesNewRoman"/>
              </a:rPr>
              <a:t>}^</a:t>
            </a:r>
            <a:r>
              <a:rPr lang="en-US" sz="1800" b="0" i="1" u="none" strike="noStrike" baseline="0" dirty="0">
                <a:latin typeface="TimesNewRoman,Italic"/>
              </a:rPr>
              <a:t>n</a:t>
            </a:r>
            <a:r>
              <a:rPr lang="en-US" sz="1800" b="0" i="0" u="none" strike="noStrike" baseline="0" dirty="0">
                <a:latin typeface="TimesNewRoman"/>
              </a:rPr>
              <a:t>.</a:t>
            </a:r>
            <a:endParaRPr dirty="0"/>
          </a:p>
        </p:txBody>
      </p:sp>
      <p:grpSp>
        <p:nvGrpSpPr>
          <p:cNvPr id="811" name="Google Shape;811;p53"/>
          <p:cNvGrpSpPr/>
          <p:nvPr/>
        </p:nvGrpSpPr>
        <p:grpSpPr>
          <a:xfrm>
            <a:off x="3491970" y="1217085"/>
            <a:ext cx="1975787" cy="1870017"/>
            <a:chOff x="3886369" y="1635298"/>
            <a:chExt cx="1975787" cy="1870017"/>
          </a:xfrm>
        </p:grpSpPr>
        <p:sp>
          <p:nvSpPr>
            <p:cNvPr id="814" name="Google Shape;814;p53"/>
            <p:cNvSpPr/>
            <p:nvPr/>
          </p:nvSpPr>
          <p:spPr>
            <a:xfrm rot="2616670">
              <a:off x="4404888" y="2529500"/>
              <a:ext cx="940724" cy="975815"/>
            </a:xfrm>
            <a:custGeom>
              <a:avLst/>
              <a:gdLst/>
              <a:ahLst/>
              <a:cxnLst/>
              <a:rect l="l" t="t" r="r" b="b"/>
              <a:pathLst>
                <a:path w="25468" h="26418" extrusionOk="0">
                  <a:moveTo>
                    <a:pt x="7227" y="319"/>
                  </a:moveTo>
                  <a:lnTo>
                    <a:pt x="16669" y="2843"/>
                  </a:lnTo>
                  <a:lnTo>
                    <a:pt x="17907" y="7487"/>
                  </a:lnTo>
                  <a:cubicBezTo>
                    <a:pt x="17931" y="7546"/>
                    <a:pt x="17979" y="7582"/>
                    <a:pt x="18038" y="7594"/>
                  </a:cubicBezTo>
                  <a:cubicBezTo>
                    <a:pt x="18110" y="7594"/>
                    <a:pt x="18169" y="7558"/>
                    <a:pt x="18193" y="7499"/>
                  </a:cubicBezTo>
                  <a:cubicBezTo>
                    <a:pt x="19003" y="5618"/>
                    <a:pt x="19538" y="3617"/>
                    <a:pt x="19788" y="1570"/>
                  </a:cubicBezTo>
                  <a:lnTo>
                    <a:pt x="25146" y="1570"/>
                  </a:lnTo>
                  <a:cubicBezTo>
                    <a:pt x="23848" y="14547"/>
                    <a:pt x="13597" y="24810"/>
                    <a:pt x="619" y="26108"/>
                  </a:cubicBezTo>
                  <a:lnTo>
                    <a:pt x="619" y="20750"/>
                  </a:lnTo>
                  <a:cubicBezTo>
                    <a:pt x="3263" y="20417"/>
                    <a:pt x="5834" y="19607"/>
                    <a:pt x="8192" y="18369"/>
                  </a:cubicBezTo>
                  <a:cubicBezTo>
                    <a:pt x="8239" y="18333"/>
                    <a:pt x="8275" y="18274"/>
                    <a:pt x="8263" y="18214"/>
                  </a:cubicBezTo>
                  <a:cubicBezTo>
                    <a:pt x="8263" y="18155"/>
                    <a:pt x="8216" y="18107"/>
                    <a:pt x="8156" y="18083"/>
                  </a:cubicBezTo>
                  <a:lnTo>
                    <a:pt x="2846" y="16667"/>
                  </a:lnTo>
                  <a:lnTo>
                    <a:pt x="322" y="7225"/>
                  </a:lnTo>
                  <a:lnTo>
                    <a:pt x="7227" y="319"/>
                  </a:lnTo>
                  <a:close/>
                  <a:moveTo>
                    <a:pt x="7185" y="0"/>
                  </a:moveTo>
                  <a:cubicBezTo>
                    <a:pt x="7148" y="0"/>
                    <a:pt x="7110" y="20"/>
                    <a:pt x="7084" y="46"/>
                  </a:cubicBezTo>
                  <a:lnTo>
                    <a:pt x="48" y="7082"/>
                  </a:lnTo>
                  <a:cubicBezTo>
                    <a:pt x="12" y="7118"/>
                    <a:pt x="0" y="7177"/>
                    <a:pt x="12" y="7225"/>
                  </a:cubicBezTo>
                  <a:lnTo>
                    <a:pt x="2584" y="16833"/>
                  </a:lnTo>
                  <a:cubicBezTo>
                    <a:pt x="2596" y="16881"/>
                    <a:pt x="2643" y="16917"/>
                    <a:pt x="2691" y="16940"/>
                  </a:cubicBezTo>
                  <a:lnTo>
                    <a:pt x="7716" y="18274"/>
                  </a:lnTo>
                  <a:cubicBezTo>
                    <a:pt x="5441" y="19429"/>
                    <a:pt x="2989" y="20167"/>
                    <a:pt x="453" y="20465"/>
                  </a:cubicBezTo>
                  <a:cubicBezTo>
                    <a:pt x="381" y="20477"/>
                    <a:pt x="322" y="20536"/>
                    <a:pt x="322" y="20608"/>
                  </a:cubicBezTo>
                  <a:lnTo>
                    <a:pt x="322" y="26263"/>
                  </a:lnTo>
                  <a:cubicBezTo>
                    <a:pt x="322" y="26311"/>
                    <a:pt x="346" y="26346"/>
                    <a:pt x="369" y="26382"/>
                  </a:cubicBezTo>
                  <a:cubicBezTo>
                    <a:pt x="405" y="26406"/>
                    <a:pt x="441" y="26418"/>
                    <a:pt x="477" y="26418"/>
                  </a:cubicBezTo>
                  <a:lnTo>
                    <a:pt x="488" y="26418"/>
                  </a:lnTo>
                  <a:cubicBezTo>
                    <a:pt x="13740" y="25168"/>
                    <a:pt x="24229" y="14678"/>
                    <a:pt x="25468" y="1439"/>
                  </a:cubicBezTo>
                  <a:cubicBezTo>
                    <a:pt x="25468" y="1343"/>
                    <a:pt x="25408" y="1272"/>
                    <a:pt x="25313" y="1272"/>
                  </a:cubicBezTo>
                  <a:lnTo>
                    <a:pt x="19657" y="1272"/>
                  </a:lnTo>
                  <a:cubicBezTo>
                    <a:pt x="19586" y="1272"/>
                    <a:pt x="19527" y="1331"/>
                    <a:pt x="19515" y="1403"/>
                  </a:cubicBezTo>
                  <a:cubicBezTo>
                    <a:pt x="19288" y="3320"/>
                    <a:pt x="18812" y="5189"/>
                    <a:pt x="18086" y="6975"/>
                  </a:cubicBezTo>
                  <a:lnTo>
                    <a:pt x="16931" y="2677"/>
                  </a:lnTo>
                  <a:cubicBezTo>
                    <a:pt x="16919" y="2629"/>
                    <a:pt x="16883" y="2593"/>
                    <a:pt x="16836" y="2582"/>
                  </a:cubicBezTo>
                  <a:lnTo>
                    <a:pt x="7227" y="10"/>
                  </a:lnTo>
                  <a:cubicBezTo>
                    <a:pt x="7214" y="3"/>
                    <a:pt x="7200" y="0"/>
                    <a:pt x="7185"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53"/>
            <p:cNvSpPr/>
            <p:nvPr/>
          </p:nvSpPr>
          <p:spPr>
            <a:xfrm rot="11734090" flipH="1">
              <a:off x="4921432" y="1635298"/>
              <a:ext cx="940724" cy="975815"/>
            </a:xfrm>
            <a:custGeom>
              <a:avLst/>
              <a:gdLst/>
              <a:ahLst/>
              <a:cxnLst/>
              <a:rect l="l" t="t" r="r" b="b"/>
              <a:pathLst>
                <a:path w="25468" h="26418" extrusionOk="0">
                  <a:moveTo>
                    <a:pt x="7227" y="319"/>
                  </a:moveTo>
                  <a:lnTo>
                    <a:pt x="16669" y="2843"/>
                  </a:lnTo>
                  <a:lnTo>
                    <a:pt x="17907" y="7487"/>
                  </a:lnTo>
                  <a:cubicBezTo>
                    <a:pt x="17931" y="7546"/>
                    <a:pt x="17979" y="7582"/>
                    <a:pt x="18038" y="7594"/>
                  </a:cubicBezTo>
                  <a:cubicBezTo>
                    <a:pt x="18110" y="7594"/>
                    <a:pt x="18169" y="7558"/>
                    <a:pt x="18193" y="7499"/>
                  </a:cubicBezTo>
                  <a:cubicBezTo>
                    <a:pt x="19003" y="5618"/>
                    <a:pt x="19538" y="3617"/>
                    <a:pt x="19788" y="1570"/>
                  </a:cubicBezTo>
                  <a:lnTo>
                    <a:pt x="25146" y="1570"/>
                  </a:lnTo>
                  <a:cubicBezTo>
                    <a:pt x="23848" y="14547"/>
                    <a:pt x="13597" y="24810"/>
                    <a:pt x="619" y="26108"/>
                  </a:cubicBezTo>
                  <a:lnTo>
                    <a:pt x="619" y="20750"/>
                  </a:lnTo>
                  <a:cubicBezTo>
                    <a:pt x="3263" y="20417"/>
                    <a:pt x="5834" y="19607"/>
                    <a:pt x="8192" y="18369"/>
                  </a:cubicBezTo>
                  <a:cubicBezTo>
                    <a:pt x="8239" y="18333"/>
                    <a:pt x="8275" y="18274"/>
                    <a:pt x="8263" y="18214"/>
                  </a:cubicBezTo>
                  <a:cubicBezTo>
                    <a:pt x="8263" y="18155"/>
                    <a:pt x="8216" y="18107"/>
                    <a:pt x="8156" y="18083"/>
                  </a:cubicBezTo>
                  <a:lnTo>
                    <a:pt x="2846" y="16667"/>
                  </a:lnTo>
                  <a:lnTo>
                    <a:pt x="322" y="7225"/>
                  </a:lnTo>
                  <a:lnTo>
                    <a:pt x="7227" y="319"/>
                  </a:lnTo>
                  <a:close/>
                  <a:moveTo>
                    <a:pt x="7185" y="0"/>
                  </a:moveTo>
                  <a:cubicBezTo>
                    <a:pt x="7148" y="0"/>
                    <a:pt x="7110" y="20"/>
                    <a:pt x="7084" y="46"/>
                  </a:cubicBezTo>
                  <a:lnTo>
                    <a:pt x="48" y="7082"/>
                  </a:lnTo>
                  <a:cubicBezTo>
                    <a:pt x="12" y="7118"/>
                    <a:pt x="0" y="7177"/>
                    <a:pt x="12" y="7225"/>
                  </a:cubicBezTo>
                  <a:lnTo>
                    <a:pt x="2584" y="16833"/>
                  </a:lnTo>
                  <a:cubicBezTo>
                    <a:pt x="2596" y="16881"/>
                    <a:pt x="2643" y="16917"/>
                    <a:pt x="2691" y="16940"/>
                  </a:cubicBezTo>
                  <a:lnTo>
                    <a:pt x="7716" y="18274"/>
                  </a:lnTo>
                  <a:cubicBezTo>
                    <a:pt x="5441" y="19429"/>
                    <a:pt x="2989" y="20167"/>
                    <a:pt x="453" y="20465"/>
                  </a:cubicBezTo>
                  <a:cubicBezTo>
                    <a:pt x="381" y="20477"/>
                    <a:pt x="322" y="20536"/>
                    <a:pt x="322" y="20608"/>
                  </a:cubicBezTo>
                  <a:lnTo>
                    <a:pt x="322" y="26263"/>
                  </a:lnTo>
                  <a:cubicBezTo>
                    <a:pt x="322" y="26311"/>
                    <a:pt x="346" y="26346"/>
                    <a:pt x="369" y="26382"/>
                  </a:cubicBezTo>
                  <a:cubicBezTo>
                    <a:pt x="405" y="26406"/>
                    <a:pt x="441" y="26418"/>
                    <a:pt x="477" y="26418"/>
                  </a:cubicBezTo>
                  <a:lnTo>
                    <a:pt x="488" y="26418"/>
                  </a:lnTo>
                  <a:cubicBezTo>
                    <a:pt x="13740" y="25168"/>
                    <a:pt x="24229" y="14678"/>
                    <a:pt x="25468" y="1439"/>
                  </a:cubicBezTo>
                  <a:cubicBezTo>
                    <a:pt x="25468" y="1343"/>
                    <a:pt x="25408" y="1272"/>
                    <a:pt x="25313" y="1272"/>
                  </a:cubicBezTo>
                  <a:lnTo>
                    <a:pt x="19657" y="1272"/>
                  </a:lnTo>
                  <a:cubicBezTo>
                    <a:pt x="19586" y="1272"/>
                    <a:pt x="19527" y="1331"/>
                    <a:pt x="19515" y="1403"/>
                  </a:cubicBezTo>
                  <a:cubicBezTo>
                    <a:pt x="19288" y="3320"/>
                    <a:pt x="18812" y="5189"/>
                    <a:pt x="18086" y="6975"/>
                  </a:cubicBezTo>
                  <a:lnTo>
                    <a:pt x="16931" y="2677"/>
                  </a:lnTo>
                  <a:cubicBezTo>
                    <a:pt x="16919" y="2629"/>
                    <a:pt x="16883" y="2593"/>
                    <a:pt x="16836" y="2582"/>
                  </a:cubicBezTo>
                  <a:lnTo>
                    <a:pt x="7227" y="10"/>
                  </a:lnTo>
                  <a:cubicBezTo>
                    <a:pt x="7214" y="3"/>
                    <a:pt x="7200" y="0"/>
                    <a:pt x="7185" y="0"/>
                  </a:cubicBez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53"/>
            <p:cNvSpPr/>
            <p:nvPr/>
          </p:nvSpPr>
          <p:spPr>
            <a:xfrm rot="9866611">
              <a:off x="3886369" y="1638702"/>
              <a:ext cx="940724" cy="975815"/>
            </a:xfrm>
            <a:custGeom>
              <a:avLst/>
              <a:gdLst/>
              <a:ahLst/>
              <a:cxnLst/>
              <a:rect l="l" t="t" r="r" b="b"/>
              <a:pathLst>
                <a:path w="25468" h="26418" extrusionOk="0">
                  <a:moveTo>
                    <a:pt x="7227" y="319"/>
                  </a:moveTo>
                  <a:lnTo>
                    <a:pt x="16669" y="2843"/>
                  </a:lnTo>
                  <a:lnTo>
                    <a:pt x="17907" y="7487"/>
                  </a:lnTo>
                  <a:cubicBezTo>
                    <a:pt x="17931" y="7546"/>
                    <a:pt x="17979" y="7582"/>
                    <a:pt x="18038" y="7594"/>
                  </a:cubicBezTo>
                  <a:cubicBezTo>
                    <a:pt x="18110" y="7594"/>
                    <a:pt x="18169" y="7558"/>
                    <a:pt x="18193" y="7499"/>
                  </a:cubicBezTo>
                  <a:cubicBezTo>
                    <a:pt x="19003" y="5618"/>
                    <a:pt x="19538" y="3617"/>
                    <a:pt x="19788" y="1570"/>
                  </a:cubicBezTo>
                  <a:lnTo>
                    <a:pt x="25146" y="1570"/>
                  </a:lnTo>
                  <a:cubicBezTo>
                    <a:pt x="23848" y="14547"/>
                    <a:pt x="13597" y="24810"/>
                    <a:pt x="619" y="26108"/>
                  </a:cubicBezTo>
                  <a:lnTo>
                    <a:pt x="619" y="20750"/>
                  </a:lnTo>
                  <a:cubicBezTo>
                    <a:pt x="3263" y="20417"/>
                    <a:pt x="5834" y="19607"/>
                    <a:pt x="8192" y="18369"/>
                  </a:cubicBezTo>
                  <a:cubicBezTo>
                    <a:pt x="8239" y="18333"/>
                    <a:pt x="8275" y="18274"/>
                    <a:pt x="8263" y="18214"/>
                  </a:cubicBezTo>
                  <a:cubicBezTo>
                    <a:pt x="8263" y="18155"/>
                    <a:pt x="8216" y="18107"/>
                    <a:pt x="8156" y="18083"/>
                  </a:cubicBezTo>
                  <a:lnTo>
                    <a:pt x="2846" y="16667"/>
                  </a:lnTo>
                  <a:lnTo>
                    <a:pt x="322" y="7225"/>
                  </a:lnTo>
                  <a:lnTo>
                    <a:pt x="7227" y="319"/>
                  </a:lnTo>
                  <a:close/>
                  <a:moveTo>
                    <a:pt x="7185" y="0"/>
                  </a:moveTo>
                  <a:cubicBezTo>
                    <a:pt x="7148" y="0"/>
                    <a:pt x="7110" y="20"/>
                    <a:pt x="7084" y="46"/>
                  </a:cubicBezTo>
                  <a:lnTo>
                    <a:pt x="48" y="7082"/>
                  </a:lnTo>
                  <a:cubicBezTo>
                    <a:pt x="12" y="7118"/>
                    <a:pt x="0" y="7177"/>
                    <a:pt x="12" y="7225"/>
                  </a:cubicBezTo>
                  <a:lnTo>
                    <a:pt x="2584" y="16833"/>
                  </a:lnTo>
                  <a:cubicBezTo>
                    <a:pt x="2596" y="16881"/>
                    <a:pt x="2643" y="16917"/>
                    <a:pt x="2691" y="16940"/>
                  </a:cubicBezTo>
                  <a:lnTo>
                    <a:pt x="7716" y="18274"/>
                  </a:lnTo>
                  <a:cubicBezTo>
                    <a:pt x="5441" y="19429"/>
                    <a:pt x="2989" y="20167"/>
                    <a:pt x="453" y="20465"/>
                  </a:cubicBezTo>
                  <a:cubicBezTo>
                    <a:pt x="381" y="20477"/>
                    <a:pt x="322" y="20536"/>
                    <a:pt x="322" y="20608"/>
                  </a:cubicBezTo>
                  <a:lnTo>
                    <a:pt x="322" y="26263"/>
                  </a:lnTo>
                  <a:cubicBezTo>
                    <a:pt x="322" y="26311"/>
                    <a:pt x="346" y="26346"/>
                    <a:pt x="369" y="26382"/>
                  </a:cubicBezTo>
                  <a:cubicBezTo>
                    <a:pt x="405" y="26406"/>
                    <a:pt x="441" y="26418"/>
                    <a:pt x="477" y="26418"/>
                  </a:cubicBezTo>
                  <a:lnTo>
                    <a:pt x="488" y="26418"/>
                  </a:lnTo>
                  <a:cubicBezTo>
                    <a:pt x="13740" y="25168"/>
                    <a:pt x="24229" y="14678"/>
                    <a:pt x="25468" y="1439"/>
                  </a:cubicBezTo>
                  <a:cubicBezTo>
                    <a:pt x="25468" y="1343"/>
                    <a:pt x="25408" y="1272"/>
                    <a:pt x="25313" y="1272"/>
                  </a:cubicBezTo>
                  <a:lnTo>
                    <a:pt x="19657" y="1272"/>
                  </a:lnTo>
                  <a:cubicBezTo>
                    <a:pt x="19586" y="1272"/>
                    <a:pt x="19527" y="1331"/>
                    <a:pt x="19515" y="1403"/>
                  </a:cubicBezTo>
                  <a:cubicBezTo>
                    <a:pt x="19288" y="3320"/>
                    <a:pt x="18812" y="5189"/>
                    <a:pt x="18086" y="6975"/>
                  </a:cubicBezTo>
                  <a:lnTo>
                    <a:pt x="16931" y="2677"/>
                  </a:lnTo>
                  <a:cubicBezTo>
                    <a:pt x="16919" y="2629"/>
                    <a:pt x="16883" y="2593"/>
                    <a:pt x="16836" y="2582"/>
                  </a:cubicBezTo>
                  <a:lnTo>
                    <a:pt x="7227" y="10"/>
                  </a:lnTo>
                  <a:cubicBezTo>
                    <a:pt x="7214" y="3"/>
                    <a:pt x="7200" y="0"/>
                    <a:pt x="7185"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4" name="Google Shape;824;p53"/>
          <p:cNvSpPr txBox="1">
            <a:spLocks noGrp="1"/>
          </p:cNvSpPr>
          <p:nvPr>
            <p:ph type="subTitle" idx="4294967295"/>
          </p:nvPr>
        </p:nvSpPr>
        <p:spPr>
          <a:xfrm>
            <a:off x="865625" y="1456604"/>
            <a:ext cx="2349000" cy="22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5"/>
                </a:solidFill>
                <a:latin typeface="Abel"/>
                <a:ea typeface="Abel"/>
                <a:cs typeface="Abel"/>
                <a:sym typeface="Abel"/>
              </a:rPr>
              <a:t>Short Vector Error </a:t>
            </a:r>
            <a:endParaRPr sz="1800" dirty="0">
              <a:solidFill>
                <a:schemeClr val="accent5"/>
              </a:solidFill>
              <a:latin typeface="Abel"/>
              <a:ea typeface="Abel"/>
              <a:cs typeface="Abel"/>
              <a:sym typeface="Abel"/>
            </a:endParaRPr>
          </a:p>
        </p:txBody>
      </p:sp>
      <p:sp>
        <p:nvSpPr>
          <p:cNvPr id="825" name="Google Shape;825;p53"/>
          <p:cNvSpPr txBox="1">
            <a:spLocks noGrp="1"/>
          </p:cNvSpPr>
          <p:nvPr>
            <p:ph type="subTitle" idx="4294967295"/>
          </p:nvPr>
        </p:nvSpPr>
        <p:spPr>
          <a:xfrm>
            <a:off x="5906336" y="1087688"/>
            <a:ext cx="2833800" cy="7880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accent5"/>
                </a:solidFill>
                <a:latin typeface="Abel"/>
                <a:ea typeface="Abel"/>
                <a:cs typeface="Abel"/>
                <a:sym typeface="Abel"/>
              </a:rPr>
              <a:t>Special form of error vector</a:t>
            </a:r>
            <a:endParaRPr sz="1800" dirty="0">
              <a:solidFill>
                <a:schemeClr val="accent5"/>
              </a:solidFill>
              <a:latin typeface="Abel"/>
              <a:ea typeface="Abel"/>
              <a:cs typeface="Abel"/>
              <a:sym typeface="Abel"/>
            </a:endParaRPr>
          </a:p>
        </p:txBody>
      </p:sp>
      <p:sp>
        <p:nvSpPr>
          <p:cNvPr id="827" name="Google Shape;827;p53"/>
          <p:cNvSpPr txBox="1">
            <a:spLocks noGrp="1"/>
          </p:cNvSpPr>
          <p:nvPr>
            <p:ph type="subTitle" idx="4294967295"/>
          </p:nvPr>
        </p:nvSpPr>
        <p:spPr>
          <a:xfrm>
            <a:off x="3129398" y="2987223"/>
            <a:ext cx="2567888" cy="4763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5"/>
                </a:solidFill>
                <a:latin typeface="Abel"/>
                <a:ea typeface="Abel"/>
                <a:cs typeface="Abel"/>
                <a:sym typeface="Abel"/>
              </a:rPr>
              <a:t>“Leaky remainder”  Attack</a:t>
            </a:r>
            <a:endParaRPr sz="1800" dirty="0">
              <a:solidFill>
                <a:schemeClr val="accent5"/>
              </a:solidFill>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1"/>
          <p:cNvSpPr txBox="1">
            <a:spLocks noGrp="1"/>
          </p:cNvSpPr>
          <p:nvPr>
            <p:ph type="title"/>
          </p:nvPr>
        </p:nvSpPr>
        <p:spPr>
          <a:xfrm>
            <a:off x="6690359" y="1653704"/>
            <a:ext cx="2148795" cy="1691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Proposed Methodology</a:t>
            </a:r>
            <a:br>
              <a:rPr lang="en" dirty="0"/>
            </a:br>
            <a:r>
              <a:rPr lang="en" dirty="0"/>
              <a:t>Table</a:t>
            </a:r>
            <a:endParaRPr dirty="0"/>
          </a:p>
        </p:txBody>
      </p:sp>
      <p:pic>
        <p:nvPicPr>
          <p:cNvPr id="3" name="Picture 2">
            <a:extLst>
              <a:ext uri="{FF2B5EF4-FFF2-40B4-BE49-F238E27FC236}">
                <a16:creationId xmlns:a16="http://schemas.microsoft.com/office/drawing/2014/main" id="{DF65CEB6-1F22-47D8-B99D-D11EC296BD22}"/>
              </a:ext>
            </a:extLst>
          </p:cNvPr>
          <p:cNvPicPr>
            <a:picLocks noChangeAspect="1"/>
          </p:cNvPicPr>
          <p:nvPr/>
        </p:nvPicPr>
        <p:blipFill>
          <a:blip r:embed="rId3"/>
          <a:stretch>
            <a:fillRect/>
          </a:stretch>
        </p:blipFill>
        <p:spPr>
          <a:xfrm>
            <a:off x="1834475" y="0"/>
            <a:ext cx="447018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New Functions</a:t>
            </a:r>
            <a:endParaRPr dirty="0"/>
          </a:p>
        </p:txBody>
      </p:sp>
      <p:sp>
        <p:nvSpPr>
          <p:cNvPr id="555" name="Google Shape;555;p43"/>
          <p:cNvSpPr txBox="1">
            <a:spLocks noGrp="1"/>
          </p:cNvSpPr>
          <p:nvPr>
            <p:ph type="body" idx="1"/>
          </p:nvPr>
        </p:nvSpPr>
        <p:spPr>
          <a:xfrm>
            <a:off x="697374" y="2644772"/>
            <a:ext cx="3874625" cy="1744348"/>
          </a:xfrm>
          <a:prstGeom prst="rect">
            <a:avLst/>
          </a:prstGeom>
        </p:spPr>
        <p:txBody>
          <a:bodyPr spcFirstLastPara="1" wrap="square" lIns="91425" tIns="91425" rIns="91425" bIns="91425" anchor="t" anchorCtr="0">
            <a:noAutofit/>
          </a:bodyPr>
          <a:lstStyle/>
          <a:p>
            <a:pPr marL="139700" indent="0" algn="l">
              <a:lnSpc>
                <a:spcPct val="150000"/>
              </a:lnSpc>
              <a:buNone/>
            </a:pPr>
            <a:r>
              <a:rPr lang="en-US" sz="1800" b="0" i="0" u="none" strike="noStrike" baseline="0" dirty="0">
                <a:latin typeface="Montserrat" panose="00000500000000000000" pitchFamily="2" charset="0"/>
              </a:rPr>
              <a:t>The function will take input a</a:t>
            </a:r>
          </a:p>
          <a:p>
            <a:pPr marL="139700" indent="0" algn="l">
              <a:lnSpc>
                <a:spcPct val="150000"/>
              </a:lnSpc>
              <a:buNone/>
            </a:pPr>
            <a:r>
              <a:rPr lang="en-US" sz="1800" b="0" i="0" u="none" strike="noStrike" baseline="0" dirty="0">
                <a:latin typeface="Montserrat" panose="00000500000000000000" pitchFamily="2" charset="0"/>
              </a:rPr>
              <a:t>ciphertext </a:t>
            </a:r>
            <a:r>
              <a:rPr lang="en-US" sz="1800" b="0" i="1" u="none" strike="noStrike" baseline="0" dirty="0">
                <a:latin typeface="Montserrat" panose="00000500000000000000" pitchFamily="2" charset="0"/>
              </a:rPr>
              <a:t>c </a:t>
            </a:r>
            <a:r>
              <a:rPr lang="en-US" sz="1800" b="0" i="0" u="none" strike="noStrike" baseline="0" dirty="0">
                <a:latin typeface="Montserrat" panose="00000500000000000000" pitchFamily="2" charset="0"/>
              </a:rPr>
              <a:t>generated by GGH encryption algorithm and output a new ciphertext </a:t>
            </a:r>
            <a:r>
              <a:rPr lang="en-US" sz="1800" b="0" i="1" u="none" strike="noStrike" baseline="0" dirty="0">
                <a:latin typeface="Montserrat" panose="00000500000000000000" pitchFamily="2" charset="0"/>
              </a:rPr>
              <a:t>cout </a:t>
            </a:r>
            <a:r>
              <a:rPr lang="en-US" sz="1800" b="0" i="0" u="none" strike="noStrike" baseline="0" dirty="0">
                <a:latin typeface="Montserrat" panose="00000500000000000000" pitchFamily="2" charset="0"/>
              </a:rPr>
              <a:t>with </a:t>
            </a:r>
            <a:r>
              <a:rPr lang="en-IN" sz="1800" b="0" i="0" u="none" strike="noStrike" baseline="0" dirty="0">
                <a:latin typeface="Montserrat" panose="00000500000000000000" pitchFamily="2" charset="0"/>
              </a:rPr>
              <a:t>shuffled pixels values.</a:t>
            </a:r>
            <a:endParaRPr lang="en-US" sz="1800" dirty="0">
              <a:latin typeface="Montserrat" panose="00000500000000000000" pitchFamily="2" charset="0"/>
            </a:endParaRPr>
          </a:p>
        </p:txBody>
      </p:sp>
      <p:sp>
        <p:nvSpPr>
          <p:cNvPr id="556" name="Google Shape;556;p43"/>
          <p:cNvSpPr txBox="1">
            <a:spLocks noGrp="1"/>
          </p:cNvSpPr>
          <p:nvPr>
            <p:ph type="body" idx="2"/>
          </p:nvPr>
        </p:nvSpPr>
        <p:spPr>
          <a:xfrm>
            <a:off x="5189220" y="2644772"/>
            <a:ext cx="3417475" cy="1879948"/>
          </a:xfrm>
          <a:prstGeom prst="rect">
            <a:avLst/>
          </a:prstGeom>
        </p:spPr>
        <p:txBody>
          <a:bodyPr spcFirstLastPara="1" wrap="square" lIns="91425" tIns="91425" rIns="91425" bIns="91425" anchor="t" anchorCtr="0">
            <a:noAutofit/>
          </a:bodyPr>
          <a:lstStyle/>
          <a:p>
            <a:pPr marL="139700" indent="0" algn="l">
              <a:lnSpc>
                <a:spcPct val="150000"/>
              </a:lnSpc>
              <a:buNone/>
            </a:pPr>
            <a:r>
              <a:rPr lang="en-US" sz="1800" b="0" i="0" u="none" strike="noStrike" baseline="0" dirty="0">
                <a:latin typeface="Montserrat" panose="00000500000000000000" pitchFamily="2" charset="0"/>
              </a:rPr>
              <a:t>It reconstruct the ciphertext </a:t>
            </a:r>
            <a:r>
              <a:rPr lang="en-US" sz="1800" b="0" i="1" u="none" strike="noStrike" baseline="0" dirty="0">
                <a:latin typeface="Montserrat" panose="00000500000000000000" pitchFamily="2" charset="0"/>
              </a:rPr>
              <a:t>c </a:t>
            </a:r>
            <a:r>
              <a:rPr lang="en-US" sz="1800" b="0" i="0" u="none" strike="noStrike" baseline="0" dirty="0">
                <a:latin typeface="Montserrat" panose="00000500000000000000" pitchFamily="2" charset="0"/>
              </a:rPr>
              <a:t>(here</a:t>
            </a:r>
          </a:p>
          <a:p>
            <a:pPr marL="139700" indent="0" algn="l">
              <a:lnSpc>
                <a:spcPct val="150000"/>
              </a:lnSpc>
              <a:buNone/>
            </a:pPr>
            <a:r>
              <a:rPr lang="en-US" sz="1800" b="0" i="0" u="none" strike="noStrike" baseline="0" dirty="0">
                <a:latin typeface="Montserrat" panose="00000500000000000000" pitchFamily="2" charset="0"/>
              </a:rPr>
              <a:t>symbolize as </a:t>
            </a:r>
            <a:r>
              <a:rPr lang="en-US" sz="1800" b="0" i="1" u="none" strike="noStrike" baseline="0" dirty="0">
                <a:latin typeface="Montserrat" panose="00000500000000000000" pitchFamily="2" charset="0"/>
              </a:rPr>
              <a:t>crec</a:t>
            </a:r>
            <a:r>
              <a:rPr lang="en-US" sz="1800" b="0" i="0" u="none" strike="noStrike" baseline="0" dirty="0">
                <a:latin typeface="Montserrat" panose="00000500000000000000" pitchFamily="2" charset="0"/>
              </a:rPr>
              <a:t>) from </a:t>
            </a:r>
            <a:r>
              <a:rPr lang="en-US" sz="1800" b="0" i="1" u="none" strike="noStrike" baseline="0" dirty="0">
                <a:latin typeface="Montserrat" panose="00000500000000000000" pitchFamily="2" charset="0"/>
              </a:rPr>
              <a:t>cout </a:t>
            </a:r>
            <a:r>
              <a:rPr lang="en-US" sz="1800" b="0" i="0" u="none" strike="noStrike" baseline="0" dirty="0">
                <a:latin typeface="Montserrat" panose="00000500000000000000" pitchFamily="2" charset="0"/>
              </a:rPr>
              <a:t>.</a:t>
            </a:r>
            <a:endParaRPr sz="1800" dirty="0">
              <a:latin typeface="Montserrat" panose="00000500000000000000" pitchFamily="2" charset="0"/>
            </a:endParaRPr>
          </a:p>
        </p:txBody>
      </p:sp>
      <p:grpSp>
        <p:nvGrpSpPr>
          <p:cNvPr id="557" name="Google Shape;557;p43"/>
          <p:cNvGrpSpPr/>
          <p:nvPr/>
        </p:nvGrpSpPr>
        <p:grpSpPr>
          <a:xfrm>
            <a:off x="2286535" y="1786820"/>
            <a:ext cx="431837" cy="431393"/>
            <a:chOff x="2497275" y="2744159"/>
            <a:chExt cx="370930" cy="370549"/>
          </a:xfrm>
        </p:grpSpPr>
        <p:sp>
          <p:nvSpPr>
            <p:cNvPr id="558" name="Google Shape;558;p43"/>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3"/>
          <p:cNvGrpSpPr/>
          <p:nvPr/>
        </p:nvGrpSpPr>
        <p:grpSpPr>
          <a:xfrm>
            <a:off x="6372005" y="1747652"/>
            <a:ext cx="443963" cy="429175"/>
            <a:chOff x="4675986" y="2745684"/>
            <a:chExt cx="381346" cy="368644"/>
          </a:xfrm>
        </p:grpSpPr>
        <p:sp>
          <p:nvSpPr>
            <p:cNvPr id="565" name="Google Shape;565;p43"/>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43"/>
          <p:cNvSpPr txBox="1">
            <a:spLocks noGrp="1"/>
          </p:cNvSpPr>
          <p:nvPr>
            <p:ph type="subTitle" idx="3"/>
          </p:nvPr>
        </p:nvSpPr>
        <p:spPr>
          <a:xfrm>
            <a:off x="1129212" y="2389632"/>
            <a:ext cx="2599200" cy="2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pixelPermutation()</a:t>
            </a:r>
            <a:endParaRPr dirty="0"/>
          </a:p>
        </p:txBody>
      </p:sp>
      <p:sp>
        <p:nvSpPr>
          <p:cNvPr id="568" name="Google Shape;568;p43"/>
          <p:cNvSpPr txBox="1">
            <a:spLocks noGrp="1"/>
          </p:cNvSpPr>
          <p:nvPr>
            <p:ph type="subTitle" idx="4"/>
          </p:nvPr>
        </p:nvSpPr>
        <p:spPr>
          <a:xfrm>
            <a:off x="5263750" y="2353105"/>
            <a:ext cx="2599200" cy="2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a:t>
            </a:r>
            <a:r>
              <a:rPr lang="en" dirty="0"/>
              <a:t>econstruct()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7"/>
          <p:cNvSpPr txBox="1">
            <a:spLocks noGrp="1"/>
          </p:cNvSpPr>
          <p:nvPr>
            <p:ph type="subTitle" idx="1"/>
          </p:nvPr>
        </p:nvSpPr>
        <p:spPr>
          <a:xfrm>
            <a:off x="-99060" y="728581"/>
            <a:ext cx="5212080" cy="435151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u="none" strike="noStrike" baseline="0" dirty="0">
                <a:latin typeface="TimesNewRoman"/>
              </a:rPr>
              <a:t>For experimental purpose we have choose a image of size 100x100 as input message i.e. the value of n=100 and apply both GGH encryption algorithm and New proposed encryption algorithm on this same message and analyze their respective ciphertexts against “information leakage” attack.</a:t>
            </a:r>
          </a:p>
          <a:p>
            <a:pPr marL="139700" indent="0" algn="l"/>
            <a:endParaRPr lang="en-US" sz="1800" dirty="0">
              <a:latin typeface="TimesNewRoman"/>
            </a:endParaRPr>
          </a:p>
          <a:p>
            <a:pPr algn="l">
              <a:buFont typeface="Arial" panose="020B0604020202020204" pitchFamily="34" charset="0"/>
              <a:buChar char="•"/>
            </a:pPr>
            <a:r>
              <a:rPr lang="en-US" sz="1800" b="0" i="0" u="none" strike="noStrike" baseline="0" dirty="0">
                <a:latin typeface="TimesNewRoman"/>
              </a:rPr>
              <a:t>The person tries to get information out of ciphertext by multiplying the cipher with inverse of Public key. In this case the GGH’s ciphertext reveals the information where as ciphertext generated by proposed scheme is robust against such attacks and reveals no information.</a:t>
            </a:r>
            <a:endParaRPr dirty="0"/>
          </a:p>
        </p:txBody>
      </p:sp>
      <p:sp>
        <p:nvSpPr>
          <p:cNvPr id="419" name="Google Shape;419;p37"/>
          <p:cNvSpPr txBox="1">
            <a:spLocks noGrp="1"/>
          </p:cNvSpPr>
          <p:nvPr>
            <p:ph type="title"/>
          </p:nvPr>
        </p:nvSpPr>
        <p:spPr>
          <a:xfrm>
            <a:off x="69024" y="63406"/>
            <a:ext cx="32598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 and Analysis</a:t>
            </a:r>
            <a:endParaRPr dirty="0"/>
          </a:p>
        </p:txBody>
      </p:sp>
      <p:pic>
        <p:nvPicPr>
          <p:cNvPr id="3" name="Picture 2">
            <a:extLst>
              <a:ext uri="{FF2B5EF4-FFF2-40B4-BE49-F238E27FC236}">
                <a16:creationId xmlns:a16="http://schemas.microsoft.com/office/drawing/2014/main" id="{202FFCAC-7189-4702-95B9-0656C01701AE}"/>
              </a:ext>
            </a:extLst>
          </p:cNvPr>
          <p:cNvPicPr>
            <a:picLocks noChangeAspect="1"/>
          </p:cNvPicPr>
          <p:nvPr/>
        </p:nvPicPr>
        <p:blipFill rotWithShape="1">
          <a:blip r:embed="rId3"/>
          <a:srcRect l="1322" t="2376" r="3403" b="3247"/>
          <a:stretch/>
        </p:blipFill>
        <p:spPr>
          <a:xfrm>
            <a:off x="5061314" y="820021"/>
            <a:ext cx="3945525" cy="38281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1"/>
          <p:cNvSpPr txBox="1">
            <a:spLocks noGrp="1"/>
          </p:cNvSpPr>
          <p:nvPr>
            <p:ph type="title"/>
          </p:nvPr>
        </p:nvSpPr>
        <p:spPr>
          <a:xfrm>
            <a:off x="3223259" y="84782"/>
            <a:ext cx="2148795" cy="6924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a:t>
            </a:r>
            <a:endParaRPr dirty="0"/>
          </a:p>
        </p:txBody>
      </p:sp>
      <p:grpSp>
        <p:nvGrpSpPr>
          <p:cNvPr id="4" name="Google Shape;609;p46">
            <a:extLst>
              <a:ext uri="{FF2B5EF4-FFF2-40B4-BE49-F238E27FC236}">
                <a16:creationId xmlns:a16="http://schemas.microsoft.com/office/drawing/2014/main" id="{1632E2D2-4D1D-4D10-A64D-B33722792415}"/>
              </a:ext>
            </a:extLst>
          </p:cNvPr>
          <p:cNvGrpSpPr/>
          <p:nvPr/>
        </p:nvGrpSpPr>
        <p:grpSpPr>
          <a:xfrm>
            <a:off x="1798320" y="952499"/>
            <a:ext cx="5836920" cy="4106219"/>
            <a:chOff x="1291761" y="738825"/>
            <a:chExt cx="6646939" cy="3665950"/>
          </a:xfrm>
        </p:grpSpPr>
        <p:sp>
          <p:nvSpPr>
            <p:cNvPr id="5" name="Google Shape;610;p46">
              <a:extLst>
                <a:ext uri="{FF2B5EF4-FFF2-40B4-BE49-F238E27FC236}">
                  <a16:creationId xmlns:a16="http://schemas.microsoft.com/office/drawing/2014/main" id="{0B0AADFD-5FB6-4CEA-A5E5-54FF8BC752AF}"/>
                </a:ext>
              </a:extLst>
            </p:cNvPr>
            <p:cNvSpPr/>
            <p:nvPr/>
          </p:nvSpPr>
          <p:spPr>
            <a:xfrm>
              <a:off x="1314800"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a:lnSpc>
                  <a:spcPct val="150000"/>
                </a:lnSpc>
              </a:pPr>
              <a:r>
                <a:rPr lang="en-US" sz="1600" b="0" i="0" u="none" strike="noStrike" baseline="0" dirty="0">
                  <a:solidFill>
                    <a:schemeClr val="bg1"/>
                  </a:solidFill>
                  <a:latin typeface="Montserrat" panose="00000500000000000000" pitchFamily="2" charset="0"/>
                </a:rPr>
                <a:t>In this work, we implemented GGH cryptosystem using some advanced function by which the problem of information leakage can be prevented. The improved efficiency allows using wider range of security parameter while maintaining the scheme reasonably practical. This new scheme is presented for grayscale images, work can also be done on text and colored images in future. Also scheme can be improve in terms of space complexity as the size of public key and their corresponding ciphertext is </a:t>
              </a:r>
              <a:r>
                <a:rPr lang="en-IN" sz="1600" b="0" i="0" u="none" strike="noStrike" baseline="0" dirty="0">
                  <a:solidFill>
                    <a:schemeClr val="bg1"/>
                  </a:solidFill>
                  <a:latin typeface="Montserrat" panose="00000500000000000000" pitchFamily="2" charset="0"/>
                </a:rPr>
                <a:t>much larger.</a:t>
              </a:r>
              <a:endParaRPr sz="1600" dirty="0">
                <a:solidFill>
                  <a:schemeClr val="bg1"/>
                </a:solidFill>
                <a:latin typeface="Montserrat" panose="00000500000000000000" pitchFamily="2" charset="0"/>
              </a:endParaRPr>
            </a:p>
          </p:txBody>
        </p:sp>
        <p:sp>
          <p:nvSpPr>
            <p:cNvPr id="6" name="Google Shape;611;p46">
              <a:extLst>
                <a:ext uri="{FF2B5EF4-FFF2-40B4-BE49-F238E27FC236}">
                  <a16:creationId xmlns:a16="http://schemas.microsoft.com/office/drawing/2014/main" id="{46AF404F-9095-4BBD-AF58-3D6A4C97BA4B}"/>
                </a:ext>
              </a:extLst>
            </p:cNvPr>
            <p:cNvSpPr/>
            <p:nvPr/>
          </p:nvSpPr>
          <p:spPr>
            <a:xfrm rot="5400000">
              <a:off x="2782319"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604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45"/>
          <p:cNvSpPr txBox="1">
            <a:spLocks noGrp="1"/>
          </p:cNvSpPr>
          <p:nvPr>
            <p:ph type="title"/>
          </p:nvPr>
        </p:nvSpPr>
        <p:spPr>
          <a:xfrm>
            <a:off x="1303537" y="2660953"/>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596" name="Google Shape;596;p45"/>
          <p:cNvGrpSpPr/>
          <p:nvPr/>
        </p:nvGrpSpPr>
        <p:grpSpPr>
          <a:xfrm>
            <a:off x="1480782" y="1516923"/>
            <a:ext cx="5070143" cy="2673152"/>
            <a:chOff x="2572100" y="1956700"/>
            <a:chExt cx="2449375" cy="1759000"/>
          </a:xfrm>
        </p:grpSpPr>
        <p:sp>
          <p:nvSpPr>
            <p:cNvPr id="597" name="Google Shape;597;p45"/>
            <p:cNvSpPr/>
            <p:nvPr/>
          </p:nvSpPr>
          <p:spPr>
            <a:xfrm>
              <a:off x="2572100" y="1956700"/>
              <a:ext cx="2449375" cy="1759000"/>
            </a:xfrm>
            <a:custGeom>
              <a:avLst/>
              <a:gdLst/>
              <a:ahLst/>
              <a:cxnLst/>
              <a:rect l="l" t="t" r="r" b="b"/>
              <a:pathLst>
                <a:path w="97975" h="70360" extrusionOk="0">
                  <a:moveTo>
                    <a:pt x="89425" y="5142"/>
                  </a:moveTo>
                  <a:lnTo>
                    <a:pt x="89425" y="65248"/>
                  </a:lnTo>
                  <a:lnTo>
                    <a:pt x="4319" y="65248"/>
                  </a:lnTo>
                  <a:lnTo>
                    <a:pt x="4319" y="5142"/>
                  </a:lnTo>
                  <a:close/>
                  <a:moveTo>
                    <a:pt x="5347" y="0"/>
                  </a:moveTo>
                  <a:cubicBezTo>
                    <a:pt x="2380" y="0"/>
                    <a:pt x="0" y="2380"/>
                    <a:pt x="0" y="5347"/>
                  </a:cubicBezTo>
                  <a:lnTo>
                    <a:pt x="0" y="65013"/>
                  </a:lnTo>
                  <a:cubicBezTo>
                    <a:pt x="0" y="67980"/>
                    <a:pt x="2380" y="70360"/>
                    <a:pt x="5347" y="70360"/>
                  </a:cubicBezTo>
                  <a:lnTo>
                    <a:pt x="92628" y="70360"/>
                  </a:lnTo>
                  <a:cubicBezTo>
                    <a:pt x="95565" y="70360"/>
                    <a:pt x="97974" y="67980"/>
                    <a:pt x="97974" y="65013"/>
                  </a:cubicBezTo>
                  <a:lnTo>
                    <a:pt x="97974" y="5347"/>
                  </a:lnTo>
                  <a:cubicBezTo>
                    <a:pt x="97974" y="2380"/>
                    <a:pt x="95565" y="0"/>
                    <a:pt x="92628"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4837100" y="2777450"/>
              <a:ext cx="137375" cy="117150"/>
            </a:xfrm>
            <a:custGeom>
              <a:avLst/>
              <a:gdLst/>
              <a:ahLst/>
              <a:cxnLst/>
              <a:rect l="l" t="t" r="r" b="b"/>
              <a:pathLst>
                <a:path w="5495" h="4686" extrusionOk="0">
                  <a:moveTo>
                    <a:pt x="3136" y="1"/>
                  </a:moveTo>
                  <a:cubicBezTo>
                    <a:pt x="2561" y="1"/>
                    <a:pt x="1974" y="215"/>
                    <a:pt x="1499" y="690"/>
                  </a:cubicBezTo>
                  <a:cubicBezTo>
                    <a:pt x="0" y="2159"/>
                    <a:pt x="1058" y="4686"/>
                    <a:pt x="3144" y="4686"/>
                  </a:cubicBezTo>
                  <a:cubicBezTo>
                    <a:pt x="4437" y="4686"/>
                    <a:pt x="5494" y="3657"/>
                    <a:pt x="5494" y="2365"/>
                  </a:cubicBezTo>
                  <a:cubicBezTo>
                    <a:pt x="5494" y="934"/>
                    <a:pt x="4339" y="1"/>
                    <a:pt x="3136" y="1"/>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2621300" y="2709500"/>
              <a:ext cx="19850" cy="253400"/>
            </a:xfrm>
            <a:custGeom>
              <a:avLst/>
              <a:gdLst/>
              <a:ahLst/>
              <a:cxnLst/>
              <a:rect l="l" t="t" r="r" b="b"/>
              <a:pathLst>
                <a:path w="794" h="10136" extrusionOk="0">
                  <a:moveTo>
                    <a:pt x="382" y="0"/>
                  </a:moveTo>
                  <a:cubicBezTo>
                    <a:pt x="177" y="0"/>
                    <a:pt x="0" y="177"/>
                    <a:pt x="0" y="412"/>
                  </a:cubicBezTo>
                  <a:lnTo>
                    <a:pt x="0" y="9724"/>
                  </a:lnTo>
                  <a:cubicBezTo>
                    <a:pt x="0" y="9959"/>
                    <a:pt x="177" y="10136"/>
                    <a:pt x="382" y="10136"/>
                  </a:cubicBezTo>
                  <a:cubicBezTo>
                    <a:pt x="617" y="10136"/>
                    <a:pt x="794" y="9959"/>
                    <a:pt x="794" y="9724"/>
                  </a:cubicBezTo>
                  <a:lnTo>
                    <a:pt x="794" y="412"/>
                  </a:lnTo>
                  <a:cubicBezTo>
                    <a:pt x="794" y="177"/>
                    <a:pt x="617" y="0"/>
                    <a:pt x="382"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45"/>
          <p:cNvGrpSpPr/>
          <p:nvPr/>
        </p:nvGrpSpPr>
        <p:grpSpPr>
          <a:xfrm>
            <a:off x="5281683" y="2678529"/>
            <a:ext cx="349375" cy="349407"/>
            <a:chOff x="5549861" y="3817349"/>
            <a:chExt cx="345642" cy="345674"/>
          </a:xfrm>
        </p:grpSpPr>
        <p:sp>
          <p:nvSpPr>
            <p:cNvPr id="601" name="Google Shape;601;p45"/>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00;p45">
            <a:extLst>
              <a:ext uri="{FF2B5EF4-FFF2-40B4-BE49-F238E27FC236}">
                <a16:creationId xmlns:a16="http://schemas.microsoft.com/office/drawing/2014/main" id="{10B99C45-1D23-4AD5-AC3D-848834ED6C0C}"/>
              </a:ext>
            </a:extLst>
          </p:cNvPr>
          <p:cNvGrpSpPr/>
          <p:nvPr/>
        </p:nvGrpSpPr>
        <p:grpSpPr>
          <a:xfrm>
            <a:off x="2226859" y="2698528"/>
            <a:ext cx="349375" cy="349407"/>
            <a:chOff x="5549861" y="3817349"/>
            <a:chExt cx="345642" cy="345674"/>
          </a:xfrm>
        </p:grpSpPr>
        <p:sp>
          <p:nvSpPr>
            <p:cNvPr id="14" name="Google Shape;601;p45">
              <a:extLst>
                <a:ext uri="{FF2B5EF4-FFF2-40B4-BE49-F238E27FC236}">
                  <a16:creationId xmlns:a16="http://schemas.microsoft.com/office/drawing/2014/main" id="{D2BFA115-F339-4AEE-A58F-ACD058AD58FC}"/>
                </a:ext>
              </a:extLst>
            </p:cNvPr>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2;p45">
              <a:extLst>
                <a:ext uri="{FF2B5EF4-FFF2-40B4-BE49-F238E27FC236}">
                  <a16:creationId xmlns:a16="http://schemas.microsoft.com/office/drawing/2014/main" id="{A5EC534D-2A4D-475A-B243-7EA500238C2D}"/>
                </a:ext>
              </a:extLst>
            </p:cNvPr>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3;p45">
              <a:extLst>
                <a:ext uri="{FF2B5EF4-FFF2-40B4-BE49-F238E27FC236}">
                  <a16:creationId xmlns:a16="http://schemas.microsoft.com/office/drawing/2014/main" id="{CB7B8346-DA7A-40D1-ACFD-D73B6B958112}"/>
                </a:ext>
              </a:extLst>
            </p:cNvPr>
            <p:cNvSpPr/>
            <p:nvPr/>
          </p:nvSpPr>
          <p:spPr>
            <a:xfrm>
              <a:off x="5680584" y="3935026"/>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516468" y="817620"/>
            <a:ext cx="7689900" cy="3965920"/>
          </a:xfrm>
          <a:prstGeom prst="rect">
            <a:avLst/>
          </a:prstGeom>
        </p:spPr>
        <p:txBody>
          <a:bodyPr spcFirstLastPara="1" wrap="square" lIns="91425" tIns="91425" rIns="91425" bIns="91425" anchor="t" anchorCtr="0">
            <a:noAutofit/>
          </a:bodyPr>
          <a:lstStyle/>
          <a:p>
            <a:pPr indent="-304800">
              <a:spcBef>
                <a:spcPts val="1600"/>
              </a:spcBef>
              <a:buClr>
                <a:schemeClr val="accent3"/>
              </a:buClr>
              <a:buFont typeface="Montserrat"/>
              <a:buAutoNum type="arabicPeriod"/>
            </a:pPr>
            <a:r>
              <a:rPr lang="en" dirty="0"/>
              <a:t>Introduction</a:t>
            </a:r>
          </a:p>
          <a:p>
            <a:pPr indent="-304800">
              <a:spcBef>
                <a:spcPts val="1600"/>
              </a:spcBef>
              <a:buClr>
                <a:schemeClr val="accent3"/>
              </a:buClr>
              <a:buFont typeface="Montserrat"/>
              <a:buAutoNum type="arabicPeriod"/>
            </a:pPr>
            <a:r>
              <a:rPr lang="en" dirty="0"/>
              <a:t>A</a:t>
            </a:r>
            <a:r>
              <a:rPr lang="en-IN" dirty="0"/>
              <a:t>b</a:t>
            </a:r>
            <a:r>
              <a:rPr lang="en" dirty="0"/>
              <a:t>stract</a:t>
            </a:r>
          </a:p>
          <a:p>
            <a:pPr marL="457200" lvl="0" indent="-304800" algn="l" rtl="0">
              <a:spcBef>
                <a:spcPts val="1600"/>
              </a:spcBef>
              <a:spcAft>
                <a:spcPts val="0"/>
              </a:spcAft>
              <a:buClr>
                <a:schemeClr val="accent3"/>
              </a:buClr>
              <a:buSzPts val="1200"/>
              <a:buFont typeface="Montserrat"/>
              <a:buAutoNum type="arabicPeriod"/>
            </a:pPr>
            <a:r>
              <a:rPr lang="en" dirty="0"/>
              <a:t>Lattice theory</a:t>
            </a:r>
          </a:p>
          <a:p>
            <a:pPr marL="457200" lvl="0" indent="-304800" algn="l" rtl="0">
              <a:spcBef>
                <a:spcPts val="1600"/>
              </a:spcBef>
              <a:spcAft>
                <a:spcPts val="0"/>
              </a:spcAft>
              <a:buClr>
                <a:schemeClr val="accent3"/>
              </a:buClr>
              <a:buSzPts val="1200"/>
              <a:buFont typeface="Montserrat"/>
              <a:buAutoNum type="arabicPeriod"/>
            </a:pPr>
            <a:r>
              <a:rPr lang="en" dirty="0"/>
              <a:t>GGH cryptosystem </a:t>
            </a:r>
          </a:p>
          <a:p>
            <a:pPr marL="457200" lvl="0" indent="-304800" algn="l" rtl="0">
              <a:spcBef>
                <a:spcPts val="1600"/>
              </a:spcBef>
              <a:spcAft>
                <a:spcPts val="0"/>
              </a:spcAft>
              <a:buClr>
                <a:schemeClr val="accent3"/>
              </a:buClr>
              <a:buSzPts val="1200"/>
              <a:buFont typeface="Montserrat"/>
              <a:buAutoNum type="arabicPeriod"/>
            </a:pPr>
            <a:r>
              <a:rPr lang="en" dirty="0"/>
              <a:t>Algorithm</a:t>
            </a:r>
          </a:p>
          <a:p>
            <a:pPr marL="457200" lvl="0" indent="-304800" algn="l" rtl="0">
              <a:spcBef>
                <a:spcPts val="1600"/>
              </a:spcBef>
              <a:spcAft>
                <a:spcPts val="0"/>
              </a:spcAft>
              <a:buClr>
                <a:schemeClr val="accent3"/>
              </a:buClr>
              <a:buSzPts val="1200"/>
              <a:buFont typeface="Montserrat"/>
              <a:buAutoNum type="arabicPeriod"/>
            </a:pPr>
            <a:r>
              <a:rPr lang="en" dirty="0"/>
              <a:t>Security</a:t>
            </a:r>
          </a:p>
          <a:p>
            <a:pPr marL="457200" lvl="0" indent="-304800" algn="l" rtl="0">
              <a:spcBef>
                <a:spcPts val="1600"/>
              </a:spcBef>
              <a:spcAft>
                <a:spcPts val="0"/>
              </a:spcAft>
              <a:buClr>
                <a:schemeClr val="accent3"/>
              </a:buClr>
              <a:buSzPts val="1200"/>
              <a:buFont typeface="Montserrat"/>
              <a:buAutoNum type="arabicPeriod"/>
            </a:pPr>
            <a:r>
              <a:rPr lang="en" dirty="0"/>
              <a:t>Weakness</a:t>
            </a:r>
          </a:p>
          <a:p>
            <a:pPr marL="457200" lvl="0" indent="-304800" algn="l" rtl="0">
              <a:spcBef>
                <a:spcPts val="1600"/>
              </a:spcBef>
              <a:spcAft>
                <a:spcPts val="0"/>
              </a:spcAft>
              <a:buClr>
                <a:schemeClr val="accent3"/>
              </a:buClr>
              <a:buSzPts val="1200"/>
              <a:buFont typeface="Montserrat"/>
              <a:buAutoNum type="arabicPeriod"/>
            </a:pPr>
            <a:r>
              <a:rPr lang="en" dirty="0"/>
              <a:t>Proposed Methodology</a:t>
            </a:r>
          </a:p>
          <a:p>
            <a:pPr marL="457200" lvl="0" indent="-304800" algn="l" rtl="0">
              <a:spcBef>
                <a:spcPts val="1600"/>
              </a:spcBef>
              <a:spcAft>
                <a:spcPts val="0"/>
              </a:spcAft>
              <a:buClr>
                <a:schemeClr val="accent3"/>
              </a:buClr>
              <a:buSzPts val="1200"/>
              <a:buFont typeface="Montserrat"/>
              <a:buAutoNum type="arabicPeriod"/>
            </a:pPr>
            <a:r>
              <a:rPr lang="en" dirty="0"/>
              <a:t>Result and analysis</a:t>
            </a:r>
          </a:p>
          <a:p>
            <a:pPr marL="457200" lvl="0" indent="-304800" algn="l" rtl="0">
              <a:spcBef>
                <a:spcPts val="1600"/>
              </a:spcBef>
              <a:spcAft>
                <a:spcPts val="0"/>
              </a:spcAft>
              <a:buClr>
                <a:schemeClr val="accent3"/>
              </a:buClr>
              <a:buSzPts val="1200"/>
              <a:buFont typeface="Montserrat"/>
              <a:buAutoNum type="arabicPeriod"/>
            </a:pPr>
            <a:r>
              <a:rPr lang="en" dirty="0"/>
              <a:t>Conclusion</a:t>
            </a:r>
            <a:endParaRPr dirty="0"/>
          </a:p>
          <a:p>
            <a:pPr marL="0" lvl="0" indent="0" algn="l" rtl="0">
              <a:spcBef>
                <a:spcPts val="1600"/>
              </a:spcBef>
              <a:spcAft>
                <a:spcPts val="0"/>
              </a:spcAft>
              <a:buNone/>
            </a:pPr>
            <a:endParaRPr dirty="0"/>
          </a:p>
        </p:txBody>
      </p:sp>
      <p:sp>
        <p:nvSpPr>
          <p:cNvPr id="335" name="Google Shape;335;p30"/>
          <p:cNvSpPr txBox="1">
            <a:spLocks noGrp="1"/>
          </p:cNvSpPr>
          <p:nvPr>
            <p:ph type="title"/>
          </p:nvPr>
        </p:nvSpPr>
        <p:spPr>
          <a:xfrm>
            <a:off x="1683076" y="35996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Index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Smart Men</a:t>
            </a:r>
            <a:endParaRPr b="1" dirty="0"/>
          </a:p>
        </p:txBody>
      </p:sp>
      <p:sp>
        <p:nvSpPr>
          <p:cNvPr id="374" name="Google Shape;374;p33"/>
          <p:cNvSpPr txBox="1">
            <a:spLocks noGrp="1"/>
          </p:cNvSpPr>
          <p:nvPr>
            <p:ph type="subTitle" idx="3"/>
          </p:nvPr>
        </p:nvSpPr>
        <p:spPr>
          <a:xfrm>
            <a:off x="1279625" y="3488857"/>
            <a:ext cx="2349000" cy="2825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Mikl’os Ajtai</a:t>
            </a:r>
            <a:endParaRPr dirty="0"/>
          </a:p>
        </p:txBody>
      </p:sp>
      <p:sp>
        <p:nvSpPr>
          <p:cNvPr id="375" name="Google Shape;375;p33"/>
          <p:cNvSpPr txBox="1">
            <a:spLocks noGrp="1"/>
          </p:cNvSpPr>
          <p:nvPr>
            <p:ph type="subTitle" idx="4"/>
          </p:nvPr>
        </p:nvSpPr>
        <p:spPr>
          <a:xfrm>
            <a:off x="1356124" y="3769150"/>
            <a:ext cx="23490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Computer scientist at IBM and member of  National Academy of Sciences</a:t>
            </a:r>
          </a:p>
        </p:txBody>
      </p:sp>
      <p:sp>
        <p:nvSpPr>
          <p:cNvPr id="376" name="Google Shape;376;p33"/>
          <p:cNvSpPr txBox="1">
            <a:spLocks noGrp="1"/>
          </p:cNvSpPr>
          <p:nvPr>
            <p:ph type="subTitle" idx="5"/>
          </p:nvPr>
        </p:nvSpPr>
        <p:spPr>
          <a:xfrm>
            <a:off x="5675987" y="3306799"/>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Daniele Micciancio</a:t>
            </a:r>
            <a:endParaRPr dirty="0"/>
          </a:p>
        </p:txBody>
      </p:sp>
      <p:sp>
        <p:nvSpPr>
          <p:cNvPr id="377" name="Google Shape;377;p33"/>
          <p:cNvSpPr txBox="1">
            <a:spLocks noGrp="1"/>
          </p:cNvSpPr>
          <p:nvPr>
            <p:ph type="subTitle" idx="6"/>
          </p:nvPr>
        </p:nvSpPr>
        <p:spPr>
          <a:xfrm>
            <a:off x="5605474" y="3773697"/>
            <a:ext cx="23490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Professor at University of California</a:t>
            </a:r>
            <a:endParaRPr dirty="0"/>
          </a:p>
        </p:txBody>
      </p:sp>
      <p:pic>
        <p:nvPicPr>
          <p:cNvPr id="2052" name="Picture 4" descr="Miklós Ajtai - Alchetron, The Free Social Encyclopedia">
            <a:extLst>
              <a:ext uri="{FF2B5EF4-FFF2-40B4-BE49-F238E27FC236}">
                <a16:creationId xmlns:a16="http://schemas.microsoft.com/office/drawing/2014/main" id="{A475CE97-2BEA-4CD9-91E8-11E69F4AD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991" y="946033"/>
            <a:ext cx="1762268" cy="23316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niele Micciancio, 2019 IACR Fellow">
            <a:extLst>
              <a:ext uri="{FF2B5EF4-FFF2-40B4-BE49-F238E27FC236}">
                <a16:creationId xmlns:a16="http://schemas.microsoft.com/office/drawing/2014/main" id="{FC5A5EB8-A30D-4AD3-A990-D380AE2D6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987" y="970900"/>
            <a:ext cx="2207975" cy="220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4"/>
          <p:cNvSpPr txBox="1">
            <a:spLocks noGrp="1"/>
          </p:cNvSpPr>
          <p:nvPr>
            <p:ph type="body" idx="1"/>
          </p:nvPr>
        </p:nvSpPr>
        <p:spPr>
          <a:xfrm>
            <a:off x="370307" y="1657990"/>
            <a:ext cx="4735773" cy="1453700"/>
          </a:xfrm>
          <a:prstGeom prst="rect">
            <a:avLst/>
          </a:prstGeom>
        </p:spPr>
        <p:txBody>
          <a:bodyPr spcFirstLastPara="1" wrap="square" lIns="91425" tIns="91425" rIns="91425" bIns="91425" anchor="ctr" anchorCtr="0">
            <a:noAutofit/>
          </a:bodyPr>
          <a:lstStyle/>
          <a:p>
            <a:pPr>
              <a:lnSpc>
                <a:spcPct val="150000"/>
              </a:lnSpc>
            </a:pPr>
            <a:r>
              <a:rPr lang="en-US" sz="1800" dirty="0">
                <a:latin typeface="TimesNewRoman"/>
              </a:rPr>
              <a:t>Q</a:t>
            </a:r>
            <a:r>
              <a:rPr lang="en-US" sz="1800" b="0" i="0" u="none" strike="noStrike" baseline="0" dirty="0">
                <a:latin typeface="TimesNewRoman"/>
              </a:rPr>
              <a:t>uantum </a:t>
            </a:r>
            <a:r>
              <a:rPr lang="en-IN" sz="1800" b="0" i="0" u="none" strike="noStrike" baseline="0" dirty="0">
                <a:latin typeface="TimesNewRoman"/>
              </a:rPr>
              <a:t>computer generation</a:t>
            </a:r>
          </a:p>
          <a:p>
            <a:pPr>
              <a:lnSpc>
                <a:spcPct val="150000"/>
              </a:lnSpc>
            </a:pPr>
            <a:r>
              <a:rPr lang="en-US" sz="1800" dirty="0">
                <a:latin typeface="TimesNewRoman"/>
              </a:rPr>
              <a:t>R</a:t>
            </a:r>
            <a:r>
              <a:rPr lang="en-US" sz="1800" b="0" i="0" u="none" strike="noStrike" baseline="0" dirty="0">
                <a:latin typeface="TimesNewRoman"/>
              </a:rPr>
              <a:t>ise in cryptanalytic attacks</a:t>
            </a:r>
          </a:p>
          <a:p>
            <a:pPr>
              <a:lnSpc>
                <a:spcPct val="150000"/>
              </a:lnSpc>
            </a:pPr>
            <a:r>
              <a:rPr lang="en-US" sz="1800" dirty="0">
                <a:latin typeface="TimesNewRoman"/>
              </a:rPr>
              <a:t>Enhanced cryptosystem</a:t>
            </a:r>
          </a:p>
        </p:txBody>
      </p:sp>
      <p:sp>
        <p:nvSpPr>
          <p:cNvPr id="392" name="Google Shape;392;p3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 name="Google Shape;406;p36">
            <a:extLst>
              <a:ext uri="{FF2B5EF4-FFF2-40B4-BE49-F238E27FC236}">
                <a16:creationId xmlns:a16="http://schemas.microsoft.com/office/drawing/2014/main" id="{612C0DCF-C2D3-4722-9452-97088F4E2C2A}"/>
              </a:ext>
            </a:extLst>
          </p:cNvPr>
          <p:cNvSpPr/>
          <p:nvPr/>
        </p:nvSpPr>
        <p:spPr>
          <a:xfrm rot="5400000">
            <a:off x="5885772" y="853911"/>
            <a:ext cx="1908519" cy="345789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Quantum computers will break the encryption that protects the internet |  The Economist">
            <a:extLst>
              <a:ext uri="{FF2B5EF4-FFF2-40B4-BE49-F238E27FC236}">
                <a16:creationId xmlns:a16="http://schemas.microsoft.com/office/drawing/2014/main" id="{08398F21-1844-492F-8E1F-E95A0CE51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854" y="1657990"/>
            <a:ext cx="3357349" cy="1827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ABSTRACT</a:t>
            </a:r>
            <a:endParaRPr dirty="0"/>
          </a:p>
        </p:txBody>
      </p:sp>
      <p:sp>
        <p:nvSpPr>
          <p:cNvPr id="364" name="Google Shape;364;p32"/>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p>
            <a:pPr marL="342900" lvl="0" indent="-342900" algn="l" rtl="0">
              <a:lnSpc>
                <a:spcPct val="200000"/>
              </a:lnSpc>
              <a:spcBef>
                <a:spcPts val="0"/>
              </a:spcBef>
              <a:spcAft>
                <a:spcPts val="0"/>
              </a:spcAft>
              <a:buAutoNum type="arabicPeriod"/>
            </a:pPr>
            <a:r>
              <a:rPr lang="en-IN" dirty="0"/>
              <a:t>Quantum Computer</a:t>
            </a:r>
          </a:p>
          <a:p>
            <a:pPr marL="342900" lvl="0" indent="-342900" algn="l" rtl="0">
              <a:lnSpc>
                <a:spcPct val="200000"/>
              </a:lnSpc>
              <a:spcBef>
                <a:spcPts val="0"/>
              </a:spcBef>
              <a:spcAft>
                <a:spcPts val="0"/>
              </a:spcAft>
              <a:buAutoNum type="arabicPeriod"/>
            </a:pPr>
            <a:r>
              <a:rPr lang="en-IN" dirty="0"/>
              <a:t>Lattice cryptography</a:t>
            </a:r>
          </a:p>
          <a:p>
            <a:pPr marL="342900" lvl="0" indent="-342900" algn="l" rtl="0">
              <a:lnSpc>
                <a:spcPct val="200000"/>
              </a:lnSpc>
              <a:spcBef>
                <a:spcPts val="0"/>
              </a:spcBef>
              <a:spcAft>
                <a:spcPts val="0"/>
              </a:spcAft>
              <a:buAutoNum type="arabicPeriod"/>
            </a:pPr>
            <a:r>
              <a:rPr lang="en-IN" dirty="0"/>
              <a:t>Exploits</a:t>
            </a:r>
          </a:p>
          <a:p>
            <a:pPr marL="342900" lvl="0" indent="-342900" algn="l" rtl="0">
              <a:lnSpc>
                <a:spcPct val="200000"/>
              </a:lnSpc>
              <a:spcBef>
                <a:spcPts val="0"/>
              </a:spcBef>
              <a:spcAft>
                <a:spcPts val="0"/>
              </a:spcAft>
              <a:buAutoNum type="arabicPeriod"/>
            </a:pPr>
            <a:r>
              <a:rPr lang="en-IN" dirty="0"/>
              <a:t>Improvision</a:t>
            </a:r>
          </a:p>
          <a:p>
            <a:pPr marL="0" lvl="0" indent="0" algn="l" rtl="0">
              <a:spcBef>
                <a:spcPts val="0"/>
              </a:spcBef>
              <a:spcAft>
                <a:spcPts val="0"/>
              </a:spcAft>
              <a:buNone/>
            </a:pPr>
            <a:endParaRPr dirty="0"/>
          </a:p>
        </p:txBody>
      </p:sp>
      <p:sp>
        <p:nvSpPr>
          <p:cNvPr id="366" name="Google Shape;366;p32"/>
          <p:cNvSpPr/>
          <p:nvPr/>
        </p:nvSpPr>
        <p:spPr>
          <a:xfrm>
            <a:off x="5442963" y="1547975"/>
            <a:ext cx="1810375" cy="1796975"/>
          </a:xfrm>
          <a:custGeom>
            <a:avLst/>
            <a:gdLst/>
            <a:ahLst/>
            <a:cxnLst/>
            <a:rect l="l" t="t" r="r" b="b"/>
            <a:pathLst>
              <a:path w="72415" h="71879" extrusionOk="0">
                <a:moveTo>
                  <a:pt x="49114" y="5537"/>
                </a:moveTo>
                <a:lnTo>
                  <a:pt x="49388" y="5609"/>
                </a:lnTo>
                <a:lnTo>
                  <a:pt x="49174" y="5680"/>
                </a:lnTo>
                <a:lnTo>
                  <a:pt x="49114" y="5537"/>
                </a:lnTo>
                <a:close/>
                <a:moveTo>
                  <a:pt x="22992" y="5621"/>
                </a:moveTo>
                <a:lnTo>
                  <a:pt x="22956" y="5704"/>
                </a:lnTo>
                <a:lnTo>
                  <a:pt x="22813" y="5668"/>
                </a:lnTo>
                <a:lnTo>
                  <a:pt x="22992" y="5621"/>
                </a:lnTo>
                <a:close/>
                <a:moveTo>
                  <a:pt x="35053" y="2644"/>
                </a:moveTo>
                <a:lnTo>
                  <a:pt x="35053" y="9335"/>
                </a:lnTo>
                <a:lnTo>
                  <a:pt x="24837" y="6263"/>
                </a:lnTo>
                <a:lnTo>
                  <a:pt x="25409" y="5025"/>
                </a:lnTo>
                <a:lnTo>
                  <a:pt x="35053" y="2644"/>
                </a:lnTo>
                <a:close/>
                <a:moveTo>
                  <a:pt x="36982" y="2549"/>
                </a:moveTo>
                <a:lnTo>
                  <a:pt x="46697" y="4942"/>
                </a:lnTo>
                <a:lnTo>
                  <a:pt x="47292" y="6240"/>
                </a:lnTo>
                <a:lnTo>
                  <a:pt x="36982" y="9335"/>
                </a:lnTo>
                <a:lnTo>
                  <a:pt x="36982" y="2549"/>
                </a:lnTo>
                <a:close/>
                <a:moveTo>
                  <a:pt x="52531" y="6692"/>
                </a:moveTo>
                <a:lnTo>
                  <a:pt x="58437" y="11919"/>
                </a:lnTo>
                <a:lnTo>
                  <a:pt x="53912" y="15931"/>
                </a:lnTo>
                <a:lnTo>
                  <a:pt x="49995" y="7454"/>
                </a:lnTo>
                <a:lnTo>
                  <a:pt x="52531" y="6692"/>
                </a:lnTo>
                <a:close/>
                <a:moveTo>
                  <a:pt x="19789" y="6775"/>
                </a:moveTo>
                <a:lnTo>
                  <a:pt x="22134" y="7490"/>
                </a:lnTo>
                <a:lnTo>
                  <a:pt x="18098" y="16217"/>
                </a:lnTo>
                <a:lnTo>
                  <a:pt x="13622" y="12252"/>
                </a:lnTo>
                <a:lnTo>
                  <a:pt x="19789" y="6775"/>
                </a:lnTo>
                <a:close/>
                <a:moveTo>
                  <a:pt x="36017" y="11967"/>
                </a:moveTo>
                <a:lnTo>
                  <a:pt x="40899" y="16479"/>
                </a:lnTo>
                <a:lnTo>
                  <a:pt x="31124" y="16479"/>
                </a:lnTo>
                <a:lnTo>
                  <a:pt x="36017" y="11967"/>
                </a:lnTo>
                <a:close/>
                <a:moveTo>
                  <a:pt x="48114" y="8026"/>
                </a:moveTo>
                <a:lnTo>
                  <a:pt x="52031" y="16491"/>
                </a:lnTo>
                <a:lnTo>
                  <a:pt x="43399" y="16146"/>
                </a:lnTo>
                <a:lnTo>
                  <a:pt x="37922" y="11085"/>
                </a:lnTo>
                <a:lnTo>
                  <a:pt x="48114" y="8026"/>
                </a:lnTo>
                <a:close/>
                <a:moveTo>
                  <a:pt x="24004" y="8049"/>
                </a:moveTo>
                <a:lnTo>
                  <a:pt x="34112" y="11085"/>
                </a:lnTo>
                <a:lnTo>
                  <a:pt x="28338" y="16419"/>
                </a:lnTo>
                <a:lnTo>
                  <a:pt x="19991" y="16753"/>
                </a:lnTo>
                <a:lnTo>
                  <a:pt x="24004" y="8049"/>
                </a:lnTo>
                <a:close/>
                <a:moveTo>
                  <a:pt x="59901" y="13217"/>
                </a:moveTo>
                <a:lnTo>
                  <a:pt x="64259" y="17086"/>
                </a:lnTo>
                <a:lnTo>
                  <a:pt x="65366" y="19991"/>
                </a:lnTo>
                <a:lnTo>
                  <a:pt x="64461" y="23111"/>
                </a:lnTo>
                <a:lnTo>
                  <a:pt x="55198" y="17384"/>
                </a:lnTo>
                <a:lnTo>
                  <a:pt x="59901" y="13217"/>
                </a:lnTo>
                <a:close/>
                <a:moveTo>
                  <a:pt x="12157" y="13538"/>
                </a:moveTo>
                <a:lnTo>
                  <a:pt x="16812" y="17658"/>
                </a:lnTo>
                <a:lnTo>
                  <a:pt x="7954" y="23135"/>
                </a:lnTo>
                <a:lnTo>
                  <a:pt x="7037" y="20027"/>
                </a:lnTo>
                <a:lnTo>
                  <a:pt x="8157" y="17086"/>
                </a:lnTo>
                <a:lnTo>
                  <a:pt x="12157" y="13538"/>
                </a:lnTo>
                <a:close/>
                <a:moveTo>
                  <a:pt x="66509" y="23004"/>
                </a:moveTo>
                <a:lnTo>
                  <a:pt x="67188" y="24801"/>
                </a:lnTo>
                <a:lnTo>
                  <a:pt x="67188" y="24801"/>
                </a:lnTo>
                <a:lnTo>
                  <a:pt x="66176" y="24170"/>
                </a:lnTo>
                <a:lnTo>
                  <a:pt x="66509" y="23004"/>
                </a:lnTo>
                <a:close/>
                <a:moveTo>
                  <a:pt x="5906" y="23039"/>
                </a:moveTo>
                <a:lnTo>
                  <a:pt x="6240" y="24194"/>
                </a:lnTo>
                <a:lnTo>
                  <a:pt x="5228" y="24825"/>
                </a:lnTo>
                <a:lnTo>
                  <a:pt x="5906" y="23039"/>
                </a:lnTo>
                <a:close/>
                <a:moveTo>
                  <a:pt x="45709" y="18182"/>
                </a:moveTo>
                <a:lnTo>
                  <a:pt x="52650" y="18455"/>
                </a:lnTo>
                <a:lnTo>
                  <a:pt x="52924" y="25385"/>
                </a:lnTo>
                <a:lnTo>
                  <a:pt x="45709" y="18182"/>
                </a:lnTo>
                <a:close/>
                <a:moveTo>
                  <a:pt x="26052" y="18444"/>
                </a:moveTo>
                <a:lnTo>
                  <a:pt x="19110" y="25397"/>
                </a:lnTo>
                <a:lnTo>
                  <a:pt x="19372" y="18717"/>
                </a:lnTo>
                <a:lnTo>
                  <a:pt x="26052" y="18444"/>
                </a:lnTo>
                <a:close/>
                <a:moveTo>
                  <a:pt x="17396" y="19587"/>
                </a:moveTo>
                <a:lnTo>
                  <a:pt x="17086" y="27421"/>
                </a:lnTo>
                <a:lnTo>
                  <a:pt x="17051" y="27457"/>
                </a:lnTo>
                <a:cubicBezTo>
                  <a:pt x="17039" y="27468"/>
                  <a:pt x="17039" y="27480"/>
                  <a:pt x="17027" y="27480"/>
                </a:cubicBezTo>
                <a:lnTo>
                  <a:pt x="11085" y="33874"/>
                </a:lnTo>
                <a:lnTo>
                  <a:pt x="8514" y="25075"/>
                </a:lnTo>
                <a:lnTo>
                  <a:pt x="17396" y="19587"/>
                </a:lnTo>
                <a:close/>
                <a:moveTo>
                  <a:pt x="54639" y="19313"/>
                </a:moveTo>
                <a:lnTo>
                  <a:pt x="63902" y="25040"/>
                </a:lnTo>
                <a:lnTo>
                  <a:pt x="61282" y="33993"/>
                </a:lnTo>
                <a:lnTo>
                  <a:pt x="55043" y="27195"/>
                </a:lnTo>
                <a:lnTo>
                  <a:pt x="54948" y="27290"/>
                </a:lnTo>
                <a:lnTo>
                  <a:pt x="54639" y="19313"/>
                </a:lnTo>
                <a:close/>
                <a:moveTo>
                  <a:pt x="65604" y="26099"/>
                </a:moveTo>
                <a:lnTo>
                  <a:pt x="68331" y="27778"/>
                </a:lnTo>
                <a:lnTo>
                  <a:pt x="70045" y="32350"/>
                </a:lnTo>
                <a:lnTo>
                  <a:pt x="69759" y="34779"/>
                </a:lnTo>
                <a:lnTo>
                  <a:pt x="63056" y="34838"/>
                </a:lnTo>
                <a:lnTo>
                  <a:pt x="63056" y="34838"/>
                </a:lnTo>
                <a:lnTo>
                  <a:pt x="65604" y="26099"/>
                </a:lnTo>
                <a:close/>
                <a:moveTo>
                  <a:pt x="6799" y="26135"/>
                </a:moveTo>
                <a:lnTo>
                  <a:pt x="9371" y="34910"/>
                </a:lnTo>
                <a:lnTo>
                  <a:pt x="9371" y="34910"/>
                </a:lnTo>
                <a:lnTo>
                  <a:pt x="2680" y="34862"/>
                </a:lnTo>
                <a:lnTo>
                  <a:pt x="2382" y="32338"/>
                </a:lnTo>
                <a:lnTo>
                  <a:pt x="4085" y="27814"/>
                </a:lnTo>
                <a:lnTo>
                  <a:pt x="6799" y="26135"/>
                </a:lnTo>
                <a:close/>
                <a:moveTo>
                  <a:pt x="16717" y="30671"/>
                </a:moveTo>
                <a:lnTo>
                  <a:pt x="16717" y="40911"/>
                </a:lnTo>
                <a:lnTo>
                  <a:pt x="11978" y="35755"/>
                </a:lnTo>
                <a:lnTo>
                  <a:pt x="16717" y="30671"/>
                </a:lnTo>
                <a:close/>
                <a:moveTo>
                  <a:pt x="55317" y="30362"/>
                </a:moveTo>
                <a:lnTo>
                  <a:pt x="60318" y="35803"/>
                </a:lnTo>
                <a:lnTo>
                  <a:pt x="55317" y="41172"/>
                </a:lnTo>
                <a:lnTo>
                  <a:pt x="55317" y="30362"/>
                </a:lnTo>
                <a:close/>
                <a:moveTo>
                  <a:pt x="69521" y="36731"/>
                </a:moveTo>
                <a:lnTo>
                  <a:pt x="68688" y="43613"/>
                </a:lnTo>
                <a:lnTo>
                  <a:pt x="65747" y="45435"/>
                </a:lnTo>
                <a:lnTo>
                  <a:pt x="63080" y="36779"/>
                </a:lnTo>
                <a:lnTo>
                  <a:pt x="69521" y="36731"/>
                </a:lnTo>
                <a:close/>
                <a:moveTo>
                  <a:pt x="2918" y="36803"/>
                </a:moveTo>
                <a:lnTo>
                  <a:pt x="9347" y="36851"/>
                </a:lnTo>
                <a:lnTo>
                  <a:pt x="6573" y="45816"/>
                </a:lnTo>
                <a:lnTo>
                  <a:pt x="3799" y="44101"/>
                </a:lnTo>
                <a:lnTo>
                  <a:pt x="2918" y="36803"/>
                </a:lnTo>
                <a:close/>
                <a:moveTo>
                  <a:pt x="68378" y="46078"/>
                </a:moveTo>
                <a:lnTo>
                  <a:pt x="68081" y="48531"/>
                </a:lnTo>
                <a:lnTo>
                  <a:pt x="67140" y="49912"/>
                </a:lnTo>
                <a:lnTo>
                  <a:pt x="66342" y="47340"/>
                </a:lnTo>
                <a:lnTo>
                  <a:pt x="68378" y="46078"/>
                </a:lnTo>
                <a:close/>
                <a:moveTo>
                  <a:pt x="4097" y="46566"/>
                </a:moveTo>
                <a:lnTo>
                  <a:pt x="5990" y="47733"/>
                </a:lnTo>
                <a:lnTo>
                  <a:pt x="5299" y="49935"/>
                </a:lnTo>
                <a:lnTo>
                  <a:pt x="4335" y="48531"/>
                </a:lnTo>
                <a:lnTo>
                  <a:pt x="4097" y="46566"/>
                </a:lnTo>
                <a:close/>
                <a:moveTo>
                  <a:pt x="61294" y="37601"/>
                </a:moveTo>
                <a:lnTo>
                  <a:pt x="64044" y="46483"/>
                </a:lnTo>
                <a:lnTo>
                  <a:pt x="54627" y="52317"/>
                </a:lnTo>
                <a:lnTo>
                  <a:pt x="54627" y="52317"/>
                </a:lnTo>
                <a:lnTo>
                  <a:pt x="54936" y="44316"/>
                </a:lnTo>
                <a:lnTo>
                  <a:pt x="54996" y="44363"/>
                </a:lnTo>
                <a:lnTo>
                  <a:pt x="61294" y="37601"/>
                </a:lnTo>
                <a:close/>
                <a:moveTo>
                  <a:pt x="11121" y="37684"/>
                </a:moveTo>
                <a:lnTo>
                  <a:pt x="17062" y="44161"/>
                </a:lnTo>
                <a:lnTo>
                  <a:pt x="17396" y="52495"/>
                </a:lnTo>
                <a:lnTo>
                  <a:pt x="8288" y="46864"/>
                </a:lnTo>
                <a:lnTo>
                  <a:pt x="11121" y="37684"/>
                </a:lnTo>
                <a:close/>
                <a:moveTo>
                  <a:pt x="43078" y="18753"/>
                </a:moveTo>
                <a:lnTo>
                  <a:pt x="53043" y="28730"/>
                </a:lnTo>
                <a:lnTo>
                  <a:pt x="53043" y="42827"/>
                </a:lnTo>
                <a:lnTo>
                  <a:pt x="43078" y="52793"/>
                </a:lnTo>
                <a:lnTo>
                  <a:pt x="28969" y="52793"/>
                </a:lnTo>
                <a:lnTo>
                  <a:pt x="19003" y="42827"/>
                </a:lnTo>
                <a:lnTo>
                  <a:pt x="19003" y="28730"/>
                </a:lnTo>
                <a:lnTo>
                  <a:pt x="28969" y="18753"/>
                </a:lnTo>
                <a:close/>
                <a:moveTo>
                  <a:pt x="52924" y="46161"/>
                </a:moveTo>
                <a:lnTo>
                  <a:pt x="52650" y="53031"/>
                </a:lnTo>
                <a:lnTo>
                  <a:pt x="45780" y="53305"/>
                </a:lnTo>
                <a:lnTo>
                  <a:pt x="52924" y="46161"/>
                </a:lnTo>
                <a:close/>
                <a:moveTo>
                  <a:pt x="19086" y="46149"/>
                </a:moveTo>
                <a:lnTo>
                  <a:pt x="26528" y="53591"/>
                </a:lnTo>
                <a:lnTo>
                  <a:pt x="26528" y="53591"/>
                </a:lnTo>
                <a:lnTo>
                  <a:pt x="19372" y="53305"/>
                </a:lnTo>
                <a:lnTo>
                  <a:pt x="19086" y="46149"/>
                </a:lnTo>
                <a:close/>
                <a:moveTo>
                  <a:pt x="7692" y="48781"/>
                </a:moveTo>
                <a:lnTo>
                  <a:pt x="16777" y="54400"/>
                </a:lnTo>
                <a:lnTo>
                  <a:pt x="11574" y="59020"/>
                </a:lnTo>
                <a:lnTo>
                  <a:pt x="6716" y="51971"/>
                </a:lnTo>
                <a:lnTo>
                  <a:pt x="7692" y="48781"/>
                </a:lnTo>
                <a:close/>
                <a:moveTo>
                  <a:pt x="64640" y="48400"/>
                </a:moveTo>
                <a:lnTo>
                  <a:pt x="65735" y="51948"/>
                </a:lnTo>
                <a:lnTo>
                  <a:pt x="60818" y="59068"/>
                </a:lnTo>
                <a:lnTo>
                  <a:pt x="55305" y="54174"/>
                </a:lnTo>
                <a:lnTo>
                  <a:pt x="64640" y="48400"/>
                </a:lnTo>
                <a:close/>
                <a:moveTo>
                  <a:pt x="41101" y="55079"/>
                </a:moveTo>
                <a:lnTo>
                  <a:pt x="36005" y="59782"/>
                </a:lnTo>
                <a:lnTo>
                  <a:pt x="30909" y="55079"/>
                </a:lnTo>
                <a:close/>
                <a:moveTo>
                  <a:pt x="52174" y="54996"/>
                </a:moveTo>
                <a:lnTo>
                  <a:pt x="48126" y="63735"/>
                </a:lnTo>
                <a:lnTo>
                  <a:pt x="37922" y="60663"/>
                </a:lnTo>
                <a:lnTo>
                  <a:pt x="43685" y="55341"/>
                </a:lnTo>
                <a:lnTo>
                  <a:pt x="52174" y="54996"/>
                </a:lnTo>
                <a:close/>
                <a:moveTo>
                  <a:pt x="19920" y="55269"/>
                </a:moveTo>
                <a:lnTo>
                  <a:pt x="28623" y="55603"/>
                </a:lnTo>
                <a:lnTo>
                  <a:pt x="34100" y="60663"/>
                </a:lnTo>
                <a:lnTo>
                  <a:pt x="23849" y="63747"/>
                </a:lnTo>
                <a:lnTo>
                  <a:pt x="19920" y="55269"/>
                </a:lnTo>
                <a:close/>
                <a:moveTo>
                  <a:pt x="54008" y="55639"/>
                </a:moveTo>
                <a:lnTo>
                  <a:pt x="59699" y="60675"/>
                </a:lnTo>
                <a:lnTo>
                  <a:pt x="58806" y="61973"/>
                </a:lnTo>
                <a:lnTo>
                  <a:pt x="52769" y="65140"/>
                </a:lnTo>
                <a:lnTo>
                  <a:pt x="49995" y="64306"/>
                </a:lnTo>
                <a:lnTo>
                  <a:pt x="54008" y="55639"/>
                </a:lnTo>
                <a:close/>
                <a:moveTo>
                  <a:pt x="18063" y="55865"/>
                </a:moveTo>
                <a:lnTo>
                  <a:pt x="21968" y="64318"/>
                </a:lnTo>
                <a:lnTo>
                  <a:pt x="19765" y="64985"/>
                </a:lnTo>
                <a:lnTo>
                  <a:pt x="19837" y="65235"/>
                </a:lnTo>
                <a:lnTo>
                  <a:pt x="13610" y="61961"/>
                </a:lnTo>
                <a:lnTo>
                  <a:pt x="12681" y="60627"/>
                </a:lnTo>
                <a:lnTo>
                  <a:pt x="18063" y="55865"/>
                </a:lnTo>
                <a:close/>
                <a:moveTo>
                  <a:pt x="22801" y="66092"/>
                </a:moveTo>
                <a:lnTo>
                  <a:pt x="23218" y="67009"/>
                </a:lnTo>
                <a:lnTo>
                  <a:pt x="21968" y="66342"/>
                </a:lnTo>
                <a:lnTo>
                  <a:pt x="22801" y="66092"/>
                </a:lnTo>
                <a:close/>
                <a:moveTo>
                  <a:pt x="49174" y="66080"/>
                </a:moveTo>
                <a:lnTo>
                  <a:pt x="50317" y="66426"/>
                </a:lnTo>
                <a:lnTo>
                  <a:pt x="48602" y="67319"/>
                </a:lnTo>
                <a:lnTo>
                  <a:pt x="48602" y="67319"/>
                </a:lnTo>
                <a:lnTo>
                  <a:pt x="49174" y="66080"/>
                </a:lnTo>
                <a:close/>
                <a:moveTo>
                  <a:pt x="35053" y="62413"/>
                </a:moveTo>
                <a:lnTo>
                  <a:pt x="35053" y="69557"/>
                </a:lnTo>
                <a:lnTo>
                  <a:pt x="28052" y="69557"/>
                </a:lnTo>
                <a:lnTo>
                  <a:pt x="26040" y="68485"/>
                </a:lnTo>
                <a:lnTo>
                  <a:pt x="24671" y="65533"/>
                </a:lnTo>
                <a:lnTo>
                  <a:pt x="35053" y="62413"/>
                </a:lnTo>
                <a:close/>
                <a:moveTo>
                  <a:pt x="36982" y="62413"/>
                </a:moveTo>
                <a:lnTo>
                  <a:pt x="47304" y="65509"/>
                </a:lnTo>
                <a:lnTo>
                  <a:pt x="45792" y="68759"/>
                </a:lnTo>
                <a:lnTo>
                  <a:pt x="45828" y="68771"/>
                </a:lnTo>
                <a:lnTo>
                  <a:pt x="44363" y="69557"/>
                </a:lnTo>
                <a:lnTo>
                  <a:pt x="36982" y="69557"/>
                </a:lnTo>
                <a:lnTo>
                  <a:pt x="36982" y="62413"/>
                </a:lnTo>
                <a:close/>
                <a:moveTo>
                  <a:pt x="36209" y="1"/>
                </a:moveTo>
                <a:cubicBezTo>
                  <a:pt x="36115" y="1"/>
                  <a:pt x="36023" y="13"/>
                  <a:pt x="35934" y="36"/>
                </a:cubicBezTo>
                <a:lnTo>
                  <a:pt x="19539" y="4073"/>
                </a:lnTo>
                <a:cubicBezTo>
                  <a:pt x="19348" y="4108"/>
                  <a:pt x="19182" y="4204"/>
                  <a:pt x="19039" y="4323"/>
                </a:cubicBezTo>
                <a:lnTo>
                  <a:pt x="6394" y="15526"/>
                </a:lnTo>
                <a:cubicBezTo>
                  <a:pt x="6252" y="15657"/>
                  <a:pt x="6144" y="15812"/>
                  <a:pt x="6085" y="15991"/>
                </a:cubicBezTo>
                <a:lnTo>
                  <a:pt x="96" y="31778"/>
                </a:lnTo>
                <a:cubicBezTo>
                  <a:pt x="25" y="31957"/>
                  <a:pt x="1" y="32148"/>
                  <a:pt x="25" y="32326"/>
                </a:cubicBezTo>
                <a:lnTo>
                  <a:pt x="2061" y="49090"/>
                </a:lnTo>
                <a:cubicBezTo>
                  <a:pt x="2084" y="49281"/>
                  <a:pt x="2156" y="49459"/>
                  <a:pt x="2263" y="49614"/>
                </a:cubicBezTo>
                <a:lnTo>
                  <a:pt x="11847" y="63520"/>
                </a:lnTo>
                <a:cubicBezTo>
                  <a:pt x="11955" y="63675"/>
                  <a:pt x="12098" y="63806"/>
                  <a:pt x="12264" y="63890"/>
                </a:cubicBezTo>
                <a:lnTo>
                  <a:pt x="27230" y="71736"/>
                </a:lnTo>
                <a:cubicBezTo>
                  <a:pt x="27385" y="71831"/>
                  <a:pt x="27576" y="71867"/>
                  <a:pt x="27766" y="71879"/>
                </a:cubicBezTo>
                <a:lnTo>
                  <a:pt x="44661" y="71879"/>
                </a:lnTo>
                <a:cubicBezTo>
                  <a:pt x="44852" y="71879"/>
                  <a:pt x="45030" y="71831"/>
                  <a:pt x="45209" y="71736"/>
                </a:cubicBezTo>
                <a:lnTo>
                  <a:pt x="60151" y="63901"/>
                </a:lnTo>
                <a:cubicBezTo>
                  <a:pt x="60318" y="63806"/>
                  <a:pt x="60461" y="63687"/>
                  <a:pt x="60568" y="63532"/>
                </a:cubicBezTo>
                <a:lnTo>
                  <a:pt x="70164" y="49626"/>
                </a:lnTo>
                <a:cubicBezTo>
                  <a:pt x="70271" y="49471"/>
                  <a:pt x="70331" y="49293"/>
                  <a:pt x="70355" y="49102"/>
                </a:cubicBezTo>
                <a:lnTo>
                  <a:pt x="72391" y="32338"/>
                </a:lnTo>
                <a:cubicBezTo>
                  <a:pt x="72415" y="32148"/>
                  <a:pt x="72391" y="31957"/>
                  <a:pt x="72331" y="31778"/>
                </a:cubicBezTo>
                <a:lnTo>
                  <a:pt x="66342" y="15991"/>
                </a:lnTo>
                <a:cubicBezTo>
                  <a:pt x="66271" y="15812"/>
                  <a:pt x="66164" y="15657"/>
                  <a:pt x="66021" y="15526"/>
                </a:cubicBezTo>
                <a:lnTo>
                  <a:pt x="53376" y="4335"/>
                </a:lnTo>
                <a:cubicBezTo>
                  <a:pt x="53234" y="4204"/>
                  <a:pt x="53067" y="4120"/>
                  <a:pt x="52888" y="4073"/>
                </a:cubicBezTo>
                <a:lnTo>
                  <a:pt x="36493" y="36"/>
                </a:lnTo>
                <a:cubicBezTo>
                  <a:pt x="36398" y="13"/>
                  <a:pt x="36303" y="1"/>
                  <a:pt x="36209" y="1"/>
                </a:cubicBez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LATTICE THEORY</a:t>
            </a:r>
            <a:endParaRPr dirty="0"/>
          </a:p>
        </p:txBody>
      </p:sp>
      <p:sp>
        <p:nvSpPr>
          <p:cNvPr id="341" name="Google Shape;341;p31"/>
          <p:cNvSpPr txBox="1">
            <a:spLocks noGrp="1"/>
          </p:cNvSpPr>
          <p:nvPr>
            <p:ph type="subTitle" idx="1"/>
          </p:nvPr>
        </p:nvSpPr>
        <p:spPr>
          <a:xfrm>
            <a:off x="1196934" y="1303866"/>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DEFINATION</a:t>
            </a:r>
            <a:endParaRPr dirty="0"/>
          </a:p>
        </p:txBody>
      </p:sp>
      <p:sp>
        <p:nvSpPr>
          <p:cNvPr id="343" name="Google Shape;343;p31"/>
          <p:cNvSpPr txBox="1">
            <a:spLocks noGrp="1"/>
          </p:cNvSpPr>
          <p:nvPr>
            <p:ph type="title" idx="3"/>
          </p:nvPr>
        </p:nvSpPr>
        <p:spPr>
          <a:xfrm>
            <a:off x="239634" y="1131350"/>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44" name="Google Shape;344;p31"/>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SIP – AJTAI’96</a:t>
            </a:r>
            <a:endParaRPr dirty="0"/>
          </a:p>
        </p:txBody>
      </p:sp>
      <p:sp>
        <p:nvSpPr>
          <p:cNvPr id="345" name="Google Shape;345;p31"/>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p:txBody>
      </p:sp>
      <p:sp>
        <p:nvSpPr>
          <p:cNvPr id="346" name="Google Shape;346;p31"/>
          <p:cNvSpPr txBox="1">
            <a:spLocks noGrp="1"/>
          </p:cNvSpPr>
          <p:nvPr>
            <p:ph type="title" idx="6"/>
          </p:nvPr>
        </p:nvSpPr>
        <p:spPr>
          <a:xfrm>
            <a:off x="718284"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
        <p:nvSpPr>
          <p:cNvPr id="347" name="Google Shape;347;p31"/>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Good and bad basis</a:t>
            </a:r>
            <a:endParaRPr dirty="0"/>
          </a:p>
        </p:txBody>
      </p:sp>
      <p:sp>
        <p:nvSpPr>
          <p:cNvPr id="348" name="Google Shape;348;p31"/>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G</a:t>
            </a:r>
            <a:r>
              <a:rPr lang="en" dirty="0"/>
              <a:t>ood basis – u1,u2</a:t>
            </a:r>
          </a:p>
          <a:p>
            <a:pPr marL="0" lvl="0" indent="0" algn="l" rtl="0">
              <a:spcBef>
                <a:spcPts val="0"/>
              </a:spcBef>
              <a:spcAft>
                <a:spcPts val="0"/>
              </a:spcAft>
              <a:buClr>
                <a:schemeClr val="dk1"/>
              </a:buClr>
              <a:buSzPts val="1100"/>
              <a:buFont typeface="Arial"/>
              <a:buNone/>
            </a:pPr>
            <a:r>
              <a:rPr lang="en" dirty="0"/>
              <a:t>Bad basis – v1,v2</a:t>
            </a:r>
            <a:endParaRPr dirty="0"/>
          </a:p>
        </p:txBody>
      </p:sp>
      <p:sp>
        <p:nvSpPr>
          <p:cNvPr id="349" name="Google Shape;349;p31"/>
          <p:cNvSpPr txBox="1">
            <a:spLocks noGrp="1"/>
          </p:cNvSpPr>
          <p:nvPr>
            <p:ph type="title" idx="9"/>
          </p:nvPr>
        </p:nvSpPr>
        <p:spPr>
          <a:xfrm>
            <a:off x="718284"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p:txBody>
      </p:sp>
      <p:sp>
        <p:nvSpPr>
          <p:cNvPr id="353" name="Google Shape;353;p31"/>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STAGES</a:t>
            </a:r>
            <a:endParaRPr/>
          </a:p>
        </p:txBody>
      </p:sp>
      <p:sp>
        <p:nvSpPr>
          <p:cNvPr id="354" name="Google Shape;354;p31"/>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p:txBody>
      </p:sp>
      <p:sp>
        <p:nvSpPr>
          <p:cNvPr id="355" name="Google Shape;355;p31"/>
          <p:cNvSpPr txBox="1">
            <a:spLocks noGrp="1"/>
          </p:cNvSpPr>
          <p:nvPr>
            <p:ph type="title" idx="18"/>
          </p:nvPr>
        </p:nvSpPr>
        <p:spPr>
          <a:xfrm>
            <a:off x="4406409"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5.</a:t>
            </a:r>
            <a:endParaRPr/>
          </a:p>
        </p:txBody>
      </p:sp>
      <p:pic>
        <p:nvPicPr>
          <p:cNvPr id="1026" name="Picture 2" descr="Lattice reduction - Wikipedia">
            <a:extLst>
              <a:ext uri="{FF2B5EF4-FFF2-40B4-BE49-F238E27FC236}">
                <a16:creationId xmlns:a16="http://schemas.microsoft.com/office/drawing/2014/main" id="{2E910500-6743-430E-BE2A-01D47BE54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866" y="3399878"/>
            <a:ext cx="3311260" cy="16453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0CA9A7C-CEA8-4A26-AF7D-F94920702E03}"/>
              </a:ext>
            </a:extLst>
          </p:cNvPr>
          <p:cNvPicPr>
            <a:picLocks noChangeAspect="1"/>
          </p:cNvPicPr>
          <p:nvPr/>
        </p:nvPicPr>
        <p:blipFill>
          <a:blip r:embed="rId4"/>
          <a:stretch>
            <a:fillRect/>
          </a:stretch>
        </p:blipFill>
        <p:spPr>
          <a:xfrm>
            <a:off x="1196934" y="1729839"/>
            <a:ext cx="7096442" cy="15259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15089" y="339936"/>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LATTICE THEORY</a:t>
            </a:r>
            <a:endParaRPr dirty="0"/>
          </a:p>
        </p:txBody>
      </p:sp>
      <p:sp>
        <p:nvSpPr>
          <p:cNvPr id="341" name="Google Shape;341;p31"/>
          <p:cNvSpPr txBox="1">
            <a:spLocks noGrp="1"/>
          </p:cNvSpPr>
          <p:nvPr>
            <p:ph type="subTitle" idx="1"/>
          </p:nvPr>
        </p:nvSpPr>
        <p:spPr>
          <a:xfrm>
            <a:off x="1196934" y="1003171"/>
            <a:ext cx="2897394"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SVP-Shortest Vector problem</a:t>
            </a:r>
            <a:endParaRPr dirty="0"/>
          </a:p>
        </p:txBody>
      </p:sp>
      <p:sp>
        <p:nvSpPr>
          <p:cNvPr id="343" name="Google Shape;343;p31"/>
          <p:cNvSpPr txBox="1">
            <a:spLocks noGrp="1"/>
          </p:cNvSpPr>
          <p:nvPr>
            <p:ph type="title" idx="3"/>
          </p:nvPr>
        </p:nvSpPr>
        <p:spPr>
          <a:xfrm>
            <a:off x="164414" y="89457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44" name="Google Shape;344;p31"/>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SIP – AJTAI’96</a:t>
            </a:r>
            <a:endParaRPr dirty="0"/>
          </a:p>
        </p:txBody>
      </p:sp>
      <p:sp>
        <p:nvSpPr>
          <p:cNvPr id="345" name="Google Shape;345;p31"/>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p:txBody>
      </p:sp>
      <p:sp>
        <p:nvSpPr>
          <p:cNvPr id="346" name="Google Shape;346;p31"/>
          <p:cNvSpPr txBox="1">
            <a:spLocks noGrp="1"/>
          </p:cNvSpPr>
          <p:nvPr>
            <p:ph type="title" idx="6"/>
          </p:nvPr>
        </p:nvSpPr>
        <p:spPr>
          <a:xfrm>
            <a:off x="718284"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
        <p:nvSpPr>
          <p:cNvPr id="347" name="Google Shape;347;p31"/>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Good and bad basis</a:t>
            </a:r>
            <a:endParaRPr dirty="0"/>
          </a:p>
        </p:txBody>
      </p:sp>
      <p:sp>
        <p:nvSpPr>
          <p:cNvPr id="348" name="Google Shape;348;p31"/>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G</a:t>
            </a:r>
            <a:r>
              <a:rPr lang="en" dirty="0"/>
              <a:t>ood basis – u1,u2</a:t>
            </a:r>
          </a:p>
          <a:p>
            <a:pPr marL="0" lvl="0" indent="0" algn="l" rtl="0">
              <a:spcBef>
                <a:spcPts val="0"/>
              </a:spcBef>
              <a:spcAft>
                <a:spcPts val="0"/>
              </a:spcAft>
              <a:buClr>
                <a:schemeClr val="dk1"/>
              </a:buClr>
              <a:buSzPts val="1100"/>
              <a:buFont typeface="Arial"/>
              <a:buNone/>
            </a:pPr>
            <a:r>
              <a:rPr lang="en" dirty="0"/>
              <a:t>Bad basis – v1,v2</a:t>
            </a:r>
            <a:endParaRPr dirty="0"/>
          </a:p>
        </p:txBody>
      </p:sp>
      <p:sp>
        <p:nvSpPr>
          <p:cNvPr id="349" name="Google Shape;349;p31"/>
          <p:cNvSpPr txBox="1">
            <a:spLocks noGrp="1"/>
          </p:cNvSpPr>
          <p:nvPr>
            <p:ph type="title" idx="9"/>
          </p:nvPr>
        </p:nvSpPr>
        <p:spPr>
          <a:xfrm>
            <a:off x="718284"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3" name="Google Shape;353;p31"/>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STAGES</a:t>
            </a:r>
            <a:endParaRPr dirty="0"/>
          </a:p>
        </p:txBody>
      </p:sp>
      <p:sp>
        <p:nvSpPr>
          <p:cNvPr id="354" name="Google Shape;354;p31"/>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p:txBody>
      </p:sp>
      <p:sp>
        <p:nvSpPr>
          <p:cNvPr id="355" name="Google Shape;355;p31"/>
          <p:cNvSpPr txBox="1">
            <a:spLocks noGrp="1"/>
          </p:cNvSpPr>
          <p:nvPr>
            <p:ph type="title" idx="18"/>
          </p:nvPr>
        </p:nvSpPr>
        <p:spPr>
          <a:xfrm>
            <a:off x="4406409"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5.</a:t>
            </a:r>
            <a:endParaRPr/>
          </a:p>
        </p:txBody>
      </p:sp>
      <p:pic>
        <p:nvPicPr>
          <p:cNvPr id="3" name="Picture 2">
            <a:extLst>
              <a:ext uri="{FF2B5EF4-FFF2-40B4-BE49-F238E27FC236}">
                <a16:creationId xmlns:a16="http://schemas.microsoft.com/office/drawing/2014/main" id="{9FC7FFFA-007A-4E91-8805-D2C6CCEDCB67}"/>
              </a:ext>
            </a:extLst>
          </p:cNvPr>
          <p:cNvPicPr>
            <a:picLocks noChangeAspect="1"/>
          </p:cNvPicPr>
          <p:nvPr/>
        </p:nvPicPr>
        <p:blipFill rotWithShape="1">
          <a:blip r:embed="rId3"/>
          <a:srcRect l="4963"/>
          <a:stretch/>
        </p:blipFill>
        <p:spPr>
          <a:xfrm>
            <a:off x="4942675" y="1182871"/>
            <a:ext cx="2598494" cy="2360940"/>
          </a:xfrm>
          <a:prstGeom prst="rect">
            <a:avLst/>
          </a:prstGeom>
        </p:spPr>
      </p:pic>
      <p:pic>
        <p:nvPicPr>
          <p:cNvPr id="5" name="Picture 4">
            <a:extLst>
              <a:ext uri="{FF2B5EF4-FFF2-40B4-BE49-F238E27FC236}">
                <a16:creationId xmlns:a16="http://schemas.microsoft.com/office/drawing/2014/main" id="{385D496B-1FAB-4108-92A9-F6A0E3B0EA29}"/>
              </a:ext>
            </a:extLst>
          </p:cNvPr>
          <p:cNvPicPr>
            <a:picLocks noChangeAspect="1"/>
          </p:cNvPicPr>
          <p:nvPr/>
        </p:nvPicPr>
        <p:blipFill>
          <a:blip r:embed="rId4"/>
          <a:stretch>
            <a:fillRect/>
          </a:stretch>
        </p:blipFill>
        <p:spPr>
          <a:xfrm>
            <a:off x="1252788" y="1394842"/>
            <a:ext cx="2789907" cy="3557465"/>
          </a:xfrm>
          <a:prstGeom prst="rect">
            <a:avLst/>
          </a:prstGeom>
        </p:spPr>
      </p:pic>
    </p:spTree>
    <p:extLst>
      <p:ext uri="{BB962C8B-B14F-4D97-AF65-F5344CB8AC3E}">
        <p14:creationId xmlns:p14="http://schemas.microsoft.com/office/powerpoint/2010/main" val="214826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50" y="365151"/>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LATTICE THEORY</a:t>
            </a:r>
            <a:endParaRPr dirty="0"/>
          </a:p>
        </p:txBody>
      </p:sp>
      <p:sp>
        <p:nvSpPr>
          <p:cNvPr id="341" name="Google Shape;341;p31"/>
          <p:cNvSpPr txBox="1">
            <a:spLocks noGrp="1"/>
          </p:cNvSpPr>
          <p:nvPr>
            <p:ph type="subTitle" idx="1"/>
          </p:nvPr>
        </p:nvSpPr>
        <p:spPr>
          <a:xfrm>
            <a:off x="1196934" y="1003171"/>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CVP-Closest Vector problem</a:t>
            </a:r>
            <a:endParaRPr dirty="0"/>
          </a:p>
        </p:txBody>
      </p:sp>
      <p:sp>
        <p:nvSpPr>
          <p:cNvPr id="343" name="Google Shape;343;p31"/>
          <p:cNvSpPr txBox="1">
            <a:spLocks noGrp="1"/>
          </p:cNvSpPr>
          <p:nvPr>
            <p:ph type="title" idx="3"/>
          </p:nvPr>
        </p:nvSpPr>
        <p:spPr>
          <a:xfrm>
            <a:off x="178061" y="79655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
        <p:nvSpPr>
          <p:cNvPr id="351" name="Google Shape;351;p31"/>
          <p:cNvSpPr txBox="1">
            <a:spLocks noGrp="1"/>
          </p:cNvSpPr>
          <p:nvPr>
            <p:ph type="subTitle" idx="14"/>
          </p:nvPr>
        </p:nvSpPr>
        <p:spPr>
          <a:xfrm>
            <a:off x="582901" y="3103386"/>
            <a:ext cx="3908266" cy="1167803"/>
          </a:xfrm>
          <a:prstGeom prst="rect">
            <a:avLst/>
          </a:prstGeom>
        </p:spPr>
        <p:txBody>
          <a:bodyPr spcFirstLastPara="1" wrap="square" lIns="91425" tIns="91425" rIns="91425" bIns="91425" anchor="t" anchorCtr="0">
            <a:noAutofit/>
          </a:bodyPr>
          <a:lstStyle/>
          <a:p>
            <a:r>
              <a:rPr lang="en-IN" b="0" i="0" u="none" strike="noStrike" baseline="0" dirty="0">
                <a:latin typeface="Montserrat" panose="00000500000000000000" pitchFamily="2" charset="0"/>
              </a:rPr>
              <a:t>The Goldreich–</a:t>
            </a:r>
            <a:r>
              <a:rPr lang="en-US" b="0" i="0" u="none" strike="noStrike" baseline="0" dirty="0">
                <a:latin typeface="Montserrat" panose="00000500000000000000" pitchFamily="2" charset="0"/>
              </a:rPr>
              <a:t>Goldwasser Halevi(GGH) cryptosystem is designed on the basis of the fact of hard lattice problem to find closest vector </a:t>
            </a:r>
            <a:r>
              <a:rPr lang="en-IN" b="0" i="0" u="none" strike="noStrike" baseline="0" dirty="0">
                <a:latin typeface="Montserrat" panose="00000500000000000000" pitchFamily="2" charset="0"/>
              </a:rPr>
              <a:t>in lattice.</a:t>
            </a:r>
            <a:endParaRPr dirty="0">
              <a:latin typeface="Montserrat" panose="00000500000000000000" pitchFamily="2" charset="0"/>
            </a:endParaRPr>
          </a:p>
        </p:txBody>
      </p:sp>
      <p:sp>
        <p:nvSpPr>
          <p:cNvPr id="353" name="Google Shape;353;p31"/>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STES</a:t>
            </a:r>
            <a:endParaRPr dirty="0"/>
          </a:p>
        </p:txBody>
      </p:sp>
      <p:sp>
        <p:nvSpPr>
          <p:cNvPr id="355" name="Google Shape;355;p31"/>
          <p:cNvSpPr txBox="1">
            <a:spLocks noGrp="1"/>
          </p:cNvSpPr>
          <p:nvPr>
            <p:ph type="title" idx="18"/>
          </p:nvPr>
        </p:nvSpPr>
        <p:spPr>
          <a:xfrm>
            <a:off x="4406409"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5.</a:t>
            </a:r>
            <a:endParaRPr/>
          </a:p>
        </p:txBody>
      </p:sp>
      <p:pic>
        <p:nvPicPr>
          <p:cNvPr id="4" name="Picture 3">
            <a:extLst>
              <a:ext uri="{FF2B5EF4-FFF2-40B4-BE49-F238E27FC236}">
                <a16:creationId xmlns:a16="http://schemas.microsoft.com/office/drawing/2014/main" id="{3DB26378-FFCD-4736-A64B-E29E69333B74}"/>
              </a:ext>
            </a:extLst>
          </p:cNvPr>
          <p:cNvPicPr>
            <a:picLocks noChangeAspect="1"/>
          </p:cNvPicPr>
          <p:nvPr/>
        </p:nvPicPr>
        <p:blipFill>
          <a:blip r:embed="rId3"/>
          <a:stretch>
            <a:fillRect/>
          </a:stretch>
        </p:blipFill>
        <p:spPr>
          <a:xfrm>
            <a:off x="1300321" y="1384856"/>
            <a:ext cx="6846486" cy="999243"/>
          </a:xfrm>
          <a:prstGeom prst="rect">
            <a:avLst/>
          </a:prstGeom>
        </p:spPr>
      </p:pic>
      <p:pic>
        <p:nvPicPr>
          <p:cNvPr id="7" name="Picture 6">
            <a:extLst>
              <a:ext uri="{FF2B5EF4-FFF2-40B4-BE49-F238E27FC236}">
                <a16:creationId xmlns:a16="http://schemas.microsoft.com/office/drawing/2014/main" id="{DCF0F799-9DAB-4F03-9846-25E08CBA8268}"/>
              </a:ext>
            </a:extLst>
          </p:cNvPr>
          <p:cNvPicPr>
            <a:picLocks noChangeAspect="1"/>
          </p:cNvPicPr>
          <p:nvPr/>
        </p:nvPicPr>
        <p:blipFill>
          <a:blip r:embed="rId4"/>
          <a:stretch>
            <a:fillRect/>
          </a:stretch>
        </p:blipFill>
        <p:spPr>
          <a:xfrm>
            <a:off x="4885059" y="2591424"/>
            <a:ext cx="2461557" cy="2053683"/>
          </a:xfrm>
          <a:prstGeom prst="rect">
            <a:avLst/>
          </a:prstGeom>
        </p:spPr>
      </p:pic>
    </p:spTree>
    <p:extLst>
      <p:ext uri="{BB962C8B-B14F-4D97-AF65-F5344CB8AC3E}">
        <p14:creationId xmlns:p14="http://schemas.microsoft.com/office/powerpoint/2010/main" val="242565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4" name="Google Shape;404;p36"/>
          <p:cNvGrpSpPr/>
          <p:nvPr/>
        </p:nvGrpSpPr>
        <p:grpSpPr>
          <a:xfrm>
            <a:off x="150125" y="1463725"/>
            <a:ext cx="4821690" cy="2659280"/>
            <a:chOff x="1248486" y="738825"/>
            <a:chExt cx="6646939" cy="3665950"/>
          </a:xfrm>
        </p:grpSpPr>
        <p:sp>
          <p:nvSpPr>
            <p:cNvPr id="405" name="Google Shape;405;p36"/>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6"/>
          <p:cNvSpPr txBox="1">
            <a:spLocks noGrp="1"/>
          </p:cNvSpPr>
          <p:nvPr>
            <p:ph type="subTitle" idx="1"/>
          </p:nvPr>
        </p:nvSpPr>
        <p:spPr>
          <a:xfrm>
            <a:off x="5216163" y="2099310"/>
            <a:ext cx="3761000" cy="1129349"/>
          </a:xfrm>
          <a:prstGeom prst="rect">
            <a:avLst/>
          </a:prstGeom>
        </p:spPr>
        <p:txBody>
          <a:bodyPr spcFirstLastPara="1" wrap="square" lIns="91425" tIns="91425" rIns="91425" bIns="91425" anchor="t" anchorCtr="0">
            <a:noAutofit/>
          </a:bodyPr>
          <a:lstStyle/>
          <a:p>
            <a:pPr algn="l"/>
            <a:r>
              <a:rPr lang="en-IN" sz="1400" b="0" i="0" u="none" strike="noStrike" baseline="0" dirty="0">
                <a:latin typeface="Montserrat" panose="00000500000000000000" pitchFamily="2" charset="0"/>
              </a:rPr>
              <a:t>The Goldreich–Goldwasser–Halevi (GGH) cryptosystem </a:t>
            </a:r>
            <a:r>
              <a:rPr lang="en-US" sz="1400" b="0" i="0" u="none" strike="noStrike" baseline="0" dirty="0">
                <a:latin typeface="Montserrat" panose="00000500000000000000" pitchFamily="2" charset="0"/>
              </a:rPr>
              <a:t>is an equated asymmetric public-key cryptosystem based on </a:t>
            </a:r>
            <a:r>
              <a:rPr lang="en-IN" sz="1400" b="0" i="0" u="none" strike="noStrike" baseline="0" dirty="0">
                <a:latin typeface="Montserrat" panose="00000500000000000000" pitchFamily="2" charset="0"/>
              </a:rPr>
              <a:t>lattices.</a:t>
            </a:r>
            <a:endParaRPr sz="1400" dirty="0">
              <a:latin typeface="Montserrat" panose="00000500000000000000" pitchFamily="2" charset="0"/>
            </a:endParaRPr>
          </a:p>
        </p:txBody>
      </p:sp>
      <p:sp>
        <p:nvSpPr>
          <p:cNvPr id="409" name="Google Shape;409;p36"/>
          <p:cNvSpPr txBox="1">
            <a:spLocks noGrp="1"/>
          </p:cNvSpPr>
          <p:nvPr>
            <p:ph type="title"/>
          </p:nvPr>
        </p:nvSpPr>
        <p:spPr>
          <a:xfrm>
            <a:off x="2914888" y="859439"/>
            <a:ext cx="3158365"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GGH-Cryptosystem</a:t>
            </a:r>
            <a:endParaRPr dirty="0"/>
          </a:p>
        </p:txBody>
      </p:sp>
      <p:pic>
        <p:nvPicPr>
          <p:cNvPr id="1026" name="Picture 2" descr="Symmetric vs. Asymmetric Encryption - What are differences?">
            <a:extLst>
              <a:ext uri="{FF2B5EF4-FFF2-40B4-BE49-F238E27FC236}">
                <a16:creationId xmlns:a16="http://schemas.microsoft.com/office/drawing/2014/main" id="{8C8FB237-F75A-4B2A-A6BE-D02ACC9E8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36" y="1478393"/>
            <a:ext cx="4784375" cy="2612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FBE2259CD374CA5B13999F702368F" ma:contentTypeVersion="5" ma:contentTypeDescription="Create a new document." ma:contentTypeScope="" ma:versionID="8145ccc58228863758c7674a827ff4ba">
  <xsd:schema xmlns:xsd="http://www.w3.org/2001/XMLSchema" xmlns:xs="http://www.w3.org/2001/XMLSchema" xmlns:p="http://schemas.microsoft.com/office/2006/metadata/properties" xmlns:ns3="fb43e854-5d3d-455f-98eb-0fd7aa6a1317" xmlns:ns4="fdab34e5-8fa4-4f92-afe0-5040ef71d96c" targetNamespace="http://schemas.microsoft.com/office/2006/metadata/properties" ma:root="true" ma:fieldsID="5c7f8488aa4eb5613fcb8bf9e4d39c5c" ns3:_="" ns4:_="">
    <xsd:import namespace="fb43e854-5d3d-455f-98eb-0fd7aa6a1317"/>
    <xsd:import namespace="fdab34e5-8fa4-4f92-afe0-5040ef71d96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3e854-5d3d-455f-98eb-0fd7aa6a13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ab34e5-8fa4-4f92-afe0-5040ef71d9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2735A6-74FC-4DCB-BBDC-AE12A7B33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3e854-5d3d-455f-98eb-0fd7aa6a1317"/>
    <ds:schemaRef ds:uri="fdab34e5-8fa4-4f92-afe0-5040ef71d9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3BFF78-4B81-460F-9A3C-B0ACAD33A4B3}">
  <ds:schemaRefs>
    <ds:schemaRef ds:uri="http://schemas.microsoft.com/sharepoint/v3/contenttype/forms"/>
  </ds:schemaRefs>
</ds:datastoreItem>
</file>

<file path=customXml/itemProps3.xml><?xml version="1.0" encoding="utf-8"?>
<ds:datastoreItem xmlns:ds="http://schemas.openxmlformats.org/officeDocument/2006/customXml" ds:itemID="{119CEFDA-1C03-41F4-AEA7-401FD40D3DDA}">
  <ds:schemaRefs>
    <ds:schemaRef ds:uri="http://schemas.microsoft.com/office/infopath/2007/PartnerControl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fdab34e5-8fa4-4f92-afe0-5040ef71d96c"/>
    <ds:schemaRef ds:uri="fb43e854-5d3d-455f-98eb-0fd7aa6a1317"/>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3650</TotalTime>
  <Words>756</Words>
  <Application>Microsoft Office PowerPoint</Application>
  <PresentationFormat>On-screen Show (16:9)</PresentationFormat>
  <Paragraphs>134</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TimesNewRoman</vt:lpstr>
      <vt:lpstr>Rubik Medium</vt:lpstr>
      <vt:lpstr>Abel</vt:lpstr>
      <vt:lpstr>TimesNewRoman,Italic</vt:lpstr>
      <vt:lpstr>MSUIGothic</vt:lpstr>
      <vt:lpstr>Livvic</vt:lpstr>
      <vt:lpstr>Arial</vt:lpstr>
      <vt:lpstr>Montserrat</vt:lpstr>
      <vt:lpstr>Roboto Condensed Light</vt:lpstr>
      <vt:lpstr>Custal Project Proposal by Slidesgo</vt:lpstr>
      <vt:lpstr>Preventing Information Leakage from Encoded Data in Lattice Based Cryptography</vt:lpstr>
      <vt:lpstr>Index</vt:lpstr>
      <vt:lpstr>Smart Men</vt:lpstr>
      <vt:lpstr>INTRODUCTION</vt:lpstr>
      <vt:lpstr>ABSTRACT</vt:lpstr>
      <vt:lpstr>LATTICE THEORY</vt:lpstr>
      <vt:lpstr>LATTICE THEORY</vt:lpstr>
      <vt:lpstr>LATTICE THEORY</vt:lpstr>
      <vt:lpstr>GGH-Cryptosystem</vt:lpstr>
      <vt:lpstr>GGH Cryptosystem</vt:lpstr>
      <vt:lpstr>GGH-Cryptosystem</vt:lpstr>
      <vt:lpstr>ALGORITHM</vt:lpstr>
      <vt:lpstr>SECURITY</vt:lpstr>
      <vt:lpstr>Weakness</vt:lpstr>
      <vt:lpstr>Proposed Methodology Table</vt:lpstr>
      <vt:lpstr>New Functions</vt:lpstr>
      <vt:lpstr>Result and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Information Leakage from Encoded Data in Lattice Based Cryptography</dc:title>
  <dc:creator>ADMIN</dc:creator>
  <cp:lastModifiedBy>Hrishik sancheti</cp:lastModifiedBy>
  <cp:revision>12</cp:revision>
  <dcterms:modified xsi:type="dcterms:W3CDTF">2021-11-22T08:22:56Z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0x0101000D5FBE2259CD374CA5B13999F702368F</vt:lpwstr>
  </property>
</Properties>
</file>