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6F6054-D1F4-4F5D-857C-E35B4015896D}">
  <a:tblStyle styleId="{A06F6054-D1F4-4F5D-857C-E35B4015896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26259c85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8" name="Google Shape;58;g1126259c8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1126259c85f_0_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2b329c34a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5" name="Google Shape;175;g112b329c34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12b329c34a_0_5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2b329c34a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9" name="Google Shape;189;g112b329c34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12b329c34a_0_6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2b329c34a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2" name="Google Shape;202;g112b329c34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12b329c34a_0_8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2b329c34a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5" name="Google Shape;215;g112b329c34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12b329c34a_0_9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2b329c34a_0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8" name="Google Shape;228;g112b329c34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12b329c34a_0_1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26259c85f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2" name="Google Shape;72;g1126259c85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126259c85f_0_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2b329c34a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4" name="Google Shape;84;g112b329c34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12b329c34a_0_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26259c85f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7" name="Google Shape;97;g1126259c85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126259c85f_0_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26259c85f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0" name="Google Shape;110;g1126259c85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126259c85f_0_4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26259c85f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3" name="Google Shape;123;g1126259c85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126259c85f_0_5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b329c34a_0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6" name="Google Shape;136;g112b329c34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12b329c34a_0_14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2b329c34a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0" name="Google Shape;150;g112b329c34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12b329c34a_0_1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2b329c34a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3" name="Google Shape;163;g112b329c34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12b329c34a_0_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4"/>
          <p:cNvCxnSpPr/>
          <p:nvPr/>
        </p:nvCxnSpPr>
        <p:spPr>
          <a:xfrm flipH="1" rot="10800000">
            <a:off x="69850" y="595350"/>
            <a:ext cx="9074100" cy="333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2" name="Google Shape;62;p14"/>
          <p:cNvSpPr txBox="1"/>
          <p:nvPr/>
        </p:nvSpPr>
        <p:spPr>
          <a:xfrm>
            <a:off x="109537" y="4716065"/>
            <a:ext cx="571500" cy="3750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66675" y="4650581"/>
            <a:ext cx="8969400" cy="34500"/>
          </a:xfrm>
          <a:prstGeom prst="straightConnector1">
            <a:avLst/>
          </a:prstGeom>
          <a:noFill/>
          <a:ln cap="flat" cmpd="sng" w="1587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" name="Google Shape;64;p14"/>
          <p:cNvCxnSpPr/>
          <p:nvPr/>
        </p:nvCxnSpPr>
        <p:spPr>
          <a:xfrm rot="5400000">
            <a:off x="-1499312" y="2570962"/>
            <a:ext cx="4714800" cy="1500"/>
          </a:xfrm>
          <a:prstGeom prst="straightConnector1">
            <a:avLst/>
          </a:prstGeom>
          <a:noFill/>
          <a:ln cap="flat" cmpd="sng" w="1587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/>
        </p:nvSpPr>
        <p:spPr>
          <a:xfrm>
            <a:off x="1274775" y="1918228"/>
            <a:ext cx="65532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None/>
            </a:pPr>
            <a:r>
              <a:rPr b="1" i="0" lang="en" sz="28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DAA: CS321</a:t>
            </a:r>
            <a:endParaRPr b="1" i="0" sz="2800" u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Times New Roman"/>
              <a:buNone/>
            </a:pPr>
            <a:r>
              <a:rPr b="1" i="0" lang="en" sz="24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Tutorial 7: Advanced DAA concepts</a:t>
            </a:r>
            <a:endParaRPr b="1" i="0" sz="2400" u="none">
              <a:solidFill>
                <a:srgbClr val="3333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 Details: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2862" y="80963"/>
            <a:ext cx="666900" cy="483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8" name="Google Shape;68;p14"/>
          <p:cNvGraphicFramePr/>
          <p:nvPr/>
        </p:nvGraphicFramePr>
        <p:xfrm>
          <a:off x="1600200" y="2936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{A06F6054-D1F4-4F5D-857C-E35B4015896D}</a:tableStyleId>
              </a:tblPr>
              <a:tblGrid>
                <a:gridCol w="2032000"/>
                <a:gridCol w="2032000"/>
                <a:gridCol w="2032000"/>
              </a:tblGrid>
              <a:tr h="27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Panel</a:t>
                      </a:r>
                      <a:endParaRPr sz="11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Roll No. </a:t>
                      </a:r>
                      <a:endParaRPr sz="11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name</a:t>
                      </a:r>
                      <a:endParaRPr sz="11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Hrishikesh Vaze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6225" y="3575"/>
            <a:ext cx="6454775" cy="933601"/>
          </a:xfrm>
          <a:prstGeom prst="rect">
            <a:avLst/>
          </a:prstGeom>
          <a:noFill/>
          <a:ln>
            <a:noFill/>
          </a:ln>
          <a:effectLst>
            <a:outerShdw blurRad="63500" dir="2700000" dist="139700">
              <a:srgbClr val="333333">
                <a:alpha val="64709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Google Shape;178;p23"/>
          <p:cNvCxnSpPr/>
          <p:nvPr/>
        </p:nvCxnSpPr>
        <p:spPr>
          <a:xfrm flipH="1" rot="10800000">
            <a:off x="69850" y="595350"/>
            <a:ext cx="9074100" cy="333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9" name="Google Shape;179;p23"/>
          <p:cNvSpPr txBox="1"/>
          <p:nvPr/>
        </p:nvSpPr>
        <p:spPr>
          <a:xfrm>
            <a:off x="109537" y="4716065"/>
            <a:ext cx="571500" cy="3750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>
            <a:off x="66675" y="4650581"/>
            <a:ext cx="8969400" cy="34500"/>
          </a:xfrm>
          <a:prstGeom prst="straightConnector1">
            <a:avLst/>
          </a:prstGeom>
          <a:noFill/>
          <a:ln cap="flat" cmpd="sng" w="1587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1" name="Google Shape;181;p23"/>
          <p:cNvCxnSpPr/>
          <p:nvPr/>
        </p:nvCxnSpPr>
        <p:spPr>
          <a:xfrm rot="5400000">
            <a:off x="-1499312" y="2570962"/>
            <a:ext cx="4714800" cy="1500"/>
          </a:xfrm>
          <a:prstGeom prst="straightConnector1">
            <a:avLst/>
          </a:prstGeom>
          <a:noFill/>
          <a:ln cap="flat" cmpd="sng" w="1587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2" name="Google Shape;182;p23"/>
          <p:cNvSpPr txBox="1"/>
          <p:nvPr/>
        </p:nvSpPr>
        <p:spPr>
          <a:xfrm>
            <a:off x="962025" y="460771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83" name="Google Shape;183;p23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42862" y="80963"/>
            <a:ext cx="666900" cy="483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857350" y="-31375"/>
            <a:ext cx="3457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</a:pPr>
            <a:r>
              <a:rPr b="1" i="0" lang="en" sz="4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Findings</a:t>
            </a:r>
            <a:endParaRPr sz="4000"/>
          </a:p>
        </p:txBody>
      </p:sp>
      <p:sp>
        <p:nvSpPr>
          <p:cNvPr id="186" name="Google Shape;186;p23"/>
          <p:cNvSpPr txBox="1"/>
          <p:nvPr/>
        </p:nvSpPr>
        <p:spPr>
          <a:xfrm>
            <a:off x="918175" y="727000"/>
            <a:ext cx="75954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single-site dynamics are a canonical class of </a:t>
            </a:r>
            <a:r>
              <a:rPr b="1" lang="en" sz="1800"/>
              <a:t>Markov chains for sampling</a:t>
            </a:r>
            <a:r>
              <a:rPr lang="en" sz="1800"/>
              <a:t> from high dimensional probability distributions.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Sampling</a:t>
            </a:r>
            <a:r>
              <a:rPr lang="en" sz="1800"/>
              <a:t> from high-dimensional distributions is one of the central problems in various fields of modern computer science.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Parallel MCMC sampling</a:t>
            </a:r>
            <a:r>
              <a:rPr lang="en" sz="1800"/>
              <a:t> - The samples produced by single-site dynamics are crucial for the Monte Carlo calculations of partition functions whose computation in turn is crucial for statistical inference, a task that is more and more frequently asked to be resolved by </a:t>
            </a:r>
            <a:r>
              <a:rPr b="1" lang="en" sz="1800"/>
              <a:t>parallel computing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24"/>
          <p:cNvCxnSpPr/>
          <p:nvPr/>
        </p:nvCxnSpPr>
        <p:spPr>
          <a:xfrm flipH="1" rot="10800000">
            <a:off x="69850" y="595350"/>
            <a:ext cx="9074100" cy="333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3" name="Google Shape;193;p24"/>
          <p:cNvSpPr txBox="1"/>
          <p:nvPr/>
        </p:nvSpPr>
        <p:spPr>
          <a:xfrm>
            <a:off x="109537" y="4716065"/>
            <a:ext cx="571500" cy="3750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24"/>
          <p:cNvCxnSpPr/>
          <p:nvPr/>
        </p:nvCxnSpPr>
        <p:spPr>
          <a:xfrm>
            <a:off x="66675" y="4650581"/>
            <a:ext cx="8969400" cy="34500"/>
          </a:xfrm>
          <a:prstGeom prst="straightConnector1">
            <a:avLst/>
          </a:prstGeom>
          <a:noFill/>
          <a:ln cap="flat" cmpd="sng" w="1587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5" name="Google Shape;195;p24"/>
          <p:cNvCxnSpPr/>
          <p:nvPr/>
        </p:nvCxnSpPr>
        <p:spPr>
          <a:xfrm rot="5400000">
            <a:off x="-1499312" y="2570962"/>
            <a:ext cx="4714800" cy="1500"/>
          </a:xfrm>
          <a:prstGeom prst="straightConnector1">
            <a:avLst/>
          </a:prstGeom>
          <a:noFill/>
          <a:ln cap="flat" cmpd="sng" w="1587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6" name="Google Shape;196;p24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42862" y="80963"/>
            <a:ext cx="666900" cy="483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857343" y="0"/>
            <a:ext cx="798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</a:pPr>
            <a:r>
              <a:rPr b="1" lang="en" sz="3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Optimality of Algorithm in Worst Case</a:t>
            </a:r>
            <a:endParaRPr sz="3000"/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488" y="966797"/>
            <a:ext cx="64008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25"/>
          <p:cNvCxnSpPr/>
          <p:nvPr/>
        </p:nvCxnSpPr>
        <p:spPr>
          <a:xfrm flipH="1" rot="10800000">
            <a:off x="69850" y="595350"/>
            <a:ext cx="9074100" cy="333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6" name="Google Shape;206;p25"/>
          <p:cNvSpPr txBox="1"/>
          <p:nvPr/>
        </p:nvSpPr>
        <p:spPr>
          <a:xfrm>
            <a:off x="109537" y="4716065"/>
            <a:ext cx="571500" cy="3750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Google Shape;207;p25"/>
          <p:cNvCxnSpPr/>
          <p:nvPr/>
        </p:nvCxnSpPr>
        <p:spPr>
          <a:xfrm>
            <a:off x="66675" y="4650581"/>
            <a:ext cx="8969400" cy="34500"/>
          </a:xfrm>
          <a:prstGeom prst="straightConnector1">
            <a:avLst/>
          </a:prstGeom>
          <a:noFill/>
          <a:ln cap="flat" cmpd="sng" w="1587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8" name="Google Shape;208;p25"/>
          <p:cNvCxnSpPr/>
          <p:nvPr/>
        </p:nvCxnSpPr>
        <p:spPr>
          <a:xfrm rot="5400000">
            <a:off x="-1499312" y="2570962"/>
            <a:ext cx="4714800" cy="1500"/>
          </a:xfrm>
          <a:prstGeom prst="straightConnector1">
            <a:avLst/>
          </a:prstGeom>
          <a:noFill/>
          <a:ln cap="flat" cmpd="sng" w="1587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9" name="Google Shape;209;p25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42862" y="80963"/>
            <a:ext cx="666900" cy="483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857350" y="-31378"/>
            <a:ext cx="3987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</a:pPr>
            <a:r>
              <a:rPr b="1" i="0" lang="en" sz="4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sz="4000"/>
          </a:p>
        </p:txBody>
      </p:sp>
      <p:sp>
        <p:nvSpPr>
          <p:cNvPr id="212" name="Google Shape;212;p25"/>
          <p:cNvSpPr txBox="1"/>
          <p:nvPr/>
        </p:nvSpPr>
        <p:spPr>
          <a:xfrm>
            <a:off x="1046150" y="976625"/>
            <a:ext cx="7595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As this algorithm is</a:t>
            </a:r>
            <a:r>
              <a:rPr b="1" lang="en" sz="2000"/>
              <a:t> generic algorithm</a:t>
            </a:r>
            <a:r>
              <a:rPr lang="en" sz="2000"/>
              <a:t>, we didn’t found any limitations.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26"/>
          <p:cNvCxnSpPr/>
          <p:nvPr/>
        </p:nvCxnSpPr>
        <p:spPr>
          <a:xfrm flipH="1" rot="10800000">
            <a:off x="69850" y="595350"/>
            <a:ext cx="9074100" cy="333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9" name="Google Shape;219;p26"/>
          <p:cNvSpPr txBox="1"/>
          <p:nvPr/>
        </p:nvSpPr>
        <p:spPr>
          <a:xfrm>
            <a:off x="109537" y="4716065"/>
            <a:ext cx="571500" cy="3750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p26"/>
          <p:cNvCxnSpPr/>
          <p:nvPr/>
        </p:nvCxnSpPr>
        <p:spPr>
          <a:xfrm>
            <a:off x="66675" y="4650581"/>
            <a:ext cx="8969400" cy="34500"/>
          </a:xfrm>
          <a:prstGeom prst="straightConnector1">
            <a:avLst/>
          </a:prstGeom>
          <a:noFill/>
          <a:ln cap="flat" cmpd="sng" w="1587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1" name="Google Shape;221;p26"/>
          <p:cNvCxnSpPr/>
          <p:nvPr/>
        </p:nvCxnSpPr>
        <p:spPr>
          <a:xfrm rot="5400000">
            <a:off x="-1499312" y="2570962"/>
            <a:ext cx="4714800" cy="1500"/>
          </a:xfrm>
          <a:prstGeom prst="straightConnector1">
            <a:avLst/>
          </a:prstGeom>
          <a:noFill/>
          <a:ln cap="flat" cmpd="sng" w="1587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2" name="Google Shape;222;p26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42862" y="80963"/>
            <a:ext cx="666900" cy="483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791975" y="0"/>
            <a:ext cx="4743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</a:pPr>
            <a:r>
              <a:rPr b="1" i="0" lang="en" sz="4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Future Scope</a:t>
            </a:r>
            <a:endParaRPr sz="4000"/>
          </a:p>
        </p:txBody>
      </p:sp>
      <p:sp>
        <p:nvSpPr>
          <p:cNvPr id="225" name="Google Shape;225;p26"/>
          <p:cNvSpPr txBox="1"/>
          <p:nvPr/>
        </p:nvSpPr>
        <p:spPr>
          <a:xfrm>
            <a:off x="1046150" y="878550"/>
            <a:ext cx="759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Randomisation</a:t>
            </a:r>
            <a:r>
              <a:rPr lang="en" sz="2000"/>
              <a:t> of the same algorithm is the future scope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27"/>
          <p:cNvCxnSpPr/>
          <p:nvPr/>
        </p:nvCxnSpPr>
        <p:spPr>
          <a:xfrm flipH="1" rot="10800000">
            <a:off x="69850" y="595350"/>
            <a:ext cx="9074100" cy="333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2" name="Google Shape;232;p27"/>
          <p:cNvSpPr txBox="1"/>
          <p:nvPr/>
        </p:nvSpPr>
        <p:spPr>
          <a:xfrm>
            <a:off x="109537" y="4716065"/>
            <a:ext cx="571500" cy="3750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p27"/>
          <p:cNvCxnSpPr/>
          <p:nvPr/>
        </p:nvCxnSpPr>
        <p:spPr>
          <a:xfrm>
            <a:off x="66675" y="4650581"/>
            <a:ext cx="8969400" cy="34500"/>
          </a:xfrm>
          <a:prstGeom prst="straightConnector1">
            <a:avLst/>
          </a:prstGeom>
          <a:noFill/>
          <a:ln cap="flat" cmpd="sng" w="1587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4" name="Google Shape;234;p27"/>
          <p:cNvCxnSpPr/>
          <p:nvPr/>
        </p:nvCxnSpPr>
        <p:spPr>
          <a:xfrm rot="5400000">
            <a:off x="-1499312" y="2570962"/>
            <a:ext cx="4714800" cy="1500"/>
          </a:xfrm>
          <a:prstGeom prst="straightConnector1">
            <a:avLst/>
          </a:prstGeom>
          <a:noFill/>
          <a:ln cap="flat" cmpd="sng" w="1587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5" name="Google Shape;235;p27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36" name="Google Shape;236;p27"/>
          <p:cNvSpPr txBox="1"/>
          <p:nvPr/>
        </p:nvSpPr>
        <p:spPr>
          <a:xfrm>
            <a:off x="42862" y="80963"/>
            <a:ext cx="666900" cy="483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857350" y="-31378"/>
            <a:ext cx="386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</a:pPr>
            <a:r>
              <a:rPr b="1" i="0" lang="en" sz="4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4000"/>
          </a:p>
        </p:txBody>
      </p:sp>
      <p:sp>
        <p:nvSpPr>
          <p:cNvPr id="238" name="Google Shape;238;p27"/>
          <p:cNvSpPr txBox="1"/>
          <p:nvPr/>
        </p:nvSpPr>
        <p:spPr>
          <a:xfrm>
            <a:off x="1046150" y="878550"/>
            <a:ext cx="75954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Thus given a </a:t>
            </a:r>
            <a:r>
              <a:rPr b="1" lang="en" sz="1800"/>
              <a:t>simple and generic parallel algorithm</a:t>
            </a:r>
            <a:r>
              <a:rPr lang="en" sz="1800"/>
              <a:t> for faithful simulation of single-site dynamics.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our parallel simulation algorithm transforms single-site dynamics with optimal </a:t>
            </a:r>
            <a:r>
              <a:rPr b="1" lang="en" sz="1800"/>
              <a:t>O(n log n) mixing time to RNC algorithms</a:t>
            </a:r>
            <a:r>
              <a:rPr lang="en" sz="1800"/>
              <a:t> for sampling.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 the heart of this algorithm, there is a </a:t>
            </a:r>
            <a:r>
              <a:rPr b="1" lang="en" sz="1800"/>
              <a:t>universal coupling protocol</a:t>
            </a:r>
            <a:r>
              <a:rPr lang="en" sz="1800"/>
              <a:t>, which universally couples all distributions over the same finite sample space.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5"/>
          <p:cNvCxnSpPr/>
          <p:nvPr/>
        </p:nvCxnSpPr>
        <p:spPr>
          <a:xfrm flipH="1" rot="10800000">
            <a:off x="69850" y="595350"/>
            <a:ext cx="9074100" cy="333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6" name="Google Shape;76;p15"/>
          <p:cNvSpPr txBox="1"/>
          <p:nvPr/>
        </p:nvSpPr>
        <p:spPr>
          <a:xfrm>
            <a:off x="109537" y="4716065"/>
            <a:ext cx="571500" cy="3750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66675" y="4650581"/>
            <a:ext cx="8969400" cy="34500"/>
          </a:xfrm>
          <a:prstGeom prst="straightConnector1">
            <a:avLst/>
          </a:prstGeom>
          <a:noFill/>
          <a:ln cap="flat" cmpd="sng" w="1587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" name="Google Shape;78;p15"/>
          <p:cNvCxnSpPr/>
          <p:nvPr/>
        </p:nvCxnSpPr>
        <p:spPr>
          <a:xfrm rot="5400000">
            <a:off x="-1499312" y="2570962"/>
            <a:ext cx="4714800" cy="1500"/>
          </a:xfrm>
          <a:prstGeom prst="straightConnector1">
            <a:avLst/>
          </a:prstGeom>
          <a:noFill/>
          <a:ln cap="flat" cmpd="sng" w="1587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9" name="Google Shape;79;p15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42862" y="80963"/>
            <a:ext cx="666900" cy="483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156775" y="1717450"/>
            <a:ext cx="7595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Paper 1</a:t>
            </a:r>
            <a:endParaRPr sz="3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Parallel Algorithms for Adding a Collection of Sparse Matrices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16"/>
          <p:cNvCxnSpPr/>
          <p:nvPr/>
        </p:nvCxnSpPr>
        <p:spPr>
          <a:xfrm flipH="1" rot="10800000">
            <a:off x="69850" y="595350"/>
            <a:ext cx="9074100" cy="333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8" name="Google Shape;88;p16"/>
          <p:cNvSpPr txBox="1"/>
          <p:nvPr/>
        </p:nvSpPr>
        <p:spPr>
          <a:xfrm>
            <a:off x="109537" y="4716065"/>
            <a:ext cx="571500" cy="3750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p16"/>
          <p:cNvCxnSpPr/>
          <p:nvPr/>
        </p:nvCxnSpPr>
        <p:spPr>
          <a:xfrm>
            <a:off x="66675" y="4650581"/>
            <a:ext cx="8969400" cy="34500"/>
          </a:xfrm>
          <a:prstGeom prst="straightConnector1">
            <a:avLst/>
          </a:prstGeom>
          <a:noFill/>
          <a:ln cap="flat" cmpd="sng" w="1587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/>
          <p:nvPr/>
        </p:nvCxnSpPr>
        <p:spPr>
          <a:xfrm rot="5400000">
            <a:off x="-1499312" y="2570962"/>
            <a:ext cx="4714800" cy="1500"/>
          </a:xfrm>
          <a:prstGeom prst="straightConnector1">
            <a:avLst/>
          </a:prstGeom>
          <a:noFill/>
          <a:ln cap="flat" cmpd="sng" w="1587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1" name="Google Shape;91;p16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42862" y="80963"/>
            <a:ext cx="666900" cy="483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857350" y="-31375"/>
            <a:ext cx="3457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</a:pPr>
            <a:r>
              <a:rPr b="1" i="0" lang="en" sz="4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Findings</a:t>
            </a:r>
            <a:endParaRPr sz="4000"/>
          </a:p>
        </p:txBody>
      </p:sp>
      <p:sp>
        <p:nvSpPr>
          <p:cNvPr id="94" name="Google Shape;94;p16"/>
          <p:cNvSpPr txBox="1"/>
          <p:nvPr/>
        </p:nvSpPr>
        <p:spPr>
          <a:xfrm>
            <a:off x="1091400" y="1009325"/>
            <a:ext cx="75954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SpKAdd </a:t>
            </a:r>
            <a:r>
              <a:rPr lang="en" sz="1800"/>
              <a:t>Algorithm is about adding k sparse matrix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SpKAdd </a:t>
            </a:r>
            <a:r>
              <a:rPr lang="en" sz="1800"/>
              <a:t>is a much </a:t>
            </a:r>
            <a:r>
              <a:rPr b="1" lang="en" sz="1800"/>
              <a:t>needed</a:t>
            </a:r>
            <a:r>
              <a:rPr lang="en" sz="1800"/>
              <a:t> operation in many application including distributed memory sparse matrix-matrix multiplication(SpGEMM), streaming accumulations of graphs, and algorithmic sparsification of the gradient updates in deep learning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7"/>
          <p:cNvCxnSpPr/>
          <p:nvPr/>
        </p:nvCxnSpPr>
        <p:spPr>
          <a:xfrm flipH="1" rot="10800000">
            <a:off x="69850" y="595350"/>
            <a:ext cx="9074100" cy="333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1" name="Google Shape;101;p17"/>
          <p:cNvSpPr txBox="1"/>
          <p:nvPr/>
        </p:nvSpPr>
        <p:spPr>
          <a:xfrm>
            <a:off x="109537" y="4716065"/>
            <a:ext cx="571500" cy="3750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7"/>
          <p:cNvCxnSpPr/>
          <p:nvPr/>
        </p:nvCxnSpPr>
        <p:spPr>
          <a:xfrm>
            <a:off x="66675" y="4650581"/>
            <a:ext cx="8969400" cy="34500"/>
          </a:xfrm>
          <a:prstGeom prst="straightConnector1">
            <a:avLst/>
          </a:prstGeom>
          <a:noFill/>
          <a:ln cap="flat" cmpd="sng" w="1587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3" name="Google Shape;103;p17"/>
          <p:cNvCxnSpPr/>
          <p:nvPr/>
        </p:nvCxnSpPr>
        <p:spPr>
          <a:xfrm rot="5400000">
            <a:off x="-1499312" y="2570962"/>
            <a:ext cx="4714800" cy="1500"/>
          </a:xfrm>
          <a:prstGeom prst="straightConnector1">
            <a:avLst/>
          </a:prstGeom>
          <a:noFill/>
          <a:ln cap="flat" cmpd="sng" w="1587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4" name="Google Shape;104;p17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42862" y="80963"/>
            <a:ext cx="666900" cy="483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857362" y="10"/>
            <a:ext cx="5162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</a:pPr>
            <a:r>
              <a:rPr b="1" lang="en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sz="4000"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775" y="952497"/>
            <a:ext cx="568642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18"/>
          <p:cNvCxnSpPr/>
          <p:nvPr/>
        </p:nvCxnSpPr>
        <p:spPr>
          <a:xfrm flipH="1" rot="10800000">
            <a:off x="69850" y="595350"/>
            <a:ext cx="9074100" cy="333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4" name="Google Shape;114;p18"/>
          <p:cNvSpPr txBox="1"/>
          <p:nvPr/>
        </p:nvSpPr>
        <p:spPr>
          <a:xfrm>
            <a:off x="109537" y="4716065"/>
            <a:ext cx="571500" cy="3750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18"/>
          <p:cNvCxnSpPr/>
          <p:nvPr/>
        </p:nvCxnSpPr>
        <p:spPr>
          <a:xfrm>
            <a:off x="66675" y="4650581"/>
            <a:ext cx="8969400" cy="34500"/>
          </a:xfrm>
          <a:prstGeom prst="straightConnector1">
            <a:avLst/>
          </a:prstGeom>
          <a:noFill/>
          <a:ln cap="flat" cmpd="sng" w="1587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/>
          <p:nvPr/>
        </p:nvCxnSpPr>
        <p:spPr>
          <a:xfrm rot="5400000">
            <a:off x="-1499312" y="2570962"/>
            <a:ext cx="4714800" cy="1500"/>
          </a:xfrm>
          <a:prstGeom prst="straightConnector1">
            <a:avLst/>
          </a:prstGeom>
          <a:noFill/>
          <a:ln cap="flat" cmpd="sng" w="1587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7" name="Google Shape;117;p18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42862" y="80963"/>
            <a:ext cx="666900" cy="483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857350" y="-31378"/>
            <a:ext cx="3987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</a:pPr>
            <a:r>
              <a:rPr b="1" i="0" lang="en" sz="4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sz="4000"/>
          </a:p>
        </p:txBody>
      </p:sp>
      <p:sp>
        <p:nvSpPr>
          <p:cNvPr id="120" name="Google Shape;120;p18"/>
          <p:cNvSpPr txBox="1"/>
          <p:nvPr/>
        </p:nvSpPr>
        <p:spPr>
          <a:xfrm>
            <a:off x="962025" y="923775"/>
            <a:ext cx="7595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Limitation is the assumption that all the sparse matrix will get </a:t>
            </a:r>
            <a:r>
              <a:rPr b="1" lang="en" sz="2000"/>
              <a:t>fitted in main memory.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19"/>
          <p:cNvCxnSpPr/>
          <p:nvPr/>
        </p:nvCxnSpPr>
        <p:spPr>
          <a:xfrm flipH="1" rot="10800000">
            <a:off x="69850" y="595350"/>
            <a:ext cx="9074100" cy="333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7" name="Google Shape;127;p19"/>
          <p:cNvSpPr txBox="1"/>
          <p:nvPr/>
        </p:nvSpPr>
        <p:spPr>
          <a:xfrm>
            <a:off x="109537" y="4716065"/>
            <a:ext cx="571500" cy="3750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19"/>
          <p:cNvCxnSpPr/>
          <p:nvPr/>
        </p:nvCxnSpPr>
        <p:spPr>
          <a:xfrm>
            <a:off x="66675" y="4650581"/>
            <a:ext cx="8969400" cy="34500"/>
          </a:xfrm>
          <a:prstGeom prst="straightConnector1">
            <a:avLst/>
          </a:prstGeom>
          <a:noFill/>
          <a:ln cap="flat" cmpd="sng" w="1587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9" name="Google Shape;129;p19"/>
          <p:cNvCxnSpPr/>
          <p:nvPr/>
        </p:nvCxnSpPr>
        <p:spPr>
          <a:xfrm rot="5400000">
            <a:off x="-1499312" y="2570962"/>
            <a:ext cx="4714800" cy="1500"/>
          </a:xfrm>
          <a:prstGeom prst="straightConnector1">
            <a:avLst/>
          </a:prstGeom>
          <a:noFill/>
          <a:ln cap="flat" cmpd="sng" w="1587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0" name="Google Shape;130;p19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42862" y="80963"/>
            <a:ext cx="666900" cy="483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791975" y="0"/>
            <a:ext cx="4743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</a:pPr>
            <a:r>
              <a:rPr b="1" i="0" lang="en" sz="4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Future Scope</a:t>
            </a:r>
            <a:endParaRPr sz="4000"/>
          </a:p>
        </p:txBody>
      </p:sp>
      <p:sp>
        <p:nvSpPr>
          <p:cNvPr id="133" name="Google Shape;133;p19"/>
          <p:cNvSpPr txBox="1"/>
          <p:nvPr/>
        </p:nvSpPr>
        <p:spPr>
          <a:xfrm>
            <a:off x="1046150" y="878550"/>
            <a:ext cx="75954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As SpKAdd Algorithm assumes that all matrices will be </a:t>
            </a:r>
            <a:r>
              <a:rPr b="1" lang="en" sz="1800"/>
              <a:t>fitted in main memory</a:t>
            </a:r>
            <a:r>
              <a:rPr lang="en" sz="1800"/>
              <a:t>,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We know that</a:t>
            </a:r>
            <a:r>
              <a:rPr b="1" lang="en" sz="1800"/>
              <a:t> main memory is limited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SpKAdd processes in </a:t>
            </a:r>
            <a:r>
              <a:rPr b="1" lang="en" sz="1800"/>
              <a:t>batch</a:t>
            </a:r>
            <a:r>
              <a:rPr lang="en" sz="1800"/>
              <a:t>, taken from main memory.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Making of such algorithm which also supports </a:t>
            </a:r>
            <a:r>
              <a:rPr b="1" lang="en" sz="1800"/>
              <a:t>streaming process</a:t>
            </a:r>
            <a:r>
              <a:rPr lang="en" sz="1800"/>
              <a:t> instead of batch is the future work.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20"/>
          <p:cNvCxnSpPr/>
          <p:nvPr/>
        </p:nvCxnSpPr>
        <p:spPr>
          <a:xfrm flipH="1">
            <a:off x="857337" y="78581"/>
            <a:ext cx="1500" cy="4850700"/>
          </a:xfrm>
          <a:prstGeom prst="straightConnector1">
            <a:avLst/>
          </a:prstGeom>
          <a:noFill/>
          <a:ln cap="flat" cmpd="sng" w="1587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0" name="Google Shape;140;p20"/>
          <p:cNvCxnSpPr/>
          <p:nvPr/>
        </p:nvCxnSpPr>
        <p:spPr>
          <a:xfrm>
            <a:off x="214312" y="4575572"/>
            <a:ext cx="8929800" cy="3600"/>
          </a:xfrm>
          <a:prstGeom prst="straightConnector1">
            <a:avLst/>
          </a:prstGeom>
          <a:noFill/>
          <a:ln cap="flat" cmpd="sng" w="1587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1" name="Google Shape;141;p20"/>
          <p:cNvSpPr txBox="1"/>
          <p:nvPr/>
        </p:nvSpPr>
        <p:spPr>
          <a:xfrm>
            <a:off x="214312" y="4632722"/>
            <a:ext cx="571500" cy="3750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20"/>
          <p:cNvCxnSpPr/>
          <p:nvPr/>
        </p:nvCxnSpPr>
        <p:spPr>
          <a:xfrm>
            <a:off x="214312" y="506015"/>
            <a:ext cx="8572500" cy="12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3" name="Google Shape;143;p20"/>
          <p:cNvSpPr txBox="1"/>
          <p:nvPr/>
        </p:nvSpPr>
        <p:spPr>
          <a:xfrm>
            <a:off x="1219200" y="4514850"/>
            <a:ext cx="7467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t/>
            </a:r>
            <a:endParaRPr b="0" i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930212" y="-89128"/>
            <a:ext cx="853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Times New Roman"/>
              <a:buNone/>
            </a:pPr>
            <a:r>
              <a:rPr b="1" lang="en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Results</a:t>
            </a:r>
            <a:endParaRPr b="1" sz="40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119062" y="23813"/>
            <a:ext cx="666900" cy="482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237" y="771272"/>
            <a:ext cx="7675899" cy="3591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21"/>
          <p:cNvCxnSpPr/>
          <p:nvPr/>
        </p:nvCxnSpPr>
        <p:spPr>
          <a:xfrm flipH="1" rot="10800000">
            <a:off x="69850" y="595350"/>
            <a:ext cx="9074100" cy="333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4" name="Google Shape;154;p21"/>
          <p:cNvSpPr txBox="1"/>
          <p:nvPr/>
        </p:nvSpPr>
        <p:spPr>
          <a:xfrm>
            <a:off x="109537" y="4716065"/>
            <a:ext cx="571500" cy="3750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1"/>
          <p:cNvCxnSpPr/>
          <p:nvPr/>
        </p:nvCxnSpPr>
        <p:spPr>
          <a:xfrm>
            <a:off x="66675" y="4650581"/>
            <a:ext cx="8969400" cy="34500"/>
          </a:xfrm>
          <a:prstGeom prst="straightConnector1">
            <a:avLst/>
          </a:prstGeom>
          <a:noFill/>
          <a:ln cap="flat" cmpd="sng" w="1587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6" name="Google Shape;156;p21"/>
          <p:cNvCxnSpPr/>
          <p:nvPr/>
        </p:nvCxnSpPr>
        <p:spPr>
          <a:xfrm rot="5400000">
            <a:off x="-1499312" y="2570962"/>
            <a:ext cx="4714800" cy="1500"/>
          </a:xfrm>
          <a:prstGeom prst="straightConnector1">
            <a:avLst/>
          </a:prstGeom>
          <a:noFill/>
          <a:ln cap="flat" cmpd="sng" w="1587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7" name="Google Shape;157;p21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42862" y="80963"/>
            <a:ext cx="666900" cy="483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857350" y="-31378"/>
            <a:ext cx="386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</a:pPr>
            <a:r>
              <a:rPr b="1" i="0" lang="en" sz="4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4000"/>
          </a:p>
        </p:txBody>
      </p:sp>
      <p:sp>
        <p:nvSpPr>
          <p:cNvPr id="160" name="Google Shape;160;p21"/>
          <p:cNvSpPr txBox="1"/>
          <p:nvPr/>
        </p:nvSpPr>
        <p:spPr>
          <a:xfrm>
            <a:off x="1046150" y="878550"/>
            <a:ext cx="7595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SpKAdd implemented using </a:t>
            </a:r>
            <a:r>
              <a:rPr b="1" lang="en" sz="1800"/>
              <a:t>off-the-shelf 2-way</a:t>
            </a:r>
            <a:r>
              <a:rPr lang="en" sz="1800"/>
              <a:t> additions is not work efficient and accesses more data from memory.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 </a:t>
            </a:r>
            <a:r>
              <a:rPr b="1" lang="en" sz="1800"/>
              <a:t>family of shared-memory parallel SpKAdd algorithms</a:t>
            </a:r>
            <a:r>
              <a:rPr lang="en" sz="1800"/>
              <a:t> is developed that rely on heap, SPA, and hash table data structures to add matrices column by column.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Among all these family of algorithms, the variant using </a:t>
            </a:r>
            <a:r>
              <a:rPr b="1" lang="en" sz="1800"/>
              <a:t>hash table</a:t>
            </a:r>
            <a:r>
              <a:rPr lang="en" sz="1800"/>
              <a:t> is </a:t>
            </a:r>
            <a:r>
              <a:rPr b="1" lang="en" sz="1800"/>
              <a:t>efficient</a:t>
            </a:r>
            <a:r>
              <a:rPr lang="en" sz="1800"/>
              <a:t> and works with both </a:t>
            </a:r>
            <a:r>
              <a:rPr b="1" lang="en" sz="1800"/>
              <a:t>sorted and unsorted</a:t>
            </a:r>
            <a:r>
              <a:rPr lang="en" sz="1800"/>
              <a:t> input matrices.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22"/>
          <p:cNvCxnSpPr/>
          <p:nvPr/>
        </p:nvCxnSpPr>
        <p:spPr>
          <a:xfrm flipH="1" rot="10800000">
            <a:off x="69850" y="595350"/>
            <a:ext cx="9074100" cy="333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7" name="Google Shape;167;p22"/>
          <p:cNvSpPr txBox="1"/>
          <p:nvPr/>
        </p:nvSpPr>
        <p:spPr>
          <a:xfrm>
            <a:off x="109537" y="4716065"/>
            <a:ext cx="571500" cy="3750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2"/>
          <p:cNvCxnSpPr/>
          <p:nvPr/>
        </p:nvCxnSpPr>
        <p:spPr>
          <a:xfrm>
            <a:off x="66675" y="4650581"/>
            <a:ext cx="8969400" cy="34500"/>
          </a:xfrm>
          <a:prstGeom prst="straightConnector1">
            <a:avLst/>
          </a:prstGeom>
          <a:noFill/>
          <a:ln cap="flat" cmpd="sng" w="1587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9" name="Google Shape;169;p22"/>
          <p:cNvCxnSpPr/>
          <p:nvPr/>
        </p:nvCxnSpPr>
        <p:spPr>
          <a:xfrm rot="5400000">
            <a:off x="-1499312" y="2570962"/>
            <a:ext cx="4714800" cy="1500"/>
          </a:xfrm>
          <a:prstGeom prst="straightConnector1">
            <a:avLst/>
          </a:prstGeom>
          <a:noFill/>
          <a:ln cap="flat" cmpd="sng" w="15875">
            <a:solidFill>
              <a:srgbClr val="00B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0" name="Google Shape;170;p22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42862" y="80963"/>
            <a:ext cx="666900" cy="483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1156775" y="1717450"/>
            <a:ext cx="7595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Paper 2</a:t>
            </a:r>
            <a:endParaRPr sz="3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Simple Parallel Algorithms for Single-Site Dynamics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