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swald Medium"/>
      <p:regular r:id="rId13"/>
      <p:bold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Roboto Mono Light"/>
      <p:regular r:id="rId23"/>
      <p:bold r:id="rId24"/>
      <p:italic r:id="rId25"/>
      <p:boldItalic r:id="rId26"/>
    </p:embeddedFont>
    <p:embeddedFont>
      <p:font typeface="Oswald Light"/>
      <p:regular r:id="rId27"/>
      <p:bold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259CD8-27DB-4B7D-A02C-F30F8E858B04}">
  <a:tblStyle styleId="{48259CD8-27DB-4B7D-A02C-F30F8E858B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RobotoMonoLight-bold.fntdata"/><Relationship Id="rId23" Type="http://schemas.openxmlformats.org/officeDocument/2006/relationships/font" Target="fonts/RobotoMon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Light-boldItalic.fntdata"/><Relationship Id="rId25" Type="http://schemas.openxmlformats.org/officeDocument/2006/relationships/font" Target="fonts/RobotoMonoLight-italic.fntdata"/><Relationship Id="rId28" Type="http://schemas.openxmlformats.org/officeDocument/2006/relationships/font" Target="fonts/OswaldLight-bold.fntdata"/><Relationship Id="rId27" Type="http://schemas.openxmlformats.org/officeDocument/2006/relationships/font" Target="fonts/Oswald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font" Target="fonts/Oswald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font" Target="fonts/PlayfairDisplay-regular.fntdata"/><Relationship Id="rId14" Type="http://schemas.openxmlformats.org/officeDocument/2006/relationships/font" Target="fonts/OswaldMedium-bold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b7653cc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b7653cc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Recently started in late 2016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7653cc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b7653cc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7653cc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7653cc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7653cc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7653cc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7653cc6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7653cc6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007/978-3-319-67425-4_12" TargetMode="External"/><Relationship Id="rId4" Type="http://schemas.openxmlformats.org/officeDocument/2006/relationships/hyperlink" Target="https://doi.org/10.1088/1757-899X/490/6/062082" TargetMode="External"/><Relationship Id="rId5" Type="http://schemas.openxmlformats.org/officeDocument/2006/relationships/hyperlink" Target="https://doi.org/10.1016/j.infsof.2021.1065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Frontends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 Review 2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715000" y="4220100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Guide Name: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Prof. Aparna Kamble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By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Hrishikesh Vaze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Panel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B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Roll No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76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51000"/>
            <a:ext cx="3858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0"/>
              <a:buFont typeface="Roboto Mono"/>
              <a:buAutoNum type="arabicPeriod"/>
            </a:pPr>
            <a:r>
              <a:rPr lang="en" sz="1430">
                <a:latin typeface="Roboto Mono"/>
                <a:ea typeface="Roboto Mono"/>
                <a:cs typeface="Roboto Mono"/>
                <a:sym typeface="Roboto Mono"/>
              </a:rPr>
              <a:t>Micro Frontends is a new architecture inspired by </a:t>
            </a:r>
            <a:r>
              <a:rPr b="1" lang="en" sz="1829">
                <a:latin typeface="Roboto Mono"/>
                <a:ea typeface="Roboto Mono"/>
                <a:cs typeface="Roboto Mono"/>
                <a:sym typeface="Roboto Mono"/>
              </a:rPr>
              <a:t>Micro Services</a:t>
            </a:r>
            <a:r>
              <a:rPr lang="en" sz="143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43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0">
              <a:latin typeface="Roboto Mono"/>
              <a:ea typeface="Roboto Mono"/>
              <a:cs typeface="Roboto Mono"/>
              <a:sym typeface="Roboto Mono"/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30"/>
              <a:buFont typeface="Roboto Mono"/>
              <a:buAutoNum type="arabicPeriod"/>
            </a:pPr>
            <a:r>
              <a:rPr lang="en" sz="1430">
                <a:latin typeface="Roboto Mono"/>
                <a:ea typeface="Roboto Mono"/>
                <a:cs typeface="Roboto Mono"/>
                <a:sym typeface="Roboto Mono"/>
              </a:rPr>
              <a:t>Here, We try to break a </a:t>
            </a:r>
            <a:r>
              <a:rPr b="1" lang="en" sz="1629">
                <a:latin typeface="Roboto Mono"/>
                <a:ea typeface="Roboto Mono"/>
                <a:cs typeface="Roboto Mono"/>
                <a:sym typeface="Roboto Mono"/>
              </a:rPr>
              <a:t>Monolithic</a:t>
            </a:r>
            <a:r>
              <a:rPr lang="en" sz="1629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30">
                <a:latin typeface="Roboto Mono"/>
                <a:ea typeface="Roboto Mono"/>
                <a:cs typeface="Roboto Mono"/>
                <a:sym typeface="Roboto Mono"/>
              </a:rPr>
              <a:t>big codebase into </a:t>
            </a:r>
            <a:r>
              <a:rPr b="1" lang="en" sz="2029">
                <a:latin typeface="Roboto Mono"/>
                <a:ea typeface="Roboto Mono"/>
                <a:cs typeface="Roboto Mono"/>
                <a:sym typeface="Roboto Mono"/>
              </a:rPr>
              <a:t>Smaller</a:t>
            </a:r>
            <a:r>
              <a:rPr lang="en" sz="1430">
                <a:latin typeface="Roboto Mono"/>
                <a:ea typeface="Roboto Mono"/>
                <a:cs typeface="Roboto Mono"/>
                <a:sym typeface="Roboto Mono"/>
              </a:rPr>
              <a:t> codebases.</a:t>
            </a:r>
            <a:endParaRPr sz="109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635" l="2633" r="2633" t="20489"/>
          <a:stretch/>
        </p:blipFill>
        <p:spPr>
          <a:xfrm>
            <a:off x="4455575" y="1243550"/>
            <a:ext cx="4376725" cy="2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700" y="12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{48259CD8-27DB-4B7D-A02C-F30F8E858B04}</a:tableStyleId>
              </a:tblPr>
              <a:tblGrid>
                <a:gridCol w="674150"/>
                <a:gridCol w="2769650"/>
                <a:gridCol w="1362075"/>
                <a:gridCol w="2081725"/>
                <a:gridCol w="172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 No.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Year of Publication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Advantages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Gap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Microservices: Yesterday, Today, and Tomorrow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2017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All the information of service-oriented architecture is given in detail.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 gap was found in this paper.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Research and Application of Micro Frontends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2019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Paper neatly presents the real concept of </a:t>
                      </a: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 frontends</a:t>
                      </a: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with a good example, covering every methods of achieving it.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have given more practical </a:t>
                      </a: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knowledge</a:t>
                      </a: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instead of theory knowledge.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2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{48259CD8-27DB-4B7D-A02C-F30F8E858B04}</a:tableStyleId>
              </a:tblPr>
              <a:tblGrid>
                <a:gridCol w="674150"/>
                <a:gridCol w="2769650"/>
                <a:gridCol w="1362075"/>
                <a:gridCol w="2081725"/>
                <a:gridCol w="172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 No.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Year of Publication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Advantages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Gap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Motivations, benefits, and issues for adopting Micro-Frontends: A Multivocal Literature Review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2021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have explained in detailed each and every part of micro frontends, from reasons to its issues.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Their data used in their research might be inaccurate, or may be incomplete.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 platform for enhancing application developer productivity using microservices and micro-frontends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2020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Paper discusses about a complete system design using microservices and micro frontends.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have only mentioned an abstract way of achieving requirements with the help of MSs and MFs.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12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{48259CD8-27DB-4B7D-A02C-F30F8E858B04}</a:tableStyleId>
              </a:tblPr>
              <a:tblGrid>
                <a:gridCol w="525975"/>
                <a:gridCol w="2536850"/>
                <a:gridCol w="1404375"/>
                <a:gridCol w="2938975"/>
                <a:gridCol w="1203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 No.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Year of Publication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Advantages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Gap of the Paper</a:t>
                      </a:r>
                      <a:endParaRPr b="1"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Micro-frontends: application of microservices to web front-ends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2020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have discussed history of MFs and theoretical knowledge along with an example.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have discussed types of achieving MFs in brief.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 Backend to Frontend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Case study on adopting Micro Frontends from a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Page ERP Application monolith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2021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They  have done excellent case study on micro frontends, discussing advantages, disadvantages, reasons, threats, and quality assurance testing with examples.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 gap was found in this paper.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70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30"/>
              <a:buFont typeface="Roboto Mono Light"/>
              <a:buChar char="●"/>
            </a:pPr>
            <a:r>
              <a:rPr lang="en" sz="1230">
                <a:latin typeface="Roboto Mono Light"/>
                <a:ea typeface="Roboto Mono Light"/>
                <a:cs typeface="Roboto Mono Light"/>
                <a:sym typeface="Roboto Mono Light"/>
              </a:rPr>
              <a:t>Dragoni, N. et al. (2017). Microservices: Yesterday, Today, and Tomorrow. In: Mazzara, M., Meyer, B. (eds) Present and Ulterior Software Engineering. Springer, Cham. </a:t>
            </a:r>
            <a:r>
              <a:rPr lang="en" sz="1230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https://doi.org/10.1007/978-3-319-67425-4_12</a:t>
            </a:r>
            <a:endParaRPr sz="123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067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30"/>
              <a:buFont typeface="Roboto Mono Light"/>
              <a:buChar char="●"/>
            </a:pPr>
            <a:r>
              <a:rPr lang="en" sz="1230">
                <a:latin typeface="Roboto Mono Light"/>
                <a:ea typeface="Roboto Mono Light"/>
                <a:cs typeface="Roboto Mono Light"/>
                <a:sym typeface="Roboto Mono Light"/>
              </a:rPr>
              <a:t>Caifang Yang et al 2019 IOP Conf. Ser.: Mater. Sci. Eng. 490 062082. </a:t>
            </a:r>
            <a:r>
              <a:rPr lang="en" sz="1230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4"/>
              </a:rPr>
              <a:t>https://doi.org/10.1088/1757-899X/490/6/062082</a:t>
            </a:r>
            <a:endParaRPr sz="123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067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30"/>
              <a:buFont typeface="Roboto Mono Light"/>
              <a:buChar char="●"/>
            </a:pPr>
            <a:r>
              <a:rPr lang="en" sz="1230">
                <a:latin typeface="Roboto Mono Light"/>
                <a:ea typeface="Roboto Mono Light"/>
                <a:cs typeface="Roboto Mono Light"/>
                <a:sym typeface="Roboto Mono Light"/>
              </a:rPr>
              <a:t>Severi Peltonena, Luca Mezzalirab, Davide Taibia 2021. Motivations, benefits, and issues for adopting Micro-Frontends: A Multivocal Literature Review. </a:t>
            </a:r>
            <a:r>
              <a:rPr lang="en" sz="1230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5"/>
              </a:rPr>
              <a:t>https://doi.org/10.1016/j.infsof.2021.106571</a:t>
            </a:r>
            <a:endParaRPr sz="123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067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30"/>
              <a:buFont typeface="Roboto Mono Light"/>
              <a:buChar char="●"/>
            </a:pPr>
            <a:r>
              <a:rPr lang="en" sz="1230">
                <a:latin typeface="Roboto Mono Light"/>
                <a:ea typeface="Roboto Mono Light"/>
                <a:cs typeface="Roboto Mono Light"/>
                <a:sym typeface="Roboto Mono Light"/>
              </a:rPr>
              <a:t>P. Y. Tilak, V. Yadav, S. D. Dharmendra and N. Bolloju, "A platform for enhancing application developer productivity using microservices and micro-frontends," 2020 IEEE-HYDCON, 2020, pp. 1-4, doi: 10.1109/HYDCON48903.2020.9242913.</a:t>
            </a:r>
            <a:endParaRPr sz="123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0670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30"/>
              <a:buFont typeface="Roboto Mono Light"/>
              <a:buChar char="●"/>
            </a:pPr>
            <a:r>
              <a:rPr lang="en" sz="1230">
                <a:latin typeface="Roboto Mono Light"/>
                <a:ea typeface="Roboto Mono Light"/>
                <a:cs typeface="Roboto Mono Light"/>
                <a:sym typeface="Roboto Mono Light"/>
              </a:rPr>
              <a:t>Pavlenko, Andrei &amp; Askarbekuly, Nursultan &amp; Megha, Swati &amp; Mazzara, Manuel. (2020). Micro-frontends: application of microservices to web front-ends. 10.22667/JISIS.2020.05.31.049. </a:t>
            </a:r>
            <a:endParaRPr sz="123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