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Default ContentType="image/x-emf" Extension="emf"/>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25.xml"/>
  <Override ContentType="application/vnd.openxmlformats-officedocument.presentationml.notesSlide+xml" PartName="/ppt/notesSlides/notesSlide4.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28.xml"/>
  <Override ContentType="application/vnd.openxmlformats-officedocument.presentationml.notesSlide+xml" PartName="/ppt/notesSlides/notesSlide9.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1.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slide" Target="slides/slide55.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019FCA-9E69-4365-B86C-A5B7DEEC86C4}" type="datetimeFigureOut">
              <a:rPr lang="en-US" smtClean="0"/>
              <a:pPr/>
              <a:t>7/6/2020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C842AE-A0BA-470C-8BD5-DD9D6AEA8F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BAE1E52F-E26F-441D-86B6-DFD9527C293B}" type="slidenum">
              <a:rPr lang="en-US" smtClean="0"/>
              <a:pPr>
                <a:defRPr/>
              </a:pPr>
              <a:t>1</a:t>
            </a:fld>
            <a:endParaRPr lang="en-US"/>
          </a:p>
        </p:txBody>
      </p:sp>
    </p:spTree>
    <p:extLst>
      <p:ext uri="{BB962C8B-B14F-4D97-AF65-F5344CB8AC3E}">
        <p14:creationId xmlns:p14="http://schemas.microsoft.com/office/powerpoint/2010/main" val="1332742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11</a:t>
            </a:fld>
            <a:endParaRPr lang="en-US"/>
          </a:p>
        </p:txBody>
      </p:sp>
    </p:spTree>
    <p:extLst>
      <p:ext uri="{BB962C8B-B14F-4D97-AF65-F5344CB8AC3E}">
        <p14:creationId xmlns:p14="http://schemas.microsoft.com/office/powerpoint/2010/main" val="3771188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12</a:t>
            </a:fld>
            <a:endParaRPr lang="en-US"/>
          </a:p>
        </p:txBody>
      </p:sp>
    </p:spTree>
    <p:extLst>
      <p:ext uri="{BB962C8B-B14F-4D97-AF65-F5344CB8AC3E}">
        <p14:creationId xmlns:p14="http://schemas.microsoft.com/office/powerpoint/2010/main" val="778951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13</a:t>
            </a:fld>
            <a:endParaRPr lang="en-US"/>
          </a:p>
        </p:txBody>
      </p:sp>
    </p:spTree>
    <p:extLst>
      <p:ext uri="{BB962C8B-B14F-4D97-AF65-F5344CB8AC3E}">
        <p14:creationId xmlns:p14="http://schemas.microsoft.com/office/powerpoint/2010/main" val="946167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14</a:t>
            </a:fld>
            <a:endParaRPr lang="en-US"/>
          </a:p>
        </p:txBody>
      </p:sp>
    </p:spTree>
    <p:extLst>
      <p:ext uri="{BB962C8B-B14F-4D97-AF65-F5344CB8AC3E}">
        <p14:creationId xmlns:p14="http://schemas.microsoft.com/office/powerpoint/2010/main" val="2343920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34</a:t>
            </a:fld>
            <a:endParaRPr lang="en-US"/>
          </a:p>
        </p:txBody>
      </p:sp>
    </p:spTree>
    <p:extLst>
      <p:ext uri="{BB962C8B-B14F-4D97-AF65-F5344CB8AC3E}">
        <p14:creationId xmlns:p14="http://schemas.microsoft.com/office/powerpoint/2010/main" val="21739424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55</a:t>
            </a:fld>
            <a:endParaRPr lang="en-US"/>
          </a:p>
        </p:txBody>
      </p:sp>
    </p:spTree>
    <p:extLst>
      <p:ext uri="{BB962C8B-B14F-4D97-AF65-F5344CB8AC3E}">
        <p14:creationId xmlns:p14="http://schemas.microsoft.com/office/powerpoint/2010/main" val="1246852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2FD7A99-B651-42BD-BEC0-986265BFAEFF}" type="slidenum">
              <a:rPr lang="en-US" smtClean="0"/>
              <a:pPr>
                <a:defRPr/>
              </a:pPr>
              <a:t>9</a:t>
            </a:fld>
            <a:endParaRPr lang="en-US"/>
          </a:p>
        </p:txBody>
      </p:sp>
    </p:spTree>
    <p:extLst>
      <p:ext uri="{BB962C8B-B14F-4D97-AF65-F5344CB8AC3E}">
        <p14:creationId xmlns:p14="http://schemas.microsoft.com/office/powerpoint/2010/main" val="3510888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948B1E-B0F4-40C6-9835-35B7E199841F}" type="datetime1">
              <a:rPr lang="en-US" smtClean="0"/>
              <a:t>7/6/2020</a:t>
            </a:fld>
            <a:endParaRPr lang="en-US"/>
          </a:p>
        </p:txBody>
      </p:sp>
      <p:sp>
        <p:nvSpPr>
          <p:cNvPr id="5" name="Footer Placeholder 4"/>
          <p:cNvSpPr>
            <a:spLocks noGrp="1"/>
          </p:cNvSpPr>
          <p:nvPr>
            <p:ph type="ftr" sz="quarter" idx="11"/>
          </p:nvPr>
        </p:nvSpPr>
        <p:spPr/>
        <p:txBody>
          <a:bodyPr/>
          <a:lstStyle/>
          <a:p>
            <a:r>
              <a:rPr lang="en-GB" smtClean="0"/>
              <a:t>Computer Organization and Architecture (CET205A)     S.Y.B.Tech.    Module 1  2020-21     T4</a:t>
            </a:r>
            <a:endParaRPr lang="en-US"/>
          </a:p>
        </p:txBody>
      </p:sp>
      <p:sp>
        <p:nvSpPr>
          <p:cNvPr id="6" name="Slide Number Placeholder 5"/>
          <p:cNvSpPr>
            <a:spLocks noGrp="1"/>
          </p:cNvSpPr>
          <p:nvPr>
            <p:ph type="sldNum" sz="quarter" idx="12"/>
          </p:nvPr>
        </p:nvSpPr>
        <p:spPr/>
        <p:txBody>
          <a:bodyPr/>
          <a:lstStyle/>
          <a:p>
            <a:fld id="{F656F177-577E-4618-B06F-A583893309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FE926C-342A-4477-B596-8038B7DC612B}" type="datetime1">
              <a:rPr lang="en-US" smtClean="0"/>
              <a:t>7/6/2020</a:t>
            </a:fld>
            <a:endParaRPr lang="en-US"/>
          </a:p>
        </p:txBody>
      </p:sp>
      <p:sp>
        <p:nvSpPr>
          <p:cNvPr id="5" name="Footer Placeholder 4"/>
          <p:cNvSpPr>
            <a:spLocks noGrp="1"/>
          </p:cNvSpPr>
          <p:nvPr>
            <p:ph type="ftr" sz="quarter" idx="11"/>
          </p:nvPr>
        </p:nvSpPr>
        <p:spPr/>
        <p:txBody>
          <a:bodyPr/>
          <a:lstStyle/>
          <a:p>
            <a:r>
              <a:rPr lang="en-GB" smtClean="0"/>
              <a:t>Computer Organization and Architecture (CET205A)     S.Y.B.Tech.    Module 1  2020-21     T4</a:t>
            </a:r>
            <a:endParaRPr lang="en-US"/>
          </a:p>
        </p:txBody>
      </p:sp>
      <p:sp>
        <p:nvSpPr>
          <p:cNvPr id="6" name="Slide Number Placeholder 5"/>
          <p:cNvSpPr>
            <a:spLocks noGrp="1"/>
          </p:cNvSpPr>
          <p:nvPr>
            <p:ph type="sldNum" sz="quarter" idx="12"/>
          </p:nvPr>
        </p:nvSpPr>
        <p:spPr/>
        <p:txBody>
          <a:bodyPr/>
          <a:lstStyle/>
          <a:p>
            <a:fld id="{F656F177-577E-4618-B06F-A583893309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020CDD-30C9-4FE5-A1A7-960795B4683E}" type="datetime1">
              <a:rPr lang="en-US" smtClean="0"/>
              <a:t>7/6/2020</a:t>
            </a:fld>
            <a:endParaRPr lang="en-US"/>
          </a:p>
        </p:txBody>
      </p:sp>
      <p:sp>
        <p:nvSpPr>
          <p:cNvPr id="5" name="Footer Placeholder 4"/>
          <p:cNvSpPr>
            <a:spLocks noGrp="1"/>
          </p:cNvSpPr>
          <p:nvPr>
            <p:ph type="ftr" sz="quarter" idx="11"/>
          </p:nvPr>
        </p:nvSpPr>
        <p:spPr/>
        <p:txBody>
          <a:bodyPr/>
          <a:lstStyle/>
          <a:p>
            <a:r>
              <a:rPr lang="en-GB" smtClean="0"/>
              <a:t>Computer Organization and Architecture (CET205A)     S.Y.B.Tech.    Module 1  2020-21     T4</a:t>
            </a:r>
            <a:endParaRPr lang="en-US"/>
          </a:p>
        </p:txBody>
      </p:sp>
      <p:sp>
        <p:nvSpPr>
          <p:cNvPr id="6" name="Slide Number Placeholder 5"/>
          <p:cNvSpPr>
            <a:spLocks noGrp="1"/>
          </p:cNvSpPr>
          <p:nvPr>
            <p:ph type="sldNum" sz="quarter" idx="12"/>
          </p:nvPr>
        </p:nvSpPr>
        <p:spPr/>
        <p:txBody>
          <a:bodyPr/>
          <a:lstStyle/>
          <a:p>
            <a:fld id="{F656F177-577E-4618-B06F-A583893309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ED1D8-5E9C-4EF4-9A01-28739C36F32D}" type="datetime1">
              <a:rPr lang="en-US" smtClean="0"/>
              <a:t>7/6/2020</a:t>
            </a:fld>
            <a:endParaRPr lang="en-US"/>
          </a:p>
        </p:txBody>
      </p:sp>
      <p:sp>
        <p:nvSpPr>
          <p:cNvPr id="5" name="Footer Placeholder 4"/>
          <p:cNvSpPr>
            <a:spLocks noGrp="1"/>
          </p:cNvSpPr>
          <p:nvPr>
            <p:ph type="ftr" sz="quarter" idx="11"/>
          </p:nvPr>
        </p:nvSpPr>
        <p:spPr/>
        <p:txBody>
          <a:bodyPr/>
          <a:lstStyle/>
          <a:p>
            <a:r>
              <a:rPr lang="en-GB" smtClean="0"/>
              <a:t>Computer Organization and Architecture (CET205A)     S.Y.B.Tech.    Module 1  2020-21     T4</a:t>
            </a:r>
            <a:endParaRPr lang="en-US"/>
          </a:p>
        </p:txBody>
      </p:sp>
      <p:sp>
        <p:nvSpPr>
          <p:cNvPr id="6" name="Slide Number Placeholder 5"/>
          <p:cNvSpPr>
            <a:spLocks noGrp="1"/>
          </p:cNvSpPr>
          <p:nvPr>
            <p:ph type="sldNum" sz="quarter" idx="12"/>
          </p:nvPr>
        </p:nvSpPr>
        <p:spPr/>
        <p:txBody>
          <a:bodyPr/>
          <a:lstStyle/>
          <a:p>
            <a:fld id="{F656F177-577E-4618-B06F-A583893309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8D1263-D2C4-464F-9378-5A5B3844B33F}" type="datetime1">
              <a:rPr lang="en-US" smtClean="0"/>
              <a:t>7/6/2020</a:t>
            </a:fld>
            <a:endParaRPr lang="en-US"/>
          </a:p>
        </p:txBody>
      </p:sp>
      <p:sp>
        <p:nvSpPr>
          <p:cNvPr id="5" name="Footer Placeholder 4"/>
          <p:cNvSpPr>
            <a:spLocks noGrp="1"/>
          </p:cNvSpPr>
          <p:nvPr>
            <p:ph type="ftr" sz="quarter" idx="11"/>
          </p:nvPr>
        </p:nvSpPr>
        <p:spPr/>
        <p:txBody>
          <a:bodyPr/>
          <a:lstStyle/>
          <a:p>
            <a:r>
              <a:rPr lang="en-GB" smtClean="0"/>
              <a:t>Computer Organization and Architecture (CET205A)     S.Y.B.Tech.    Module 1  2020-21     T4</a:t>
            </a:r>
            <a:endParaRPr lang="en-US"/>
          </a:p>
        </p:txBody>
      </p:sp>
      <p:sp>
        <p:nvSpPr>
          <p:cNvPr id="6" name="Slide Number Placeholder 5"/>
          <p:cNvSpPr>
            <a:spLocks noGrp="1"/>
          </p:cNvSpPr>
          <p:nvPr>
            <p:ph type="sldNum" sz="quarter" idx="12"/>
          </p:nvPr>
        </p:nvSpPr>
        <p:spPr/>
        <p:txBody>
          <a:bodyPr/>
          <a:lstStyle/>
          <a:p>
            <a:fld id="{F656F177-577E-4618-B06F-A583893309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3DB2E0-8885-4013-AE03-21BB63469D76}" type="datetime1">
              <a:rPr lang="en-US" smtClean="0"/>
              <a:t>7/6/2020</a:t>
            </a:fld>
            <a:endParaRPr lang="en-US"/>
          </a:p>
        </p:txBody>
      </p:sp>
      <p:sp>
        <p:nvSpPr>
          <p:cNvPr id="6" name="Footer Placeholder 5"/>
          <p:cNvSpPr>
            <a:spLocks noGrp="1"/>
          </p:cNvSpPr>
          <p:nvPr>
            <p:ph type="ftr" sz="quarter" idx="11"/>
          </p:nvPr>
        </p:nvSpPr>
        <p:spPr/>
        <p:txBody>
          <a:bodyPr/>
          <a:lstStyle/>
          <a:p>
            <a:r>
              <a:rPr lang="en-GB" smtClean="0"/>
              <a:t>Computer Organization and Architecture (CET205A)     S.Y.B.Tech.    Module 1  2020-21     T4</a:t>
            </a:r>
            <a:endParaRPr lang="en-US"/>
          </a:p>
        </p:txBody>
      </p:sp>
      <p:sp>
        <p:nvSpPr>
          <p:cNvPr id="7" name="Slide Number Placeholder 6"/>
          <p:cNvSpPr>
            <a:spLocks noGrp="1"/>
          </p:cNvSpPr>
          <p:nvPr>
            <p:ph type="sldNum" sz="quarter" idx="12"/>
          </p:nvPr>
        </p:nvSpPr>
        <p:spPr/>
        <p:txBody>
          <a:bodyPr/>
          <a:lstStyle/>
          <a:p>
            <a:fld id="{F656F177-577E-4618-B06F-A583893309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3146CB-307F-46CE-BEB2-36FC7778E4AF}" type="datetime1">
              <a:rPr lang="en-US" smtClean="0"/>
              <a:t>7/6/2020</a:t>
            </a:fld>
            <a:endParaRPr lang="en-US"/>
          </a:p>
        </p:txBody>
      </p:sp>
      <p:sp>
        <p:nvSpPr>
          <p:cNvPr id="8" name="Footer Placeholder 7"/>
          <p:cNvSpPr>
            <a:spLocks noGrp="1"/>
          </p:cNvSpPr>
          <p:nvPr>
            <p:ph type="ftr" sz="quarter" idx="11"/>
          </p:nvPr>
        </p:nvSpPr>
        <p:spPr/>
        <p:txBody>
          <a:bodyPr/>
          <a:lstStyle/>
          <a:p>
            <a:r>
              <a:rPr lang="en-GB" smtClean="0"/>
              <a:t>Computer Organization and Architecture (CET205A)     S.Y.B.Tech.    Module 1  2020-21     T4</a:t>
            </a:r>
            <a:endParaRPr lang="en-US"/>
          </a:p>
        </p:txBody>
      </p:sp>
      <p:sp>
        <p:nvSpPr>
          <p:cNvPr id="9" name="Slide Number Placeholder 8"/>
          <p:cNvSpPr>
            <a:spLocks noGrp="1"/>
          </p:cNvSpPr>
          <p:nvPr>
            <p:ph type="sldNum" sz="quarter" idx="12"/>
          </p:nvPr>
        </p:nvSpPr>
        <p:spPr/>
        <p:txBody>
          <a:bodyPr/>
          <a:lstStyle/>
          <a:p>
            <a:fld id="{F656F177-577E-4618-B06F-A583893309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F040AB-EB28-4980-A0A7-86A588C2F26F}" type="datetime1">
              <a:rPr lang="en-US" smtClean="0"/>
              <a:t>7/6/2020</a:t>
            </a:fld>
            <a:endParaRPr lang="en-US"/>
          </a:p>
        </p:txBody>
      </p:sp>
      <p:sp>
        <p:nvSpPr>
          <p:cNvPr id="4" name="Footer Placeholder 3"/>
          <p:cNvSpPr>
            <a:spLocks noGrp="1"/>
          </p:cNvSpPr>
          <p:nvPr>
            <p:ph type="ftr" sz="quarter" idx="11"/>
          </p:nvPr>
        </p:nvSpPr>
        <p:spPr/>
        <p:txBody>
          <a:bodyPr/>
          <a:lstStyle/>
          <a:p>
            <a:r>
              <a:rPr lang="en-GB" smtClean="0"/>
              <a:t>Computer Organization and Architecture (CET205A)     S.Y.B.Tech.    Module 1  2020-21     T4</a:t>
            </a:r>
            <a:endParaRPr lang="en-US"/>
          </a:p>
        </p:txBody>
      </p:sp>
      <p:sp>
        <p:nvSpPr>
          <p:cNvPr id="5" name="Slide Number Placeholder 4"/>
          <p:cNvSpPr>
            <a:spLocks noGrp="1"/>
          </p:cNvSpPr>
          <p:nvPr>
            <p:ph type="sldNum" sz="quarter" idx="12"/>
          </p:nvPr>
        </p:nvSpPr>
        <p:spPr/>
        <p:txBody>
          <a:bodyPr/>
          <a:lstStyle/>
          <a:p>
            <a:fld id="{F656F177-577E-4618-B06F-A583893309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227A32-DFB2-4D25-A64D-3CE40D4ECE67}" type="datetime1">
              <a:rPr lang="en-US" smtClean="0"/>
              <a:t>7/6/2020</a:t>
            </a:fld>
            <a:endParaRPr lang="en-US"/>
          </a:p>
        </p:txBody>
      </p:sp>
      <p:sp>
        <p:nvSpPr>
          <p:cNvPr id="3" name="Footer Placeholder 2"/>
          <p:cNvSpPr>
            <a:spLocks noGrp="1"/>
          </p:cNvSpPr>
          <p:nvPr>
            <p:ph type="ftr" sz="quarter" idx="11"/>
          </p:nvPr>
        </p:nvSpPr>
        <p:spPr/>
        <p:txBody>
          <a:bodyPr/>
          <a:lstStyle/>
          <a:p>
            <a:r>
              <a:rPr lang="en-GB" smtClean="0"/>
              <a:t>Computer Organization and Architecture (CET205A)     S.Y.B.Tech.    Module 1  2020-21     T4</a:t>
            </a:r>
            <a:endParaRPr lang="en-US"/>
          </a:p>
        </p:txBody>
      </p:sp>
      <p:sp>
        <p:nvSpPr>
          <p:cNvPr id="4" name="Slide Number Placeholder 3"/>
          <p:cNvSpPr>
            <a:spLocks noGrp="1"/>
          </p:cNvSpPr>
          <p:nvPr>
            <p:ph type="sldNum" sz="quarter" idx="12"/>
          </p:nvPr>
        </p:nvSpPr>
        <p:spPr/>
        <p:txBody>
          <a:bodyPr/>
          <a:lstStyle/>
          <a:p>
            <a:fld id="{F656F177-577E-4618-B06F-A583893309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B31FED-E0C3-4A39-AEC0-A90E0AE2581D}" type="datetime1">
              <a:rPr lang="en-US" smtClean="0"/>
              <a:t>7/6/2020</a:t>
            </a:fld>
            <a:endParaRPr lang="en-US"/>
          </a:p>
        </p:txBody>
      </p:sp>
      <p:sp>
        <p:nvSpPr>
          <p:cNvPr id="6" name="Footer Placeholder 5"/>
          <p:cNvSpPr>
            <a:spLocks noGrp="1"/>
          </p:cNvSpPr>
          <p:nvPr>
            <p:ph type="ftr" sz="quarter" idx="11"/>
          </p:nvPr>
        </p:nvSpPr>
        <p:spPr/>
        <p:txBody>
          <a:bodyPr/>
          <a:lstStyle/>
          <a:p>
            <a:r>
              <a:rPr lang="en-GB" smtClean="0"/>
              <a:t>Computer Organization and Architecture (CET205A)     S.Y.B.Tech.    Module 1  2020-21     T4</a:t>
            </a:r>
            <a:endParaRPr lang="en-US"/>
          </a:p>
        </p:txBody>
      </p:sp>
      <p:sp>
        <p:nvSpPr>
          <p:cNvPr id="7" name="Slide Number Placeholder 6"/>
          <p:cNvSpPr>
            <a:spLocks noGrp="1"/>
          </p:cNvSpPr>
          <p:nvPr>
            <p:ph type="sldNum" sz="quarter" idx="12"/>
          </p:nvPr>
        </p:nvSpPr>
        <p:spPr/>
        <p:txBody>
          <a:bodyPr/>
          <a:lstStyle/>
          <a:p>
            <a:fld id="{F656F177-577E-4618-B06F-A583893309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0E298C-3CC3-4AD6-86C8-962171F26F69}" type="datetime1">
              <a:rPr lang="en-US" smtClean="0"/>
              <a:t>7/6/2020</a:t>
            </a:fld>
            <a:endParaRPr lang="en-US"/>
          </a:p>
        </p:txBody>
      </p:sp>
      <p:sp>
        <p:nvSpPr>
          <p:cNvPr id="6" name="Footer Placeholder 5"/>
          <p:cNvSpPr>
            <a:spLocks noGrp="1"/>
          </p:cNvSpPr>
          <p:nvPr>
            <p:ph type="ftr" sz="quarter" idx="11"/>
          </p:nvPr>
        </p:nvSpPr>
        <p:spPr/>
        <p:txBody>
          <a:bodyPr/>
          <a:lstStyle/>
          <a:p>
            <a:r>
              <a:rPr lang="en-GB" smtClean="0"/>
              <a:t>Computer Organization and Architecture (CET205A)     S.Y.B.Tech.    Module 1  2020-21     T4</a:t>
            </a:r>
            <a:endParaRPr lang="en-US"/>
          </a:p>
        </p:txBody>
      </p:sp>
      <p:sp>
        <p:nvSpPr>
          <p:cNvPr id="7" name="Slide Number Placeholder 6"/>
          <p:cNvSpPr>
            <a:spLocks noGrp="1"/>
          </p:cNvSpPr>
          <p:nvPr>
            <p:ph type="sldNum" sz="quarter" idx="12"/>
          </p:nvPr>
        </p:nvSpPr>
        <p:spPr/>
        <p:txBody>
          <a:bodyPr/>
          <a:lstStyle/>
          <a:p>
            <a:fld id="{F656F177-577E-4618-B06F-A583893309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C57D8-3E4F-487A-8DE3-E3C12BE16F33}" type="datetime1">
              <a:rPr lang="en-US" smtClean="0"/>
              <a:t>7/6/2020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Computer Organization and Architecture (CET205A)     S.Y.B.Tech.    Module 1  2020-21     T4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56F177-577E-4618-B06F-A583893309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hyperlink" Target="https://www.youtube.com/watch?v=xrUvFJWlYCY"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7.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hyperlink" Target="https://www.youtube.com/watch?v=mVbxrQE4f90"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hyperlink" Target="https://www.youtube.com/watch?v=xrUvFJWlYCY"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28725" y="5143500"/>
            <a:ext cx="6858000" cy="482600"/>
          </a:xfrm>
        </p:spPr>
        <p:txBody>
          <a:bodyPr rtlCol="0"/>
          <a:lstStyle/>
          <a:p>
            <a:pPr eaLnBrk="1" fontAlgn="auto" hangingPunct="1">
              <a:defRPr/>
            </a:pPr>
            <a:r>
              <a:rPr lang="en-US" sz="2000" b="1" dirty="0">
                <a:solidFill>
                  <a:schemeClr val="tx1"/>
                </a:solidFill>
                <a:latin typeface="Times New Roman" panose="02020603050405020304" pitchFamily="18" charset="0"/>
                <a:cs typeface="Times New Roman" panose="02020603050405020304" pitchFamily="18" charset="0"/>
              </a:rPr>
              <a:t>Department of Computer Science and Engineering</a:t>
            </a:r>
          </a:p>
        </p:txBody>
      </p:sp>
      <p:pic>
        <p:nvPicPr>
          <p:cNvPr id="4" name="Picture 3"/>
          <p:cNvPicPr>
            <a:picLocks noChangeAspect="1"/>
          </p:cNvPicPr>
          <p:nvPr/>
        </p:nvPicPr>
        <p:blipFill>
          <a:blip r:embed="rId3" cstate="print"/>
          <a:stretch>
            <a:fillRect/>
          </a:stretch>
        </p:blipFill>
        <p:spPr>
          <a:xfrm>
            <a:off x="651273" y="431800"/>
            <a:ext cx="7645003" cy="1625600"/>
          </a:xfrm>
          <a:prstGeom prst="rect">
            <a:avLst/>
          </a:prstGeom>
          <a:ln>
            <a:noFill/>
          </a:ln>
          <a:effectLst>
            <a:outerShdw blurRad="292100" dist="139700" dir="2700000" algn="tl" rotWithShape="0">
              <a:srgbClr val="333333">
                <a:alpha val="65000"/>
              </a:srgbClr>
            </a:outerShdw>
          </a:effectLst>
        </p:spPr>
      </p:pic>
      <p:sp>
        <p:nvSpPr>
          <p:cNvPr id="8196" name="Rectangle 4"/>
          <p:cNvSpPr>
            <a:spLocks noChangeArrowheads="1"/>
          </p:cNvSpPr>
          <p:nvPr/>
        </p:nvSpPr>
        <p:spPr bwMode="auto">
          <a:xfrm>
            <a:off x="501254" y="2886075"/>
            <a:ext cx="8312944"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3600" b="1" dirty="0" smtClean="0">
                <a:latin typeface="Times New Roman" panose="02020603050405020304" pitchFamily="18" charset="0"/>
                <a:cs typeface="Times New Roman" panose="02020603050405020304" pitchFamily="18" charset="0"/>
              </a:rPr>
              <a:t>Computer Organization and Architecture</a:t>
            </a:r>
          </a:p>
          <a:p>
            <a:pPr algn="ctr" eaLnBrk="1" hangingPunct="1"/>
            <a:r>
              <a:rPr lang="en-US" altLang="en-US" sz="3600" b="1" dirty="0" smtClean="0">
                <a:latin typeface="Times New Roman" panose="02020603050405020304" pitchFamily="18" charset="0"/>
                <a:cs typeface="Times New Roman" panose="02020603050405020304" pitchFamily="18" charset="0"/>
              </a:rPr>
              <a:t>(CET205A)</a:t>
            </a:r>
          </a:p>
          <a:p>
            <a:pPr algn="ctr" eaLnBrk="1" hangingPunct="1"/>
            <a:endParaRPr lang="en-US" altLang="en-US" sz="3600" b="1" dirty="0">
              <a:latin typeface="Times New Roman" panose="02020603050405020304" pitchFamily="18" charset="0"/>
              <a:cs typeface="Times New Roman" panose="02020603050405020304" pitchFamily="18" charset="0"/>
            </a:endParaRPr>
          </a:p>
          <a:p>
            <a:pPr algn="ctr" eaLnBrk="1" hangingPunct="1"/>
            <a:r>
              <a:rPr lang="en-US" altLang="en-US" sz="2400" b="1" dirty="0" smtClean="0">
                <a:solidFill>
                  <a:srgbClr val="7030A0"/>
                </a:solidFill>
                <a:latin typeface="Times New Roman" panose="02020603050405020304" pitchFamily="18" charset="0"/>
                <a:cs typeface="Times New Roman" panose="02020603050405020304" pitchFamily="18" charset="0"/>
              </a:rPr>
              <a:t>Shamla Mantri</a:t>
            </a:r>
            <a:endParaRPr lang="en-US" altLang="en-US" sz="2800"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F472A1D5-A1FA-4EEA-94D3-08BD588B05AA}" type="datetime1">
              <a:rPr lang="en-US" smtClean="0"/>
              <a:t>7/6/2020</a:t>
            </a:fld>
            <a:endParaRPr lang="en-US"/>
          </a:p>
        </p:txBody>
      </p:sp>
      <p:sp>
        <p:nvSpPr>
          <p:cNvPr id="7" name="Footer Placeholder 6"/>
          <p:cNvSpPr>
            <a:spLocks noGrp="1"/>
          </p:cNvSpPr>
          <p:nvPr>
            <p:ph type="ftr" sz="quarter" idx="11"/>
          </p:nvPr>
        </p:nvSpPr>
        <p:spPr>
          <a:xfrm>
            <a:off x="1447801" y="6356350"/>
            <a:ext cx="6638924"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 name="Slide Number Placeholder 1"/>
          <p:cNvSpPr>
            <a:spLocks noGrp="1"/>
          </p:cNvSpPr>
          <p:nvPr>
            <p:ph type="sldNum" sz="quarter" idx="12"/>
          </p:nvPr>
        </p:nvSpPr>
        <p:spPr/>
        <p:txBody>
          <a:bodyPr/>
          <a:lstStyle/>
          <a:p>
            <a:fld id="{F656F177-577E-4618-B06F-A5838933096B}" type="slidenum">
              <a:rPr lang="en-US" smtClean="0"/>
              <a:pPr/>
              <a:t>1</a:t>
            </a:fld>
            <a:endParaRPr lang="en-US"/>
          </a:p>
        </p:txBody>
      </p:sp>
    </p:spTree>
    <p:extLst>
      <p:ext uri="{BB962C8B-B14F-4D97-AF65-F5344CB8AC3E}">
        <p14:creationId xmlns:p14="http://schemas.microsoft.com/office/powerpoint/2010/main" val="1253434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43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3810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990600" y="6356350"/>
            <a:ext cx="1600200" cy="365125"/>
          </a:xfrm>
        </p:spPr>
        <p:txBody>
          <a:bodyPr/>
          <a:lstStyle/>
          <a:p>
            <a:fld id="{FF6FA544-FCFD-4CE5-896B-C3AAA52A8137}" type="datetime1">
              <a:rPr lang="en-US" smtClean="0"/>
              <a:t>7/6/2020</a:t>
            </a:fld>
            <a:endParaRPr lang="en-US" dirty="0"/>
          </a:p>
        </p:txBody>
      </p:sp>
      <p:sp>
        <p:nvSpPr>
          <p:cNvPr id="19" name="Footer Placeholder 9"/>
          <p:cNvSpPr>
            <a:spLocks noGrp="1"/>
          </p:cNvSpPr>
          <p:nvPr>
            <p:ph type="ftr" sz="quarter" idx="11"/>
          </p:nvPr>
        </p:nvSpPr>
        <p:spPr>
          <a:xfrm>
            <a:off x="1828799" y="6356350"/>
            <a:ext cx="6310023" cy="365125"/>
          </a:xfrm>
        </p:spPr>
        <p:txBody>
          <a:bodyPr/>
          <a:lstStyle/>
          <a:p>
            <a:r>
              <a:rPr lang="en-GB"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24" name="Rectangle 2"/>
          <p:cNvSpPr txBox="1">
            <a:spLocks noChangeArrowheads="1"/>
          </p:cNvSpPr>
          <p:nvPr/>
        </p:nvSpPr>
        <p:spPr>
          <a:xfrm>
            <a:off x="654278" y="76200"/>
            <a:ext cx="7793037" cy="1143000"/>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dirty="0" smtClean="0"/>
              <a:t>The Five Classic Components of a Computer</a:t>
            </a:r>
            <a:endParaRPr lang="en-US" altLang="en-US" sz="3200" dirty="0"/>
          </a:p>
        </p:txBody>
      </p:sp>
      <p:sp>
        <p:nvSpPr>
          <p:cNvPr id="25" name="Rectangle 3"/>
          <p:cNvSpPr txBox="1">
            <a:spLocks noChangeArrowheads="1"/>
          </p:cNvSpPr>
          <p:nvPr/>
        </p:nvSpPr>
        <p:spPr>
          <a:xfrm>
            <a:off x="800100" y="1283998"/>
            <a:ext cx="3314700" cy="2701636"/>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None/>
            </a:pPr>
            <a:endParaRPr lang="en-US" altLang="en-US" sz="2400" dirty="0" smtClean="0"/>
          </a:p>
          <a:p>
            <a:pPr>
              <a:lnSpc>
                <a:spcPct val="90000"/>
              </a:lnSpc>
            </a:pPr>
            <a:r>
              <a:rPr lang="en-US" altLang="en-US" sz="2000" dirty="0" smtClean="0"/>
              <a:t>Input (mouse, keyboard, …)</a:t>
            </a:r>
          </a:p>
          <a:p>
            <a:pPr>
              <a:lnSpc>
                <a:spcPct val="90000"/>
              </a:lnSpc>
            </a:pPr>
            <a:r>
              <a:rPr lang="en-US" altLang="en-US" sz="2000" dirty="0" smtClean="0"/>
              <a:t>Output (display, printer, …)</a:t>
            </a:r>
          </a:p>
          <a:p>
            <a:pPr>
              <a:lnSpc>
                <a:spcPct val="90000"/>
              </a:lnSpc>
            </a:pPr>
            <a:r>
              <a:rPr lang="en-US" altLang="en-US" sz="2000" dirty="0" smtClean="0"/>
              <a:t>Memory </a:t>
            </a:r>
          </a:p>
          <a:p>
            <a:pPr lvl="1">
              <a:lnSpc>
                <a:spcPct val="90000"/>
              </a:lnSpc>
            </a:pPr>
            <a:r>
              <a:rPr lang="en-US" altLang="en-US" sz="1800" dirty="0" smtClean="0"/>
              <a:t>main (DRAM), cache (SRAM)</a:t>
            </a:r>
          </a:p>
          <a:p>
            <a:pPr lvl="1">
              <a:lnSpc>
                <a:spcPct val="90000"/>
              </a:lnSpc>
            </a:pPr>
            <a:r>
              <a:rPr lang="en-US" altLang="en-US" sz="1800" dirty="0" smtClean="0"/>
              <a:t>secondary (disk, </a:t>
            </a:r>
          </a:p>
          <a:p>
            <a:pPr lvl="1">
              <a:lnSpc>
                <a:spcPct val="90000"/>
              </a:lnSpc>
              <a:buFont typeface="Wingdings" panose="05000000000000000000" pitchFamily="2" charset="2"/>
              <a:buNone/>
            </a:pPr>
            <a:r>
              <a:rPr lang="en-US" altLang="en-US" sz="1800" dirty="0" smtClean="0"/>
              <a:t>    CD, DVD, …)</a:t>
            </a:r>
          </a:p>
          <a:p>
            <a:pPr>
              <a:lnSpc>
                <a:spcPct val="90000"/>
              </a:lnSpc>
            </a:pPr>
            <a:r>
              <a:rPr lang="en-US" altLang="en-US" sz="2000" dirty="0" err="1" smtClean="0"/>
              <a:t>Datapath</a:t>
            </a:r>
            <a:endParaRPr lang="en-US" altLang="en-US" sz="2000" dirty="0" smtClean="0"/>
          </a:p>
          <a:p>
            <a:pPr>
              <a:lnSpc>
                <a:spcPct val="90000"/>
              </a:lnSpc>
            </a:pPr>
            <a:r>
              <a:rPr lang="en-US" altLang="en-US" sz="2000" dirty="0" smtClean="0"/>
              <a:t>Control</a:t>
            </a:r>
          </a:p>
          <a:p>
            <a:pPr lvl="1">
              <a:lnSpc>
                <a:spcPct val="90000"/>
              </a:lnSpc>
              <a:buFont typeface="Wingdings" panose="05000000000000000000" pitchFamily="2" charset="2"/>
              <a:buNone/>
            </a:pPr>
            <a:endParaRPr lang="en-US" altLang="en-US" sz="1800" dirty="0" smtClean="0"/>
          </a:p>
          <a:p>
            <a:pPr>
              <a:lnSpc>
                <a:spcPct val="90000"/>
              </a:lnSpc>
              <a:buFont typeface="Wingdings" panose="05000000000000000000" pitchFamily="2" charset="2"/>
              <a:buNone/>
            </a:pPr>
            <a:r>
              <a:rPr lang="en-US" altLang="en-US" dirty="0" smtClean="0"/>
              <a:t>			</a:t>
            </a:r>
            <a:endParaRPr lang="en-US" altLang="en-US" dirty="0"/>
          </a:p>
        </p:txBody>
      </p:sp>
      <p:grpSp>
        <p:nvGrpSpPr>
          <p:cNvPr id="26" name="Group 4"/>
          <p:cNvGrpSpPr>
            <a:grpSpLocks/>
          </p:cNvGrpSpPr>
          <p:nvPr/>
        </p:nvGrpSpPr>
        <p:grpSpPr bwMode="auto">
          <a:xfrm>
            <a:off x="3920835" y="1539444"/>
            <a:ext cx="4699000" cy="3790950"/>
            <a:chOff x="1824" y="1308"/>
            <a:chExt cx="2960" cy="2388"/>
          </a:xfrm>
        </p:grpSpPr>
        <p:sp>
          <p:nvSpPr>
            <p:cNvPr id="27" name="Rectangle 5"/>
            <p:cNvSpPr>
              <a:spLocks noChangeArrowheads="1"/>
            </p:cNvSpPr>
            <p:nvPr/>
          </p:nvSpPr>
          <p:spPr bwMode="auto">
            <a:xfrm>
              <a:off x="1824" y="2208"/>
              <a:ext cx="1299" cy="1488"/>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Rectangle 6"/>
            <p:cNvSpPr>
              <a:spLocks noChangeArrowheads="1"/>
            </p:cNvSpPr>
            <p:nvPr/>
          </p:nvSpPr>
          <p:spPr bwMode="auto">
            <a:xfrm>
              <a:off x="3743" y="2638"/>
              <a:ext cx="1012" cy="964"/>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Rectangle 7"/>
            <p:cNvSpPr>
              <a:spLocks noChangeArrowheads="1"/>
            </p:cNvSpPr>
            <p:nvPr/>
          </p:nvSpPr>
          <p:spPr bwMode="auto">
            <a:xfrm>
              <a:off x="3935" y="1308"/>
              <a:ext cx="484" cy="484"/>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600" b="1">
                  <a:latin typeface="Helvetica" panose="020B0604020202020204" pitchFamily="34" charset="0"/>
                </a:rPr>
                <a:t>Input</a:t>
              </a:r>
            </a:p>
          </p:txBody>
        </p:sp>
        <p:sp>
          <p:nvSpPr>
            <p:cNvPr id="30" name="Line 8"/>
            <p:cNvSpPr>
              <a:spLocks noChangeShapeType="1"/>
            </p:cNvSpPr>
            <p:nvPr/>
          </p:nvSpPr>
          <p:spPr bwMode="auto">
            <a:xfrm>
              <a:off x="4481" y="2229"/>
              <a:ext cx="303"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Line 9"/>
            <p:cNvSpPr>
              <a:spLocks noChangeShapeType="1"/>
            </p:cNvSpPr>
            <p:nvPr/>
          </p:nvSpPr>
          <p:spPr bwMode="auto">
            <a:xfrm>
              <a:off x="3185" y="3456"/>
              <a:ext cx="495" cy="0"/>
            </a:xfrm>
            <a:prstGeom prst="line">
              <a:avLst/>
            </a:prstGeom>
            <a:noFill/>
            <a:ln w="508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Rectangle 10"/>
            <p:cNvSpPr>
              <a:spLocks noChangeArrowheads="1"/>
            </p:cNvSpPr>
            <p:nvPr/>
          </p:nvSpPr>
          <p:spPr bwMode="auto">
            <a:xfrm>
              <a:off x="2062" y="2267"/>
              <a:ext cx="81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eaLnBrk="0" hangingPunct="0"/>
              <a:r>
                <a:rPr lang="en-US" altLang="en-US" sz="1800" b="1">
                  <a:latin typeface="Helvetica" panose="020B0604020202020204" pitchFamily="34" charset="0"/>
                </a:rPr>
                <a:t>Processor</a:t>
              </a:r>
            </a:p>
          </p:txBody>
        </p:sp>
        <p:sp>
          <p:nvSpPr>
            <p:cNvPr id="33" name="Rectangle 11"/>
            <p:cNvSpPr>
              <a:spLocks noChangeArrowheads="1"/>
            </p:cNvSpPr>
            <p:nvPr/>
          </p:nvSpPr>
          <p:spPr bwMode="auto">
            <a:xfrm>
              <a:off x="1920" y="2544"/>
              <a:ext cx="1056" cy="38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200" b="1">
                  <a:latin typeface="Helvetica" panose="020B0604020202020204" pitchFamily="34" charset="0"/>
                </a:rPr>
                <a:t>Control</a:t>
              </a:r>
            </a:p>
          </p:txBody>
        </p:sp>
        <p:sp>
          <p:nvSpPr>
            <p:cNvPr id="34" name="Rectangle 12"/>
            <p:cNvSpPr>
              <a:spLocks noChangeArrowheads="1"/>
            </p:cNvSpPr>
            <p:nvPr/>
          </p:nvSpPr>
          <p:spPr bwMode="auto">
            <a:xfrm>
              <a:off x="1920" y="3120"/>
              <a:ext cx="1055" cy="4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200" b="1">
                  <a:latin typeface="Helvetica" panose="020B0604020202020204" pitchFamily="34" charset="0"/>
                </a:rPr>
                <a:t>Datapath</a:t>
              </a:r>
            </a:p>
          </p:txBody>
        </p:sp>
        <p:sp>
          <p:nvSpPr>
            <p:cNvPr id="35" name="Line 13"/>
            <p:cNvSpPr>
              <a:spLocks noChangeShapeType="1"/>
            </p:cNvSpPr>
            <p:nvPr/>
          </p:nvSpPr>
          <p:spPr bwMode="auto">
            <a:xfrm>
              <a:off x="2400" y="2933"/>
              <a:ext cx="0" cy="183"/>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14"/>
            <p:cNvSpPr>
              <a:spLocks noChangeShapeType="1"/>
            </p:cNvSpPr>
            <p:nvPr/>
          </p:nvSpPr>
          <p:spPr bwMode="auto">
            <a:xfrm>
              <a:off x="2496" y="2933"/>
              <a:ext cx="0" cy="183"/>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Line 15"/>
            <p:cNvSpPr>
              <a:spLocks noChangeShapeType="1"/>
            </p:cNvSpPr>
            <p:nvPr/>
          </p:nvSpPr>
          <p:spPr bwMode="auto">
            <a:xfrm>
              <a:off x="2592" y="2933"/>
              <a:ext cx="0" cy="18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Line 16"/>
            <p:cNvSpPr>
              <a:spLocks noChangeShapeType="1"/>
            </p:cNvSpPr>
            <p:nvPr/>
          </p:nvSpPr>
          <p:spPr bwMode="auto">
            <a:xfrm>
              <a:off x="2688" y="2933"/>
              <a:ext cx="0" cy="18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Line 17"/>
            <p:cNvSpPr>
              <a:spLocks noChangeShapeType="1"/>
            </p:cNvSpPr>
            <p:nvPr/>
          </p:nvSpPr>
          <p:spPr bwMode="auto">
            <a:xfrm>
              <a:off x="2784" y="2933"/>
              <a:ext cx="0" cy="18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18"/>
            <p:cNvSpPr>
              <a:spLocks noChangeShapeType="1"/>
            </p:cNvSpPr>
            <p:nvPr/>
          </p:nvSpPr>
          <p:spPr bwMode="auto">
            <a:xfrm>
              <a:off x="2880" y="2933"/>
              <a:ext cx="0" cy="18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Rectangle 19"/>
            <p:cNvSpPr>
              <a:spLocks noChangeArrowheads="1"/>
            </p:cNvSpPr>
            <p:nvPr/>
          </p:nvSpPr>
          <p:spPr bwMode="auto">
            <a:xfrm>
              <a:off x="3935" y="1987"/>
              <a:ext cx="484" cy="484"/>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600" b="1">
                  <a:latin typeface="Helvetica" panose="020B0604020202020204" pitchFamily="34" charset="0"/>
                </a:rPr>
                <a:t>Output</a:t>
              </a:r>
            </a:p>
          </p:txBody>
        </p:sp>
        <p:sp>
          <p:nvSpPr>
            <p:cNvPr id="42" name="Line 20"/>
            <p:cNvSpPr>
              <a:spLocks noChangeShapeType="1"/>
            </p:cNvSpPr>
            <p:nvPr/>
          </p:nvSpPr>
          <p:spPr bwMode="auto">
            <a:xfrm>
              <a:off x="4481" y="1550"/>
              <a:ext cx="303" cy="0"/>
            </a:xfrm>
            <a:prstGeom prst="line">
              <a:avLst/>
            </a:prstGeom>
            <a:noFill/>
            <a:ln w="508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21"/>
            <p:cNvSpPr>
              <a:spLocks noChangeShapeType="1"/>
            </p:cNvSpPr>
            <p:nvPr/>
          </p:nvSpPr>
          <p:spPr bwMode="auto">
            <a:xfrm>
              <a:off x="3585" y="2229"/>
              <a:ext cx="255"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Line 22"/>
            <p:cNvSpPr>
              <a:spLocks noChangeShapeType="1"/>
            </p:cNvSpPr>
            <p:nvPr/>
          </p:nvSpPr>
          <p:spPr bwMode="auto">
            <a:xfrm>
              <a:off x="3600" y="2236"/>
              <a:ext cx="0" cy="687"/>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Line 23"/>
            <p:cNvSpPr>
              <a:spLocks noChangeShapeType="1"/>
            </p:cNvSpPr>
            <p:nvPr/>
          </p:nvSpPr>
          <p:spPr bwMode="auto">
            <a:xfrm flipH="1">
              <a:off x="3183" y="2928"/>
              <a:ext cx="431"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Line 24"/>
            <p:cNvSpPr>
              <a:spLocks noChangeShapeType="1"/>
            </p:cNvSpPr>
            <p:nvPr/>
          </p:nvSpPr>
          <p:spPr bwMode="auto">
            <a:xfrm flipH="1">
              <a:off x="3183" y="2640"/>
              <a:ext cx="287"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Line 25"/>
            <p:cNvSpPr>
              <a:spLocks noChangeShapeType="1"/>
            </p:cNvSpPr>
            <p:nvPr/>
          </p:nvSpPr>
          <p:spPr bwMode="auto">
            <a:xfrm>
              <a:off x="3456" y="1553"/>
              <a:ext cx="0" cy="1071"/>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Line 26"/>
            <p:cNvSpPr>
              <a:spLocks noChangeShapeType="1"/>
            </p:cNvSpPr>
            <p:nvPr/>
          </p:nvSpPr>
          <p:spPr bwMode="auto">
            <a:xfrm flipH="1">
              <a:off x="3443" y="1550"/>
              <a:ext cx="431"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Line 27"/>
            <p:cNvSpPr>
              <a:spLocks noChangeShapeType="1"/>
            </p:cNvSpPr>
            <p:nvPr/>
          </p:nvSpPr>
          <p:spPr bwMode="auto">
            <a:xfrm>
              <a:off x="3185" y="3216"/>
              <a:ext cx="495"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Rectangle 28"/>
            <p:cNvSpPr>
              <a:spLocks noChangeArrowheads="1"/>
            </p:cNvSpPr>
            <p:nvPr/>
          </p:nvSpPr>
          <p:spPr bwMode="auto">
            <a:xfrm>
              <a:off x="3745" y="2689"/>
              <a:ext cx="100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eaLnBrk="0" hangingPunct="0"/>
              <a:r>
                <a:rPr lang="en-US" altLang="en-US" sz="1800" b="1">
                  <a:latin typeface="Helvetica" panose="020B0604020202020204" pitchFamily="34" charset="0"/>
                </a:rPr>
                <a:t>Memory</a:t>
              </a:r>
            </a:p>
          </p:txBody>
        </p:sp>
        <p:sp>
          <p:nvSpPr>
            <p:cNvPr id="51" name="Rectangle 29"/>
            <p:cNvSpPr>
              <a:spLocks noChangeArrowheads="1"/>
            </p:cNvSpPr>
            <p:nvPr/>
          </p:nvSpPr>
          <p:spPr bwMode="auto">
            <a:xfrm>
              <a:off x="3889" y="2937"/>
              <a:ext cx="814" cy="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000">
                  <a:latin typeface="Courier" charset="0"/>
                </a:rPr>
                <a:t>1001010010110000</a:t>
              </a:r>
            </a:p>
          </p:txBody>
        </p:sp>
        <p:sp>
          <p:nvSpPr>
            <p:cNvPr id="52" name="Rectangle 30"/>
            <p:cNvSpPr>
              <a:spLocks noChangeArrowheads="1"/>
            </p:cNvSpPr>
            <p:nvPr/>
          </p:nvSpPr>
          <p:spPr bwMode="auto">
            <a:xfrm>
              <a:off x="3889" y="3025"/>
              <a:ext cx="814" cy="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000">
                  <a:latin typeface="Courier" charset="0"/>
                </a:rPr>
                <a:t>0010100101010001</a:t>
              </a:r>
            </a:p>
          </p:txBody>
        </p:sp>
        <p:sp>
          <p:nvSpPr>
            <p:cNvPr id="53" name="Rectangle 31"/>
            <p:cNvSpPr>
              <a:spLocks noChangeArrowheads="1"/>
            </p:cNvSpPr>
            <p:nvPr/>
          </p:nvSpPr>
          <p:spPr bwMode="auto">
            <a:xfrm>
              <a:off x="3889" y="3121"/>
              <a:ext cx="814" cy="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000">
                  <a:latin typeface="Courier" charset="0"/>
                </a:rPr>
                <a:t>1111011101100110</a:t>
              </a:r>
            </a:p>
          </p:txBody>
        </p:sp>
        <p:sp>
          <p:nvSpPr>
            <p:cNvPr id="54" name="Rectangle 32"/>
            <p:cNvSpPr>
              <a:spLocks noChangeArrowheads="1"/>
            </p:cNvSpPr>
            <p:nvPr/>
          </p:nvSpPr>
          <p:spPr bwMode="auto">
            <a:xfrm>
              <a:off x="3889" y="3217"/>
              <a:ext cx="814" cy="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000">
                  <a:latin typeface="Courier" charset="0"/>
                </a:rPr>
                <a:t>1001010010110000</a:t>
              </a:r>
            </a:p>
          </p:txBody>
        </p:sp>
        <p:sp>
          <p:nvSpPr>
            <p:cNvPr id="55" name="Rectangle 33"/>
            <p:cNvSpPr>
              <a:spLocks noChangeArrowheads="1"/>
            </p:cNvSpPr>
            <p:nvPr/>
          </p:nvSpPr>
          <p:spPr bwMode="auto">
            <a:xfrm>
              <a:off x="3889" y="3313"/>
              <a:ext cx="814" cy="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000">
                  <a:latin typeface="Courier" charset="0"/>
                </a:rPr>
                <a:t>1001010010110000</a:t>
              </a:r>
            </a:p>
          </p:txBody>
        </p:sp>
        <p:sp>
          <p:nvSpPr>
            <p:cNvPr id="56" name="Rectangle 34"/>
            <p:cNvSpPr>
              <a:spLocks noChangeArrowheads="1"/>
            </p:cNvSpPr>
            <p:nvPr/>
          </p:nvSpPr>
          <p:spPr bwMode="auto">
            <a:xfrm>
              <a:off x="3889" y="3409"/>
              <a:ext cx="814" cy="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000">
                  <a:latin typeface="Courier" charset="0"/>
                </a:rPr>
                <a:t>1001010010110000</a:t>
              </a:r>
            </a:p>
          </p:txBody>
        </p:sp>
      </p:grpSp>
      <p:sp>
        <p:nvSpPr>
          <p:cNvPr id="2" name="Slide Number Placeholder 1"/>
          <p:cNvSpPr>
            <a:spLocks noGrp="1"/>
          </p:cNvSpPr>
          <p:nvPr>
            <p:ph type="sldNum" sz="quarter" idx="12"/>
          </p:nvPr>
        </p:nvSpPr>
        <p:spPr/>
        <p:txBody>
          <a:bodyPr/>
          <a:lstStyle/>
          <a:p>
            <a:fld id="{F656F177-577E-4618-B06F-A5838933096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strVal val="2/3*#ppt_w"/>
                                          </p:val>
                                        </p:tav>
                                        <p:tav tm="100000">
                                          <p:val>
                                            <p:strVal val="#ppt_w"/>
                                          </p:val>
                                        </p:tav>
                                      </p:tavLst>
                                    </p:anim>
                                    <p:anim calcmode="lin" valueType="num">
                                      <p:cBhvr>
                                        <p:cTn id="8" dur="500" fill="hold"/>
                                        <p:tgtEl>
                                          <p:spTgt spid="26"/>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066" name="Shape 130066"/>
        <p:cNvGrpSpPr/>
        <p:nvPr/>
      </p:nvGrpSpPr>
      <p:grpSpPr>
        <a:xfrm>
          <a:off x="0" y="0"/>
          <a:ext cx="0" cy="0"/>
          <a:chOff x="0" y="0"/>
          <a:chExt cx="0" cy="0"/>
        </a:xfrm>
      </p:grpSpPr>
      <p:cxnSp>
        <p:nvCxnSpPr>
          <p:cNvPr id="130067" name="Google Shape;130067;p2"/>
          <p:cNvCxnSpPr/>
          <p:nvPr/>
        </p:nvCxnSpPr>
        <p:spPr>
          <a:xfrm>
            <a:off x="0" y="1143000"/>
            <a:ext cx="8572500" cy="1500"/>
          </a:xfrm>
          <a:prstGeom prst="straightConnector1">
            <a:avLst/>
          </a:prstGeom>
          <a:noFill/>
          <a:ln cap="flat" cmpd="sng" w="9525">
            <a:solidFill>
              <a:srgbClr val="00B050"/>
            </a:solidFill>
            <a:prstDash val="solid"/>
            <a:round/>
            <a:headEnd len="sm" w="sm" type="none"/>
            <a:tailEnd len="sm" w="sm" type="none"/>
          </a:ln>
        </p:spPr>
      </p:cxnSp>
      <p:sp>
        <p:nvSpPr>
          <p:cNvPr id="130068" name="Google Shape;130068;p2"/>
          <p:cNvSpPr/>
          <p:nvPr/>
        </p:nvSpPr>
        <p:spPr>
          <a:xfrm>
            <a:off x="0" y="6400800"/>
            <a:ext cx="471600" cy="457200"/>
          </a:xfrm>
          <a:prstGeom prst="rect">
            <a:avLst/>
          </a:prstGeom>
          <a:solidFill>
            <a:srgbClr val="7030A0"/>
          </a:solid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0069" name="Google Shape;130069;p2"/>
          <p:cNvCxnSpPr/>
          <p:nvPr/>
        </p:nvCxnSpPr>
        <p:spPr>
          <a:xfrm>
            <a:off x="0" y="6324600"/>
            <a:ext cx="8572500" cy="1500"/>
          </a:xfrm>
          <a:prstGeom prst="straightConnector1">
            <a:avLst/>
          </a:prstGeom>
          <a:noFill/>
          <a:ln cap="flat" cmpd="sng" w="15875">
            <a:solidFill>
              <a:srgbClr val="00B050"/>
            </a:solidFill>
            <a:prstDash val="solid"/>
            <a:round/>
            <a:headEnd len="sm" w="sm" type="none"/>
            <a:tailEnd len="sm" w="sm" type="none"/>
          </a:ln>
        </p:spPr>
      </p:cxnSp>
      <p:cxnSp>
        <p:nvCxnSpPr>
          <p:cNvPr id="130070" name="Google Shape;130070;p2"/>
          <p:cNvCxnSpPr/>
          <p:nvPr/>
        </p:nvCxnSpPr>
        <p:spPr>
          <a:xfrm rot="5400000">
            <a:off x="-2589962" y="3580650"/>
            <a:ext cx="6553200" cy="1500"/>
          </a:xfrm>
          <a:prstGeom prst="straightConnector1">
            <a:avLst/>
          </a:prstGeom>
          <a:noFill/>
          <a:ln cap="flat" cmpd="sng" w="15875">
            <a:solidFill>
              <a:srgbClr val="00B050"/>
            </a:solidFill>
            <a:prstDash val="solid"/>
            <a:round/>
            <a:headEnd len="sm" w="sm" type="none"/>
            <a:tailEnd len="sm" w="sm" type="none"/>
          </a:ln>
        </p:spPr>
      </p:cxnSp>
      <p:sp>
        <p:nvSpPr>
          <p:cNvPr id="130071" name="Google Shape;130071;p2"/>
          <p:cNvSpPr txBox="1"/>
          <p:nvPr/>
        </p:nvSpPr>
        <p:spPr>
          <a:xfrm>
            <a:off x="2667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p:txBody>
      </p:sp>
      <p:sp>
        <p:nvSpPr>
          <p:cNvPr id="130072" name="Google Shape;130072;p2"/>
          <p:cNvSpPr/>
          <p:nvPr/>
        </p:nvSpPr>
        <p:spPr>
          <a:xfrm>
            <a:off x="0" y="381000"/>
            <a:ext cx="654300" cy="609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073" name="Google Shape;130073;p2"/>
          <p:cNvSpPr txBox="1"/>
          <p:nvPr>
            <p:ph idx="10" type="dt"/>
          </p:nvPr>
        </p:nvSpPr>
        <p:spPr>
          <a:xfrm>
            <a:off x="990600" y="6356350"/>
            <a:ext cx="1600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7/6/2020</a:t>
            </a:r>
            <a:endParaRPr/>
          </a:p>
        </p:txBody>
      </p:sp>
      <p:sp>
        <p:nvSpPr>
          <p:cNvPr id="130074" name="Google Shape;130074;p2"/>
          <p:cNvSpPr txBox="1"/>
          <p:nvPr>
            <p:ph idx="11" type="ftr"/>
          </p:nvPr>
        </p:nvSpPr>
        <p:spPr>
          <a:xfrm>
            <a:off x="1904999" y="6356350"/>
            <a:ext cx="58674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Computer Organization and Architecture (CET205A)     S.Y.B.Tech.    Module 1  2020-21     T4</a:t>
            </a:r>
            <a:endParaRPr/>
          </a:p>
        </p:txBody>
      </p:sp>
      <p:sp>
        <p:nvSpPr>
          <p:cNvPr id="130075" name="Google Shape;130075;p2"/>
          <p:cNvSpPr/>
          <p:nvPr/>
        </p:nvSpPr>
        <p:spPr>
          <a:xfrm>
            <a:off x="762000" y="1219200"/>
            <a:ext cx="8153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0070C0"/>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p:txBody>
      </p:sp>
      <p:sp>
        <p:nvSpPr>
          <p:cNvPr id="130076" name="Google Shape;130076;p2"/>
          <p:cNvSpPr txBox="1"/>
          <p:nvPr/>
        </p:nvSpPr>
        <p:spPr>
          <a:xfrm>
            <a:off x="836433" y="546517"/>
            <a:ext cx="7613400" cy="482100"/>
          </a:xfrm>
          <a:prstGeom prst="rect">
            <a:avLst/>
          </a:prstGeom>
          <a:noFill/>
          <a:ln>
            <a:noFill/>
          </a:ln>
        </p:spPr>
        <p:txBody>
          <a:bodyPr anchorCtr="0" anchor="t" bIns="25400" lIns="63500" spcFirstLastPara="1" rIns="63500" wrap="square" tIns="25400">
            <a:spAutoFit/>
          </a:bodyPr>
          <a:lstStyle/>
          <a:p>
            <a:pPr indent="0" lvl="0" marL="0" marR="0" rtl="0" algn="ctr">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The Instruction Set: a Critical Interface</a:t>
            </a:r>
            <a:endParaRPr sz="2800">
              <a:solidFill>
                <a:schemeClr val="dk1"/>
              </a:solidFill>
              <a:latin typeface="Calibri"/>
              <a:ea typeface="Calibri"/>
              <a:cs typeface="Calibri"/>
              <a:sym typeface="Calibri"/>
            </a:endParaRPr>
          </a:p>
        </p:txBody>
      </p:sp>
      <p:sp>
        <p:nvSpPr>
          <p:cNvPr id="130077" name="Google Shape;130077;p2"/>
          <p:cNvSpPr/>
          <p:nvPr/>
        </p:nvSpPr>
        <p:spPr>
          <a:xfrm>
            <a:off x="1904999" y="3886200"/>
            <a:ext cx="5867400" cy="4446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p:txBody>
      </p:sp>
      <p:sp>
        <p:nvSpPr>
          <p:cNvPr id="130078" name="Google Shape;130078;p2"/>
          <p:cNvSpPr/>
          <p:nvPr/>
        </p:nvSpPr>
        <p:spPr>
          <a:xfrm>
            <a:off x="3686449" y="2520950"/>
            <a:ext cx="536400" cy="2922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p:txBody>
      </p:sp>
      <p:cxnSp>
        <p:nvCxnSpPr>
          <p:cNvPr id="130079" name="Google Shape;130079;p2"/>
          <p:cNvCxnSpPr/>
          <p:nvPr/>
        </p:nvCxnSpPr>
        <p:spPr>
          <a:xfrm flipH="1">
            <a:off x="3875098" y="2819400"/>
            <a:ext cx="111000" cy="609600"/>
          </a:xfrm>
          <a:prstGeom prst="straightConnector1">
            <a:avLst/>
          </a:prstGeom>
          <a:noFill/>
          <a:ln cap="flat" cmpd="sng" w="12700">
            <a:solidFill>
              <a:schemeClr val="dk1"/>
            </a:solidFill>
            <a:prstDash val="solid"/>
            <a:round/>
            <a:headEnd len="med" w="med" type="none"/>
            <a:tailEnd len="med" w="med" type="none"/>
          </a:ln>
        </p:spPr>
      </p:cxnSp>
      <p:cxnSp>
        <p:nvCxnSpPr>
          <p:cNvPr id="130080" name="Google Shape;130080;p2"/>
          <p:cNvCxnSpPr/>
          <p:nvPr/>
        </p:nvCxnSpPr>
        <p:spPr>
          <a:xfrm>
            <a:off x="3852868" y="3429000"/>
            <a:ext cx="333000" cy="0"/>
          </a:xfrm>
          <a:prstGeom prst="straightConnector1">
            <a:avLst/>
          </a:prstGeom>
          <a:noFill/>
          <a:ln cap="flat" cmpd="sng" w="12700">
            <a:solidFill>
              <a:schemeClr val="dk1"/>
            </a:solidFill>
            <a:prstDash val="solid"/>
            <a:round/>
            <a:headEnd len="med" w="med" type="none"/>
            <a:tailEnd len="med" w="med" type="none"/>
          </a:ln>
        </p:spPr>
      </p:cxnSp>
      <p:cxnSp>
        <p:nvCxnSpPr>
          <p:cNvPr id="130081" name="Google Shape;130081;p2"/>
          <p:cNvCxnSpPr/>
          <p:nvPr/>
        </p:nvCxnSpPr>
        <p:spPr>
          <a:xfrm>
            <a:off x="4114800" y="3429000"/>
            <a:ext cx="0" cy="304800"/>
          </a:xfrm>
          <a:prstGeom prst="straightConnector1">
            <a:avLst/>
          </a:prstGeom>
          <a:noFill/>
          <a:ln cap="flat" cmpd="sng" w="12700">
            <a:solidFill>
              <a:schemeClr val="dk1"/>
            </a:solidFill>
            <a:prstDash val="solid"/>
            <a:round/>
            <a:headEnd len="med" w="med" type="none"/>
            <a:tailEnd len="med" w="med" type="none"/>
          </a:ln>
        </p:spPr>
      </p:cxnSp>
      <p:cxnSp>
        <p:nvCxnSpPr>
          <p:cNvPr id="130082" name="Google Shape;130082;p2"/>
          <p:cNvCxnSpPr/>
          <p:nvPr/>
        </p:nvCxnSpPr>
        <p:spPr>
          <a:xfrm>
            <a:off x="4103689" y="3733800"/>
            <a:ext cx="111000" cy="0"/>
          </a:xfrm>
          <a:prstGeom prst="straightConnector1">
            <a:avLst/>
          </a:prstGeom>
          <a:noFill/>
          <a:ln cap="flat" cmpd="sng" w="12700">
            <a:solidFill>
              <a:schemeClr val="dk1"/>
            </a:solidFill>
            <a:prstDash val="solid"/>
            <a:round/>
            <a:headEnd len="med" w="med" type="none"/>
            <a:tailEnd len="med" w="med" type="none"/>
          </a:ln>
        </p:spPr>
      </p:cxnSp>
      <p:cxnSp>
        <p:nvCxnSpPr>
          <p:cNvPr id="130083" name="Google Shape;130083;p2"/>
          <p:cNvCxnSpPr/>
          <p:nvPr/>
        </p:nvCxnSpPr>
        <p:spPr>
          <a:xfrm flipH="1">
            <a:off x="3711598" y="3429000"/>
            <a:ext cx="222000" cy="381000"/>
          </a:xfrm>
          <a:prstGeom prst="straightConnector1">
            <a:avLst/>
          </a:prstGeom>
          <a:noFill/>
          <a:ln cap="flat" cmpd="sng" w="12700">
            <a:solidFill>
              <a:schemeClr val="dk1"/>
            </a:solidFill>
            <a:prstDash val="solid"/>
            <a:round/>
            <a:headEnd len="med" w="med" type="none"/>
            <a:tailEnd len="med" w="med" type="none"/>
          </a:ln>
        </p:spPr>
      </p:cxnSp>
      <p:cxnSp>
        <p:nvCxnSpPr>
          <p:cNvPr id="130084" name="Google Shape;130084;p2"/>
          <p:cNvCxnSpPr/>
          <p:nvPr/>
        </p:nvCxnSpPr>
        <p:spPr>
          <a:xfrm flipH="1">
            <a:off x="3471898" y="3810000"/>
            <a:ext cx="333000" cy="152400"/>
          </a:xfrm>
          <a:prstGeom prst="straightConnector1">
            <a:avLst/>
          </a:prstGeom>
          <a:noFill/>
          <a:ln cap="flat" cmpd="sng" w="12700">
            <a:solidFill>
              <a:schemeClr val="dk1"/>
            </a:solidFill>
            <a:prstDash val="solid"/>
            <a:round/>
            <a:headEnd len="med" w="med" type="none"/>
            <a:tailEnd len="med" w="med" type="none"/>
          </a:ln>
        </p:spPr>
      </p:cxnSp>
      <p:cxnSp>
        <p:nvCxnSpPr>
          <p:cNvPr id="130085" name="Google Shape;130085;p2"/>
          <p:cNvCxnSpPr/>
          <p:nvPr/>
        </p:nvCxnSpPr>
        <p:spPr>
          <a:xfrm>
            <a:off x="3929068" y="3048000"/>
            <a:ext cx="333000" cy="152400"/>
          </a:xfrm>
          <a:prstGeom prst="straightConnector1">
            <a:avLst/>
          </a:prstGeom>
          <a:noFill/>
          <a:ln cap="flat" cmpd="sng" w="12700">
            <a:solidFill>
              <a:schemeClr val="dk1"/>
            </a:solidFill>
            <a:prstDash val="solid"/>
            <a:round/>
            <a:headEnd len="med" w="med" type="none"/>
            <a:tailEnd len="med" w="med" type="none"/>
          </a:ln>
        </p:spPr>
      </p:cxnSp>
      <p:cxnSp>
        <p:nvCxnSpPr>
          <p:cNvPr id="130086" name="Google Shape;130086;p2"/>
          <p:cNvCxnSpPr/>
          <p:nvPr/>
        </p:nvCxnSpPr>
        <p:spPr>
          <a:xfrm flipH="1" rot="10800000">
            <a:off x="4168779" y="3048000"/>
            <a:ext cx="222000" cy="152400"/>
          </a:xfrm>
          <a:prstGeom prst="straightConnector1">
            <a:avLst/>
          </a:prstGeom>
          <a:noFill/>
          <a:ln cap="flat" cmpd="sng" w="12700">
            <a:solidFill>
              <a:schemeClr val="dk1"/>
            </a:solidFill>
            <a:prstDash val="solid"/>
            <a:round/>
            <a:headEnd len="med" w="med" type="none"/>
            <a:tailEnd len="med" w="med" type="none"/>
          </a:ln>
        </p:spPr>
      </p:cxnSp>
      <p:cxnSp>
        <p:nvCxnSpPr>
          <p:cNvPr id="130087" name="Google Shape;130087;p2"/>
          <p:cNvCxnSpPr/>
          <p:nvPr/>
        </p:nvCxnSpPr>
        <p:spPr>
          <a:xfrm>
            <a:off x="3852868" y="2971800"/>
            <a:ext cx="333000" cy="0"/>
          </a:xfrm>
          <a:prstGeom prst="straightConnector1">
            <a:avLst/>
          </a:prstGeom>
          <a:noFill/>
          <a:ln cap="flat" cmpd="sng" w="12700">
            <a:solidFill>
              <a:schemeClr val="dk1"/>
            </a:solidFill>
            <a:prstDash val="solid"/>
            <a:round/>
            <a:headEnd len="med" w="med" type="none"/>
            <a:tailEnd len="med" w="med" type="none"/>
          </a:ln>
        </p:spPr>
      </p:cxnSp>
      <p:cxnSp>
        <p:nvCxnSpPr>
          <p:cNvPr id="130088" name="Google Shape;130088;p2"/>
          <p:cNvCxnSpPr/>
          <p:nvPr/>
        </p:nvCxnSpPr>
        <p:spPr>
          <a:xfrm flipH="1" rot="10800000">
            <a:off x="4092579" y="2819400"/>
            <a:ext cx="222000" cy="152400"/>
          </a:xfrm>
          <a:prstGeom prst="straightConnector1">
            <a:avLst/>
          </a:prstGeom>
          <a:noFill/>
          <a:ln cap="flat" cmpd="sng" w="12700">
            <a:solidFill>
              <a:schemeClr val="dk1"/>
            </a:solidFill>
            <a:prstDash val="solid"/>
            <a:round/>
            <a:headEnd len="med" w="med" type="none"/>
            <a:tailEnd len="med" w="med" type="none"/>
          </a:ln>
        </p:spPr>
      </p:cxnSp>
      <p:sp>
        <p:nvSpPr>
          <p:cNvPr id="130089" name="Google Shape;130089;p2"/>
          <p:cNvSpPr/>
          <p:nvPr/>
        </p:nvSpPr>
        <p:spPr>
          <a:xfrm>
            <a:off x="5058049" y="2597150"/>
            <a:ext cx="536400" cy="2922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p:txBody>
      </p:sp>
      <p:cxnSp>
        <p:nvCxnSpPr>
          <p:cNvPr id="130090" name="Google Shape;130090;p2"/>
          <p:cNvCxnSpPr/>
          <p:nvPr/>
        </p:nvCxnSpPr>
        <p:spPr>
          <a:xfrm>
            <a:off x="5322889" y="2895600"/>
            <a:ext cx="111000" cy="685800"/>
          </a:xfrm>
          <a:prstGeom prst="straightConnector1">
            <a:avLst/>
          </a:prstGeom>
          <a:noFill/>
          <a:ln cap="flat" cmpd="sng" w="12700">
            <a:solidFill>
              <a:schemeClr val="dk1"/>
            </a:solidFill>
            <a:prstDash val="solid"/>
            <a:round/>
            <a:headEnd len="med" w="med" type="none"/>
            <a:tailEnd len="med" w="med" type="none"/>
          </a:ln>
        </p:spPr>
      </p:cxnSp>
      <p:cxnSp>
        <p:nvCxnSpPr>
          <p:cNvPr id="130091" name="Google Shape;130091;p2"/>
          <p:cNvCxnSpPr/>
          <p:nvPr/>
        </p:nvCxnSpPr>
        <p:spPr>
          <a:xfrm flipH="1">
            <a:off x="5060996" y="3505200"/>
            <a:ext cx="444000" cy="228600"/>
          </a:xfrm>
          <a:prstGeom prst="straightConnector1">
            <a:avLst/>
          </a:prstGeom>
          <a:noFill/>
          <a:ln cap="flat" cmpd="sng" w="12700">
            <a:solidFill>
              <a:schemeClr val="dk1"/>
            </a:solidFill>
            <a:prstDash val="solid"/>
            <a:round/>
            <a:headEnd len="med" w="med" type="none"/>
            <a:tailEnd len="med" w="med" type="none"/>
          </a:ln>
        </p:spPr>
      </p:cxnSp>
      <p:cxnSp>
        <p:nvCxnSpPr>
          <p:cNvPr id="130092" name="Google Shape;130092;p2"/>
          <p:cNvCxnSpPr/>
          <p:nvPr/>
        </p:nvCxnSpPr>
        <p:spPr>
          <a:xfrm>
            <a:off x="5083179" y="3733800"/>
            <a:ext cx="222000" cy="304800"/>
          </a:xfrm>
          <a:prstGeom prst="straightConnector1">
            <a:avLst/>
          </a:prstGeom>
          <a:noFill/>
          <a:ln cap="flat" cmpd="sng" w="12700">
            <a:solidFill>
              <a:schemeClr val="dk1"/>
            </a:solidFill>
            <a:prstDash val="solid"/>
            <a:round/>
            <a:headEnd len="med" w="med" type="none"/>
            <a:tailEnd len="med" w="med" type="none"/>
          </a:ln>
        </p:spPr>
      </p:cxnSp>
      <p:cxnSp>
        <p:nvCxnSpPr>
          <p:cNvPr id="130093" name="Google Shape;130093;p2"/>
          <p:cNvCxnSpPr/>
          <p:nvPr/>
        </p:nvCxnSpPr>
        <p:spPr>
          <a:xfrm>
            <a:off x="5365757" y="3505200"/>
            <a:ext cx="444000" cy="228600"/>
          </a:xfrm>
          <a:prstGeom prst="straightConnector1">
            <a:avLst/>
          </a:prstGeom>
          <a:noFill/>
          <a:ln cap="flat" cmpd="sng" w="12700">
            <a:solidFill>
              <a:schemeClr val="dk1"/>
            </a:solidFill>
            <a:prstDash val="solid"/>
            <a:round/>
            <a:headEnd len="med" w="med" type="none"/>
            <a:tailEnd len="med" w="med" type="none"/>
          </a:ln>
        </p:spPr>
      </p:cxnSp>
      <p:cxnSp>
        <p:nvCxnSpPr>
          <p:cNvPr id="130094" name="Google Shape;130094;p2"/>
          <p:cNvCxnSpPr/>
          <p:nvPr/>
        </p:nvCxnSpPr>
        <p:spPr>
          <a:xfrm flipH="1" rot="10800000">
            <a:off x="5681668" y="3581400"/>
            <a:ext cx="333000" cy="152400"/>
          </a:xfrm>
          <a:prstGeom prst="straightConnector1">
            <a:avLst/>
          </a:prstGeom>
          <a:noFill/>
          <a:ln cap="flat" cmpd="sng" w="12700">
            <a:solidFill>
              <a:schemeClr val="dk1"/>
            </a:solidFill>
            <a:prstDash val="solid"/>
            <a:round/>
            <a:headEnd len="med" w="med" type="none"/>
            <a:tailEnd len="med" w="med" type="none"/>
          </a:ln>
        </p:spPr>
      </p:cxnSp>
      <p:cxnSp>
        <p:nvCxnSpPr>
          <p:cNvPr id="130095" name="Google Shape;130095;p2"/>
          <p:cNvCxnSpPr/>
          <p:nvPr/>
        </p:nvCxnSpPr>
        <p:spPr>
          <a:xfrm>
            <a:off x="5932489" y="3581400"/>
            <a:ext cx="111000" cy="76200"/>
          </a:xfrm>
          <a:prstGeom prst="straightConnector1">
            <a:avLst/>
          </a:prstGeom>
          <a:noFill/>
          <a:ln cap="flat" cmpd="sng" w="12700">
            <a:solidFill>
              <a:schemeClr val="dk1"/>
            </a:solidFill>
            <a:prstDash val="solid"/>
            <a:round/>
            <a:headEnd len="med" w="med" type="none"/>
            <a:tailEnd len="med" w="med" type="none"/>
          </a:ln>
        </p:spPr>
      </p:cxnSp>
      <p:cxnSp>
        <p:nvCxnSpPr>
          <p:cNvPr id="130096" name="Google Shape;130096;p2"/>
          <p:cNvCxnSpPr/>
          <p:nvPr/>
        </p:nvCxnSpPr>
        <p:spPr>
          <a:xfrm flipH="1">
            <a:off x="5159398" y="3124200"/>
            <a:ext cx="222000" cy="228600"/>
          </a:xfrm>
          <a:prstGeom prst="straightConnector1">
            <a:avLst/>
          </a:prstGeom>
          <a:noFill/>
          <a:ln cap="flat" cmpd="sng" w="12700">
            <a:solidFill>
              <a:schemeClr val="dk1"/>
            </a:solidFill>
            <a:prstDash val="solid"/>
            <a:round/>
            <a:headEnd len="med" w="med" type="none"/>
            <a:tailEnd len="med" w="med" type="none"/>
          </a:ln>
        </p:spPr>
      </p:cxnSp>
      <p:cxnSp>
        <p:nvCxnSpPr>
          <p:cNvPr id="130097" name="Google Shape;130097;p2"/>
          <p:cNvCxnSpPr/>
          <p:nvPr/>
        </p:nvCxnSpPr>
        <p:spPr>
          <a:xfrm rot="10800000">
            <a:off x="4919698" y="3276600"/>
            <a:ext cx="333000" cy="76200"/>
          </a:xfrm>
          <a:prstGeom prst="straightConnector1">
            <a:avLst/>
          </a:prstGeom>
          <a:noFill/>
          <a:ln cap="flat" cmpd="sng" w="12700">
            <a:solidFill>
              <a:schemeClr val="dk1"/>
            </a:solidFill>
            <a:prstDash val="solid"/>
            <a:round/>
            <a:headEnd len="med" w="med" type="none"/>
            <a:tailEnd len="med" w="med" type="none"/>
          </a:ln>
        </p:spPr>
      </p:cxnSp>
      <p:cxnSp>
        <p:nvCxnSpPr>
          <p:cNvPr id="130098" name="Google Shape;130098;p2"/>
          <p:cNvCxnSpPr/>
          <p:nvPr/>
        </p:nvCxnSpPr>
        <p:spPr>
          <a:xfrm rot="10800000">
            <a:off x="4984796" y="3048000"/>
            <a:ext cx="444000" cy="0"/>
          </a:xfrm>
          <a:prstGeom prst="straightConnector1">
            <a:avLst/>
          </a:prstGeom>
          <a:noFill/>
          <a:ln cap="flat" cmpd="sng" w="12700">
            <a:solidFill>
              <a:schemeClr val="dk1"/>
            </a:solidFill>
            <a:prstDash val="solid"/>
            <a:round/>
            <a:headEnd len="med" w="med" type="none"/>
            <a:tailEnd len="med" w="med" type="none"/>
          </a:ln>
        </p:spPr>
      </p:cxnSp>
      <p:cxnSp>
        <p:nvCxnSpPr>
          <p:cNvPr id="130099" name="Google Shape;130099;p2"/>
          <p:cNvCxnSpPr/>
          <p:nvPr/>
        </p:nvCxnSpPr>
        <p:spPr>
          <a:xfrm rot="10800000">
            <a:off x="4767298" y="2895600"/>
            <a:ext cx="333000" cy="152400"/>
          </a:xfrm>
          <a:prstGeom prst="straightConnector1">
            <a:avLst/>
          </a:prstGeom>
          <a:noFill/>
          <a:ln cap="flat" cmpd="sng" w="12700">
            <a:solidFill>
              <a:schemeClr val="dk1"/>
            </a:solidFill>
            <a:prstDash val="solid"/>
            <a:round/>
            <a:headEnd len="med" w="med" type="none"/>
            <a:tailEnd len="med" w="med" type="none"/>
          </a:ln>
        </p:spPr>
      </p:cxnSp>
      <p:cxnSp>
        <p:nvCxnSpPr>
          <p:cNvPr id="130100" name="Google Shape;130100;p2"/>
          <p:cNvCxnSpPr/>
          <p:nvPr/>
        </p:nvCxnSpPr>
        <p:spPr>
          <a:xfrm flipH="1" rot="10800000">
            <a:off x="5170489" y="2743200"/>
            <a:ext cx="111000" cy="76200"/>
          </a:xfrm>
          <a:prstGeom prst="straightConnector1">
            <a:avLst/>
          </a:prstGeom>
          <a:noFill/>
          <a:ln cap="flat" cmpd="sng" w="12700">
            <a:solidFill>
              <a:schemeClr val="dk1"/>
            </a:solidFill>
            <a:prstDash val="solid"/>
            <a:round/>
            <a:headEnd len="med" w="med" type="none"/>
            <a:tailEnd len="med" w="med" type="none"/>
          </a:ln>
        </p:spPr>
      </p:cxnSp>
      <p:cxnSp>
        <p:nvCxnSpPr>
          <p:cNvPr id="130101" name="Google Shape;130101;p2"/>
          <p:cNvCxnSpPr/>
          <p:nvPr/>
        </p:nvCxnSpPr>
        <p:spPr>
          <a:xfrm rot="10800000">
            <a:off x="3863998" y="2667000"/>
            <a:ext cx="222000" cy="152400"/>
          </a:xfrm>
          <a:prstGeom prst="straightConnector1">
            <a:avLst/>
          </a:prstGeom>
          <a:noFill/>
          <a:ln cap="flat" cmpd="sng" w="12700">
            <a:solidFill>
              <a:schemeClr val="dk1"/>
            </a:solidFill>
            <a:prstDash val="solid"/>
            <a:round/>
            <a:headEnd len="med" w="med" type="none"/>
            <a:tailEnd len="med" w="med" type="none"/>
          </a:ln>
        </p:spPr>
      </p:cxnSp>
      <p:sp>
        <p:nvSpPr>
          <p:cNvPr id="130102" name="Google Shape;130102;p2"/>
          <p:cNvSpPr/>
          <p:nvPr/>
        </p:nvSpPr>
        <p:spPr>
          <a:xfrm>
            <a:off x="4123811" y="4445000"/>
            <a:ext cx="925200" cy="4827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p:txBody>
      </p:sp>
      <p:cxnSp>
        <p:nvCxnSpPr>
          <p:cNvPr id="130103" name="Google Shape;130103;p2"/>
          <p:cNvCxnSpPr/>
          <p:nvPr/>
        </p:nvCxnSpPr>
        <p:spPr>
          <a:xfrm flipH="1" rot="10800000">
            <a:off x="4408489" y="4724400"/>
            <a:ext cx="111000" cy="76200"/>
          </a:xfrm>
          <a:prstGeom prst="straightConnector1">
            <a:avLst/>
          </a:prstGeom>
          <a:noFill/>
          <a:ln cap="flat" cmpd="sng" w="50800">
            <a:solidFill>
              <a:schemeClr val="dk1"/>
            </a:solidFill>
            <a:prstDash val="solid"/>
            <a:round/>
            <a:headEnd len="med" w="med" type="none"/>
            <a:tailEnd len="med" w="med" type="none"/>
          </a:ln>
        </p:spPr>
      </p:cxnSp>
      <p:cxnSp>
        <p:nvCxnSpPr>
          <p:cNvPr id="130104" name="Google Shape;130104;p2"/>
          <p:cNvCxnSpPr/>
          <p:nvPr/>
        </p:nvCxnSpPr>
        <p:spPr>
          <a:xfrm>
            <a:off x="4484689" y="4724400"/>
            <a:ext cx="111000" cy="0"/>
          </a:xfrm>
          <a:prstGeom prst="straightConnector1">
            <a:avLst/>
          </a:prstGeom>
          <a:noFill/>
          <a:ln cap="flat" cmpd="sng" w="50800">
            <a:solidFill>
              <a:schemeClr val="dk1"/>
            </a:solidFill>
            <a:prstDash val="solid"/>
            <a:round/>
            <a:headEnd len="med" w="med" type="none"/>
            <a:tailEnd len="med" w="med" type="none"/>
          </a:ln>
        </p:spPr>
      </p:cxnSp>
      <p:cxnSp>
        <p:nvCxnSpPr>
          <p:cNvPr id="130105" name="Google Shape;130105;p2"/>
          <p:cNvCxnSpPr/>
          <p:nvPr/>
        </p:nvCxnSpPr>
        <p:spPr>
          <a:xfrm>
            <a:off x="4560889" y="4724400"/>
            <a:ext cx="111000" cy="76200"/>
          </a:xfrm>
          <a:prstGeom prst="straightConnector1">
            <a:avLst/>
          </a:prstGeom>
          <a:noFill/>
          <a:ln cap="flat" cmpd="sng" w="50800">
            <a:solidFill>
              <a:schemeClr val="dk1"/>
            </a:solidFill>
            <a:prstDash val="solid"/>
            <a:round/>
            <a:headEnd len="med" w="med" type="none"/>
            <a:tailEnd len="med" w="med" type="none"/>
          </a:ln>
        </p:spPr>
      </p:cxnSp>
      <p:cxnSp>
        <p:nvCxnSpPr>
          <p:cNvPr id="130106" name="Google Shape;130106;p2"/>
          <p:cNvCxnSpPr/>
          <p:nvPr/>
        </p:nvCxnSpPr>
        <p:spPr>
          <a:xfrm>
            <a:off x="4549779" y="4572000"/>
            <a:ext cx="222000" cy="0"/>
          </a:xfrm>
          <a:prstGeom prst="straightConnector1">
            <a:avLst/>
          </a:prstGeom>
          <a:noFill/>
          <a:ln cap="flat" cmpd="sng" w="50800">
            <a:solidFill>
              <a:schemeClr val="dk1"/>
            </a:solidFill>
            <a:prstDash val="solid"/>
            <a:round/>
            <a:headEnd len="med" w="med" type="none"/>
            <a:tailEnd len="med" w="med" type="none"/>
          </a:ln>
        </p:spPr>
      </p:cxnSp>
      <p:cxnSp>
        <p:nvCxnSpPr>
          <p:cNvPr id="130107" name="Google Shape;130107;p2"/>
          <p:cNvCxnSpPr/>
          <p:nvPr/>
        </p:nvCxnSpPr>
        <p:spPr>
          <a:xfrm rot="10800000">
            <a:off x="4332298" y="4572000"/>
            <a:ext cx="111000" cy="0"/>
          </a:xfrm>
          <a:prstGeom prst="straightConnector1">
            <a:avLst/>
          </a:prstGeom>
          <a:noFill/>
          <a:ln cap="flat" cmpd="sng" w="50800">
            <a:solidFill>
              <a:schemeClr val="dk1"/>
            </a:solidFill>
            <a:prstDash val="solid"/>
            <a:round/>
            <a:headEnd len="med" w="med" type="none"/>
            <a:tailEnd len="med" w="med" type="none"/>
          </a:ln>
        </p:spPr>
      </p:cxnSp>
      <p:cxnSp>
        <p:nvCxnSpPr>
          <p:cNvPr id="130108" name="Google Shape;130108;p2"/>
          <p:cNvCxnSpPr/>
          <p:nvPr/>
        </p:nvCxnSpPr>
        <p:spPr>
          <a:xfrm>
            <a:off x="3886200" y="6019800"/>
            <a:ext cx="0" cy="76200"/>
          </a:xfrm>
          <a:prstGeom prst="straightConnector1">
            <a:avLst/>
          </a:prstGeom>
          <a:noFill/>
          <a:ln cap="flat" cmpd="sng" w="50800">
            <a:solidFill>
              <a:schemeClr val="dk1"/>
            </a:solidFill>
            <a:prstDash val="solid"/>
            <a:round/>
            <a:headEnd len="med" w="med" type="none"/>
            <a:tailEnd len="med" w="med" type="none"/>
          </a:ln>
        </p:spPr>
      </p:cxnSp>
      <p:cxnSp>
        <p:nvCxnSpPr>
          <p:cNvPr id="130109" name="Google Shape;130109;p2"/>
          <p:cNvCxnSpPr/>
          <p:nvPr/>
        </p:nvCxnSpPr>
        <p:spPr>
          <a:xfrm>
            <a:off x="4572000" y="4953000"/>
            <a:ext cx="0" cy="609600"/>
          </a:xfrm>
          <a:prstGeom prst="straightConnector1">
            <a:avLst/>
          </a:prstGeom>
          <a:noFill/>
          <a:ln cap="flat" cmpd="sng" w="50800">
            <a:solidFill>
              <a:schemeClr val="dk1"/>
            </a:solidFill>
            <a:prstDash val="solid"/>
            <a:round/>
            <a:headEnd len="med" w="med" type="none"/>
            <a:tailEnd len="med" w="med" type="none"/>
          </a:ln>
        </p:spPr>
      </p:cxnSp>
      <p:cxnSp>
        <p:nvCxnSpPr>
          <p:cNvPr id="130110" name="Google Shape;130110;p2"/>
          <p:cNvCxnSpPr/>
          <p:nvPr/>
        </p:nvCxnSpPr>
        <p:spPr>
          <a:xfrm>
            <a:off x="4516447" y="5562600"/>
            <a:ext cx="555000" cy="0"/>
          </a:xfrm>
          <a:prstGeom prst="straightConnector1">
            <a:avLst/>
          </a:prstGeom>
          <a:noFill/>
          <a:ln cap="flat" cmpd="sng" w="50800">
            <a:solidFill>
              <a:schemeClr val="dk1"/>
            </a:solidFill>
            <a:prstDash val="solid"/>
            <a:round/>
            <a:headEnd len="med" w="med" type="none"/>
            <a:tailEnd len="med" w="med" type="none"/>
          </a:ln>
        </p:spPr>
      </p:cxnSp>
      <p:cxnSp>
        <p:nvCxnSpPr>
          <p:cNvPr id="130111" name="Google Shape;130111;p2"/>
          <p:cNvCxnSpPr/>
          <p:nvPr/>
        </p:nvCxnSpPr>
        <p:spPr>
          <a:xfrm>
            <a:off x="4930779" y="5562600"/>
            <a:ext cx="222000" cy="457200"/>
          </a:xfrm>
          <a:prstGeom prst="straightConnector1">
            <a:avLst/>
          </a:prstGeom>
          <a:noFill/>
          <a:ln cap="flat" cmpd="sng" w="50800">
            <a:solidFill>
              <a:schemeClr val="dk1"/>
            </a:solidFill>
            <a:prstDash val="solid"/>
            <a:round/>
            <a:headEnd len="med" w="med" type="none"/>
            <a:tailEnd len="med" w="med" type="none"/>
          </a:ln>
        </p:spPr>
      </p:cxnSp>
      <p:cxnSp>
        <p:nvCxnSpPr>
          <p:cNvPr id="130112" name="Google Shape;130112;p2"/>
          <p:cNvCxnSpPr/>
          <p:nvPr/>
        </p:nvCxnSpPr>
        <p:spPr>
          <a:xfrm flipH="1" rot="10800000">
            <a:off x="5094289" y="5943600"/>
            <a:ext cx="111000" cy="76200"/>
          </a:xfrm>
          <a:prstGeom prst="straightConnector1">
            <a:avLst/>
          </a:prstGeom>
          <a:noFill/>
          <a:ln cap="flat" cmpd="sng" w="50800">
            <a:solidFill>
              <a:schemeClr val="dk1"/>
            </a:solidFill>
            <a:prstDash val="solid"/>
            <a:round/>
            <a:headEnd len="med" w="med" type="none"/>
            <a:tailEnd len="med" w="med" type="none"/>
          </a:ln>
        </p:spPr>
      </p:cxnSp>
      <p:cxnSp>
        <p:nvCxnSpPr>
          <p:cNvPr id="130113" name="Google Shape;130113;p2"/>
          <p:cNvCxnSpPr/>
          <p:nvPr/>
        </p:nvCxnSpPr>
        <p:spPr>
          <a:xfrm flipH="1">
            <a:off x="4135495" y="5562600"/>
            <a:ext cx="555000" cy="76200"/>
          </a:xfrm>
          <a:prstGeom prst="straightConnector1">
            <a:avLst/>
          </a:prstGeom>
          <a:noFill/>
          <a:ln cap="flat" cmpd="sng" w="50800">
            <a:solidFill>
              <a:schemeClr val="dk1"/>
            </a:solidFill>
            <a:prstDash val="solid"/>
            <a:round/>
            <a:headEnd len="med" w="med" type="none"/>
            <a:tailEnd len="med" w="med" type="none"/>
          </a:ln>
        </p:spPr>
      </p:cxnSp>
      <p:cxnSp>
        <p:nvCxnSpPr>
          <p:cNvPr id="130114" name="Google Shape;130114;p2"/>
          <p:cNvCxnSpPr/>
          <p:nvPr/>
        </p:nvCxnSpPr>
        <p:spPr>
          <a:xfrm flipH="1">
            <a:off x="4016398" y="5638800"/>
            <a:ext cx="222000" cy="457200"/>
          </a:xfrm>
          <a:prstGeom prst="straightConnector1">
            <a:avLst/>
          </a:prstGeom>
          <a:noFill/>
          <a:ln cap="flat" cmpd="sng" w="50800">
            <a:solidFill>
              <a:schemeClr val="dk1"/>
            </a:solidFill>
            <a:prstDash val="solid"/>
            <a:round/>
            <a:headEnd len="med" w="med" type="none"/>
            <a:tailEnd len="med" w="med" type="none"/>
          </a:ln>
        </p:spPr>
      </p:cxnSp>
      <p:cxnSp>
        <p:nvCxnSpPr>
          <p:cNvPr id="130115" name="Google Shape;130115;p2"/>
          <p:cNvCxnSpPr/>
          <p:nvPr/>
        </p:nvCxnSpPr>
        <p:spPr>
          <a:xfrm rot="10800000">
            <a:off x="3863998" y="6096000"/>
            <a:ext cx="222000" cy="0"/>
          </a:xfrm>
          <a:prstGeom prst="straightConnector1">
            <a:avLst/>
          </a:prstGeom>
          <a:noFill/>
          <a:ln cap="flat" cmpd="sng" w="50800">
            <a:solidFill>
              <a:schemeClr val="dk1"/>
            </a:solidFill>
            <a:prstDash val="solid"/>
            <a:round/>
            <a:headEnd len="med" w="med" type="none"/>
            <a:tailEnd len="med" w="med" type="none"/>
          </a:ln>
        </p:spPr>
      </p:cxnSp>
      <p:cxnSp>
        <p:nvCxnSpPr>
          <p:cNvPr id="130116" name="Google Shape;130116;p2"/>
          <p:cNvCxnSpPr/>
          <p:nvPr/>
        </p:nvCxnSpPr>
        <p:spPr>
          <a:xfrm>
            <a:off x="4494225" y="4953000"/>
            <a:ext cx="777000" cy="76200"/>
          </a:xfrm>
          <a:prstGeom prst="straightConnector1">
            <a:avLst/>
          </a:prstGeom>
          <a:noFill/>
          <a:ln cap="flat" cmpd="sng" w="50800">
            <a:solidFill>
              <a:schemeClr val="dk1"/>
            </a:solidFill>
            <a:prstDash val="solid"/>
            <a:round/>
            <a:headEnd len="med" w="med" type="none"/>
            <a:tailEnd len="med" w="med" type="none"/>
          </a:ln>
        </p:spPr>
      </p:cxnSp>
      <p:cxnSp>
        <p:nvCxnSpPr>
          <p:cNvPr id="130117" name="Google Shape;130117;p2"/>
          <p:cNvCxnSpPr/>
          <p:nvPr/>
        </p:nvCxnSpPr>
        <p:spPr>
          <a:xfrm flipH="1" rot="10800000">
            <a:off x="5049847" y="4343400"/>
            <a:ext cx="555000" cy="685800"/>
          </a:xfrm>
          <a:prstGeom prst="straightConnector1">
            <a:avLst/>
          </a:prstGeom>
          <a:noFill/>
          <a:ln cap="flat" cmpd="sng" w="50800">
            <a:solidFill>
              <a:schemeClr val="dk1"/>
            </a:solidFill>
            <a:prstDash val="solid"/>
            <a:round/>
            <a:headEnd len="med" w="med" type="none"/>
            <a:tailEnd len="med" w="med" type="none"/>
          </a:ln>
        </p:spPr>
      </p:cxnSp>
      <p:cxnSp>
        <p:nvCxnSpPr>
          <p:cNvPr id="130118" name="Google Shape;130118;p2"/>
          <p:cNvCxnSpPr/>
          <p:nvPr/>
        </p:nvCxnSpPr>
        <p:spPr>
          <a:xfrm>
            <a:off x="5453068" y="4343400"/>
            <a:ext cx="333000" cy="0"/>
          </a:xfrm>
          <a:prstGeom prst="straightConnector1">
            <a:avLst/>
          </a:prstGeom>
          <a:noFill/>
          <a:ln cap="flat" cmpd="sng" w="50800">
            <a:solidFill>
              <a:schemeClr val="dk1"/>
            </a:solidFill>
            <a:prstDash val="solid"/>
            <a:round/>
            <a:headEnd len="med" w="med" type="none"/>
            <a:tailEnd len="med" w="med" type="none"/>
          </a:ln>
        </p:spPr>
      </p:cxnSp>
      <p:cxnSp>
        <p:nvCxnSpPr>
          <p:cNvPr id="130119" name="Google Shape;130119;p2"/>
          <p:cNvCxnSpPr/>
          <p:nvPr/>
        </p:nvCxnSpPr>
        <p:spPr>
          <a:xfrm flipH="1">
            <a:off x="4048195" y="5029200"/>
            <a:ext cx="666000" cy="76200"/>
          </a:xfrm>
          <a:prstGeom prst="straightConnector1">
            <a:avLst/>
          </a:prstGeom>
          <a:noFill/>
          <a:ln cap="flat" cmpd="sng" w="50800">
            <a:solidFill>
              <a:schemeClr val="dk1"/>
            </a:solidFill>
            <a:prstDash val="solid"/>
            <a:round/>
            <a:headEnd len="med" w="med" type="none"/>
            <a:tailEnd len="med" w="med" type="none"/>
          </a:ln>
        </p:spPr>
      </p:cxnSp>
      <p:cxnSp>
        <p:nvCxnSpPr>
          <p:cNvPr id="130120" name="Google Shape;130120;p2"/>
          <p:cNvCxnSpPr/>
          <p:nvPr/>
        </p:nvCxnSpPr>
        <p:spPr>
          <a:xfrm rot="10800000">
            <a:off x="3503694" y="4343400"/>
            <a:ext cx="777000" cy="762000"/>
          </a:xfrm>
          <a:prstGeom prst="straightConnector1">
            <a:avLst/>
          </a:prstGeom>
          <a:noFill/>
          <a:ln cap="flat" cmpd="sng" w="50800">
            <a:solidFill>
              <a:schemeClr val="dk1"/>
            </a:solidFill>
            <a:prstDash val="solid"/>
            <a:round/>
            <a:headEnd len="med" w="med" type="none"/>
            <a:tailEnd len="med" w="med" type="none"/>
          </a:ln>
        </p:spPr>
      </p:cxnSp>
      <p:cxnSp>
        <p:nvCxnSpPr>
          <p:cNvPr id="130121" name="Google Shape;130121;p2"/>
          <p:cNvCxnSpPr/>
          <p:nvPr/>
        </p:nvCxnSpPr>
        <p:spPr>
          <a:xfrm rot="10800000">
            <a:off x="3319498" y="4343400"/>
            <a:ext cx="333000" cy="0"/>
          </a:xfrm>
          <a:prstGeom prst="straightConnector1">
            <a:avLst/>
          </a:prstGeom>
          <a:noFill/>
          <a:ln cap="flat" cmpd="sng" w="50800">
            <a:solidFill>
              <a:schemeClr val="dk1"/>
            </a:solidFill>
            <a:prstDash val="solid"/>
            <a:round/>
            <a:headEnd len="med" w="med" type="none"/>
            <a:tailEnd len="med" w="med" type="none"/>
          </a:ln>
        </p:spPr>
      </p:cxnSp>
      <p:sp>
        <p:nvSpPr>
          <p:cNvPr id="130122" name="Google Shape;130122;p2"/>
          <p:cNvSpPr/>
          <p:nvPr/>
        </p:nvSpPr>
        <p:spPr>
          <a:xfrm>
            <a:off x="3422163" y="3975100"/>
            <a:ext cx="2479200" cy="277800"/>
          </a:xfrm>
          <a:prstGeom prst="rect">
            <a:avLst/>
          </a:prstGeom>
          <a:solidFill>
            <a:schemeClr val="lt1"/>
          </a:solidFill>
          <a:ln>
            <a:noFill/>
          </a:ln>
        </p:spPr>
        <p:txBody>
          <a:bodyPr anchorCtr="0" anchor="t" bIns="25400" lIns="63500" spcFirstLastPara="1" rIns="63500" wrap="square" tIns="25400">
            <a:spAutoFit/>
          </a:bodyPr>
          <a:lstStyle/>
          <a:p>
            <a:pPr indent="0" lvl="0" marL="0" marR="0" rtl="0" algn="ctr">
              <a:lnSpc>
                <a:spcPct val="92000"/>
              </a:lnSpc>
              <a:spcBef>
                <a:spcPts val="0"/>
              </a:spcBef>
              <a:spcAft>
                <a:spcPts val="0"/>
              </a:spcAft>
              <a:buNone/>
            </a:pPr>
            <a:r>
              <a:rPr b="1" lang="en-US" sz="1600">
                <a:solidFill>
                  <a:schemeClr val="dk1"/>
                </a:solidFill>
                <a:latin typeface="Arial"/>
                <a:ea typeface="Arial"/>
                <a:cs typeface="Arial"/>
                <a:sym typeface="Arial"/>
              </a:rPr>
              <a:t>instruction set</a:t>
            </a:r>
            <a:endParaRPr/>
          </a:p>
        </p:txBody>
      </p:sp>
      <p:sp>
        <p:nvSpPr>
          <p:cNvPr id="130123" name="Google Shape;130123;p2"/>
          <p:cNvSpPr/>
          <p:nvPr/>
        </p:nvSpPr>
        <p:spPr>
          <a:xfrm>
            <a:off x="2024180" y="2926533"/>
            <a:ext cx="1554000" cy="312900"/>
          </a:xfrm>
          <a:prstGeom prst="rect">
            <a:avLst/>
          </a:prstGeom>
          <a:noFill/>
          <a:ln>
            <a:noFill/>
          </a:ln>
        </p:spPr>
        <p:txBody>
          <a:bodyPr anchorCtr="0" anchor="t" bIns="25400" lIns="63500" spcFirstLastPara="1" rIns="63500" wrap="square" tIns="25400">
            <a:spAutoFit/>
          </a:bodyPr>
          <a:lstStyle/>
          <a:p>
            <a:pPr indent="0" lvl="0" marL="0" marR="0" rtl="0" algn="l">
              <a:lnSpc>
                <a:spcPct val="85000"/>
              </a:lnSpc>
              <a:spcBef>
                <a:spcPts val="0"/>
              </a:spcBef>
              <a:spcAft>
                <a:spcPts val="0"/>
              </a:spcAft>
              <a:buNone/>
            </a:pPr>
            <a:r>
              <a:rPr b="1" lang="en-US" sz="2000">
                <a:solidFill>
                  <a:schemeClr val="dk1"/>
                </a:solidFill>
                <a:latin typeface="Arial"/>
                <a:ea typeface="Arial"/>
                <a:cs typeface="Arial"/>
                <a:sym typeface="Arial"/>
              </a:rPr>
              <a:t>software</a:t>
            </a:r>
            <a:endParaRPr/>
          </a:p>
        </p:txBody>
      </p:sp>
      <p:sp>
        <p:nvSpPr>
          <p:cNvPr id="130124" name="Google Shape;130124;p2"/>
          <p:cNvSpPr/>
          <p:nvPr/>
        </p:nvSpPr>
        <p:spPr>
          <a:xfrm>
            <a:off x="2209940" y="4977461"/>
            <a:ext cx="1665000" cy="312900"/>
          </a:xfrm>
          <a:prstGeom prst="rect">
            <a:avLst/>
          </a:prstGeom>
          <a:noFill/>
          <a:ln>
            <a:noFill/>
          </a:ln>
        </p:spPr>
        <p:txBody>
          <a:bodyPr anchorCtr="0" anchor="t" bIns="25400" lIns="63500" spcFirstLastPara="1" rIns="63500" wrap="square" tIns="25400">
            <a:spAutoFit/>
          </a:bodyPr>
          <a:lstStyle/>
          <a:p>
            <a:pPr indent="0" lvl="0" marL="0" marR="0" rtl="0" algn="l">
              <a:lnSpc>
                <a:spcPct val="85000"/>
              </a:lnSpc>
              <a:spcBef>
                <a:spcPts val="0"/>
              </a:spcBef>
              <a:spcAft>
                <a:spcPts val="0"/>
              </a:spcAft>
              <a:buNone/>
            </a:pPr>
            <a:r>
              <a:rPr b="1" lang="en-US" sz="2000">
                <a:solidFill>
                  <a:schemeClr val="dk1"/>
                </a:solidFill>
                <a:latin typeface="Arial"/>
                <a:ea typeface="Arial"/>
                <a:cs typeface="Arial"/>
                <a:sym typeface="Arial"/>
              </a:rPr>
              <a:t>hardware</a:t>
            </a:r>
            <a:endParaRPr/>
          </a:p>
        </p:txBody>
      </p:sp>
      <p:sp>
        <p:nvSpPr>
          <p:cNvPr id="130125" name="Google Shape;130125;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43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3810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990600" y="6356350"/>
            <a:ext cx="1600200" cy="365125"/>
          </a:xfrm>
        </p:spPr>
        <p:txBody>
          <a:bodyPr/>
          <a:lstStyle/>
          <a:p>
            <a:fld id="{E46BABB4-51A7-45BD-A57D-E67BF12E13F7}" type="datetime1">
              <a:rPr lang="en-US" smtClean="0"/>
              <a:t>7/6/2020</a:t>
            </a:fld>
            <a:endParaRPr lang="en-US" dirty="0"/>
          </a:p>
        </p:txBody>
      </p:sp>
      <p:sp>
        <p:nvSpPr>
          <p:cNvPr id="19" name="Footer Placeholder 9"/>
          <p:cNvSpPr>
            <a:spLocks noGrp="1"/>
          </p:cNvSpPr>
          <p:nvPr>
            <p:ph type="ftr" sz="quarter" idx="11"/>
          </p:nvPr>
        </p:nvSpPr>
        <p:spPr>
          <a:xfrm>
            <a:off x="1828800" y="6356350"/>
            <a:ext cx="59436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2"/>
          <p:cNvSpPr txBox="1">
            <a:spLocks noChangeArrowheads="1"/>
          </p:cNvSpPr>
          <p:nvPr/>
        </p:nvSpPr>
        <p:spPr>
          <a:xfrm>
            <a:off x="1150938" y="617538"/>
            <a:ext cx="7793037" cy="373062"/>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t>Instruction Set Architecture</a:t>
            </a:r>
            <a:endParaRPr lang="en-US" altLang="en-US" dirty="0"/>
          </a:p>
        </p:txBody>
      </p:sp>
      <p:sp>
        <p:nvSpPr>
          <p:cNvPr id="13" name="Rectangle 3"/>
          <p:cNvSpPr txBox="1">
            <a:spLocks noChangeArrowheads="1"/>
          </p:cNvSpPr>
          <p:nvPr/>
        </p:nvSpPr>
        <p:spPr>
          <a:xfrm>
            <a:off x="762000" y="1525588"/>
            <a:ext cx="8193088" cy="2817811"/>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800" dirty="0" smtClean="0"/>
              <a:t>A very important abstraction:</a:t>
            </a:r>
          </a:p>
          <a:p>
            <a:pPr lvl="1">
              <a:lnSpc>
                <a:spcPct val="120000"/>
              </a:lnSpc>
            </a:pPr>
            <a:r>
              <a:rPr lang="en-US" altLang="en-US" sz="2200" dirty="0" smtClean="0"/>
              <a:t>interface between hardware and low-level software</a:t>
            </a:r>
          </a:p>
          <a:p>
            <a:pPr lvl="1">
              <a:lnSpc>
                <a:spcPct val="120000"/>
              </a:lnSpc>
            </a:pPr>
            <a:r>
              <a:rPr lang="en-US" altLang="en-US" sz="2200" dirty="0" smtClean="0"/>
              <a:t>standardizes instructions, machine language bit patterns, etc.</a:t>
            </a:r>
          </a:p>
          <a:p>
            <a:pPr lvl="1">
              <a:lnSpc>
                <a:spcPct val="120000"/>
              </a:lnSpc>
            </a:pPr>
            <a:r>
              <a:rPr lang="en-US" altLang="en-US" sz="2200" dirty="0" smtClean="0"/>
              <a:t>advantage: allows different implementations of the same architecture</a:t>
            </a:r>
          </a:p>
          <a:p>
            <a:pPr lvl="1">
              <a:lnSpc>
                <a:spcPct val="120000"/>
              </a:lnSpc>
            </a:pPr>
            <a:r>
              <a:rPr lang="en-US" altLang="en-US" sz="2200" dirty="0" smtClean="0"/>
              <a:t>disadvantage: sometimes prevents adding new innovations</a:t>
            </a:r>
          </a:p>
          <a:p>
            <a:pPr marL="457200" lvl="1" indent="0">
              <a:lnSpc>
                <a:spcPct val="120000"/>
              </a:lnSpc>
              <a:buNone/>
            </a:pPr>
            <a:r>
              <a:rPr lang="en-US" altLang="en-US" sz="2200" dirty="0" smtClean="0"/>
              <a:t/>
            </a:r>
            <a:br>
              <a:rPr lang="en-US" altLang="en-US" sz="2200" dirty="0" smtClean="0"/>
            </a:br>
            <a:r>
              <a:rPr lang="en-US" altLang="en-US" sz="2800" dirty="0" smtClean="0">
                <a:solidFill>
                  <a:srgbClr val="FF0000"/>
                </a:solidFill>
              </a:rPr>
              <a:t>Modern instruction set architectures:</a:t>
            </a:r>
          </a:p>
          <a:p>
            <a:pPr lvl="1"/>
            <a:r>
              <a:rPr lang="en-US" altLang="en-US" sz="2400" dirty="0" smtClean="0">
                <a:solidFill>
                  <a:srgbClr val="FF0000"/>
                </a:solidFill>
              </a:rPr>
              <a:t>80x86/Pentium/K6, PowerPC, DEC Alpha, MIPS, SPARC, HP</a:t>
            </a:r>
            <a:endParaRPr lang="en-US" altLang="en-US" sz="2400" dirty="0">
              <a:solidFill>
                <a:srgbClr val="FF0000"/>
              </a:solidFill>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12</a:t>
            </a:fld>
            <a:endParaRPr lang="en-US"/>
          </a:p>
        </p:txBody>
      </p:sp>
    </p:spTree>
    <p:extLst>
      <p:ext uri="{BB962C8B-B14F-4D97-AF65-F5344CB8AC3E}">
        <p14:creationId xmlns:p14="http://schemas.microsoft.com/office/powerpoint/2010/main" val="3041773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126" name="Shape 130126"/>
        <p:cNvGrpSpPr/>
        <p:nvPr/>
      </p:nvGrpSpPr>
      <p:grpSpPr>
        <a:xfrm>
          <a:off x="0" y="0"/>
          <a:ext cx="0" cy="0"/>
          <a:chOff x="0" y="0"/>
          <a:chExt cx="0" cy="0"/>
        </a:xfrm>
      </p:grpSpPr>
      <p:cxnSp>
        <p:nvCxnSpPr>
          <p:cNvPr id="130127" name="Google Shape;130127;p3"/>
          <p:cNvCxnSpPr/>
          <p:nvPr/>
        </p:nvCxnSpPr>
        <p:spPr>
          <a:xfrm>
            <a:off x="0" y="1143000"/>
            <a:ext cx="8572500" cy="1500"/>
          </a:xfrm>
          <a:prstGeom prst="straightConnector1">
            <a:avLst/>
          </a:prstGeom>
          <a:noFill/>
          <a:ln cap="flat" cmpd="sng" w="9525">
            <a:solidFill>
              <a:srgbClr val="00B050"/>
            </a:solidFill>
            <a:prstDash val="solid"/>
            <a:round/>
            <a:headEnd len="sm" w="sm" type="none"/>
            <a:tailEnd len="sm" w="sm" type="none"/>
          </a:ln>
        </p:spPr>
      </p:cxnSp>
      <p:sp>
        <p:nvSpPr>
          <p:cNvPr id="130128" name="Google Shape;130128;p3"/>
          <p:cNvSpPr/>
          <p:nvPr/>
        </p:nvSpPr>
        <p:spPr>
          <a:xfrm>
            <a:off x="0" y="6400800"/>
            <a:ext cx="471600" cy="457200"/>
          </a:xfrm>
          <a:prstGeom prst="rect">
            <a:avLst/>
          </a:prstGeom>
          <a:solidFill>
            <a:srgbClr val="7030A0"/>
          </a:solid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0129" name="Google Shape;130129;p3"/>
          <p:cNvCxnSpPr/>
          <p:nvPr/>
        </p:nvCxnSpPr>
        <p:spPr>
          <a:xfrm>
            <a:off x="0" y="6324600"/>
            <a:ext cx="8572500" cy="1500"/>
          </a:xfrm>
          <a:prstGeom prst="straightConnector1">
            <a:avLst/>
          </a:prstGeom>
          <a:noFill/>
          <a:ln cap="flat" cmpd="sng" w="15875">
            <a:solidFill>
              <a:srgbClr val="00B050"/>
            </a:solidFill>
            <a:prstDash val="solid"/>
            <a:round/>
            <a:headEnd len="sm" w="sm" type="none"/>
            <a:tailEnd len="sm" w="sm" type="none"/>
          </a:ln>
        </p:spPr>
      </p:cxnSp>
      <p:cxnSp>
        <p:nvCxnSpPr>
          <p:cNvPr id="130130" name="Google Shape;130130;p3"/>
          <p:cNvCxnSpPr/>
          <p:nvPr/>
        </p:nvCxnSpPr>
        <p:spPr>
          <a:xfrm rot="5400000">
            <a:off x="-2589962" y="3580650"/>
            <a:ext cx="6553200" cy="1500"/>
          </a:xfrm>
          <a:prstGeom prst="straightConnector1">
            <a:avLst/>
          </a:prstGeom>
          <a:noFill/>
          <a:ln cap="flat" cmpd="sng" w="15875">
            <a:solidFill>
              <a:srgbClr val="00B050"/>
            </a:solidFill>
            <a:prstDash val="solid"/>
            <a:round/>
            <a:headEnd len="sm" w="sm" type="none"/>
            <a:tailEnd len="sm" w="sm" type="none"/>
          </a:ln>
        </p:spPr>
      </p:cxnSp>
      <p:sp>
        <p:nvSpPr>
          <p:cNvPr id="130131" name="Google Shape;130131;p3"/>
          <p:cNvSpPr txBox="1"/>
          <p:nvPr/>
        </p:nvSpPr>
        <p:spPr>
          <a:xfrm>
            <a:off x="2667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p:txBody>
      </p:sp>
      <p:sp>
        <p:nvSpPr>
          <p:cNvPr id="130132" name="Google Shape;130132;p3"/>
          <p:cNvSpPr/>
          <p:nvPr/>
        </p:nvSpPr>
        <p:spPr>
          <a:xfrm>
            <a:off x="0" y="381000"/>
            <a:ext cx="654300" cy="609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133" name="Google Shape;130133;p3"/>
          <p:cNvSpPr txBox="1"/>
          <p:nvPr>
            <p:ph idx="10" type="dt"/>
          </p:nvPr>
        </p:nvSpPr>
        <p:spPr>
          <a:xfrm>
            <a:off x="990600" y="6356350"/>
            <a:ext cx="1600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7/6/2020</a:t>
            </a:r>
            <a:endParaRPr/>
          </a:p>
        </p:txBody>
      </p:sp>
      <p:sp>
        <p:nvSpPr>
          <p:cNvPr id="130134" name="Google Shape;130134;p3"/>
          <p:cNvSpPr txBox="1"/>
          <p:nvPr>
            <p:ph idx="11" type="ftr"/>
          </p:nvPr>
        </p:nvSpPr>
        <p:spPr>
          <a:xfrm>
            <a:off x="1752600" y="6356350"/>
            <a:ext cx="6019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Computer Organization and Architecture (CET205A)     S.Y.B.Tech.    Module 1  2020-21     T4</a:t>
            </a:r>
            <a:endParaRPr/>
          </a:p>
        </p:txBody>
      </p:sp>
      <p:sp>
        <p:nvSpPr>
          <p:cNvPr id="130135" name="Google Shape;130135;p3"/>
          <p:cNvSpPr/>
          <p:nvPr/>
        </p:nvSpPr>
        <p:spPr>
          <a:xfrm>
            <a:off x="762000" y="1219200"/>
            <a:ext cx="8153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0070C0"/>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p:txBody>
      </p:sp>
      <p:sp>
        <p:nvSpPr>
          <p:cNvPr id="130136" name="Google Shape;130136;p3"/>
          <p:cNvSpPr/>
          <p:nvPr/>
        </p:nvSpPr>
        <p:spPr>
          <a:xfrm>
            <a:off x="4330700" y="4127500"/>
            <a:ext cx="1282800" cy="330300"/>
          </a:xfrm>
          <a:prstGeom prst="rect">
            <a:avLst/>
          </a:prstGeom>
          <a:noFill/>
          <a:ln>
            <a:noFill/>
          </a:ln>
        </p:spPr>
        <p:txBody>
          <a:bodyPr anchorCtr="0" anchor="t" bIns="25400" lIns="63500" spcFirstLastPara="1" rIns="63500" wrap="square" tIns="25400">
            <a:spAutoFit/>
          </a:bodyPr>
          <a:lstStyle/>
          <a:p>
            <a:pPr indent="0" lvl="0" marL="0" marR="0" rtl="0" algn="l">
              <a:lnSpc>
                <a:spcPct val="102000"/>
              </a:lnSpc>
              <a:spcBef>
                <a:spcPts val="0"/>
              </a:spcBef>
              <a:spcAft>
                <a:spcPts val="0"/>
              </a:spcAft>
              <a:buNone/>
            </a:pPr>
            <a:r>
              <a:rPr b="1" lang="en-US" sz="1800">
                <a:solidFill>
                  <a:schemeClr val="dk1"/>
                </a:solidFill>
                <a:latin typeface="Arial"/>
                <a:ea typeface="Arial"/>
                <a:cs typeface="Arial"/>
                <a:sym typeface="Arial"/>
              </a:rPr>
              <a:t>I/O system</a:t>
            </a:r>
            <a:endParaRPr/>
          </a:p>
        </p:txBody>
      </p:sp>
      <p:sp>
        <p:nvSpPr>
          <p:cNvPr id="130137" name="Google Shape;130137;p3"/>
          <p:cNvSpPr/>
          <p:nvPr/>
        </p:nvSpPr>
        <p:spPr>
          <a:xfrm>
            <a:off x="2908300" y="5537200"/>
            <a:ext cx="25500" cy="279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138" name="Google Shape;130138;p3"/>
          <p:cNvSpPr/>
          <p:nvPr/>
        </p:nvSpPr>
        <p:spPr>
          <a:xfrm>
            <a:off x="2514600" y="4127500"/>
            <a:ext cx="1993800" cy="330300"/>
          </a:xfrm>
          <a:prstGeom prst="rect">
            <a:avLst/>
          </a:prstGeom>
          <a:noFill/>
          <a:ln>
            <a:noFill/>
          </a:ln>
        </p:spPr>
        <p:txBody>
          <a:bodyPr anchorCtr="0" anchor="t" bIns="25400" lIns="63500" spcFirstLastPara="1" rIns="63500" wrap="square" tIns="25400">
            <a:spAutoFit/>
          </a:bodyPr>
          <a:lstStyle/>
          <a:p>
            <a:pPr indent="0" lvl="0" marL="0" marR="0" rtl="0" algn="l">
              <a:lnSpc>
                <a:spcPct val="102000"/>
              </a:lnSpc>
              <a:spcBef>
                <a:spcPts val="0"/>
              </a:spcBef>
              <a:spcAft>
                <a:spcPts val="0"/>
              </a:spcAft>
              <a:buNone/>
            </a:pPr>
            <a:r>
              <a:rPr b="1" lang="en-US" sz="1800">
                <a:solidFill>
                  <a:schemeClr val="dk1"/>
                </a:solidFill>
                <a:latin typeface="Arial"/>
                <a:ea typeface="Arial"/>
                <a:cs typeface="Arial"/>
                <a:sym typeface="Arial"/>
              </a:rPr>
              <a:t>Instars. Set Proc.</a:t>
            </a:r>
            <a:endParaRPr/>
          </a:p>
        </p:txBody>
      </p:sp>
      <p:sp>
        <p:nvSpPr>
          <p:cNvPr id="130139" name="Google Shape;130139;p3"/>
          <p:cNvSpPr/>
          <p:nvPr/>
        </p:nvSpPr>
        <p:spPr>
          <a:xfrm>
            <a:off x="2482850" y="4108450"/>
            <a:ext cx="3111600" cy="3810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30140" name="Google Shape;130140;p3"/>
          <p:cNvCxnSpPr/>
          <p:nvPr/>
        </p:nvCxnSpPr>
        <p:spPr>
          <a:xfrm>
            <a:off x="4305300" y="4102100"/>
            <a:ext cx="0" cy="419100"/>
          </a:xfrm>
          <a:prstGeom prst="straightConnector1">
            <a:avLst/>
          </a:prstGeom>
          <a:noFill/>
          <a:ln cap="flat" cmpd="sng" w="12700">
            <a:solidFill>
              <a:schemeClr val="dk1"/>
            </a:solidFill>
            <a:prstDash val="solid"/>
            <a:round/>
            <a:headEnd len="med" w="med" type="none"/>
            <a:tailEnd len="med" w="med" type="none"/>
          </a:ln>
        </p:spPr>
      </p:cxnSp>
      <p:sp>
        <p:nvSpPr>
          <p:cNvPr id="130141" name="Google Shape;130141;p3"/>
          <p:cNvSpPr/>
          <p:nvPr/>
        </p:nvSpPr>
        <p:spPr>
          <a:xfrm>
            <a:off x="2921000" y="3568700"/>
            <a:ext cx="1117500" cy="330300"/>
          </a:xfrm>
          <a:prstGeom prst="rect">
            <a:avLst/>
          </a:prstGeom>
          <a:noFill/>
          <a:ln>
            <a:noFill/>
          </a:ln>
        </p:spPr>
        <p:txBody>
          <a:bodyPr anchorCtr="0" anchor="t" bIns="25400" lIns="63500" spcFirstLastPara="1" rIns="63500" wrap="square" tIns="25400">
            <a:spAutoFit/>
          </a:bodyPr>
          <a:lstStyle/>
          <a:p>
            <a:pPr indent="0" lvl="0" marL="0" marR="0" rtl="0" algn="l">
              <a:lnSpc>
                <a:spcPct val="102000"/>
              </a:lnSpc>
              <a:spcBef>
                <a:spcPts val="0"/>
              </a:spcBef>
              <a:spcAft>
                <a:spcPts val="0"/>
              </a:spcAft>
              <a:buNone/>
            </a:pPr>
            <a:r>
              <a:rPr b="1" lang="en-US" sz="1800">
                <a:solidFill>
                  <a:schemeClr val="dk1"/>
                </a:solidFill>
                <a:latin typeface="Arial"/>
                <a:ea typeface="Arial"/>
                <a:cs typeface="Arial"/>
                <a:sym typeface="Arial"/>
              </a:rPr>
              <a:t>Compiler</a:t>
            </a:r>
            <a:endParaRPr/>
          </a:p>
        </p:txBody>
      </p:sp>
      <p:sp>
        <p:nvSpPr>
          <p:cNvPr id="130142" name="Google Shape;130142;p3"/>
          <p:cNvSpPr/>
          <p:nvPr/>
        </p:nvSpPr>
        <p:spPr>
          <a:xfrm>
            <a:off x="2876550" y="3587750"/>
            <a:ext cx="1130400" cy="3303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143" name="Google Shape;130143;p3"/>
          <p:cNvSpPr/>
          <p:nvPr/>
        </p:nvSpPr>
        <p:spPr>
          <a:xfrm>
            <a:off x="4025900" y="2882900"/>
            <a:ext cx="1206600" cy="330300"/>
          </a:xfrm>
          <a:prstGeom prst="rect">
            <a:avLst/>
          </a:prstGeom>
          <a:noFill/>
          <a:ln>
            <a:noFill/>
          </a:ln>
        </p:spPr>
        <p:txBody>
          <a:bodyPr anchorCtr="0" anchor="t" bIns="25400" lIns="63500" spcFirstLastPara="1" rIns="63500" wrap="square" tIns="25400">
            <a:spAutoFit/>
          </a:bodyPr>
          <a:lstStyle/>
          <a:p>
            <a:pPr indent="0" lvl="0" marL="0" marR="0" rtl="0" algn="l">
              <a:lnSpc>
                <a:spcPct val="102000"/>
              </a:lnSpc>
              <a:spcBef>
                <a:spcPts val="0"/>
              </a:spcBef>
              <a:spcAft>
                <a:spcPts val="0"/>
              </a:spcAft>
              <a:buNone/>
            </a:pPr>
            <a:r>
              <a:rPr b="1" lang="en-US" sz="1800">
                <a:solidFill>
                  <a:schemeClr val="dk1"/>
                </a:solidFill>
                <a:latin typeface="Arial"/>
                <a:ea typeface="Arial"/>
                <a:cs typeface="Arial"/>
                <a:sym typeface="Arial"/>
              </a:rPr>
              <a:t>Operating</a:t>
            </a:r>
            <a:endParaRPr/>
          </a:p>
        </p:txBody>
      </p:sp>
      <p:sp>
        <p:nvSpPr>
          <p:cNvPr id="130144" name="Google Shape;130144;p3"/>
          <p:cNvSpPr/>
          <p:nvPr/>
        </p:nvSpPr>
        <p:spPr>
          <a:xfrm>
            <a:off x="4305300" y="3136900"/>
            <a:ext cx="939900" cy="330300"/>
          </a:xfrm>
          <a:prstGeom prst="rect">
            <a:avLst/>
          </a:prstGeom>
          <a:noFill/>
          <a:ln>
            <a:noFill/>
          </a:ln>
        </p:spPr>
        <p:txBody>
          <a:bodyPr anchorCtr="0" anchor="t" bIns="25400" lIns="63500" spcFirstLastPara="1" rIns="63500" wrap="square" tIns="25400">
            <a:spAutoFit/>
          </a:bodyPr>
          <a:lstStyle/>
          <a:p>
            <a:pPr indent="0" lvl="0" marL="0" marR="0" rtl="0" algn="l">
              <a:lnSpc>
                <a:spcPct val="102000"/>
              </a:lnSpc>
              <a:spcBef>
                <a:spcPts val="0"/>
              </a:spcBef>
              <a:spcAft>
                <a:spcPts val="0"/>
              </a:spcAft>
              <a:buNone/>
            </a:pPr>
            <a:r>
              <a:rPr b="1" lang="en-US" sz="1800">
                <a:solidFill>
                  <a:schemeClr val="dk1"/>
                </a:solidFill>
                <a:latin typeface="Arial"/>
                <a:ea typeface="Arial"/>
                <a:cs typeface="Arial"/>
                <a:sym typeface="Arial"/>
              </a:rPr>
              <a:t>System</a:t>
            </a:r>
            <a:endParaRPr/>
          </a:p>
        </p:txBody>
      </p:sp>
      <p:cxnSp>
        <p:nvCxnSpPr>
          <p:cNvPr id="130145" name="Google Shape;130145;p3"/>
          <p:cNvCxnSpPr/>
          <p:nvPr/>
        </p:nvCxnSpPr>
        <p:spPr>
          <a:xfrm>
            <a:off x="3505200" y="2895600"/>
            <a:ext cx="0" cy="685800"/>
          </a:xfrm>
          <a:prstGeom prst="straightConnector1">
            <a:avLst/>
          </a:prstGeom>
          <a:noFill/>
          <a:ln cap="flat" cmpd="sng" w="12700">
            <a:solidFill>
              <a:schemeClr val="dk1"/>
            </a:solidFill>
            <a:prstDash val="solid"/>
            <a:round/>
            <a:headEnd len="med" w="med" type="none"/>
            <a:tailEnd len="med" w="med" type="none"/>
          </a:ln>
        </p:spPr>
      </p:cxnSp>
      <p:cxnSp>
        <p:nvCxnSpPr>
          <p:cNvPr id="130146" name="Google Shape;130146;p3"/>
          <p:cNvCxnSpPr/>
          <p:nvPr/>
        </p:nvCxnSpPr>
        <p:spPr>
          <a:xfrm>
            <a:off x="3505200" y="2895600"/>
            <a:ext cx="1981200" cy="0"/>
          </a:xfrm>
          <a:prstGeom prst="straightConnector1">
            <a:avLst/>
          </a:prstGeom>
          <a:noFill/>
          <a:ln cap="flat" cmpd="sng" w="12700">
            <a:solidFill>
              <a:schemeClr val="dk1"/>
            </a:solidFill>
            <a:prstDash val="solid"/>
            <a:round/>
            <a:headEnd len="med" w="med" type="none"/>
            <a:tailEnd len="med" w="med" type="none"/>
          </a:ln>
        </p:spPr>
      </p:cxnSp>
      <p:cxnSp>
        <p:nvCxnSpPr>
          <p:cNvPr id="130147" name="Google Shape;130147;p3"/>
          <p:cNvCxnSpPr/>
          <p:nvPr/>
        </p:nvCxnSpPr>
        <p:spPr>
          <a:xfrm>
            <a:off x="5486400" y="2895600"/>
            <a:ext cx="0" cy="1066800"/>
          </a:xfrm>
          <a:prstGeom prst="straightConnector1">
            <a:avLst/>
          </a:prstGeom>
          <a:noFill/>
          <a:ln cap="flat" cmpd="sng" w="12700">
            <a:solidFill>
              <a:schemeClr val="dk1"/>
            </a:solidFill>
            <a:prstDash val="solid"/>
            <a:round/>
            <a:headEnd len="med" w="med" type="none"/>
            <a:tailEnd len="med" w="med" type="none"/>
          </a:ln>
        </p:spPr>
      </p:cxnSp>
      <p:sp>
        <p:nvSpPr>
          <p:cNvPr id="130148" name="Google Shape;130148;p3"/>
          <p:cNvSpPr/>
          <p:nvPr/>
        </p:nvSpPr>
        <p:spPr>
          <a:xfrm>
            <a:off x="2667000" y="2540000"/>
            <a:ext cx="1371600" cy="330300"/>
          </a:xfrm>
          <a:prstGeom prst="rect">
            <a:avLst/>
          </a:prstGeom>
          <a:noFill/>
          <a:ln>
            <a:noFill/>
          </a:ln>
        </p:spPr>
        <p:txBody>
          <a:bodyPr anchorCtr="0" anchor="t" bIns="25400" lIns="63500" spcFirstLastPara="1" rIns="63500" wrap="square" tIns="25400">
            <a:spAutoFit/>
          </a:bodyPr>
          <a:lstStyle/>
          <a:p>
            <a:pPr indent="0" lvl="0" marL="0" marR="0" rtl="0" algn="l">
              <a:lnSpc>
                <a:spcPct val="102000"/>
              </a:lnSpc>
              <a:spcBef>
                <a:spcPts val="0"/>
              </a:spcBef>
              <a:spcAft>
                <a:spcPts val="0"/>
              </a:spcAft>
              <a:buNone/>
            </a:pPr>
            <a:r>
              <a:rPr b="1" lang="en-US" sz="1800">
                <a:solidFill>
                  <a:schemeClr val="dk1"/>
                </a:solidFill>
                <a:latin typeface="Arial"/>
                <a:ea typeface="Arial"/>
                <a:cs typeface="Arial"/>
                <a:sym typeface="Arial"/>
              </a:rPr>
              <a:t>Application</a:t>
            </a:r>
            <a:endParaRPr/>
          </a:p>
        </p:txBody>
      </p:sp>
      <p:cxnSp>
        <p:nvCxnSpPr>
          <p:cNvPr id="130149" name="Google Shape;130149;p3"/>
          <p:cNvCxnSpPr/>
          <p:nvPr/>
        </p:nvCxnSpPr>
        <p:spPr>
          <a:xfrm>
            <a:off x="2438400" y="2438400"/>
            <a:ext cx="0" cy="1447800"/>
          </a:xfrm>
          <a:prstGeom prst="straightConnector1">
            <a:avLst/>
          </a:prstGeom>
          <a:noFill/>
          <a:ln cap="flat" cmpd="sng" w="12700">
            <a:solidFill>
              <a:schemeClr val="dk1"/>
            </a:solidFill>
            <a:prstDash val="solid"/>
            <a:round/>
            <a:headEnd len="med" w="med" type="none"/>
            <a:tailEnd len="med" w="med" type="none"/>
          </a:ln>
        </p:spPr>
      </p:cxnSp>
      <p:cxnSp>
        <p:nvCxnSpPr>
          <p:cNvPr id="130150" name="Google Shape;130150;p3"/>
          <p:cNvCxnSpPr/>
          <p:nvPr/>
        </p:nvCxnSpPr>
        <p:spPr>
          <a:xfrm>
            <a:off x="5257800" y="2438400"/>
            <a:ext cx="0" cy="457200"/>
          </a:xfrm>
          <a:prstGeom prst="straightConnector1">
            <a:avLst/>
          </a:prstGeom>
          <a:noFill/>
          <a:ln cap="flat" cmpd="sng" w="12700">
            <a:solidFill>
              <a:schemeClr val="dk1"/>
            </a:solidFill>
            <a:prstDash val="solid"/>
            <a:round/>
            <a:headEnd len="med" w="med" type="none"/>
            <a:tailEnd len="med" w="med" type="none"/>
          </a:ln>
        </p:spPr>
      </p:cxnSp>
      <p:sp>
        <p:nvSpPr>
          <p:cNvPr id="130151" name="Google Shape;130151;p3"/>
          <p:cNvSpPr/>
          <p:nvPr/>
        </p:nvSpPr>
        <p:spPr>
          <a:xfrm>
            <a:off x="3187700" y="5016500"/>
            <a:ext cx="1650900" cy="330300"/>
          </a:xfrm>
          <a:prstGeom prst="rect">
            <a:avLst/>
          </a:prstGeom>
          <a:noFill/>
          <a:ln>
            <a:noFill/>
          </a:ln>
        </p:spPr>
        <p:txBody>
          <a:bodyPr anchorCtr="0" anchor="t" bIns="25400" lIns="63500" spcFirstLastPara="1" rIns="63500" wrap="square" tIns="25400">
            <a:spAutoFit/>
          </a:bodyPr>
          <a:lstStyle/>
          <a:p>
            <a:pPr indent="0" lvl="0" marL="0" marR="0" rtl="0" algn="l">
              <a:lnSpc>
                <a:spcPct val="102000"/>
              </a:lnSpc>
              <a:spcBef>
                <a:spcPts val="0"/>
              </a:spcBef>
              <a:spcAft>
                <a:spcPts val="0"/>
              </a:spcAft>
              <a:buNone/>
            </a:pPr>
            <a:r>
              <a:rPr b="1" lang="en-US" sz="1800">
                <a:solidFill>
                  <a:schemeClr val="dk1"/>
                </a:solidFill>
                <a:latin typeface="Arial"/>
                <a:ea typeface="Arial"/>
                <a:cs typeface="Arial"/>
                <a:sym typeface="Arial"/>
              </a:rPr>
              <a:t>Digital Design</a:t>
            </a:r>
            <a:endParaRPr/>
          </a:p>
        </p:txBody>
      </p:sp>
      <p:sp>
        <p:nvSpPr>
          <p:cNvPr id="130152" name="Google Shape;130152;p3"/>
          <p:cNvSpPr/>
          <p:nvPr/>
        </p:nvSpPr>
        <p:spPr>
          <a:xfrm>
            <a:off x="2724150" y="4984750"/>
            <a:ext cx="2654400" cy="3429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153" name="Google Shape;130153;p3"/>
          <p:cNvSpPr/>
          <p:nvPr/>
        </p:nvSpPr>
        <p:spPr>
          <a:xfrm>
            <a:off x="3124200" y="5308600"/>
            <a:ext cx="1676400" cy="330300"/>
          </a:xfrm>
          <a:prstGeom prst="rect">
            <a:avLst/>
          </a:prstGeom>
          <a:noFill/>
          <a:ln>
            <a:noFill/>
          </a:ln>
        </p:spPr>
        <p:txBody>
          <a:bodyPr anchorCtr="0" anchor="t" bIns="25400" lIns="63500" spcFirstLastPara="1" rIns="63500" wrap="square" tIns="25400">
            <a:spAutoFit/>
          </a:bodyPr>
          <a:lstStyle/>
          <a:p>
            <a:pPr indent="0" lvl="0" marL="0" marR="0" rtl="0" algn="l">
              <a:lnSpc>
                <a:spcPct val="102000"/>
              </a:lnSpc>
              <a:spcBef>
                <a:spcPts val="0"/>
              </a:spcBef>
              <a:spcAft>
                <a:spcPts val="0"/>
              </a:spcAft>
              <a:buNone/>
            </a:pPr>
            <a:r>
              <a:rPr b="1" lang="en-US" sz="1800">
                <a:solidFill>
                  <a:schemeClr val="dk1"/>
                </a:solidFill>
                <a:latin typeface="Arial"/>
                <a:ea typeface="Arial"/>
                <a:cs typeface="Arial"/>
                <a:sym typeface="Arial"/>
              </a:rPr>
              <a:t>Circuit Design</a:t>
            </a:r>
            <a:endParaRPr/>
          </a:p>
        </p:txBody>
      </p:sp>
      <p:sp>
        <p:nvSpPr>
          <p:cNvPr id="130154" name="Google Shape;130154;p3"/>
          <p:cNvSpPr/>
          <p:nvPr/>
        </p:nvSpPr>
        <p:spPr>
          <a:xfrm>
            <a:off x="2876550" y="5340350"/>
            <a:ext cx="2247900" cy="2160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155" name="Google Shape;130155;p3"/>
          <p:cNvSpPr/>
          <p:nvPr/>
        </p:nvSpPr>
        <p:spPr>
          <a:xfrm>
            <a:off x="2209800" y="3962400"/>
            <a:ext cx="3924300" cy="139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156" name="Google Shape;130156;p3"/>
          <p:cNvSpPr/>
          <p:nvPr/>
        </p:nvSpPr>
        <p:spPr>
          <a:xfrm>
            <a:off x="6184900" y="3784600"/>
            <a:ext cx="1727100" cy="517500"/>
          </a:xfrm>
          <a:prstGeom prst="rect">
            <a:avLst/>
          </a:prstGeom>
          <a:noFill/>
          <a:ln>
            <a:noFill/>
          </a:ln>
        </p:spPr>
        <p:txBody>
          <a:bodyPr anchorCtr="0" anchor="t" bIns="25400" lIns="63500" spcFirstLastPara="1" rIns="63500" wrap="square" tIns="25400">
            <a:spAutoFit/>
          </a:bodyPr>
          <a:lstStyle/>
          <a:p>
            <a:pPr indent="0" lvl="0" marL="0" marR="0" rtl="0" algn="l">
              <a:lnSpc>
                <a:spcPct val="85000"/>
              </a:lnSpc>
              <a:spcBef>
                <a:spcPts val="0"/>
              </a:spcBef>
              <a:spcAft>
                <a:spcPts val="0"/>
              </a:spcAft>
              <a:buNone/>
            </a:pPr>
            <a:r>
              <a:rPr b="1" lang="en-US" sz="1800">
                <a:solidFill>
                  <a:schemeClr val="dk1"/>
                </a:solidFill>
                <a:latin typeface="Arial"/>
                <a:ea typeface="Arial"/>
                <a:cs typeface="Arial"/>
                <a:sym typeface="Arial"/>
              </a:rPr>
              <a:t>Instruction Set</a:t>
            </a:r>
            <a:endParaRPr/>
          </a:p>
          <a:p>
            <a:pPr indent="0" lvl="0" marL="0" marR="0" rtl="0" algn="l">
              <a:lnSpc>
                <a:spcPct val="85000"/>
              </a:lnSpc>
              <a:spcBef>
                <a:spcPts val="0"/>
              </a:spcBef>
              <a:spcAft>
                <a:spcPts val="0"/>
              </a:spcAft>
              <a:buNone/>
            </a:pPr>
            <a:r>
              <a:rPr b="1" lang="en-US" sz="1800">
                <a:solidFill>
                  <a:schemeClr val="dk1"/>
                </a:solidFill>
                <a:latin typeface="Arial"/>
                <a:ea typeface="Arial"/>
                <a:cs typeface="Arial"/>
                <a:sym typeface="Arial"/>
              </a:rPr>
              <a:t> Architecture</a:t>
            </a:r>
            <a:endParaRPr/>
          </a:p>
        </p:txBody>
      </p:sp>
      <p:sp>
        <p:nvSpPr>
          <p:cNvPr id="130157" name="Google Shape;130157;p3"/>
          <p:cNvSpPr/>
          <p:nvPr/>
        </p:nvSpPr>
        <p:spPr>
          <a:xfrm>
            <a:off x="4292600" y="3568700"/>
            <a:ext cx="1143000" cy="330300"/>
          </a:xfrm>
          <a:prstGeom prst="rect">
            <a:avLst/>
          </a:prstGeom>
          <a:noFill/>
          <a:ln>
            <a:noFill/>
          </a:ln>
        </p:spPr>
        <p:txBody>
          <a:bodyPr anchorCtr="0" anchor="t" bIns="25400" lIns="63500" spcFirstLastPara="1" rIns="63500" wrap="square" tIns="25400">
            <a:spAutoFit/>
          </a:bodyPr>
          <a:lstStyle/>
          <a:p>
            <a:pPr indent="0" lvl="0" marL="0" marR="0" rtl="0" algn="l">
              <a:lnSpc>
                <a:spcPct val="102000"/>
              </a:lnSpc>
              <a:spcBef>
                <a:spcPts val="0"/>
              </a:spcBef>
              <a:spcAft>
                <a:spcPts val="0"/>
              </a:spcAft>
              <a:buNone/>
            </a:pPr>
            <a:r>
              <a:rPr b="1" lang="en-US" sz="1800">
                <a:solidFill>
                  <a:schemeClr val="dk1"/>
                </a:solidFill>
                <a:latin typeface="Arial"/>
                <a:ea typeface="Arial"/>
                <a:cs typeface="Arial"/>
                <a:sym typeface="Arial"/>
              </a:rPr>
              <a:t>Firmware</a:t>
            </a:r>
            <a:endParaRPr/>
          </a:p>
        </p:txBody>
      </p:sp>
      <p:sp>
        <p:nvSpPr>
          <p:cNvPr id="130158" name="Google Shape;130158;p3"/>
          <p:cNvSpPr/>
          <p:nvPr/>
        </p:nvSpPr>
        <p:spPr>
          <a:xfrm>
            <a:off x="4248150" y="3587750"/>
            <a:ext cx="1130400" cy="3303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30159" name="Google Shape;130159;p3"/>
          <p:cNvCxnSpPr/>
          <p:nvPr/>
        </p:nvCxnSpPr>
        <p:spPr>
          <a:xfrm>
            <a:off x="2438400" y="2438400"/>
            <a:ext cx="2819400" cy="0"/>
          </a:xfrm>
          <a:prstGeom prst="straightConnector1">
            <a:avLst/>
          </a:prstGeom>
          <a:noFill/>
          <a:ln cap="flat" cmpd="sng" w="12700">
            <a:solidFill>
              <a:schemeClr val="dk1"/>
            </a:solidFill>
            <a:prstDash val="solid"/>
            <a:round/>
            <a:headEnd len="med" w="med" type="none"/>
            <a:tailEnd len="med" w="med" type="none"/>
          </a:ln>
        </p:spPr>
      </p:cxnSp>
      <p:sp>
        <p:nvSpPr>
          <p:cNvPr id="130160" name="Google Shape;130160;p3"/>
          <p:cNvSpPr/>
          <p:nvPr/>
        </p:nvSpPr>
        <p:spPr>
          <a:xfrm>
            <a:off x="2895600" y="4513263"/>
            <a:ext cx="2327400" cy="36360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Datapath &amp; Control </a:t>
            </a:r>
            <a:endParaRPr/>
          </a:p>
        </p:txBody>
      </p:sp>
      <p:sp>
        <p:nvSpPr>
          <p:cNvPr id="130161" name="Google Shape;130161;p3"/>
          <p:cNvSpPr/>
          <p:nvPr/>
        </p:nvSpPr>
        <p:spPr>
          <a:xfrm>
            <a:off x="2597150" y="4502150"/>
            <a:ext cx="2883000" cy="4446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162" name="Google Shape;130162;p3"/>
          <p:cNvSpPr/>
          <p:nvPr/>
        </p:nvSpPr>
        <p:spPr>
          <a:xfrm>
            <a:off x="3567113" y="5562600"/>
            <a:ext cx="846000" cy="33330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Layout</a:t>
            </a:r>
            <a:endParaRPr/>
          </a:p>
        </p:txBody>
      </p:sp>
      <p:sp>
        <p:nvSpPr>
          <p:cNvPr id="130163" name="Google Shape;130163;p3"/>
          <p:cNvSpPr/>
          <p:nvPr/>
        </p:nvSpPr>
        <p:spPr>
          <a:xfrm>
            <a:off x="2978150" y="5568950"/>
            <a:ext cx="2044800" cy="2160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164" name="Google Shape;130164;p3"/>
          <p:cNvSpPr txBox="1"/>
          <p:nvPr/>
        </p:nvSpPr>
        <p:spPr>
          <a:xfrm>
            <a:off x="773112" y="7938"/>
            <a:ext cx="8181900" cy="1338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What is Computer Architecture?</a:t>
            </a:r>
            <a:br>
              <a:rPr lang="en-US" sz="3600">
                <a:solidFill>
                  <a:schemeClr val="dk1"/>
                </a:solidFill>
                <a:latin typeface="Calibri"/>
                <a:ea typeface="Calibri"/>
                <a:cs typeface="Calibri"/>
                <a:sym typeface="Calibri"/>
              </a:rPr>
            </a:br>
            <a:r>
              <a:rPr lang="en-US" sz="3600">
                <a:solidFill>
                  <a:schemeClr val="dk1"/>
                </a:solidFill>
                <a:latin typeface="Calibri"/>
                <a:ea typeface="Calibri"/>
                <a:cs typeface="Calibri"/>
                <a:sym typeface="Calibri"/>
              </a:rPr>
              <a:t>Better (More Detailed) Answer</a:t>
            </a:r>
            <a:endParaRPr sz="3600">
              <a:solidFill>
                <a:schemeClr val="dk1"/>
              </a:solidFill>
              <a:latin typeface="Calibri"/>
              <a:ea typeface="Calibri"/>
              <a:cs typeface="Calibri"/>
              <a:sym typeface="Calibri"/>
            </a:endParaRPr>
          </a:p>
        </p:txBody>
      </p:sp>
      <p:sp>
        <p:nvSpPr>
          <p:cNvPr id="130165" name="Google Shape;130165;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43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3810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990600" y="6356350"/>
            <a:ext cx="1600200" cy="365125"/>
          </a:xfrm>
        </p:spPr>
        <p:txBody>
          <a:bodyPr/>
          <a:lstStyle/>
          <a:p>
            <a:fld id="{874FB31C-BFAD-467B-8984-DBC7CEC24FCA}" type="datetime1">
              <a:rPr lang="en-US" smtClean="0"/>
              <a:t>7/6/2020</a:t>
            </a:fld>
            <a:endParaRPr lang="en-US" dirty="0"/>
          </a:p>
        </p:txBody>
      </p:sp>
      <p:sp>
        <p:nvSpPr>
          <p:cNvPr id="19" name="Footer Placeholder 9"/>
          <p:cNvSpPr>
            <a:spLocks noGrp="1"/>
          </p:cNvSpPr>
          <p:nvPr>
            <p:ph type="ftr" sz="quarter" idx="11"/>
          </p:nvPr>
        </p:nvSpPr>
        <p:spPr>
          <a:xfrm>
            <a:off x="1747982" y="6356350"/>
            <a:ext cx="6024418"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2"/>
          <p:cNvSpPr txBox="1">
            <a:spLocks noChangeArrowheads="1"/>
          </p:cNvSpPr>
          <p:nvPr/>
        </p:nvSpPr>
        <p:spPr>
          <a:xfrm>
            <a:off x="858982" y="269875"/>
            <a:ext cx="8237538" cy="720725"/>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t>Forces on Computer Architecture</a:t>
            </a:r>
            <a:endParaRPr lang="en-US" altLang="en-US"/>
          </a:p>
        </p:txBody>
      </p:sp>
      <p:sp>
        <p:nvSpPr>
          <p:cNvPr id="13" name="AutoShape 3"/>
          <p:cNvSpPr>
            <a:spLocks noChangeArrowheads="1"/>
          </p:cNvSpPr>
          <p:nvPr/>
        </p:nvSpPr>
        <p:spPr bwMode="auto">
          <a:xfrm>
            <a:off x="3718070" y="3378200"/>
            <a:ext cx="1533525" cy="69215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p>
            <a:pPr algn="ctr" eaLnBrk="0" hangingPunct="0">
              <a:lnSpc>
                <a:spcPct val="106000"/>
              </a:lnSpc>
            </a:pPr>
            <a:r>
              <a:rPr lang="en-US" altLang="en-US" sz="1800" b="1">
                <a:latin typeface="Arial" panose="020B0604020202020204" pitchFamily="34" charset="0"/>
              </a:rPr>
              <a:t>Computer</a:t>
            </a:r>
          </a:p>
          <a:p>
            <a:pPr algn="ctr" eaLnBrk="0" hangingPunct="0">
              <a:lnSpc>
                <a:spcPct val="106000"/>
              </a:lnSpc>
            </a:pPr>
            <a:r>
              <a:rPr lang="en-US" altLang="en-US" sz="1800" b="1">
                <a:latin typeface="Arial" panose="020B0604020202020204" pitchFamily="34" charset="0"/>
              </a:rPr>
              <a:t>Architecture</a:t>
            </a:r>
          </a:p>
        </p:txBody>
      </p:sp>
      <p:sp>
        <p:nvSpPr>
          <p:cNvPr id="14" name="Rectangle 4"/>
          <p:cNvSpPr>
            <a:spLocks noChangeArrowheads="1"/>
          </p:cNvSpPr>
          <p:nvPr/>
        </p:nvSpPr>
        <p:spPr bwMode="auto">
          <a:xfrm>
            <a:off x="2001982" y="1981200"/>
            <a:ext cx="2125663"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102000"/>
              </a:lnSpc>
            </a:pPr>
            <a:r>
              <a:rPr lang="en-US" altLang="en-US" sz="2800" b="1">
                <a:solidFill>
                  <a:schemeClr val="accent2"/>
                </a:solidFill>
                <a:latin typeface="Arial" panose="020B0604020202020204" pitchFamily="34" charset="0"/>
              </a:rPr>
              <a:t>Technology</a:t>
            </a:r>
          </a:p>
        </p:txBody>
      </p:sp>
      <p:sp>
        <p:nvSpPr>
          <p:cNvPr id="15" name="Rectangle 5"/>
          <p:cNvSpPr>
            <a:spLocks noChangeArrowheads="1"/>
          </p:cNvSpPr>
          <p:nvPr/>
        </p:nvSpPr>
        <p:spPr bwMode="auto">
          <a:xfrm>
            <a:off x="5062682" y="2111375"/>
            <a:ext cx="16129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102000"/>
              </a:lnSpc>
            </a:pPr>
            <a:r>
              <a:rPr lang="en-US" altLang="en-US" sz="1800" b="1">
                <a:latin typeface="Arial" panose="020B0604020202020204" pitchFamily="34" charset="0"/>
              </a:rPr>
              <a:t>Programming</a:t>
            </a:r>
          </a:p>
        </p:txBody>
      </p:sp>
      <p:sp>
        <p:nvSpPr>
          <p:cNvPr id="18" name="Rectangle 6"/>
          <p:cNvSpPr>
            <a:spLocks noChangeArrowheads="1"/>
          </p:cNvSpPr>
          <p:nvPr/>
        </p:nvSpPr>
        <p:spPr bwMode="auto">
          <a:xfrm>
            <a:off x="5062682" y="2378075"/>
            <a:ext cx="13335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102000"/>
              </a:lnSpc>
            </a:pPr>
            <a:r>
              <a:rPr lang="en-US" altLang="en-US" sz="1800" b="1">
                <a:latin typeface="Arial" panose="020B0604020202020204" pitchFamily="34" charset="0"/>
              </a:rPr>
              <a:t>Languages</a:t>
            </a:r>
          </a:p>
        </p:txBody>
      </p:sp>
      <p:sp>
        <p:nvSpPr>
          <p:cNvPr id="21" name="Rectangle 7"/>
          <p:cNvSpPr>
            <a:spLocks noChangeArrowheads="1"/>
          </p:cNvSpPr>
          <p:nvPr/>
        </p:nvSpPr>
        <p:spPr bwMode="auto">
          <a:xfrm>
            <a:off x="1747982" y="4689475"/>
            <a:ext cx="12065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102000"/>
              </a:lnSpc>
            </a:pPr>
            <a:r>
              <a:rPr lang="en-US" altLang="en-US" sz="1800" b="1">
                <a:latin typeface="Arial" panose="020B0604020202020204" pitchFamily="34" charset="0"/>
              </a:rPr>
              <a:t>Operating</a:t>
            </a:r>
          </a:p>
        </p:txBody>
      </p:sp>
      <p:sp>
        <p:nvSpPr>
          <p:cNvPr id="23" name="Rectangle 8"/>
          <p:cNvSpPr>
            <a:spLocks noChangeArrowheads="1"/>
          </p:cNvSpPr>
          <p:nvPr/>
        </p:nvSpPr>
        <p:spPr bwMode="auto">
          <a:xfrm>
            <a:off x="1747982" y="4968875"/>
            <a:ext cx="10668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102000"/>
              </a:lnSpc>
            </a:pPr>
            <a:r>
              <a:rPr lang="en-US" altLang="en-US" sz="1800" b="1">
                <a:latin typeface="Arial" panose="020B0604020202020204" pitchFamily="34" charset="0"/>
              </a:rPr>
              <a:t>Systems</a:t>
            </a:r>
          </a:p>
        </p:txBody>
      </p:sp>
      <p:sp>
        <p:nvSpPr>
          <p:cNvPr id="24" name="Rectangle 9"/>
          <p:cNvSpPr>
            <a:spLocks noChangeArrowheads="1"/>
          </p:cNvSpPr>
          <p:nvPr/>
        </p:nvSpPr>
        <p:spPr bwMode="auto">
          <a:xfrm>
            <a:off x="6065982" y="5210175"/>
            <a:ext cx="1177925"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97000"/>
              </a:lnSpc>
            </a:pPr>
            <a:r>
              <a:rPr lang="en-US" altLang="en-US" b="1" i="1">
                <a:solidFill>
                  <a:schemeClr val="accent1"/>
                </a:solidFill>
                <a:latin typeface="Arial" panose="020B0604020202020204" pitchFamily="34" charset="0"/>
              </a:rPr>
              <a:t>History</a:t>
            </a:r>
          </a:p>
        </p:txBody>
      </p:sp>
      <p:sp>
        <p:nvSpPr>
          <p:cNvPr id="25" name="Rectangle 10"/>
          <p:cNvSpPr>
            <a:spLocks noChangeArrowheads="1"/>
          </p:cNvSpPr>
          <p:nvPr/>
        </p:nvSpPr>
        <p:spPr bwMode="auto">
          <a:xfrm>
            <a:off x="706582" y="3013075"/>
            <a:ext cx="1954213"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102000"/>
              </a:lnSpc>
            </a:pPr>
            <a:r>
              <a:rPr lang="en-US" altLang="en-US" b="1" i="1">
                <a:solidFill>
                  <a:schemeClr val="accent1"/>
                </a:solidFill>
                <a:latin typeface="Arial" panose="020B0604020202020204" pitchFamily="34" charset="0"/>
              </a:rPr>
              <a:t>Applications</a:t>
            </a:r>
          </a:p>
        </p:txBody>
      </p:sp>
      <p:sp>
        <p:nvSpPr>
          <p:cNvPr id="26" name="Line 11"/>
          <p:cNvSpPr>
            <a:spLocks noChangeShapeType="1"/>
          </p:cNvSpPr>
          <p:nvPr/>
        </p:nvSpPr>
        <p:spPr bwMode="auto">
          <a:xfrm>
            <a:off x="2751282" y="3343275"/>
            <a:ext cx="914400" cy="21590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12"/>
          <p:cNvSpPr>
            <a:spLocks noChangeShapeType="1"/>
          </p:cNvSpPr>
          <p:nvPr/>
        </p:nvSpPr>
        <p:spPr bwMode="auto">
          <a:xfrm flipV="1">
            <a:off x="2979882" y="4029075"/>
            <a:ext cx="647700" cy="7493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Line 13"/>
          <p:cNvSpPr>
            <a:spLocks noChangeShapeType="1"/>
          </p:cNvSpPr>
          <p:nvPr/>
        </p:nvSpPr>
        <p:spPr bwMode="auto">
          <a:xfrm>
            <a:off x="3297382" y="2428875"/>
            <a:ext cx="558800" cy="9017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14"/>
          <p:cNvSpPr>
            <a:spLocks noChangeShapeType="1"/>
          </p:cNvSpPr>
          <p:nvPr/>
        </p:nvSpPr>
        <p:spPr bwMode="auto">
          <a:xfrm flipH="1">
            <a:off x="5075382" y="2720975"/>
            <a:ext cx="762000" cy="584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15"/>
          <p:cNvSpPr>
            <a:spLocks noChangeShapeType="1"/>
          </p:cNvSpPr>
          <p:nvPr/>
        </p:nvSpPr>
        <p:spPr bwMode="auto">
          <a:xfrm flipH="1" flipV="1">
            <a:off x="5037282" y="4130675"/>
            <a:ext cx="927100" cy="9652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 name="Slide Number Placeholder 1"/>
          <p:cNvSpPr>
            <a:spLocks noGrp="1"/>
          </p:cNvSpPr>
          <p:nvPr>
            <p:ph type="sldNum" sz="quarter" idx="12"/>
          </p:nvPr>
        </p:nvSpPr>
        <p:spPr/>
        <p:txBody>
          <a:bodyPr/>
          <a:lstStyle/>
          <a:p>
            <a:fld id="{F656F177-577E-4618-B06F-A5838933096B}" type="slidenum">
              <a:rPr lang="en-US" smtClean="0"/>
              <a:pPr/>
              <a:t>14</a:t>
            </a:fld>
            <a:endParaRPr lang="en-US"/>
          </a:p>
        </p:txBody>
      </p:sp>
    </p:spTree>
    <p:extLst>
      <p:ext uri="{BB962C8B-B14F-4D97-AF65-F5344CB8AC3E}">
        <p14:creationId xmlns:p14="http://schemas.microsoft.com/office/powerpoint/2010/main" val="1345472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43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3810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B874CD7E-CC20-4E6B-B338-E62F2926495D}" type="datetime1">
              <a:rPr lang="en-US" smtClean="0"/>
              <a:t>7/6/2020</a:t>
            </a:fld>
            <a:endParaRPr lang="en-US" dirty="0"/>
          </a:p>
        </p:txBody>
      </p:sp>
      <p:sp>
        <p:nvSpPr>
          <p:cNvPr id="19" name="Footer Placeholder 9"/>
          <p:cNvSpPr>
            <a:spLocks noGrp="1"/>
          </p:cNvSpPr>
          <p:nvPr>
            <p:ph type="ftr" sz="quarter" idx="11"/>
          </p:nvPr>
        </p:nvSpPr>
        <p:spPr>
          <a:xfrm>
            <a:off x="1905000" y="6356350"/>
            <a:ext cx="60960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2438400" y="457200"/>
            <a:ext cx="5317994" cy="461665"/>
          </a:xfrm>
          <a:prstGeom prst="rect">
            <a:avLst/>
          </a:prstGeom>
        </p:spPr>
        <p:txBody>
          <a:bodyPr wrap="none">
            <a:spAutoFit/>
          </a:bodyPr>
          <a:lstStyle/>
          <a:p>
            <a:r>
              <a:rPr lang="en-US" sz="2400" dirty="0" smtClean="0">
                <a:solidFill>
                  <a:schemeClr val="dk1"/>
                </a:solidFill>
                <a:latin typeface="Times New Roman" pitchFamily="18" charset="0"/>
                <a:cs typeface="Times New Roman" pitchFamily="18" charset="0"/>
              </a:rPr>
              <a:t>Computer Organization and Architecture </a:t>
            </a:r>
            <a:endParaRPr lang="en-US" sz="2400" dirty="0">
              <a:latin typeface="Times New Roman" pitchFamily="18" charset="0"/>
              <a:cs typeface="Times New Roman" pitchFamily="18" charset="0"/>
            </a:endParaRPr>
          </a:p>
        </p:txBody>
      </p:sp>
      <p:sp>
        <p:nvSpPr>
          <p:cNvPr id="13" name="Content Placeholder 2"/>
          <p:cNvSpPr txBox="1">
            <a:spLocks/>
          </p:cNvSpPr>
          <p:nvPr/>
        </p:nvSpPr>
        <p:spPr>
          <a:xfrm>
            <a:off x="762000" y="1417638"/>
            <a:ext cx="7924800" cy="4708525"/>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All Intel x86 family share the same basic architecture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IBM System/370 family share the same basic architecture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Courier New" panose="02070309020205020404" pitchFamily="49" charset="0"/>
              <a:buChar char="o"/>
              <a:tabLst/>
              <a:defRPr/>
            </a:pPr>
            <a:r>
              <a:rPr kumimoji="0" lang="en-GB" sz="2800" b="0"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Structure &amp; Function:</a:t>
            </a: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a:p>
            <a:pPr marL="342900" lvl="0" indent="-342900" algn="just">
              <a:spcBef>
                <a:spcPct val="20000"/>
              </a:spcBef>
              <a:buFont typeface="Arial" pitchFamily="34" charset="0"/>
              <a:buChar char="•"/>
              <a:defRPr/>
            </a:pPr>
            <a:r>
              <a:rPr lang="en-GB" sz="2800" dirty="0" smtClean="0">
                <a:solidFill>
                  <a:srgbClr val="FF0000"/>
                </a:solidFill>
                <a:latin typeface="Times New Roman" pitchFamily="18" charset="0"/>
                <a:cs typeface="Times New Roman" pitchFamily="18" charset="0"/>
              </a:rPr>
              <a:t>Structure</a:t>
            </a: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is the way in which components </a:t>
            </a:r>
            <a:r>
              <a:rPr kumimoji="0" lang="en-GB" sz="2400" b="0" i="0" u="none" strike="noStrike" kern="1200" cap="none" spc="0" normalizeH="0" baseline="0" noProof="0" dirty="0" smtClean="0">
                <a:ln>
                  <a:noFill/>
                </a:ln>
                <a:solidFill>
                  <a:schemeClr val="accent1"/>
                </a:solidFill>
                <a:effectLst/>
                <a:uLnTx/>
                <a:uFillTx/>
                <a:latin typeface="Times New Roman" pitchFamily="18" charset="0"/>
                <a:cs typeface="Times New Roman" pitchFamily="18" charset="0"/>
              </a:rPr>
              <a:t>relate to </a:t>
            </a:r>
            <a:r>
              <a:rPr lang="en-GB" sz="2400" dirty="0" smtClean="0">
                <a:solidFill>
                  <a:schemeClr val="accent1"/>
                </a:solidFill>
                <a:latin typeface="Times New Roman" pitchFamily="18" charset="0"/>
                <a:cs typeface="Times New Roman" pitchFamily="18" charset="0"/>
              </a:rPr>
              <a:t>each other (interrelated)</a:t>
            </a:r>
            <a:endParaRPr kumimoji="0" lang="en-GB" sz="2400" b="0" i="0" u="none" strike="noStrike" kern="1200" cap="none" spc="0" normalizeH="0" baseline="0" noProof="0" dirty="0" smtClean="0">
              <a:ln>
                <a:noFill/>
              </a:ln>
              <a:solidFill>
                <a:schemeClr val="accent1"/>
              </a:solidFill>
              <a:effectLst/>
              <a:uLnTx/>
              <a:uFillTx/>
              <a:latin typeface="Times New Roman" pitchFamily="18"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GB" sz="2800" dirty="0" smtClean="0">
                <a:solidFill>
                  <a:srgbClr val="FF0000"/>
                </a:solidFill>
                <a:latin typeface="Times New Roman" pitchFamily="18" charset="0"/>
                <a:cs typeface="Times New Roman" pitchFamily="18" charset="0"/>
              </a:rPr>
              <a:t>Function</a:t>
            </a: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is the </a:t>
            </a:r>
            <a:r>
              <a:rPr kumimoji="0" lang="en-GB"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rPr>
              <a:t>operation</a:t>
            </a: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of individual components as </a:t>
            </a:r>
            <a:r>
              <a:rPr kumimoji="0" lang="en-GB" sz="2400" b="0" i="0" u="none" strike="noStrike" kern="1200" cap="none" spc="0" normalizeH="0" baseline="0" noProof="0" dirty="0" smtClean="0">
                <a:ln>
                  <a:noFill/>
                </a:ln>
                <a:solidFill>
                  <a:schemeClr val="accent1"/>
                </a:solidFill>
                <a:effectLst/>
                <a:uLnTx/>
                <a:uFillTx/>
                <a:latin typeface="Times New Roman" pitchFamily="18" charset="0"/>
                <a:cs typeface="Times New Roman" pitchFamily="18" charset="0"/>
              </a:rPr>
              <a:t>part of the structure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43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3810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838200" y="6356350"/>
            <a:ext cx="1752600" cy="365125"/>
          </a:xfrm>
        </p:spPr>
        <p:txBody>
          <a:bodyPr/>
          <a:lstStyle/>
          <a:p>
            <a:fld id="{617F58DF-198A-4451-91E5-D7E77DE8CBE3}" type="datetime1">
              <a:rPr lang="en-US" smtClean="0"/>
              <a:t>7/6/2020</a:t>
            </a:fld>
            <a:endParaRPr lang="en-US" dirty="0"/>
          </a:p>
        </p:txBody>
      </p:sp>
      <p:sp>
        <p:nvSpPr>
          <p:cNvPr id="19" name="Footer Placeholder 9"/>
          <p:cNvSpPr>
            <a:spLocks noGrp="1"/>
          </p:cNvSpPr>
          <p:nvPr>
            <p:ph type="ftr" sz="quarter" idx="11"/>
          </p:nvPr>
        </p:nvSpPr>
        <p:spPr>
          <a:xfrm>
            <a:off x="1752600" y="6356350"/>
            <a:ext cx="60198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3962400" y="533400"/>
            <a:ext cx="1277914" cy="461665"/>
          </a:xfrm>
          <a:prstGeom prst="rect">
            <a:avLst/>
          </a:prstGeom>
        </p:spPr>
        <p:txBody>
          <a:bodyPr wrap="none">
            <a:spAutoFit/>
          </a:bodyPr>
          <a:lstStyle/>
          <a:p>
            <a:r>
              <a:rPr lang="en-GB" sz="2400" dirty="0" smtClean="0">
                <a:latin typeface="Times New Roman" pitchFamily="18" charset="0"/>
                <a:cs typeface="Times New Roman" pitchFamily="18" charset="0"/>
              </a:rPr>
              <a:t>Function</a:t>
            </a:r>
            <a:endParaRPr lang="en-US" sz="2400" dirty="0">
              <a:latin typeface="Times New Roman" pitchFamily="18" charset="0"/>
              <a:cs typeface="Times New Roman" pitchFamily="18" charset="0"/>
            </a:endParaRPr>
          </a:p>
        </p:txBody>
      </p:sp>
      <p:sp>
        <p:nvSpPr>
          <p:cNvPr id="13" name="Rectangle 3"/>
          <p:cNvSpPr txBox="1">
            <a:spLocks noChangeArrowheads="1"/>
          </p:cNvSpPr>
          <p:nvPr/>
        </p:nvSpPr>
        <p:spPr>
          <a:xfrm>
            <a:off x="1066800" y="1600200"/>
            <a:ext cx="3811590" cy="452596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All computer functions are:</a:t>
            </a:r>
          </a:p>
          <a:p>
            <a:pPr marL="742950" lvl="1" indent="-285750">
              <a:spcBef>
                <a:spcPct val="20000"/>
              </a:spcBef>
              <a:buFont typeface="Arial" pitchFamily="34" charset="0"/>
              <a:buChar char="–"/>
              <a:defRPr/>
            </a:pPr>
            <a:r>
              <a:rPr lang="en-GB" sz="2400" dirty="0" smtClean="0">
                <a:latin typeface="Times New Roman" pitchFamily="18" charset="0"/>
                <a:cs typeface="Times New Roman" pitchFamily="18" charset="0"/>
              </a:rPr>
              <a:t>Data movement</a:t>
            </a:r>
          </a:p>
          <a:p>
            <a:pPr marL="742950" lvl="1" indent="-285750">
              <a:spcBef>
                <a:spcPct val="20000"/>
              </a:spcBef>
              <a:buFont typeface="Arial" pitchFamily="34" charset="0"/>
              <a:buChar char="–"/>
              <a:defRPr/>
            </a:pPr>
            <a:r>
              <a:rPr lang="en-GB" sz="2400" dirty="0" smtClean="0">
                <a:latin typeface="Times New Roman" pitchFamily="18" charset="0"/>
                <a:cs typeface="Times New Roman" pitchFamily="18" charset="0"/>
              </a:rPr>
              <a:t>Data storage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Data processing</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Control</a:t>
            </a:r>
          </a:p>
        </p:txBody>
      </p:sp>
      <p:pic>
        <p:nvPicPr>
          <p:cNvPr id="14" name="Picture 0"/>
          <p:cNvPicPr>
            <a:picLocks noChangeAspect="1" noChangeArrowheads="1"/>
          </p:cNvPicPr>
          <p:nvPr/>
        </p:nvPicPr>
        <p:blipFill>
          <a:blip r:embed="rId4" cstate="print">
            <a:extLst>
              <a:ext uri="{28A0092B-C50C-407E-A947-70E740481C1C}">
                <a14:useLocalDpi xmlns:a14="http://schemas.microsoft.com/office/drawing/2010/main" val="0"/>
              </a:ext>
            </a:extLst>
          </a:blip>
          <a:srcRect l="25031" t="11363" r="23865" b="17046"/>
          <a:stretch>
            <a:fillRect/>
          </a:stretch>
        </p:blipFill>
        <p:spPr bwMode="auto">
          <a:xfrm>
            <a:off x="4953001" y="1219200"/>
            <a:ext cx="373379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5105400" y="5715000"/>
            <a:ext cx="3886200" cy="369332"/>
          </a:xfrm>
          <a:prstGeom prst="rect">
            <a:avLst/>
          </a:prstGeom>
        </p:spPr>
        <p:txBody>
          <a:bodyPr wrap="square">
            <a:spAutoFit/>
          </a:bodyPr>
          <a:lstStyle/>
          <a:p>
            <a:r>
              <a:rPr lang="en-GB" dirty="0" smtClean="0">
                <a:latin typeface="Times New Roman" pitchFamily="18" charset="0"/>
                <a:cs typeface="Times New Roman" pitchFamily="18" charset="0"/>
              </a:rPr>
              <a:t>A Functional view of the Computer</a:t>
            </a:r>
            <a:endParaRPr lang="en-US"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43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3810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838200" y="6356350"/>
            <a:ext cx="1752600" cy="365125"/>
          </a:xfrm>
        </p:spPr>
        <p:txBody>
          <a:bodyPr/>
          <a:lstStyle/>
          <a:p>
            <a:fld id="{4ED2277A-AFCA-4B2E-A141-051ECB62FC18}" type="datetime1">
              <a:rPr lang="en-US" smtClean="0"/>
              <a:t>7/6/2020</a:t>
            </a:fld>
            <a:endParaRPr lang="en-US" dirty="0"/>
          </a:p>
        </p:txBody>
      </p:sp>
      <p:sp>
        <p:nvSpPr>
          <p:cNvPr id="19" name="Footer Placeholder 9"/>
          <p:cNvSpPr>
            <a:spLocks noGrp="1"/>
          </p:cNvSpPr>
          <p:nvPr>
            <p:ph type="ftr" sz="quarter" idx="11"/>
          </p:nvPr>
        </p:nvSpPr>
        <p:spPr>
          <a:xfrm>
            <a:off x="1714500" y="6377132"/>
            <a:ext cx="64008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3048000" y="609600"/>
            <a:ext cx="4001416" cy="461665"/>
          </a:xfrm>
          <a:prstGeom prst="rect">
            <a:avLst/>
          </a:prstGeom>
        </p:spPr>
        <p:txBody>
          <a:bodyPr wrap="none">
            <a:spAutoFit/>
          </a:bodyPr>
          <a:lstStyle/>
          <a:p>
            <a:r>
              <a:rPr lang="en-GB" sz="2400" dirty="0" smtClean="0">
                <a:latin typeface="Times New Roman" pitchFamily="18" charset="0"/>
                <a:cs typeface="Times New Roman" pitchFamily="18" charset="0"/>
              </a:rPr>
              <a:t>Operations (1) Data movement</a:t>
            </a:r>
            <a:endParaRPr lang="en-US" sz="2400" dirty="0">
              <a:latin typeface="Times New Roman" pitchFamily="18" charset="0"/>
              <a:cs typeface="Times New Roman" pitchFamily="18" charset="0"/>
            </a:endParaRPr>
          </a:p>
        </p:txBody>
      </p:sp>
      <p:pic>
        <p:nvPicPr>
          <p:cNvPr id="13" name="Picture 48"/>
          <p:cNvPicPr>
            <a:picLocks noChangeAspect="1" noChangeArrowheads="1"/>
          </p:cNvPicPr>
          <p:nvPr/>
        </p:nvPicPr>
        <p:blipFill>
          <a:blip r:embed="rId4" cstate="print">
            <a:extLst>
              <a:ext uri="{28A0092B-C50C-407E-A947-70E740481C1C}">
                <a14:useLocalDpi xmlns:a14="http://schemas.microsoft.com/office/drawing/2010/main" val="0"/>
              </a:ext>
            </a:extLst>
          </a:blip>
          <a:srcRect l="8835" t="6470" r="54846" b="58243"/>
          <a:stretch>
            <a:fillRect/>
          </a:stretch>
        </p:blipFill>
        <p:spPr bwMode="auto">
          <a:xfrm>
            <a:off x="3162104" y="2088749"/>
            <a:ext cx="2819792" cy="3548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F656F177-577E-4618-B06F-A5838933096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43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3810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838200" y="6356350"/>
            <a:ext cx="1752600" cy="365125"/>
          </a:xfrm>
        </p:spPr>
        <p:txBody>
          <a:bodyPr/>
          <a:lstStyle/>
          <a:p>
            <a:fld id="{317A4F49-F2A1-4D7D-BD87-EC2D59DAB697}" type="datetime1">
              <a:rPr lang="en-US" smtClean="0"/>
              <a:t>7/6/2020</a:t>
            </a:fld>
            <a:endParaRPr lang="en-US" dirty="0"/>
          </a:p>
        </p:txBody>
      </p:sp>
      <p:sp>
        <p:nvSpPr>
          <p:cNvPr id="19" name="Footer Placeholder 9"/>
          <p:cNvSpPr>
            <a:spLocks noGrp="1"/>
          </p:cNvSpPr>
          <p:nvPr>
            <p:ph type="ftr" sz="quarter" idx="11"/>
          </p:nvPr>
        </p:nvSpPr>
        <p:spPr>
          <a:xfrm>
            <a:off x="1752600" y="6356350"/>
            <a:ext cx="60960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2362200" y="533400"/>
            <a:ext cx="5982416" cy="830997"/>
          </a:xfrm>
          <a:prstGeom prst="rect">
            <a:avLst/>
          </a:prstGeom>
        </p:spPr>
        <p:txBody>
          <a:bodyPr wrap="square">
            <a:spAutoFit/>
          </a:bodyPr>
          <a:lstStyle/>
          <a:p>
            <a:r>
              <a:rPr lang="en-GB" sz="2400" dirty="0" smtClean="0">
                <a:latin typeface="Times New Roman" pitchFamily="18" charset="0"/>
                <a:cs typeface="Times New Roman" pitchFamily="18" charset="0"/>
              </a:rPr>
              <a:t>Operations (2) Storage (Read or Write)</a:t>
            </a:r>
            <a:endParaRPr lang="en-US"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pic>
        <p:nvPicPr>
          <p:cNvPr id="13" name="Picture 49"/>
          <p:cNvPicPr>
            <a:picLocks noChangeAspect="1" noChangeArrowheads="1"/>
          </p:cNvPicPr>
          <p:nvPr/>
        </p:nvPicPr>
        <p:blipFill>
          <a:blip r:embed="rId4" cstate="print">
            <a:extLst>
              <a:ext uri="{28A0092B-C50C-407E-A947-70E740481C1C}">
                <a14:useLocalDpi xmlns:a14="http://schemas.microsoft.com/office/drawing/2010/main" val="0"/>
              </a:ext>
            </a:extLst>
          </a:blip>
          <a:srcRect l="54970" t="6207" r="9694" b="58510"/>
          <a:stretch>
            <a:fillRect/>
          </a:stretch>
        </p:blipFill>
        <p:spPr bwMode="auto">
          <a:xfrm>
            <a:off x="3200264" y="1905000"/>
            <a:ext cx="3124336" cy="373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F656F177-577E-4618-B06F-A5838933096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43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3810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838200" y="6356350"/>
            <a:ext cx="1752600" cy="365125"/>
          </a:xfrm>
        </p:spPr>
        <p:txBody>
          <a:bodyPr/>
          <a:lstStyle/>
          <a:p>
            <a:fld id="{7C723B14-BEA2-4058-94F1-2186B87AE63C}" type="datetime1">
              <a:rPr lang="en-US" smtClean="0"/>
              <a:t>7/6/2020</a:t>
            </a:fld>
            <a:endParaRPr lang="en-US" dirty="0"/>
          </a:p>
        </p:txBody>
      </p:sp>
      <p:sp>
        <p:nvSpPr>
          <p:cNvPr id="19" name="Footer Placeholder 9"/>
          <p:cNvSpPr>
            <a:spLocks noGrp="1"/>
          </p:cNvSpPr>
          <p:nvPr>
            <p:ph type="ftr" sz="quarter" idx="11"/>
          </p:nvPr>
        </p:nvSpPr>
        <p:spPr>
          <a:xfrm>
            <a:off x="1752600" y="6356350"/>
            <a:ext cx="60960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1981200" y="533400"/>
            <a:ext cx="5224507" cy="461665"/>
          </a:xfrm>
          <a:prstGeom prst="rect">
            <a:avLst/>
          </a:prstGeom>
        </p:spPr>
        <p:txBody>
          <a:bodyPr wrap="none">
            <a:spAutoFit/>
          </a:bodyPr>
          <a:lstStyle/>
          <a:p>
            <a:pPr algn="ctr"/>
            <a:r>
              <a:rPr lang="en-GB" sz="2400" dirty="0" smtClean="0">
                <a:latin typeface="Times New Roman" pitchFamily="18" charset="0"/>
                <a:cs typeface="Times New Roman" pitchFamily="18" charset="0"/>
              </a:rPr>
              <a:t>Operation (3) Processing from/to storage</a:t>
            </a:r>
            <a:endParaRPr lang="en-US" sz="2400" dirty="0">
              <a:latin typeface="Times New Roman" pitchFamily="18" charset="0"/>
              <a:cs typeface="Times New Roman" pitchFamily="18" charset="0"/>
            </a:endParaRPr>
          </a:p>
        </p:txBody>
      </p:sp>
      <p:pic>
        <p:nvPicPr>
          <p:cNvPr id="13" name="Picture 61"/>
          <p:cNvPicPr>
            <a:picLocks noChangeAspect="1" noChangeArrowheads="1"/>
          </p:cNvPicPr>
          <p:nvPr/>
        </p:nvPicPr>
        <p:blipFill>
          <a:blip r:embed="rId4" cstate="print">
            <a:extLst>
              <a:ext uri="{28A0092B-C50C-407E-A947-70E740481C1C}">
                <a14:useLocalDpi xmlns:a14="http://schemas.microsoft.com/office/drawing/2010/main" val="0"/>
              </a:ext>
            </a:extLst>
          </a:blip>
          <a:srcRect l="8772" t="50000" r="52945" b="13637"/>
          <a:stretch>
            <a:fillRect/>
          </a:stretch>
        </p:blipFill>
        <p:spPr bwMode="auto">
          <a:xfrm>
            <a:off x="3085862" y="2034642"/>
            <a:ext cx="2972276" cy="3657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F656F177-577E-4618-B06F-A5838933096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43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3810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990600" y="6356350"/>
            <a:ext cx="1600200" cy="365125"/>
          </a:xfrm>
        </p:spPr>
        <p:txBody>
          <a:bodyPr/>
          <a:lstStyle/>
          <a:p>
            <a:fld id="{288DDA44-59DB-4535-9F0E-AC459ED42B5B}" type="datetime1">
              <a:rPr lang="en-US" smtClean="0"/>
              <a:t>7/6/2020</a:t>
            </a:fld>
            <a:endParaRPr lang="en-US" dirty="0"/>
          </a:p>
        </p:txBody>
      </p:sp>
      <p:sp>
        <p:nvSpPr>
          <p:cNvPr id="19" name="Footer Placeholder 9"/>
          <p:cNvSpPr>
            <a:spLocks noGrp="1"/>
          </p:cNvSpPr>
          <p:nvPr>
            <p:ph type="ftr" sz="quarter" idx="11"/>
          </p:nvPr>
        </p:nvSpPr>
        <p:spPr>
          <a:xfrm>
            <a:off x="1828800" y="6356350"/>
            <a:ext cx="61722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685800" y="1143000"/>
            <a:ext cx="8458200" cy="4647426"/>
          </a:xfrm>
          <a:prstGeom prst="rect">
            <a:avLst/>
          </a:prstGeom>
        </p:spPr>
        <p:txBody>
          <a:bodyPr wrap="square">
            <a:spAutoFit/>
          </a:bodyPr>
          <a:lstStyle/>
          <a:p>
            <a:pPr algn="ctr"/>
            <a:endParaRPr lang="en-US" sz="2000" dirty="0" smtClean="0">
              <a:solidFill>
                <a:srgbClr val="FF0000"/>
              </a:solidFill>
              <a:latin typeface="Times New Roman" pitchFamily="18" charset="0"/>
              <a:cs typeface="Times New Roman" pitchFamily="18" charset="0"/>
            </a:endParaRPr>
          </a:p>
          <a:p>
            <a:pPr algn="ctr"/>
            <a:r>
              <a:rPr lang="en-US" sz="2000" dirty="0" smtClean="0">
                <a:solidFill>
                  <a:srgbClr val="FF0000"/>
                </a:solidFill>
                <a:latin typeface="Times New Roman" pitchFamily="18" charset="0"/>
                <a:cs typeface="Times New Roman" pitchFamily="18" charset="0"/>
              </a:rPr>
              <a:t>Module </a:t>
            </a:r>
            <a:r>
              <a:rPr lang="en-US" sz="2000" dirty="0">
                <a:solidFill>
                  <a:srgbClr val="FF0000"/>
                </a:solidFill>
                <a:latin typeface="Times New Roman" pitchFamily="18" charset="0"/>
                <a:cs typeface="Times New Roman" pitchFamily="18" charset="0"/>
              </a:rPr>
              <a:t>1</a:t>
            </a:r>
            <a:r>
              <a:rPr lang="en-US" dirty="0" smtClean="0">
                <a:solidFill>
                  <a:srgbClr val="FF0000"/>
                </a:solidFill>
                <a:latin typeface="Times New Roman" pitchFamily="18" charset="0"/>
                <a:cs typeface="Times New Roman" pitchFamily="18" charset="0"/>
              </a:rPr>
              <a:t>:    (7)</a:t>
            </a:r>
            <a:endParaRPr lang="en-US" dirty="0">
              <a:solidFill>
                <a:srgbClr val="FF0000"/>
              </a:solidFill>
              <a:latin typeface="Times New Roman" pitchFamily="18" charset="0"/>
              <a:cs typeface="Times New Roman" pitchFamily="18" charset="0"/>
            </a:endParaRPr>
          </a:p>
          <a:p>
            <a:pPr algn="ctr"/>
            <a:r>
              <a:rPr lang="en-GB" sz="2400" dirty="0">
                <a:solidFill>
                  <a:srgbClr val="0070C0"/>
                </a:solidFill>
                <a:latin typeface="Times New Roman" pitchFamily="18" charset="0"/>
                <a:cs typeface="Times New Roman" pitchFamily="18" charset="0"/>
              </a:rPr>
              <a:t>Computer Function, Interconnections and </a:t>
            </a:r>
            <a:r>
              <a:rPr lang="en-GB" sz="2400" dirty="0" smtClean="0">
                <a:solidFill>
                  <a:srgbClr val="0070C0"/>
                </a:solidFill>
                <a:latin typeface="Times New Roman" pitchFamily="18" charset="0"/>
                <a:cs typeface="Times New Roman" pitchFamily="18" charset="0"/>
              </a:rPr>
              <a:t>Evolution</a:t>
            </a:r>
          </a:p>
          <a:p>
            <a:pPr algn="ctr"/>
            <a:r>
              <a:rPr lang="en-GB" sz="2400" dirty="0" smtClean="0">
                <a:latin typeface="Times New Roman" pitchFamily="18" charset="0"/>
                <a:cs typeface="Times New Roman" pitchFamily="18" charset="0"/>
              </a:rPr>
              <a:t>===============================================</a:t>
            </a:r>
          </a:p>
          <a:p>
            <a:pPr algn="ctr"/>
            <a:r>
              <a:rPr lang="en-US" sz="2000" dirty="0">
                <a:solidFill>
                  <a:srgbClr val="FF0000"/>
                </a:solidFill>
                <a:latin typeface="Times New Roman" pitchFamily="18" charset="0"/>
                <a:cs typeface="Times New Roman" pitchFamily="18" charset="0"/>
              </a:rPr>
              <a:t>Module 2</a:t>
            </a:r>
            <a:r>
              <a:rPr lang="en-US" dirty="0" smtClean="0">
                <a:solidFill>
                  <a:srgbClr val="FF0000"/>
                </a:solidFill>
                <a:latin typeface="Times New Roman" pitchFamily="18" charset="0"/>
                <a:cs typeface="Times New Roman" pitchFamily="18" charset="0"/>
              </a:rPr>
              <a:t>:     (8)</a:t>
            </a:r>
            <a:endParaRPr lang="en-US" dirty="0">
              <a:solidFill>
                <a:srgbClr val="FF0000"/>
              </a:solidFill>
              <a:latin typeface="Times New Roman" pitchFamily="18" charset="0"/>
              <a:cs typeface="Times New Roman" pitchFamily="18" charset="0"/>
            </a:endParaRPr>
          </a:p>
          <a:p>
            <a:pPr algn="ctr"/>
            <a:r>
              <a:rPr lang="en-IN" sz="2400" dirty="0">
                <a:solidFill>
                  <a:srgbClr val="0070C0"/>
                </a:solidFill>
                <a:latin typeface="Times New Roman" pitchFamily="18" charset="0"/>
                <a:cs typeface="Times New Roman" pitchFamily="18" charset="0"/>
              </a:rPr>
              <a:t>Computer Arithmetic</a:t>
            </a:r>
          </a:p>
          <a:p>
            <a:pPr algn="ctr"/>
            <a:r>
              <a:rPr lang="en-GB" sz="2400" dirty="0" smtClean="0">
                <a:latin typeface="Times New Roman" pitchFamily="18" charset="0"/>
                <a:cs typeface="Times New Roman" pitchFamily="18" charset="0"/>
              </a:rPr>
              <a:t>===============================================</a:t>
            </a:r>
          </a:p>
          <a:p>
            <a:pPr algn="ctr"/>
            <a:r>
              <a:rPr lang="en-US" sz="2000" dirty="0">
                <a:solidFill>
                  <a:srgbClr val="FF0000"/>
                </a:solidFill>
                <a:latin typeface="Times New Roman" pitchFamily="18" charset="0"/>
                <a:cs typeface="Times New Roman" pitchFamily="18" charset="0"/>
              </a:rPr>
              <a:t>Module 3</a:t>
            </a:r>
            <a:r>
              <a:rPr lang="en-US" dirty="0" smtClean="0">
                <a:solidFill>
                  <a:srgbClr val="FF0000"/>
                </a:solidFill>
                <a:latin typeface="Times New Roman" pitchFamily="18" charset="0"/>
                <a:cs typeface="Times New Roman" pitchFamily="18" charset="0"/>
              </a:rPr>
              <a:t>:   (8)</a:t>
            </a:r>
            <a:endParaRPr lang="en-IN" dirty="0">
              <a:solidFill>
                <a:srgbClr val="FF0000"/>
              </a:solidFill>
              <a:latin typeface="Times New Roman" pitchFamily="18" charset="0"/>
              <a:cs typeface="Times New Roman" pitchFamily="18" charset="0"/>
            </a:endParaRPr>
          </a:p>
          <a:p>
            <a:pPr algn="ctr"/>
            <a:r>
              <a:rPr lang="en-GB" sz="2400" dirty="0">
                <a:solidFill>
                  <a:srgbClr val="0070C0"/>
                </a:solidFill>
                <a:latin typeface="Times New Roman" pitchFamily="18" charset="0"/>
                <a:cs typeface="Times New Roman" pitchFamily="18" charset="0"/>
              </a:rPr>
              <a:t>Processor Organization and Control Unit</a:t>
            </a:r>
          </a:p>
          <a:p>
            <a:pPr algn="ctr"/>
            <a:r>
              <a:rPr lang="en-GB" sz="2400" dirty="0" smtClean="0">
                <a:latin typeface="Times New Roman" pitchFamily="18" charset="0"/>
                <a:cs typeface="Times New Roman" pitchFamily="18" charset="0"/>
              </a:rPr>
              <a:t>===============================================</a:t>
            </a:r>
          </a:p>
          <a:p>
            <a:pPr algn="ctr"/>
            <a:r>
              <a:rPr lang="en-US" sz="2000" dirty="0">
                <a:solidFill>
                  <a:srgbClr val="FF0000"/>
                </a:solidFill>
                <a:latin typeface="Times New Roman" pitchFamily="18" charset="0"/>
                <a:cs typeface="Times New Roman" pitchFamily="18" charset="0"/>
              </a:rPr>
              <a:t>Module 4</a:t>
            </a:r>
            <a:r>
              <a:rPr lang="en-US" dirty="0" smtClean="0">
                <a:solidFill>
                  <a:srgbClr val="FF0000"/>
                </a:solidFill>
                <a:latin typeface="Times New Roman" pitchFamily="18" charset="0"/>
                <a:cs typeface="Times New Roman" pitchFamily="18" charset="0"/>
              </a:rPr>
              <a:t>:  (7)</a:t>
            </a:r>
            <a:endParaRPr lang="en-GB" dirty="0">
              <a:solidFill>
                <a:srgbClr val="FF0000"/>
              </a:solidFill>
              <a:latin typeface="Times New Roman" pitchFamily="18" charset="0"/>
              <a:cs typeface="Times New Roman" pitchFamily="18" charset="0"/>
            </a:endParaRPr>
          </a:p>
          <a:p>
            <a:pPr algn="ctr"/>
            <a:r>
              <a:rPr lang="en-GB" sz="2400" dirty="0">
                <a:solidFill>
                  <a:srgbClr val="0070C0"/>
                </a:solidFill>
                <a:latin typeface="Times New Roman" pitchFamily="18" charset="0"/>
                <a:cs typeface="Times New Roman" pitchFamily="18" charset="0"/>
              </a:rPr>
              <a:t>Memory and Parallel Processor </a:t>
            </a:r>
            <a:r>
              <a:rPr lang="en-GB" sz="2400" dirty="0" smtClean="0">
                <a:solidFill>
                  <a:srgbClr val="0070C0"/>
                </a:solidFill>
                <a:latin typeface="Times New Roman" pitchFamily="18" charset="0"/>
                <a:cs typeface="Times New Roman" pitchFamily="18" charset="0"/>
              </a:rPr>
              <a:t>Organizations</a:t>
            </a:r>
            <a:endParaRPr lang="en-US" sz="2800" dirty="0"/>
          </a:p>
          <a:p>
            <a:pPr algn="ctr"/>
            <a:endParaRPr lang="en-US" sz="2800" dirty="0">
              <a:latin typeface="Times New Roman" pitchFamily="18" charset="0"/>
              <a:cs typeface="Times New Roman" pitchFamily="18" charset="0"/>
            </a:endParaRPr>
          </a:p>
        </p:txBody>
      </p:sp>
      <p:sp>
        <p:nvSpPr>
          <p:cNvPr id="23" name="Rectangle 22"/>
          <p:cNvSpPr/>
          <p:nvPr/>
        </p:nvSpPr>
        <p:spPr>
          <a:xfrm>
            <a:off x="718911" y="169902"/>
            <a:ext cx="8196489" cy="1231106"/>
          </a:xfrm>
          <a:prstGeom prst="rect">
            <a:avLst/>
          </a:prstGeom>
        </p:spPr>
        <p:txBody>
          <a:bodyPr wrap="square">
            <a:spAutoFit/>
          </a:bodyPr>
          <a:lstStyle/>
          <a:p>
            <a:pPr algn="ctr"/>
            <a:r>
              <a:rPr lang="en-US" sz="1400" dirty="0" smtClean="0">
                <a:latin typeface="Times New Roman" pitchFamily="18" charset="0"/>
                <a:cs typeface="Times New Roman" pitchFamily="18" charset="0"/>
              </a:rPr>
              <a:t>Name of Subject :</a:t>
            </a:r>
          </a:p>
          <a:p>
            <a:pPr algn="ctr"/>
            <a:r>
              <a:rPr lang="en-US" sz="2000" dirty="0" smtClean="0">
                <a:solidFill>
                  <a:srgbClr val="FF0000"/>
                </a:solidFill>
                <a:latin typeface="Times New Roman" pitchFamily="18" charset="0"/>
                <a:cs typeface="Times New Roman" pitchFamily="18" charset="0"/>
              </a:rPr>
              <a:t> </a:t>
            </a:r>
            <a:r>
              <a:rPr lang="en-GB" sz="2800" dirty="0" smtClean="0">
                <a:solidFill>
                  <a:srgbClr val="FF0000"/>
                </a:solidFill>
                <a:latin typeface="Times New Roman" pitchFamily="18" charset="0"/>
                <a:cs typeface="Times New Roman" pitchFamily="18" charset="0"/>
              </a:rPr>
              <a:t>Computer Organization and Architecture </a:t>
            </a:r>
            <a:r>
              <a:rPr lang="en-GB" sz="2000" dirty="0" smtClean="0">
                <a:solidFill>
                  <a:srgbClr val="FF0000"/>
                </a:solidFill>
                <a:latin typeface="Times New Roman" pitchFamily="18" charset="0"/>
                <a:cs typeface="Times New Roman" pitchFamily="18" charset="0"/>
              </a:rPr>
              <a:t>(CET215A)</a:t>
            </a:r>
            <a:r>
              <a:rPr lang="en-US" sz="2000" dirty="0" smtClean="0">
                <a:solidFill>
                  <a:srgbClr val="FF0000"/>
                </a:solidFill>
                <a:latin typeface="Times New Roman" pitchFamily="18" charset="0"/>
                <a:cs typeface="Times New Roman" pitchFamily="18" charset="0"/>
              </a:rPr>
              <a:t/>
            </a:r>
            <a:br>
              <a:rPr lang="en-US" sz="2000" dirty="0" smtClean="0">
                <a:solidFill>
                  <a:srgbClr val="FF0000"/>
                </a:solidFill>
                <a:latin typeface="Times New Roman" pitchFamily="18" charset="0"/>
                <a:cs typeface="Times New Roman" pitchFamily="18" charset="0"/>
              </a:rPr>
            </a:br>
            <a:r>
              <a:rPr lang="en-US" sz="1400" dirty="0" smtClean="0">
                <a:latin typeface="Times New Roman" pitchFamily="18" charset="0"/>
                <a:cs typeface="Times New Roman" pitchFamily="18" charset="0"/>
              </a:rPr>
              <a:t> </a:t>
            </a:r>
            <a:r>
              <a:rPr lang="en-GB" sz="1400" dirty="0" smtClean="0">
                <a:latin typeface="Times New Roman" pitchFamily="18" charset="0"/>
                <a:cs typeface="Times New Roman" pitchFamily="18" charset="0"/>
              </a:rPr>
              <a:t>(</a:t>
            </a:r>
            <a:r>
              <a:rPr lang="en-US" sz="1400" b="1" dirty="0" smtClean="0">
                <a:latin typeface="Times New Roman" pitchFamily="18" charset="0"/>
                <a:cs typeface="Times New Roman" pitchFamily="18" charset="0"/>
              </a:rPr>
              <a:t>Credits 2)</a:t>
            </a:r>
            <a:endParaRPr lang="en-US" sz="1400"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43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3810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79C86DC2-C2AB-4973-BE05-F3F85ACBE9AC}" type="datetime1">
              <a:rPr lang="en-US" smtClean="0"/>
              <a:t>7/6/2020</a:t>
            </a:fld>
            <a:endParaRPr lang="en-US" dirty="0"/>
          </a:p>
        </p:txBody>
      </p:sp>
      <p:sp>
        <p:nvSpPr>
          <p:cNvPr id="19" name="Footer Placeholder 9"/>
          <p:cNvSpPr>
            <a:spLocks noGrp="1"/>
          </p:cNvSpPr>
          <p:nvPr>
            <p:ph type="ftr" sz="quarter" idx="11"/>
          </p:nvPr>
        </p:nvSpPr>
        <p:spPr>
          <a:xfrm>
            <a:off x="1600200" y="6356350"/>
            <a:ext cx="64770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1295400" y="533400"/>
            <a:ext cx="6781800" cy="461665"/>
          </a:xfrm>
          <a:prstGeom prst="rect">
            <a:avLst/>
          </a:prstGeom>
        </p:spPr>
        <p:txBody>
          <a:bodyPr wrap="square">
            <a:spAutoFit/>
          </a:bodyPr>
          <a:lstStyle/>
          <a:p>
            <a:r>
              <a:rPr lang="en-GB" sz="2400" dirty="0" smtClean="0">
                <a:latin typeface="Times New Roman" pitchFamily="18" charset="0"/>
                <a:cs typeface="Times New Roman" pitchFamily="18" charset="0"/>
              </a:rPr>
              <a:t>Operation (4) Processing from storage to I/O</a:t>
            </a:r>
            <a:endParaRPr lang="en-US" sz="2400" dirty="0">
              <a:latin typeface="Times New Roman" pitchFamily="18" charset="0"/>
              <a:cs typeface="Times New Roman" pitchFamily="18" charset="0"/>
            </a:endParaRPr>
          </a:p>
        </p:txBody>
      </p:sp>
      <p:pic>
        <p:nvPicPr>
          <p:cNvPr id="13" name="Picture 62"/>
          <p:cNvPicPr>
            <a:picLocks noChangeAspect="1" noChangeArrowheads="1"/>
          </p:cNvPicPr>
          <p:nvPr/>
        </p:nvPicPr>
        <p:blipFill>
          <a:blip r:embed="rId4" cstate="print">
            <a:extLst>
              <a:ext uri="{28A0092B-C50C-407E-A947-70E740481C1C}">
                <a14:useLocalDpi xmlns:a14="http://schemas.microsoft.com/office/drawing/2010/main" val="0"/>
              </a:ext>
            </a:extLst>
          </a:blip>
          <a:srcRect l="54907" t="50000" r="7791" b="13637"/>
          <a:stretch>
            <a:fillRect/>
          </a:stretch>
        </p:blipFill>
        <p:spPr bwMode="auto">
          <a:xfrm>
            <a:off x="3123944" y="2034642"/>
            <a:ext cx="2896112" cy="3657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F656F177-577E-4618-B06F-A5838933096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43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3810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838200" y="6356350"/>
            <a:ext cx="1752600" cy="365125"/>
          </a:xfrm>
        </p:spPr>
        <p:txBody>
          <a:bodyPr/>
          <a:lstStyle/>
          <a:p>
            <a:fld id="{61888F3A-72F7-43AC-91F9-9FE0A72ABCDC}" type="datetime1">
              <a:rPr lang="en-US" smtClean="0"/>
              <a:t>7/6/2020</a:t>
            </a:fld>
            <a:endParaRPr lang="en-US" dirty="0"/>
          </a:p>
        </p:txBody>
      </p:sp>
      <p:sp>
        <p:nvSpPr>
          <p:cNvPr id="19" name="Footer Placeholder 9"/>
          <p:cNvSpPr>
            <a:spLocks noGrp="1"/>
          </p:cNvSpPr>
          <p:nvPr>
            <p:ph type="ftr" sz="quarter" idx="11"/>
          </p:nvPr>
        </p:nvSpPr>
        <p:spPr>
          <a:xfrm>
            <a:off x="1905000" y="6356350"/>
            <a:ext cx="60960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3810000" y="533400"/>
            <a:ext cx="1311578" cy="461665"/>
          </a:xfrm>
          <a:prstGeom prst="rect">
            <a:avLst/>
          </a:prstGeom>
        </p:spPr>
        <p:txBody>
          <a:bodyPr wrap="none">
            <a:spAutoFit/>
          </a:bodyPr>
          <a:lstStyle/>
          <a:p>
            <a:r>
              <a:rPr lang="en-US" altLang="zh-TW" sz="2400" dirty="0" smtClean="0">
                <a:latin typeface="Times New Roman" pitchFamily="18" charset="0"/>
                <a:ea typeface="PMingLiU" panose="02020500000000000000" pitchFamily="18" charset="-120"/>
                <a:cs typeface="Times New Roman" pitchFamily="18" charset="0"/>
              </a:rPr>
              <a:t>Structure</a:t>
            </a:r>
            <a:endParaRPr lang="en-US" sz="2400" dirty="0">
              <a:latin typeface="Times New Roman" pitchFamily="18" charset="0"/>
              <a:cs typeface="Times New Roman" pitchFamily="18" charset="0"/>
            </a:endParaRPr>
          </a:p>
        </p:txBody>
      </p:sp>
      <p:sp>
        <p:nvSpPr>
          <p:cNvPr id="13" name="Content Placeholder 2"/>
          <p:cNvSpPr txBox="1">
            <a:spLocks/>
          </p:cNvSpPr>
          <p:nvPr/>
        </p:nvSpPr>
        <p:spPr>
          <a:xfrm>
            <a:off x="762000" y="1219200"/>
            <a:ext cx="7924800" cy="5029200"/>
          </a:xfrm>
          <a:prstGeom prst="rect">
            <a:avLst/>
          </a:prstGeom>
        </p:spPr>
        <p:txBody>
          <a:bodyPr>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TW"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Two methods: </a:t>
            </a:r>
            <a:r>
              <a:rPr kumimoji="0" lang="en-US" altLang="zh-TW" sz="2000" b="0" i="0" u="none" strike="noStrike" kern="1200" cap="none" spc="0" normalizeH="0" baseline="0" noProof="0" dirty="0" smtClean="0">
                <a:ln>
                  <a:noFill/>
                </a:ln>
                <a:solidFill>
                  <a:srgbClr val="C00000"/>
                </a:solidFill>
                <a:effectLst/>
                <a:uLnTx/>
                <a:uFillTx/>
                <a:latin typeface="Times New Roman" pitchFamily="18" charset="0"/>
                <a:cs typeface="Times New Roman" pitchFamily="18" charset="0"/>
              </a:rPr>
              <a:t>Top-Down</a:t>
            </a:r>
            <a:r>
              <a:rPr kumimoji="0" lang="en-US" altLang="zh-TW"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and Down-Top</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TW"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Computer</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TW"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CPU</a:t>
            </a: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TW"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Controls the operation of the computer and performs its data processing functions.</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TW"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Main memory</a:t>
            </a: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TW"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Stores data</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TW"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I/O</a:t>
            </a: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TW"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Moves data between the computer and its external environment</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TW"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System interconnection</a:t>
            </a: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TW"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Provides for communication among CPU, main memory, and I/O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p:cNvPicPr>
            <a:picLocks noChangeAspect="1" noChangeArrowheads="1"/>
          </p:cNvPicPr>
          <p:nvPr/>
        </p:nvPicPr>
        <p:blipFill>
          <a:blip r:embed="rId4" cstate="print"/>
          <a:srcRect/>
          <a:stretch>
            <a:fillRect/>
          </a:stretch>
        </p:blipFill>
        <p:spPr bwMode="auto">
          <a:xfrm>
            <a:off x="2209800" y="4648200"/>
            <a:ext cx="5334000" cy="1676400"/>
          </a:xfrm>
          <a:prstGeom prst="rect">
            <a:avLst/>
          </a:prstGeom>
          <a:noFill/>
        </p:spPr>
      </p:pic>
      <p:sp>
        <p:nvSpPr>
          <p:cNvPr id="2" name="Slide Number Placeholder 1"/>
          <p:cNvSpPr>
            <a:spLocks noGrp="1"/>
          </p:cNvSpPr>
          <p:nvPr>
            <p:ph type="sldNum" sz="quarter" idx="12"/>
          </p:nvPr>
        </p:nvSpPr>
        <p:spPr/>
        <p:txBody>
          <a:bodyPr/>
          <a:lstStyle/>
          <a:p>
            <a:fld id="{F656F177-577E-4618-B06F-A5838933096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43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3810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990600" y="6356350"/>
            <a:ext cx="1600200" cy="365125"/>
          </a:xfrm>
        </p:spPr>
        <p:txBody>
          <a:bodyPr/>
          <a:lstStyle/>
          <a:p>
            <a:fld id="{606E109F-52EC-439C-853B-CCF122291DAA}" type="datetime1">
              <a:rPr lang="en-US" smtClean="0"/>
              <a:t>7/6/2020</a:t>
            </a:fld>
            <a:endParaRPr lang="en-US" dirty="0"/>
          </a:p>
        </p:txBody>
      </p:sp>
      <p:sp>
        <p:nvSpPr>
          <p:cNvPr id="19" name="Footer Placeholder 9"/>
          <p:cNvSpPr>
            <a:spLocks noGrp="1"/>
          </p:cNvSpPr>
          <p:nvPr>
            <p:ph type="ftr" sz="quarter" idx="11"/>
          </p:nvPr>
        </p:nvSpPr>
        <p:spPr>
          <a:xfrm>
            <a:off x="1870294" y="6356350"/>
            <a:ext cx="6054506"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3429000" y="457200"/>
            <a:ext cx="2812180" cy="461665"/>
          </a:xfrm>
          <a:prstGeom prst="rect">
            <a:avLst/>
          </a:prstGeom>
        </p:spPr>
        <p:txBody>
          <a:bodyPr wrap="none">
            <a:spAutoFit/>
          </a:bodyPr>
          <a:lstStyle/>
          <a:p>
            <a:r>
              <a:rPr lang="en-GB" sz="2400" dirty="0" smtClean="0">
                <a:latin typeface="Times New Roman" pitchFamily="18" charset="0"/>
                <a:cs typeface="Times New Roman" pitchFamily="18" charset="0"/>
              </a:rPr>
              <a:t>Structure - Top Level</a:t>
            </a:r>
            <a:endParaRPr lang="en-US" sz="2400" dirty="0">
              <a:latin typeface="Times New Roman" pitchFamily="18" charset="0"/>
              <a:cs typeface="Times New Roman" pitchFamily="18" charset="0"/>
            </a:endParaRPr>
          </a:p>
        </p:txBody>
      </p:sp>
      <p:sp>
        <p:nvSpPr>
          <p:cNvPr id="38" name="Date Placeholder 3"/>
          <p:cNvSpPr txBox="1">
            <a:spLocks/>
          </p:cNvSpPr>
          <p:nvPr/>
        </p:nvSpPr>
        <p:spPr>
          <a:xfrm>
            <a:off x="457200" y="635635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1" name="Oval 5" descr="50%"/>
          <p:cNvSpPr>
            <a:spLocks noChangeArrowheads="1"/>
          </p:cNvSpPr>
          <p:nvPr/>
        </p:nvSpPr>
        <p:spPr bwMode="auto">
          <a:xfrm>
            <a:off x="3505200" y="1447800"/>
            <a:ext cx="4724400" cy="4800600"/>
          </a:xfrm>
          <a:prstGeom prst="ellipse">
            <a:avLst/>
          </a:prstGeom>
          <a:pattFill prst="pct50">
            <a:fgClr>
              <a:schemeClr val="tx1"/>
            </a:fgClr>
            <a:bgClr>
              <a:schemeClr val="bg1"/>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rgbClr val="FF0000"/>
              </a:buClr>
              <a:buSzPct val="75000"/>
              <a:buFont typeface="Wingdings" panose="05000000000000000000" pitchFamily="2" charset="2"/>
              <a:buChar char="l"/>
              <a:defRPr kumimoji="1" sz="2800">
                <a:solidFill>
                  <a:schemeClr val="tx1"/>
                </a:solidFill>
                <a:latin typeface="Arial Rounded MT Bold" panose="020F0704030504030204" pitchFamily="34" charset="0"/>
              </a:defRPr>
            </a:lvl1pPr>
            <a:lvl2pPr marL="742950" indent="-285750">
              <a:spcBef>
                <a:spcPct val="20000"/>
              </a:spcBef>
              <a:buClr>
                <a:srgbClr val="FF0000"/>
              </a:buClr>
              <a:buSzPct val="70000"/>
              <a:buFont typeface="Wingdings" panose="05000000000000000000" pitchFamily="2" charset="2"/>
              <a:buChar char="n"/>
              <a:defRPr kumimoji="1" sz="2400">
                <a:solidFill>
                  <a:schemeClr val="tx1"/>
                </a:solidFill>
                <a:latin typeface="Arial Rounded MT Bold" panose="020F0704030504030204" pitchFamily="34" charset="0"/>
              </a:defRPr>
            </a:lvl2pPr>
            <a:lvl3pPr marL="1143000" indent="-228600">
              <a:spcBef>
                <a:spcPct val="20000"/>
              </a:spcBef>
              <a:buClr>
                <a:srgbClr val="FF0000"/>
              </a:buClr>
              <a:buChar char="–"/>
              <a:defRPr kumimoji="1" sz="2000">
                <a:solidFill>
                  <a:schemeClr val="tx1"/>
                </a:solidFill>
                <a:latin typeface="Arial Rounded MT Bold" panose="020F0704030504030204" pitchFamily="34" charset="0"/>
              </a:defRPr>
            </a:lvl3pPr>
            <a:lvl4pPr marL="1600200" indent="-228600">
              <a:spcBef>
                <a:spcPct val="20000"/>
              </a:spcBef>
              <a:buClr>
                <a:srgbClr val="FF0000"/>
              </a:buClr>
              <a:buChar char="+"/>
              <a:defRPr kumimoji="1">
                <a:solidFill>
                  <a:schemeClr val="tx1"/>
                </a:solidFill>
                <a:latin typeface="Arial Rounded MT Bold" panose="020F0704030504030204" pitchFamily="34" charset="0"/>
              </a:defRPr>
            </a:lvl4pPr>
            <a:lvl5pPr marL="2057400" indent="-228600">
              <a:spcBef>
                <a:spcPct val="20000"/>
              </a:spcBef>
              <a:buClr>
                <a:srgbClr val="FF0000"/>
              </a:buCl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9pPr>
          </a:lstStyle>
          <a:p>
            <a:pPr algn="ctr">
              <a:spcBef>
                <a:spcPct val="0"/>
              </a:spcBef>
              <a:buClrTx/>
              <a:buSzTx/>
              <a:buFontTx/>
              <a:buNone/>
            </a:pPr>
            <a:endParaRPr kumimoji="0" lang="en-GB" sz="1600">
              <a:latin typeface="Arial" panose="020B0604020202020204" pitchFamily="34" charset="0"/>
            </a:endParaRPr>
          </a:p>
        </p:txBody>
      </p:sp>
      <p:sp>
        <p:nvSpPr>
          <p:cNvPr id="42" name="Oval 9"/>
          <p:cNvSpPr>
            <a:spLocks noChangeArrowheads="1"/>
          </p:cNvSpPr>
          <p:nvPr/>
        </p:nvSpPr>
        <p:spPr bwMode="auto">
          <a:xfrm>
            <a:off x="5410200" y="3581400"/>
            <a:ext cx="1524000" cy="1524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rgbClr val="FF0000"/>
              </a:buClr>
              <a:buSzPct val="75000"/>
              <a:buFont typeface="Wingdings" panose="05000000000000000000" pitchFamily="2" charset="2"/>
              <a:buChar char="l"/>
              <a:defRPr kumimoji="1" sz="2800">
                <a:solidFill>
                  <a:schemeClr val="tx1"/>
                </a:solidFill>
                <a:latin typeface="Arial Rounded MT Bold" panose="020F0704030504030204" pitchFamily="34" charset="0"/>
              </a:defRPr>
            </a:lvl1pPr>
            <a:lvl2pPr marL="742950" indent="-285750">
              <a:spcBef>
                <a:spcPct val="20000"/>
              </a:spcBef>
              <a:buClr>
                <a:srgbClr val="FF0000"/>
              </a:buClr>
              <a:buSzPct val="70000"/>
              <a:buFont typeface="Wingdings" panose="05000000000000000000" pitchFamily="2" charset="2"/>
              <a:buChar char="n"/>
              <a:defRPr kumimoji="1" sz="2400">
                <a:solidFill>
                  <a:schemeClr val="tx1"/>
                </a:solidFill>
                <a:latin typeface="Arial Rounded MT Bold" panose="020F0704030504030204" pitchFamily="34" charset="0"/>
              </a:defRPr>
            </a:lvl2pPr>
            <a:lvl3pPr marL="1143000" indent="-228600">
              <a:spcBef>
                <a:spcPct val="20000"/>
              </a:spcBef>
              <a:buClr>
                <a:srgbClr val="FF0000"/>
              </a:buClr>
              <a:buChar char="–"/>
              <a:defRPr kumimoji="1" sz="2000">
                <a:solidFill>
                  <a:schemeClr val="tx1"/>
                </a:solidFill>
                <a:latin typeface="Arial Rounded MT Bold" panose="020F0704030504030204" pitchFamily="34" charset="0"/>
              </a:defRPr>
            </a:lvl3pPr>
            <a:lvl4pPr marL="1600200" indent="-228600">
              <a:spcBef>
                <a:spcPct val="20000"/>
              </a:spcBef>
              <a:buClr>
                <a:srgbClr val="FF0000"/>
              </a:buClr>
              <a:buChar char="+"/>
              <a:defRPr kumimoji="1">
                <a:solidFill>
                  <a:schemeClr val="tx1"/>
                </a:solidFill>
                <a:latin typeface="Arial Rounded MT Bold" panose="020F0704030504030204" pitchFamily="34" charset="0"/>
              </a:defRPr>
            </a:lvl4pPr>
            <a:lvl5pPr marL="2057400" indent="-228600">
              <a:spcBef>
                <a:spcPct val="20000"/>
              </a:spcBef>
              <a:buClr>
                <a:srgbClr val="FF0000"/>
              </a:buCl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9pPr>
          </a:lstStyle>
          <a:p>
            <a:pPr>
              <a:spcBef>
                <a:spcPct val="0"/>
              </a:spcBef>
              <a:buClrTx/>
              <a:buSzTx/>
              <a:buFontTx/>
              <a:buNone/>
            </a:pPr>
            <a:endParaRPr kumimoji="0" lang="en-US" sz="2400">
              <a:latin typeface="Times New Roman" panose="02020603050405020304" pitchFamily="18" charset="0"/>
            </a:endParaRPr>
          </a:p>
        </p:txBody>
      </p:sp>
      <p:sp>
        <p:nvSpPr>
          <p:cNvPr id="43" name="Oval 6"/>
          <p:cNvSpPr>
            <a:spLocks noChangeArrowheads="1"/>
          </p:cNvSpPr>
          <p:nvPr/>
        </p:nvSpPr>
        <p:spPr bwMode="auto">
          <a:xfrm>
            <a:off x="4648200" y="2743200"/>
            <a:ext cx="1371600" cy="1371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rgbClr val="FF0000"/>
              </a:buClr>
              <a:buSzPct val="75000"/>
              <a:buFont typeface="Wingdings" panose="05000000000000000000" pitchFamily="2" charset="2"/>
              <a:buChar char="l"/>
              <a:defRPr kumimoji="1" sz="2800">
                <a:solidFill>
                  <a:schemeClr val="tx1"/>
                </a:solidFill>
                <a:latin typeface="Arial Rounded MT Bold" panose="020F0704030504030204" pitchFamily="34" charset="0"/>
              </a:defRPr>
            </a:lvl1pPr>
            <a:lvl2pPr marL="742950" indent="-285750">
              <a:spcBef>
                <a:spcPct val="20000"/>
              </a:spcBef>
              <a:buClr>
                <a:srgbClr val="FF0000"/>
              </a:buClr>
              <a:buSzPct val="70000"/>
              <a:buFont typeface="Wingdings" panose="05000000000000000000" pitchFamily="2" charset="2"/>
              <a:buChar char="n"/>
              <a:defRPr kumimoji="1" sz="2400">
                <a:solidFill>
                  <a:schemeClr val="tx1"/>
                </a:solidFill>
                <a:latin typeface="Arial Rounded MT Bold" panose="020F0704030504030204" pitchFamily="34" charset="0"/>
              </a:defRPr>
            </a:lvl2pPr>
            <a:lvl3pPr marL="1143000" indent="-228600">
              <a:spcBef>
                <a:spcPct val="20000"/>
              </a:spcBef>
              <a:buClr>
                <a:srgbClr val="FF0000"/>
              </a:buClr>
              <a:buChar char="–"/>
              <a:defRPr kumimoji="1" sz="2000">
                <a:solidFill>
                  <a:schemeClr val="tx1"/>
                </a:solidFill>
                <a:latin typeface="Arial Rounded MT Bold" panose="020F0704030504030204" pitchFamily="34" charset="0"/>
              </a:defRPr>
            </a:lvl3pPr>
            <a:lvl4pPr marL="1600200" indent="-228600">
              <a:spcBef>
                <a:spcPct val="20000"/>
              </a:spcBef>
              <a:buClr>
                <a:srgbClr val="FF0000"/>
              </a:buClr>
              <a:buChar char="+"/>
              <a:defRPr kumimoji="1">
                <a:solidFill>
                  <a:schemeClr val="tx1"/>
                </a:solidFill>
                <a:latin typeface="Arial Rounded MT Bold" panose="020F0704030504030204" pitchFamily="34" charset="0"/>
              </a:defRPr>
            </a:lvl4pPr>
            <a:lvl5pPr marL="2057400" indent="-228600">
              <a:spcBef>
                <a:spcPct val="20000"/>
              </a:spcBef>
              <a:buClr>
                <a:srgbClr val="FF0000"/>
              </a:buCl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9pPr>
          </a:lstStyle>
          <a:p>
            <a:pPr>
              <a:spcBef>
                <a:spcPct val="0"/>
              </a:spcBef>
              <a:buClrTx/>
              <a:buSzTx/>
              <a:buFontTx/>
              <a:buNone/>
            </a:pPr>
            <a:endParaRPr kumimoji="0" lang="en-US" sz="2400">
              <a:latin typeface="Times New Roman" panose="02020603050405020304" pitchFamily="18" charset="0"/>
            </a:endParaRPr>
          </a:p>
        </p:txBody>
      </p:sp>
      <p:sp>
        <p:nvSpPr>
          <p:cNvPr id="44" name="Oval 4"/>
          <p:cNvSpPr>
            <a:spLocks noChangeArrowheads="1"/>
          </p:cNvSpPr>
          <p:nvPr/>
        </p:nvSpPr>
        <p:spPr bwMode="auto">
          <a:xfrm>
            <a:off x="914400" y="3048000"/>
            <a:ext cx="1066800" cy="1066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rgbClr val="FF0000"/>
              </a:buClr>
              <a:buSzPct val="75000"/>
              <a:buFont typeface="Wingdings" panose="05000000000000000000" pitchFamily="2" charset="2"/>
              <a:buChar char="l"/>
              <a:defRPr kumimoji="1" sz="2800">
                <a:solidFill>
                  <a:schemeClr val="tx1"/>
                </a:solidFill>
                <a:latin typeface="Arial Rounded MT Bold" panose="020F0704030504030204" pitchFamily="34" charset="0"/>
              </a:defRPr>
            </a:lvl1pPr>
            <a:lvl2pPr marL="742950" indent="-285750">
              <a:spcBef>
                <a:spcPct val="20000"/>
              </a:spcBef>
              <a:buClr>
                <a:srgbClr val="FF0000"/>
              </a:buClr>
              <a:buSzPct val="70000"/>
              <a:buFont typeface="Wingdings" panose="05000000000000000000" pitchFamily="2" charset="2"/>
              <a:buChar char="n"/>
              <a:defRPr kumimoji="1" sz="2400">
                <a:solidFill>
                  <a:schemeClr val="tx1"/>
                </a:solidFill>
                <a:latin typeface="Arial Rounded MT Bold" panose="020F0704030504030204" pitchFamily="34" charset="0"/>
              </a:defRPr>
            </a:lvl2pPr>
            <a:lvl3pPr marL="1143000" indent="-228600">
              <a:spcBef>
                <a:spcPct val="20000"/>
              </a:spcBef>
              <a:buClr>
                <a:srgbClr val="FF0000"/>
              </a:buClr>
              <a:buChar char="–"/>
              <a:defRPr kumimoji="1" sz="2000">
                <a:solidFill>
                  <a:schemeClr val="tx1"/>
                </a:solidFill>
                <a:latin typeface="Arial Rounded MT Bold" panose="020F0704030504030204" pitchFamily="34" charset="0"/>
              </a:defRPr>
            </a:lvl3pPr>
            <a:lvl4pPr marL="1600200" indent="-228600">
              <a:spcBef>
                <a:spcPct val="20000"/>
              </a:spcBef>
              <a:buClr>
                <a:srgbClr val="FF0000"/>
              </a:buClr>
              <a:buChar char="+"/>
              <a:defRPr kumimoji="1">
                <a:solidFill>
                  <a:schemeClr val="tx1"/>
                </a:solidFill>
                <a:latin typeface="Arial Rounded MT Bold" panose="020F0704030504030204" pitchFamily="34" charset="0"/>
              </a:defRPr>
            </a:lvl4pPr>
            <a:lvl5pPr marL="2057400" indent="-228600">
              <a:spcBef>
                <a:spcPct val="20000"/>
              </a:spcBef>
              <a:buClr>
                <a:srgbClr val="FF0000"/>
              </a:buCl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9pPr>
          </a:lstStyle>
          <a:p>
            <a:pPr>
              <a:spcBef>
                <a:spcPct val="0"/>
              </a:spcBef>
              <a:buClrTx/>
              <a:buSzTx/>
              <a:buFontTx/>
              <a:buNone/>
            </a:pPr>
            <a:endParaRPr kumimoji="0" lang="en-US" sz="2400">
              <a:latin typeface="Times New Roman" panose="02020603050405020304" pitchFamily="18" charset="0"/>
            </a:endParaRPr>
          </a:p>
        </p:txBody>
      </p:sp>
      <p:sp>
        <p:nvSpPr>
          <p:cNvPr id="45" name="Oval 7"/>
          <p:cNvSpPr>
            <a:spLocks noChangeArrowheads="1"/>
          </p:cNvSpPr>
          <p:nvPr/>
        </p:nvSpPr>
        <p:spPr bwMode="auto">
          <a:xfrm>
            <a:off x="6400800" y="2743200"/>
            <a:ext cx="1371600" cy="1371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rgbClr val="FF0000"/>
              </a:buClr>
              <a:buSzPct val="75000"/>
              <a:buFont typeface="Wingdings" panose="05000000000000000000" pitchFamily="2" charset="2"/>
              <a:buChar char="l"/>
              <a:defRPr kumimoji="1" sz="2800">
                <a:solidFill>
                  <a:schemeClr val="tx1"/>
                </a:solidFill>
                <a:latin typeface="Arial Rounded MT Bold" panose="020F0704030504030204" pitchFamily="34" charset="0"/>
              </a:defRPr>
            </a:lvl1pPr>
            <a:lvl2pPr marL="742950" indent="-285750">
              <a:spcBef>
                <a:spcPct val="20000"/>
              </a:spcBef>
              <a:buClr>
                <a:srgbClr val="FF0000"/>
              </a:buClr>
              <a:buSzPct val="70000"/>
              <a:buFont typeface="Wingdings" panose="05000000000000000000" pitchFamily="2" charset="2"/>
              <a:buChar char="n"/>
              <a:defRPr kumimoji="1" sz="2400">
                <a:solidFill>
                  <a:schemeClr val="tx1"/>
                </a:solidFill>
                <a:latin typeface="Arial Rounded MT Bold" panose="020F0704030504030204" pitchFamily="34" charset="0"/>
              </a:defRPr>
            </a:lvl2pPr>
            <a:lvl3pPr marL="1143000" indent="-228600">
              <a:spcBef>
                <a:spcPct val="20000"/>
              </a:spcBef>
              <a:buClr>
                <a:srgbClr val="FF0000"/>
              </a:buClr>
              <a:buChar char="–"/>
              <a:defRPr kumimoji="1" sz="2000">
                <a:solidFill>
                  <a:schemeClr val="tx1"/>
                </a:solidFill>
                <a:latin typeface="Arial Rounded MT Bold" panose="020F0704030504030204" pitchFamily="34" charset="0"/>
              </a:defRPr>
            </a:lvl3pPr>
            <a:lvl4pPr marL="1600200" indent="-228600">
              <a:spcBef>
                <a:spcPct val="20000"/>
              </a:spcBef>
              <a:buClr>
                <a:srgbClr val="FF0000"/>
              </a:buClr>
              <a:buChar char="+"/>
              <a:defRPr kumimoji="1">
                <a:solidFill>
                  <a:schemeClr val="tx1"/>
                </a:solidFill>
                <a:latin typeface="Arial Rounded MT Bold" panose="020F0704030504030204" pitchFamily="34" charset="0"/>
              </a:defRPr>
            </a:lvl4pPr>
            <a:lvl5pPr marL="2057400" indent="-228600">
              <a:spcBef>
                <a:spcPct val="20000"/>
              </a:spcBef>
              <a:buClr>
                <a:srgbClr val="FF0000"/>
              </a:buCl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9pPr>
          </a:lstStyle>
          <a:p>
            <a:pPr>
              <a:spcBef>
                <a:spcPct val="0"/>
              </a:spcBef>
              <a:buClrTx/>
              <a:buSzTx/>
              <a:buFontTx/>
              <a:buNone/>
            </a:pPr>
            <a:endParaRPr kumimoji="0" lang="en-US" sz="2400">
              <a:latin typeface="Times New Roman" panose="02020603050405020304" pitchFamily="18" charset="0"/>
            </a:endParaRPr>
          </a:p>
        </p:txBody>
      </p:sp>
      <p:sp>
        <p:nvSpPr>
          <p:cNvPr id="46" name="Oval 8"/>
          <p:cNvSpPr>
            <a:spLocks noChangeArrowheads="1"/>
          </p:cNvSpPr>
          <p:nvPr/>
        </p:nvSpPr>
        <p:spPr bwMode="auto">
          <a:xfrm>
            <a:off x="5486400" y="4800600"/>
            <a:ext cx="1371600" cy="1371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rgbClr val="FF0000"/>
              </a:buClr>
              <a:buSzPct val="75000"/>
              <a:buFont typeface="Wingdings" panose="05000000000000000000" pitchFamily="2" charset="2"/>
              <a:buChar char="l"/>
              <a:defRPr kumimoji="1" sz="2800">
                <a:solidFill>
                  <a:schemeClr val="tx1"/>
                </a:solidFill>
                <a:latin typeface="Arial Rounded MT Bold" panose="020F0704030504030204" pitchFamily="34" charset="0"/>
              </a:defRPr>
            </a:lvl1pPr>
            <a:lvl2pPr marL="742950" indent="-285750">
              <a:spcBef>
                <a:spcPct val="20000"/>
              </a:spcBef>
              <a:buClr>
                <a:srgbClr val="FF0000"/>
              </a:buClr>
              <a:buSzPct val="70000"/>
              <a:buFont typeface="Wingdings" panose="05000000000000000000" pitchFamily="2" charset="2"/>
              <a:buChar char="n"/>
              <a:defRPr kumimoji="1" sz="2400">
                <a:solidFill>
                  <a:schemeClr val="tx1"/>
                </a:solidFill>
                <a:latin typeface="Arial Rounded MT Bold" panose="020F0704030504030204" pitchFamily="34" charset="0"/>
              </a:defRPr>
            </a:lvl2pPr>
            <a:lvl3pPr marL="1143000" indent="-228600">
              <a:spcBef>
                <a:spcPct val="20000"/>
              </a:spcBef>
              <a:buClr>
                <a:srgbClr val="FF0000"/>
              </a:buClr>
              <a:buChar char="–"/>
              <a:defRPr kumimoji="1" sz="2000">
                <a:solidFill>
                  <a:schemeClr val="tx1"/>
                </a:solidFill>
                <a:latin typeface="Arial Rounded MT Bold" panose="020F0704030504030204" pitchFamily="34" charset="0"/>
              </a:defRPr>
            </a:lvl3pPr>
            <a:lvl4pPr marL="1600200" indent="-228600">
              <a:spcBef>
                <a:spcPct val="20000"/>
              </a:spcBef>
              <a:buClr>
                <a:srgbClr val="FF0000"/>
              </a:buClr>
              <a:buChar char="+"/>
              <a:defRPr kumimoji="1">
                <a:solidFill>
                  <a:schemeClr val="tx1"/>
                </a:solidFill>
                <a:latin typeface="Arial Rounded MT Bold" panose="020F0704030504030204" pitchFamily="34" charset="0"/>
              </a:defRPr>
            </a:lvl4pPr>
            <a:lvl5pPr marL="2057400" indent="-228600">
              <a:spcBef>
                <a:spcPct val="20000"/>
              </a:spcBef>
              <a:buClr>
                <a:srgbClr val="FF0000"/>
              </a:buCl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9pPr>
          </a:lstStyle>
          <a:p>
            <a:pPr>
              <a:spcBef>
                <a:spcPct val="0"/>
              </a:spcBef>
              <a:buClrTx/>
              <a:buSzTx/>
              <a:buFontTx/>
              <a:buNone/>
            </a:pPr>
            <a:endParaRPr kumimoji="0" lang="en-US" sz="2400">
              <a:latin typeface="Times New Roman" panose="02020603050405020304" pitchFamily="18" charset="0"/>
            </a:endParaRPr>
          </a:p>
        </p:txBody>
      </p:sp>
      <p:sp>
        <p:nvSpPr>
          <p:cNvPr id="47" name="Text Box 10"/>
          <p:cNvSpPr txBox="1">
            <a:spLocks noChangeArrowheads="1"/>
          </p:cNvSpPr>
          <p:nvPr/>
        </p:nvSpPr>
        <p:spPr bwMode="auto">
          <a:xfrm>
            <a:off x="914400" y="3429000"/>
            <a:ext cx="1004099"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rgbClr val="FF0000"/>
              </a:buClr>
              <a:buSzPct val="75000"/>
              <a:buFont typeface="Wingdings" panose="05000000000000000000" pitchFamily="2" charset="2"/>
              <a:buChar char="l"/>
              <a:defRPr kumimoji="1" sz="2800">
                <a:solidFill>
                  <a:schemeClr val="tx1"/>
                </a:solidFill>
                <a:latin typeface="Arial Rounded MT Bold" panose="020F0704030504030204" pitchFamily="34" charset="0"/>
              </a:defRPr>
            </a:lvl1pPr>
            <a:lvl2pPr marL="742950" indent="-285750">
              <a:spcBef>
                <a:spcPct val="20000"/>
              </a:spcBef>
              <a:buClr>
                <a:srgbClr val="FF0000"/>
              </a:buClr>
              <a:buSzPct val="70000"/>
              <a:buFont typeface="Wingdings" panose="05000000000000000000" pitchFamily="2" charset="2"/>
              <a:buChar char="n"/>
              <a:defRPr kumimoji="1" sz="2400">
                <a:solidFill>
                  <a:schemeClr val="tx1"/>
                </a:solidFill>
                <a:latin typeface="Arial Rounded MT Bold" panose="020F0704030504030204" pitchFamily="34" charset="0"/>
              </a:defRPr>
            </a:lvl2pPr>
            <a:lvl3pPr marL="1143000" indent="-228600">
              <a:spcBef>
                <a:spcPct val="20000"/>
              </a:spcBef>
              <a:buClr>
                <a:srgbClr val="FF0000"/>
              </a:buClr>
              <a:buChar char="–"/>
              <a:defRPr kumimoji="1" sz="2000">
                <a:solidFill>
                  <a:schemeClr val="tx1"/>
                </a:solidFill>
                <a:latin typeface="Arial Rounded MT Bold" panose="020F0704030504030204" pitchFamily="34" charset="0"/>
              </a:defRPr>
            </a:lvl3pPr>
            <a:lvl4pPr marL="1600200" indent="-228600">
              <a:spcBef>
                <a:spcPct val="20000"/>
              </a:spcBef>
              <a:buClr>
                <a:srgbClr val="FF0000"/>
              </a:buClr>
              <a:buChar char="+"/>
              <a:defRPr kumimoji="1">
                <a:solidFill>
                  <a:schemeClr val="tx1"/>
                </a:solidFill>
                <a:latin typeface="Arial Rounded MT Bold" panose="020F0704030504030204" pitchFamily="34" charset="0"/>
              </a:defRPr>
            </a:lvl4pPr>
            <a:lvl5pPr marL="2057400" indent="-228600">
              <a:spcBef>
                <a:spcPct val="20000"/>
              </a:spcBef>
              <a:buClr>
                <a:srgbClr val="FF0000"/>
              </a:buCl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9pPr>
          </a:lstStyle>
          <a:p>
            <a:pPr>
              <a:spcBef>
                <a:spcPct val="0"/>
              </a:spcBef>
              <a:buClrTx/>
              <a:buSzTx/>
              <a:buFontTx/>
              <a:buNone/>
            </a:pPr>
            <a:r>
              <a:rPr kumimoji="0" lang="en-GB" sz="1600" dirty="0">
                <a:latin typeface="Times New Roman" pitchFamily="18" charset="0"/>
                <a:cs typeface="Times New Roman" pitchFamily="18" charset="0"/>
              </a:rPr>
              <a:t>Computer</a:t>
            </a:r>
            <a:endParaRPr kumimoji="0" lang="en-GB" sz="2400" dirty="0">
              <a:latin typeface="Times New Roman" pitchFamily="18" charset="0"/>
              <a:cs typeface="Times New Roman" pitchFamily="18" charset="0"/>
            </a:endParaRPr>
          </a:p>
        </p:txBody>
      </p:sp>
      <p:sp>
        <p:nvSpPr>
          <p:cNvPr id="48" name="Text Box 12"/>
          <p:cNvSpPr txBox="1">
            <a:spLocks noChangeArrowheads="1"/>
          </p:cNvSpPr>
          <p:nvPr/>
        </p:nvSpPr>
        <p:spPr bwMode="auto">
          <a:xfrm>
            <a:off x="6629400" y="3048000"/>
            <a:ext cx="9159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rgbClr val="FF0000"/>
              </a:buClr>
              <a:buSzPct val="75000"/>
              <a:buFont typeface="Wingdings" panose="05000000000000000000" pitchFamily="2" charset="2"/>
              <a:buChar char="l"/>
              <a:defRPr kumimoji="1" sz="2800">
                <a:solidFill>
                  <a:schemeClr val="tx1"/>
                </a:solidFill>
                <a:latin typeface="Arial Rounded MT Bold" panose="020F0704030504030204" pitchFamily="34" charset="0"/>
              </a:defRPr>
            </a:lvl1pPr>
            <a:lvl2pPr marL="742950" indent="-285750">
              <a:spcBef>
                <a:spcPct val="20000"/>
              </a:spcBef>
              <a:buClr>
                <a:srgbClr val="FF0000"/>
              </a:buClr>
              <a:buSzPct val="70000"/>
              <a:buFont typeface="Wingdings" panose="05000000000000000000" pitchFamily="2" charset="2"/>
              <a:buChar char="n"/>
              <a:defRPr kumimoji="1" sz="2400">
                <a:solidFill>
                  <a:schemeClr val="tx1"/>
                </a:solidFill>
                <a:latin typeface="Arial Rounded MT Bold" panose="020F0704030504030204" pitchFamily="34" charset="0"/>
              </a:defRPr>
            </a:lvl2pPr>
            <a:lvl3pPr marL="1143000" indent="-228600">
              <a:spcBef>
                <a:spcPct val="20000"/>
              </a:spcBef>
              <a:buClr>
                <a:srgbClr val="FF0000"/>
              </a:buClr>
              <a:buChar char="–"/>
              <a:defRPr kumimoji="1" sz="2000">
                <a:solidFill>
                  <a:schemeClr val="tx1"/>
                </a:solidFill>
                <a:latin typeface="Arial Rounded MT Bold" panose="020F0704030504030204" pitchFamily="34" charset="0"/>
              </a:defRPr>
            </a:lvl3pPr>
            <a:lvl4pPr marL="1600200" indent="-228600">
              <a:spcBef>
                <a:spcPct val="20000"/>
              </a:spcBef>
              <a:buClr>
                <a:srgbClr val="FF0000"/>
              </a:buClr>
              <a:buChar char="+"/>
              <a:defRPr kumimoji="1">
                <a:solidFill>
                  <a:schemeClr val="tx1"/>
                </a:solidFill>
                <a:latin typeface="Arial Rounded MT Bold" panose="020F0704030504030204" pitchFamily="34" charset="0"/>
              </a:defRPr>
            </a:lvl4pPr>
            <a:lvl5pPr marL="2057400" indent="-228600">
              <a:spcBef>
                <a:spcPct val="20000"/>
              </a:spcBef>
              <a:buClr>
                <a:srgbClr val="FF0000"/>
              </a:buCl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9pPr>
          </a:lstStyle>
          <a:p>
            <a:pPr>
              <a:spcBef>
                <a:spcPct val="0"/>
              </a:spcBef>
              <a:buClrTx/>
              <a:buSzTx/>
              <a:buFontTx/>
              <a:buNone/>
            </a:pPr>
            <a:r>
              <a:rPr kumimoji="0" lang="en-GB" sz="1600">
                <a:latin typeface="Arial" panose="020B0604020202020204" pitchFamily="34" charset="0"/>
              </a:rPr>
              <a:t>Main </a:t>
            </a:r>
          </a:p>
          <a:p>
            <a:pPr>
              <a:spcBef>
                <a:spcPct val="0"/>
              </a:spcBef>
              <a:buClrTx/>
              <a:buSzTx/>
              <a:buFontTx/>
              <a:buNone/>
            </a:pPr>
            <a:r>
              <a:rPr kumimoji="0" lang="en-GB" sz="1600">
                <a:latin typeface="Arial" panose="020B0604020202020204" pitchFamily="34" charset="0"/>
              </a:rPr>
              <a:t>Memory</a:t>
            </a:r>
          </a:p>
        </p:txBody>
      </p:sp>
      <p:sp>
        <p:nvSpPr>
          <p:cNvPr id="49" name="Text Box 13"/>
          <p:cNvSpPr txBox="1">
            <a:spLocks noChangeArrowheads="1"/>
          </p:cNvSpPr>
          <p:nvPr/>
        </p:nvSpPr>
        <p:spPr bwMode="auto">
          <a:xfrm>
            <a:off x="5791200" y="5133975"/>
            <a:ext cx="7921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rgbClr val="FF0000"/>
              </a:buClr>
              <a:buSzPct val="75000"/>
              <a:buFont typeface="Wingdings" panose="05000000000000000000" pitchFamily="2" charset="2"/>
              <a:buChar char="l"/>
              <a:defRPr kumimoji="1" sz="2800">
                <a:solidFill>
                  <a:schemeClr val="tx1"/>
                </a:solidFill>
                <a:latin typeface="Arial Rounded MT Bold" panose="020F0704030504030204" pitchFamily="34" charset="0"/>
              </a:defRPr>
            </a:lvl1pPr>
            <a:lvl2pPr marL="742950" indent="-285750">
              <a:spcBef>
                <a:spcPct val="20000"/>
              </a:spcBef>
              <a:buClr>
                <a:srgbClr val="FF0000"/>
              </a:buClr>
              <a:buSzPct val="70000"/>
              <a:buFont typeface="Wingdings" panose="05000000000000000000" pitchFamily="2" charset="2"/>
              <a:buChar char="n"/>
              <a:defRPr kumimoji="1" sz="2400">
                <a:solidFill>
                  <a:schemeClr val="tx1"/>
                </a:solidFill>
                <a:latin typeface="Arial Rounded MT Bold" panose="020F0704030504030204" pitchFamily="34" charset="0"/>
              </a:defRPr>
            </a:lvl2pPr>
            <a:lvl3pPr marL="1143000" indent="-228600">
              <a:spcBef>
                <a:spcPct val="20000"/>
              </a:spcBef>
              <a:buClr>
                <a:srgbClr val="FF0000"/>
              </a:buClr>
              <a:buChar char="–"/>
              <a:defRPr kumimoji="1" sz="2000">
                <a:solidFill>
                  <a:schemeClr val="tx1"/>
                </a:solidFill>
                <a:latin typeface="Arial Rounded MT Bold" panose="020F0704030504030204" pitchFamily="34" charset="0"/>
              </a:defRPr>
            </a:lvl3pPr>
            <a:lvl4pPr marL="1600200" indent="-228600">
              <a:spcBef>
                <a:spcPct val="20000"/>
              </a:spcBef>
              <a:buClr>
                <a:srgbClr val="FF0000"/>
              </a:buClr>
              <a:buChar char="+"/>
              <a:defRPr kumimoji="1">
                <a:solidFill>
                  <a:schemeClr val="tx1"/>
                </a:solidFill>
                <a:latin typeface="Arial Rounded MT Bold" panose="020F0704030504030204" pitchFamily="34" charset="0"/>
              </a:defRPr>
            </a:lvl4pPr>
            <a:lvl5pPr marL="2057400" indent="-228600">
              <a:spcBef>
                <a:spcPct val="20000"/>
              </a:spcBef>
              <a:buClr>
                <a:srgbClr val="FF0000"/>
              </a:buCl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9pPr>
          </a:lstStyle>
          <a:p>
            <a:pPr>
              <a:spcBef>
                <a:spcPct val="0"/>
              </a:spcBef>
              <a:buClrTx/>
              <a:buSzTx/>
              <a:buFontTx/>
              <a:buNone/>
            </a:pPr>
            <a:r>
              <a:rPr kumimoji="0" lang="en-GB" sz="1600">
                <a:latin typeface="Arial" panose="020B0604020202020204" pitchFamily="34" charset="0"/>
              </a:rPr>
              <a:t>Input</a:t>
            </a:r>
          </a:p>
          <a:p>
            <a:pPr>
              <a:spcBef>
                <a:spcPct val="0"/>
              </a:spcBef>
              <a:buClrTx/>
              <a:buSzTx/>
              <a:buFontTx/>
              <a:buNone/>
            </a:pPr>
            <a:r>
              <a:rPr kumimoji="0" lang="en-GB" sz="1600">
                <a:latin typeface="Arial" panose="020B0604020202020204" pitchFamily="34" charset="0"/>
              </a:rPr>
              <a:t>Output</a:t>
            </a:r>
          </a:p>
        </p:txBody>
      </p:sp>
      <p:sp>
        <p:nvSpPr>
          <p:cNvPr id="50" name="Text Box 14"/>
          <p:cNvSpPr txBox="1">
            <a:spLocks noChangeArrowheads="1"/>
          </p:cNvSpPr>
          <p:nvPr/>
        </p:nvSpPr>
        <p:spPr bwMode="auto">
          <a:xfrm>
            <a:off x="5410200" y="4067175"/>
            <a:ext cx="15700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rgbClr val="FF0000"/>
              </a:buClr>
              <a:buSzPct val="75000"/>
              <a:buFont typeface="Wingdings" panose="05000000000000000000" pitchFamily="2" charset="2"/>
              <a:buChar char="l"/>
              <a:defRPr kumimoji="1" sz="2800">
                <a:solidFill>
                  <a:schemeClr val="tx1"/>
                </a:solidFill>
                <a:latin typeface="Arial Rounded MT Bold" panose="020F0704030504030204" pitchFamily="34" charset="0"/>
              </a:defRPr>
            </a:lvl1pPr>
            <a:lvl2pPr marL="742950" indent="-285750">
              <a:spcBef>
                <a:spcPct val="20000"/>
              </a:spcBef>
              <a:buClr>
                <a:srgbClr val="FF0000"/>
              </a:buClr>
              <a:buSzPct val="70000"/>
              <a:buFont typeface="Wingdings" panose="05000000000000000000" pitchFamily="2" charset="2"/>
              <a:buChar char="n"/>
              <a:defRPr kumimoji="1" sz="2400">
                <a:solidFill>
                  <a:schemeClr val="tx1"/>
                </a:solidFill>
                <a:latin typeface="Arial Rounded MT Bold" panose="020F0704030504030204" pitchFamily="34" charset="0"/>
              </a:defRPr>
            </a:lvl2pPr>
            <a:lvl3pPr marL="1143000" indent="-228600">
              <a:spcBef>
                <a:spcPct val="20000"/>
              </a:spcBef>
              <a:buClr>
                <a:srgbClr val="FF0000"/>
              </a:buClr>
              <a:buChar char="–"/>
              <a:defRPr kumimoji="1" sz="2000">
                <a:solidFill>
                  <a:schemeClr val="tx1"/>
                </a:solidFill>
                <a:latin typeface="Arial Rounded MT Bold" panose="020F0704030504030204" pitchFamily="34" charset="0"/>
              </a:defRPr>
            </a:lvl3pPr>
            <a:lvl4pPr marL="1600200" indent="-228600">
              <a:spcBef>
                <a:spcPct val="20000"/>
              </a:spcBef>
              <a:buClr>
                <a:srgbClr val="FF0000"/>
              </a:buClr>
              <a:buChar char="+"/>
              <a:defRPr kumimoji="1">
                <a:solidFill>
                  <a:schemeClr val="tx1"/>
                </a:solidFill>
                <a:latin typeface="Arial Rounded MT Bold" panose="020F0704030504030204" pitchFamily="34" charset="0"/>
              </a:defRPr>
            </a:lvl4pPr>
            <a:lvl5pPr marL="2057400" indent="-228600">
              <a:spcBef>
                <a:spcPct val="20000"/>
              </a:spcBef>
              <a:buClr>
                <a:srgbClr val="FF0000"/>
              </a:buCl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9pPr>
          </a:lstStyle>
          <a:p>
            <a:pPr>
              <a:spcBef>
                <a:spcPct val="0"/>
              </a:spcBef>
              <a:buClrTx/>
              <a:buSzTx/>
              <a:buFontTx/>
              <a:buNone/>
            </a:pPr>
            <a:r>
              <a:rPr kumimoji="0" lang="en-GB" sz="1600" dirty="0">
                <a:latin typeface="Arial" panose="020B0604020202020204" pitchFamily="34" charset="0"/>
              </a:rPr>
              <a:t>Systems</a:t>
            </a:r>
          </a:p>
          <a:p>
            <a:pPr>
              <a:spcBef>
                <a:spcPct val="0"/>
              </a:spcBef>
              <a:buClrTx/>
              <a:buSzTx/>
              <a:buFontTx/>
              <a:buNone/>
            </a:pPr>
            <a:r>
              <a:rPr kumimoji="0" lang="en-GB" sz="1600" dirty="0">
                <a:latin typeface="Arial" panose="020B0604020202020204" pitchFamily="34" charset="0"/>
              </a:rPr>
              <a:t>Interconnection</a:t>
            </a:r>
          </a:p>
        </p:txBody>
      </p:sp>
      <p:sp>
        <p:nvSpPr>
          <p:cNvPr id="51" name="Line 15"/>
          <p:cNvSpPr>
            <a:spLocks noChangeShapeType="1"/>
          </p:cNvSpPr>
          <p:nvPr/>
        </p:nvSpPr>
        <p:spPr bwMode="auto">
          <a:xfrm flipV="1">
            <a:off x="1371600" y="1524000"/>
            <a:ext cx="3810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52" name="Line 16"/>
          <p:cNvSpPr>
            <a:spLocks noChangeShapeType="1"/>
          </p:cNvSpPr>
          <p:nvPr/>
        </p:nvSpPr>
        <p:spPr bwMode="auto">
          <a:xfrm>
            <a:off x="1371600" y="4114800"/>
            <a:ext cx="381000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53" name="Text Box 19"/>
          <p:cNvSpPr txBox="1">
            <a:spLocks noChangeArrowheads="1"/>
          </p:cNvSpPr>
          <p:nvPr/>
        </p:nvSpPr>
        <p:spPr bwMode="auto">
          <a:xfrm>
            <a:off x="762000" y="1752600"/>
            <a:ext cx="1108294"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rgbClr val="FF0000"/>
              </a:buClr>
              <a:buSzPct val="75000"/>
              <a:buFont typeface="Wingdings" panose="05000000000000000000" pitchFamily="2" charset="2"/>
              <a:buChar char="l"/>
              <a:defRPr kumimoji="1" sz="2800">
                <a:solidFill>
                  <a:schemeClr val="tx1"/>
                </a:solidFill>
                <a:latin typeface="Arial Rounded MT Bold" panose="020F0704030504030204" pitchFamily="34" charset="0"/>
              </a:defRPr>
            </a:lvl1pPr>
            <a:lvl2pPr marL="742950" indent="-285750">
              <a:spcBef>
                <a:spcPct val="20000"/>
              </a:spcBef>
              <a:buClr>
                <a:srgbClr val="FF0000"/>
              </a:buClr>
              <a:buSzPct val="70000"/>
              <a:buFont typeface="Wingdings" panose="05000000000000000000" pitchFamily="2" charset="2"/>
              <a:buChar char="n"/>
              <a:defRPr kumimoji="1" sz="2400">
                <a:solidFill>
                  <a:schemeClr val="tx1"/>
                </a:solidFill>
                <a:latin typeface="Arial Rounded MT Bold" panose="020F0704030504030204" pitchFamily="34" charset="0"/>
              </a:defRPr>
            </a:lvl2pPr>
            <a:lvl3pPr marL="1143000" indent="-228600">
              <a:spcBef>
                <a:spcPct val="20000"/>
              </a:spcBef>
              <a:buClr>
                <a:srgbClr val="FF0000"/>
              </a:buClr>
              <a:buChar char="–"/>
              <a:defRPr kumimoji="1" sz="2000">
                <a:solidFill>
                  <a:schemeClr val="tx1"/>
                </a:solidFill>
                <a:latin typeface="Arial Rounded MT Bold" panose="020F0704030504030204" pitchFamily="34" charset="0"/>
              </a:defRPr>
            </a:lvl3pPr>
            <a:lvl4pPr marL="1600200" indent="-228600">
              <a:spcBef>
                <a:spcPct val="20000"/>
              </a:spcBef>
              <a:buClr>
                <a:srgbClr val="FF0000"/>
              </a:buClr>
              <a:buChar char="+"/>
              <a:defRPr kumimoji="1">
                <a:solidFill>
                  <a:schemeClr val="tx1"/>
                </a:solidFill>
                <a:latin typeface="Arial Rounded MT Bold" panose="020F0704030504030204" pitchFamily="34" charset="0"/>
              </a:defRPr>
            </a:lvl4pPr>
            <a:lvl5pPr marL="2057400" indent="-228600">
              <a:spcBef>
                <a:spcPct val="20000"/>
              </a:spcBef>
              <a:buClr>
                <a:srgbClr val="FF0000"/>
              </a:buCl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9pPr>
          </a:lstStyle>
          <a:p>
            <a:pPr>
              <a:spcBef>
                <a:spcPct val="0"/>
              </a:spcBef>
              <a:buClrTx/>
              <a:buSzTx/>
              <a:buFontTx/>
              <a:buNone/>
            </a:pPr>
            <a:r>
              <a:rPr kumimoji="0" lang="en-GB" sz="1600" dirty="0">
                <a:latin typeface="Times New Roman" pitchFamily="18" charset="0"/>
                <a:cs typeface="Times New Roman" pitchFamily="18" charset="0"/>
              </a:rPr>
              <a:t>Peripherals</a:t>
            </a:r>
          </a:p>
        </p:txBody>
      </p:sp>
      <p:sp>
        <p:nvSpPr>
          <p:cNvPr id="54" name="Text Box 11"/>
          <p:cNvSpPr txBox="1">
            <a:spLocks noChangeArrowheads="1"/>
          </p:cNvSpPr>
          <p:nvPr/>
        </p:nvSpPr>
        <p:spPr bwMode="auto">
          <a:xfrm>
            <a:off x="4800600" y="2971800"/>
            <a:ext cx="124142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rgbClr val="FF0000"/>
              </a:buClr>
              <a:buSzPct val="75000"/>
              <a:buFont typeface="Wingdings" panose="05000000000000000000" pitchFamily="2" charset="2"/>
              <a:buChar char="l"/>
              <a:defRPr kumimoji="1" sz="2800">
                <a:solidFill>
                  <a:schemeClr val="tx1"/>
                </a:solidFill>
                <a:latin typeface="Arial Rounded MT Bold" panose="020F0704030504030204" pitchFamily="34" charset="0"/>
              </a:defRPr>
            </a:lvl1pPr>
            <a:lvl2pPr marL="742950" indent="-285750">
              <a:spcBef>
                <a:spcPct val="20000"/>
              </a:spcBef>
              <a:buClr>
                <a:srgbClr val="FF0000"/>
              </a:buClr>
              <a:buSzPct val="70000"/>
              <a:buFont typeface="Wingdings" panose="05000000000000000000" pitchFamily="2" charset="2"/>
              <a:buChar char="n"/>
              <a:defRPr kumimoji="1" sz="2400">
                <a:solidFill>
                  <a:schemeClr val="tx1"/>
                </a:solidFill>
                <a:latin typeface="Arial Rounded MT Bold" panose="020F0704030504030204" pitchFamily="34" charset="0"/>
              </a:defRPr>
            </a:lvl2pPr>
            <a:lvl3pPr marL="1143000" indent="-228600">
              <a:spcBef>
                <a:spcPct val="20000"/>
              </a:spcBef>
              <a:buClr>
                <a:srgbClr val="FF0000"/>
              </a:buClr>
              <a:buChar char="–"/>
              <a:defRPr kumimoji="1" sz="2000">
                <a:solidFill>
                  <a:schemeClr val="tx1"/>
                </a:solidFill>
                <a:latin typeface="Arial Rounded MT Bold" panose="020F0704030504030204" pitchFamily="34" charset="0"/>
              </a:defRPr>
            </a:lvl3pPr>
            <a:lvl4pPr marL="1600200" indent="-228600">
              <a:spcBef>
                <a:spcPct val="20000"/>
              </a:spcBef>
              <a:buClr>
                <a:srgbClr val="FF0000"/>
              </a:buClr>
              <a:buChar char="+"/>
              <a:defRPr kumimoji="1">
                <a:solidFill>
                  <a:schemeClr val="tx1"/>
                </a:solidFill>
                <a:latin typeface="Arial Rounded MT Bold" panose="020F0704030504030204" pitchFamily="34" charset="0"/>
              </a:defRPr>
            </a:lvl4pPr>
            <a:lvl5pPr marL="2057400" indent="-228600">
              <a:spcBef>
                <a:spcPct val="20000"/>
              </a:spcBef>
              <a:buClr>
                <a:srgbClr val="FF0000"/>
              </a:buCl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9pPr>
          </a:lstStyle>
          <a:p>
            <a:pPr>
              <a:spcBef>
                <a:spcPct val="0"/>
              </a:spcBef>
              <a:buClrTx/>
              <a:buSzTx/>
              <a:buFontTx/>
              <a:buNone/>
            </a:pPr>
            <a:r>
              <a:rPr kumimoji="0" lang="en-GB" sz="1600">
                <a:latin typeface="Arial" panose="020B0604020202020204" pitchFamily="34" charset="0"/>
              </a:rPr>
              <a:t>Central</a:t>
            </a:r>
          </a:p>
          <a:p>
            <a:pPr>
              <a:spcBef>
                <a:spcPct val="0"/>
              </a:spcBef>
              <a:buClrTx/>
              <a:buSzTx/>
              <a:buFontTx/>
              <a:buNone/>
            </a:pPr>
            <a:r>
              <a:rPr kumimoji="0" lang="en-GB" sz="1600">
                <a:latin typeface="Arial" panose="020B0604020202020204" pitchFamily="34" charset="0"/>
              </a:rPr>
              <a:t>Processing </a:t>
            </a:r>
          </a:p>
          <a:p>
            <a:pPr>
              <a:spcBef>
                <a:spcPct val="0"/>
              </a:spcBef>
              <a:buClrTx/>
              <a:buSzTx/>
              <a:buFontTx/>
              <a:buNone/>
            </a:pPr>
            <a:r>
              <a:rPr kumimoji="0" lang="en-GB" sz="1600">
                <a:latin typeface="Arial" panose="020B0604020202020204" pitchFamily="34" charset="0"/>
              </a:rPr>
              <a:t>Unit</a:t>
            </a:r>
          </a:p>
        </p:txBody>
      </p:sp>
      <p:sp>
        <p:nvSpPr>
          <p:cNvPr id="55" name="Line 21"/>
          <p:cNvSpPr>
            <a:spLocks noChangeShapeType="1"/>
          </p:cNvSpPr>
          <p:nvPr/>
        </p:nvSpPr>
        <p:spPr bwMode="auto">
          <a:xfrm>
            <a:off x="1371600" y="2133600"/>
            <a:ext cx="0" cy="914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56" name="Line 22"/>
          <p:cNvSpPr>
            <a:spLocks noChangeShapeType="1"/>
          </p:cNvSpPr>
          <p:nvPr/>
        </p:nvSpPr>
        <p:spPr bwMode="auto">
          <a:xfrm>
            <a:off x="1371600" y="4114800"/>
            <a:ext cx="0" cy="914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57" name="Text Box 24"/>
          <p:cNvSpPr txBox="1">
            <a:spLocks noChangeArrowheads="1"/>
          </p:cNvSpPr>
          <p:nvPr/>
        </p:nvSpPr>
        <p:spPr bwMode="auto">
          <a:xfrm>
            <a:off x="5603875" y="2257425"/>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lr>
                <a:srgbClr val="FF0000"/>
              </a:buClr>
              <a:buSzPct val="75000"/>
              <a:buFont typeface="Wingdings" panose="05000000000000000000" pitchFamily="2" charset="2"/>
              <a:buChar char="l"/>
              <a:defRPr kumimoji="1" sz="2800">
                <a:solidFill>
                  <a:schemeClr val="tx1"/>
                </a:solidFill>
                <a:latin typeface="Arial Rounded MT Bold" panose="020F0704030504030204" pitchFamily="34" charset="0"/>
              </a:defRPr>
            </a:lvl1pPr>
            <a:lvl2pPr marL="742950" indent="-285750">
              <a:spcBef>
                <a:spcPct val="20000"/>
              </a:spcBef>
              <a:buClr>
                <a:srgbClr val="FF0000"/>
              </a:buClr>
              <a:buSzPct val="70000"/>
              <a:buFont typeface="Wingdings" panose="05000000000000000000" pitchFamily="2" charset="2"/>
              <a:buChar char="n"/>
              <a:defRPr kumimoji="1" sz="2400">
                <a:solidFill>
                  <a:schemeClr val="tx1"/>
                </a:solidFill>
                <a:latin typeface="Arial Rounded MT Bold" panose="020F0704030504030204" pitchFamily="34" charset="0"/>
              </a:defRPr>
            </a:lvl2pPr>
            <a:lvl3pPr marL="1143000" indent="-228600">
              <a:spcBef>
                <a:spcPct val="20000"/>
              </a:spcBef>
              <a:buClr>
                <a:srgbClr val="FF0000"/>
              </a:buClr>
              <a:buChar char="–"/>
              <a:defRPr kumimoji="1" sz="2000">
                <a:solidFill>
                  <a:schemeClr val="tx1"/>
                </a:solidFill>
                <a:latin typeface="Arial Rounded MT Bold" panose="020F0704030504030204" pitchFamily="34" charset="0"/>
              </a:defRPr>
            </a:lvl3pPr>
            <a:lvl4pPr marL="1600200" indent="-228600">
              <a:spcBef>
                <a:spcPct val="20000"/>
              </a:spcBef>
              <a:buClr>
                <a:srgbClr val="FF0000"/>
              </a:buClr>
              <a:buChar char="+"/>
              <a:defRPr kumimoji="1">
                <a:solidFill>
                  <a:schemeClr val="tx1"/>
                </a:solidFill>
                <a:latin typeface="Arial Rounded MT Bold" panose="020F0704030504030204" pitchFamily="34" charset="0"/>
              </a:defRPr>
            </a:lvl4pPr>
            <a:lvl5pPr marL="2057400" indent="-228600">
              <a:spcBef>
                <a:spcPct val="20000"/>
              </a:spcBef>
              <a:buClr>
                <a:srgbClr val="FF0000"/>
              </a:buCl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defRPr kumimoji="1" b="1">
                <a:solidFill>
                  <a:schemeClr val="tx1"/>
                </a:solidFill>
                <a:latin typeface="Arial" panose="020B0604020202020204" pitchFamily="34" charset="0"/>
              </a:defRPr>
            </a:lvl9pPr>
          </a:lstStyle>
          <a:p>
            <a:pPr algn="ctr">
              <a:spcBef>
                <a:spcPct val="0"/>
              </a:spcBef>
              <a:buClrTx/>
              <a:buSzTx/>
              <a:buFontTx/>
              <a:buNone/>
            </a:pPr>
            <a:r>
              <a:rPr kumimoji="0" lang="en-US" altLang="zh-TW" sz="2000" dirty="0">
                <a:latin typeface="Arial" panose="020B0604020202020204" pitchFamily="34" charset="0"/>
                <a:ea typeface="PMingLiU" panose="02020500000000000000" pitchFamily="18" charset="-120"/>
              </a:rPr>
              <a:t>Computer</a:t>
            </a:r>
            <a:endParaRPr kumimoji="0" lang="en-US" altLang="zh-TW" sz="1600" dirty="0">
              <a:latin typeface="Arial" panose="020B0604020202020204" pitchFamily="34" charset="0"/>
              <a:ea typeface="PMingLiU" panose="02020500000000000000" pitchFamily="18" charset="-12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166" name="Shape 130166"/>
        <p:cNvGrpSpPr/>
        <p:nvPr/>
      </p:nvGrpSpPr>
      <p:grpSpPr>
        <a:xfrm>
          <a:off x="0" y="0"/>
          <a:ext cx="0" cy="0"/>
          <a:chOff x="0" y="0"/>
          <a:chExt cx="0" cy="0"/>
        </a:xfrm>
      </p:grpSpPr>
      <p:cxnSp>
        <p:nvCxnSpPr>
          <p:cNvPr id="130167" name="Google Shape;130167;p4"/>
          <p:cNvCxnSpPr/>
          <p:nvPr/>
        </p:nvCxnSpPr>
        <p:spPr>
          <a:xfrm>
            <a:off x="0" y="1143000"/>
            <a:ext cx="8572500" cy="1500"/>
          </a:xfrm>
          <a:prstGeom prst="straightConnector1">
            <a:avLst/>
          </a:prstGeom>
          <a:noFill/>
          <a:ln cap="flat" cmpd="sng" w="9525">
            <a:solidFill>
              <a:srgbClr val="00B050"/>
            </a:solidFill>
            <a:prstDash val="solid"/>
            <a:round/>
            <a:headEnd len="sm" w="sm" type="none"/>
            <a:tailEnd len="sm" w="sm" type="none"/>
          </a:ln>
        </p:spPr>
      </p:cxnSp>
      <p:sp>
        <p:nvSpPr>
          <p:cNvPr id="130168" name="Google Shape;130168;p4"/>
          <p:cNvSpPr/>
          <p:nvPr/>
        </p:nvSpPr>
        <p:spPr>
          <a:xfrm>
            <a:off x="0" y="6400800"/>
            <a:ext cx="471600" cy="457200"/>
          </a:xfrm>
          <a:prstGeom prst="rect">
            <a:avLst/>
          </a:prstGeom>
          <a:solidFill>
            <a:srgbClr val="7030A0"/>
          </a:solid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0169" name="Google Shape;130169;p4"/>
          <p:cNvCxnSpPr/>
          <p:nvPr/>
        </p:nvCxnSpPr>
        <p:spPr>
          <a:xfrm>
            <a:off x="0" y="6324600"/>
            <a:ext cx="8572500" cy="1500"/>
          </a:xfrm>
          <a:prstGeom prst="straightConnector1">
            <a:avLst/>
          </a:prstGeom>
          <a:noFill/>
          <a:ln cap="flat" cmpd="sng" w="15875">
            <a:solidFill>
              <a:srgbClr val="00B050"/>
            </a:solidFill>
            <a:prstDash val="solid"/>
            <a:round/>
            <a:headEnd len="sm" w="sm" type="none"/>
            <a:tailEnd len="sm" w="sm" type="none"/>
          </a:ln>
        </p:spPr>
      </p:cxnSp>
      <p:cxnSp>
        <p:nvCxnSpPr>
          <p:cNvPr id="130170" name="Google Shape;130170;p4"/>
          <p:cNvCxnSpPr/>
          <p:nvPr/>
        </p:nvCxnSpPr>
        <p:spPr>
          <a:xfrm rot="5400000">
            <a:off x="-2589962" y="3580650"/>
            <a:ext cx="6553200" cy="1500"/>
          </a:xfrm>
          <a:prstGeom prst="straightConnector1">
            <a:avLst/>
          </a:prstGeom>
          <a:noFill/>
          <a:ln cap="flat" cmpd="sng" w="15875">
            <a:solidFill>
              <a:srgbClr val="00B050"/>
            </a:solidFill>
            <a:prstDash val="solid"/>
            <a:round/>
            <a:headEnd len="sm" w="sm" type="none"/>
            <a:tailEnd len="sm" w="sm" type="none"/>
          </a:ln>
        </p:spPr>
      </p:cxnSp>
      <p:sp>
        <p:nvSpPr>
          <p:cNvPr id="130171" name="Google Shape;130171;p4"/>
          <p:cNvSpPr txBox="1"/>
          <p:nvPr/>
        </p:nvSpPr>
        <p:spPr>
          <a:xfrm>
            <a:off x="2667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p:txBody>
      </p:sp>
      <p:sp>
        <p:nvSpPr>
          <p:cNvPr id="130172" name="Google Shape;130172;p4"/>
          <p:cNvSpPr/>
          <p:nvPr/>
        </p:nvSpPr>
        <p:spPr>
          <a:xfrm>
            <a:off x="0" y="381000"/>
            <a:ext cx="654300" cy="609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173" name="Google Shape;130173;p4"/>
          <p:cNvSpPr txBox="1"/>
          <p:nvPr>
            <p:ph idx="10" type="dt"/>
          </p:nvPr>
        </p:nvSpPr>
        <p:spPr>
          <a:xfrm>
            <a:off x="838200" y="6356350"/>
            <a:ext cx="1752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7/6/2020</a:t>
            </a:r>
            <a:endParaRPr/>
          </a:p>
        </p:txBody>
      </p:sp>
      <p:sp>
        <p:nvSpPr>
          <p:cNvPr id="130174" name="Google Shape;130174;p4"/>
          <p:cNvSpPr txBox="1"/>
          <p:nvPr>
            <p:ph idx="11" type="ftr"/>
          </p:nvPr>
        </p:nvSpPr>
        <p:spPr>
          <a:xfrm>
            <a:off x="2438400" y="6324600"/>
            <a:ext cx="62484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Computer Organization and Architecture (CET205A)     S.Y.B.Tech.    Module 1  2020-21     T4</a:t>
            </a:r>
            <a:endParaRPr/>
          </a:p>
        </p:txBody>
      </p:sp>
      <p:sp>
        <p:nvSpPr>
          <p:cNvPr id="130175" name="Google Shape;130175;p4"/>
          <p:cNvSpPr/>
          <p:nvPr/>
        </p:nvSpPr>
        <p:spPr>
          <a:xfrm>
            <a:off x="762000" y="1219200"/>
            <a:ext cx="8153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0070C0"/>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p:txBody>
      </p:sp>
      <p:sp>
        <p:nvSpPr>
          <p:cNvPr id="130176" name="Google Shape;130176;p4"/>
          <p:cNvSpPr/>
          <p:nvPr/>
        </p:nvSpPr>
        <p:spPr>
          <a:xfrm>
            <a:off x="3276600" y="533400"/>
            <a:ext cx="27165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Structure - The CPU</a:t>
            </a:r>
            <a:endParaRPr sz="2400">
              <a:solidFill>
                <a:schemeClr val="dk1"/>
              </a:solidFill>
              <a:latin typeface="Times New Roman"/>
              <a:ea typeface="Times New Roman"/>
              <a:cs typeface="Times New Roman"/>
              <a:sym typeface="Times New Roman"/>
            </a:endParaRPr>
          </a:p>
        </p:txBody>
      </p:sp>
      <p:sp>
        <p:nvSpPr>
          <p:cNvPr id="130177" name="Google Shape;130177;p4"/>
          <p:cNvSpPr txBox="1"/>
          <p:nvPr/>
        </p:nvSpPr>
        <p:spPr>
          <a:xfrm>
            <a:off x="457200" y="274638"/>
            <a:ext cx="82296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descr="50%" id="130178" name="Google Shape;130178;p4"/>
          <p:cNvSpPr/>
          <p:nvPr/>
        </p:nvSpPr>
        <p:spPr>
          <a:xfrm>
            <a:off x="3962400" y="1295400"/>
            <a:ext cx="4724400" cy="49530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p:txBody>
      </p:sp>
      <p:sp>
        <p:nvSpPr>
          <p:cNvPr id="130179" name="Google Shape;130179;p4"/>
          <p:cNvSpPr/>
          <p:nvPr/>
        </p:nvSpPr>
        <p:spPr>
          <a:xfrm>
            <a:off x="5410200" y="3581400"/>
            <a:ext cx="1524000" cy="15240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0180" name="Google Shape;130180;p4"/>
          <p:cNvSpPr/>
          <p:nvPr/>
        </p:nvSpPr>
        <p:spPr>
          <a:xfrm>
            <a:off x="4648200" y="2743200"/>
            <a:ext cx="1371600" cy="13716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0181" name="Google Shape;130181;p4"/>
          <p:cNvSpPr/>
          <p:nvPr/>
        </p:nvSpPr>
        <p:spPr>
          <a:xfrm>
            <a:off x="838200" y="2743200"/>
            <a:ext cx="1981200" cy="2057400"/>
          </a:xfrm>
          <a:prstGeom prst="ellipse">
            <a:avLst/>
          </a:prstGeom>
          <a:noFill/>
          <a:ln cap="flat" cmpd="sng" w="9525">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0182" name="Google Shape;130182;p4"/>
          <p:cNvSpPr/>
          <p:nvPr/>
        </p:nvSpPr>
        <p:spPr>
          <a:xfrm>
            <a:off x="6400800" y="2743200"/>
            <a:ext cx="1371600" cy="13716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0183" name="Google Shape;130183;p4"/>
          <p:cNvSpPr/>
          <p:nvPr/>
        </p:nvSpPr>
        <p:spPr>
          <a:xfrm>
            <a:off x="5486400" y="4800600"/>
            <a:ext cx="1371600" cy="13716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0184" name="Google Shape;130184;p4"/>
          <p:cNvSpPr txBox="1"/>
          <p:nvPr/>
        </p:nvSpPr>
        <p:spPr>
          <a:xfrm>
            <a:off x="1295400" y="2971800"/>
            <a:ext cx="1073100" cy="3366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Computer</a:t>
            </a:r>
            <a:endParaRPr sz="2400">
              <a:solidFill>
                <a:schemeClr val="dk1"/>
              </a:solidFill>
              <a:latin typeface="Times New Roman"/>
              <a:ea typeface="Times New Roman"/>
              <a:cs typeface="Times New Roman"/>
              <a:sym typeface="Times New Roman"/>
            </a:endParaRPr>
          </a:p>
        </p:txBody>
      </p:sp>
      <p:sp>
        <p:nvSpPr>
          <p:cNvPr id="130185" name="Google Shape;130185;p4"/>
          <p:cNvSpPr txBox="1"/>
          <p:nvPr/>
        </p:nvSpPr>
        <p:spPr>
          <a:xfrm>
            <a:off x="6553200" y="2971800"/>
            <a:ext cx="1084200" cy="8256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Arithmetic</a:t>
            </a:r>
            <a:endParaRPr/>
          </a:p>
          <a:p>
            <a:pPr indent="0" lvl="0" marL="0" marR="0" rtl="0" algn="l">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and </a:t>
            </a:r>
            <a:endParaRPr/>
          </a:p>
          <a:p>
            <a:pPr indent="0" lvl="0" marL="0" marR="0" rtl="0" algn="l">
              <a:spcBef>
                <a:spcPts val="0"/>
              </a:spcBef>
              <a:spcAft>
                <a:spcPts val="0"/>
              </a:spcAft>
              <a:buClr>
                <a:srgbClr val="FF0000"/>
              </a:buClr>
              <a:buSzPts val="1600"/>
              <a:buFont typeface="Noto Sans Symbols"/>
              <a:buNone/>
            </a:pPr>
            <a:r>
              <a:rPr lang="en-US" sz="1600">
                <a:solidFill>
                  <a:srgbClr val="FF0000"/>
                </a:solidFill>
                <a:latin typeface="Arial"/>
                <a:ea typeface="Arial"/>
                <a:cs typeface="Arial"/>
                <a:sym typeface="Arial"/>
              </a:rPr>
              <a:t>Logic</a:t>
            </a:r>
            <a:r>
              <a:rPr lang="en-US" sz="1600">
                <a:solidFill>
                  <a:schemeClr val="dk1"/>
                </a:solidFill>
                <a:latin typeface="Arial"/>
                <a:ea typeface="Arial"/>
                <a:cs typeface="Arial"/>
                <a:sym typeface="Arial"/>
              </a:rPr>
              <a:t> Unit</a:t>
            </a:r>
            <a:endParaRPr/>
          </a:p>
        </p:txBody>
      </p:sp>
      <p:sp>
        <p:nvSpPr>
          <p:cNvPr id="130186" name="Google Shape;130186;p4"/>
          <p:cNvSpPr txBox="1"/>
          <p:nvPr/>
        </p:nvSpPr>
        <p:spPr>
          <a:xfrm>
            <a:off x="5715000" y="5133975"/>
            <a:ext cx="834900" cy="5811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Control</a:t>
            </a:r>
            <a:endParaRPr/>
          </a:p>
          <a:p>
            <a:pPr indent="0" lvl="0" marL="0" marR="0" rtl="0" algn="l">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Unit</a:t>
            </a:r>
            <a:endParaRPr/>
          </a:p>
        </p:txBody>
      </p:sp>
      <p:sp>
        <p:nvSpPr>
          <p:cNvPr id="130187" name="Google Shape;130187;p4"/>
          <p:cNvSpPr txBox="1"/>
          <p:nvPr/>
        </p:nvSpPr>
        <p:spPr>
          <a:xfrm>
            <a:off x="5410200" y="4067175"/>
            <a:ext cx="1569900" cy="5811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Internal CPU</a:t>
            </a:r>
            <a:endParaRPr/>
          </a:p>
          <a:p>
            <a:pPr indent="0" lvl="0" marL="0" marR="0" rtl="0" algn="l">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Interconnection</a:t>
            </a:r>
            <a:endParaRPr/>
          </a:p>
        </p:txBody>
      </p:sp>
      <p:cxnSp>
        <p:nvCxnSpPr>
          <p:cNvPr id="130188" name="Google Shape;130188;p4"/>
          <p:cNvCxnSpPr/>
          <p:nvPr/>
        </p:nvCxnSpPr>
        <p:spPr>
          <a:xfrm flipH="1" rot="10800000">
            <a:off x="1905000" y="1676400"/>
            <a:ext cx="3124200" cy="1905000"/>
          </a:xfrm>
          <a:prstGeom prst="straightConnector1">
            <a:avLst/>
          </a:prstGeom>
          <a:noFill/>
          <a:ln cap="flat" cmpd="sng" w="9525">
            <a:solidFill>
              <a:schemeClr val="dk1"/>
            </a:solidFill>
            <a:prstDash val="solid"/>
            <a:round/>
            <a:headEnd len="med" w="med" type="none"/>
            <a:tailEnd len="med" w="med" type="none"/>
          </a:ln>
        </p:spPr>
      </p:cxnSp>
      <p:cxnSp>
        <p:nvCxnSpPr>
          <p:cNvPr id="130189" name="Google Shape;130189;p4"/>
          <p:cNvCxnSpPr/>
          <p:nvPr/>
        </p:nvCxnSpPr>
        <p:spPr>
          <a:xfrm>
            <a:off x="1981200" y="4267200"/>
            <a:ext cx="3505200" cy="1828800"/>
          </a:xfrm>
          <a:prstGeom prst="straightConnector1">
            <a:avLst/>
          </a:prstGeom>
          <a:noFill/>
          <a:ln cap="flat" cmpd="sng" w="9525">
            <a:solidFill>
              <a:schemeClr val="dk1"/>
            </a:solidFill>
            <a:prstDash val="solid"/>
            <a:round/>
            <a:headEnd len="med" w="med" type="none"/>
            <a:tailEnd len="med" w="med" type="none"/>
          </a:ln>
        </p:spPr>
      </p:cxnSp>
      <p:sp>
        <p:nvSpPr>
          <p:cNvPr id="130190" name="Google Shape;130190;p4"/>
          <p:cNvSpPr txBox="1"/>
          <p:nvPr/>
        </p:nvSpPr>
        <p:spPr>
          <a:xfrm>
            <a:off x="4829175" y="3168650"/>
            <a:ext cx="1038300" cy="3366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Registers</a:t>
            </a:r>
            <a:endParaRPr/>
          </a:p>
        </p:txBody>
      </p:sp>
      <p:sp>
        <p:nvSpPr>
          <p:cNvPr id="130191" name="Google Shape;130191;p4"/>
          <p:cNvSpPr/>
          <p:nvPr/>
        </p:nvSpPr>
        <p:spPr>
          <a:xfrm>
            <a:off x="1752600" y="3505200"/>
            <a:ext cx="685800" cy="762000"/>
          </a:xfrm>
          <a:prstGeom prst="ellipse">
            <a:avLst/>
          </a:prstGeom>
          <a:noFill/>
          <a:ln cap="flat" cmpd="sng" w="9525">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0192" name="Google Shape;130192;p4"/>
          <p:cNvSpPr txBox="1"/>
          <p:nvPr/>
        </p:nvSpPr>
        <p:spPr>
          <a:xfrm>
            <a:off x="1828800" y="3810000"/>
            <a:ext cx="501600" cy="274500"/>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chemeClr val="dk1"/>
              </a:buClr>
              <a:buSzPts val="1200"/>
              <a:buFont typeface="Noto Sans Symbols"/>
              <a:buNone/>
            </a:pPr>
            <a:r>
              <a:rPr lang="en-US" sz="1200">
                <a:solidFill>
                  <a:schemeClr val="dk1"/>
                </a:solidFill>
                <a:latin typeface="Arial"/>
                <a:ea typeface="Arial"/>
                <a:cs typeface="Arial"/>
                <a:sym typeface="Arial"/>
              </a:rPr>
              <a:t>CPU</a:t>
            </a:r>
            <a:endParaRPr sz="1600">
              <a:solidFill>
                <a:schemeClr val="dk1"/>
              </a:solidFill>
              <a:latin typeface="Arial"/>
              <a:ea typeface="Arial"/>
              <a:cs typeface="Arial"/>
              <a:sym typeface="Arial"/>
            </a:endParaRPr>
          </a:p>
        </p:txBody>
      </p:sp>
      <p:sp>
        <p:nvSpPr>
          <p:cNvPr id="130193" name="Google Shape;130193;p4"/>
          <p:cNvSpPr/>
          <p:nvPr/>
        </p:nvSpPr>
        <p:spPr>
          <a:xfrm>
            <a:off x="838200" y="3124200"/>
            <a:ext cx="609600" cy="609600"/>
          </a:xfrm>
          <a:prstGeom prst="ellipse">
            <a:avLst/>
          </a:prstGeom>
          <a:noFill/>
          <a:ln cap="flat" cmpd="sng" w="9525">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spcBef>
                <a:spcPts val="0"/>
              </a:spcBef>
              <a:spcAft>
                <a:spcPts val="0"/>
              </a:spcAft>
              <a:buClr>
                <a:schemeClr val="dk1"/>
              </a:buClr>
              <a:buSzPts val="1200"/>
              <a:buFont typeface="Noto Sans Symbols"/>
              <a:buNone/>
            </a:pPr>
            <a:r>
              <a:rPr lang="en-US" sz="1200">
                <a:solidFill>
                  <a:schemeClr val="dk1"/>
                </a:solidFill>
                <a:latin typeface="Arial"/>
                <a:ea typeface="Arial"/>
                <a:cs typeface="Arial"/>
                <a:sym typeface="Arial"/>
              </a:rPr>
              <a:t>I/O</a:t>
            </a:r>
            <a:endParaRPr sz="1600">
              <a:solidFill>
                <a:schemeClr val="dk1"/>
              </a:solidFill>
              <a:latin typeface="Arial"/>
              <a:ea typeface="Arial"/>
              <a:cs typeface="Arial"/>
              <a:sym typeface="Arial"/>
            </a:endParaRPr>
          </a:p>
        </p:txBody>
      </p:sp>
      <p:sp>
        <p:nvSpPr>
          <p:cNvPr id="130194" name="Google Shape;130194;p4"/>
          <p:cNvSpPr/>
          <p:nvPr/>
        </p:nvSpPr>
        <p:spPr>
          <a:xfrm>
            <a:off x="914400" y="4038600"/>
            <a:ext cx="762000" cy="685800"/>
          </a:xfrm>
          <a:prstGeom prst="ellipse">
            <a:avLst/>
          </a:prstGeom>
          <a:noFill/>
          <a:ln cap="flat" cmpd="sng" w="9525">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0195" name="Google Shape;130195;p4"/>
          <p:cNvSpPr/>
          <p:nvPr/>
        </p:nvSpPr>
        <p:spPr>
          <a:xfrm>
            <a:off x="1143000" y="3505200"/>
            <a:ext cx="685800" cy="762000"/>
          </a:xfrm>
          <a:prstGeom prst="ellipse">
            <a:avLst/>
          </a:prstGeom>
          <a:noFill/>
          <a:ln cap="flat" cmpd="sng" w="9525">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0196" name="Google Shape;130196;p4"/>
          <p:cNvSpPr txBox="1"/>
          <p:nvPr/>
        </p:nvSpPr>
        <p:spPr>
          <a:xfrm>
            <a:off x="990600" y="4267200"/>
            <a:ext cx="730200" cy="274500"/>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chemeClr val="dk1"/>
              </a:buClr>
              <a:buSzPts val="1200"/>
              <a:buFont typeface="Noto Sans Symbols"/>
              <a:buNone/>
            </a:pPr>
            <a:r>
              <a:rPr lang="en-US" sz="1200">
                <a:solidFill>
                  <a:schemeClr val="dk1"/>
                </a:solidFill>
                <a:latin typeface="Arial"/>
                <a:ea typeface="Arial"/>
                <a:cs typeface="Arial"/>
                <a:sym typeface="Arial"/>
              </a:rPr>
              <a:t>Memory</a:t>
            </a:r>
            <a:endParaRPr sz="1600">
              <a:solidFill>
                <a:schemeClr val="dk1"/>
              </a:solidFill>
              <a:latin typeface="Arial"/>
              <a:ea typeface="Arial"/>
              <a:cs typeface="Arial"/>
              <a:sym typeface="Arial"/>
            </a:endParaRPr>
          </a:p>
        </p:txBody>
      </p:sp>
      <p:sp>
        <p:nvSpPr>
          <p:cNvPr id="130197" name="Google Shape;130197;p4"/>
          <p:cNvSpPr txBox="1"/>
          <p:nvPr/>
        </p:nvSpPr>
        <p:spPr>
          <a:xfrm>
            <a:off x="1143000" y="3657600"/>
            <a:ext cx="689100" cy="457200"/>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chemeClr val="dk1"/>
              </a:buClr>
              <a:buSzPts val="1200"/>
              <a:buFont typeface="Noto Sans Symbols"/>
              <a:buNone/>
            </a:pPr>
            <a:r>
              <a:rPr lang="en-US" sz="1200">
                <a:solidFill>
                  <a:schemeClr val="dk1"/>
                </a:solidFill>
                <a:latin typeface="Arial"/>
                <a:ea typeface="Arial"/>
                <a:cs typeface="Arial"/>
                <a:sym typeface="Arial"/>
              </a:rPr>
              <a:t>System</a:t>
            </a:r>
            <a:endParaRPr/>
          </a:p>
          <a:p>
            <a:pPr indent="0" lvl="0" marL="0" marR="0" rtl="0" algn="ctr">
              <a:spcBef>
                <a:spcPts val="0"/>
              </a:spcBef>
              <a:spcAft>
                <a:spcPts val="0"/>
              </a:spcAft>
              <a:buClr>
                <a:schemeClr val="dk1"/>
              </a:buClr>
              <a:buSzPts val="1200"/>
              <a:buFont typeface="Noto Sans Symbols"/>
              <a:buNone/>
            </a:pPr>
            <a:r>
              <a:rPr lang="en-US" sz="1200">
                <a:solidFill>
                  <a:schemeClr val="dk1"/>
                </a:solidFill>
                <a:latin typeface="Arial"/>
                <a:ea typeface="Arial"/>
                <a:cs typeface="Arial"/>
                <a:sym typeface="Arial"/>
              </a:rPr>
              <a:t>Bus</a:t>
            </a:r>
            <a:endParaRPr/>
          </a:p>
        </p:txBody>
      </p:sp>
      <p:sp>
        <p:nvSpPr>
          <p:cNvPr id="130198" name="Google Shape;130198;p4"/>
          <p:cNvSpPr txBox="1"/>
          <p:nvPr/>
        </p:nvSpPr>
        <p:spPr>
          <a:xfrm>
            <a:off x="5910263" y="2317750"/>
            <a:ext cx="719100" cy="396900"/>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CPU</a:t>
            </a:r>
            <a:endParaRPr sz="1600">
              <a:solidFill>
                <a:schemeClr val="dk1"/>
              </a:solidFill>
              <a:latin typeface="Arial"/>
              <a:ea typeface="Arial"/>
              <a:cs typeface="Arial"/>
              <a:sym typeface="Arial"/>
            </a:endParaRPr>
          </a:p>
        </p:txBody>
      </p:sp>
      <p:sp>
        <p:nvSpPr>
          <p:cNvPr id="130199" name="Google Shape;130199;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200" name="Shape 130200"/>
        <p:cNvGrpSpPr/>
        <p:nvPr/>
      </p:nvGrpSpPr>
      <p:grpSpPr>
        <a:xfrm>
          <a:off x="0" y="0"/>
          <a:ext cx="0" cy="0"/>
          <a:chOff x="0" y="0"/>
          <a:chExt cx="0" cy="0"/>
        </a:xfrm>
      </p:grpSpPr>
      <p:cxnSp>
        <p:nvCxnSpPr>
          <p:cNvPr id="130201" name="Google Shape;130201;p5"/>
          <p:cNvCxnSpPr/>
          <p:nvPr/>
        </p:nvCxnSpPr>
        <p:spPr>
          <a:xfrm>
            <a:off x="0" y="1143000"/>
            <a:ext cx="8572500" cy="1500"/>
          </a:xfrm>
          <a:prstGeom prst="straightConnector1">
            <a:avLst/>
          </a:prstGeom>
          <a:noFill/>
          <a:ln cap="flat" cmpd="sng" w="9525">
            <a:solidFill>
              <a:srgbClr val="00B050"/>
            </a:solidFill>
            <a:prstDash val="solid"/>
            <a:round/>
            <a:headEnd len="sm" w="sm" type="none"/>
            <a:tailEnd len="sm" w="sm" type="none"/>
          </a:ln>
        </p:spPr>
      </p:cxnSp>
      <p:sp>
        <p:nvSpPr>
          <p:cNvPr id="130202" name="Google Shape;130202;p5"/>
          <p:cNvSpPr/>
          <p:nvPr/>
        </p:nvSpPr>
        <p:spPr>
          <a:xfrm>
            <a:off x="0" y="6400800"/>
            <a:ext cx="471600" cy="457200"/>
          </a:xfrm>
          <a:prstGeom prst="rect">
            <a:avLst/>
          </a:prstGeom>
          <a:solidFill>
            <a:srgbClr val="7030A0"/>
          </a:solid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0203" name="Google Shape;130203;p5"/>
          <p:cNvCxnSpPr/>
          <p:nvPr/>
        </p:nvCxnSpPr>
        <p:spPr>
          <a:xfrm>
            <a:off x="0" y="6324600"/>
            <a:ext cx="8572500" cy="1500"/>
          </a:xfrm>
          <a:prstGeom prst="straightConnector1">
            <a:avLst/>
          </a:prstGeom>
          <a:noFill/>
          <a:ln cap="flat" cmpd="sng" w="15875">
            <a:solidFill>
              <a:srgbClr val="00B050"/>
            </a:solidFill>
            <a:prstDash val="solid"/>
            <a:round/>
            <a:headEnd len="sm" w="sm" type="none"/>
            <a:tailEnd len="sm" w="sm" type="none"/>
          </a:ln>
        </p:spPr>
      </p:cxnSp>
      <p:cxnSp>
        <p:nvCxnSpPr>
          <p:cNvPr id="130204" name="Google Shape;130204;p5"/>
          <p:cNvCxnSpPr/>
          <p:nvPr/>
        </p:nvCxnSpPr>
        <p:spPr>
          <a:xfrm rot="5400000">
            <a:off x="-2589962" y="3580650"/>
            <a:ext cx="6553200" cy="1500"/>
          </a:xfrm>
          <a:prstGeom prst="straightConnector1">
            <a:avLst/>
          </a:prstGeom>
          <a:noFill/>
          <a:ln cap="flat" cmpd="sng" w="15875">
            <a:solidFill>
              <a:srgbClr val="00B050"/>
            </a:solidFill>
            <a:prstDash val="solid"/>
            <a:round/>
            <a:headEnd len="sm" w="sm" type="none"/>
            <a:tailEnd len="sm" w="sm" type="none"/>
          </a:ln>
        </p:spPr>
      </p:cxnSp>
      <p:sp>
        <p:nvSpPr>
          <p:cNvPr id="130205" name="Google Shape;130205;p5"/>
          <p:cNvSpPr txBox="1"/>
          <p:nvPr/>
        </p:nvSpPr>
        <p:spPr>
          <a:xfrm>
            <a:off x="2667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p:txBody>
      </p:sp>
      <p:sp>
        <p:nvSpPr>
          <p:cNvPr id="130206" name="Google Shape;130206;p5"/>
          <p:cNvSpPr/>
          <p:nvPr/>
        </p:nvSpPr>
        <p:spPr>
          <a:xfrm>
            <a:off x="0" y="381000"/>
            <a:ext cx="654300" cy="609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207" name="Google Shape;130207;p5"/>
          <p:cNvSpPr txBox="1"/>
          <p:nvPr>
            <p:ph idx="10" type="dt"/>
          </p:nvPr>
        </p:nvSpPr>
        <p:spPr>
          <a:xfrm>
            <a:off x="838200" y="6356350"/>
            <a:ext cx="1752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7/6/2020</a:t>
            </a:r>
            <a:endParaRPr/>
          </a:p>
        </p:txBody>
      </p:sp>
      <p:sp>
        <p:nvSpPr>
          <p:cNvPr id="130208" name="Google Shape;130208;p5"/>
          <p:cNvSpPr txBox="1"/>
          <p:nvPr>
            <p:ph idx="11" type="ftr"/>
          </p:nvPr>
        </p:nvSpPr>
        <p:spPr>
          <a:xfrm flipH="1" rot="10800000">
            <a:off x="1676400" y="6735202"/>
            <a:ext cx="6477000" cy="279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Computer Organization and Architecture (CET205A)     S.Y.B.Tech.    Module 1  2020-21     T4</a:t>
            </a:r>
            <a:endParaRPr/>
          </a:p>
        </p:txBody>
      </p:sp>
      <p:sp>
        <p:nvSpPr>
          <p:cNvPr id="130209" name="Google Shape;130209;p5"/>
          <p:cNvSpPr/>
          <p:nvPr/>
        </p:nvSpPr>
        <p:spPr>
          <a:xfrm>
            <a:off x="3124200" y="609600"/>
            <a:ext cx="3680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Structure - The Control Unit</a:t>
            </a:r>
            <a:endParaRPr sz="2400">
              <a:solidFill>
                <a:schemeClr val="dk1"/>
              </a:solidFill>
              <a:latin typeface="Times New Roman"/>
              <a:ea typeface="Times New Roman"/>
              <a:cs typeface="Times New Roman"/>
              <a:sym typeface="Times New Roman"/>
            </a:endParaRPr>
          </a:p>
        </p:txBody>
      </p:sp>
      <p:sp>
        <p:nvSpPr>
          <p:cNvPr descr="50%" id="130210" name="Google Shape;130210;p5"/>
          <p:cNvSpPr/>
          <p:nvPr/>
        </p:nvSpPr>
        <p:spPr>
          <a:xfrm>
            <a:off x="3962400" y="1447800"/>
            <a:ext cx="4724400" cy="46482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0211" name="Google Shape;130211;p5"/>
          <p:cNvSpPr/>
          <p:nvPr/>
        </p:nvSpPr>
        <p:spPr>
          <a:xfrm>
            <a:off x="5334000" y="2895600"/>
            <a:ext cx="1828800" cy="1828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0212" name="Google Shape;130212;p5"/>
          <p:cNvSpPr/>
          <p:nvPr/>
        </p:nvSpPr>
        <p:spPr>
          <a:xfrm>
            <a:off x="4191000" y="2590800"/>
            <a:ext cx="1371600" cy="13716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0213" name="Google Shape;130213;p5"/>
          <p:cNvSpPr/>
          <p:nvPr/>
        </p:nvSpPr>
        <p:spPr>
          <a:xfrm>
            <a:off x="914400" y="2971800"/>
            <a:ext cx="1981200" cy="2057400"/>
          </a:xfrm>
          <a:prstGeom prst="ellipse">
            <a:avLst/>
          </a:prstGeom>
          <a:noFill/>
          <a:ln cap="flat" cmpd="sng" w="9525">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0214" name="Google Shape;130214;p5"/>
          <p:cNvSpPr/>
          <p:nvPr/>
        </p:nvSpPr>
        <p:spPr>
          <a:xfrm>
            <a:off x="5715000" y="4648200"/>
            <a:ext cx="1371600" cy="12192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0215" name="Google Shape;130215;p5"/>
          <p:cNvSpPr txBox="1"/>
          <p:nvPr/>
        </p:nvSpPr>
        <p:spPr>
          <a:xfrm>
            <a:off x="1676400" y="3048000"/>
            <a:ext cx="608100" cy="3366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CPU</a:t>
            </a:r>
            <a:endParaRPr sz="2400">
              <a:solidFill>
                <a:schemeClr val="dk1"/>
              </a:solidFill>
              <a:latin typeface="Times New Roman"/>
              <a:ea typeface="Times New Roman"/>
              <a:cs typeface="Times New Roman"/>
              <a:sym typeface="Times New Roman"/>
            </a:endParaRPr>
          </a:p>
        </p:txBody>
      </p:sp>
      <p:sp>
        <p:nvSpPr>
          <p:cNvPr id="130216" name="Google Shape;130216;p5"/>
          <p:cNvSpPr txBox="1"/>
          <p:nvPr/>
        </p:nvSpPr>
        <p:spPr>
          <a:xfrm>
            <a:off x="5943600" y="4953000"/>
            <a:ext cx="915900" cy="5811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Control</a:t>
            </a:r>
            <a:endParaRPr/>
          </a:p>
          <a:p>
            <a:pPr indent="0" lvl="0" marL="0" marR="0" rtl="0" algn="l">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Memory</a:t>
            </a:r>
            <a:endParaRPr/>
          </a:p>
        </p:txBody>
      </p:sp>
      <p:sp>
        <p:nvSpPr>
          <p:cNvPr id="130217" name="Google Shape;130217;p5"/>
          <p:cNvSpPr txBox="1"/>
          <p:nvPr/>
        </p:nvSpPr>
        <p:spPr>
          <a:xfrm>
            <a:off x="5638800" y="3429000"/>
            <a:ext cx="1490700" cy="8256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Control Unit </a:t>
            </a:r>
            <a:endParaRPr/>
          </a:p>
          <a:p>
            <a:pPr indent="0" lvl="0" marL="0" marR="0" rtl="0" algn="l">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Registers and </a:t>
            </a:r>
            <a:endParaRPr/>
          </a:p>
          <a:p>
            <a:pPr indent="0" lvl="0" marL="0" marR="0" rtl="0" algn="l">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Decoders</a:t>
            </a:r>
            <a:endParaRPr/>
          </a:p>
        </p:txBody>
      </p:sp>
      <p:sp>
        <p:nvSpPr>
          <p:cNvPr id="130218" name="Google Shape;130218;p5"/>
          <p:cNvSpPr txBox="1"/>
          <p:nvPr/>
        </p:nvSpPr>
        <p:spPr>
          <a:xfrm>
            <a:off x="4267200" y="2971800"/>
            <a:ext cx="1251000" cy="5811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Sequencing</a:t>
            </a:r>
            <a:endParaRPr/>
          </a:p>
          <a:p>
            <a:pPr indent="0" lvl="0" marL="0" marR="0" rtl="0" algn="l">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Logic</a:t>
            </a:r>
            <a:endParaRPr sz="1600">
              <a:solidFill>
                <a:schemeClr val="dk1"/>
              </a:solidFill>
              <a:latin typeface="Arial"/>
              <a:ea typeface="Arial"/>
              <a:cs typeface="Arial"/>
              <a:sym typeface="Arial"/>
            </a:endParaRPr>
          </a:p>
        </p:txBody>
      </p:sp>
      <p:sp>
        <p:nvSpPr>
          <p:cNvPr id="130219" name="Google Shape;130219;p5"/>
          <p:cNvSpPr/>
          <p:nvPr/>
        </p:nvSpPr>
        <p:spPr>
          <a:xfrm>
            <a:off x="1981200" y="3505200"/>
            <a:ext cx="685800" cy="762000"/>
          </a:xfrm>
          <a:prstGeom prst="ellipse">
            <a:avLst/>
          </a:prstGeom>
          <a:noFill/>
          <a:ln cap="flat" cmpd="sng" w="9525">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0220" name="Google Shape;130220;p5"/>
          <p:cNvSpPr txBox="1"/>
          <p:nvPr/>
        </p:nvSpPr>
        <p:spPr>
          <a:xfrm>
            <a:off x="1981200" y="3657600"/>
            <a:ext cx="669900" cy="457200"/>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chemeClr val="dk1"/>
              </a:buClr>
              <a:buSzPts val="1200"/>
              <a:buFont typeface="Noto Sans Symbols"/>
              <a:buNone/>
            </a:pPr>
            <a:r>
              <a:rPr lang="en-US" sz="1200">
                <a:solidFill>
                  <a:schemeClr val="dk1"/>
                </a:solidFill>
                <a:latin typeface="Arial"/>
                <a:ea typeface="Arial"/>
                <a:cs typeface="Arial"/>
                <a:sym typeface="Arial"/>
              </a:rPr>
              <a:t>Control</a:t>
            </a:r>
            <a:endParaRPr/>
          </a:p>
          <a:p>
            <a:pPr indent="0" lvl="0" marL="0" marR="0" rtl="0" algn="ctr">
              <a:spcBef>
                <a:spcPts val="0"/>
              </a:spcBef>
              <a:spcAft>
                <a:spcPts val="0"/>
              </a:spcAft>
              <a:buClr>
                <a:schemeClr val="dk1"/>
              </a:buClr>
              <a:buSzPts val="1200"/>
              <a:buFont typeface="Noto Sans Symbols"/>
              <a:buNone/>
            </a:pPr>
            <a:r>
              <a:rPr lang="en-US" sz="1200">
                <a:solidFill>
                  <a:schemeClr val="dk1"/>
                </a:solidFill>
                <a:latin typeface="Arial"/>
                <a:ea typeface="Arial"/>
                <a:cs typeface="Arial"/>
                <a:sym typeface="Arial"/>
              </a:rPr>
              <a:t>Unit</a:t>
            </a:r>
            <a:endParaRPr sz="1600">
              <a:solidFill>
                <a:schemeClr val="dk1"/>
              </a:solidFill>
              <a:latin typeface="Arial"/>
              <a:ea typeface="Arial"/>
              <a:cs typeface="Arial"/>
              <a:sym typeface="Arial"/>
            </a:endParaRPr>
          </a:p>
        </p:txBody>
      </p:sp>
      <p:sp>
        <p:nvSpPr>
          <p:cNvPr id="130221" name="Google Shape;130221;p5"/>
          <p:cNvSpPr/>
          <p:nvPr/>
        </p:nvSpPr>
        <p:spPr>
          <a:xfrm>
            <a:off x="1143000" y="3200400"/>
            <a:ext cx="609600" cy="609600"/>
          </a:xfrm>
          <a:prstGeom prst="ellipse">
            <a:avLst/>
          </a:prstGeom>
          <a:noFill/>
          <a:ln cap="flat" cmpd="sng" w="9525">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spcBef>
                <a:spcPts val="0"/>
              </a:spcBef>
              <a:spcAft>
                <a:spcPts val="0"/>
              </a:spcAft>
              <a:buClr>
                <a:schemeClr val="dk1"/>
              </a:buClr>
              <a:buSzPts val="1200"/>
              <a:buFont typeface="Noto Sans Symbols"/>
              <a:buNone/>
            </a:pPr>
            <a:r>
              <a:rPr lang="en-US" sz="1200">
                <a:solidFill>
                  <a:schemeClr val="dk1"/>
                </a:solidFill>
                <a:latin typeface="Arial"/>
                <a:ea typeface="Arial"/>
                <a:cs typeface="Arial"/>
                <a:sym typeface="Arial"/>
              </a:rPr>
              <a:t>ALU</a:t>
            </a:r>
            <a:endParaRPr sz="1600">
              <a:solidFill>
                <a:schemeClr val="dk1"/>
              </a:solidFill>
              <a:latin typeface="Arial"/>
              <a:ea typeface="Arial"/>
              <a:cs typeface="Arial"/>
              <a:sym typeface="Arial"/>
            </a:endParaRPr>
          </a:p>
        </p:txBody>
      </p:sp>
      <p:sp>
        <p:nvSpPr>
          <p:cNvPr id="130222" name="Google Shape;130222;p5"/>
          <p:cNvSpPr/>
          <p:nvPr/>
        </p:nvSpPr>
        <p:spPr>
          <a:xfrm>
            <a:off x="1219200" y="4191000"/>
            <a:ext cx="838200" cy="685800"/>
          </a:xfrm>
          <a:prstGeom prst="ellipse">
            <a:avLst/>
          </a:prstGeom>
          <a:noFill/>
          <a:ln cap="flat" cmpd="sng" w="9525">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0223" name="Google Shape;130223;p5"/>
          <p:cNvSpPr/>
          <p:nvPr/>
        </p:nvSpPr>
        <p:spPr>
          <a:xfrm>
            <a:off x="1295400" y="3581400"/>
            <a:ext cx="762000" cy="762000"/>
          </a:xfrm>
          <a:prstGeom prst="ellipse">
            <a:avLst/>
          </a:prstGeom>
          <a:noFill/>
          <a:ln cap="flat" cmpd="sng" w="9525">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0224" name="Google Shape;130224;p5"/>
          <p:cNvSpPr txBox="1"/>
          <p:nvPr/>
        </p:nvSpPr>
        <p:spPr>
          <a:xfrm>
            <a:off x="5411788" y="2286000"/>
            <a:ext cx="1522500" cy="396900"/>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Control Unit</a:t>
            </a:r>
            <a:endParaRPr sz="1600">
              <a:solidFill>
                <a:schemeClr val="dk1"/>
              </a:solidFill>
              <a:latin typeface="Arial"/>
              <a:ea typeface="Arial"/>
              <a:cs typeface="Arial"/>
              <a:sym typeface="Arial"/>
            </a:endParaRPr>
          </a:p>
        </p:txBody>
      </p:sp>
      <p:sp>
        <p:nvSpPr>
          <p:cNvPr id="130225" name="Google Shape;130225;p5"/>
          <p:cNvSpPr txBox="1"/>
          <p:nvPr/>
        </p:nvSpPr>
        <p:spPr>
          <a:xfrm>
            <a:off x="1295400" y="3733800"/>
            <a:ext cx="687300" cy="457200"/>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chemeClr val="dk1"/>
              </a:buClr>
              <a:buSzPts val="1200"/>
              <a:buFont typeface="Noto Sans Symbols"/>
              <a:buNone/>
            </a:pPr>
            <a:r>
              <a:rPr lang="en-US" sz="1200">
                <a:solidFill>
                  <a:schemeClr val="dk1"/>
                </a:solidFill>
                <a:latin typeface="Arial"/>
                <a:ea typeface="Arial"/>
                <a:cs typeface="Arial"/>
                <a:sym typeface="Arial"/>
              </a:rPr>
              <a:t>Internal</a:t>
            </a:r>
            <a:endParaRPr/>
          </a:p>
          <a:p>
            <a:pPr indent="0" lvl="0" marL="0" marR="0" rtl="0" algn="ctr">
              <a:spcBef>
                <a:spcPts val="0"/>
              </a:spcBef>
              <a:spcAft>
                <a:spcPts val="0"/>
              </a:spcAft>
              <a:buClr>
                <a:schemeClr val="dk1"/>
              </a:buClr>
              <a:buSzPts val="1200"/>
              <a:buFont typeface="Noto Sans Symbols"/>
              <a:buNone/>
            </a:pPr>
            <a:r>
              <a:rPr lang="en-US" sz="1200">
                <a:solidFill>
                  <a:schemeClr val="dk1"/>
                </a:solidFill>
                <a:latin typeface="Arial"/>
                <a:ea typeface="Arial"/>
                <a:cs typeface="Arial"/>
                <a:sym typeface="Arial"/>
              </a:rPr>
              <a:t>Bus</a:t>
            </a:r>
            <a:endParaRPr/>
          </a:p>
        </p:txBody>
      </p:sp>
      <p:sp>
        <p:nvSpPr>
          <p:cNvPr id="130226" name="Google Shape;130226;p5"/>
          <p:cNvSpPr txBox="1"/>
          <p:nvPr/>
        </p:nvSpPr>
        <p:spPr>
          <a:xfrm>
            <a:off x="1143000" y="4419600"/>
            <a:ext cx="915900" cy="279300"/>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chemeClr val="dk1"/>
              </a:buClr>
              <a:buSzPts val="1200"/>
              <a:buFont typeface="Noto Sans Symbols"/>
              <a:buNone/>
            </a:pPr>
            <a:r>
              <a:rPr lang="en-US" sz="1200">
                <a:solidFill>
                  <a:schemeClr val="dk1"/>
                </a:solidFill>
                <a:latin typeface="Arial"/>
                <a:ea typeface="Arial"/>
                <a:cs typeface="Arial"/>
                <a:sym typeface="Arial"/>
              </a:rPr>
              <a:t>  Registers</a:t>
            </a:r>
            <a:endParaRPr sz="1600">
              <a:solidFill>
                <a:schemeClr val="dk1"/>
              </a:solidFill>
              <a:latin typeface="Arial"/>
              <a:ea typeface="Arial"/>
              <a:cs typeface="Arial"/>
              <a:sym typeface="Arial"/>
            </a:endParaRPr>
          </a:p>
        </p:txBody>
      </p:sp>
      <p:cxnSp>
        <p:nvCxnSpPr>
          <p:cNvPr id="130227" name="Google Shape;130227;p5"/>
          <p:cNvCxnSpPr/>
          <p:nvPr/>
        </p:nvCxnSpPr>
        <p:spPr>
          <a:xfrm flipH="1" rot="10800000">
            <a:off x="2133600" y="1752600"/>
            <a:ext cx="3048000" cy="1828800"/>
          </a:xfrm>
          <a:prstGeom prst="straightConnector1">
            <a:avLst/>
          </a:prstGeom>
          <a:noFill/>
          <a:ln cap="flat" cmpd="sng" w="9525">
            <a:solidFill>
              <a:schemeClr val="dk1"/>
            </a:solidFill>
            <a:prstDash val="solid"/>
            <a:round/>
            <a:headEnd len="med" w="med" type="none"/>
            <a:tailEnd len="med" w="med" type="none"/>
          </a:ln>
        </p:spPr>
      </p:cxnSp>
      <p:cxnSp>
        <p:nvCxnSpPr>
          <p:cNvPr id="130228" name="Google Shape;130228;p5"/>
          <p:cNvCxnSpPr/>
          <p:nvPr/>
        </p:nvCxnSpPr>
        <p:spPr>
          <a:xfrm>
            <a:off x="2209800" y="4267200"/>
            <a:ext cx="3276600" cy="1676400"/>
          </a:xfrm>
          <a:prstGeom prst="straightConnector1">
            <a:avLst/>
          </a:prstGeom>
          <a:noFill/>
          <a:ln cap="flat" cmpd="sng" w="9525">
            <a:solidFill>
              <a:schemeClr val="dk1"/>
            </a:solidFill>
            <a:prstDash val="solid"/>
            <a:round/>
            <a:headEnd len="med" w="med" type="none"/>
            <a:tailEnd len="med" w="med" type="none"/>
          </a:ln>
        </p:spPr>
      </p:cxnSp>
      <p:sp>
        <p:nvSpPr>
          <p:cNvPr id="130229" name="Google Shape;130229;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43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3810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838200" y="6356350"/>
            <a:ext cx="1752600" cy="365125"/>
          </a:xfrm>
        </p:spPr>
        <p:txBody>
          <a:bodyPr/>
          <a:lstStyle/>
          <a:p>
            <a:fld id="{F610D434-C81D-4794-8AEB-64F4884F70AC}" type="datetime1">
              <a:rPr lang="en-US" smtClean="0"/>
              <a:t>7/6/2020</a:t>
            </a:fld>
            <a:endParaRPr lang="en-US" dirty="0"/>
          </a:p>
        </p:txBody>
      </p:sp>
      <p:sp>
        <p:nvSpPr>
          <p:cNvPr id="19" name="Footer Placeholder 9"/>
          <p:cNvSpPr>
            <a:spLocks noGrp="1"/>
          </p:cNvSpPr>
          <p:nvPr>
            <p:ph type="ftr" sz="quarter" idx="11"/>
          </p:nvPr>
        </p:nvSpPr>
        <p:spPr>
          <a:xfrm>
            <a:off x="1905000" y="6356350"/>
            <a:ext cx="6019800" cy="365125"/>
          </a:xfrm>
        </p:spPr>
        <p:txBody>
          <a:bodyPr/>
          <a:lstStyle/>
          <a:p>
            <a:r>
              <a:rPr lang="en-GB" smtClean="0"/>
              <a:t>Computer Organization and Architecture (CET205A)     S.Y.B.Tech.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1295400" y="228001"/>
            <a:ext cx="7086600" cy="1077218"/>
          </a:xfrm>
          <a:prstGeom prst="rect">
            <a:avLst/>
          </a:prstGeom>
        </p:spPr>
        <p:txBody>
          <a:bodyPr wrap="square">
            <a:spAutoFit/>
          </a:bodyPr>
          <a:lstStyle/>
          <a:p>
            <a:pPr algn="ctr"/>
            <a:r>
              <a:rPr lang="en-GB" sz="2400" dirty="0" smtClean="0">
                <a:solidFill>
                  <a:schemeClr val="dk1"/>
                </a:solidFill>
                <a:latin typeface="Times New Roman" pitchFamily="18" charset="0"/>
                <a:cs typeface="Times New Roman" pitchFamily="18" charset="0"/>
              </a:rPr>
              <a:t>A brief history of computer </a:t>
            </a:r>
            <a:r>
              <a:rPr lang="en-IN" sz="1600" dirty="0">
                <a:hlinkClick r:id="rId4"/>
              </a:rPr>
              <a:t>https://www.youtube.com/watch?v=xrUvFJWlYCY</a:t>
            </a:r>
            <a:r>
              <a:rPr lang="en-US" sz="1600" dirty="0" smtClean="0">
                <a:solidFill>
                  <a:schemeClr val="dk1"/>
                </a:solidFill>
                <a:latin typeface="Times New Roman" pitchFamily="18" charset="0"/>
                <a:cs typeface="Times New Roman" pitchFamily="18" charset="0"/>
              </a:rPr>
              <a:t/>
            </a:r>
            <a:br>
              <a:rPr lang="en-US" sz="1600" dirty="0" smtClean="0">
                <a:solidFill>
                  <a:schemeClr val="dk1"/>
                </a:solidFill>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13" name="Rectangle 12"/>
          <p:cNvSpPr/>
          <p:nvPr/>
        </p:nvSpPr>
        <p:spPr>
          <a:xfrm>
            <a:off x="838200" y="1219200"/>
            <a:ext cx="7924800" cy="4770537"/>
          </a:xfrm>
          <a:prstGeom prst="rect">
            <a:avLst/>
          </a:prstGeom>
        </p:spPr>
        <p:txBody>
          <a:bodyPr wrap="square">
            <a:spAutoFit/>
          </a:bodyPr>
          <a:lstStyle/>
          <a:p>
            <a:r>
              <a:rPr lang="en-US" sz="2400" b="1" dirty="0" smtClean="0">
                <a:solidFill>
                  <a:srgbClr val="C00000"/>
                </a:solidFill>
                <a:latin typeface="Times New Roman" pitchFamily="18" charset="0"/>
                <a:cs typeface="Times New Roman" pitchFamily="18" charset="0"/>
              </a:rPr>
              <a:t>The First Generation </a:t>
            </a:r>
            <a:r>
              <a:rPr lang="en-US" sz="2000" b="1" dirty="0" smtClean="0">
                <a:solidFill>
                  <a:srgbClr val="C00000"/>
                </a:solidFill>
                <a:latin typeface="Times New Roman" pitchFamily="18" charset="0"/>
                <a:cs typeface="Times New Roman" pitchFamily="18" charset="0"/>
              </a:rPr>
              <a:t>(Electronic Computer)</a:t>
            </a:r>
            <a:r>
              <a:rPr lang="en-US" sz="2400" b="1" dirty="0" smtClean="0">
                <a:solidFill>
                  <a:srgbClr val="C00000"/>
                </a:solidFill>
                <a:latin typeface="Times New Roman" pitchFamily="18" charset="0"/>
                <a:cs typeface="Times New Roman" pitchFamily="18" charset="0"/>
              </a:rPr>
              <a:t>: Vacuum Tubes</a:t>
            </a:r>
          </a:p>
          <a:p>
            <a:pPr>
              <a:buFont typeface="Arial" pitchFamily="34" charset="0"/>
              <a:buChar char="•"/>
            </a:pPr>
            <a:endParaRPr lang="en-GB" altLang="en-US" sz="2000" dirty="0" smtClean="0">
              <a:latin typeface="Times New Roman" pitchFamily="18" charset="0"/>
              <a:cs typeface="Times New Roman" pitchFamily="18" charset="0"/>
            </a:endParaRPr>
          </a:p>
          <a:p>
            <a:pPr>
              <a:buFont typeface="Arial" pitchFamily="34" charset="0"/>
              <a:buChar char="•"/>
            </a:pPr>
            <a:r>
              <a:rPr lang="en-GB" altLang="en-US" sz="2000" dirty="0" smtClean="0">
                <a:latin typeface="Times New Roman" pitchFamily="18" charset="0"/>
                <a:cs typeface="Times New Roman" pitchFamily="18" charset="0"/>
              </a:rPr>
              <a:t>Electronic Numerical Integrator and Computer (ENIAC)</a:t>
            </a:r>
          </a:p>
          <a:p>
            <a:pPr>
              <a:buFont typeface="Arial" pitchFamily="34" charset="0"/>
              <a:buChar char="•"/>
            </a:pPr>
            <a:r>
              <a:rPr lang="en-US" altLang="en-US" sz="2000" dirty="0" smtClean="0">
                <a:latin typeface="Times New Roman" pitchFamily="18" charset="0"/>
                <a:cs typeface="Times New Roman" pitchFamily="18" charset="0"/>
              </a:rPr>
              <a:t>John </a:t>
            </a:r>
            <a:r>
              <a:rPr lang="en-US" altLang="en-US" sz="2000" dirty="0" err="1" smtClean="0">
                <a:latin typeface="Times New Roman" pitchFamily="18" charset="0"/>
                <a:cs typeface="Times New Roman" pitchFamily="18" charset="0"/>
              </a:rPr>
              <a:t>Presper</a:t>
            </a:r>
            <a:r>
              <a:rPr lang="en-US" altLang="en-US" sz="2000" dirty="0" smtClean="0">
                <a:latin typeface="Times New Roman" pitchFamily="18" charset="0"/>
                <a:cs typeface="Times New Roman" pitchFamily="18" charset="0"/>
              </a:rPr>
              <a:t> Eckert and John </a:t>
            </a:r>
            <a:r>
              <a:rPr lang="en-US" altLang="en-US" sz="2000" dirty="0" err="1" smtClean="0">
                <a:latin typeface="Times New Roman" pitchFamily="18" charset="0"/>
                <a:cs typeface="Times New Roman" pitchFamily="18" charset="0"/>
              </a:rPr>
              <a:t>Mauchly</a:t>
            </a:r>
            <a:endParaRPr lang="en-GB" altLang="en-US" sz="2000" dirty="0" smtClean="0">
              <a:latin typeface="Times New Roman" pitchFamily="18" charset="0"/>
              <a:cs typeface="Times New Roman" pitchFamily="18" charset="0"/>
            </a:endParaRPr>
          </a:p>
          <a:p>
            <a:pPr>
              <a:buFont typeface="Arial" pitchFamily="34" charset="0"/>
              <a:buChar char="•"/>
            </a:pPr>
            <a:r>
              <a:rPr lang="en-GB" altLang="en-US" sz="2000" dirty="0" smtClean="0">
                <a:latin typeface="Times New Roman" pitchFamily="18" charset="0"/>
                <a:cs typeface="Times New Roman" pitchFamily="18" charset="0"/>
              </a:rPr>
              <a:t>University of Pennsylvania</a:t>
            </a:r>
          </a:p>
          <a:p>
            <a:pPr>
              <a:buFont typeface="Arial" pitchFamily="34" charset="0"/>
              <a:buChar char="•"/>
            </a:pPr>
            <a:r>
              <a:rPr lang="en-GB" altLang="en-US" sz="2000" dirty="0" smtClean="0">
                <a:latin typeface="Times New Roman" pitchFamily="18" charset="0"/>
                <a:cs typeface="Times New Roman" pitchFamily="18" charset="0"/>
              </a:rPr>
              <a:t>Trajectory tables for weapons  (World War II)</a:t>
            </a:r>
          </a:p>
          <a:p>
            <a:pPr>
              <a:buFont typeface="Arial" pitchFamily="34" charset="0"/>
              <a:buChar char="•"/>
            </a:pPr>
            <a:r>
              <a:rPr lang="en-GB" altLang="en-US" sz="2000" dirty="0" smtClean="0">
                <a:latin typeface="Times New Roman" pitchFamily="18" charset="0"/>
                <a:cs typeface="Times New Roman" pitchFamily="18" charset="0"/>
              </a:rPr>
              <a:t>Started 1943</a:t>
            </a:r>
          </a:p>
          <a:p>
            <a:pPr>
              <a:buFont typeface="Arial" pitchFamily="34" charset="0"/>
              <a:buChar char="•"/>
            </a:pPr>
            <a:r>
              <a:rPr lang="en-GB" altLang="en-US" sz="2000" dirty="0" smtClean="0">
                <a:latin typeface="Times New Roman" pitchFamily="18" charset="0"/>
                <a:cs typeface="Times New Roman" pitchFamily="18" charset="0"/>
              </a:rPr>
              <a:t>Finished 1946</a:t>
            </a:r>
          </a:p>
          <a:p>
            <a:pPr>
              <a:buFont typeface="Arial" pitchFamily="34" charset="0"/>
              <a:buChar char="•"/>
            </a:pPr>
            <a:r>
              <a:rPr lang="en-GB" altLang="en-US" sz="2000" dirty="0" smtClean="0">
                <a:latin typeface="Times New Roman" pitchFamily="18" charset="0"/>
                <a:cs typeface="Times New Roman" pitchFamily="18" charset="0"/>
              </a:rPr>
              <a:t>Decimal rather than binary machine</a:t>
            </a:r>
          </a:p>
          <a:p>
            <a:pPr lvl="1">
              <a:buFont typeface="Arial" pitchFamily="34" charset="0"/>
              <a:buChar char="•"/>
            </a:pPr>
            <a:r>
              <a:rPr lang="en-GB" altLang="en-US" sz="2000" dirty="0" smtClean="0">
                <a:latin typeface="Times New Roman" pitchFamily="18" charset="0"/>
                <a:cs typeface="Times New Roman" pitchFamily="18" charset="0"/>
              </a:rPr>
              <a:t>-Too late for war effort</a:t>
            </a:r>
          </a:p>
          <a:p>
            <a:pPr>
              <a:buFont typeface="Arial" pitchFamily="34" charset="0"/>
              <a:buChar char="•"/>
            </a:pPr>
            <a:r>
              <a:rPr lang="en-GB" altLang="en-US" sz="2000" dirty="0" smtClean="0">
                <a:latin typeface="Times New Roman" pitchFamily="18" charset="0"/>
                <a:cs typeface="Times New Roman" pitchFamily="18" charset="0"/>
              </a:rPr>
              <a:t>Used until 1955</a:t>
            </a:r>
          </a:p>
          <a:p>
            <a:pPr>
              <a:buFont typeface="Arial" pitchFamily="34" charset="0"/>
              <a:buChar char="•"/>
            </a:pPr>
            <a:r>
              <a:rPr lang="en-GB" altLang="en-US" sz="2000" dirty="0" smtClean="0">
                <a:latin typeface="Times New Roman" pitchFamily="18" charset="0"/>
                <a:cs typeface="Times New Roman" pitchFamily="18" charset="0"/>
              </a:rPr>
              <a:t>Weight-30 tons,</a:t>
            </a:r>
          </a:p>
          <a:p>
            <a:pPr>
              <a:buFont typeface="Arial" pitchFamily="34" charset="0"/>
              <a:buChar char="•"/>
            </a:pPr>
            <a:r>
              <a:rPr lang="en-GB" altLang="en-US" sz="2000" dirty="0" smtClean="0">
                <a:latin typeface="Times New Roman" pitchFamily="18" charset="0"/>
                <a:cs typeface="Times New Roman" pitchFamily="18" charset="0"/>
              </a:rPr>
              <a:t>Space-1500 square feet</a:t>
            </a:r>
          </a:p>
          <a:p>
            <a:pPr>
              <a:buFont typeface="Arial" pitchFamily="34" charset="0"/>
              <a:buChar char="•"/>
            </a:pPr>
            <a:r>
              <a:rPr lang="en-GB" altLang="en-US" sz="2000" dirty="0" smtClean="0">
                <a:latin typeface="Times New Roman" pitchFamily="18" charset="0"/>
                <a:cs typeface="Times New Roman" pitchFamily="18" charset="0"/>
              </a:rPr>
              <a:t>Vacuum tubes-18,000</a:t>
            </a:r>
          </a:p>
          <a:p>
            <a:pPr>
              <a:buFont typeface="Arial" pitchFamily="34" charset="0"/>
              <a:buChar char="•"/>
            </a:pPr>
            <a:r>
              <a:rPr lang="en-GB" altLang="en-US" sz="2000" dirty="0" smtClean="0">
                <a:latin typeface="Times New Roman" pitchFamily="18" charset="0"/>
                <a:cs typeface="Times New Roman" pitchFamily="18" charset="0"/>
              </a:rPr>
              <a:t>Power-140 kilowatts </a:t>
            </a:r>
            <a:endParaRPr lang="en-US"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43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3810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990600" y="6356350"/>
            <a:ext cx="1600200" cy="365125"/>
          </a:xfrm>
        </p:spPr>
        <p:txBody>
          <a:bodyPr/>
          <a:lstStyle/>
          <a:p>
            <a:fld id="{1A31FECB-BD91-4198-B20A-CC9744868E59}" type="datetime1">
              <a:rPr lang="en-US" smtClean="0"/>
              <a:t>7/6/2020</a:t>
            </a:fld>
            <a:endParaRPr lang="en-US" dirty="0"/>
          </a:p>
        </p:txBody>
      </p:sp>
      <p:sp>
        <p:nvSpPr>
          <p:cNvPr id="19" name="Footer Placeholder 9"/>
          <p:cNvSpPr>
            <a:spLocks noGrp="1"/>
          </p:cNvSpPr>
          <p:nvPr>
            <p:ph type="ftr" sz="quarter" idx="11"/>
          </p:nvPr>
        </p:nvSpPr>
        <p:spPr>
          <a:xfrm>
            <a:off x="1981200" y="6356350"/>
            <a:ext cx="5867400" cy="365125"/>
          </a:xfrm>
        </p:spPr>
        <p:txBody>
          <a:bodyPr/>
          <a:lstStyle/>
          <a:p>
            <a:r>
              <a:rPr lang="en-GB" smtClean="0"/>
              <a:t>Computer Organization and Architecture (CET205A)     S.Y.B.Tech.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685800" y="609600"/>
            <a:ext cx="8686800" cy="461665"/>
          </a:xfrm>
          <a:prstGeom prst="rect">
            <a:avLst/>
          </a:prstGeom>
        </p:spPr>
        <p:txBody>
          <a:bodyPr wrap="square">
            <a:spAutoFit/>
          </a:bodyPr>
          <a:lstStyle/>
          <a:p>
            <a:r>
              <a:rPr lang="en-GB" altLang="en-US" sz="2400" dirty="0" smtClean="0">
                <a:latin typeface="Times New Roman" pitchFamily="18" charset="0"/>
                <a:cs typeface="Times New Roman" pitchFamily="18" charset="0"/>
              </a:rPr>
              <a:t>Structure of Von Neumann Machine </a:t>
            </a:r>
            <a:r>
              <a:rPr lang="en-GB" altLang="en-US" sz="1400" dirty="0" smtClean="0">
                <a:solidFill>
                  <a:srgbClr val="FF0000"/>
                </a:solidFill>
                <a:latin typeface="Times New Roman" pitchFamily="18" charset="0"/>
                <a:cs typeface="Times New Roman" pitchFamily="18" charset="0"/>
              </a:rPr>
              <a:t>(General purpose computer-Store program concept</a:t>
            </a:r>
            <a:r>
              <a:rPr lang="en-GB" altLang="en-US" sz="1600" dirty="0" smtClean="0">
                <a:solidFill>
                  <a:srgbClr val="FF0000"/>
                </a:solidFill>
                <a:latin typeface="Times New Roman" pitchFamily="18" charset="0"/>
                <a:cs typeface="Times New Roman" pitchFamily="18" charset="0"/>
              </a:rPr>
              <a:t>)</a:t>
            </a:r>
            <a:endParaRPr lang="en-US" sz="1600" dirty="0">
              <a:solidFill>
                <a:srgbClr val="FF0000"/>
              </a:solidFill>
              <a:latin typeface="Times New Roman" pitchFamily="18" charset="0"/>
              <a:cs typeface="Times New Roman" pitchFamily="18" charset="0"/>
            </a:endParaRPr>
          </a:p>
        </p:txBody>
      </p:sp>
      <p:pic>
        <p:nvPicPr>
          <p:cNvPr id="13"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l="19698" t="17647" r="28030" b="30392"/>
          <a:stretch>
            <a:fillRect/>
          </a:stretch>
        </p:blipFill>
        <p:spPr bwMode="auto">
          <a:xfrm>
            <a:off x="1219200" y="1524000"/>
            <a:ext cx="6629400" cy="40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F656F177-577E-4618-B06F-A5838933096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230" name="Shape 130230"/>
        <p:cNvGrpSpPr/>
        <p:nvPr/>
      </p:nvGrpSpPr>
      <p:grpSpPr>
        <a:xfrm>
          <a:off x="0" y="0"/>
          <a:ext cx="0" cy="0"/>
          <a:chOff x="0" y="0"/>
          <a:chExt cx="0" cy="0"/>
        </a:xfrm>
      </p:grpSpPr>
      <p:cxnSp>
        <p:nvCxnSpPr>
          <p:cNvPr id="130231" name="Google Shape;130231;p6"/>
          <p:cNvCxnSpPr/>
          <p:nvPr/>
        </p:nvCxnSpPr>
        <p:spPr>
          <a:xfrm>
            <a:off x="0" y="1143000"/>
            <a:ext cx="8572500" cy="1500"/>
          </a:xfrm>
          <a:prstGeom prst="straightConnector1">
            <a:avLst/>
          </a:prstGeom>
          <a:noFill/>
          <a:ln cap="flat" cmpd="sng" w="9525">
            <a:solidFill>
              <a:srgbClr val="00B050"/>
            </a:solidFill>
            <a:prstDash val="solid"/>
            <a:round/>
            <a:headEnd len="sm" w="sm" type="none"/>
            <a:tailEnd len="sm" w="sm" type="none"/>
          </a:ln>
        </p:spPr>
      </p:cxnSp>
      <p:sp>
        <p:nvSpPr>
          <p:cNvPr id="130232" name="Google Shape;130232;p6"/>
          <p:cNvSpPr/>
          <p:nvPr/>
        </p:nvSpPr>
        <p:spPr>
          <a:xfrm>
            <a:off x="0" y="6400800"/>
            <a:ext cx="471600" cy="457200"/>
          </a:xfrm>
          <a:prstGeom prst="rect">
            <a:avLst/>
          </a:prstGeom>
          <a:solidFill>
            <a:srgbClr val="7030A0"/>
          </a:solid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0233" name="Google Shape;130233;p6"/>
          <p:cNvCxnSpPr/>
          <p:nvPr/>
        </p:nvCxnSpPr>
        <p:spPr>
          <a:xfrm>
            <a:off x="0" y="6324600"/>
            <a:ext cx="8572500" cy="1500"/>
          </a:xfrm>
          <a:prstGeom prst="straightConnector1">
            <a:avLst/>
          </a:prstGeom>
          <a:noFill/>
          <a:ln cap="flat" cmpd="sng" w="15875">
            <a:solidFill>
              <a:srgbClr val="00B050"/>
            </a:solidFill>
            <a:prstDash val="solid"/>
            <a:round/>
            <a:headEnd len="sm" w="sm" type="none"/>
            <a:tailEnd len="sm" w="sm" type="none"/>
          </a:ln>
        </p:spPr>
      </p:cxnSp>
      <p:cxnSp>
        <p:nvCxnSpPr>
          <p:cNvPr id="130234" name="Google Shape;130234;p6"/>
          <p:cNvCxnSpPr/>
          <p:nvPr/>
        </p:nvCxnSpPr>
        <p:spPr>
          <a:xfrm rot="5400000">
            <a:off x="-2589962" y="3580650"/>
            <a:ext cx="6553200" cy="1500"/>
          </a:xfrm>
          <a:prstGeom prst="straightConnector1">
            <a:avLst/>
          </a:prstGeom>
          <a:noFill/>
          <a:ln cap="flat" cmpd="sng" w="15875">
            <a:solidFill>
              <a:srgbClr val="00B050"/>
            </a:solidFill>
            <a:prstDash val="solid"/>
            <a:round/>
            <a:headEnd len="sm" w="sm" type="none"/>
            <a:tailEnd len="sm" w="sm" type="none"/>
          </a:ln>
        </p:spPr>
      </p:cxnSp>
      <p:sp>
        <p:nvSpPr>
          <p:cNvPr id="130235" name="Google Shape;130235;p6"/>
          <p:cNvSpPr txBox="1"/>
          <p:nvPr/>
        </p:nvSpPr>
        <p:spPr>
          <a:xfrm>
            <a:off x="2667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p:txBody>
      </p:sp>
      <p:sp>
        <p:nvSpPr>
          <p:cNvPr id="130236" name="Google Shape;130236;p6"/>
          <p:cNvSpPr/>
          <p:nvPr/>
        </p:nvSpPr>
        <p:spPr>
          <a:xfrm>
            <a:off x="0" y="381000"/>
            <a:ext cx="654300" cy="609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237" name="Google Shape;130237;p6"/>
          <p:cNvSpPr txBox="1"/>
          <p:nvPr>
            <p:ph idx="10" type="dt"/>
          </p:nvPr>
        </p:nvSpPr>
        <p:spPr>
          <a:xfrm>
            <a:off x="990600" y="6356350"/>
            <a:ext cx="1600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7/6/2020</a:t>
            </a:r>
            <a:endParaRPr/>
          </a:p>
        </p:txBody>
      </p:sp>
      <p:sp>
        <p:nvSpPr>
          <p:cNvPr id="130238" name="Google Shape;130238;p6"/>
          <p:cNvSpPr txBox="1"/>
          <p:nvPr>
            <p:ph idx="11" type="ftr"/>
          </p:nvPr>
        </p:nvSpPr>
        <p:spPr>
          <a:xfrm>
            <a:off x="1905000" y="6356350"/>
            <a:ext cx="6019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Computer Organization and Architecture (CET205A)     S.Y.B.Tech.    Module 1  2020-21     T4</a:t>
            </a:r>
            <a:endParaRPr/>
          </a:p>
        </p:txBody>
      </p:sp>
      <p:sp>
        <p:nvSpPr>
          <p:cNvPr id="130239" name="Google Shape;130239;p6"/>
          <p:cNvSpPr/>
          <p:nvPr/>
        </p:nvSpPr>
        <p:spPr>
          <a:xfrm>
            <a:off x="762000" y="1219200"/>
            <a:ext cx="8153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0070C0"/>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p:txBody>
      </p:sp>
      <p:sp>
        <p:nvSpPr>
          <p:cNvPr id="130240" name="Google Shape;130240;p6"/>
          <p:cNvSpPr/>
          <p:nvPr/>
        </p:nvSpPr>
        <p:spPr>
          <a:xfrm>
            <a:off x="0" y="912963"/>
            <a:ext cx="6758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Structure of Von Neumann and Harvard  Architecture</a:t>
            </a:r>
            <a:endParaRPr sz="1600">
              <a:solidFill>
                <a:schemeClr val="dk1"/>
              </a:solidFill>
              <a:latin typeface="Times New Roman"/>
              <a:ea typeface="Times New Roman"/>
              <a:cs typeface="Times New Roman"/>
              <a:sym typeface="Times New Roman"/>
            </a:endParaRPr>
          </a:p>
        </p:txBody>
      </p:sp>
      <p:pic>
        <p:nvPicPr>
          <p:cNvPr descr="Image result for von neumann and harvard architecture" id="130241" name="Google Shape;130241;p6"/>
          <p:cNvPicPr preferRelativeResize="0"/>
          <p:nvPr/>
        </p:nvPicPr>
        <p:blipFill rotWithShape="1">
          <a:blip r:embed="rId4">
            <a:alphaModFix/>
          </a:blip>
          <a:srcRect b="0" l="0" r="0" t="0"/>
          <a:stretch/>
        </p:blipFill>
        <p:spPr>
          <a:xfrm>
            <a:off x="914400" y="1371600"/>
            <a:ext cx="7848600" cy="4572000"/>
          </a:xfrm>
          <a:prstGeom prst="rect">
            <a:avLst/>
          </a:prstGeom>
          <a:noFill/>
          <a:ln>
            <a:noFill/>
          </a:ln>
        </p:spPr>
      </p:pic>
      <p:sp>
        <p:nvSpPr>
          <p:cNvPr id="130242" name="Google Shape;130242;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43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3810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914400" y="6356350"/>
            <a:ext cx="1676400" cy="365125"/>
          </a:xfrm>
        </p:spPr>
        <p:txBody>
          <a:bodyPr/>
          <a:lstStyle/>
          <a:p>
            <a:fld id="{172ACA03-21CE-4F4B-9627-D6A7F9E55E7C}" type="datetime1">
              <a:rPr lang="en-US" smtClean="0"/>
              <a:t>7/6/2020</a:t>
            </a:fld>
            <a:endParaRPr lang="en-US" dirty="0"/>
          </a:p>
        </p:txBody>
      </p:sp>
      <p:sp>
        <p:nvSpPr>
          <p:cNvPr id="19" name="Footer Placeholder 9"/>
          <p:cNvSpPr>
            <a:spLocks noGrp="1"/>
          </p:cNvSpPr>
          <p:nvPr>
            <p:ph type="ftr" sz="quarter" idx="11"/>
          </p:nvPr>
        </p:nvSpPr>
        <p:spPr>
          <a:xfrm>
            <a:off x="1905000" y="6356350"/>
            <a:ext cx="5943600" cy="365125"/>
          </a:xfrm>
        </p:spPr>
        <p:txBody>
          <a:bodyPr/>
          <a:lstStyle/>
          <a:p>
            <a:r>
              <a:rPr lang="en-GB" smtClean="0"/>
              <a:t>Computer Organization and Architecture (CET205A)     S.Y.B.Tech.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3048000" y="609600"/>
            <a:ext cx="3584828" cy="523220"/>
          </a:xfrm>
          <a:prstGeom prst="rect">
            <a:avLst/>
          </a:prstGeom>
        </p:spPr>
        <p:txBody>
          <a:bodyPr wrap="none">
            <a:spAutoFit/>
          </a:bodyPr>
          <a:lstStyle/>
          <a:p>
            <a:r>
              <a:rPr lang="en-GB" altLang="en-US" sz="2800" dirty="0" smtClean="0">
                <a:latin typeface="Times New Roman" pitchFamily="18" charset="0"/>
                <a:cs typeface="Times New Roman" pitchFamily="18" charset="0"/>
              </a:rPr>
              <a:t>Von Neumann Machine</a:t>
            </a:r>
            <a:endParaRPr lang="en-US" sz="2800" dirty="0">
              <a:latin typeface="Times New Roman" pitchFamily="18" charset="0"/>
              <a:cs typeface="Times New Roman" pitchFamily="18" charset="0"/>
            </a:endParaRPr>
          </a:p>
        </p:txBody>
      </p:sp>
      <p:sp>
        <p:nvSpPr>
          <p:cNvPr id="13" name="Content Placeholder 2"/>
          <p:cNvSpPr txBox="1">
            <a:spLocks/>
          </p:cNvSpPr>
          <p:nvPr/>
        </p:nvSpPr>
        <p:spPr>
          <a:xfrm>
            <a:off x="762000" y="1371600"/>
            <a:ext cx="8153400" cy="452596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alt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Stored Program concept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alt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Main memory storing </a:t>
            </a:r>
            <a:r>
              <a:rPr kumimoji="0" lang="en-GB" altLang="en-US" sz="2400" b="0"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rPr>
              <a:t>programs (code) and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alt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ALU operating on </a:t>
            </a:r>
            <a:r>
              <a:rPr kumimoji="0" lang="en-GB" altLang="en-US" sz="2400" b="0"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binary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altLang="en-US" sz="2400" b="0"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rPr>
              <a:t>Control unit interpreting instructions from memory and executing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alt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Input and output equipment operated by </a:t>
            </a:r>
            <a:r>
              <a:rPr kumimoji="0" lang="en-GB" altLang="en-US" sz="2400" b="0"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control unit</a:t>
            </a:r>
          </a:p>
          <a:p>
            <a:pPr marL="342900" indent="-342900">
              <a:spcBef>
                <a:spcPct val="20000"/>
              </a:spcBef>
              <a:buFont typeface="Arial" pitchFamily="34" charset="0"/>
              <a:buChar char="•"/>
              <a:defRPr/>
            </a:pPr>
            <a:r>
              <a:rPr kumimoji="0" lang="en-GB" alt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Princeton Institute for Advanced Studies </a:t>
            </a:r>
            <a:r>
              <a:rPr kumimoji="0" lang="en-GB" altLang="en-US" sz="2400" b="0"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a:t>
            </a:r>
            <a:r>
              <a:rPr lang="en-GB" altLang="en-US" sz="2400" dirty="0" smtClean="0">
                <a:solidFill>
                  <a:srgbClr val="FF0000"/>
                </a:solidFill>
                <a:latin typeface="Times New Roman" pitchFamily="18" charset="0"/>
                <a:cs typeface="Times New Roman" pitchFamily="18" charset="0"/>
              </a:rPr>
              <a:t>IAS)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alt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Completed 1952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43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3810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990600" y="6356350"/>
            <a:ext cx="1600200" cy="365125"/>
          </a:xfrm>
        </p:spPr>
        <p:txBody>
          <a:bodyPr/>
          <a:lstStyle/>
          <a:p>
            <a:fld id="{74C61617-603A-468D-B6CA-E5E91DB7FED7}" type="datetime1">
              <a:rPr lang="en-US" smtClean="0"/>
              <a:t>7/6/2020</a:t>
            </a:fld>
            <a:endParaRPr lang="en-US" dirty="0"/>
          </a:p>
        </p:txBody>
      </p:sp>
      <p:sp>
        <p:nvSpPr>
          <p:cNvPr id="19" name="Footer Placeholder 9"/>
          <p:cNvSpPr>
            <a:spLocks noGrp="1"/>
          </p:cNvSpPr>
          <p:nvPr>
            <p:ph type="ftr" sz="quarter" idx="11"/>
          </p:nvPr>
        </p:nvSpPr>
        <p:spPr>
          <a:xfrm>
            <a:off x="1981200" y="6356350"/>
            <a:ext cx="61722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990600" y="533400"/>
            <a:ext cx="7785593" cy="461665"/>
          </a:xfrm>
          <a:prstGeom prst="rect">
            <a:avLst/>
          </a:prstGeom>
        </p:spPr>
        <p:txBody>
          <a:bodyPr wrap="none">
            <a:spAutoFit/>
          </a:bodyPr>
          <a:lstStyle/>
          <a:p>
            <a:r>
              <a:rPr lang="en-GB" altLang="en-US" sz="2400" dirty="0" smtClean="0">
                <a:latin typeface="Times New Roman" pitchFamily="18" charset="0"/>
                <a:cs typeface="Times New Roman" pitchFamily="18" charset="0"/>
              </a:rPr>
              <a:t>Difference between Von Neumann  and Harvard  Architecture</a:t>
            </a:r>
            <a:endParaRPr lang="en-US" sz="1600" dirty="0">
              <a:latin typeface="Times New Roman" pitchFamily="18" charset="0"/>
              <a:cs typeface="Times New Roman" pitchFamily="18" charset="0"/>
            </a:endParaRPr>
          </a:p>
        </p:txBody>
      </p:sp>
      <p:graphicFrame>
        <p:nvGraphicFramePr>
          <p:cNvPr id="18" name="Table 17"/>
          <p:cNvGraphicFramePr>
            <a:graphicFrameLocks noGrp="1"/>
          </p:cNvGraphicFramePr>
          <p:nvPr/>
        </p:nvGraphicFramePr>
        <p:xfrm>
          <a:off x="990600" y="1219201"/>
          <a:ext cx="7543800" cy="4952998"/>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417700">
                <a:tc>
                  <a:txBody>
                    <a:bodyPr/>
                    <a:lstStyle/>
                    <a:p>
                      <a:pPr algn="ctr"/>
                      <a:r>
                        <a:rPr lang="en-US" sz="1800" dirty="0" smtClean="0">
                          <a:latin typeface="Times New Roman" pitchFamily="18" charset="0"/>
                          <a:cs typeface="Times New Roman" pitchFamily="18" charset="0"/>
                        </a:rPr>
                        <a:t>Von Neumann</a:t>
                      </a:r>
                      <a:r>
                        <a:rPr lang="en-US" sz="1800" baseline="0" dirty="0" smtClean="0">
                          <a:latin typeface="Times New Roman" pitchFamily="18" charset="0"/>
                          <a:cs typeface="Times New Roman" pitchFamily="18" charset="0"/>
                        </a:rPr>
                        <a:t> Architecture</a:t>
                      </a:r>
                      <a:endParaRPr lang="en-US" dirty="0"/>
                    </a:p>
                  </a:txBody>
                  <a:tcPr/>
                </a:tc>
                <a:tc>
                  <a:txBody>
                    <a:bodyPr/>
                    <a:lstStyle/>
                    <a:p>
                      <a:pPr algn="ctr"/>
                      <a:r>
                        <a:rPr lang="en-GB" altLang="en-US" sz="1800" dirty="0" smtClean="0">
                          <a:latin typeface="Times New Roman" pitchFamily="18" charset="0"/>
                          <a:cs typeface="Times New Roman" pitchFamily="18" charset="0"/>
                        </a:rPr>
                        <a:t>Harvard  Architecture</a:t>
                      </a:r>
                      <a:endParaRPr lang="en-US" dirty="0"/>
                    </a:p>
                  </a:txBody>
                  <a:tcPr/>
                </a:tc>
                <a:extLst>
                  <a:ext uri="{0D108BD9-81ED-4DB2-BD59-A6C34878D82A}">
                    <a16:rowId xmlns:a16="http://schemas.microsoft.com/office/drawing/2014/main" val="10000"/>
                  </a:ext>
                </a:extLst>
              </a:tr>
              <a:tr h="915143">
                <a:tc>
                  <a:txBody>
                    <a:bodyPr/>
                    <a:lstStyle/>
                    <a:p>
                      <a:pPr algn="l" fontAlgn="base"/>
                      <a:r>
                        <a:rPr lang="en-US" sz="1600" dirty="0">
                          <a:latin typeface="Times New Roman" pitchFamily="18" charset="0"/>
                          <a:cs typeface="Times New Roman" pitchFamily="18" charset="0"/>
                        </a:rPr>
                        <a:t>It is named after the mathematician and early computer scientist </a:t>
                      </a:r>
                      <a:r>
                        <a:rPr lang="en-US" sz="1600" dirty="0">
                          <a:solidFill>
                            <a:srgbClr val="FF0000"/>
                          </a:solidFill>
                          <a:latin typeface="Times New Roman" pitchFamily="18" charset="0"/>
                          <a:cs typeface="Times New Roman" pitchFamily="18" charset="0"/>
                        </a:rPr>
                        <a:t>John Von </a:t>
                      </a:r>
                      <a:r>
                        <a:rPr lang="en-US" sz="1600" dirty="0">
                          <a:latin typeface="Times New Roman" pitchFamily="18" charset="0"/>
                          <a:cs typeface="Times New Roman" pitchFamily="18" charset="0"/>
                        </a:rPr>
                        <a:t>Neumann.</a:t>
                      </a:r>
                    </a:p>
                  </a:txBody>
                  <a:tcPr marL="86739" marR="86739" marT="40478" marB="40478" anchor="ctr"/>
                </a:tc>
                <a:tc>
                  <a:txBody>
                    <a:bodyPr/>
                    <a:lstStyle/>
                    <a:p>
                      <a:pPr algn="l" fontAlgn="base"/>
                      <a:r>
                        <a:rPr lang="en-US" sz="1600" dirty="0">
                          <a:latin typeface="Times New Roman" pitchFamily="18" charset="0"/>
                          <a:cs typeface="Times New Roman" pitchFamily="18" charset="0"/>
                        </a:rPr>
                        <a:t>The name is originated from “</a:t>
                      </a:r>
                      <a:r>
                        <a:rPr lang="en-US" sz="1600" kern="1200" dirty="0">
                          <a:solidFill>
                            <a:srgbClr val="FF0000"/>
                          </a:solidFill>
                          <a:latin typeface="Times New Roman" pitchFamily="18" charset="0"/>
                          <a:ea typeface="+mn-ea"/>
                          <a:cs typeface="Times New Roman" pitchFamily="18" charset="0"/>
                        </a:rPr>
                        <a:t>Harvard Mark I</a:t>
                      </a:r>
                      <a:r>
                        <a:rPr lang="en-US" sz="1600" dirty="0">
                          <a:latin typeface="Times New Roman" pitchFamily="18" charset="0"/>
                          <a:cs typeface="Times New Roman" pitchFamily="18" charset="0"/>
                        </a:rPr>
                        <a:t>” a relay based old computer.</a:t>
                      </a:r>
                    </a:p>
                  </a:txBody>
                  <a:tcPr marL="86739" marR="86739" marT="40478" marB="40478" anchor="ctr"/>
                </a:tc>
                <a:extLst>
                  <a:ext uri="{0D108BD9-81ED-4DB2-BD59-A6C34878D82A}">
                    <a16:rowId xmlns:a16="http://schemas.microsoft.com/office/drawing/2014/main" val="10001"/>
                  </a:ext>
                </a:extLst>
              </a:tr>
              <a:tr h="640491">
                <a:tc>
                  <a:txBody>
                    <a:bodyPr/>
                    <a:lstStyle/>
                    <a:p>
                      <a:pPr algn="l" fontAlgn="base"/>
                      <a:r>
                        <a:rPr lang="en-US" sz="1600" dirty="0">
                          <a:latin typeface="Times New Roman" pitchFamily="18" charset="0"/>
                          <a:cs typeface="Times New Roman" pitchFamily="18" charset="0"/>
                        </a:rPr>
                        <a:t>It required only </a:t>
                      </a:r>
                      <a:r>
                        <a:rPr lang="en-US" sz="1600" dirty="0">
                          <a:solidFill>
                            <a:srgbClr val="FF0000"/>
                          </a:solidFill>
                          <a:latin typeface="Times New Roman" pitchFamily="18" charset="0"/>
                          <a:cs typeface="Times New Roman" pitchFamily="18" charset="0"/>
                        </a:rPr>
                        <a:t>one memory </a:t>
                      </a:r>
                      <a:r>
                        <a:rPr lang="en-US" sz="1600" dirty="0">
                          <a:latin typeface="Times New Roman" pitchFamily="18" charset="0"/>
                          <a:cs typeface="Times New Roman" pitchFamily="18" charset="0"/>
                        </a:rPr>
                        <a:t>for their instruction and data.</a:t>
                      </a:r>
                    </a:p>
                  </a:txBody>
                  <a:tcPr marL="86739" marR="86739" marT="40478" marB="40478" anchor="ctr"/>
                </a:tc>
                <a:tc>
                  <a:txBody>
                    <a:bodyPr/>
                    <a:lstStyle/>
                    <a:p>
                      <a:pPr algn="l" fontAlgn="base"/>
                      <a:r>
                        <a:rPr lang="en-US" sz="1600" dirty="0">
                          <a:solidFill>
                            <a:schemeClr val="tx1"/>
                          </a:solidFill>
                          <a:latin typeface="Times New Roman" pitchFamily="18" charset="0"/>
                          <a:cs typeface="Times New Roman" pitchFamily="18" charset="0"/>
                        </a:rPr>
                        <a:t>It required </a:t>
                      </a:r>
                      <a:r>
                        <a:rPr lang="en-US" sz="1600" dirty="0">
                          <a:solidFill>
                            <a:srgbClr val="FF0000"/>
                          </a:solidFill>
                          <a:latin typeface="Times New Roman" pitchFamily="18" charset="0"/>
                          <a:cs typeface="Times New Roman" pitchFamily="18" charset="0"/>
                        </a:rPr>
                        <a:t>two memories </a:t>
                      </a:r>
                      <a:r>
                        <a:rPr lang="en-US" sz="1600" dirty="0">
                          <a:latin typeface="Times New Roman" pitchFamily="18" charset="0"/>
                          <a:cs typeface="Times New Roman" pitchFamily="18" charset="0"/>
                        </a:rPr>
                        <a:t>for their instruction and data.</a:t>
                      </a:r>
                    </a:p>
                  </a:txBody>
                  <a:tcPr marL="86739" marR="86739" marT="40478" marB="40478" anchor="ctr"/>
                </a:tc>
                <a:extLst>
                  <a:ext uri="{0D108BD9-81ED-4DB2-BD59-A6C34878D82A}">
                    <a16:rowId xmlns:a16="http://schemas.microsoft.com/office/drawing/2014/main" val="10002"/>
                  </a:ext>
                </a:extLst>
              </a:tr>
              <a:tr h="640491">
                <a:tc>
                  <a:txBody>
                    <a:bodyPr/>
                    <a:lstStyle/>
                    <a:p>
                      <a:pPr algn="l" fontAlgn="base"/>
                      <a:r>
                        <a:rPr lang="en-US" sz="1600" b="1" dirty="0">
                          <a:solidFill>
                            <a:srgbClr val="00B050"/>
                          </a:solidFill>
                          <a:latin typeface="Times New Roman" pitchFamily="18" charset="0"/>
                          <a:cs typeface="Times New Roman" pitchFamily="18" charset="0"/>
                        </a:rPr>
                        <a:t>Design</a:t>
                      </a:r>
                      <a:r>
                        <a:rPr lang="en-US" sz="1600" dirty="0">
                          <a:latin typeface="Times New Roman" pitchFamily="18" charset="0"/>
                          <a:cs typeface="Times New Roman" pitchFamily="18" charset="0"/>
                        </a:rPr>
                        <a:t> of the von Neumann architecture is </a:t>
                      </a:r>
                      <a:r>
                        <a:rPr lang="en-US" sz="1600" dirty="0">
                          <a:solidFill>
                            <a:srgbClr val="C00000"/>
                          </a:solidFill>
                          <a:latin typeface="Times New Roman" pitchFamily="18" charset="0"/>
                          <a:cs typeface="Times New Roman" pitchFamily="18" charset="0"/>
                        </a:rPr>
                        <a:t>simple.</a:t>
                      </a:r>
                    </a:p>
                  </a:txBody>
                  <a:tcPr marL="86739" marR="86739" marT="40478" marB="40478" anchor="ctr"/>
                </a:tc>
                <a:tc>
                  <a:txBody>
                    <a:bodyPr/>
                    <a:lstStyle/>
                    <a:p>
                      <a:pPr algn="l" fontAlgn="base"/>
                      <a:r>
                        <a:rPr lang="en-US" sz="1600" dirty="0">
                          <a:latin typeface="Times New Roman" pitchFamily="18" charset="0"/>
                          <a:cs typeface="Times New Roman" pitchFamily="18" charset="0"/>
                        </a:rPr>
                        <a:t>Design of Harvard architecture is </a:t>
                      </a:r>
                      <a:r>
                        <a:rPr lang="en-US" sz="1600" dirty="0">
                          <a:solidFill>
                            <a:srgbClr val="C00000"/>
                          </a:solidFill>
                          <a:latin typeface="Times New Roman" pitchFamily="18" charset="0"/>
                          <a:cs typeface="Times New Roman" pitchFamily="18" charset="0"/>
                        </a:rPr>
                        <a:t>complicated.</a:t>
                      </a:r>
                    </a:p>
                  </a:txBody>
                  <a:tcPr marL="86739" marR="86739" marT="40478" marB="40478" anchor="ctr"/>
                </a:tc>
                <a:extLst>
                  <a:ext uri="{0D108BD9-81ED-4DB2-BD59-A6C34878D82A}">
                    <a16:rowId xmlns:a16="http://schemas.microsoft.com/office/drawing/2014/main" val="10003"/>
                  </a:ext>
                </a:extLst>
              </a:tr>
              <a:tr h="640491">
                <a:tc>
                  <a:txBody>
                    <a:bodyPr/>
                    <a:lstStyle/>
                    <a:p>
                      <a:pPr algn="l" fontAlgn="base"/>
                      <a:r>
                        <a:rPr lang="en-US" sz="1600" dirty="0">
                          <a:latin typeface="Times New Roman" pitchFamily="18" charset="0"/>
                          <a:cs typeface="Times New Roman" pitchFamily="18" charset="0"/>
                        </a:rPr>
                        <a:t>Von Neumann architecture is required only </a:t>
                      </a:r>
                      <a:r>
                        <a:rPr lang="en-US" sz="1600" dirty="0">
                          <a:solidFill>
                            <a:srgbClr val="C00000"/>
                          </a:solidFill>
                          <a:latin typeface="Times New Roman" pitchFamily="18" charset="0"/>
                          <a:cs typeface="Times New Roman" pitchFamily="18" charset="0"/>
                        </a:rPr>
                        <a:t>one bus </a:t>
                      </a:r>
                      <a:r>
                        <a:rPr lang="en-US" sz="1600" dirty="0">
                          <a:latin typeface="Times New Roman" pitchFamily="18" charset="0"/>
                          <a:cs typeface="Times New Roman" pitchFamily="18" charset="0"/>
                        </a:rPr>
                        <a:t>for instruction and data.</a:t>
                      </a:r>
                    </a:p>
                  </a:txBody>
                  <a:tcPr marL="86739" marR="86739" marT="40478" marB="40478" anchor="ctr"/>
                </a:tc>
                <a:tc>
                  <a:txBody>
                    <a:bodyPr/>
                    <a:lstStyle/>
                    <a:p>
                      <a:pPr algn="l" fontAlgn="base"/>
                      <a:r>
                        <a:rPr lang="en-US" sz="1600" dirty="0">
                          <a:latin typeface="Times New Roman" pitchFamily="18" charset="0"/>
                          <a:cs typeface="Times New Roman" pitchFamily="18" charset="0"/>
                        </a:rPr>
                        <a:t>Harvard architecture is </a:t>
                      </a:r>
                      <a:r>
                        <a:rPr lang="en-US" sz="1600" dirty="0">
                          <a:solidFill>
                            <a:srgbClr val="C00000"/>
                          </a:solidFill>
                          <a:latin typeface="Times New Roman" pitchFamily="18" charset="0"/>
                          <a:cs typeface="Times New Roman" pitchFamily="18" charset="0"/>
                        </a:rPr>
                        <a:t>required separate bus</a:t>
                      </a:r>
                      <a:r>
                        <a:rPr lang="en-US" sz="1600" dirty="0">
                          <a:latin typeface="Times New Roman" pitchFamily="18" charset="0"/>
                          <a:cs typeface="Times New Roman" pitchFamily="18" charset="0"/>
                        </a:rPr>
                        <a:t> for instruction and data.</a:t>
                      </a:r>
                    </a:p>
                  </a:txBody>
                  <a:tcPr marL="86739" marR="86739" marT="40478" marB="40478" anchor="ctr"/>
                </a:tc>
                <a:extLst>
                  <a:ext uri="{0D108BD9-81ED-4DB2-BD59-A6C34878D82A}">
                    <a16:rowId xmlns:a16="http://schemas.microsoft.com/office/drawing/2014/main" val="10004"/>
                  </a:ext>
                </a:extLst>
              </a:tr>
              <a:tr h="640491">
                <a:tc>
                  <a:txBody>
                    <a:bodyPr/>
                    <a:lstStyle/>
                    <a:p>
                      <a:pPr algn="l" fontAlgn="base"/>
                      <a:r>
                        <a:rPr lang="en-US" sz="1600" dirty="0">
                          <a:latin typeface="Times New Roman" pitchFamily="18" charset="0"/>
                          <a:cs typeface="Times New Roman" pitchFamily="18" charset="0"/>
                        </a:rPr>
                        <a:t>Processor needs </a:t>
                      </a:r>
                      <a:r>
                        <a:rPr lang="en-US" sz="1600" dirty="0">
                          <a:solidFill>
                            <a:srgbClr val="C00000"/>
                          </a:solidFill>
                          <a:latin typeface="Times New Roman" pitchFamily="18" charset="0"/>
                          <a:cs typeface="Times New Roman" pitchFamily="18" charset="0"/>
                        </a:rPr>
                        <a:t>two clock </a:t>
                      </a:r>
                      <a:r>
                        <a:rPr lang="en-US" sz="1600" dirty="0">
                          <a:latin typeface="Times New Roman" pitchFamily="18" charset="0"/>
                          <a:cs typeface="Times New Roman" pitchFamily="18" charset="0"/>
                        </a:rPr>
                        <a:t>cycles to complete an instruction.</a:t>
                      </a:r>
                    </a:p>
                  </a:txBody>
                  <a:tcPr marL="86739" marR="86739" marT="40478" marB="40478" anchor="ctr"/>
                </a:tc>
                <a:tc>
                  <a:txBody>
                    <a:bodyPr/>
                    <a:lstStyle/>
                    <a:p>
                      <a:pPr algn="l" fontAlgn="base"/>
                      <a:r>
                        <a:rPr lang="en-US" sz="1600" dirty="0">
                          <a:latin typeface="Times New Roman" pitchFamily="18" charset="0"/>
                          <a:cs typeface="Times New Roman" pitchFamily="18" charset="0"/>
                        </a:rPr>
                        <a:t>Processor can complete an instruction in </a:t>
                      </a:r>
                      <a:r>
                        <a:rPr lang="en-US" sz="1600" dirty="0">
                          <a:solidFill>
                            <a:srgbClr val="C00000"/>
                          </a:solidFill>
                          <a:latin typeface="Times New Roman" pitchFamily="18" charset="0"/>
                          <a:cs typeface="Times New Roman" pitchFamily="18" charset="0"/>
                        </a:rPr>
                        <a:t>one cycle</a:t>
                      </a:r>
                    </a:p>
                  </a:txBody>
                  <a:tcPr marL="86739" marR="86739" marT="40478" marB="40478" anchor="ctr"/>
                </a:tc>
                <a:extLst>
                  <a:ext uri="{0D108BD9-81ED-4DB2-BD59-A6C34878D82A}">
                    <a16:rowId xmlns:a16="http://schemas.microsoft.com/office/drawing/2014/main" val="10005"/>
                  </a:ext>
                </a:extLst>
              </a:tr>
              <a:tr h="640491">
                <a:tc>
                  <a:txBody>
                    <a:bodyPr/>
                    <a:lstStyle/>
                    <a:p>
                      <a:pPr algn="l" fontAlgn="base"/>
                      <a:r>
                        <a:rPr lang="en-US" sz="1600" dirty="0">
                          <a:solidFill>
                            <a:srgbClr val="C00000"/>
                          </a:solidFill>
                          <a:latin typeface="Times New Roman" pitchFamily="18" charset="0"/>
                          <a:cs typeface="Times New Roman" pitchFamily="18" charset="0"/>
                        </a:rPr>
                        <a:t>Low performance </a:t>
                      </a:r>
                      <a:r>
                        <a:rPr lang="en-US" sz="1600" dirty="0">
                          <a:latin typeface="Times New Roman" pitchFamily="18" charset="0"/>
                          <a:cs typeface="Times New Roman" pitchFamily="18" charset="0"/>
                        </a:rPr>
                        <a:t>as compared to Harvard architecture.</a:t>
                      </a:r>
                    </a:p>
                  </a:txBody>
                  <a:tcPr marL="86739" marR="86739" marT="40478" marB="40478" anchor="ctr"/>
                </a:tc>
                <a:tc>
                  <a:txBody>
                    <a:bodyPr/>
                    <a:lstStyle/>
                    <a:p>
                      <a:pPr algn="l" fontAlgn="base"/>
                      <a:r>
                        <a:rPr lang="en-US" sz="1600" dirty="0">
                          <a:latin typeface="Times New Roman" pitchFamily="18" charset="0"/>
                          <a:cs typeface="Times New Roman" pitchFamily="18" charset="0"/>
                        </a:rPr>
                        <a:t>Easier to </a:t>
                      </a:r>
                      <a:r>
                        <a:rPr lang="en-US" sz="1600" dirty="0">
                          <a:solidFill>
                            <a:srgbClr val="C00000"/>
                          </a:solidFill>
                          <a:latin typeface="Times New Roman" pitchFamily="18" charset="0"/>
                          <a:cs typeface="Times New Roman" pitchFamily="18" charset="0"/>
                        </a:rPr>
                        <a:t>pipeline</a:t>
                      </a:r>
                      <a:r>
                        <a:rPr lang="en-US" sz="1600" dirty="0">
                          <a:latin typeface="Times New Roman" pitchFamily="18" charset="0"/>
                          <a:cs typeface="Times New Roman" pitchFamily="18" charset="0"/>
                        </a:rPr>
                        <a:t>, so </a:t>
                      </a:r>
                      <a:r>
                        <a:rPr lang="en-US" sz="1600" dirty="0">
                          <a:solidFill>
                            <a:srgbClr val="C00000"/>
                          </a:solidFill>
                          <a:latin typeface="Times New Roman" pitchFamily="18" charset="0"/>
                          <a:cs typeface="Times New Roman" pitchFamily="18" charset="0"/>
                        </a:rPr>
                        <a:t>high performance </a:t>
                      </a:r>
                      <a:r>
                        <a:rPr lang="en-US" sz="1600" dirty="0">
                          <a:latin typeface="Times New Roman" pitchFamily="18" charset="0"/>
                          <a:cs typeface="Times New Roman" pitchFamily="18" charset="0"/>
                        </a:rPr>
                        <a:t>can be achieve.</a:t>
                      </a:r>
                    </a:p>
                  </a:txBody>
                  <a:tcPr marL="86739" marR="86739" marT="40478" marB="40478" anchor="ctr"/>
                </a:tc>
                <a:extLst>
                  <a:ext uri="{0D108BD9-81ED-4DB2-BD59-A6C34878D82A}">
                    <a16:rowId xmlns:a16="http://schemas.microsoft.com/office/drawing/2014/main" val="10006"/>
                  </a:ext>
                </a:extLst>
              </a:tr>
              <a:tr h="417700">
                <a:tc>
                  <a:txBody>
                    <a:bodyPr/>
                    <a:lstStyle/>
                    <a:p>
                      <a:pPr algn="l" fontAlgn="base"/>
                      <a:r>
                        <a:rPr lang="en-US" sz="1600" dirty="0">
                          <a:latin typeface="Times New Roman" pitchFamily="18" charset="0"/>
                          <a:cs typeface="Times New Roman" pitchFamily="18" charset="0"/>
                        </a:rPr>
                        <a:t>It is </a:t>
                      </a:r>
                      <a:r>
                        <a:rPr lang="en-US" sz="1600" dirty="0">
                          <a:solidFill>
                            <a:srgbClr val="C00000"/>
                          </a:solidFill>
                          <a:latin typeface="Times New Roman" pitchFamily="18" charset="0"/>
                          <a:cs typeface="Times New Roman" pitchFamily="18" charset="0"/>
                        </a:rPr>
                        <a:t>cheaper.</a:t>
                      </a:r>
                    </a:p>
                  </a:txBody>
                  <a:tcPr marL="86739" marR="86739" marT="40478" marB="40478" anchor="ctr"/>
                </a:tc>
                <a:tc>
                  <a:txBody>
                    <a:bodyPr/>
                    <a:lstStyle/>
                    <a:p>
                      <a:pPr algn="l" fontAlgn="base"/>
                      <a:r>
                        <a:rPr lang="en-US" sz="1600" dirty="0">
                          <a:latin typeface="Times New Roman" pitchFamily="18" charset="0"/>
                          <a:cs typeface="Times New Roman" pitchFamily="18" charset="0"/>
                        </a:rPr>
                        <a:t>Comparatively </a:t>
                      </a:r>
                      <a:r>
                        <a:rPr lang="en-US" sz="1600" dirty="0">
                          <a:solidFill>
                            <a:srgbClr val="C00000"/>
                          </a:solidFill>
                          <a:latin typeface="Times New Roman" pitchFamily="18" charset="0"/>
                          <a:cs typeface="Times New Roman" pitchFamily="18" charset="0"/>
                        </a:rPr>
                        <a:t>high cost.</a:t>
                      </a:r>
                    </a:p>
                  </a:txBody>
                  <a:tcPr marL="86739" marR="86739" marT="40478" marB="40478" anchor="ctr"/>
                </a:tc>
                <a:extLst>
                  <a:ext uri="{0D108BD9-81ED-4DB2-BD59-A6C34878D82A}">
                    <a16:rowId xmlns:a16="http://schemas.microsoft.com/office/drawing/2014/main" val="10007"/>
                  </a:ext>
                </a:extLst>
              </a:tr>
            </a:tbl>
          </a:graphicData>
        </a:graphic>
      </p:graphicFrame>
      <p:sp>
        <p:nvSpPr>
          <p:cNvPr id="2" name="Slide Number Placeholder 1"/>
          <p:cNvSpPr>
            <a:spLocks noGrp="1"/>
          </p:cNvSpPr>
          <p:nvPr>
            <p:ph type="sldNum" sz="quarter" idx="12"/>
          </p:nvPr>
        </p:nvSpPr>
        <p:spPr/>
        <p:txBody>
          <a:bodyPr/>
          <a:lstStyle/>
          <a:p>
            <a:fld id="{F656F177-577E-4618-B06F-A5838933096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43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3810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55073" y="6409531"/>
            <a:ext cx="1600200" cy="365125"/>
          </a:xfrm>
        </p:spPr>
        <p:txBody>
          <a:bodyPr/>
          <a:lstStyle/>
          <a:p>
            <a:fld id="{B7A31518-E992-4021-8BF3-22025F09F2F0}" type="datetime1">
              <a:rPr lang="en-US" smtClean="0"/>
              <a:t>7/6/2020</a:t>
            </a:fld>
            <a:endParaRPr lang="en-US" dirty="0"/>
          </a:p>
        </p:txBody>
      </p:sp>
      <p:sp>
        <p:nvSpPr>
          <p:cNvPr id="19" name="Footer Placeholder 9"/>
          <p:cNvSpPr>
            <a:spLocks noGrp="1"/>
          </p:cNvSpPr>
          <p:nvPr>
            <p:ph type="ftr" sz="quarter" idx="11"/>
          </p:nvPr>
        </p:nvSpPr>
        <p:spPr>
          <a:xfrm>
            <a:off x="1828800" y="6356350"/>
            <a:ext cx="64008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5078313"/>
          </a:xfrm>
          <a:prstGeom prst="rect">
            <a:avLst/>
          </a:prstGeom>
        </p:spPr>
        <p:txBody>
          <a:bodyPr wrap="square">
            <a:spAutoFit/>
          </a:bodyPr>
          <a:lstStyle/>
          <a:p>
            <a:r>
              <a:rPr lang="en-US" b="1" dirty="0" smtClean="0">
                <a:solidFill>
                  <a:srgbClr val="FF0000"/>
                </a:solidFill>
                <a:latin typeface="Times New Roman" pitchFamily="18" charset="0"/>
                <a:cs typeface="Times New Roman" pitchFamily="18" charset="0"/>
              </a:rPr>
              <a:t> Objectives :</a:t>
            </a:r>
          </a:p>
          <a:p>
            <a:pPr marL="514350" lvl="0" indent="-514350">
              <a:buFont typeface="+mj-lt"/>
              <a:buAutoNum type="arabicPeriod"/>
            </a:pPr>
            <a:r>
              <a:rPr lang="en-US" b="1" dirty="0">
                <a:latin typeface="Times New Roman" pitchFamily="18" charset="0"/>
                <a:cs typeface="Times New Roman" pitchFamily="18" charset="0"/>
              </a:rPr>
              <a:t>To acquire the knowledge of </a:t>
            </a:r>
            <a:r>
              <a:rPr lang="en-US" b="1" dirty="0">
                <a:solidFill>
                  <a:srgbClr val="0070C0"/>
                </a:solidFill>
                <a:latin typeface="Times New Roman" pitchFamily="18" charset="0"/>
                <a:cs typeface="Times New Roman" pitchFamily="18" charset="0"/>
              </a:rPr>
              <a:t>structure, function</a:t>
            </a:r>
            <a:r>
              <a:rPr lang="en-US" b="1" dirty="0">
                <a:latin typeface="Times New Roman" pitchFamily="18" charset="0"/>
                <a:cs typeface="Times New Roman" pitchFamily="18" charset="0"/>
              </a:rPr>
              <a:t> and evolution of computer systems. </a:t>
            </a:r>
          </a:p>
          <a:p>
            <a:pPr marL="514350" lvl="0" indent="-514350">
              <a:buFont typeface="+mj-lt"/>
              <a:buAutoNum type="arabicPeriod"/>
            </a:pPr>
            <a:r>
              <a:rPr lang="en-US" b="1" dirty="0">
                <a:latin typeface="Times New Roman" pitchFamily="18" charset="0"/>
                <a:cs typeface="Times New Roman" pitchFamily="18" charset="0"/>
              </a:rPr>
              <a:t>To design </a:t>
            </a:r>
            <a:r>
              <a:rPr lang="en-US" b="1" dirty="0">
                <a:solidFill>
                  <a:srgbClr val="0070C0"/>
                </a:solidFill>
                <a:latin typeface="Times New Roman" pitchFamily="18" charset="0"/>
                <a:cs typeface="Times New Roman" pitchFamily="18" charset="0"/>
              </a:rPr>
              <a:t>Arithmetic Logical Unit </a:t>
            </a:r>
            <a:r>
              <a:rPr lang="en-US" b="1" dirty="0">
                <a:latin typeface="Times New Roman" pitchFamily="18" charset="0"/>
                <a:cs typeface="Times New Roman" pitchFamily="18" charset="0"/>
              </a:rPr>
              <a:t>and </a:t>
            </a:r>
            <a:r>
              <a:rPr lang="en-US" b="1" dirty="0">
                <a:solidFill>
                  <a:srgbClr val="0070C0"/>
                </a:solidFill>
                <a:latin typeface="Times New Roman" pitchFamily="18" charset="0"/>
                <a:cs typeface="Times New Roman" pitchFamily="18" charset="0"/>
              </a:rPr>
              <a:t>Control Unit </a:t>
            </a:r>
            <a:r>
              <a:rPr lang="en-US" b="1" dirty="0">
                <a:latin typeface="Times New Roman" pitchFamily="18" charset="0"/>
                <a:cs typeface="Times New Roman" pitchFamily="18" charset="0"/>
              </a:rPr>
              <a:t>of digital computers. </a:t>
            </a:r>
          </a:p>
          <a:p>
            <a:pPr marL="514350" lvl="0" indent="-514350">
              <a:buFont typeface="+mj-lt"/>
              <a:buAutoNum type="arabicPeriod"/>
            </a:pPr>
            <a:r>
              <a:rPr lang="en-US" b="1" dirty="0">
                <a:latin typeface="Times New Roman" pitchFamily="18" charset="0"/>
                <a:cs typeface="Times New Roman" pitchFamily="18" charset="0"/>
              </a:rPr>
              <a:t>To understand </a:t>
            </a:r>
            <a:r>
              <a:rPr lang="en-US" b="1" dirty="0">
                <a:solidFill>
                  <a:srgbClr val="0070C0"/>
                </a:solidFill>
                <a:latin typeface="Times New Roman" pitchFamily="18" charset="0"/>
                <a:cs typeface="Times New Roman" pitchFamily="18" charset="0"/>
              </a:rPr>
              <a:t>instruction</a:t>
            </a:r>
            <a:r>
              <a:rPr lang="en-US" b="1" dirty="0">
                <a:latin typeface="Times New Roman" pitchFamily="18" charset="0"/>
                <a:cs typeface="Times New Roman" pitchFamily="18" charset="0"/>
              </a:rPr>
              <a:t> level parallelism and internal processor organization.</a:t>
            </a:r>
          </a:p>
          <a:p>
            <a:pPr marL="514350" lvl="0" indent="-514350">
              <a:buFont typeface="+mj-lt"/>
              <a:buAutoNum type="arabicPeriod"/>
            </a:pPr>
            <a:r>
              <a:rPr lang="en-US" b="1" dirty="0">
                <a:latin typeface="Times New Roman" pitchFamily="18" charset="0"/>
                <a:cs typeface="Times New Roman" pitchFamily="18" charset="0"/>
              </a:rPr>
              <a:t>To gain the conceptual knowledge of </a:t>
            </a:r>
            <a:r>
              <a:rPr lang="en-US" b="1" dirty="0">
                <a:solidFill>
                  <a:srgbClr val="0070C0"/>
                </a:solidFill>
                <a:latin typeface="Times New Roman" pitchFamily="18" charset="0"/>
                <a:cs typeface="Times New Roman" pitchFamily="18" charset="0"/>
              </a:rPr>
              <a:t>Cache memory </a:t>
            </a:r>
            <a:r>
              <a:rPr lang="en-US" b="1" dirty="0">
                <a:latin typeface="Times New Roman" pitchFamily="18" charset="0"/>
                <a:cs typeface="Times New Roman" pitchFamily="18" charset="0"/>
              </a:rPr>
              <a:t>and </a:t>
            </a:r>
            <a:r>
              <a:rPr lang="en-US" b="1" dirty="0">
                <a:solidFill>
                  <a:srgbClr val="0070C0"/>
                </a:solidFill>
                <a:latin typeface="Times New Roman" pitchFamily="18" charset="0"/>
                <a:cs typeface="Times New Roman" pitchFamily="18" charset="0"/>
              </a:rPr>
              <a:t>multiple processor organization. </a:t>
            </a:r>
            <a:endParaRPr lang="en-US" b="1" dirty="0" smtClean="0">
              <a:solidFill>
                <a:srgbClr val="0070C0"/>
              </a:solidFill>
              <a:latin typeface="Times New Roman" pitchFamily="18" charset="0"/>
              <a:cs typeface="Times New Roman" pitchFamily="18" charset="0"/>
            </a:endParaRPr>
          </a:p>
          <a:p>
            <a:pPr marL="514350" lvl="0" indent="-514350"/>
            <a:endParaRPr lang="en-US" b="1" dirty="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Outcomes </a:t>
            </a:r>
            <a:r>
              <a:rPr lang="en-US" b="1" dirty="0">
                <a:solidFill>
                  <a:srgbClr val="FF0000"/>
                </a:solidFill>
                <a:latin typeface="Times New Roman" pitchFamily="18" charset="0"/>
                <a:cs typeface="Times New Roman" pitchFamily="18" charset="0"/>
              </a:rPr>
              <a:t>:</a:t>
            </a:r>
          </a:p>
          <a:p>
            <a:r>
              <a:rPr lang="en-US" b="1" dirty="0" smtClean="0">
                <a:latin typeface="Times New Roman" pitchFamily="18" charset="0"/>
                <a:cs typeface="Times New Roman" pitchFamily="18" charset="0"/>
              </a:rPr>
              <a:t>On completion of the course, student will be able to – </a:t>
            </a:r>
          </a:p>
          <a:p>
            <a:pPr marL="342900" lvl="0" indent="-342900">
              <a:buFont typeface="+mj-lt"/>
              <a:buAutoNum type="arabicPeriod"/>
            </a:pPr>
            <a:r>
              <a:rPr lang="en-US" b="1" dirty="0" smtClean="0">
                <a:latin typeface="Times New Roman" pitchFamily="18" charset="0"/>
                <a:cs typeface="Times New Roman" pitchFamily="18" charset="0"/>
              </a:rPr>
              <a:t> Demonstrate computer architecture concepts related to design of modern processors and compare various generation of processors.</a:t>
            </a:r>
          </a:p>
          <a:p>
            <a:pPr marL="342900" lvl="0" indent="-342900">
              <a:buFont typeface="+mj-lt"/>
              <a:buAutoNum type="arabicPeriod"/>
            </a:pPr>
            <a:r>
              <a:rPr lang="en-US" b="1" dirty="0" smtClean="0">
                <a:latin typeface="Times New Roman" pitchFamily="18" charset="0"/>
                <a:cs typeface="Times New Roman" pitchFamily="18" charset="0"/>
              </a:rPr>
              <a:t> Design arithmetic functional units such as: Adder, Subtractor , Multiplier and Division units. </a:t>
            </a:r>
          </a:p>
          <a:p>
            <a:pPr marL="342900" lvl="0" indent="-342900">
              <a:buFont typeface="+mj-lt"/>
              <a:buAutoNum type="arabicPeriod"/>
            </a:pPr>
            <a:r>
              <a:rPr lang="en-US" b="1" dirty="0" smtClean="0">
                <a:latin typeface="Times New Roman" pitchFamily="18" charset="0"/>
                <a:cs typeface="Times New Roman" pitchFamily="18" charset="0"/>
              </a:rPr>
              <a:t> Obtain the knowledge of processor structure and its functions for internal designing of processor organization.</a:t>
            </a:r>
          </a:p>
          <a:p>
            <a:pPr marL="342900" lvl="0" indent="-342900">
              <a:buFont typeface="+mj-lt"/>
              <a:buAutoNum type="arabicPeriod"/>
            </a:pPr>
            <a:r>
              <a:rPr lang="en-US" b="1" dirty="0" smtClean="0">
                <a:latin typeface="Times New Roman" pitchFamily="18" charset="0"/>
                <a:cs typeface="Times New Roman" pitchFamily="18" charset="0"/>
              </a:rPr>
              <a:t>Design the size of the cache for the various processor organizations.</a:t>
            </a:r>
            <a:endParaRPr lang="en-US" b="1" dirty="0">
              <a:latin typeface="Times New Roman" pitchFamily="18" charset="0"/>
              <a:cs typeface="Times New Roman" pitchFamily="18" charset="0"/>
            </a:endParaRPr>
          </a:p>
        </p:txBody>
      </p:sp>
      <p:sp>
        <p:nvSpPr>
          <p:cNvPr id="23" name="Rectangle 22"/>
          <p:cNvSpPr/>
          <p:nvPr/>
        </p:nvSpPr>
        <p:spPr>
          <a:xfrm>
            <a:off x="2133600" y="457200"/>
            <a:ext cx="4876800" cy="584775"/>
          </a:xfrm>
          <a:prstGeom prst="rect">
            <a:avLst/>
          </a:prstGeom>
        </p:spPr>
        <p:txBody>
          <a:bodyPr wrap="square">
            <a:spAutoFit/>
          </a:bodyPr>
          <a:lstStyle/>
          <a:p>
            <a:pPr algn="ctr"/>
            <a:r>
              <a:rPr lang="en-US" sz="3200" dirty="0">
                <a:latin typeface="Times New Roman" pitchFamily="18" charset="0"/>
                <a:cs typeface="Times New Roman" pitchFamily="18" charset="0"/>
              </a:rPr>
              <a:t>Objectives &amp; </a:t>
            </a:r>
            <a:r>
              <a:rPr lang="en-US" sz="3200" dirty="0" smtClean="0">
                <a:latin typeface="Times New Roman" pitchFamily="18" charset="0"/>
                <a:cs typeface="Times New Roman" pitchFamily="18" charset="0"/>
              </a:rPr>
              <a:t>Outcomes</a:t>
            </a:r>
            <a:endParaRPr lang="en-US" sz="32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6858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266F108B-1416-4979-823C-15EB531E0A3D}" type="datetime1">
              <a:rPr lang="en-US" smtClean="0"/>
              <a:t>7/6/2020</a:t>
            </a:fld>
            <a:endParaRPr lang="en-US" dirty="0"/>
          </a:p>
        </p:txBody>
      </p:sp>
      <p:sp>
        <p:nvSpPr>
          <p:cNvPr id="19" name="Footer Placeholder 9"/>
          <p:cNvSpPr>
            <a:spLocks noGrp="1"/>
          </p:cNvSpPr>
          <p:nvPr>
            <p:ph type="ftr" sz="quarter" idx="11"/>
          </p:nvPr>
        </p:nvSpPr>
        <p:spPr>
          <a:xfrm>
            <a:off x="1600200" y="6356350"/>
            <a:ext cx="6477000" cy="365125"/>
          </a:xfrm>
        </p:spPr>
        <p:txBody>
          <a:bodyPr/>
          <a:lstStyle/>
          <a:p>
            <a:r>
              <a:rPr lang="en-GB" smtClean="0"/>
              <a:t>Computer Organization and Architecture (CET205A)     S.Y.B.Tech.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1066800" y="152400"/>
            <a:ext cx="5754139" cy="461665"/>
          </a:xfrm>
          <a:prstGeom prst="rect">
            <a:avLst/>
          </a:prstGeom>
        </p:spPr>
        <p:txBody>
          <a:bodyPr wrap="none">
            <a:spAutoFit/>
          </a:bodyPr>
          <a:lstStyle/>
          <a:p>
            <a:pPr algn="ctr"/>
            <a:r>
              <a:rPr lang="en-GB" altLang="en-US" sz="2400" dirty="0" smtClean="0">
                <a:latin typeface="Times New Roman" pitchFamily="18" charset="0"/>
                <a:cs typeface="Times New Roman" pitchFamily="18" charset="0"/>
              </a:rPr>
              <a:t>IAS (Institute for Advanced Studies) - details</a:t>
            </a:r>
            <a:endParaRPr lang="en-US" sz="2400" dirty="0">
              <a:latin typeface="Times New Roman" pitchFamily="18" charset="0"/>
              <a:cs typeface="Times New Roman" pitchFamily="18" charset="0"/>
            </a:endParaRPr>
          </a:p>
        </p:txBody>
      </p:sp>
      <p:sp>
        <p:nvSpPr>
          <p:cNvPr id="13" name="Content Placeholder 2"/>
          <p:cNvSpPr txBox="1">
            <a:spLocks/>
          </p:cNvSpPr>
          <p:nvPr/>
        </p:nvSpPr>
        <p:spPr>
          <a:xfrm>
            <a:off x="990600" y="762000"/>
            <a:ext cx="7620000" cy="5562600"/>
          </a:xfrm>
          <a:prstGeom prst="rect">
            <a:avLst/>
          </a:prstGeom>
        </p:spPr>
        <p:txBody>
          <a:bodyPr>
            <a:normAutofit fontScale="92500" lnSpcReduction="20000"/>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alt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1000 </a:t>
            </a:r>
            <a:r>
              <a:rPr kumimoji="0" lang="en-GB" altLang="en-US" b="0"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rPr>
              <a:t>(storage locations) </a:t>
            </a:r>
            <a:r>
              <a:rPr kumimoji="0" lang="en-GB" alt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x 40 bit </a:t>
            </a:r>
            <a:r>
              <a:rPr kumimoji="0" lang="en-GB" altLang="en-US" b="0"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rPr>
              <a:t>(of each) </a:t>
            </a:r>
            <a:r>
              <a:rPr kumimoji="0" lang="en-GB" alt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words</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alt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Binary number</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alt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2 x 20 </a:t>
            </a:r>
            <a:r>
              <a:rPr kumimoji="0" lang="en-GB" altLang="en-US" b="0"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rPr>
              <a:t>(8 bit-opcode+12 bit-address)</a:t>
            </a:r>
            <a:r>
              <a:rPr kumimoji="0" lang="en-GB" alt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bit instructions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GB"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GB"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lang="en-GB" altLang="en-US" sz="2400" b="1" dirty="0" smtClean="0">
              <a:solidFill>
                <a:srgbClr val="0070C0"/>
              </a:solidFill>
              <a:latin typeface="Times New Roman" pitchFamily="18" charset="0"/>
              <a:cs typeface="Times New Roman"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GB"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GB" alt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GB" altLang="en-US" sz="16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lang="en-GB" altLang="en-US" sz="1600" b="1" dirty="0" smtClean="0">
              <a:solidFill>
                <a:srgbClr val="0070C0"/>
              </a:solidFill>
              <a:latin typeface="Times New Roman" pitchFamily="18" charset="0"/>
              <a:cs typeface="Times New Roman"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GB" altLang="en-US" sz="16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endParaRPr>
          </a:p>
          <a:p>
            <a:pPr marL="342900" marR="0" lvl="0" indent="-342900" algn="ctr" defTabSz="914400" rtl="0" eaLnBrk="1" fontAlgn="auto" latinLnBrk="0" hangingPunct="1">
              <a:lnSpc>
                <a:spcPct val="90000"/>
              </a:lnSpc>
              <a:spcBef>
                <a:spcPct val="20000"/>
              </a:spcBef>
              <a:spcAft>
                <a:spcPts val="0"/>
              </a:spcAft>
              <a:buClrTx/>
              <a:buSzTx/>
              <a:tabLst/>
              <a:defRPr/>
            </a:pPr>
            <a:r>
              <a:rPr kumimoji="0" lang="en-GB" altLang="en-US" sz="1500" b="1" i="0" u="none" strike="noStrike" kern="1200" cap="none" spc="0" normalizeH="0" baseline="0" noProof="0" dirty="0" smtClean="0">
                <a:ln>
                  <a:noFill/>
                </a:ln>
                <a:effectLst/>
                <a:uLnTx/>
                <a:uFillTx/>
                <a:latin typeface="Times New Roman" pitchFamily="18" charset="0"/>
                <a:cs typeface="Times New Roman" pitchFamily="18" charset="0"/>
              </a:rPr>
              <a:t>(b) Instruction word</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GB" altLang="en-US" sz="20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altLang="en-US" sz="20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rPr>
              <a:t>Set of registers (storage in CPU)</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alt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Memory Buffer Register </a:t>
            </a:r>
            <a:r>
              <a:rPr kumimoji="0" lang="en-GB" altLang="en-US" sz="2000" b="0"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(MBR)</a:t>
            </a:r>
          </a:p>
          <a:p>
            <a:pPr marL="742950" lvl="1" indent="-285750">
              <a:lnSpc>
                <a:spcPct val="90000"/>
              </a:lnSpc>
              <a:spcBef>
                <a:spcPct val="20000"/>
              </a:spcBef>
              <a:buFont typeface="Arial" pitchFamily="34" charset="0"/>
              <a:buChar char="–"/>
              <a:defRPr/>
            </a:pPr>
            <a:r>
              <a:rPr kumimoji="0" lang="en-GB" alt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Memory Address </a:t>
            </a:r>
            <a:r>
              <a:rPr lang="en-GB" altLang="en-US" sz="2000" dirty="0" smtClean="0">
                <a:latin typeface="Times New Roman" pitchFamily="18" charset="0"/>
                <a:cs typeface="Times New Roman" pitchFamily="18" charset="0"/>
              </a:rPr>
              <a:t>Register </a:t>
            </a:r>
            <a:r>
              <a:rPr lang="en-GB" altLang="en-US" sz="2000" dirty="0" smtClean="0">
                <a:solidFill>
                  <a:srgbClr val="FF0000"/>
                </a:solidFill>
                <a:latin typeface="Times New Roman" pitchFamily="18" charset="0"/>
                <a:cs typeface="Times New Roman" pitchFamily="18" charset="0"/>
              </a:rPr>
              <a:t>(MAR)</a:t>
            </a:r>
          </a:p>
          <a:p>
            <a:pPr marL="742950" lvl="1" indent="-285750">
              <a:lnSpc>
                <a:spcPct val="90000"/>
              </a:lnSpc>
              <a:spcBef>
                <a:spcPct val="20000"/>
              </a:spcBef>
              <a:buFont typeface="Arial" pitchFamily="34" charset="0"/>
              <a:buChar char="–"/>
              <a:defRPr/>
            </a:pPr>
            <a:r>
              <a:rPr kumimoji="0" lang="en-GB" alt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Instruction </a:t>
            </a:r>
            <a:r>
              <a:rPr lang="en-GB" altLang="en-US" sz="2000" dirty="0" smtClean="0">
                <a:latin typeface="Times New Roman" pitchFamily="18" charset="0"/>
                <a:cs typeface="Times New Roman" pitchFamily="18" charset="0"/>
              </a:rPr>
              <a:t>Register </a:t>
            </a:r>
            <a:r>
              <a:rPr lang="en-GB" altLang="en-US" sz="2000" dirty="0" smtClean="0">
                <a:solidFill>
                  <a:srgbClr val="FF0000"/>
                </a:solidFill>
                <a:latin typeface="Times New Roman" pitchFamily="18" charset="0"/>
                <a:cs typeface="Times New Roman" pitchFamily="18" charset="0"/>
              </a:rPr>
              <a:t>(IR)</a:t>
            </a:r>
          </a:p>
          <a:p>
            <a:pPr marL="742950" lvl="1" indent="-285750">
              <a:lnSpc>
                <a:spcPct val="90000"/>
              </a:lnSpc>
              <a:spcBef>
                <a:spcPct val="20000"/>
              </a:spcBef>
              <a:buFont typeface="Arial" pitchFamily="34" charset="0"/>
              <a:buChar char="–"/>
              <a:defRPr/>
            </a:pPr>
            <a:r>
              <a:rPr kumimoji="0" lang="en-GB" alt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Instruction Buffer </a:t>
            </a:r>
            <a:r>
              <a:rPr lang="en-GB" altLang="en-US" sz="2000" dirty="0" smtClean="0">
                <a:latin typeface="Times New Roman" pitchFamily="18" charset="0"/>
                <a:cs typeface="Times New Roman" pitchFamily="18" charset="0"/>
              </a:rPr>
              <a:t>Register </a:t>
            </a:r>
            <a:r>
              <a:rPr lang="en-GB" altLang="en-US" sz="2000" dirty="0" smtClean="0">
                <a:solidFill>
                  <a:srgbClr val="FF0000"/>
                </a:solidFill>
                <a:latin typeface="Times New Roman" pitchFamily="18" charset="0"/>
                <a:cs typeface="Times New Roman" pitchFamily="18" charset="0"/>
              </a:rPr>
              <a:t>(IBR)</a:t>
            </a:r>
          </a:p>
          <a:p>
            <a:pPr marL="742950" lvl="1" indent="-285750">
              <a:lnSpc>
                <a:spcPct val="90000"/>
              </a:lnSpc>
              <a:spcBef>
                <a:spcPct val="20000"/>
              </a:spcBef>
              <a:buFont typeface="Arial" pitchFamily="34" charset="0"/>
              <a:buChar char="–"/>
              <a:defRPr/>
            </a:pPr>
            <a:r>
              <a:rPr kumimoji="0" lang="en-GB" alt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Program </a:t>
            </a:r>
            <a:r>
              <a:rPr lang="en-GB" altLang="en-US" sz="2000" dirty="0" smtClean="0">
                <a:latin typeface="Times New Roman" pitchFamily="18" charset="0"/>
                <a:cs typeface="Times New Roman" pitchFamily="18" charset="0"/>
              </a:rPr>
              <a:t>Counter </a:t>
            </a:r>
            <a:r>
              <a:rPr lang="en-GB" altLang="en-US" sz="2000" dirty="0" smtClean="0">
                <a:solidFill>
                  <a:srgbClr val="FF0000"/>
                </a:solidFill>
                <a:latin typeface="Times New Roman" pitchFamily="18" charset="0"/>
                <a:cs typeface="Times New Roman" pitchFamily="18" charset="0"/>
              </a:rPr>
              <a:t>(PC)</a:t>
            </a:r>
          </a:p>
          <a:p>
            <a:pPr marL="742950" lvl="1" indent="-285750">
              <a:lnSpc>
                <a:spcPct val="90000"/>
              </a:lnSpc>
              <a:spcBef>
                <a:spcPct val="20000"/>
              </a:spcBef>
              <a:buFont typeface="Arial" pitchFamily="34" charset="0"/>
              <a:buChar char="–"/>
              <a:defRPr/>
            </a:pPr>
            <a:r>
              <a:rPr lang="en-GB" altLang="en-US" sz="2000" dirty="0" smtClean="0">
                <a:latin typeface="Times New Roman" pitchFamily="18" charset="0"/>
                <a:cs typeface="Times New Roman" pitchFamily="18" charset="0"/>
              </a:rPr>
              <a:t>Accumulator </a:t>
            </a:r>
            <a:r>
              <a:rPr lang="en-GB" altLang="en-US" sz="2000" dirty="0" smtClean="0">
                <a:solidFill>
                  <a:srgbClr val="FF0000"/>
                </a:solidFill>
                <a:latin typeface="Times New Roman" pitchFamily="18" charset="0"/>
                <a:cs typeface="Times New Roman" pitchFamily="18" charset="0"/>
              </a:rPr>
              <a:t>(AC)</a:t>
            </a:r>
          </a:p>
          <a:p>
            <a:pPr marL="742950" lvl="1" indent="-285750">
              <a:lnSpc>
                <a:spcPct val="90000"/>
              </a:lnSpc>
              <a:spcBef>
                <a:spcPct val="20000"/>
              </a:spcBef>
              <a:buFont typeface="Arial" pitchFamily="34" charset="0"/>
              <a:buChar char="–"/>
              <a:defRPr/>
            </a:pPr>
            <a:r>
              <a:rPr kumimoji="0" lang="en-GB" alt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Multiplier </a:t>
            </a:r>
            <a:r>
              <a:rPr lang="en-GB" altLang="en-US" sz="2000" dirty="0" smtClean="0">
                <a:latin typeface="Times New Roman" pitchFamily="18" charset="0"/>
                <a:cs typeface="Times New Roman" pitchFamily="18" charset="0"/>
              </a:rPr>
              <a:t>Quotient </a:t>
            </a:r>
            <a:r>
              <a:rPr lang="en-GB" altLang="en-US" sz="2000" dirty="0" smtClean="0">
                <a:solidFill>
                  <a:srgbClr val="FF0000"/>
                </a:solidFill>
                <a:latin typeface="Times New Roman" pitchFamily="18" charset="0"/>
                <a:cs typeface="Times New Roman" pitchFamily="18" charset="0"/>
              </a:rPr>
              <a:t>(MQ)</a:t>
            </a:r>
            <a:endParaRPr lang="en-GB" altLang="en-US" sz="2400" dirty="0" smtClean="0">
              <a:solidFill>
                <a:srgbClr val="FF0000"/>
              </a:solidFill>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4" cstate="print"/>
          <a:srcRect/>
          <a:stretch>
            <a:fillRect/>
          </a:stretch>
        </p:blipFill>
        <p:spPr bwMode="auto">
          <a:xfrm>
            <a:off x="1447800" y="1600200"/>
            <a:ext cx="5762625" cy="685800"/>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1371600" y="2438400"/>
            <a:ext cx="5800725" cy="11715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F656F177-577E-4618-B06F-A5838933096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762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object 5"/>
          <p:cNvSpPr/>
          <p:nvPr/>
        </p:nvSpPr>
        <p:spPr>
          <a:xfrm>
            <a:off x="0" y="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914400" y="6356350"/>
            <a:ext cx="1676400" cy="365125"/>
          </a:xfrm>
        </p:spPr>
        <p:txBody>
          <a:bodyPr/>
          <a:lstStyle/>
          <a:p>
            <a:fld id="{BADCFB99-9630-47B2-9A1D-A99B55AFC58E}" type="datetime1">
              <a:rPr lang="en-US" smtClean="0"/>
              <a:t>7/6/2020</a:t>
            </a:fld>
            <a:endParaRPr lang="en-US" dirty="0"/>
          </a:p>
        </p:txBody>
      </p:sp>
      <p:sp>
        <p:nvSpPr>
          <p:cNvPr id="19" name="Footer Placeholder 9"/>
          <p:cNvSpPr>
            <a:spLocks noGrp="1"/>
          </p:cNvSpPr>
          <p:nvPr>
            <p:ph type="ftr" sz="quarter" idx="11"/>
          </p:nvPr>
        </p:nvSpPr>
        <p:spPr>
          <a:xfrm>
            <a:off x="1752600" y="6356350"/>
            <a:ext cx="64770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12" name="Rectangle 11"/>
          <p:cNvSpPr/>
          <p:nvPr/>
        </p:nvSpPr>
        <p:spPr>
          <a:xfrm>
            <a:off x="1066800" y="1"/>
            <a:ext cx="7620000" cy="769441"/>
          </a:xfrm>
          <a:prstGeom prst="rect">
            <a:avLst/>
          </a:prstGeom>
        </p:spPr>
        <p:txBody>
          <a:bodyPr wrap="square">
            <a:spAutoFit/>
          </a:bodyPr>
          <a:lstStyle/>
          <a:p>
            <a:r>
              <a:rPr lang="en-GB" altLang="en-US" sz="2400" dirty="0" smtClean="0">
                <a:latin typeface="Times New Roman" pitchFamily="18" charset="0"/>
                <a:cs typeface="Times New Roman" pitchFamily="18" charset="0"/>
              </a:rPr>
              <a:t>Structure of  </a:t>
            </a:r>
            <a:r>
              <a:rPr lang="en-GB" altLang="en-US" sz="2400" dirty="0" smtClean="0">
                <a:solidFill>
                  <a:srgbClr val="FF0000"/>
                </a:solidFill>
                <a:latin typeface="Times New Roman" pitchFamily="18" charset="0"/>
                <a:cs typeface="Times New Roman" pitchFamily="18" charset="0"/>
              </a:rPr>
              <a:t>IAS</a:t>
            </a:r>
            <a:r>
              <a:rPr lang="en-GB" altLang="en-US" sz="2400" dirty="0" smtClean="0">
                <a:latin typeface="Times New Roman" pitchFamily="18" charset="0"/>
                <a:cs typeface="Times New Roman" pitchFamily="18" charset="0"/>
              </a:rPr>
              <a:t> </a:t>
            </a:r>
            <a:r>
              <a:rPr lang="en-GB" altLang="en-US" dirty="0" smtClean="0">
                <a:latin typeface="Times New Roman" pitchFamily="18" charset="0"/>
                <a:cs typeface="Times New Roman" pitchFamily="18" charset="0"/>
              </a:rPr>
              <a:t>(Institute for Advanced Studies)</a:t>
            </a:r>
            <a:r>
              <a:rPr lang="en-GB" altLang="en-US" sz="2400" dirty="0" smtClean="0">
                <a:latin typeface="Times New Roman" pitchFamily="18" charset="0"/>
                <a:cs typeface="Times New Roman" pitchFamily="18" charset="0"/>
              </a:rPr>
              <a:t> – detail</a:t>
            </a:r>
          </a:p>
          <a:p>
            <a:r>
              <a:rPr lang="en-US" dirty="0" smtClean="0">
                <a:hlinkClick r:id="rId4"/>
              </a:rPr>
              <a:t>https://www.youtube.com/watch?v=mVbxrQE4f90</a:t>
            </a:r>
            <a:r>
              <a:rPr lang="en-US" dirty="0" smtClean="0"/>
              <a:t>       </a:t>
            </a:r>
            <a:r>
              <a:rPr lang="en-US" sz="2000" dirty="0" smtClean="0"/>
              <a:t>(up to time 5.17)</a:t>
            </a:r>
            <a:endParaRPr lang="en-US" sz="2000" dirty="0">
              <a:latin typeface="Times New Roman" pitchFamily="18" charset="0"/>
              <a:cs typeface="Times New Roman" pitchFamily="18" charset="0"/>
            </a:endParaRPr>
          </a:p>
        </p:txBody>
      </p:sp>
      <p:pic>
        <p:nvPicPr>
          <p:cNvPr id="13" name="Picture 79"/>
          <p:cNvPicPr>
            <a:picLocks noChangeAspect="1" noChangeArrowheads="1"/>
          </p:cNvPicPr>
          <p:nvPr/>
        </p:nvPicPr>
        <p:blipFill>
          <a:blip r:embed="rId5" cstate="print">
            <a:extLst>
              <a:ext uri="{28A0092B-C50C-407E-A947-70E740481C1C}">
                <a14:useLocalDpi xmlns:a14="http://schemas.microsoft.com/office/drawing/2010/main" val="0"/>
              </a:ext>
            </a:extLst>
          </a:blip>
          <a:srcRect l="18588" t="11363" r="9755" b="17424"/>
          <a:stretch>
            <a:fillRect/>
          </a:stretch>
        </p:blipFill>
        <p:spPr bwMode="auto">
          <a:xfrm>
            <a:off x="1371600" y="914400"/>
            <a:ext cx="6324599"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838200" y="5334000"/>
            <a:ext cx="8077200" cy="1354217"/>
          </a:xfrm>
          <a:prstGeom prst="rect">
            <a:avLst/>
          </a:prstGeom>
        </p:spPr>
        <p:txBody>
          <a:bodyPr wrap="square">
            <a:spAutoFit/>
          </a:bodyPr>
          <a:lstStyle/>
          <a:p>
            <a:r>
              <a:rPr lang="en-US" altLang="en-US" sz="1400" dirty="0" smtClean="0">
                <a:latin typeface="Times New Roman" pitchFamily="18" charset="0"/>
                <a:cs typeface="Times New Roman" pitchFamily="18" charset="0"/>
              </a:rPr>
              <a:t>Memory:</a:t>
            </a:r>
          </a:p>
          <a:p>
            <a:r>
              <a:rPr lang="en-US" sz="1400" b="1" dirty="0" smtClean="0">
                <a:solidFill>
                  <a:srgbClr val="C00000"/>
                </a:solidFill>
                <a:latin typeface="Times New Roman" pitchFamily="18" charset="0"/>
                <a:cs typeface="Times New Roman" pitchFamily="18" charset="0"/>
              </a:rPr>
              <a:t>1.  LOAD M(X)  500, ADD M(X) 501</a:t>
            </a:r>
          </a:p>
          <a:p>
            <a:r>
              <a:rPr lang="en-US" sz="1400" b="1" dirty="0" smtClean="0">
                <a:solidFill>
                  <a:srgbClr val="00B050"/>
                </a:solidFill>
                <a:latin typeface="Times New Roman" pitchFamily="18" charset="0"/>
                <a:cs typeface="Times New Roman" pitchFamily="18" charset="0"/>
              </a:rPr>
              <a:t>2.  STOR  M(X) 500, (Other Instruction)</a:t>
            </a:r>
          </a:p>
          <a:p>
            <a:pPr marL="342900" indent="-342900">
              <a:buAutoNum type="arabicPlain" startAt="500"/>
            </a:pPr>
            <a:r>
              <a:rPr lang="en-US" sz="1200" b="1" dirty="0" smtClean="0">
                <a:solidFill>
                  <a:srgbClr val="002060"/>
                </a:solidFill>
                <a:latin typeface="Times New Roman" pitchFamily="18" charset="0"/>
                <a:cs typeface="Times New Roman" pitchFamily="18" charset="0"/>
              </a:rPr>
              <a:t>3</a:t>
            </a:r>
          </a:p>
          <a:p>
            <a:pPr marL="342900" indent="-342900">
              <a:buAutoNum type="arabicPlain" startAt="500"/>
            </a:pPr>
            <a:r>
              <a:rPr lang="en-US" sz="1200" b="1" dirty="0" smtClean="0">
                <a:solidFill>
                  <a:srgbClr val="002060"/>
                </a:solidFill>
                <a:latin typeface="Times New Roman" pitchFamily="18" charset="0"/>
                <a:cs typeface="Times New Roman" pitchFamily="18" charset="0"/>
              </a:rPr>
              <a:t>4</a:t>
            </a:r>
            <a:endParaRPr lang="en-US" sz="1400" b="1" dirty="0" smtClean="0">
              <a:solidFill>
                <a:srgbClr val="002060"/>
              </a:solidFill>
              <a:latin typeface="Times New Roman" pitchFamily="18" charset="0"/>
              <a:cs typeface="Times New Roman" pitchFamily="18" charset="0"/>
            </a:endParaRPr>
          </a:p>
          <a:p>
            <a:pPr marL="342900" indent="-342900">
              <a:buAutoNum type="arabicPlain" startAt="500"/>
            </a:pPr>
            <a:endParaRPr lang="en-US" sz="16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6096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77000"/>
            <a:ext cx="471487" cy="381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latin typeface="Times New Roman" pitchFamily="18" charset="0"/>
              <a:cs typeface="Times New Roman" pitchFamily="18" charset="0"/>
            </a:endParaRPr>
          </a:p>
        </p:txBody>
      </p:sp>
      <p:cxnSp>
        <p:nvCxnSpPr>
          <p:cNvPr id="7" name="Straight Connector 6"/>
          <p:cNvCxnSpPr/>
          <p:nvPr/>
        </p:nvCxnSpPr>
        <p:spPr>
          <a:xfrm>
            <a:off x="0" y="64770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pitchFamily="18" charset="0"/>
              <a:cs typeface="Times New Roman" pitchFamily="18" charset="0"/>
            </a:endParaRPr>
          </a:p>
        </p:txBody>
      </p:sp>
      <p:sp>
        <p:nvSpPr>
          <p:cNvPr id="16" name="object 5"/>
          <p:cNvSpPr/>
          <p:nvPr/>
        </p:nvSpPr>
        <p:spPr>
          <a:xfrm>
            <a:off x="0" y="0"/>
            <a:ext cx="654278" cy="609600"/>
          </a:xfrm>
          <a:prstGeom prst="rect">
            <a:avLst/>
          </a:prstGeom>
          <a:blipFill>
            <a:blip r:embed="rId3" cstate="print"/>
            <a:stretch>
              <a:fillRect/>
            </a:stretch>
          </a:blipFill>
        </p:spPr>
        <p:txBody>
          <a:bodyPr wrap="square" lIns="0" tIns="0" rIns="0" bIns="0" rtlCol="0"/>
          <a:lstStyle/>
          <a:p>
            <a:endParaRPr dirty="0">
              <a:latin typeface="Times New Roman" pitchFamily="18" charset="0"/>
              <a:cs typeface="Times New Roman" pitchFamily="18" charset="0"/>
            </a:endParaRPr>
          </a:p>
        </p:txBody>
      </p:sp>
      <p:sp>
        <p:nvSpPr>
          <p:cNvPr id="17" name="Date Placeholder 7"/>
          <p:cNvSpPr>
            <a:spLocks noGrp="1"/>
          </p:cNvSpPr>
          <p:nvPr>
            <p:ph type="dt" sz="half" idx="10"/>
          </p:nvPr>
        </p:nvSpPr>
        <p:spPr>
          <a:xfrm>
            <a:off x="855156" y="6503843"/>
            <a:ext cx="1676400" cy="365125"/>
          </a:xfrm>
        </p:spPr>
        <p:txBody>
          <a:bodyPr/>
          <a:lstStyle/>
          <a:p>
            <a:fld id="{92EBAFEF-B2C4-4233-8A2F-1605117EBE09}" type="datetime1">
              <a:rPr lang="en-US" smtClean="0">
                <a:latin typeface="Times New Roman" pitchFamily="18" charset="0"/>
                <a:cs typeface="Times New Roman" pitchFamily="18" charset="0"/>
              </a:rPr>
              <a:t>7/6/2020</a:t>
            </a:fld>
            <a:endParaRPr lang="en-US" dirty="0">
              <a:latin typeface="Times New Roman" pitchFamily="18" charset="0"/>
              <a:cs typeface="Times New Roman" pitchFamily="18" charset="0"/>
            </a:endParaRPr>
          </a:p>
        </p:txBody>
      </p:sp>
      <p:sp>
        <p:nvSpPr>
          <p:cNvPr id="19" name="Footer Placeholder 9"/>
          <p:cNvSpPr>
            <a:spLocks noGrp="1"/>
          </p:cNvSpPr>
          <p:nvPr>
            <p:ph type="ftr" sz="quarter" idx="11"/>
          </p:nvPr>
        </p:nvSpPr>
        <p:spPr>
          <a:xfrm>
            <a:off x="1752600" y="6477001"/>
            <a:ext cx="6553200" cy="347682"/>
          </a:xfrm>
        </p:spPr>
        <p:txBody>
          <a:bodyPr/>
          <a:lstStyle/>
          <a:p>
            <a:r>
              <a:rPr lang="en-GB" smtClean="0">
                <a:latin typeface="Times New Roman" pitchFamily="18" charset="0"/>
                <a:cs typeface="Times New Roman" pitchFamily="18" charset="0"/>
              </a:rPr>
              <a:t>Computer Organization and Architecture (CET205A)     S.Y.B.Tech.    Module 1  2020-21     T4</a:t>
            </a:r>
            <a:endParaRPr lang="en-US" dirty="0">
              <a:latin typeface="Times New Roman" pitchFamily="18" charset="0"/>
              <a:cs typeface="Times New Roman" pitchFamily="18" charset="0"/>
            </a:endParaRPr>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1066800" y="0"/>
            <a:ext cx="7620000" cy="461665"/>
          </a:xfrm>
          <a:prstGeom prst="rect">
            <a:avLst/>
          </a:prstGeom>
        </p:spPr>
        <p:txBody>
          <a:bodyPr wrap="square">
            <a:spAutoFit/>
          </a:bodyPr>
          <a:lstStyle/>
          <a:p>
            <a:r>
              <a:rPr lang="en-GB" altLang="en-US" sz="2400" dirty="0" smtClean="0">
                <a:latin typeface="Times New Roman" pitchFamily="18" charset="0"/>
                <a:cs typeface="Times New Roman" pitchFamily="18" charset="0"/>
              </a:rPr>
              <a:t>Structure of  </a:t>
            </a:r>
            <a:r>
              <a:rPr lang="en-GB" altLang="en-US" sz="2400" dirty="0" smtClean="0">
                <a:solidFill>
                  <a:srgbClr val="FF0000"/>
                </a:solidFill>
                <a:latin typeface="Times New Roman" pitchFamily="18" charset="0"/>
                <a:cs typeface="Times New Roman" pitchFamily="18" charset="0"/>
              </a:rPr>
              <a:t>IAS</a:t>
            </a:r>
            <a:r>
              <a:rPr lang="en-GB" altLang="en-US" sz="2400" dirty="0" smtClean="0">
                <a:latin typeface="Times New Roman" pitchFamily="18" charset="0"/>
                <a:cs typeface="Times New Roman" pitchFamily="18" charset="0"/>
              </a:rPr>
              <a:t> </a:t>
            </a:r>
            <a:r>
              <a:rPr lang="en-GB" altLang="en-US" dirty="0" smtClean="0">
                <a:latin typeface="Times New Roman" pitchFamily="18" charset="0"/>
                <a:cs typeface="Times New Roman" pitchFamily="18" charset="0"/>
              </a:rPr>
              <a:t>(Institute for Advanced Studies)</a:t>
            </a:r>
            <a:r>
              <a:rPr lang="en-GB" altLang="en-US" sz="2400" dirty="0" smtClean="0">
                <a:latin typeface="Times New Roman" pitchFamily="18" charset="0"/>
                <a:cs typeface="Times New Roman" pitchFamily="18" charset="0"/>
              </a:rPr>
              <a:t> – Registers</a:t>
            </a:r>
            <a:endParaRPr lang="en-US" sz="2400" dirty="0">
              <a:latin typeface="Times New Roman" pitchFamily="18" charset="0"/>
              <a:cs typeface="Times New Roman" pitchFamily="18" charset="0"/>
            </a:endParaRPr>
          </a:p>
        </p:txBody>
      </p:sp>
      <p:sp>
        <p:nvSpPr>
          <p:cNvPr id="23" name="Rectangle 22"/>
          <p:cNvSpPr/>
          <p:nvPr/>
        </p:nvSpPr>
        <p:spPr>
          <a:xfrm>
            <a:off x="990600" y="640913"/>
            <a:ext cx="8153400" cy="5632311"/>
          </a:xfrm>
          <a:prstGeom prst="rect">
            <a:avLst/>
          </a:prstGeom>
        </p:spPr>
        <p:txBody>
          <a:bodyPr wrap="square">
            <a:spAutoFit/>
          </a:bodyPr>
          <a:lstStyle/>
          <a:p>
            <a:r>
              <a:rPr lang="en-US" dirty="0" smtClean="0">
                <a:solidFill>
                  <a:srgbClr val="0070C0"/>
                </a:solidFill>
                <a:latin typeface="Times New Roman" pitchFamily="18" charset="0"/>
                <a:cs typeface="Times New Roman" pitchFamily="18" charset="0"/>
              </a:rPr>
              <a:t>Memory buffer register (MBR):</a:t>
            </a:r>
          </a:p>
          <a:p>
            <a:r>
              <a:rPr lang="en-US" dirty="0" smtClean="0">
                <a:latin typeface="Times New Roman" pitchFamily="18" charset="0"/>
                <a:cs typeface="Times New Roman" pitchFamily="18" charset="0"/>
              </a:rPr>
              <a:t>Contains a word to be stored in memory or sent to the I/O unit, or is used to receive a word from memory or from the I/O unit.</a:t>
            </a:r>
          </a:p>
          <a:p>
            <a:endParaRPr lang="en-US" dirty="0" smtClean="0">
              <a:latin typeface="Times New Roman" pitchFamily="18" charset="0"/>
              <a:cs typeface="Times New Roman" pitchFamily="18" charset="0"/>
            </a:endParaRPr>
          </a:p>
          <a:p>
            <a:r>
              <a:rPr lang="en-US" dirty="0" smtClean="0">
                <a:solidFill>
                  <a:srgbClr val="0070C0"/>
                </a:solidFill>
                <a:latin typeface="Times New Roman" pitchFamily="18" charset="0"/>
                <a:cs typeface="Times New Roman" pitchFamily="18" charset="0"/>
              </a:rPr>
              <a:t>Memory address register (MAR):</a:t>
            </a:r>
          </a:p>
          <a:p>
            <a:r>
              <a:rPr lang="en-US" dirty="0" smtClean="0">
                <a:latin typeface="Times New Roman" pitchFamily="18" charset="0"/>
                <a:cs typeface="Times New Roman" pitchFamily="18" charset="0"/>
              </a:rPr>
              <a:t>Specifies the address in memory of the word to be written from or read into the MBR.</a:t>
            </a:r>
          </a:p>
          <a:p>
            <a:endParaRPr lang="en-US" dirty="0" smtClean="0">
              <a:latin typeface="Times New Roman" pitchFamily="18" charset="0"/>
              <a:cs typeface="Times New Roman" pitchFamily="18" charset="0"/>
            </a:endParaRPr>
          </a:p>
          <a:p>
            <a:r>
              <a:rPr lang="en-US" dirty="0" smtClean="0">
                <a:solidFill>
                  <a:srgbClr val="0070C0"/>
                </a:solidFill>
                <a:latin typeface="Times New Roman" pitchFamily="18" charset="0"/>
                <a:cs typeface="Times New Roman" pitchFamily="18" charset="0"/>
              </a:rPr>
              <a:t>Instruction register (IR):</a:t>
            </a:r>
          </a:p>
          <a:p>
            <a:r>
              <a:rPr lang="en-US" dirty="0" smtClean="0">
                <a:latin typeface="Times New Roman" pitchFamily="18" charset="0"/>
                <a:cs typeface="Times New Roman" pitchFamily="18" charset="0"/>
              </a:rPr>
              <a:t>Contains the 8-bit </a:t>
            </a:r>
            <a:r>
              <a:rPr lang="en-US" dirty="0" err="1" smtClean="0">
                <a:latin typeface="Times New Roman" pitchFamily="18" charset="0"/>
                <a:cs typeface="Times New Roman" pitchFamily="18" charset="0"/>
              </a:rPr>
              <a:t>opcode</a:t>
            </a:r>
            <a:r>
              <a:rPr lang="en-US" dirty="0" smtClean="0">
                <a:latin typeface="Times New Roman" pitchFamily="18" charset="0"/>
                <a:cs typeface="Times New Roman" pitchFamily="18" charset="0"/>
              </a:rPr>
              <a:t> instruction being executed.</a:t>
            </a:r>
          </a:p>
          <a:p>
            <a:endParaRPr lang="en-US" dirty="0" smtClean="0">
              <a:latin typeface="Times New Roman" pitchFamily="18" charset="0"/>
              <a:cs typeface="Times New Roman" pitchFamily="18" charset="0"/>
            </a:endParaRPr>
          </a:p>
          <a:p>
            <a:r>
              <a:rPr lang="en-US" dirty="0" smtClean="0">
                <a:solidFill>
                  <a:srgbClr val="0070C0"/>
                </a:solidFill>
                <a:latin typeface="Times New Roman" pitchFamily="18" charset="0"/>
                <a:cs typeface="Times New Roman" pitchFamily="18" charset="0"/>
              </a:rPr>
              <a:t>Instruction buffer register (IBR):</a:t>
            </a:r>
          </a:p>
          <a:p>
            <a:r>
              <a:rPr lang="en-US" dirty="0" smtClean="0">
                <a:latin typeface="Times New Roman" pitchFamily="18" charset="0"/>
                <a:cs typeface="Times New Roman" pitchFamily="18" charset="0"/>
              </a:rPr>
              <a:t>holds temporarily the right hand instruction from a word in memory.</a:t>
            </a:r>
          </a:p>
          <a:p>
            <a:endParaRPr lang="en-US" dirty="0" smtClean="0">
              <a:latin typeface="Times New Roman" pitchFamily="18" charset="0"/>
              <a:cs typeface="Times New Roman" pitchFamily="18" charset="0"/>
            </a:endParaRPr>
          </a:p>
          <a:p>
            <a:r>
              <a:rPr lang="en-US" dirty="0" smtClean="0">
                <a:solidFill>
                  <a:srgbClr val="0070C0"/>
                </a:solidFill>
                <a:latin typeface="Times New Roman" pitchFamily="18" charset="0"/>
                <a:cs typeface="Times New Roman" pitchFamily="18" charset="0"/>
              </a:rPr>
              <a:t>PC:</a:t>
            </a:r>
          </a:p>
          <a:p>
            <a:r>
              <a:rPr lang="en-US" dirty="0" smtClean="0">
                <a:latin typeface="Times New Roman" pitchFamily="18" charset="0"/>
                <a:cs typeface="Times New Roman" pitchFamily="18" charset="0"/>
              </a:rPr>
              <a:t>Connected to the internal address bus, the Program Counter holds the address in memory of the next program instruction. Notice that it doesn’t connect directly to the memory, but must go via the  MAR.</a:t>
            </a:r>
          </a:p>
          <a:p>
            <a:r>
              <a:rPr lang="en-US" dirty="0" smtClean="0">
                <a:solidFill>
                  <a:srgbClr val="0070C0"/>
                </a:solidFill>
                <a:latin typeface="Times New Roman" pitchFamily="18" charset="0"/>
                <a:cs typeface="Times New Roman" pitchFamily="18" charset="0"/>
              </a:rPr>
              <a:t>Accumulator (AC) and Multiplier Quotient (MQ):</a:t>
            </a:r>
          </a:p>
          <a:p>
            <a:r>
              <a:rPr lang="en-US" dirty="0" smtClean="0">
                <a:latin typeface="Times New Roman" pitchFamily="18" charset="0"/>
                <a:cs typeface="Times New Roman" pitchFamily="18" charset="0"/>
              </a:rPr>
              <a:t>Hold temporary operands and result of ALU operation.</a:t>
            </a:r>
          </a:p>
          <a:p>
            <a:r>
              <a:rPr lang="en-US" dirty="0" smtClean="0">
                <a:solidFill>
                  <a:srgbClr val="C00000"/>
                </a:solidFill>
                <a:latin typeface="Times New Roman" pitchFamily="18" charset="0"/>
                <a:cs typeface="Times New Roman" pitchFamily="18" charset="0"/>
              </a:rPr>
              <a:t>Ex. 40bit *40 bit=80 bit then AC=MSB (40 bit) and MQ=LSB (40 bit)</a:t>
            </a:r>
            <a:endParaRPr lang="en-US" sz="20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a:xfrm>
            <a:off x="6732514" y="6484937"/>
            <a:ext cx="2133600" cy="365125"/>
          </a:xfrm>
        </p:spPr>
        <p:txBody>
          <a:bodyPr/>
          <a:lstStyle/>
          <a:p>
            <a:fld id="{F656F177-577E-4618-B06F-A5838933096B}"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718895C3-D321-415E-8033-7085521E843A}" type="datetime1">
              <a:rPr lang="en-US" smtClean="0"/>
              <a:t>7/6/2020</a:t>
            </a:fld>
            <a:endParaRPr lang="en-US" dirty="0"/>
          </a:p>
        </p:txBody>
      </p:sp>
      <p:sp>
        <p:nvSpPr>
          <p:cNvPr id="19" name="Footer Placeholder 9"/>
          <p:cNvSpPr>
            <a:spLocks noGrp="1"/>
          </p:cNvSpPr>
          <p:nvPr>
            <p:ph type="ftr" sz="quarter" idx="11"/>
          </p:nvPr>
        </p:nvSpPr>
        <p:spPr>
          <a:xfrm>
            <a:off x="1600200" y="6356350"/>
            <a:ext cx="64770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2438400" y="381000"/>
            <a:ext cx="2353529" cy="461665"/>
          </a:xfrm>
          <a:prstGeom prst="rect">
            <a:avLst/>
          </a:prstGeom>
        </p:spPr>
        <p:txBody>
          <a:bodyPr wrap="none">
            <a:spAutoFit/>
          </a:bodyPr>
          <a:lstStyle/>
          <a:p>
            <a:r>
              <a:rPr lang="en-US" sz="2400" dirty="0" smtClean="0">
                <a:latin typeface="Times New Roman" pitchFamily="18" charset="0"/>
                <a:cs typeface="Times New Roman" pitchFamily="18" charset="0"/>
              </a:rPr>
              <a:t>Intel Pentium Pro</a:t>
            </a:r>
            <a:endParaRPr lang="en-US" sz="2400" dirty="0">
              <a:latin typeface="Times New Roman" pitchFamily="18" charset="0"/>
              <a:cs typeface="Times New Roman" pitchFamily="18" charset="0"/>
            </a:endParaRPr>
          </a:p>
        </p:txBody>
      </p:sp>
      <p:sp>
        <p:nvSpPr>
          <p:cNvPr id="13" name="Content Placeholder 2"/>
          <p:cNvSpPr txBox="1">
            <a:spLocks/>
          </p:cNvSpPr>
          <p:nvPr/>
        </p:nvSpPr>
        <p:spPr>
          <a:xfrm>
            <a:off x="762000" y="990600"/>
            <a:ext cx="8153400" cy="5105400"/>
          </a:xfrm>
          <a:prstGeom prst="rect">
            <a:avLst/>
          </a:prstGeom>
        </p:spPr>
        <p:txBody>
          <a:bodyPr/>
          <a:lstStyle/>
          <a:p>
            <a:pPr marL="342900" lvl="0" indent="-342900">
              <a:spcBef>
                <a:spcPct val="20000"/>
              </a:spcBef>
              <a:buFont typeface="Arial" pitchFamily="34" charset="0"/>
              <a:buChar char="•"/>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Super</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pipelining   </a:t>
            </a:r>
            <a:r>
              <a:rPr lang="en-US" dirty="0" smtClean="0">
                <a:solidFill>
                  <a:srgbClr val="00B050"/>
                </a:solidFill>
                <a:latin typeface="Times New Roman" pitchFamily="18" charset="0"/>
                <a:cs typeface="Times New Roman" pitchFamily="18" charset="0"/>
              </a:rPr>
              <a:t>(increase performance by reducing the clock cycle time)</a:t>
            </a:r>
            <a:endParaRPr lang="en-US" sz="2000" dirty="0" smtClean="0">
              <a:solidFill>
                <a:srgbClr val="00B050"/>
              </a:solidFill>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dirty="0" smtClean="0">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Integrated Level 2 Cache</a:t>
            </a:r>
          </a:p>
          <a:p>
            <a:pPr marL="342900" indent="-342900">
              <a:spcBef>
                <a:spcPct val="20000"/>
              </a:spcBef>
              <a:buFont typeface="Arial" pitchFamily="34" charset="0"/>
              <a:buChar char="•"/>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32-Bit Optimization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Wider Address Bus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Greater Multiprocessing</a:t>
            </a:r>
          </a:p>
          <a:p>
            <a:pPr marL="342900" lvl="0" indent="-342900">
              <a:spcBef>
                <a:spcPct val="20000"/>
              </a:spcBef>
              <a:buFont typeface="Arial" pitchFamily="34" charset="0"/>
              <a:buChar char="•"/>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Out of Order Completion </a:t>
            </a:r>
            <a:r>
              <a:rPr lang="en-US" dirty="0" smtClean="0">
                <a:solidFill>
                  <a:srgbClr val="00B050"/>
                </a:solidFill>
                <a:latin typeface="Times New Roman" pitchFamily="18" charset="0"/>
                <a:cs typeface="Times New Roman" pitchFamily="18" charset="0"/>
              </a:rPr>
              <a:t>(dynamic execution)</a:t>
            </a:r>
          </a:p>
          <a:p>
            <a:pPr marL="342900" lvl="0" indent="-342900">
              <a:spcBef>
                <a:spcPct val="20000"/>
              </a:spcBef>
              <a:buFont typeface="Arial" pitchFamily="34" charset="0"/>
              <a:buChar char="•"/>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Speculative Execution </a:t>
            </a:r>
            <a:r>
              <a:rPr kumimoji="0" lang="en-US" sz="2000" b="0" i="0" u="none" strike="noStrike" kern="1200" cap="none" spc="0" normalizeH="0" baseline="0" noProof="0" dirty="0" smtClean="0">
                <a:ln>
                  <a:noFill/>
                </a:ln>
                <a:solidFill>
                  <a:srgbClr val="00B050"/>
                </a:solidFill>
                <a:effectLst/>
                <a:uLnTx/>
                <a:uFillTx/>
                <a:latin typeface="Times New Roman" pitchFamily="18" charset="0"/>
                <a:cs typeface="Times New Roman" pitchFamily="18" charset="0"/>
              </a:rPr>
              <a:t>(a</a:t>
            </a:r>
            <a:r>
              <a:rPr lang="en-US" sz="2000" dirty="0" smtClean="0">
                <a:solidFill>
                  <a:srgbClr val="00B050"/>
                </a:solidFill>
                <a:latin typeface="Times New Roman" pitchFamily="18" charset="0"/>
                <a:cs typeface="Times New Roman" pitchFamily="18" charset="0"/>
              </a:rPr>
              <a:t>n optimization technique where a computer system performs some task that may not be needed)</a:t>
            </a:r>
            <a:endParaRPr kumimoji="0" lang="en-US" sz="2400" b="0" i="0" u="none" strike="noStrike" kern="1200" cap="none" spc="0" normalizeH="0" baseline="0" noProof="0" dirty="0" smtClean="0">
              <a:ln>
                <a:noFill/>
              </a:ln>
              <a:solidFill>
                <a:srgbClr val="00B050"/>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43010" name="Picture 2" descr="Image result for superscalar and super pipeline"/>
          <p:cNvPicPr>
            <a:picLocks noChangeAspect="1" noChangeArrowheads="1"/>
          </p:cNvPicPr>
          <p:nvPr/>
        </p:nvPicPr>
        <p:blipFill>
          <a:blip r:embed="rId4" cstate="print"/>
          <a:srcRect/>
          <a:stretch>
            <a:fillRect/>
          </a:stretch>
        </p:blipFill>
        <p:spPr bwMode="auto">
          <a:xfrm>
            <a:off x="1066800" y="1447800"/>
            <a:ext cx="6781800" cy="2133600"/>
          </a:xfrm>
          <a:prstGeom prst="rect">
            <a:avLst/>
          </a:prstGeom>
          <a:noFill/>
        </p:spPr>
      </p:pic>
      <p:sp>
        <p:nvSpPr>
          <p:cNvPr id="2" name="Slide Number Placeholder 1"/>
          <p:cNvSpPr>
            <a:spLocks noGrp="1"/>
          </p:cNvSpPr>
          <p:nvPr>
            <p:ph type="sldNum" sz="quarter" idx="12"/>
          </p:nvPr>
        </p:nvSpPr>
        <p:spPr/>
        <p:txBody>
          <a:bodyPr/>
          <a:lstStyle/>
          <a:p>
            <a:fld id="{F656F177-577E-4618-B06F-A5838933096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F5DB3AF2-EF74-4909-8429-4D1A4BAEA14D}" type="datetime1">
              <a:rPr lang="en-US" smtClean="0"/>
              <a:t>7/6/2020</a:t>
            </a:fld>
            <a:endParaRPr lang="en-US" dirty="0"/>
          </a:p>
        </p:txBody>
      </p:sp>
      <p:sp>
        <p:nvSpPr>
          <p:cNvPr id="19" name="Footer Placeholder 9"/>
          <p:cNvSpPr>
            <a:spLocks noGrp="1"/>
          </p:cNvSpPr>
          <p:nvPr>
            <p:ph type="ftr" sz="quarter" idx="11"/>
          </p:nvPr>
        </p:nvSpPr>
        <p:spPr>
          <a:xfrm>
            <a:off x="1676400" y="6356350"/>
            <a:ext cx="64770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1524000" y="304800"/>
            <a:ext cx="5791200" cy="584775"/>
          </a:xfrm>
          <a:prstGeom prst="rect">
            <a:avLst/>
          </a:prstGeom>
        </p:spPr>
        <p:txBody>
          <a:bodyPr wrap="square">
            <a:spAutoFit/>
          </a:bodyPr>
          <a:lstStyle/>
          <a:p>
            <a:r>
              <a:rPr lang="en-US" sz="3200" dirty="0" smtClean="0">
                <a:latin typeface="Times New Roman" pitchFamily="18" charset="0"/>
                <a:cs typeface="Times New Roman" pitchFamily="18" charset="0"/>
              </a:rPr>
              <a:t>CPU and Core Difference </a:t>
            </a:r>
            <a:endParaRPr lang="en-US" sz="3200" dirty="0">
              <a:latin typeface="Times New Roman" pitchFamily="18" charset="0"/>
              <a:cs typeface="Times New Roman" pitchFamily="18" charset="0"/>
            </a:endParaRPr>
          </a:p>
        </p:txBody>
      </p:sp>
      <p:pic>
        <p:nvPicPr>
          <p:cNvPr id="1026" name="Picture 2" descr="Difference Between CPU and Core - Comparison Summa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992188"/>
            <a:ext cx="7505700" cy="52578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F656F177-577E-4618-B06F-A5838933096B}" type="slidenum">
              <a:rPr lang="en-US" smtClean="0"/>
              <a:pPr/>
              <a:t>34</a:t>
            </a:fld>
            <a:endParaRPr lang="en-US"/>
          </a:p>
        </p:txBody>
      </p:sp>
    </p:spTree>
    <p:extLst>
      <p:ext uri="{BB962C8B-B14F-4D97-AF65-F5344CB8AC3E}">
        <p14:creationId xmlns:p14="http://schemas.microsoft.com/office/powerpoint/2010/main" val="23030237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7516F078-5541-418B-8DC9-14FF95F7E3F0}" type="datetime1">
              <a:rPr lang="en-US" smtClean="0"/>
              <a:t>7/6/2020</a:t>
            </a:fld>
            <a:endParaRPr lang="en-US" dirty="0"/>
          </a:p>
        </p:txBody>
      </p:sp>
      <p:sp>
        <p:nvSpPr>
          <p:cNvPr id="19" name="Footer Placeholder 9"/>
          <p:cNvSpPr>
            <a:spLocks noGrp="1"/>
          </p:cNvSpPr>
          <p:nvPr>
            <p:ph type="ftr" sz="quarter" idx="11"/>
          </p:nvPr>
        </p:nvSpPr>
        <p:spPr>
          <a:xfrm>
            <a:off x="1828800" y="6356350"/>
            <a:ext cx="60198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2667000" y="304800"/>
            <a:ext cx="2056973" cy="461665"/>
          </a:xfrm>
          <a:prstGeom prst="rect">
            <a:avLst/>
          </a:prstGeom>
        </p:spPr>
        <p:txBody>
          <a:bodyPr wrap="none">
            <a:spAutoFit/>
          </a:bodyPr>
          <a:lstStyle/>
          <a:p>
            <a:r>
              <a:rPr lang="en-US" sz="2400" dirty="0" smtClean="0">
                <a:latin typeface="Times New Roman" pitchFamily="18" charset="0"/>
                <a:cs typeface="Times New Roman" pitchFamily="18" charset="0"/>
              </a:rPr>
              <a:t>Core Processor</a:t>
            </a:r>
            <a:endParaRPr lang="en-US" sz="2400" dirty="0">
              <a:latin typeface="Times New Roman" pitchFamily="18" charset="0"/>
              <a:cs typeface="Times New Roman" pitchFamily="18" charset="0"/>
            </a:endParaRPr>
          </a:p>
        </p:txBody>
      </p:sp>
      <p:sp>
        <p:nvSpPr>
          <p:cNvPr id="13" name="Content Placeholder 2"/>
          <p:cNvSpPr txBox="1">
            <a:spLocks/>
          </p:cNvSpPr>
          <p:nvPr/>
        </p:nvSpPr>
        <p:spPr>
          <a:xfrm>
            <a:off x="762000" y="990600"/>
            <a:ext cx="8153400" cy="5257800"/>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Core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First x86 with dual core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Core 2</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64 bit architecture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Core 2 Quad – 3GHz – 820 million transistors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Four processors on chip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x86 architecture dominant outside embedded systems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Organization and technology changed dramatically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Instruction set architecture evolved with backwards compatibility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~1 instruction per month added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500 instructions available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See Intel web pages for detailed information on processors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91440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7D8C3FA1-F93B-4C5C-8002-6836B7A8E6AE}" type="datetime1">
              <a:rPr lang="en-US" smtClean="0"/>
              <a:t>7/6/2020</a:t>
            </a:fld>
            <a:endParaRPr lang="en-US" dirty="0"/>
          </a:p>
        </p:txBody>
      </p:sp>
      <p:sp>
        <p:nvSpPr>
          <p:cNvPr id="19" name="Footer Placeholder 9"/>
          <p:cNvSpPr>
            <a:spLocks noGrp="1"/>
          </p:cNvSpPr>
          <p:nvPr>
            <p:ph type="ftr" sz="quarter" idx="11"/>
          </p:nvPr>
        </p:nvSpPr>
        <p:spPr>
          <a:xfrm>
            <a:off x="1752600" y="6356350"/>
            <a:ext cx="67056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Title 1"/>
          <p:cNvSpPr txBox="1">
            <a:spLocks/>
          </p:cNvSpPr>
          <p:nvPr/>
        </p:nvSpPr>
        <p:spPr>
          <a:xfrm>
            <a:off x="1219200" y="274638"/>
            <a:ext cx="7239000" cy="639762"/>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dk1"/>
                </a:solidFill>
                <a:effectLst/>
                <a:uLnTx/>
                <a:uFillTx/>
                <a:latin typeface="Times New Roman" pitchFamily="18" charset="0"/>
                <a:ea typeface="+mj-ea"/>
                <a:cs typeface="Times New Roman" pitchFamily="18" charset="0"/>
              </a:rPr>
              <a:t>Comparison of various generations of microprocessor</a:t>
            </a:r>
          </a:p>
          <a:p>
            <a:pPr lvl="0" algn="ctr">
              <a:defRPr/>
            </a:pPr>
            <a:r>
              <a:rPr lang="en-US" sz="2200" dirty="0" smtClean="0">
                <a:hlinkClick r:id="rId4"/>
              </a:rPr>
              <a:t>https://www.youtube.com/watch?v=xrUvFJWlYCY</a:t>
            </a:r>
            <a:endParaRPr kumimoji="0" lang="en-US" sz="2200" b="0" i="0" u="none" strike="noStrike" kern="1200" cap="none" spc="0" normalizeH="0" baseline="0" noProof="0" dirty="0">
              <a:ln>
                <a:noFill/>
              </a:ln>
              <a:solidFill>
                <a:schemeClr val="dk1"/>
              </a:solidFill>
              <a:effectLst/>
              <a:uLnTx/>
              <a:uFillTx/>
              <a:latin typeface="Times New Roman" pitchFamily="18" charset="0"/>
              <a:ea typeface="+mj-ea"/>
              <a:cs typeface="Times New Roman" pitchFamily="18" charset="0"/>
            </a:endParaRPr>
          </a:p>
        </p:txBody>
      </p:sp>
      <p:pic>
        <p:nvPicPr>
          <p:cNvPr id="1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l="12500" t="25000" r="10156" b="14583"/>
          <a:stretch>
            <a:fillRect/>
          </a:stretch>
        </p:blipFill>
        <p:spPr bwMode="auto">
          <a:xfrm>
            <a:off x="762000" y="990600"/>
            <a:ext cx="8077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F656F177-577E-4618-B06F-A5838933096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D881C2E7-EB2F-4C11-90D5-3C88EBB837A0}" type="datetime1">
              <a:rPr lang="en-US" smtClean="0"/>
              <a:t>7/6/2020</a:t>
            </a:fld>
            <a:endParaRPr lang="en-US" dirty="0"/>
          </a:p>
        </p:txBody>
      </p:sp>
      <p:sp>
        <p:nvSpPr>
          <p:cNvPr id="19" name="Footer Placeholder 9"/>
          <p:cNvSpPr>
            <a:spLocks noGrp="1"/>
          </p:cNvSpPr>
          <p:nvPr>
            <p:ph type="ftr" sz="quarter" idx="11"/>
          </p:nvPr>
        </p:nvSpPr>
        <p:spPr>
          <a:xfrm>
            <a:off x="1676400" y="6356350"/>
            <a:ext cx="62484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3429000" y="381000"/>
            <a:ext cx="3099759" cy="461665"/>
          </a:xfrm>
          <a:prstGeom prst="rect">
            <a:avLst/>
          </a:prstGeom>
        </p:spPr>
        <p:txBody>
          <a:bodyPr wrap="none">
            <a:spAutoFit/>
          </a:bodyPr>
          <a:lstStyle/>
          <a:p>
            <a:r>
              <a:rPr lang="en-US" sz="2400" dirty="0" smtClean="0">
                <a:solidFill>
                  <a:srgbClr val="000000"/>
                </a:solidFill>
                <a:latin typeface="Times New Roman" pitchFamily="18" charset="0"/>
                <a:cs typeface="Times New Roman" pitchFamily="18" charset="0"/>
              </a:rPr>
              <a:t>The Modern Difference</a:t>
            </a:r>
            <a:endParaRPr lang="en-US" sz="2400" dirty="0">
              <a:latin typeface="Times New Roman" pitchFamily="18" charset="0"/>
              <a:cs typeface="Times New Roman" pitchFamily="18" charset="0"/>
            </a:endParaRPr>
          </a:p>
        </p:txBody>
      </p:sp>
      <p:sp>
        <p:nvSpPr>
          <p:cNvPr id="13" name="Content Placeholder 2"/>
          <p:cNvSpPr txBox="1">
            <a:spLocks/>
          </p:cNvSpPr>
          <p:nvPr/>
        </p:nvSpPr>
        <p:spPr>
          <a:xfrm>
            <a:off x="1676400" y="1219200"/>
            <a:ext cx="3200400" cy="5029200"/>
          </a:xfrm>
          <a:prstGeom prst="rect">
            <a:avLst/>
          </a:prstGeom>
        </p:spPr>
        <p:txBody>
          <a:bodyPr>
            <a:normAutofit/>
          </a:bodyPr>
          <a:lstStyle/>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endParaRPr lang="en-US" sz="1600" dirty="0" smtClean="0">
              <a:solidFill>
                <a:srgbClr val="000000"/>
              </a:solidFill>
              <a:latin typeface="Times New Roman" pitchFamily="18" charset="0"/>
              <a:cs typeface="Times New Roman" pitchFamily="18" charset="0"/>
            </a:endParaRP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endParaRPr lang="en-US" sz="1600" dirty="0" smtClean="0">
              <a:solidFill>
                <a:srgbClr val="000000"/>
              </a:solidFill>
              <a:latin typeface="Times New Roman" pitchFamily="18" charset="0"/>
              <a:cs typeface="Times New Roman" pitchFamily="18" charset="0"/>
            </a:endParaRP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endParaRPr lang="en-US" sz="1600" dirty="0" smtClean="0">
              <a:solidFill>
                <a:srgbClr val="000000"/>
              </a:solidFill>
              <a:latin typeface="Times New Roman" pitchFamily="18" charset="0"/>
              <a:cs typeface="Times New Roman" pitchFamily="18" charset="0"/>
            </a:endParaRP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endParaRPr lang="en-US" sz="1600" dirty="0" smtClean="0">
              <a:solidFill>
                <a:srgbClr val="000000"/>
              </a:solidFill>
              <a:latin typeface="Times New Roman" pitchFamily="18" charset="0"/>
              <a:cs typeface="Times New Roman" pitchFamily="18" charset="0"/>
            </a:endParaRP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endParaRPr lang="en-US" sz="1600" dirty="0" smtClean="0">
              <a:solidFill>
                <a:srgbClr val="000000"/>
              </a:solidFill>
              <a:latin typeface="Times New Roman" pitchFamily="18" charset="0"/>
              <a:cs typeface="Times New Roman" pitchFamily="18" charset="0"/>
            </a:endParaRP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endParaRPr lang="en-US" sz="1600" dirty="0" smtClean="0">
              <a:solidFill>
                <a:srgbClr val="000000"/>
              </a:solidFill>
              <a:latin typeface="Times New Roman" pitchFamily="18" charset="0"/>
              <a:cs typeface="Times New Roman" pitchFamily="18" charset="0"/>
            </a:endParaRP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endParaRPr lang="en-US" sz="1600" dirty="0" smtClean="0">
              <a:solidFill>
                <a:srgbClr val="000000"/>
              </a:solidFill>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400" b="0" i="0"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400" b="0" i="0"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400" b="0" i="0"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14" name="Rectangle 13"/>
          <p:cNvSpPr/>
          <p:nvPr/>
        </p:nvSpPr>
        <p:spPr>
          <a:xfrm>
            <a:off x="4724400" y="1157979"/>
            <a:ext cx="3810000" cy="2111347"/>
          </a:xfrm>
          <a:prstGeom prst="rect">
            <a:avLst/>
          </a:prstGeom>
        </p:spPr>
        <p:txBody>
          <a:bodyPr wrap="square">
            <a:spAutoFit/>
          </a:bodyPr>
          <a:lstStyle/>
          <a:p>
            <a:pPr marL="342900" indent="-342900">
              <a:spcBef>
                <a:spcPct val="20000"/>
              </a:spcBef>
              <a:buFont typeface="Arial" pitchFamily="34" charset="0"/>
              <a:buChar char="•"/>
              <a:defRPr/>
            </a:pPr>
            <a:endParaRPr lang="en-US" sz="1600" dirty="0">
              <a:solidFill>
                <a:srgbClr val="000000"/>
              </a:solidFill>
              <a:latin typeface="Times New Roman" pitchFamily="18" charset="0"/>
              <a:cs typeface="Times New Roman" pitchFamily="18" charset="0"/>
            </a:endParaRPr>
          </a:p>
          <a:p>
            <a:pPr marL="342900" indent="-342900">
              <a:spcBef>
                <a:spcPct val="20000"/>
              </a:spcBef>
              <a:buFont typeface="Arial" pitchFamily="34" charset="0"/>
              <a:buChar char="•"/>
              <a:defRPr/>
            </a:pPr>
            <a:endParaRPr lang="en-US" sz="1600" dirty="0">
              <a:solidFill>
                <a:srgbClr val="000000"/>
              </a:solidFill>
              <a:latin typeface="Times New Roman" pitchFamily="18" charset="0"/>
              <a:cs typeface="Times New Roman" pitchFamily="18" charset="0"/>
            </a:endParaRPr>
          </a:p>
          <a:p>
            <a:pPr marL="342900" indent="-342900">
              <a:spcBef>
                <a:spcPct val="20000"/>
              </a:spcBef>
              <a:buFont typeface="Arial" pitchFamily="34" charset="0"/>
              <a:buChar char="•"/>
              <a:defRPr/>
            </a:pPr>
            <a:endParaRPr lang="en-US" sz="1600" dirty="0">
              <a:solidFill>
                <a:srgbClr val="000000"/>
              </a:solidFill>
              <a:latin typeface="Times New Roman" pitchFamily="18" charset="0"/>
              <a:cs typeface="Times New Roman" pitchFamily="18" charset="0"/>
            </a:endParaRPr>
          </a:p>
          <a:p>
            <a:pPr marL="342900" indent="-342900">
              <a:spcBef>
                <a:spcPct val="20000"/>
              </a:spcBef>
              <a:buFont typeface="Arial" pitchFamily="34" charset="0"/>
              <a:buChar char="•"/>
              <a:defRPr/>
            </a:pPr>
            <a:endParaRPr lang="en-US" sz="1600" dirty="0">
              <a:solidFill>
                <a:srgbClr val="000000"/>
              </a:solidFill>
              <a:latin typeface="Times New Roman" pitchFamily="18" charset="0"/>
              <a:cs typeface="Times New Roman" pitchFamily="18" charset="0"/>
            </a:endParaRPr>
          </a:p>
          <a:p>
            <a:pPr marL="342900" indent="-342900">
              <a:spcBef>
                <a:spcPct val="20000"/>
              </a:spcBef>
              <a:defRPr/>
            </a:pPr>
            <a:endParaRPr lang="en-US" sz="1600" dirty="0">
              <a:solidFill>
                <a:srgbClr val="000000"/>
              </a:solidFill>
              <a:latin typeface="Times New Roman" pitchFamily="18" charset="0"/>
              <a:cs typeface="Times New Roman" pitchFamily="18" charset="0"/>
            </a:endParaRPr>
          </a:p>
          <a:p>
            <a:pPr marL="342900" indent="-342900">
              <a:spcBef>
                <a:spcPct val="20000"/>
              </a:spcBef>
              <a:buFont typeface="Arial" pitchFamily="34" charset="0"/>
              <a:buChar char="•"/>
              <a:defRPr/>
            </a:pPr>
            <a:endParaRPr lang="en-US" sz="1600" dirty="0">
              <a:solidFill>
                <a:srgbClr val="000000"/>
              </a:solidFill>
              <a:latin typeface="Times New Roman" pitchFamily="18" charset="0"/>
              <a:cs typeface="Times New Roman" pitchFamily="18" charset="0"/>
            </a:endParaRPr>
          </a:p>
          <a:p>
            <a:pPr marL="342900" indent="-342900">
              <a:spcBef>
                <a:spcPct val="20000"/>
              </a:spcBef>
              <a:defRPr/>
            </a:pPr>
            <a:endParaRPr lang="en-US" sz="1600" dirty="0" smtClean="0">
              <a:solidFill>
                <a:srgbClr val="000000"/>
              </a:solidFill>
              <a:latin typeface="Times New Roman" pitchFamily="18" charset="0"/>
              <a:cs typeface="Times New Roman" pitchFamily="18" charset="0"/>
            </a:endParaRPr>
          </a:p>
        </p:txBody>
      </p:sp>
      <p:graphicFrame>
        <p:nvGraphicFramePr>
          <p:cNvPr id="15" name="Table 14"/>
          <p:cNvGraphicFramePr>
            <a:graphicFrameLocks noGrp="1"/>
          </p:cNvGraphicFramePr>
          <p:nvPr/>
        </p:nvGraphicFramePr>
        <p:xfrm>
          <a:off x="838200" y="990600"/>
          <a:ext cx="7848600" cy="5246823"/>
        </p:xfrm>
        <a:graphic>
          <a:graphicData uri="http://schemas.openxmlformats.org/drawingml/2006/table">
            <a:tbl>
              <a:tblPr firstRow="1" bandRow="1">
                <a:tableStyleId>{5C22544A-7EE6-4342-B048-85BDC9FD1C3A}</a:tableStyleId>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6074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sng" dirty="0" smtClean="0">
                          <a:solidFill>
                            <a:schemeClr val="bg1"/>
                          </a:solidFill>
                          <a:latin typeface="Times New Roman" pitchFamily="18" charset="0"/>
                          <a:cs typeface="Times New Roman" pitchFamily="18" charset="0"/>
                        </a:rPr>
                        <a:t>The Intel 4004</a:t>
                      </a:r>
                      <a:endParaRPr lang="en-US"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sng" dirty="0" smtClean="0">
                          <a:solidFill>
                            <a:schemeClr val="bg1"/>
                          </a:solidFill>
                          <a:latin typeface="Times New Roman" pitchFamily="18" charset="0"/>
                          <a:cs typeface="Times New Roman" pitchFamily="18" charset="0"/>
                        </a:rPr>
                        <a:t>Intel Core Processor </a:t>
                      </a:r>
                      <a:endParaRPr lang="en-US" dirty="0">
                        <a:solidFill>
                          <a:schemeClr val="bg1"/>
                        </a:solidFill>
                      </a:endParaRPr>
                    </a:p>
                  </a:txBody>
                  <a:tcPr/>
                </a:tc>
                <a:extLst>
                  <a:ext uri="{0D108BD9-81ED-4DB2-BD59-A6C34878D82A}">
                    <a16:rowId xmlns:a16="http://schemas.microsoft.com/office/drawing/2014/main" val="10000"/>
                  </a:ext>
                </a:extLst>
              </a:tr>
              <a:tr h="3978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latin typeface="Times New Roman" pitchFamily="18" charset="0"/>
                          <a:cs typeface="Times New Roman" pitchFamily="18" charset="0"/>
                        </a:rPr>
                        <a:t>3mm by 4mm chip.</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latin typeface="Times New Roman" pitchFamily="18" charset="0"/>
                          <a:cs typeface="Times New Roman" pitchFamily="18" charset="0"/>
                        </a:rPr>
                        <a:t>37.5mm x 37.5mm.</a:t>
                      </a:r>
                      <a:endParaRPr lang="en-US" sz="2000" dirty="0"/>
                    </a:p>
                  </a:txBody>
                  <a:tcPr/>
                </a:tc>
                <a:extLst>
                  <a:ext uri="{0D108BD9-81ED-4DB2-BD59-A6C34878D82A}">
                    <a16:rowId xmlns:a16="http://schemas.microsoft.com/office/drawing/2014/main" val="10001"/>
                  </a:ext>
                </a:extLst>
              </a:tr>
              <a:tr h="3978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latin typeface="Times New Roman" pitchFamily="18" charset="0"/>
                          <a:cs typeface="Times New Roman" pitchFamily="18" charset="0"/>
                        </a:rPr>
                        <a:t>10 micron technology. </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latin typeface="Times New Roman" pitchFamily="18" charset="0"/>
                          <a:cs typeface="Times New Roman" pitchFamily="18" charset="0"/>
                        </a:rPr>
                        <a:t>Ball micro technology.</a:t>
                      </a:r>
                      <a:endParaRPr lang="en-US" sz="2000" dirty="0"/>
                    </a:p>
                  </a:txBody>
                  <a:tcPr/>
                </a:tc>
                <a:extLst>
                  <a:ext uri="{0D108BD9-81ED-4DB2-BD59-A6C34878D82A}">
                    <a16:rowId xmlns:a16="http://schemas.microsoft.com/office/drawing/2014/main" val="10002"/>
                  </a:ext>
                </a:extLst>
              </a:tr>
              <a:tr h="607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latin typeface="Times New Roman" pitchFamily="18" charset="0"/>
                          <a:cs typeface="Times New Roman" pitchFamily="18" charset="0"/>
                        </a:rPr>
                        <a:t>2300 transistors.</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latin typeface="Times New Roman" pitchFamily="18" charset="0"/>
                          <a:cs typeface="Times New Roman" pitchFamily="18" charset="0"/>
                        </a:rPr>
                        <a:t>Over 2,000,000,000 transistors.</a:t>
                      </a:r>
                      <a:endParaRPr lang="en-US" sz="2000" dirty="0"/>
                    </a:p>
                  </a:txBody>
                  <a:tcPr/>
                </a:tc>
                <a:extLst>
                  <a:ext uri="{0D108BD9-81ED-4DB2-BD59-A6C34878D82A}">
                    <a16:rowId xmlns:a16="http://schemas.microsoft.com/office/drawing/2014/main" val="10003"/>
                  </a:ext>
                </a:extLst>
              </a:tr>
              <a:tr h="3978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latin typeface="Times New Roman" pitchFamily="18" charset="0"/>
                          <a:cs typeface="Times New Roman" pitchFamily="18" charset="0"/>
                        </a:rPr>
                        <a:t>Initially US $200.</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latin typeface="Times New Roman" pitchFamily="18" charset="0"/>
                          <a:cs typeface="Times New Roman" pitchFamily="18" charset="0"/>
                        </a:rPr>
                        <a:t>Initially  US $294.</a:t>
                      </a:r>
                      <a:endParaRPr lang="en-US" sz="2000" dirty="0"/>
                    </a:p>
                  </a:txBody>
                  <a:tcPr/>
                </a:tc>
                <a:extLst>
                  <a:ext uri="{0D108BD9-81ED-4DB2-BD59-A6C34878D82A}">
                    <a16:rowId xmlns:a16="http://schemas.microsoft.com/office/drawing/2014/main" val="10004"/>
                  </a:ext>
                </a:extLst>
              </a:tr>
              <a:tr h="607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latin typeface="Times New Roman" pitchFamily="18" charset="0"/>
                          <a:cs typeface="Times New Roman" pitchFamily="18" charset="0"/>
                        </a:rPr>
                        <a:t>Can address 640 bytes.</a:t>
                      </a:r>
                    </a:p>
                    <a:p>
                      <a:pPr lvl="0"/>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latin typeface="Times New Roman" pitchFamily="18" charset="0"/>
                          <a:cs typeface="Times New Roman" pitchFamily="18" charset="0"/>
                        </a:rPr>
                        <a:t>Can address 8 Megabytes</a:t>
                      </a:r>
                      <a:endParaRPr lang="en-US" sz="2000" dirty="0"/>
                    </a:p>
                  </a:txBody>
                  <a:tcPr/>
                </a:tc>
                <a:extLst>
                  <a:ext uri="{0D108BD9-81ED-4DB2-BD59-A6C34878D82A}">
                    <a16:rowId xmlns:a16="http://schemas.microsoft.com/office/drawing/2014/main" val="10005"/>
                  </a:ext>
                </a:extLst>
              </a:tr>
              <a:tr h="5683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latin typeface="Times New Roman" pitchFamily="18" charset="0"/>
                          <a:cs typeface="Times New Roman" pitchFamily="18" charset="0"/>
                        </a:rPr>
                        <a:t>500 kHz to 740 kHz.</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latin typeface="Times New Roman" pitchFamily="18" charset="0"/>
                          <a:cs typeface="Times New Roman" pitchFamily="18" charset="0"/>
                        </a:rPr>
                        <a:t>9.29 GHz. </a:t>
                      </a:r>
                      <a:endParaRPr lang="en-US" sz="2000" dirty="0"/>
                    </a:p>
                  </a:txBody>
                  <a:tcPr/>
                </a:tc>
                <a:extLst>
                  <a:ext uri="{0D108BD9-81ED-4DB2-BD59-A6C34878D82A}">
                    <a16:rowId xmlns:a16="http://schemas.microsoft.com/office/drawing/2014/main" val="10006"/>
                  </a:ext>
                </a:extLst>
              </a:tr>
              <a:tr h="8678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latin typeface="Times New Roman" pitchFamily="18" charset="0"/>
                          <a:cs typeface="Times New Roman" pitchFamily="18" charset="0"/>
                        </a:rPr>
                        <a:t>Typically 60000 instructions/sec. </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latin typeface="Times New Roman" pitchFamily="18" charset="0"/>
                          <a:cs typeface="Times New Roman" pitchFamily="18" charset="0"/>
                        </a:rPr>
                        <a:t>Typically 68,719,476,736 instructions/sec.</a:t>
                      </a:r>
                      <a:endParaRPr lang="en-US" sz="2000" dirty="0"/>
                    </a:p>
                  </a:txBody>
                  <a:tcPr/>
                </a:tc>
                <a:extLst>
                  <a:ext uri="{0D108BD9-81ED-4DB2-BD59-A6C34878D82A}">
                    <a16:rowId xmlns:a16="http://schemas.microsoft.com/office/drawing/2014/main" val="10007"/>
                  </a:ext>
                </a:extLst>
              </a:tr>
              <a:tr h="607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latin typeface="Times New Roman" pitchFamily="18" charset="0"/>
                          <a:cs typeface="Times New Roman" pitchFamily="18" charset="0"/>
                        </a:rPr>
                        <a:t>50-- 8 bit instructions (originally only had 46 instructions).</a:t>
                      </a:r>
                      <a:endParaRPr lang="en-US" sz="2000" dirty="0"/>
                    </a:p>
                  </a:txBody>
                  <a:tcPr/>
                </a:tc>
                <a:tc>
                  <a:txBody>
                    <a:bodyPr/>
                    <a:lstStyle/>
                    <a:p>
                      <a:pPr lvl="0"/>
                      <a:r>
                        <a:rPr lang="en-US" sz="2000" dirty="0" smtClean="0">
                          <a:solidFill>
                            <a:srgbClr val="000000"/>
                          </a:solidFill>
                          <a:latin typeface="Times New Roman" pitchFamily="18" charset="0"/>
                          <a:cs typeface="Times New Roman" pitchFamily="18" charset="0"/>
                        </a:rPr>
                        <a:t>Latest 64 Bit instructions.</a:t>
                      </a:r>
                      <a:endParaRPr lang="en-US" sz="2000" dirty="0"/>
                    </a:p>
                  </a:txBody>
                  <a:tcPr/>
                </a:tc>
                <a:extLst>
                  <a:ext uri="{0D108BD9-81ED-4DB2-BD59-A6C34878D82A}">
                    <a16:rowId xmlns:a16="http://schemas.microsoft.com/office/drawing/2014/main" val="10008"/>
                  </a:ext>
                </a:extLst>
              </a:tr>
            </a:tbl>
          </a:graphicData>
        </a:graphic>
      </p:graphicFrame>
      <p:sp>
        <p:nvSpPr>
          <p:cNvPr id="2" name="Slide Number Placeholder 1"/>
          <p:cNvSpPr>
            <a:spLocks noGrp="1"/>
          </p:cNvSpPr>
          <p:nvPr>
            <p:ph type="sldNum" sz="quarter" idx="12"/>
          </p:nvPr>
        </p:nvSpPr>
        <p:spPr/>
        <p:txBody>
          <a:bodyPr/>
          <a:lstStyle/>
          <a:p>
            <a:fld id="{F656F177-577E-4618-B06F-A5838933096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8ADBD05F-A265-4F16-B5C8-47F565DC1C11}" type="datetime1">
              <a:rPr lang="en-US" smtClean="0"/>
              <a:t>7/6/2020</a:t>
            </a:fld>
            <a:endParaRPr lang="en-US" dirty="0"/>
          </a:p>
        </p:txBody>
      </p:sp>
      <p:sp>
        <p:nvSpPr>
          <p:cNvPr id="19" name="Footer Placeholder 9"/>
          <p:cNvSpPr>
            <a:spLocks noGrp="1"/>
          </p:cNvSpPr>
          <p:nvPr>
            <p:ph type="ftr" sz="quarter" idx="11"/>
          </p:nvPr>
        </p:nvSpPr>
        <p:spPr>
          <a:xfrm>
            <a:off x="1524000" y="6356350"/>
            <a:ext cx="64008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2667000" y="457200"/>
            <a:ext cx="4934364" cy="461665"/>
          </a:xfrm>
          <a:prstGeom prst="rect">
            <a:avLst/>
          </a:prstGeom>
        </p:spPr>
        <p:txBody>
          <a:bodyPr wrap="none">
            <a:spAutoFit/>
          </a:bodyPr>
          <a:lstStyle/>
          <a:p>
            <a:r>
              <a:rPr lang="en-GB" sz="2400" dirty="0" smtClean="0">
                <a:solidFill>
                  <a:schemeClr val="dk1"/>
                </a:solidFill>
                <a:latin typeface="Times New Roman" pitchFamily="18" charset="0"/>
                <a:cs typeface="Times New Roman" pitchFamily="18" charset="0"/>
              </a:rPr>
              <a:t>Computer Components and Functions </a:t>
            </a:r>
            <a:endParaRPr lang="en-US" sz="2400" dirty="0">
              <a:latin typeface="Times New Roman" pitchFamily="18" charset="0"/>
              <a:cs typeface="Times New Roman" pitchFamily="18" charset="0"/>
            </a:endParaRPr>
          </a:p>
        </p:txBody>
      </p:sp>
      <p:sp>
        <p:nvSpPr>
          <p:cNvPr id="13" name="Content Placeholder 2"/>
          <p:cNvSpPr txBox="1">
            <a:spLocks/>
          </p:cNvSpPr>
          <p:nvPr/>
        </p:nvSpPr>
        <p:spPr>
          <a:xfrm>
            <a:off x="838200" y="1066800"/>
            <a:ext cx="7772400" cy="45259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1" i="0" u="none" strike="noStrike" kern="1200" cap="none" spc="0" normalizeH="0" baseline="0" noProof="0" dirty="0" smtClean="0">
                <a:ln>
                  <a:noFill/>
                </a:ln>
                <a:solidFill>
                  <a:srgbClr val="C00000"/>
                </a:solidFill>
                <a:effectLst/>
                <a:uLnTx/>
                <a:uFillTx/>
                <a:latin typeface="Times New Roman" pitchFamily="18" charset="0"/>
                <a:cs typeface="Times New Roman" pitchFamily="18" charset="0"/>
              </a:rPr>
              <a:t>CU and ALU: </a:t>
            </a: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Control Unit and the Arithmetic and Logic Unit constitute the Central Processing Unit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1" i="0" u="none" strike="noStrike" kern="1200" cap="none" spc="0" normalizeH="0" baseline="0" noProof="0" dirty="0" smtClean="0">
                <a:ln>
                  <a:noFill/>
                </a:ln>
                <a:solidFill>
                  <a:srgbClr val="C00000"/>
                </a:solidFill>
                <a:effectLst/>
                <a:uLnTx/>
                <a:uFillTx/>
                <a:latin typeface="Times New Roman" pitchFamily="18" charset="0"/>
                <a:cs typeface="Times New Roman" pitchFamily="18" charset="0"/>
              </a:rPr>
              <a:t>I/O:</a:t>
            </a: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Data and instructions need to get into the system and results out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Input/output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2400" b="1" dirty="0">
                <a:solidFill>
                  <a:srgbClr val="C00000"/>
                </a:solidFill>
                <a:latin typeface="Times New Roman" pitchFamily="18" charset="0"/>
                <a:cs typeface="Times New Roman" pitchFamily="18" charset="0"/>
              </a:rPr>
              <a:t>Memory:</a:t>
            </a: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Temporary storage of code and results is needed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Main memory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B014EC36-F74D-4231-95B8-533FCE744CBA}" type="datetime1">
              <a:rPr lang="en-US" smtClean="0"/>
              <a:t>7/6/2020</a:t>
            </a:fld>
            <a:endParaRPr lang="en-US" dirty="0"/>
          </a:p>
        </p:txBody>
      </p:sp>
      <p:sp>
        <p:nvSpPr>
          <p:cNvPr id="19" name="Footer Placeholder 9"/>
          <p:cNvSpPr>
            <a:spLocks noGrp="1"/>
          </p:cNvSpPr>
          <p:nvPr>
            <p:ph type="ftr" sz="quarter" idx="11"/>
          </p:nvPr>
        </p:nvSpPr>
        <p:spPr>
          <a:xfrm>
            <a:off x="1676400" y="6356350"/>
            <a:ext cx="60960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13" name="Rectangle 12"/>
          <p:cNvSpPr/>
          <p:nvPr/>
        </p:nvSpPr>
        <p:spPr>
          <a:xfrm>
            <a:off x="2819400" y="381000"/>
            <a:ext cx="3251211" cy="461665"/>
          </a:xfrm>
          <a:prstGeom prst="rect">
            <a:avLst/>
          </a:prstGeom>
        </p:spPr>
        <p:txBody>
          <a:bodyPr wrap="none">
            <a:spAutoFit/>
          </a:bodyPr>
          <a:lstStyle/>
          <a:p>
            <a:r>
              <a:rPr lang="en-US" sz="2400" dirty="0" smtClean="0">
                <a:latin typeface="Times New Roman" pitchFamily="18" charset="0"/>
                <a:cs typeface="Times New Roman" pitchFamily="18" charset="0"/>
              </a:rPr>
              <a:t>Function of Control Unit</a:t>
            </a:r>
            <a:endParaRPr lang="en-US" sz="2400" dirty="0">
              <a:latin typeface="Times New Roman" pitchFamily="18" charset="0"/>
              <a:cs typeface="Times New Roman" pitchFamily="18" charset="0"/>
            </a:endParaRPr>
          </a:p>
        </p:txBody>
      </p:sp>
      <p:sp>
        <p:nvSpPr>
          <p:cNvPr id="14" name="Content Placeholder 2"/>
          <p:cNvSpPr txBox="1">
            <a:spLocks/>
          </p:cNvSpPr>
          <p:nvPr/>
        </p:nvSpPr>
        <p:spPr>
          <a:xfrm>
            <a:off x="762000" y="990600"/>
            <a:ext cx="7543800" cy="45259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For each operation a unique code is provided. e.g. ADD, MOV.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 hardware segment accepts the code and issues the control signals.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basic function performed by a computer is execution of a program, which consists of a set of instructions stored in memory.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processor does the actual work by executing instructions specified in the program</a:t>
            </a: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2" name="Slide Number Placeholder 1"/>
          <p:cNvSpPr>
            <a:spLocks noGrp="1"/>
          </p:cNvSpPr>
          <p:nvPr>
            <p:ph type="sldNum" sz="quarter" idx="12"/>
          </p:nvPr>
        </p:nvSpPr>
        <p:spPr>
          <a:xfrm>
            <a:off x="8077200" y="6356350"/>
            <a:ext cx="609600" cy="365125"/>
          </a:xfrm>
        </p:spPr>
        <p:txBody>
          <a:bodyPr/>
          <a:lstStyle/>
          <a:p>
            <a:fld id="{F656F177-577E-4618-B06F-A5838933096B}" type="slidenum">
              <a:rPr lang="en-US" smtClean="0"/>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43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3810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96274" y="6397914"/>
            <a:ext cx="838200" cy="365125"/>
          </a:xfrm>
        </p:spPr>
        <p:txBody>
          <a:bodyPr/>
          <a:lstStyle/>
          <a:p>
            <a:fld id="{D9BEF3B9-44A5-46E3-A9DC-00ABEF8E525D}" type="datetime1">
              <a:rPr lang="en-US" smtClean="0"/>
              <a:t>7/6/2020</a:t>
            </a:fld>
            <a:endParaRPr lang="en-US" dirty="0"/>
          </a:p>
        </p:txBody>
      </p:sp>
      <p:sp>
        <p:nvSpPr>
          <p:cNvPr id="19" name="Footer Placeholder 9"/>
          <p:cNvSpPr>
            <a:spLocks noGrp="1"/>
          </p:cNvSpPr>
          <p:nvPr>
            <p:ph type="ftr" sz="quarter" idx="11"/>
          </p:nvPr>
        </p:nvSpPr>
        <p:spPr>
          <a:xfrm>
            <a:off x="1634474" y="6356350"/>
            <a:ext cx="6823726"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7696200" cy="4585871"/>
          </a:xfrm>
          <a:prstGeom prst="rect">
            <a:avLst/>
          </a:prstGeom>
        </p:spPr>
        <p:txBody>
          <a:bodyPr wrap="square">
            <a:spAutoFit/>
          </a:bodyPr>
          <a:lstStyle/>
          <a:p>
            <a:pPr algn="ctr"/>
            <a:r>
              <a:rPr lang="en-IN" sz="2400" b="1" dirty="0" smtClean="0">
                <a:solidFill>
                  <a:srgbClr val="FF0000"/>
                </a:solidFill>
                <a:latin typeface="Times New Roman" pitchFamily="18" charset="0"/>
                <a:cs typeface="Times New Roman" pitchFamily="18" charset="0"/>
              </a:rPr>
              <a:t>Module 1</a:t>
            </a:r>
          </a:p>
          <a:p>
            <a:pPr algn="ctr"/>
            <a:r>
              <a:rPr lang="en-IN" sz="2400" b="1" dirty="0" smtClean="0">
                <a:solidFill>
                  <a:srgbClr val="0070C0"/>
                </a:solidFill>
                <a:latin typeface="Times New Roman" pitchFamily="18" charset="0"/>
                <a:cs typeface="Times New Roman" pitchFamily="18" charset="0"/>
              </a:rPr>
              <a:t>Computer </a:t>
            </a:r>
            <a:r>
              <a:rPr lang="en-IN" sz="2400" b="1" dirty="0">
                <a:solidFill>
                  <a:srgbClr val="0070C0"/>
                </a:solidFill>
                <a:latin typeface="Times New Roman" pitchFamily="18" charset="0"/>
                <a:cs typeface="Times New Roman" pitchFamily="18" charset="0"/>
              </a:rPr>
              <a:t>Function, Interconnections and </a:t>
            </a:r>
            <a:r>
              <a:rPr lang="en-IN" sz="2400" b="1" dirty="0" smtClean="0">
                <a:solidFill>
                  <a:srgbClr val="0070C0"/>
                </a:solidFill>
                <a:latin typeface="Times New Roman" pitchFamily="18" charset="0"/>
                <a:cs typeface="Times New Roman" pitchFamily="18" charset="0"/>
              </a:rPr>
              <a:t>Evolution</a:t>
            </a:r>
          </a:p>
          <a:p>
            <a:pPr algn="ctr"/>
            <a:endParaRPr lang="en-IN" sz="2400" b="1" dirty="0" smtClean="0">
              <a:latin typeface="Times New Roman" pitchFamily="18" charset="0"/>
              <a:cs typeface="Times New Roman" pitchFamily="18" charset="0"/>
            </a:endParaRPr>
          </a:p>
          <a:p>
            <a:pPr>
              <a:buFont typeface="Wingdings" pitchFamily="2" charset="2"/>
              <a:buChar char="Ø"/>
            </a:pPr>
            <a:r>
              <a:rPr lang="en-GB" sz="2400" dirty="0" smtClean="0">
                <a:latin typeface="Times New Roman" pitchFamily="18" charset="0"/>
                <a:cs typeface="Times New Roman" pitchFamily="18" charset="0"/>
              </a:rPr>
              <a:t> Computer </a:t>
            </a:r>
            <a:r>
              <a:rPr lang="en-GB" sz="2400" dirty="0">
                <a:latin typeface="Times New Roman" pitchFamily="18" charset="0"/>
                <a:cs typeface="Times New Roman" pitchFamily="18" charset="0"/>
              </a:rPr>
              <a:t>Organization and Architecture, </a:t>
            </a:r>
            <a:endParaRPr lang="en-GB" sz="2400" dirty="0" smtClean="0">
              <a:latin typeface="Times New Roman" pitchFamily="18" charset="0"/>
              <a:cs typeface="Times New Roman" pitchFamily="18" charset="0"/>
            </a:endParaRPr>
          </a:p>
          <a:p>
            <a:pPr>
              <a:buFont typeface="Wingdings" pitchFamily="2" charset="2"/>
              <a:buChar char="Ø"/>
            </a:pPr>
            <a:r>
              <a:rPr lang="en-GB" sz="2400" dirty="0" smtClean="0">
                <a:latin typeface="Times New Roman" pitchFamily="18" charset="0"/>
                <a:cs typeface="Times New Roman" pitchFamily="18" charset="0"/>
              </a:rPr>
              <a:t> Structure </a:t>
            </a:r>
            <a:r>
              <a:rPr lang="en-GB" sz="2400" dirty="0">
                <a:latin typeface="Times New Roman" pitchFamily="18" charset="0"/>
                <a:cs typeface="Times New Roman" pitchFamily="18" charset="0"/>
              </a:rPr>
              <a:t>and </a:t>
            </a:r>
            <a:r>
              <a:rPr lang="en-GB" sz="2400" dirty="0" smtClean="0">
                <a:latin typeface="Times New Roman" pitchFamily="18" charset="0"/>
                <a:cs typeface="Times New Roman" pitchFamily="18" charset="0"/>
              </a:rPr>
              <a:t>Function</a:t>
            </a:r>
          </a:p>
          <a:p>
            <a:pPr>
              <a:buFont typeface="Wingdings" pitchFamily="2" charset="2"/>
              <a:buChar char="Ø"/>
            </a:pPr>
            <a:r>
              <a:rPr lang="en-GB" sz="2400" dirty="0" smtClean="0">
                <a:latin typeface="Times New Roman" pitchFamily="18" charset="0"/>
                <a:cs typeface="Times New Roman" pitchFamily="18" charset="0"/>
              </a:rPr>
              <a:t> A </a:t>
            </a:r>
            <a:r>
              <a:rPr lang="en-GB" sz="2400" dirty="0">
                <a:latin typeface="Times New Roman" pitchFamily="18" charset="0"/>
                <a:cs typeface="Times New Roman" pitchFamily="18" charset="0"/>
              </a:rPr>
              <a:t>brief history of </a:t>
            </a:r>
            <a:r>
              <a:rPr lang="en-GB" sz="2400" dirty="0" smtClean="0">
                <a:latin typeface="Times New Roman" pitchFamily="18" charset="0"/>
                <a:cs typeface="Times New Roman" pitchFamily="18" charset="0"/>
              </a:rPr>
              <a:t>computer</a:t>
            </a:r>
          </a:p>
          <a:p>
            <a:pPr>
              <a:buFont typeface="Wingdings" pitchFamily="2" charset="2"/>
              <a:buChar char="Ø"/>
            </a:pP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Evolution of Intel microprocessor from 4004 to core </a:t>
            </a:r>
            <a:r>
              <a:rPr lang="en-GB" sz="2400" dirty="0" smtClean="0">
                <a:latin typeface="Times New Roman" pitchFamily="18" charset="0"/>
                <a:cs typeface="Times New Roman" pitchFamily="18" charset="0"/>
              </a:rPr>
              <a:t>i7</a:t>
            </a:r>
          </a:p>
          <a:p>
            <a:pPr>
              <a:buFont typeface="Wingdings" pitchFamily="2" charset="2"/>
              <a:buChar char="Ø"/>
            </a:pP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Comparison of various generations of </a:t>
            </a:r>
            <a:r>
              <a:rPr lang="en-GB" sz="2400" dirty="0" smtClean="0">
                <a:latin typeface="Times New Roman" pitchFamily="18" charset="0"/>
                <a:cs typeface="Times New Roman" pitchFamily="18" charset="0"/>
              </a:rPr>
              <a:t>microprocessor</a:t>
            </a:r>
          </a:p>
          <a:p>
            <a:pPr>
              <a:buFont typeface="Wingdings" pitchFamily="2" charset="2"/>
              <a:buChar char="Ø"/>
            </a:pP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Computer components and functions </a:t>
            </a:r>
            <a:endParaRPr lang="en-GB" sz="2400" dirty="0" smtClean="0">
              <a:latin typeface="Times New Roman" pitchFamily="18" charset="0"/>
              <a:cs typeface="Times New Roman" pitchFamily="18" charset="0"/>
            </a:endParaRPr>
          </a:p>
          <a:p>
            <a:pPr>
              <a:buFont typeface="Wingdings" pitchFamily="2" charset="2"/>
              <a:buChar char="Ø"/>
            </a:pPr>
            <a:r>
              <a:rPr lang="en-GB" sz="2400" dirty="0" smtClean="0">
                <a:latin typeface="Times New Roman" pitchFamily="18" charset="0"/>
                <a:cs typeface="Times New Roman" pitchFamily="18" charset="0"/>
              </a:rPr>
              <a:t> Characteristics </a:t>
            </a:r>
            <a:r>
              <a:rPr lang="en-GB" sz="2400" dirty="0">
                <a:latin typeface="Times New Roman" pitchFamily="18" charset="0"/>
                <a:cs typeface="Times New Roman" pitchFamily="18" charset="0"/>
              </a:rPr>
              <a:t>of Reduced Instruction Set </a:t>
            </a:r>
            <a:r>
              <a:rPr lang="en-GB" sz="2400" dirty="0" smtClean="0">
                <a:latin typeface="Times New Roman" pitchFamily="18" charset="0"/>
                <a:cs typeface="Times New Roman" pitchFamily="18" charset="0"/>
              </a:rPr>
              <a:t>Architectures</a:t>
            </a:r>
          </a:p>
          <a:p>
            <a:pPr>
              <a:buFont typeface="Wingdings" pitchFamily="2" charset="2"/>
              <a:buChar char="Ø"/>
            </a:pP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CISC versus RISC Characteristics.</a:t>
            </a:r>
            <a:endParaRPr lang="en-US" sz="3200" dirty="0">
              <a:latin typeface="Times New Roman" pitchFamily="18" charset="0"/>
              <a:cs typeface="Times New Roman" pitchFamily="18" charset="0"/>
            </a:endParaRPr>
          </a:p>
          <a:p>
            <a:pPr algn="ctr"/>
            <a:endParaRPr lang="en-US" sz="2800" dirty="0">
              <a:latin typeface="Times New Roman" pitchFamily="18" charset="0"/>
              <a:cs typeface="Times New Roman" pitchFamily="18" charset="0"/>
            </a:endParaRPr>
          </a:p>
        </p:txBody>
      </p:sp>
      <p:sp>
        <p:nvSpPr>
          <p:cNvPr id="23" name="Rectangle 22"/>
          <p:cNvSpPr/>
          <p:nvPr/>
        </p:nvSpPr>
        <p:spPr>
          <a:xfrm>
            <a:off x="2133600" y="457200"/>
            <a:ext cx="4876800" cy="584775"/>
          </a:xfrm>
          <a:prstGeom prst="rect">
            <a:avLst/>
          </a:prstGeom>
        </p:spPr>
        <p:txBody>
          <a:bodyPr wrap="square">
            <a:spAutoFit/>
          </a:bodyPr>
          <a:lstStyle/>
          <a:p>
            <a:pPr algn="ctr"/>
            <a:r>
              <a:rPr lang="en-IN" sz="3200" dirty="0">
                <a:latin typeface="Times New Roman" pitchFamily="18" charset="0"/>
                <a:cs typeface="Times New Roman" pitchFamily="18" charset="0"/>
              </a:rPr>
              <a:t>Contents</a:t>
            </a:r>
            <a:endParaRPr lang="en-US" sz="40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B9BD9E5E-4C78-46BD-9649-CBFDB97E68ED}" type="datetime1">
              <a:rPr lang="en-US" smtClean="0"/>
              <a:t>7/6/2020</a:t>
            </a:fld>
            <a:endParaRPr lang="en-US" dirty="0"/>
          </a:p>
        </p:txBody>
      </p:sp>
      <p:sp>
        <p:nvSpPr>
          <p:cNvPr id="19" name="Footer Placeholder 9"/>
          <p:cNvSpPr>
            <a:spLocks noGrp="1"/>
          </p:cNvSpPr>
          <p:nvPr>
            <p:ph type="ftr" sz="quarter" idx="11"/>
          </p:nvPr>
        </p:nvSpPr>
        <p:spPr>
          <a:xfrm>
            <a:off x="1600200" y="6356350"/>
            <a:ext cx="67818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1676400" y="381000"/>
            <a:ext cx="6705600" cy="461665"/>
          </a:xfrm>
          <a:prstGeom prst="rect">
            <a:avLst/>
          </a:prstGeom>
        </p:spPr>
        <p:txBody>
          <a:bodyPr wrap="square">
            <a:spAutoFit/>
          </a:bodyPr>
          <a:lstStyle/>
          <a:p>
            <a:r>
              <a:rPr lang="en-US" sz="2400" dirty="0" smtClean="0">
                <a:latin typeface="Times New Roman" pitchFamily="18" charset="0"/>
                <a:cs typeface="Times New Roman" pitchFamily="18" charset="0"/>
              </a:rPr>
              <a:t>Computer Components: Top Level View</a:t>
            </a:r>
            <a:endParaRPr lang="en-US" sz="2400" dirty="0">
              <a:latin typeface="Times New Roman" pitchFamily="18" charset="0"/>
              <a:cs typeface="Times New Roman" pitchFamily="18" charset="0"/>
            </a:endParaRPr>
          </a:p>
        </p:txBody>
      </p:sp>
      <p:pic>
        <p:nvPicPr>
          <p:cNvPr id="13" name="Content Placeholder 6"/>
          <p:cNvPicPr>
            <a:picLocks noChangeAspect="1" noChangeArrowheads="1"/>
          </p:cNvPicPr>
          <p:nvPr/>
        </p:nvPicPr>
        <p:blipFill>
          <a:blip r:embed="rId4" cstate="print">
            <a:extLst>
              <a:ext uri="{28A0092B-C50C-407E-A947-70E740481C1C}">
                <a14:useLocalDpi xmlns:a14="http://schemas.microsoft.com/office/drawing/2010/main" val="0"/>
              </a:ext>
            </a:extLst>
          </a:blip>
          <a:srcRect b="8975"/>
          <a:stretch>
            <a:fillRect/>
          </a:stretch>
        </p:blipFill>
        <p:spPr bwMode="auto">
          <a:xfrm>
            <a:off x="1600200" y="1143000"/>
            <a:ext cx="6019799"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5" name="Rectangle 14"/>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8"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1A640D97-C9E6-42B8-8606-3968FE49F3D1}" type="datetime1">
              <a:rPr lang="en-US" smtClean="0"/>
              <a:t>7/6/2020</a:t>
            </a:fld>
            <a:endParaRPr lang="en-US" dirty="0"/>
          </a:p>
        </p:txBody>
      </p:sp>
      <p:sp>
        <p:nvSpPr>
          <p:cNvPr id="19" name="Footer Placeholder 9"/>
          <p:cNvSpPr>
            <a:spLocks noGrp="1"/>
          </p:cNvSpPr>
          <p:nvPr>
            <p:ph type="ftr" sz="quarter" idx="11"/>
          </p:nvPr>
        </p:nvSpPr>
        <p:spPr>
          <a:xfrm>
            <a:off x="1524000" y="6356350"/>
            <a:ext cx="67056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3429000" y="457200"/>
            <a:ext cx="2310248" cy="461665"/>
          </a:xfrm>
          <a:prstGeom prst="rect">
            <a:avLst/>
          </a:prstGeom>
        </p:spPr>
        <p:txBody>
          <a:bodyPr wrap="none">
            <a:spAutoFit/>
          </a:bodyPr>
          <a:lstStyle/>
          <a:p>
            <a:r>
              <a:rPr lang="en-GB" sz="2400" dirty="0" smtClean="0">
                <a:latin typeface="Times New Roman" pitchFamily="18" charset="0"/>
                <a:cs typeface="Times New Roman" pitchFamily="18" charset="0"/>
              </a:rPr>
              <a:t>Instruction Cycle</a:t>
            </a:r>
            <a:endParaRPr lang="en-US" sz="2400" dirty="0">
              <a:latin typeface="Times New Roman" pitchFamily="18" charset="0"/>
              <a:cs typeface="Times New Roman" pitchFamily="18" charset="0"/>
            </a:endParaRPr>
          </a:p>
        </p:txBody>
      </p:sp>
      <p:sp>
        <p:nvSpPr>
          <p:cNvPr id="13" name="Rectangle 3"/>
          <p:cNvSpPr txBox="1">
            <a:spLocks noChangeArrowheads="1"/>
          </p:cNvSpPr>
          <p:nvPr/>
        </p:nvSpPr>
        <p:spPr>
          <a:xfrm>
            <a:off x="838200" y="990600"/>
            <a:ext cx="7620000" cy="45259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Two steps: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Fetch</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Execute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1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b="40727"/>
          <a:stretch>
            <a:fillRect/>
          </a:stretch>
        </p:blipFill>
        <p:spPr bwMode="auto">
          <a:xfrm>
            <a:off x="1066800" y="2819400"/>
            <a:ext cx="7391400"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F656F177-577E-4618-B06F-A5838933096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BC2F6C37-EA09-4E37-88DB-799DFE686776}" type="datetime1">
              <a:rPr lang="en-US" smtClean="0"/>
              <a:t>7/6/2020</a:t>
            </a:fld>
            <a:endParaRPr lang="en-US" dirty="0"/>
          </a:p>
        </p:txBody>
      </p:sp>
      <p:sp>
        <p:nvSpPr>
          <p:cNvPr id="19" name="Footer Placeholder 9"/>
          <p:cNvSpPr>
            <a:spLocks noGrp="1"/>
          </p:cNvSpPr>
          <p:nvPr>
            <p:ph type="ftr" sz="quarter" idx="11"/>
          </p:nvPr>
        </p:nvSpPr>
        <p:spPr>
          <a:xfrm>
            <a:off x="1676400" y="6356350"/>
            <a:ext cx="61722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3657600" y="381000"/>
            <a:ext cx="1661032" cy="461665"/>
          </a:xfrm>
          <a:prstGeom prst="rect">
            <a:avLst/>
          </a:prstGeom>
        </p:spPr>
        <p:txBody>
          <a:bodyPr wrap="none">
            <a:spAutoFit/>
          </a:bodyPr>
          <a:lstStyle/>
          <a:p>
            <a:r>
              <a:rPr lang="en-US" sz="2400" dirty="0" smtClean="0">
                <a:latin typeface="Times New Roman" pitchFamily="18" charset="0"/>
                <a:cs typeface="Times New Roman" pitchFamily="18" charset="0"/>
              </a:rPr>
              <a:t>Fetch Cycle</a:t>
            </a:r>
            <a:endParaRPr lang="en-US" sz="2400" dirty="0">
              <a:latin typeface="Times New Roman" pitchFamily="18" charset="0"/>
              <a:cs typeface="Times New Roman" pitchFamily="18" charset="0"/>
            </a:endParaRPr>
          </a:p>
        </p:txBody>
      </p:sp>
      <p:sp>
        <p:nvSpPr>
          <p:cNvPr id="13" name="Rectangle 12"/>
          <p:cNvSpPr/>
          <p:nvPr/>
        </p:nvSpPr>
        <p:spPr>
          <a:xfrm>
            <a:off x="685800" y="1066800"/>
            <a:ext cx="7924800" cy="4893647"/>
          </a:xfrm>
          <a:prstGeom prst="rect">
            <a:avLst/>
          </a:prstGeom>
        </p:spPr>
        <p:txBody>
          <a:bodyPr wrap="square">
            <a:spAutoFit/>
          </a:bodyPr>
          <a:lstStyle/>
          <a:p>
            <a:pPr>
              <a:buFont typeface="Arial" pitchFamily="34" charset="0"/>
              <a:buChar char="•"/>
            </a:pPr>
            <a:r>
              <a:rPr lang="en-US" sz="2400" dirty="0">
                <a:latin typeface="Times New Roman" pitchFamily="18" charset="0"/>
                <a:cs typeface="Times New Roman" pitchFamily="18" charset="0"/>
              </a:rPr>
              <a:t>Program Counter (PC) holds address of next instruction to </a:t>
            </a:r>
            <a:r>
              <a:rPr lang="en-US" sz="2400" dirty="0" smtClean="0">
                <a:latin typeface="Times New Roman" pitchFamily="18" charset="0"/>
                <a:cs typeface="Times New Roman" pitchFamily="18" charset="0"/>
              </a:rPr>
              <a:t>fetch</a:t>
            </a:r>
          </a:p>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Processor fetches instruction from memory location pointed to by </a:t>
            </a:r>
            <a:r>
              <a:rPr lang="en-US" sz="2400" dirty="0" smtClean="0">
                <a:latin typeface="Times New Roman" pitchFamily="18" charset="0"/>
                <a:cs typeface="Times New Roman" pitchFamily="18" charset="0"/>
              </a:rPr>
              <a:t>PC</a:t>
            </a:r>
          </a:p>
          <a:p>
            <a:pPr>
              <a:buFont typeface="Arial" pitchFamily="34" charset="0"/>
              <a:buChar char="•"/>
            </a:pPr>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Increment PC</a:t>
            </a:r>
          </a:p>
          <a:p>
            <a:pPr lvl="1">
              <a:buFont typeface="Arial" pitchFamily="34" charset="0"/>
              <a:buChar char="•"/>
            </a:pPr>
            <a:r>
              <a:rPr lang="en-US" sz="2400" dirty="0">
                <a:latin typeface="Times New Roman" pitchFamily="18" charset="0"/>
                <a:cs typeface="Times New Roman" pitchFamily="18" charset="0"/>
              </a:rPr>
              <a:t>Unless told </a:t>
            </a:r>
            <a:r>
              <a:rPr lang="en-US" sz="2400" dirty="0" smtClean="0">
                <a:latin typeface="Times New Roman" pitchFamily="18" charset="0"/>
                <a:cs typeface="Times New Roman" pitchFamily="18" charset="0"/>
              </a:rPr>
              <a:t>otherwise</a:t>
            </a:r>
          </a:p>
          <a:p>
            <a:pPr lvl="1">
              <a:buFont typeface="Arial" pitchFamily="34" charset="0"/>
              <a:buChar char="•"/>
            </a:pPr>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Instruction loaded into Instruction Register (IR</a:t>
            </a:r>
            <a:r>
              <a:rPr lang="en-US" sz="2400" dirty="0" smtClean="0">
                <a:latin typeface="Times New Roman" pitchFamily="18" charset="0"/>
                <a:cs typeface="Times New Roman" pitchFamily="18" charset="0"/>
              </a:rPr>
              <a:t>)</a:t>
            </a:r>
          </a:p>
          <a:p>
            <a:pPr>
              <a:buFont typeface="Arial" pitchFamily="34" charset="0"/>
              <a:buChar char="•"/>
            </a:pPr>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Processor interprets instruction and performs required </a:t>
            </a:r>
            <a:r>
              <a:rPr lang="en-US" sz="2400" dirty="0" smtClean="0">
                <a:latin typeface="Times New Roman" pitchFamily="18" charset="0"/>
                <a:cs typeface="Times New Roman" pitchFamily="18" charset="0"/>
              </a:rPr>
              <a:t>  actions</a:t>
            </a:r>
            <a:endParaRPr lang="en-US" sz="24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2595BACA-186F-4D02-BA9E-ABCABD04D4B9}" type="datetime1">
              <a:rPr lang="en-US" smtClean="0"/>
              <a:t>7/6/2020</a:t>
            </a:fld>
            <a:endParaRPr lang="en-US" dirty="0"/>
          </a:p>
        </p:txBody>
      </p:sp>
      <p:sp>
        <p:nvSpPr>
          <p:cNvPr id="19" name="Footer Placeholder 9"/>
          <p:cNvSpPr>
            <a:spLocks noGrp="1"/>
          </p:cNvSpPr>
          <p:nvPr>
            <p:ph type="ftr" sz="quarter" idx="11"/>
          </p:nvPr>
        </p:nvSpPr>
        <p:spPr>
          <a:xfrm>
            <a:off x="1676400" y="6356350"/>
            <a:ext cx="64008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3581400" y="381000"/>
            <a:ext cx="1967205" cy="461665"/>
          </a:xfrm>
          <a:prstGeom prst="rect">
            <a:avLst/>
          </a:prstGeom>
        </p:spPr>
        <p:txBody>
          <a:bodyPr wrap="none">
            <a:spAutoFit/>
          </a:bodyPr>
          <a:lstStyle/>
          <a:p>
            <a:r>
              <a:rPr lang="en-US" sz="2400" dirty="0" smtClean="0">
                <a:latin typeface="Times New Roman" pitchFamily="18" charset="0"/>
                <a:cs typeface="Times New Roman" pitchFamily="18" charset="0"/>
              </a:rPr>
              <a:t>Execute Cycle</a:t>
            </a:r>
            <a:endParaRPr lang="en-US" sz="2400" dirty="0">
              <a:latin typeface="Times New Roman" pitchFamily="18" charset="0"/>
              <a:cs typeface="Times New Roman" pitchFamily="18" charset="0"/>
            </a:endParaRPr>
          </a:p>
        </p:txBody>
      </p:sp>
      <p:sp>
        <p:nvSpPr>
          <p:cNvPr id="13" name="Content Placeholder 2"/>
          <p:cNvSpPr txBox="1">
            <a:spLocks/>
          </p:cNvSpPr>
          <p:nvPr/>
        </p:nvSpPr>
        <p:spPr>
          <a:xfrm>
            <a:off x="762000" y="990600"/>
            <a:ext cx="7620000" cy="498316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Processor-memory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data transfer between CPU and main memory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Processor I/O</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Data transfer between CPU and I/O module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Data processing</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Some arithmetic or logical operation on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Control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Alteration of sequence of operations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e.g. jump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Combination of above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B2632576-6720-4711-A13B-878A076365DA}" type="datetime1">
              <a:rPr lang="en-US" smtClean="0"/>
              <a:t>7/6/2020</a:t>
            </a:fld>
            <a:endParaRPr lang="en-US" dirty="0"/>
          </a:p>
        </p:txBody>
      </p:sp>
      <p:sp>
        <p:nvSpPr>
          <p:cNvPr id="19" name="Footer Placeholder 9"/>
          <p:cNvSpPr>
            <a:spLocks noGrp="1"/>
          </p:cNvSpPr>
          <p:nvPr>
            <p:ph type="ftr" sz="quarter" idx="11"/>
          </p:nvPr>
        </p:nvSpPr>
        <p:spPr>
          <a:xfrm>
            <a:off x="1828800" y="6356350"/>
            <a:ext cx="62484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12" name="Rectangle 11"/>
          <p:cNvSpPr/>
          <p:nvPr/>
        </p:nvSpPr>
        <p:spPr>
          <a:xfrm>
            <a:off x="2971800" y="381000"/>
            <a:ext cx="4068743" cy="461665"/>
          </a:xfrm>
          <a:prstGeom prst="rect">
            <a:avLst/>
          </a:prstGeom>
        </p:spPr>
        <p:txBody>
          <a:bodyPr wrap="none">
            <a:spAutoFit/>
          </a:bodyPr>
          <a:lstStyle/>
          <a:p>
            <a:r>
              <a:rPr lang="en-US" sz="2400" dirty="0" smtClean="0">
                <a:latin typeface="Times New Roman" pitchFamily="18" charset="0"/>
                <a:cs typeface="Times New Roman" pitchFamily="18" charset="0"/>
              </a:rPr>
              <a:t>Example of Program Execution</a:t>
            </a:r>
            <a:endParaRPr lang="en-US" sz="2400" dirty="0">
              <a:latin typeface="Times New Roman" pitchFamily="18" charset="0"/>
              <a:cs typeface="Times New Roman" pitchFamily="18" charset="0"/>
            </a:endParaRPr>
          </a:p>
        </p:txBody>
      </p:sp>
      <p:pic>
        <p:nvPicPr>
          <p:cNvPr id="13" name="Picture 1029"/>
          <p:cNvPicPr>
            <a:picLocks noChangeAspect="1" noChangeArrowheads="1"/>
          </p:cNvPicPr>
          <p:nvPr/>
        </p:nvPicPr>
        <p:blipFill>
          <a:blip r:embed="rId4" cstate="print">
            <a:extLst>
              <a:ext uri="{28A0092B-C50C-407E-A947-70E740481C1C}">
                <a14:useLocalDpi xmlns:a14="http://schemas.microsoft.com/office/drawing/2010/main" val="0"/>
              </a:ext>
            </a:extLst>
          </a:blip>
          <a:srcRect b="22234"/>
          <a:stretch>
            <a:fillRect/>
          </a:stretch>
        </p:blipFill>
        <p:spPr bwMode="auto">
          <a:xfrm>
            <a:off x="838200" y="2209800"/>
            <a:ext cx="70104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762000" y="990600"/>
            <a:ext cx="8001000" cy="1200329"/>
          </a:xfrm>
          <a:prstGeom prst="rect">
            <a:avLst/>
          </a:prstGeom>
        </p:spPr>
        <p:txBody>
          <a:bodyPr wrap="square">
            <a:spAutoFit/>
          </a:bodyPr>
          <a:lstStyle/>
          <a:p>
            <a:r>
              <a:rPr lang="en-US" b="1" dirty="0" smtClean="0">
                <a:solidFill>
                  <a:srgbClr val="FF0000"/>
                </a:solidFill>
                <a:latin typeface="Times New Roman" pitchFamily="18" charset="0"/>
                <a:cs typeface="Times New Roman" pitchFamily="18" charset="0"/>
              </a:rPr>
              <a:t>Problem: </a:t>
            </a:r>
            <a:r>
              <a:rPr lang="en-US" dirty="0" smtClean="0">
                <a:solidFill>
                  <a:srgbClr val="FF0000"/>
                </a:solidFill>
                <a:latin typeface="Times New Roman" pitchFamily="18" charset="0"/>
                <a:cs typeface="Times New Roman" pitchFamily="18" charset="0"/>
              </a:rPr>
              <a:t>Add the contains of memory word at address </a:t>
            </a:r>
            <a:r>
              <a:rPr lang="en-US" dirty="0" smtClean="0">
                <a:solidFill>
                  <a:srgbClr val="0070C0"/>
                </a:solidFill>
                <a:latin typeface="Times New Roman" pitchFamily="18" charset="0"/>
                <a:cs typeface="Times New Roman" pitchFamily="18" charset="0"/>
              </a:rPr>
              <a:t>940</a:t>
            </a:r>
            <a:r>
              <a:rPr lang="en-US" dirty="0" smtClean="0">
                <a:solidFill>
                  <a:srgbClr val="FF0000"/>
                </a:solidFill>
                <a:latin typeface="Times New Roman" pitchFamily="18" charset="0"/>
                <a:cs typeface="Times New Roman" pitchFamily="18" charset="0"/>
              </a:rPr>
              <a:t> to the memory word at address </a:t>
            </a:r>
            <a:r>
              <a:rPr lang="en-US" dirty="0" smtClean="0">
                <a:solidFill>
                  <a:srgbClr val="0070C0"/>
                </a:solidFill>
                <a:latin typeface="Times New Roman" pitchFamily="18" charset="0"/>
                <a:cs typeface="Times New Roman" pitchFamily="18" charset="0"/>
              </a:rPr>
              <a:t>941</a:t>
            </a:r>
            <a:r>
              <a:rPr lang="en-US" dirty="0" smtClean="0">
                <a:solidFill>
                  <a:srgbClr val="FF0000"/>
                </a:solidFill>
                <a:latin typeface="Times New Roman" pitchFamily="18" charset="0"/>
                <a:cs typeface="Times New Roman" pitchFamily="18" charset="0"/>
              </a:rPr>
              <a:t> and stores the result in the latter location (941).</a:t>
            </a:r>
          </a:p>
          <a:p>
            <a:r>
              <a:rPr lang="en-US" dirty="0" smtClean="0">
                <a:solidFill>
                  <a:srgbClr val="FF0000"/>
                </a:solidFill>
                <a:latin typeface="Times New Roman" pitchFamily="18" charset="0"/>
                <a:cs typeface="Times New Roman" pitchFamily="18" charset="0"/>
              </a:rPr>
              <a:t>Note: 300 address of first instruction.</a:t>
            </a:r>
          </a:p>
          <a:p>
            <a:r>
              <a:rPr lang="en-US" dirty="0" smtClean="0">
                <a:solidFill>
                  <a:srgbClr val="FF0000"/>
                </a:solidFill>
                <a:latin typeface="Times New Roman" pitchFamily="18" charset="0"/>
                <a:cs typeface="Times New Roman" pitchFamily="18" charset="0"/>
              </a:rPr>
              <a:t>The instruction 1940 Hex: load AC</a:t>
            </a:r>
            <a:endParaRPr lang="en-US" dirty="0">
              <a:solidFill>
                <a:srgbClr val="FF0000"/>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8863FCFA-1DFC-468B-BD73-080121062216}" type="datetime1">
              <a:rPr lang="en-US" smtClean="0"/>
              <a:t>7/6/2020</a:t>
            </a:fld>
            <a:endParaRPr lang="en-US" dirty="0"/>
          </a:p>
        </p:txBody>
      </p:sp>
      <p:sp>
        <p:nvSpPr>
          <p:cNvPr id="19" name="Footer Placeholder 9"/>
          <p:cNvSpPr>
            <a:spLocks noGrp="1"/>
          </p:cNvSpPr>
          <p:nvPr>
            <p:ph type="ftr" sz="quarter" idx="11"/>
          </p:nvPr>
        </p:nvSpPr>
        <p:spPr>
          <a:xfrm>
            <a:off x="1752600" y="6356350"/>
            <a:ext cx="64008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2743200" y="381000"/>
            <a:ext cx="4153701" cy="461665"/>
          </a:xfrm>
          <a:prstGeom prst="rect">
            <a:avLst/>
          </a:prstGeom>
        </p:spPr>
        <p:txBody>
          <a:bodyPr wrap="none">
            <a:spAutoFit/>
          </a:bodyPr>
          <a:lstStyle/>
          <a:p>
            <a:r>
              <a:rPr lang="en-US" sz="2400" dirty="0" smtClean="0">
                <a:latin typeface="Times New Roman" pitchFamily="18" charset="0"/>
                <a:cs typeface="Times New Roman" pitchFamily="18" charset="0"/>
              </a:rPr>
              <a:t>Instruction Cycle State Diagram</a:t>
            </a:r>
            <a:endParaRPr lang="en-US" sz="2400" dirty="0">
              <a:latin typeface="Times New Roman" pitchFamily="18" charset="0"/>
              <a:cs typeface="Times New Roman" pitchFamily="18" charset="0"/>
            </a:endParaRPr>
          </a:p>
        </p:txBody>
      </p:sp>
      <p:pic>
        <p:nvPicPr>
          <p:cNvPr id="1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b="28000"/>
          <a:stretch>
            <a:fillRect/>
          </a:stretch>
        </p:blipFill>
        <p:spPr bwMode="auto">
          <a:xfrm>
            <a:off x="914400" y="1295400"/>
            <a:ext cx="76257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F656F177-577E-4618-B06F-A5838933096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4247848C-C34D-4C48-ADAB-25CEA7AE6B6B}" type="datetime1">
              <a:rPr lang="en-US" smtClean="0"/>
              <a:t>7/6/2020</a:t>
            </a:fld>
            <a:endParaRPr lang="en-US" dirty="0"/>
          </a:p>
        </p:txBody>
      </p:sp>
      <p:sp>
        <p:nvSpPr>
          <p:cNvPr id="19" name="Footer Placeholder 9"/>
          <p:cNvSpPr>
            <a:spLocks noGrp="1"/>
          </p:cNvSpPr>
          <p:nvPr>
            <p:ph type="ftr" sz="quarter" idx="11"/>
          </p:nvPr>
        </p:nvSpPr>
        <p:spPr>
          <a:xfrm>
            <a:off x="1752600" y="6356350"/>
            <a:ext cx="61722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838200" y="381000"/>
            <a:ext cx="7848600" cy="461665"/>
          </a:xfrm>
          <a:prstGeom prst="rect">
            <a:avLst/>
          </a:prstGeom>
        </p:spPr>
        <p:txBody>
          <a:bodyPr wrap="square">
            <a:spAutoFit/>
          </a:bodyPr>
          <a:lstStyle/>
          <a:p>
            <a:pPr algn="ctr"/>
            <a:r>
              <a:rPr lang="en-GB" sz="2400" dirty="0" smtClean="0">
                <a:solidFill>
                  <a:schemeClr val="dk1"/>
                </a:solidFill>
                <a:latin typeface="Times New Roman" pitchFamily="18" charset="0"/>
                <a:cs typeface="Times New Roman" pitchFamily="18" charset="0"/>
              </a:rPr>
              <a:t>Difference between RISC and CISC</a:t>
            </a:r>
            <a:endParaRPr lang="en-US" sz="2400" dirty="0">
              <a:latin typeface="Times New Roman" pitchFamily="18" charset="0"/>
              <a:cs typeface="Times New Roman" pitchFamily="18" charset="0"/>
            </a:endParaRPr>
          </a:p>
        </p:txBody>
      </p:sp>
      <p:graphicFrame>
        <p:nvGraphicFramePr>
          <p:cNvPr id="14" name="Table 13"/>
          <p:cNvGraphicFramePr>
            <a:graphicFrameLocks noGrp="1"/>
          </p:cNvGraphicFramePr>
          <p:nvPr/>
        </p:nvGraphicFramePr>
        <p:xfrm>
          <a:off x="762000" y="1066800"/>
          <a:ext cx="8153400" cy="5082035"/>
        </p:xfrm>
        <a:graphic>
          <a:graphicData uri="http://schemas.openxmlformats.org/drawingml/2006/table">
            <a:tbl>
              <a:tblPr firstRow="1" bandRow="1">
                <a:tableStyleId>{5C22544A-7EE6-4342-B048-85BDC9FD1C3A}</a:tableStyleId>
              </a:tblPr>
              <a:tblGrid>
                <a:gridCol w="2797735">
                  <a:extLst>
                    <a:ext uri="{9D8B030D-6E8A-4147-A177-3AD203B41FA5}">
                      <a16:colId xmlns:a16="http://schemas.microsoft.com/office/drawing/2014/main" val="20000"/>
                    </a:ext>
                  </a:extLst>
                </a:gridCol>
                <a:gridCol w="2637865">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685800">
                <a:tc>
                  <a:txBody>
                    <a:bodyPr/>
                    <a:lstStyle/>
                    <a:p>
                      <a:pPr marL="0" marR="0" algn="ctr">
                        <a:lnSpc>
                          <a:spcPct val="100000"/>
                        </a:lnSpc>
                        <a:spcBef>
                          <a:spcPts val="0"/>
                        </a:spcBef>
                        <a:spcAft>
                          <a:spcPts val="0"/>
                        </a:spcAft>
                      </a:pPr>
                      <a:r>
                        <a:rPr lang="en-US" sz="1800" b="1" cap="all" dirty="0">
                          <a:solidFill>
                            <a:schemeClr val="bg1"/>
                          </a:solidFill>
                          <a:latin typeface="Times New Roman" pitchFamily="18" charset="0"/>
                          <a:ea typeface="Times New Roman"/>
                          <a:cs typeface="Times New Roman" pitchFamily="18" charset="0"/>
                        </a:rPr>
                        <a:t>BASIS FOR COMPARISON</a:t>
                      </a:r>
                      <a:endParaRPr lang="en-US" sz="1800" dirty="0">
                        <a:solidFill>
                          <a:schemeClr val="bg1"/>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00000"/>
                        </a:lnSpc>
                        <a:spcBef>
                          <a:spcPts val="0"/>
                        </a:spcBef>
                        <a:spcAft>
                          <a:spcPts val="0"/>
                        </a:spcAft>
                      </a:pPr>
                      <a:r>
                        <a:rPr lang="en-US" sz="1800" b="1" cap="all" dirty="0" smtClean="0">
                          <a:solidFill>
                            <a:schemeClr val="bg1"/>
                          </a:solidFill>
                          <a:latin typeface="Times New Roman" pitchFamily="18" charset="0"/>
                          <a:ea typeface="Times New Roman"/>
                          <a:cs typeface="Times New Roman" pitchFamily="18" charset="0"/>
                        </a:rPr>
                        <a:t>RISC</a:t>
                      </a:r>
                    </a:p>
                    <a:p>
                      <a:pPr marL="0" marR="0" algn="ctr">
                        <a:lnSpc>
                          <a:spcPct val="100000"/>
                        </a:lnSpc>
                        <a:spcBef>
                          <a:spcPts val="0"/>
                        </a:spcBef>
                        <a:spcAft>
                          <a:spcPts val="0"/>
                        </a:spcAft>
                      </a:pPr>
                      <a:r>
                        <a:rPr lang="en-US" sz="1800" b="1" cap="all" dirty="0" smtClean="0">
                          <a:solidFill>
                            <a:schemeClr val="bg1"/>
                          </a:solidFill>
                          <a:latin typeface="Times New Roman" pitchFamily="18" charset="0"/>
                          <a:ea typeface="Times New Roman"/>
                          <a:cs typeface="Times New Roman" pitchFamily="18" charset="0"/>
                        </a:rPr>
                        <a:t> (</a:t>
                      </a:r>
                      <a:r>
                        <a:rPr lang="en-GB" sz="1800" dirty="0" smtClean="0">
                          <a:solidFill>
                            <a:schemeClr val="bg1"/>
                          </a:solidFill>
                          <a:latin typeface="Times New Roman" pitchFamily="18" charset="0"/>
                          <a:cs typeface="Times New Roman" pitchFamily="18" charset="0"/>
                        </a:rPr>
                        <a:t>Reduced Instruction Set Computer)</a:t>
                      </a:r>
                      <a:endParaRPr lang="en-US" sz="1800" dirty="0">
                        <a:solidFill>
                          <a:schemeClr val="bg1"/>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00000"/>
                        </a:lnSpc>
                        <a:spcBef>
                          <a:spcPts val="0"/>
                        </a:spcBef>
                        <a:spcAft>
                          <a:spcPts val="0"/>
                        </a:spcAft>
                      </a:pPr>
                      <a:r>
                        <a:rPr lang="en-US" sz="1800" b="1" cap="all" dirty="0" smtClean="0">
                          <a:solidFill>
                            <a:schemeClr val="bg1"/>
                          </a:solidFill>
                          <a:latin typeface="Times New Roman" pitchFamily="18" charset="0"/>
                          <a:ea typeface="Times New Roman"/>
                          <a:cs typeface="Times New Roman" pitchFamily="18" charset="0"/>
                        </a:rPr>
                        <a:t>CISC </a:t>
                      </a:r>
                    </a:p>
                    <a:p>
                      <a:pPr marL="0" marR="0" algn="ctr">
                        <a:lnSpc>
                          <a:spcPct val="100000"/>
                        </a:lnSpc>
                        <a:spcBef>
                          <a:spcPts val="0"/>
                        </a:spcBef>
                        <a:spcAft>
                          <a:spcPts val="0"/>
                        </a:spcAft>
                      </a:pPr>
                      <a:r>
                        <a:rPr lang="en-US" sz="1800" b="1" cap="all" dirty="0" smtClean="0">
                          <a:solidFill>
                            <a:schemeClr val="bg1"/>
                          </a:solidFill>
                          <a:latin typeface="Times New Roman" pitchFamily="18" charset="0"/>
                          <a:ea typeface="Times New Roman"/>
                          <a:cs typeface="Times New Roman" pitchFamily="18" charset="0"/>
                        </a:rPr>
                        <a:t>(</a:t>
                      </a:r>
                      <a:r>
                        <a:rPr lang="en-GB" sz="1800" dirty="0" smtClean="0">
                          <a:solidFill>
                            <a:schemeClr val="bg1"/>
                          </a:solidFill>
                          <a:latin typeface="Times New Roman" pitchFamily="18" charset="0"/>
                          <a:cs typeface="Times New Roman" pitchFamily="18" charset="0"/>
                        </a:rPr>
                        <a:t>Complex Instruction Set Computer)</a:t>
                      </a:r>
                      <a:endParaRPr lang="en-US" sz="1800" dirty="0">
                        <a:solidFill>
                          <a:schemeClr val="bg1"/>
                        </a:solidFill>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0"/>
                  </a:ext>
                </a:extLst>
              </a:tr>
              <a:tr h="307981">
                <a:tc>
                  <a:txBody>
                    <a:bodyPr/>
                    <a:lstStyle/>
                    <a:p>
                      <a:pPr marL="0" marR="0" algn="l">
                        <a:lnSpc>
                          <a:spcPct val="100000"/>
                        </a:lnSpc>
                        <a:spcBef>
                          <a:spcPts val="0"/>
                        </a:spcBef>
                        <a:spcAft>
                          <a:spcPts val="0"/>
                        </a:spcAft>
                      </a:pPr>
                      <a:r>
                        <a:rPr lang="en-US" sz="1800" dirty="0">
                          <a:solidFill>
                            <a:srgbClr val="222222"/>
                          </a:solidFill>
                          <a:latin typeface="Times New Roman" pitchFamily="18" charset="0"/>
                          <a:ea typeface="Times New Roman"/>
                          <a:cs typeface="Times New Roman" pitchFamily="18" charset="0"/>
                        </a:rPr>
                        <a:t>Emphasis on</a:t>
                      </a:r>
                      <a:endParaRPr lang="en-US" sz="1800" dirty="0">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800" dirty="0">
                          <a:solidFill>
                            <a:srgbClr val="222222"/>
                          </a:solidFill>
                          <a:latin typeface="Times New Roman" pitchFamily="18" charset="0"/>
                          <a:ea typeface="Times New Roman"/>
                          <a:cs typeface="Times New Roman" pitchFamily="18" charset="0"/>
                        </a:rPr>
                        <a:t>Software</a:t>
                      </a:r>
                      <a:endParaRPr lang="en-US" sz="1800" dirty="0">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800">
                          <a:solidFill>
                            <a:srgbClr val="222222"/>
                          </a:solidFill>
                          <a:latin typeface="Times New Roman" pitchFamily="18" charset="0"/>
                          <a:ea typeface="Times New Roman"/>
                          <a:cs typeface="Times New Roman" pitchFamily="18" charset="0"/>
                        </a:rPr>
                        <a:t>Hardware</a:t>
                      </a:r>
                      <a:endParaRPr lang="en-US" sz="180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296256">
                <a:tc>
                  <a:txBody>
                    <a:bodyPr/>
                    <a:lstStyle/>
                    <a:p>
                      <a:pPr marL="0" marR="0" algn="l">
                        <a:lnSpc>
                          <a:spcPct val="100000"/>
                        </a:lnSpc>
                        <a:spcBef>
                          <a:spcPts val="0"/>
                        </a:spcBef>
                        <a:spcAft>
                          <a:spcPts val="0"/>
                        </a:spcAft>
                      </a:pPr>
                      <a:r>
                        <a:rPr lang="en-US" sz="1800" dirty="0">
                          <a:solidFill>
                            <a:srgbClr val="222222"/>
                          </a:solidFill>
                          <a:latin typeface="Times New Roman" pitchFamily="18" charset="0"/>
                          <a:ea typeface="Times New Roman"/>
                          <a:cs typeface="Times New Roman" pitchFamily="18" charset="0"/>
                        </a:rPr>
                        <a:t>Includes</a:t>
                      </a:r>
                      <a:endParaRPr lang="en-US" sz="1800" dirty="0">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800" dirty="0">
                          <a:solidFill>
                            <a:srgbClr val="222222"/>
                          </a:solidFill>
                          <a:latin typeface="Times New Roman" pitchFamily="18" charset="0"/>
                          <a:ea typeface="Times New Roman"/>
                          <a:cs typeface="Times New Roman" pitchFamily="18" charset="0"/>
                        </a:rPr>
                        <a:t>Single clock</a:t>
                      </a:r>
                      <a:endParaRPr lang="en-US" sz="1800" dirty="0">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800">
                          <a:solidFill>
                            <a:srgbClr val="222222"/>
                          </a:solidFill>
                          <a:latin typeface="Times New Roman" pitchFamily="18" charset="0"/>
                          <a:ea typeface="Times New Roman"/>
                          <a:cs typeface="Times New Roman" pitchFamily="18" charset="0"/>
                        </a:rPr>
                        <a:t>Multi-clock</a:t>
                      </a:r>
                      <a:endParaRPr lang="en-US" sz="180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325403">
                <a:tc>
                  <a:txBody>
                    <a:bodyPr/>
                    <a:lstStyle/>
                    <a:p>
                      <a:pPr marL="0" marR="0" algn="l">
                        <a:lnSpc>
                          <a:spcPct val="100000"/>
                        </a:lnSpc>
                        <a:spcBef>
                          <a:spcPts val="0"/>
                        </a:spcBef>
                        <a:spcAft>
                          <a:spcPts val="0"/>
                        </a:spcAft>
                      </a:pPr>
                      <a:r>
                        <a:rPr lang="en-US" sz="1800" dirty="0">
                          <a:solidFill>
                            <a:srgbClr val="222222"/>
                          </a:solidFill>
                          <a:latin typeface="Times New Roman" pitchFamily="18" charset="0"/>
                          <a:ea typeface="Times New Roman"/>
                          <a:cs typeface="Times New Roman" pitchFamily="18" charset="0"/>
                        </a:rPr>
                        <a:t>Instruction-set size</a:t>
                      </a:r>
                      <a:endParaRPr lang="en-US" sz="1800" dirty="0">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800">
                          <a:solidFill>
                            <a:srgbClr val="222222"/>
                          </a:solidFill>
                          <a:latin typeface="Times New Roman" pitchFamily="18" charset="0"/>
                          <a:ea typeface="Times New Roman"/>
                          <a:cs typeface="Times New Roman" pitchFamily="18" charset="0"/>
                        </a:rPr>
                        <a:t>Small</a:t>
                      </a:r>
                      <a:endParaRPr lang="en-US" sz="1800">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800" dirty="0" smtClean="0">
                          <a:solidFill>
                            <a:srgbClr val="222222"/>
                          </a:solidFill>
                          <a:latin typeface="Times New Roman" pitchFamily="18" charset="0"/>
                          <a:ea typeface="Times New Roman"/>
                          <a:cs typeface="Times New Roman" pitchFamily="18" charset="0"/>
                        </a:rPr>
                        <a:t>La7rge</a:t>
                      </a:r>
                      <a:endParaRPr lang="en-US" sz="18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502345">
                <a:tc>
                  <a:txBody>
                    <a:bodyPr/>
                    <a:lstStyle/>
                    <a:p>
                      <a:pPr marL="0" marR="0" algn="l">
                        <a:lnSpc>
                          <a:spcPct val="100000"/>
                        </a:lnSpc>
                        <a:spcBef>
                          <a:spcPts val="0"/>
                        </a:spcBef>
                        <a:spcAft>
                          <a:spcPts val="0"/>
                        </a:spcAft>
                      </a:pPr>
                      <a:r>
                        <a:rPr lang="en-US" sz="1800" dirty="0">
                          <a:solidFill>
                            <a:srgbClr val="222222"/>
                          </a:solidFill>
                          <a:latin typeface="Times New Roman" pitchFamily="18" charset="0"/>
                          <a:ea typeface="Times New Roman"/>
                          <a:cs typeface="Times New Roman" pitchFamily="18" charset="0"/>
                        </a:rPr>
                        <a:t>Instruction formats</a:t>
                      </a:r>
                      <a:endParaRPr lang="en-US" sz="1800" dirty="0">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800">
                          <a:solidFill>
                            <a:srgbClr val="222222"/>
                          </a:solidFill>
                          <a:latin typeface="Times New Roman" pitchFamily="18" charset="0"/>
                          <a:ea typeface="Times New Roman"/>
                          <a:cs typeface="Times New Roman" pitchFamily="18" charset="0"/>
                        </a:rPr>
                        <a:t>fixed (32-bit) format</a:t>
                      </a:r>
                      <a:endParaRPr lang="en-US" sz="1800">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800">
                          <a:solidFill>
                            <a:srgbClr val="222222"/>
                          </a:solidFill>
                          <a:latin typeface="Times New Roman" pitchFamily="18" charset="0"/>
                          <a:ea typeface="Times New Roman"/>
                          <a:cs typeface="Times New Roman" pitchFamily="18" charset="0"/>
                        </a:rPr>
                        <a:t>Varying formats (16-64 bits each instruction).</a:t>
                      </a:r>
                      <a:endParaRPr lang="en-US" sz="180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329173">
                <a:tc>
                  <a:txBody>
                    <a:bodyPr/>
                    <a:lstStyle/>
                    <a:p>
                      <a:pPr marL="0" marR="0" algn="l">
                        <a:lnSpc>
                          <a:spcPct val="100000"/>
                        </a:lnSpc>
                        <a:spcBef>
                          <a:spcPts val="0"/>
                        </a:spcBef>
                        <a:spcAft>
                          <a:spcPts val="0"/>
                        </a:spcAft>
                      </a:pPr>
                      <a:r>
                        <a:rPr lang="en-US" sz="1800" dirty="0">
                          <a:solidFill>
                            <a:srgbClr val="222222"/>
                          </a:solidFill>
                          <a:latin typeface="Times New Roman" pitchFamily="18" charset="0"/>
                          <a:ea typeface="Times New Roman"/>
                          <a:cs typeface="Times New Roman" pitchFamily="18" charset="0"/>
                        </a:rPr>
                        <a:t>Addressing modes used</a:t>
                      </a:r>
                      <a:endParaRPr lang="en-US" sz="1800" dirty="0">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800">
                          <a:solidFill>
                            <a:srgbClr val="222222"/>
                          </a:solidFill>
                          <a:latin typeface="Times New Roman" pitchFamily="18" charset="0"/>
                          <a:ea typeface="Times New Roman"/>
                          <a:cs typeface="Times New Roman" pitchFamily="18" charset="0"/>
                        </a:rPr>
                        <a:t>Limited to 3-5</a:t>
                      </a:r>
                      <a:endParaRPr lang="en-US" sz="1800">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800">
                          <a:solidFill>
                            <a:srgbClr val="222222"/>
                          </a:solidFill>
                          <a:latin typeface="Times New Roman" pitchFamily="18" charset="0"/>
                          <a:ea typeface="Times New Roman"/>
                          <a:cs typeface="Times New Roman" pitchFamily="18" charset="0"/>
                        </a:rPr>
                        <a:t>12-24</a:t>
                      </a:r>
                      <a:endParaRPr lang="en-US" sz="180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r h="538932">
                <a:tc>
                  <a:txBody>
                    <a:bodyPr/>
                    <a:lstStyle/>
                    <a:p>
                      <a:pPr marL="0" marR="0" algn="l">
                        <a:lnSpc>
                          <a:spcPct val="100000"/>
                        </a:lnSpc>
                        <a:spcBef>
                          <a:spcPts val="0"/>
                        </a:spcBef>
                        <a:spcAft>
                          <a:spcPts val="0"/>
                        </a:spcAft>
                      </a:pPr>
                      <a:r>
                        <a:rPr lang="en-US" sz="1800" dirty="0">
                          <a:solidFill>
                            <a:srgbClr val="222222"/>
                          </a:solidFill>
                          <a:latin typeface="Times New Roman" pitchFamily="18" charset="0"/>
                          <a:ea typeface="Times New Roman"/>
                          <a:cs typeface="Times New Roman" pitchFamily="18" charset="0"/>
                        </a:rPr>
                        <a:t>General purpose registers used</a:t>
                      </a:r>
                      <a:endParaRPr lang="en-US" sz="1800" dirty="0">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800" dirty="0">
                          <a:solidFill>
                            <a:srgbClr val="222222"/>
                          </a:solidFill>
                          <a:latin typeface="Times New Roman" pitchFamily="18" charset="0"/>
                          <a:ea typeface="Times New Roman"/>
                          <a:cs typeface="Times New Roman" pitchFamily="18" charset="0"/>
                        </a:rPr>
                        <a:t>32-192</a:t>
                      </a:r>
                      <a:endParaRPr lang="en-US" sz="1800" dirty="0">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800">
                          <a:solidFill>
                            <a:srgbClr val="222222"/>
                          </a:solidFill>
                          <a:latin typeface="Times New Roman" pitchFamily="18" charset="0"/>
                          <a:ea typeface="Times New Roman"/>
                          <a:cs typeface="Times New Roman" pitchFamily="18" charset="0"/>
                        </a:rPr>
                        <a:t>8-24</a:t>
                      </a:r>
                      <a:endParaRPr lang="en-US" sz="180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6"/>
                  </a:ext>
                </a:extLst>
              </a:tr>
              <a:tr h="432658">
                <a:tc>
                  <a:txBody>
                    <a:bodyPr/>
                    <a:lstStyle/>
                    <a:p>
                      <a:pPr marL="0" marR="0" algn="l">
                        <a:lnSpc>
                          <a:spcPct val="100000"/>
                        </a:lnSpc>
                        <a:spcBef>
                          <a:spcPts val="0"/>
                        </a:spcBef>
                        <a:spcAft>
                          <a:spcPts val="0"/>
                        </a:spcAft>
                      </a:pPr>
                      <a:r>
                        <a:rPr lang="en-US" sz="1800" dirty="0">
                          <a:solidFill>
                            <a:srgbClr val="222222"/>
                          </a:solidFill>
                          <a:latin typeface="Times New Roman" pitchFamily="18" charset="0"/>
                          <a:ea typeface="Times New Roman"/>
                          <a:cs typeface="Times New Roman" pitchFamily="18" charset="0"/>
                        </a:rPr>
                        <a:t>Memory inferences</a:t>
                      </a:r>
                      <a:endParaRPr lang="en-US" sz="1800" dirty="0">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800">
                          <a:solidFill>
                            <a:srgbClr val="222222"/>
                          </a:solidFill>
                          <a:latin typeface="Times New Roman" pitchFamily="18" charset="0"/>
                          <a:ea typeface="Times New Roman"/>
                          <a:cs typeface="Times New Roman" pitchFamily="18" charset="0"/>
                        </a:rPr>
                        <a:t>Register to register</a:t>
                      </a:r>
                      <a:endParaRPr lang="en-US" sz="1800">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800">
                          <a:solidFill>
                            <a:srgbClr val="222222"/>
                          </a:solidFill>
                          <a:latin typeface="Times New Roman" pitchFamily="18" charset="0"/>
                          <a:ea typeface="Times New Roman"/>
                          <a:cs typeface="Times New Roman" pitchFamily="18" charset="0"/>
                        </a:rPr>
                        <a:t>Memory to memory</a:t>
                      </a:r>
                      <a:endParaRPr lang="en-US" sz="180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7"/>
                  </a:ext>
                </a:extLst>
              </a:tr>
              <a:tr h="548234">
                <a:tc>
                  <a:txBody>
                    <a:bodyPr/>
                    <a:lstStyle/>
                    <a:p>
                      <a:pPr marL="0" marR="0" algn="l">
                        <a:lnSpc>
                          <a:spcPct val="100000"/>
                        </a:lnSpc>
                        <a:spcBef>
                          <a:spcPts val="0"/>
                        </a:spcBef>
                        <a:spcAft>
                          <a:spcPts val="0"/>
                        </a:spcAft>
                      </a:pPr>
                      <a:r>
                        <a:rPr lang="en-US" sz="1800" dirty="0">
                          <a:solidFill>
                            <a:srgbClr val="222222"/>
                          </a:solidFill>
                          <a:latin typeface="Times New Roman" pitchFamily="18" charset="0"/>
                          <a:ea typeface="Times New Roman"/>
                          <a:cs typeface="Times New Roman" pitchFamily="18" charset="0"/>
                        </a:rPr>
                        <a:t>Cache design</a:t>
                      </a:r>
                      <a:endParaRPr lang="en-US" sz="1800" dirty="0">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800">
                          <a:solidFill>
                            <a:srgbClr val="222222"/>
                          </a:solidFill>
                          <a:latin typeface="Times New Roman" pitchFamily="18" charset="0"/>
                          <a:ea typeface="Times New Roman"/>
                          <a:cs typeface="Times New Roman" pitchFamily="18" charset="0"/>
                        </a:rPr>
                        <a:t>Split data cache and instruction cache.</a:t>
                      </a:r>
                      <a:endParaRPr lang="en-US" sz="1800">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800" dirty="0">
                          <a:solidFill>
                            <a:srgbClr val="222222"/>
                          </a:solidFill>
                          <a:latin typeface="Times New Roman" pitchFamily="18" charset="0"/>
                          <a:ea typeface="Times New Roman"/>
                          <a:cs typeface="Times New Roman" pitchFamily="18" charset="0"/>
                        </a:rPr>
                        <a:t>Unified cache for instructions and data.</a:t>
                      </a:r>
                      <a:endParaRPr lang="en-US" sz="18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8"/>
                  </a:ext>
                </a:extLst>
              </a:tr>
              <a:tr h="329173">
                <a:tc>
                  <a:txBody>
                    <a:bodyPr/>
                    <a:lstStyle/>
                    <a:p>
                      <a:pPr marL="0" marR="0" algn="l">
                        <a:lnSpc>
                          <a:spcPct val="100000"/>
                        </a:lnSpc>
                        <a:spcBef>
                          <a:spcPts val="0"/>
                        </a:spcBef>
                        <a:spcAft>
                          <a:spcPts val="0"/>
                        </a:spcAft>
                      </a:pPr>
                      <a:r>
                        <a:rPr lang="en-US" sz="1800" dirty="0">
                          <a:solidFill>
                            <a:srgbClr val="222222"/>
                          </a:solidFill>
                          <a:latin typeface="Times New Roman" pitchFamily="18" charset="0"/>
                          <a:ea typeface="Times New Roman"/>
                          <a:cs typeface="Times New Roman" pitchFamily="18" charset="0"/>
                        </a:rPr>
                        <a:t>Clock rate</a:t>
                      </a:r>
                      <a:endParaRPr lang="en-US" sz="1800" dirty="0">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800">
                          <a:solidFill>
                            <a:srgbClr val="222222"/>
                          </a:solidFill>
                          <a:latin typeface="Times New Roman" pitchFamily="18" charset="0"/>
                          <a:ea typeface="Times New Roman"/>
                          <a:cs typeface="Times New Roman" pitchFamily="18" charset="0"/>
                        </a:rPr>
                        <a:t>50-150 MHz </a:t>
                      </a:r>
                      <a:endParaRPr lang="en-US" sz="1800">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800" dirty="0">
                          <a:solidFill>
                            <a:srgbClr val="222222"/>
                          </a:solidFill>
                          <a:latin typeface="Times New Roman" pitchFamily="18" charset="0"/>
                          <a:ea typeface="Times New Roman"/>
                          <a:cs typeface="Times New Roman" pitchFamily="18" charset="0"/>
                        </a:rPr>
                        <a:t>33-50 MHz</a:t>
                      </a:r>
                      <a:endParaRPr lang="en-US" sz="18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9"/>
                  </a:ext>
                </a:extLst>
              </a:tr>
              <a:tr h="592511">
                <a:tc>
                  <a:txBody>
                    <a:bodyPr/>
                    <a:lstStyle/>
                    <a:p>
                      <a:pPr marL="0" marR="0" algn="l">
                        <a:lnSpc>
                          <a:spcPct val="100000"/>
                        </a:lnSpc>
                        <a:spcBef>
                          <a:spcPts val="0"/>
                        </a:spcBef>
                        <a:spcAft>
                          <a:spcPts val="0"/>
                        </a:spcAft>
                      </a:pPr>
                      <a:r>
                        <a:rPr lang="en-US" sz="1800" kern="1200" dirty="0">
                          <a:solidFill>
                            <a:srgbClr val="222222"/>
                          </a:solidFill>
                          <a:latin typeface="Times New Roman" pitchFamily="18" charset="0"/>
                          <a:ea typeface="Times New Roman"/>
                          <a:cs typeface="Times New Roman" pitchFamily="18" charset="0"/>
                        </a:rPr>
                        <a:t>CPU Control</a:t>
                      </a:r>
                    </a:p>
                  </a:txBody>
                  <a:tcPr marL="68580" marR="68580" marT="0" marB="0"/>
                </a:tc>
                <a:tc>
                  <a:txBody>
                    <a:bodyPr/>
                    <a:lstStyle/>
                    <a:p>
                      <a:pPr marL="0" marR="0" algn="l">
                        <a:lnSpc>
                          <a:spcPct val="100000"/>
                        </a:lnSpc>
                        <a:spcBef>
                          <a:spcPts val="0"/>
                        </a:spcBef>
                        <a:spcAft>
                          <a:spcPts val="0"/>
                        </a:spcAft>
                      </a:pPr>
                      <a:r>
                        <a:rPr lang="en-US" sz="1800" kern="1200" dirty="0">
                          <a:solidFill>
                            <a:srgbClr val="222222"/>
                          </a:solidFill>
                          <a:latin typeface="Times New Roman" pitchFamily="18" charset="0"/>
                          <a:ea typeface="Times New Roman"/>
                          <a:cs typeface="Times New Roman" pitchFamily="18" charset="0"/>
                        </a:rPr>
                        <a:t>Hardwired without control memory.</a:t>
                      </a:r>
                    </a:p>
                  </a:txBody>
                  <a:tcPr marL="68580" marR="68580" marT="0" marB="0"/>
                </a:tc>
                <a:tc>
                  <a:txBody>
                    <a:bodyPr/>
                    <a:lstStyle/>
                    <a:p>
                      <a:pPr marL="0" marR="0" algn="l">
                        <a:lnSpc>
                          <a:spcPct val="100000"/>
                        </a:lnSpc>
                        <a:spcBef>
                          <a:spcPts val="0"/>
                        </a:spcBef>
                        <a:spcAft>
                          <a:spcPts val="0"/>
                        </a:spcAft>
                      </a:pPr>
                      <a:r>
                        <a:rPr lang="en-US" sz="1800" kern="1200" dirty="0">
                          <a:solidFill>
                            <a:srgbClr val="222222"/>
                          </a:solidFill>
                          <a:latin typeface="Times New Roman" pitchFamily="18" charset="0"/>
                          <a:ea typeface="Times New Roman"/>
                          <a:cs typeface="Times New Roman" pitchFamily="18" charset="0"/>
                        </a:rPr>
                        <a:t>Microcoded using control memory (ROM).</a:t>
                      </a:r>
                    </a:p>
                  </a:txBody>
                  <a:tcPr marL="68580" marR="68580" marT="0" marB="0"/>
                </a:tc>
                <a:extLst>
                  <a:ext uri="{0D108BD9-81ED-4DB2-BD59-A6C34878D82A}">
                    <a16:rowId xmlns:a16="http://schemas.microsoft.com/office/drawing/2014/main" val="10010"/>
                  </a:ext>
                </a:extLst>
              </a:tr>
            </a:tbl>
          </a:graphicData>
        </a:graphic>
      </p:graphicFrame>
      <p:sp>
        <p:nvSpPr>
          <p:cNvPr id="2" name="Slide Number Placeholder 1"/>
          <p:cNvSpPr>
            <a:spLocks noGrp="1"/>
          </p:cNvSpPr>
          <p:nvPr>
            <p:ph type="sldNum" sz="quarter" idx="12"/>
          </p:nvPr>
        </p:nvSpPr>
        <p:spPr/>
        <p:txBody>
          <a:bodyPr/>
          <a:lstStyle/>
          <a:p>
            <a:fld id="{F656F177-577E-4618-B06F-A5838933096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6858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9A9599BD-30CA-4875-AF15-B58ACD0907C6}" type="datetime1">
              <a:rPr lang="en-US" smtClean="0"/>
              <a:t>7/6/2020</a:t>
            </a:fld>
            <a:endParaRPr lang="en-US" dirty="0"/>
          </a:p>
        </p:txBody>
      </p:sp>
      <p:sp>
        <p:nvSpPr>
          <p:cNvPr id="19" name="Footer Placeholder 9"/>
          <p:cNvSpPr>
            <a:spLocks noGrp="1"/>
          </p:cNvSpPr>
          <p:nvPr>
            <p:ph type="ftr" sz="quarter" idx="11"/>
          </p:nvPr>
        </p:nvSpPr>
        <p:spPr>
          <a:xfrm>
            <a:off x="1752600" y="6356350"/>
            <a:ext cx="61722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838200" y="228600"/>
            <a:ext cx="7848600" cy="461665"/>
          </a:xfrm>
          <a:prstGeom prst="rect">
            <a:avLst/>
          </a:prstGeom>
        </p:spPr>
        <p:txBody>
          <a:bodyPr wrap="square">
            <a:spAutoFit/>
          </a:bodyPr>
          <a:lstStyle/>
          <a:p>
            <a:pPr algn="ctr"/>
            <a:r>
              <a:rPr lang="en-GB" sz="2400" dirty="0" smtClean="0">
                <a:solidFill>
                  <a:schemeClr val="dk1"/>
                </a:solidFill>
                <a:latin typeface="Times New Roman" pitchFamily="18" charset="0"/>
                <a:cs typeface="Times New Roman" pitchFamily="18" charset="0"/>
              </a:rPr>
              <a:t>Difference between RISC and CISC</a:t>
            </a:r>
            <a:endParaRPr lang="en-US" sz="2400" dirty="0">
              <a:latin typeface="Times New Roman" pitchFamily="18" charset="0"/>
              <a:cs typeface="Times New Roman"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126522623"/>
              </p:ext>
            </p:extLst>
          </p:nvPr>
        </p:nvGraphicFramePr>
        <p:xfrm>
          <a:off x="762000" y="822503"/>
          <a:ext cx="8153400" cy="527662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743302">
                <a:tc>
                  <a:txBody>
                    <a:bodyPr/>
                    <a:lstStyle/>
                    <a:p>
                      <a:pPr marL="0" marR="0" algn="ctr">
                        <a:lnSpc>
                          <a:spcPct val="100000"/>
                        </a:lnSpc>
                        <a:spcBef>
                          <a:spcPts val="0"/>
                        </a:spcBef>
                        <a:spcAft>
                          <a:spcPts val="0"/>
                        </a:spcAft>
                      </a:pPr>
                      <a:r>
                        <a:rPr lang="en-US" sz="1600" b="1" cap="all" dirty="0">
                          <a:solidFill>
                            <a:schemeClr val="bg1"/>
                          </a:solidFill>
                          <a:latin typeface="Times New Roman" pitchFamily="18" charset="0"/>
                          <a:ea typeface="Times New Roman"/>
                          <a:cs typeface="Times New Roman" pitchFamily="18" charset="0"/>
                        </a:rPr>
                        <a:t>BASIS FOR COMPARISON</a:t>
                      </a:r>
                      <a:endParaRPr lang="en-US" sz="1600" dirty="0">
                        <a:solidFill>
                          <a:schemeClr val="bg1"/>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00000"/>
                        </a:lnSpc>
                        <a:spcBef>
                          <a:spcPts val="0"/>
                        </a:spcBef>
                        <a:spcAft>
                          <a:spcPts val="0"/>
                        </a:spcAft>
                      </a:pPr>
                      <a:r>
                        <a:rPr lang="en-US" sz="1600" b="1" cap="all" dirty="0" smtClean="0">
                          <a:solidFill>
                            <a:schemeClr val="bg1"/>
                          </a:solidFill>
                          <a:latin typeface="Times New Roman" pitchFamily="18" charset="0"/>
                          <a:ea typeface="Times New Roman"/>
                          <a:cs typeface="Times New Roman" pitchFamily="18" charset="0"/>
                        </a:rPr>
                        <a:t>RISC</a:t>
                      </a:r>
                    </a:p>
                    <a:p>
                      <a:pPr marL="0" marR="0" algn="ctr">
                        <a:lnSpc>
                          <a:spcPct val="100000"/>
                        </a:lnSpc>
                        <a:spcBef>
                          <a:spcPts val="0"/>
                        </a:spcBef>
                        <a:spcAft>
                          <a:spcPts val="0"/>
                        </a:spcAft>
                      </a:pPr>
                      <a:r>
                        <a:rPr lang="en-US" sz="1600" b="1" cap="all" dirty="0" smtClean="0">
                          <a:solidFill>
                            <a:schemeClr val="bg1"/>
                          </a:solidFill>
                          <a:latin typeface="Times New Roman" pitchFamily="18" charset="0"/>
                          <a:ea typeface="Times New Roman"/>
                          <a:cs typeface="Times New Roman" pitchFamily="18" charset="0"/>
                        </a:rPr>
                        <a:t> (</a:t>
                      </a:r>
                      <a:r>
                        <a:rPr lang="en-GB" sz="1600" dirty="0" smtClean="0">
                          <a:solidFill>
                            <a:schemeClr val="bg1"/>
                          </a:solidFill>
                          <a:latin typeface="Times New Roman" pitchFamily="18" charset="0"/>
                          <a:cs typeface="Times New Roman" pitchFamily="18" charset="0"/>
                        </a:rPr>
                        <a:t>Reduced Instruction Set Computer)</a:t>
                      </a:r>
                      <a:endParaRPr lang="en-US" sz="1600" dirty="0">
                        <a:solidFill>
                          <a:schemeClr val="bg1"/>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00000"/>
                        </a:lnSpc>
                        <a:spcBef>
                          <a:spcPts val="0"/>
                        </a:spcBef>
                        <a:spcAft>
                          <a:spcPts val="0"/>
                        </a:spcAft>
                      </a:pPr>
                      <a:r>
                        <a:rPr lang="en-US" sz="1600" b="1" cap="all" dirty="0" smtClean="0">
                          <a:solidFill>
                            <a:schemeClr val="bg1"/>
                          </a:solidFill>
                          <a:latin typeface="Times New Roman" pitchFamily="18" charset="0"/>
                          <a:ea typeface="Times New Roman"/>
                          <a:cs typeface="Times New Roman" pitchFamily="18" charset="0"/>
                        </a:rPr>
                        <a:t>CISC </a:t>
                      </a:r>
                    </a:p>
                    <a:p>
                      <a:pPr marL="0" marR="0" algn="ctr">
                        <a:lnSpc>
                          <a:spcPct val="100000"/>
                        </a:lnSpc>
                        <a:spcBef>
                          <a:spcPts val="0"/>
                        </a:spcBef>
                        <a:spcAft>
                          <a:spcPts val="0"/>
                        </a:spcAft>
                      </a:pPr>
                      <a:r>
                        <a:rPr lang="en-US" sz="1600" b="1" cap="all" dirty="0" smtClean="0">
                          <a:solidFill>
                            <a:schemeClr val="bg1"/>
                          </a:solidFill>
                          <a:latin typeface="Times New Roman" pitchFamily="18" charset="0"/>
                          <a:ea typeface="Times New Roman"/>
                          <a:cs typeface="Times New Roman" pitchFamily="18" charset="0"/>
                        </a:rPr>
                        <a:t>(</a:t>
                      </a:r>
                      <a:r>
                        <a:rPr lang="en-GB" sz="1600" dirty="0" smtClean="0">
                          <a:solidFill>
                            <a:schemeClr val="bg1"/>
                          </a:solidFill>
                          <a:latin typeface="Times New Roman" pitchFamily="18" charset="0"/>
                          <a:cs typeface="Times New Roman" pitchFamily="18" charset="0"/>
                        </a:rPr>
                        <a:t>Complex Instruction Set Computer)</a:t>
                      </a:r>
                      <a:endParaRPr lang="en-US" sz="1600" dirty="0">
                        <a:solidFill>
                          <a:schemeClr val="bg1"/>
                        </a:solidFill>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0"/>
                  </a:ext>
                </a:extLst>
              </a:tr>
              <a:tr h="329029">
                <a:tc>
                  <a:txBody>
                    <a:bodyPr/>
                    <a:lstStyle/>
                    <a:p>
                      <a:pPr marL="0" marR="0" algn="l">
                        <a:lnSpc>
                          <a:spcPct val="100000"/>
                        </a:lnSpc>
                        <a:spcBef>
                          <a:spcPts val="0"/>
                        </a:spcBef>
                        <a:spcAft>
                          <a:spcPts val="0"/>
                        </a:spcAft>
                      </a:pPr>
                      <a:r>
                        <a:rPr lang="en-US" sz="1600" kern="1200" dirty="0" smtClean="0">
                          <a:solidFill>
                            <a:srgbClr val="222222"/>
                          </a:solidFill>
                          <a:latin typeface="Times New Roman" pitchFamily="18" charset="0"/>
                          <a:ea typeface="Times New Roman"/>
                          <a:cs typeface="Times New Roman" pitchFamily="18" charset="0"/>
                        </a:rPr>
                        <a:t>Pipeline</a:t>
                      </a:r>
                      <a:endParaRPr lang="en-US" sz="1600" kern="1200" dirty="0">
                        <a:solidFill>
                          <a:srgbClr val="222222"/>
                        </a:solidFill>
                        <a:latin typeface="Times New Roman" pitchFamily="18" charset="0"/>
                        <a:ea typeface="Times New Roman"/>
                        <a:cs typeface="Times New Roman" pitchFamily="18" charset="0"/>
                      </a:endParaRPr>
                    </a:p>
                  </a:txBody>
                  <a:tcPr marL="68580" marR="68580" marT="0" marB="0"/>
                </a:tc>
                <a:tc>
                  <a:txBody>
                    <a:bodyPr/>
                    <a:lstStyle/>
                    <a:p>
                      <a:pPr marL="0" marR="0">
                        <a:lnSpc>
                          <a:spcPct val="107000"/>
                        </a:lnSpc>
                        <a:spcBef>
                          <a:spcPts val="0"/>
                        </a:spcBef>
                        <a:spcAft>
                          <a:spcPts val="0"/>
                        </a:spcAft>
                      </a:pPr>
                      <a:r>
                        <a:rPr lang="en-IN" sz="1600" kern="1200" dirty="0">
                          <a:solidFill>
                            <a:srgbClr val="222222"/>
                          </a:solidFill>
                          <a:latin typeface="Times New Roman" pitchFamily="18" charset="0"/>
                          <a:ea typeface="Times New Roman"/>
                          <a:cs typeface="Times New Roman" pitchFamily="18" charset="0"/>
                        </a:rPr>
                        <a:t>High Pipelined</a:t>
                      </a:r>
                      <a:endParaRPr lang="en-US" sz="1600" kern="1200" dirty="0">
                        <a:solidFill>
                          <a:srgbClr val="222222"/>
                        </a:solidFill>
                        <a:latin typeface="Times New Roman" pitchFamily="18" charset="0"/>
                        <a:ea typeface="Times New Roman"/>
                        <a:cs typeface="Times New Roman" pitchFamily="18" charset="0"/>
                      </a:endParaRPr>
                    </a:p>
                  </a:txBody>
                  <a:tcPr marL="68580" marR="68580" marT="0" marB="0"/>
                </a:tc>
                <a:tc>
                  <a:txBody>
                    <a:bodyPr/>
                    <a:lstStyle/>
                    <a:p>
                      <a:pPr marL="0" marR="0">
                        <a:lnSpc>
                          <a:spcPct val="107000"/>
                        </a:lnSpc>
                        <a:spcBef>
                          <a:spcPts val="0"/>
                        </a:spcBef>
                        <a:spcAft>
                          <a:spcPts val="0"/>
                        </a:spcAft>
                      </a:pPr>
                      <a:r>
                        <a:rPr lang="en-IN" sz="1600" kern="1200" dirty="0">
                          <a:solidFill>
                            <a:srgbClr val="222222"/>
                          </a:solidFill>
                          <a:latin typeface="Times New Roman" pitchFamily="18" charset="0"/>
                          <a:ea typeface="Times New Roman"/>
                          <a:cs typeface="Times New Roman" pitchFamily="18" charset="0"/>
                        </a:rPr>
                        <a:t>Not or less Pipelined</a:t>
                      </a:r>
                      <a:endParaRPr lang="en-US" sz="1600" kern="1200" dirty="0">
                        <a:solidFill>
                          <a:srgbClr val="222222"/>
                        </a:solidFill>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1"/>
                  </a:ext>
                </a:extLst>
              </a:tr>
              <a:tr h="316503">
                <a:tc>
                  <a:txBody>
                    <a:bodyPr/>
                    <a:lstStyle/>
                    <a:p>
                      <a:pPr marL="0" marR="0" algn="l">
                        <a:lnSpc>
                          <a:spcPct val="100000"/>
                        </a:lnSpc>
                        <a:spcBef>
                          <a:spcPts val="0"/>
                        </a:spcBef>
                        <a:spcAft>
                          <a:spcPts val="0"/>
                        </a:spcAft>
                      </a:pPr>
                      <a:r>
                        <a:rPr lang="en-US" sz="1600" dirty="0" smtClean="0">
                          <a:latin typeface="Times New Roman" pitchFamily="18" charset="0"/>
                          <a:ea typeface="Calibri"/>
                          <a:cs typeface="Times New Roman" pitchFamily="18" charset="0"/>
                        </a:rPr>
                        <a:t>Data Transfer</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IN" sz="1600" kern="1200" dirty="0" smtClean="0">
                          <a:solidFill>
                            <a:srgbClr val="222222"/>
                          </a:solidFill>
                          <a:latin typeface="Times New Roman" pitchFamily="18" charset="0"/>
                          <a:ea typeface="Times New Roman"/>
                          <a:cs typeface="Times New Roman" pitchFamily="18" charset="0"/>
                        </a:rPr>
                        <a:t>Register to Register</a:t>
                      </a:r>
                      <a:endParaRPr lang="en-US" sz="1600" kern="1200" dirty="0">
                        <a:solidFill>
                          <a:srgbClr val="222222"/>
                        </a:solidFill>
                        <a:latin typeface="Times New Roman" pitchFamily="18" charset="0"/>
                        <a:ea typeface="Times New Roman"/>
                        <a:cs typeface="Times New Roman" pitchFamily="18" charset="0"/>
                      </a:endParaRPr>
                    </a:p>
                  </a:txBody>
                  <a:tcPr marL="68580" marR="68580" marT="0" marB="0"/>
                </a:tc>
                <a:tc>
                  <a:txBody>
                    <a:bodyPr/>
                    <a:lstStyle/>
                    <a:p>
                      <a:pPr marL="0" marR="0">
                        <a:lnSpc>
                          <a:spcPct val="107000"/>
                        </a:lnSpc>
                        <a:spcBef>
                          <a:spcPts val="0"/>
                        </a:spcBef>
                        <a:spcAft>
                          <a:spcPts val="0"/>
                        </a:spcAft>
                      </a:pPr>
                      <a:r>
                        <a:rPr lang="en-IN" sz="1600" kern="1200" dirty="0" smtClean="0">
                          <a:solidFill>
                            <a:srgbClr val="222222"/>
                          </a:solidFill>
                          <a:latin typeface="Times New Roman" pitchFamily="18" charset="0"/>
                          <a:ea typeface="Times New Roman"/>
                          <a:cs typeface="Times New Roman" pitchFamily="18" charset="0"/>
                        </a:rPr>
                        <a:t>Memory </a:t>
                      </a:r>
                      <a:r>
                        <a:rPr lang="en-IN" sz="1600" kern="1200" dirty="0">
                          <a:solidFill>
                            <a:srgbClr val="222222"/>
                          </a:solidFill>
                          <a:latin typeface="Times New Roman" pitchFamily="18" charset="0"/>
                          <a:ea typeface="Times New Roman"/>
                          <a:cs typeface="Times New Roman" pitchFamily="18" charset="0"/>
                        </a:rPr>
                        <a:t>to </a:t>
                      </a:r>
                      <a:r>
                        <a:rPr lang="en-IN" sz="1600" kern="1200" dirty="0" smtClean="0">
                          <a:solidFill>
                            <a:srgbClr val="222222"/>
                          </a:solidFill>
                          <a:latin typeface="Times New Roman" pitchFamily="18" charset="0"/>
                          <a:ea typeface="Times New Roman"/>
                          <a:cs typeface="Times New Roman" pitchFamily="18" charset="0"/>
                        </a:rPr>
                        <a:t>Memory </a:t>
                      </a:r>
                      <a:endParaRPr lang="en-US" sz="1600" kern="1200" dirty="0">
                        <a:solidFill>
                          <a:srgbClr val="222222"/>
                        </a:solidFill>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2"/>
                  </a:ext>
                </a:extLst>
              </a:tr>
              <a:tr h="379463">
                <a:tc>
                  <a:txBody>
                    <a:bodyPr/>
                    <a:lstStyle/>
                    <a:p>
                      <a:pPr marL="0" marR="0" algn="l">
                        <a:lnSpc>
                          <a:spcPct val="100000"/>
                        </a:lnSpc>
                        <a:spcBef>
                          <a:spcPts val="0"/>
                        </a:spcBef>
                        <a:spcAft>
                          <a:spcPts val="0"/>
                        </a:spcAft>
                      </a:pPr>
                      <a:r>
                        <a:rPr lang="en-US" sz="1600" dirty="0" smtClean="0">
                          <a:latin typeface="Times New Roman" pitchFamily="18" charset="0"/>
                          <a:ea typeface="Calibri"/>
                          <a:cs typeface="Times New Roman" pitchFamily="18" charset="0"/>
                        </a:rPr>
                        <a:t>Instruction refer to the Memory</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IN" sz="1600" kern="1200" dirty="0" smtClean="0">
                          <a:solidFill>
                            <a:schemeClr val="dk1"/>
                          </a:solidFill>
                          <a:latin typeface="+mn-lt"/>
                          <a:ea typeface="+mn-ea"/>
                          <a:cs typeface="+mn-cs"/>
                        </a:rPr>
                        <a:t>Only load and store</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600" dirty="0" smtClean="0">
                          <a:latin typeface="Times New Roman" pitchFamily="18" charset="0"/>
                          <a:ea typeface="Calibri"/>
                          <a:cs typeface="Times New Roman" pitchFamily="18" charset="0"/>
                        </a:rPr>
                        <a:t>All </a:t>
                      </a:r>
                      <a:endParaRPr lang="en-US" sz="16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627111">
                <a:tc>
                  <a:txBody>
                    <a:bodyPr/>
                    <a:lstStyle/>
                    <a:p>
                      <a:pPr marL="0" marR="0" algn="l">
                        <a:lnSpc>
                          <a:spcPct val="100000"/>
                        </a:lnSpc>
                        <a:spcBef>
                          <a:spcPts val="0"/>
                        </a:spcBef>
                        <a:spcAft>
                          <a:spcPts val="0"/>
                        </a:spcAft>
                      </a:pPr>
                      <a:r>
                        <a:rPr lang="en-IN" sz="1600" kern="1200" dirty="0" smtClean="0">
                          <a:solidFill>
                            <a:schemeClr val="dk1"/>
                          </a:solidFill>
                          <a:latin typeface="Times New Roman" pitchFamily="18" charset="0"/>
                          <a:ea typeface="Calibri"/>
                          <a:cs typeface="Times New Roman" pitchFamily="18" charset="0"/>
                        </a:rPr>
                        <a:t>Used in </a:t>
                      </a:r>
                      <a:endParaRPr lang="en-US" sz="1600" kern="1200" dirty="0">
                        <a:solidFill>
                          <a:schemeClr val="dk1"/>
                        </a:solidFill>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IN" sz="1600" kern="1200" dirty="0" smtClean="0">
                          <a:solidFill>
                            <a:schemeClr val="dk1"/>
                          </a:solidFill>
                          <a:latin typeface="Times New Roman" pitchFamily="18" charset="0"/>
                          <a:ea typeface="Calibri"/>
                          <a:cs typeface="Times New Roman" pitchFamily="18" charset="0"/>
                        </a:rPr>
                        <a:t>Portable devices, Apple iPod, Smart phone, Tablets</a:t>
                      </a:r>
                      <a:endParaRPr lang="en-US" sz="1600" kern="1200" dirty="0" smtClean="0">
                        <a:solidFill>
                          <a:schemeClr val="dk1"/>
                        </a:solidFill>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IN" sz="1600" kern="1200" dirty="0" smtClean="0">
                          <a:solidFill>
                            <a:schemeClr val="dk1"/>
                          </a:solidFill>
                          <a:latin typeface="Times New Roman" pitchFamily="18" charset="0"/>
                          <a:ea typeface="Calibri"/>
                          <a:cs typeface="Times New Roman" pitchFamily="18" charset="0"/>
                        </a:rPr>
                        <a:t>Desktop, Laptops</a:t>
                      </a:r>
                      <a:endParaRPr lang="en-US" sz="1600" kern="1200" dirty="0" smtClean="0">
                        <a:solidFill>
                          <a:schemeClr val="dk1"/>
                        </a:solidFill>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351669">
                <a:tc>
                  <a:txBody>
                    <a:bodyPr/>
                    <a:lstStyle/>
                    <a:p>
                      <a:pPr marL="0" marR="0" algn="l">
                        <a:lnSpc>
                          <a:spcPct val="100000"/>
                        </a:lnSpc>
                        <a:spcBef>
                          <a:spcPts val="0"/>
                        </a:spcBef>
                        <a:spcAft>
                          <a:spcPts val="0"/>
                        </a:spcAft>
                      </a:pPr>
                      <a:r>
                        <a:rPr lang="en-IN" sz="1600" kern="1200" dirty="0" smtClean="0">
                          <a:solidFill>
                            <a:schemeClr val="dk1"/>
                          </a:solidFill>
                          <a:latin typeface="Times New Roman" pitchFamily="18" charset="0"/>
                          <a:ea typeface="Calibri"/>
                          <a:cs typeface="Times New Roman" pitchFamily="18" charset="0"/>
                        </a:rPr>
                        <a:t>Set of instructions</a:t>
                      </a:r>
                      <a:endParaRPr lang="en-US" sz="1600" kern="1200" dirty="0">
                        <a:solidFill>
                          <a:schemeClr val="dk1"/>
                        </a:solidFill>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IN" sz="1600" kern="1200" dirty="0" smtClean="0">
                          <a:solidFill>
                            <a:schemeClr val="dk1"/>
                          </a:solidFill>
                          <a:latin typeface="Times New Roman" pitchFamily="18" charset="0"/>
                          <a:ea typeface="Calibri"/>
                          <a:cs typeface="Times New Roman" pitchFamily="18" charset="0"/>
                        </a:rPr>
                        <a:t>Highly optimized</a:t>
                      </a:r>
                      <a:endParaRPr lang="en-US" sz="1600" kern="1200" dirty="0">
                        <a:solidFill>
                          <a:schemeClr val="dk1"/>
                        </a:solidFill>
                        <a:latin typeface="Times New Roman" pitchFamily="18" charset="0"/>
                        <a:ea typeface="Calibri"/>
                        <a:cs typeface="Times New Roman" pitchFamily="18"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Times New Roman" pitchFamily="18" charset="0"/>
                          <a:ea typeface="Calibri"/>
                          <a:cs typeface="Times New Roman" pitchFamily="18" charset="0"/>
                        </a:rPr>
                        <a:t>Less </a:t>
                      </a:r>
                      <a:r>
                        <a:rPr lang="en-IN" sz="1600" kern="1200" dirty="0" smtClean="0">
                          <a:solidFill>
                            <a:schemeClr val="dk1"/>
                          </a:solidFill>
                          <a:latin typeface="Times New Roman" pitchFamily="18" charset="0"/>
                          <a:ea typeface="Calibri"/>
                          <a:cs typeface="Times New Roman" pitchFamily="18" charset="0"/>
                        </a:rPr>
                        <a:t>optimized</a:t>
                      </a:r>
                      <a:endParaRPr lang="en-US" sz="1600" kern="1200" dirty="0">
                        <a:solidFill>
                          <a:schemeClr val="dk1"/>
                        </a:solidFill>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r h="316620">
                <a:tc>
                  <a:txBody>
                    <a:bodyPr/>
                    <a:lstStyle/>
                    <a:p>
                      <a:pPr marL="0" marR="0" algn="l">
                        <a:lnSpc>
                          <a:spcPct val="100000"/>
                        </a:lnSpc>
                        <a:spcBef>
                          <a:spcPts val="0"/>
                        </a:spcBef>
                        <a:spcAft>
                          <a:spcPts val="0"/>
                        </a:spcAft>
                      </a:pPr>
                      <a:r>
                        <a:rPr lang="en-IN" sz="1600" kern="1200" dirty="0" smtClean="0">
                          <a:solidFill>
                            <a:schemeClr val="dk1"/>
                          </a:solidFill>
                          <a:latin typeface="Times New Roman" pitchFamily="18" charset="0"/>
                          <a:ea typeface="Calibri"/>
                          <a:cs typeface="Times New Roman" pitchFamily="18" charset="0"/>
                        </a:rPr>
                        <a:t>RAM is required to store instruction</a:t>
                      </a:r>
                      <a:endParaRPr lang="en-US" sz="1600" kern="1200" dirty="0">
                        <a:solidFill>
                          <a:schemeClr val="dk1"/>
                        </a:solidFill>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600" kern="1200" dirty="0" smtClean="0">
                          <a:solidFill>
                            <a:schemeClr val="dk1"/>
                          </a:solidFill>
                          <a:latin typeface="Times New Roman" pitchFamily="18" charset="0"/>
                          <a:ea typeface="Calibri"/>
                          <a:cs typeface="Times New Roman" pitchFamily="18" charset="0"/>
                        </a:rPr>
                        <a:t>High</a:t>
                      </a:r>
                      <a:endParaRPr lang="en-US" sz="1600" kern="1200" dirty="0">
                        <a:solidFill>
                          <a:schemeClr val="dk1"/>
                        </a:solidFill>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IN" sz="1600" kern="1200" dirty="0" smtClean="0">
                          <a:solidFill>
                            <a:schemeClr val="dk1"/>
                          </a:solidFill>
                          <a:latin typeface="Times New Roman" pitchFamily="18" charset="0"/>
                          <a:ea typeface="Calibri"/>
                          <a:cs typeface="Times New Roman" pitchFamily="18" charset="0"/>
                        </a:rPr>
                        <a:t>Very less</a:t>
                      </a:r>
                      <a:endParaRPr lang="en-US" sz="1600" kern="1200" dirty="0">
                        <a:solidFill>
                          <a:schemeClr val="dk1"/>
                        </a:solidFill>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6"/>
                  </a:ext>
                </a:extLst>
              </a:tr>
              <a:tr h="334289">
                <a:tc>
                  <a:txBody>
                    <a:bodyPr/>
                    <a:lstStyle/>
                    <a:p>
                      <a:pPr marL="0" marR="0" algn="l">
                        <a:lnSpc>
                          <a:spcPct val="100000"/>
                        </a:lnSpc>
                        <a:spcBef>
                          <a:spcPts val="0"/>
                        </a:spcBef>
                        <a:spcAft>
                          <a:spcPts val="0"/>
                        </a:spcAft>
                      </a:pPr>
                      <a:r>
                        <a:rPr lang="en-IN" sz="1600" kern="1200" dirty="0" smtClean="0">
                          <a:solidFill>
                            <a:schemeClr val="dk1"/>
                          </a:solidFill>
                          <a:latin typeface="Times New Roman" pitchFamily="18" charset="0"/>
                          <a:ea typeface="Calibri"/>
                          <a:cs typeface="Times New Roman" pitchFamily="18" charset="0"/>
                        </a:rPr>
                        <a:t>Instruction decoding logic </a:t>
                      </a:r>
                      <a:endParaRPr lang="en-US" sz="1600" kern="1200" dirty="0">
                        <a:solidFill>
                          <a:schemeClr val="dk1"/>
                        </a:solidFill>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600" kern="1200" dirty="0" smtClean="0">
                          <a:solidFill>
                            <a:schemeClr val="dk1"/>
                          </a:solidFill>
                          <a:latin typeface="Times New Roman" pitchFamily="18" charset="0"/>
                          <a:ea typeface="Calibri"/>
                          <a:cs typeface="Times New Roman" pitchFamily="18" charset="0"/>
                        </a:rPr>
                        <a:t>Simple</a:t>
                      </a:r>
                      <a:endParaRPr lang="en-US" sz="1600" kern="1200" dirty="0">
                        <a:solidFill>
                          <a:schemeClr val="dk1"/>
                        </a:solidFill>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IN" sz="1600" kern="1200" dirty="0" smtClean="0">
                          <a:solidFill>
                            <a:schemeClr val="dk1"/>
                          </a:solidFill>
                          <a:latin typeface="Times New Roman" pitchFamily="18" charset="0"/>
                          <a:ea typeface="Calibri"/>
                          <a:cs typeface="Times New Roman" pitchFamily="18" charset="0"/>
                        </a:rPr>
                        <a:t> complex</a:t>
                      </a:r>
                      <a:endParaRPr lang="en-US" sz="1600" kern="1200" dirty="0">
                        <a:solidFill>
                          <a:schemeClr val="dk1"/>
                        </a:solidFill>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7"/>
                  </a:ext>
                </a:extLst>
              </a:tr>
              <a:tr h="360508">
                <a:tc>
                  <a:txBody>
                    <a:bodyPr/>
                    <a:lstStyle/>
                    <a:p>
                      <a:pPr marL="0" marR="0" algn="l">
                        <a:lnSpc>
                          <a:spcPct val="100000"/>
                        </a:lnSpc>
                        <a:spcBef>
                          <a:spcPts val="0"/>
                        </a:spcBef>
                        <a:spcAft>
                          <a:spcPts val="0"/>
                        </a:spcAft>
                      </a:pPr>
                      <a:r>
                        <a:rPr lang="en-IN" sz="1600" kern="1200" dirty="0" smtClean="0">
                          <a:solidFill>
                            <a:schemeClr val="dk1"/>
                          </a:solidFill>
                          <a:latin typeface="Times New Roman" pitchFamily="18" charset="0"/>
                          <a:ea typeface="Calibri"/>
                          <a:cs typeface="Times New Roman" pitchFamily="18" charset="0"/>
                        </a:rPr>
                        <a:t>Program length </a:t>
                      </a:r>
                      <a:endParaRPr lang="en-US" sz="1600" kern="1200" dirty="0">
                        <a:solidFill>
                          <a:schemeClr val="dk1"/>
                        </a:solidFill>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US" sz="1600" kern="1200" dirty="0" smtClean="0">
                          <a:solidFill>
                            <a:schemeClr val="dk1"/>
                          </a:solidFill>
                          <a:latin typeface="Times New Roman" pitchFamily="18" charset="0"/>
                          <a:ea typeface="Calibri"/>
                          <a:cs typeface="Times New Roman" pitchFamily="18" charset="0"/>
                        </a:rPr>
                        <a:t>Large</a:t>
                      </a:r>
                      <a:endParaRPr lang="en-US" sz="1600" kern="1200" dirty="0">
                        <a:solidFill>
                          <a:schemeClr val="dk1"/>
                        </a:solidFill>
                        <a:latin typeface="Times New Roman" pitchFamily="18" charset="0"/>
                        <a:ea typeface="Calibri"/>
                        <a:cs typeface="Times New Roman" pitchFamily="18" charset="0"/>
                      </a:endParaRPr>
                    </a:p>
                  </a:txBody>
                  <a:tcPr marL="68580" marR="68580" marT="0" marB="0"/>
                </a:tc>
                <a:tc>
                  <a:txBody>
                    <a:bodyPr/>
                    <a:lstStyle/>
                    <a:p>
                      <a:pPr marL="0" marR="0" algn="l">
                        <a:lnSpc>
                          <a:spcPct val="100000"/>
                        </a:lnSpc>
                        <a:spcBef>
                          <a:spcPts val="0"/>
                        </a:spcBef>
                        <a:spcAft>
                          <a:spcPts val="0"/>
                        </a:spcAft>
                      </a:pPr>
                      <a:r>
                        <a:rPr lang="en-IN" sz="1600" kern="1200" dirty="0" smtClean="0">
                          <a:solidFill>
                            <a:schemeClr val="dk1"/>
                          </a:solidFill>
                          <a:latin typeface="Times New Roman" pitchFamily="18" charset="0"/>
                          <a:ea typeface="Calibri"/>
                          <a:cs typeface="Times New Roman" pitchFamily="18" charset="0"/>
                        </a:rPr>
                        <a:t> Small</a:t>
                      </a:r>
                      <a:endParaRPr lang="en-US" sz="1600" kern="1200" dirty="0">
                        <a:solidFill>
                          <a:schemeClr val="dk1"/>
                        </a:solidFill>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8"/>
                  </a:ext>
                </a:extLst>
              </a:tr>
              <a:tr h="1115014">
                <a:tc>
                  <a:txBody>
                    <a:bodyPr/>
                    <a:lstStyle/>
                    <a:p>
                      <a:pPr marL="0" marR="0" algn="l">
                        <a:lnSpc>
                          <a:spcPct val="100000"/>
                        </a:lnSpc>
                        <a:spcBef>
                          <a:spcPts val="0"/>
                        </a:spcBef>
                        <a:spcAft>
                          <a:spcPts val="0"/>
                        </a:spcAft>
                      </a:pPr>
                      <a:r>
                        <a:rPr lang="en-US" sz="1600" kern="1200" dirty="0" smtClean="0">
                          <a:solidFill>
                            <a:srgbClr val="222222"/>
                          </a:solidFill>
                          <a:latin typeface="Times New Roman" pitchFamily="18" charset="0"/>
                          <a:ea typeface="Times New Roman"/>
                          <a:cs typeface="Times New Roman" pitchFamily="18" charset="0"/>
                        </a:rPr>
                        <a:t>Example: Multiply 2 Numbers</a:t>
                      </a:r>
                      <a:endParaRPr lang="en-US" sz="1600" kern="1200" dirty="0">
                        <a:solidFill>
                          <a:srgbClr val="222222"/>
                        </a:solidFill>
                        <a:latin typeface="Times New Roman" pitchFamily="18" charset="0"/>
                        <a:ea typeface="Times New Roman"/>
                        <a:cs typeface="Times New Roman" pitchFamily="18" charset="0"/>
                      </a:endParaRPr>
                    </a:p>
                  </a:txBody>
                  <a:tcPr marL="68580" marR="68580" marT="0" marB="0"/>
                </a:tc>
                <a:tc>
                  <a:txBody>
                    <a:bodyPr/>
                    <a:lstStyle/>
                    <a:p>
                      <a:pPr marL="0" marR="0">
                        <a:lnSpc>
                          <a:spcPct val="107000"/>
                        </a:lnSpc>
                        <a:spcBef>
                          <a:spcPts val="0"/>
                        </a:spcBef>
                        <a:spcAft>
                          <a:spcPts val="0"/>
                        </a:spcAft>
                      </a:pPr>
                      <a:r>
                        <a:rPr lang="en-IN" sz="1600" kern="1200" dirty="0" smtClean="0">
                          <a:solidFill>
                            <a:schemeClr val="dk1"/>
                          </a:solidFill>
                          <a:latin typeface="Times New Roman" pitchFamily="18" charset="0"/>
                          <a:ea typeface="Calibri"/>
                          <a:cs typeface="Times New Roman" pitchFamily="18" charset="0"/>
                        </a:rPr>
                        <a:t>LW A, 203     ;Load</a:t>
                      </a:r>
                      <a:endParaRPr lang="en-US" sz="1600" kern="1200" dirty="0" smtClean="0">
                        <a:solidFill>
                          <a:schemeClr val="dk1"/>
                        </a:solidFill>
                        <a:latin typeface="Times New Roman" pitchFamily="18" charset="0"/>
                        <a:ea typeface="Calibri"/>
                        <a:cs typeface="Times New Roman" pitchFamily="18" charset="0"/>
                      </a:endParaRPr>
                    </a:p>
                    <a:p>
                      <a:pPr marL="0" marR="0">
                        <a:lnSpc>
                          <a:spcPct val="107000"/>
                        </a:lnSpc>
                        <a:spcBef>
                          <a:spcPts val="0"/>
                        </a:spcBef>
                        <a:spcAft>
                          <a:spcPts val="0"/>
                        </a:spcAft>
                      </a:pPr>
                      <a:r>
                        <a:rPr lang="en-IN" sz="1600" kern="1200" dirty="0" smtClean="0">
                          <a:solidFill>
                            <a:schemeClr val="dk1"/>
                          </a:solidFill>
                          <a:latin typeface="Times New Roman" pitchFamily="18" charset="0"/>
                          <a:ea typeface="Calibri"/>
                          <a:cs typeface="Times New Roman" pitchFamily="18" charset="0"/>
                        </a:rPr>
                        <a:t>LW B, 502     ;Load</a:t>
                      </a:r>
                      <a:endParaRPr lang="en-US" sz="1600" kern="1200" dirty="0" smtClean="0">
                        <a:solidFill>
                          <a:schemeClr val="dk1"/>
                        </a:solidFill>
                        <a:latin typeface="Times New Roman" pitchFamily="18" charset="0"/>
                        <a:ea typeface="Calibri"/>
                        <a:cs typeface="Times New Roman" pitchFamily="18" charset="0"/>
                      </a:endParaRPr>
                    </a:p>
                    <a:p>
                      <a:pPr marL="0" marR="0">
                        <a:lnSpc>
                          <a:spcPct val="107000"/>
                        </a:lnSpc>
                        <a:spcBef>
                          <a:spcPts val="0"/>
                        </a:spcBef>
                        <a:spcAft>
                          <a:spcPts val="0"/>
                        </a:spcAft>
                      </a:pPr>
                      <a:r>
                        <a:rPr lang="en-IN" sz="1600" kern="1200" dirty="0" smtClean="0">
                          <a:solidFill>
                            <a:schemeClr val="dk1"/>
                          </a:solidFill>
                          <a:latin typeface="Times New Roman" pitchFamily="18" charset="0"/>
                          <a:ea typeface="Calibri"/>
                          <a:cs typeface="Times New Roman" pitchFamily="18" charset="0"/>
                        </a:rPr>
                        <a:t>MULT A,B</a:t>
                      </a:r>
                      <a:endParaRPr lang="en-US" sz="1600" kern="1200" dirty="0" smtClean="0">
                        <a:solidFill>
                          <a:schemeClr val="dk1"/>
                        </a:solidFill>
                        <a:latin typeface="Times New Roman" pitchFamily="18" charset="0"/>
                        <a:ea typeface="Calibri"/>
                        <a:cs typeface="Times New Roman" pitchFamily="18" charset="0"/>
                      </a:endParaRPr>
                    </a:p>
                    <a:p>
                      <a:pPr marL="0" marR="0">
                        <a:lnSpc>
                          <a:spcPct val="107000"/>
                        </a:lnSpc>
                        <a:spcBef>
                          <a:spcPts val="0"/>
                        </a:spcBef>
                        <a:spcAft>
                          <a:spcPts val="0"/>
                        </a:spcAft>
                      </a:pPr>
                      <a:r>
                        <a:rPr lang="en-IN" sz="1600" kern="1200" dirty="0" smtClean="0">
                          <a:solidFill>
                            <a:schemeClr val="dk1"/>
                          </a:solidFill>
                          <a:latin typeface="Times New Roman" pitchFamily="18" charset="0"/>
                          <a:ea typeface="Calibri"/>
                          <a:cs typeface="Times New Roman" pitchFamily="18" charset="0"/>
                        </a:rPr>
                        <a:t>SW 203,A       ;Store</a:t>
                      </a:r>
                      <a:endParaRPr lang="en-US" sz="1600" kern="1200" dirty="0" smtClean="0">
                        <a:solidFill>
                          <a:schemeClr val="dk1"/>
                        </a:solidFill>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IN" sz="1600" kern="1200" dirty="0" smtClean="0">
                          <a:solidFill>
                            <a:schemeClr val="dk1"/>
                          </a:solidFill>
                          <a:latin typeface="Times New Roman" pitchFamily="18" charset="0"/>
                          <a:ea typeface="Calibri"/>
                          <a:cs typeface="Times New Roman" pitchFamily="18" charset="0"/>
                        </a:rPr>
                        <a:t>MULT 203,502</a:t>
                      </a:r>
                      <a:endParaRPr lang="en-US" sz="1600" kern="1200" dirty="0" smtClean="0">
                        <a:solidFill>
                          <a:schemeClr val="dk1"/>
                        </a:solidFill>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9"/>
                  </a:ext>
                </a:extLst>
              </a:tr>
            </a:tbl>
          </a:graphicData>
        </a:graphic>
      </p:graphicFrame>
      <p:sp>
        <p:nvSpPr>
          <p:cNvPr id="2" name="Slide Number Placeholder 1"/>
          <p:cNvSpPr>
            <a:spLocks noGrp="1"/>
          </p:cNvSpPr>
          <p:nvPr>
            <p:ph type="sldNum" sz="quarter" idx="12"/>
          </p:nvPr>
        </p:nvSpPr>
        <p:spPr/>
        <p:txBody>
          <a:bodyPr/>
          <a:lstStyle/>
          <a:p>
            <a:fld id="{F656F177-577E-4618-B06F-A5838933096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43E4794B-433D-46A6-AC18-A6A3D28F347A}" type="datetime1">
              <a:rPr lang="en-US" smtClean="0"/>
              <a:t>7/6/2020</a:t>
            </a:fld>
            <a:endParaRPr lang="en-US" dirty="0"/>
          </a:p>
        </p:txBody>
      </p:sp>
      <p:sp>
        <p:nvSpPr>
          <p:cNvPr id="19" name="Footer Placeholder 9"/>
          <p:cNvSpPr>
            <a:spLocks noGrp="1"/>
          </p:cNvSpPr>
          <p:nvPr>
            <p:ph type="ftr" sz="quarter" idx="11"/>
          </p:nvPr>
        </p:nvSpPr>
        <p:spPr>
          <a:xfrm>
            <a:off x="1676400" y="6356350"/>
            <a:ext cx="64008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1219200" y="381000"/>
            <a:ext cx="7239000" cy="461665"/>
          </a:xfrm>
          <a:prstGeom prst="rect">
            <a:avLst/>
          </a:prstGeom>
        </p:spPr>
        <p:txBody>
          <a:bodyPr wrap="square">
            <a:spAutoFit/>
          </a:bodyPr>
          <a:lstStyle/>
          <a:p>
            <a:r>
              <a:rPr lang="en-GB" sz="2400" dirty="0" smtClean="0">
                <a:solidFill>
                  <a:schemeClr val="dk1"/>
                </a:solidFill>
                <a:latin typeface="Times New Roman" pitchFamily="18" charset="0"/>
                <a:cs typeface="Times New Roman" pitchFamily="18" charset="0"/>
              </a:rPr>
              <a:t>Characteristics of Reduced Instruction Set Architectures</a:t>
            </a:r>
            <a:endParaRPr lang="en-US" sz="2400" dirty="0">
              <a:latin typeface="Times New Roman" pitchFamily="18" charset="0"/>
              <a:cs typeface="Times New Roman" pitchFamily="18" charset="0"/>
            </a:endParaRPr>
          </a:p>
        </p:txBody>
      </p:sp>
      <p:sp>
        <p:nvSpPr>
          <p:cNvPr id="13" name="Content Placeholder 2"/>
          <p:cNvSpPr txBox="1">
            <a:spLocks/>
          </p:cNvSpPr>
          <p:nvPr/>
        </p:nvSpPr>
        <p:spPr>
          <a:xfrm>
            <a:off x="838200" y="1066800"/>
            <a:ext cx="7848600" cy="452596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Large number of general purpose registers or use of compiler technology to optimize register use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Limited and simple instruction set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Emphasis on optimizing the instruction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Pipeline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One instruction per cycle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Register-to-register operations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Simple addressing modes</a:t>
            </a: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3671B0C2-ADE0-48DA-A37D-6F16828E7D63}" type="datetime1">
              <a:rPr lang="en-US" smtClean="0"/>
              <a:t>7/6/2020</a:t>
            </a:fld>
            <a:endParaRPr lang="en-US" dirty="0"/>
          </a:p>
        </p:txBody>
      </p:sp>
      <p:sp>
        <p:nvSpPr>
          <p:cNvPr id="19" name="Footer Placeholder 9"/>
          <p:cNvSpPr>
            <a:spLocks noGrp="1"/>
          </p:cNvSpPr>
          <p:nvPr>
            <p:ph type="ftr" sz="quarter" idx="11"/>
          </p:nvPr>
        </p:nvSpPr>
        <p:spPr>
          <a:xfrm>
            <a:off x="1752600" y="6356350"/>
            <a:ext cx="64008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1295400" y="381000"/>
            <a:ext cx="7162800" cy="461665"/>
          </a:xfrm>
          <a:prstGeom prst="rect">
            <a:avLst/>
          </a:prstGeom>
        </p:spPr>
        <p:txBody>
          <a:bodyPr wrap="square">
            <a:spAutoFit/>
          </a:bodyPr>
          <a:lstStyle/>
          <a:p>
            <a:r>
              <a:rPr lang="en-GB" sz="2400" dirty="0" smtClean="0">
                <a:solidFill>
                  <a:schemeClr val="dk1"/>
                </a:solidFill>
                <a:latin typeface="Times New Roman" pitchFamily="18" charset="0"/>
                <a:cs typeface="Times New Roman" pitchFamily="18" charset="0"/>
              </a:rPr>
              <a:t>Characteristics of Reduced Instruction Set Architectures</a:t>
            </a:r>
            <a:endParaRPr lang="en-US" sz="2400" dirty="0">
              <a:latin typeface="Times New Roman" pitchFamily="18" charset="0"/>
              <a:cs typeface="Times New Roman" pitchFamily="18" charset="0"/>
            </a:endParaRPr>
          </a:p>
        </p:txBody>
      </p:sp>
      <p:sp>
        <p:nvSpPr>
          <p:cNvPr id="13" name="Content Placeholder 2"/>
          <p:cNvSpPr txBox="1">
            <a:spLocks/>
          </p:cNvSpPr>
          <p:nvPr/>
        </p:nvSpPr>
        <p:spPr>
          <a:xfrm>
            <a:off x="762000" y="990600"/>
            <a:ext cx="7543800" cy="452596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Simple instruction formats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One machine instruction per machine cycle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Machine instruction is directly executed by H/W</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Only LOAD/STORE instructions access memory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Instruction set and control unit can be simplified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RISC may have only one or two ADD instructions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VAX(CISC) has 25 different ADD instructions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43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3810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990600" y="6356350"/>
            <a:ext cx="1600200" cy="365125"/>
          </a:xfrm>
        </p:spPr>
        <p:txBody>
          <a:bodyPr/>
          <a:lstStyle/>
          <a:p>
            <a:fld id="{17E655DC-099D-400A-A715-536D86FC4AE5}" type="datetime1">
              <a:rPr lang="en-US" smtClean="0"/>
              <a:t>7/6/2020</a:t>
            </a:fld>
            <a:endParaRPr lang="en-US" dirty="0"/>
          </a:p>
        </p:txBody>
      </p:sp>
      <p:sp>
        <p:nvSpPr>
          <p:cNvPr id="19" name="Footer Placeholder 9"/>
          <p:cNvSpPr>
            <a:spLocks noGrp="1"/>
          </p:cNvSpPr>
          <p:nvPr>
            <p:ph type="ftr" sz="quarter" idx="11"/>
          </p:nvPr>
        </p:nvSpPr>
        <p:spPr>
          <a:xfrm>
            <a:off x="1828800" y="6356350"/>
            <a:ext cx="64008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4524315"/>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r>
              <a:rPr lang="en-US" sz="2400" dirty="0" smtClean="0">
                <a:solidFill>
                  <a:srgbClr val="0070C0"/>
                </a:solidFill>
                <a:latin typeface="Times New Roman" pitchFamily="18" charset="0"/>
                <a:cs typeface="Times New Roman" pitchFamily="18" charset="0"/>
              </a:rPr>
              <a:t>Module_1</a:t>
            </a:r>
          </a:p>
          <a:p>
            <a:pPr algn="ctr"/>
            <a:endParaRPr lang="en-US" sz="2400" dirty="0" smtClean="0">
              <a:latin typeface="Times New Roman" pitchFamily="18" charset="0"/>
              <a:cs typeface="Times New Roman" pitchFamily="18" charset="0"/>
            </a:endParaRPr>
          </a:p>
          <a:p>
            <a:r>
              <a:rPr lang="en-US" sz="2400" dirty="0" smtClean="0">
                <a:solidFill>
                  <a:srgbClr val="FF0000"/>
                </a:solidFill>
                <a:latin typeface="Times New Roman" pitchFamily="18" charset="0"/>
                <a:cs typeface="Times New Roman" pitchFamily="18" charset="0"/>
              </a:rPr>
              <a:t>Objective </a:t>
            </a:r>
          </a:p>
          <a:p>
            <a:pPr marL="514350" lvl="0" indent="-514350">
              <a:buFont typeface="+mj-lt"/>
              <a:buAutoNum type="arabicPeriod"/>
            </a:pPr>
            <a:r>
              <a:rPr lang="en-US" sz="2400" dirty="0">
                <a:latin typeface="Times New Roman" pitchFamily="18" charset="0"/>
                <a:cs typeface="Times New Roman" pitchFamily="18" charset="0"/>
              </a:rPr>
              <a:t>To acquire the knowledge of structure, function and evolution of computer systems. </a:t>
            </a:r>
          </a:p>
          <a:p>
            <a:pPr marL="514350" lvl="0" indent="-514350"/>
            <a:endParaRPr lang="en-US" sz="2400" dirty="0">
              <a:latin typeface="Times New Roman" pitchFamily="18" charset="0"/>
              <a:cs typeface="Times New Roman" pitchFamily="18" charset="0"/>
            </a:endParaRPr>
          </a:p>
          <a:p>
            <a:r>
              <a:rPr lang="en-US" sz="2400" dirty="0" smtClean="0">
                <a:solidFill>
                  <a:srgbClr val="FF0000"/>
                </a:solidFill>
                <a:latin typeface="Times New Roman" pitchFamily="18" charset="0"/>
                <a:cs typeface="Times New Roman" pitchFamily="18" charset="0"/>
              </a:rPr>
              <a:t> Outcome:</a:t>
            </a:r>
            <a:endParaRPr lang="en-US" sz="2400" dirty="0">
              <a:solidFill>
                <a:srgbClr val="FF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On completion of the course, student will be able to – </a:t>
            </a:r>
          </a:p>
          <a:p>
            <a:pPr marL="342900" lvl="0" indent="-342900">
              <a:buFont typeface="+mj-lt"/>
              <a:buAutoNum type="arabicPeriod"/>
            </a:pPr>
            <a:r>
              <a:rPr lang="en-US" sz="2400" dirty="0" smtClean="0">
                <a:latin typeface="Times New Roman" pitchFamily="18" charset="0"/>
                <a:cs typeface="Times New Roman" pitchFamily="18" charset="0"/>
              </a:rPr>
              <a:t> Demonstrate computer architecture concepts related to design of modern processors and compare various generation of processors.</a:t>
            </a:r>
          </a:p>
          <a:p>
            <a:pPr marL="342900" lvl="0" indent="-342900"/>
            <a:endParaRPr lang="en-US" sz="2400" b="1" dirty="0">
              <a:latin typeface="Times New Roman" pitchFamily="18" charset="0"/>
              <a:cs typeface="Times New Roman" pitchFamily="18" charset="0"/>
            </a:endParaRPr>
          </a:p>
        </p:txBody>
      </p:sp>
      <p:sp>
        <p:nvSpPr>
          <p:cNvPr id="23" name="Rectangle 22"/>
          <p:cNvSpPr/>
          <p:nvPr/>
        </p:nvSpPr>
        <p:spPr>
          <a:xfrm>
            <a:off x="1219200" y="457200"/>
            <a:ext cx="6629400" cy="584775"/>
          </a:xfrm>
          <a:prstGeom prst="rect">
            <a:avLst/>
          </a:prstGeom>
        </p:spPr>
        <p:txBody>
          <a:bodyPr wrap="square">
            <a:spAutoFit/>
          </a:bodyPr>
          <a:lstStyle/>
          <a:p>
            <a:pPr algn="ctr"/>
            <a:r>
              <a:rPr lang="en-US" sz="3200" dirty="0">
                <a:latin typeface="Times New Roman" pitchFamily="18" charset="0"/>
                <a:cs typeface="Times New Roman" pitchFamily="18" charset="0"/>
              </a:rPr>
              <a:t>Objectives &amp; </a:t>
            </a:r>
            <a:r>
              <a:rPr lang="en-US" sz="3200" dirty="0" smtClean="0">
                <a:latin typeface="Times New Roman" pitchFamily="18" charset="0"/>
                <a:cs typeface="Times New Roman" pitchFamily="18" charset="0"/>
              </a:rPr>
              <a:t>Outcomes</a:t>
            </a:r>
            <a:endParaRPr lang="en-US" sz="32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315B899B-FE8E-494B-ADB5-9C97BB2B6662}" type="datetime1">
              <a:rPr lang="en-US" smtClean="0"/>
              <a:t>7/6/2020</a:t>
            </a:fld>
            <a:endParaRPr lang="en-US" dirty="0"/>
          </a:p>
        </p:txBody>
      </p:sp>
      <p:sp>
        <p:nvSpPr>
          <p:cNvPr id="19" name="Footer Placeholder 9"/>
          <p:cNvSpPr>
            <a:spLocks noGrp="1"/>
          </p:cNvSpPr>
          <p:nvPr>
            <p:ph type="ftr" sz="quarter" idx="11"/>
          </p:nvPr>
        </p:nvSpPr>
        <p:spPr>
          <a:xfrm>
            <a:off x="1600200" y="6356350"/>
            <a:ext cx="66294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990600" y="457200"/>
            <a:ext cx="7467600" cy="461665"/>
          </a:xfrm>
          <a:prstGeom prst="rect">
            <a:avLst/>
          </a:prstGeom>
        </p:spPr>
        <p:txBody>
          <a:bodyPr wrap="square">
            <a:spAutoFit/>
          </a:bodyPr>
          <a:lstStyle/>
          <a:p>
            <a:r>
              <a:rPr lang="en-GB" sz="2400" dirty="0" smtClean="0">
                <a:solidFill>
                  <a:schemeClr val="dk1"/>
                </a:solidFill>
                <a:latin typeface="Times New Roman" pitchFamily="18" charset="0"/>
                <a:cs typeface="Times New Roman" pitchFamily="18" charset="0"/>
              </a:rPr>
              <a:t>Characteristics of Reduced Instruction Set Architectures</a:t>
            </a:r>
            <a:endParaRPr lang="en-US" sz="2400" dirty="0">
              <a:latin typeface="Times New Roman" pitchFamily="18" charset="0"/>
              <a:cs typeface="Times New Roman" pitchFamily="18" charset="0"/>
            </a:endParaRPr>
          </a:p>
        </p:txBody>
      </p:sp>
      <p:sp>
        <p:nvSpPr>
          <p:cNvPr id="13" name="Content Placeholder 2"/>
          <p:cNvSpPr txBox="1">
            <a:spLocks/>
          </p:cNvSpPr>
          <p:nvPr/>
        </p:nvSpPr>
        <p:spPr>
          <a:xfrm>
            <a:off x="838200" y="990600"/>
            <a:ext cx="7696200" cy="45259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Simple addressing modes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Almost all instructions use simple register addressing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—Simple instruction formats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Only a few formats are used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Instruction length is fixed and aligned on word boundaries</a:t>
            </a: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6E8C2EB5-67FC-4341-90FE-835E6F1992EC}" type="datetime1">
              <a:rPr lang="en-US" smtClean="0"/>
              <a:t>7/6/2020</a:t>
            </a:fld>
            <a:endParaRPr lang="en-US" dirty="0"/>
          </a:p>
        </p:txBody>
      </p:sp>
      <p:sp>
        <p:nvSpPr>
          <p:cNvPr id="19" name="Footer Placeholder 9"/>
          <p:cNvSpPr>
            <a:spLocks noGrp="1"/>
          </p:cNvSpPr>
          <p:nvPr>
            <p:ph type="ftr" sz="quarter" idx="11"/>
          </p:nvPr>
        </p:nvSpPr>
        <p:spPr>
          <a:xfrm>
            <a:off x="1669473" y="6446837"/>
            <a:ext cx="6629400" cy="365125"/>
          </a:xfrm>
        </p:spPr>
        <p:txBody>
          <a:bodyPr/>
          <a:lstStyle/>
          <a:p>
            <a:r>
              <a:rPr lang="en-GB" smtClean="0"/>
              <a:t>Computer Organization and Architecture (CET205A)     S.Y.B.Tech.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1066800" y="381000"/>
            <a:ext cx="7239000" cy="461665"/>
          </a:xfrm>
          <a:prstGeom prst="rect">
            <a:avLst/>
          </a:prstGeom>
        </p:spPr>
        <p:txBody>
          <a:bodyPr wrap="square">
            <a:spAutoFit/>
          </a:bodyPr>
          <a:lstStyle/>
          <a:p>
            <a:r>
              <a:rPr lang="en-GB" sz="2400" dirty="0" smtClean="0">
                <a:solidFill>
                  <a:schemeClr val="dk1"/>
                </a:solidFill>
                <a:latin typeface="Times New Roman" pitchFamily="18" charset="0"/>
                <a:cs typeface="Times New Roman" pitchFamily="18" charset="0"/>
              </a:rPr>
              <a:t>Characteristics of Reduced Instruction Set Architectures</a:t>
            </a:r>
            <a:endParaRPr lang="en-US" sz="2400" dirty="0">
              <a:latin typeface="Times New Roman" pitchFamily="18" charset="0"/>
              <a:cs typeface="Times New Roman" pitchFamily="18" charset="0"/>
            </a:endParaRPr>
          </a:p>
        </p:txBody>
      </p:sp>
      <p:sp>
        <p:nvSpPr>
          <p:cNvPr id="13" name="Content Placeholder 2"/>
          <p:cNvSpPr txBox="1">
            <a:spLocks noRot="1" noChangeAspect="1" noMove="1" noResize="1" noEditPoints="1" noAdjustHandles="1" noChangeArrowheads="1" noChangeShapeType="1" noTextEdit="1"/>
          </p:cNvSpPr>
          <p:nvPr/>
        </p:nvSpPr>
        <p:spPr>
          <a:xfrm>
            <a:off x="457200" y="1600200"/>
            <a:ext cx="8229600" cy="4525963"/>
          </a:xfrm>
          <a:prstGeom prst="rect">
            <a:avLst/>
          </a:prstGeom>
          <a:blipFill rotWithShape="0">
            <a:blip r:embed="rId4" cstate="print"/>
            <a:stretch>
              <a:fillRect l="-741" t="-809"/>
            </a:stretch>
          </a:blipFill>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noFill/>
                <a:effectLst/>
                <a:uLnTx/>
                <a:uFillTx/>
                <a:latin typeface="+mn-lt"/>
                <a:ea typeface="+mn-ea"/>
                <a:cs typeface="+mn-cs"/>
              </a:rPr>
              <a:t> </a:t>
            </a:r>
            <a:endParaRPr kumimoji="0" lang="en-US" sz="3200" b="0" i="0" u="none" strike="noStrike" kern="1200" cap="none" spc="0" normalizeH="0" baseline="0" noProof="0" dirty="0">
              <a:ln>
                <a:noFill/>
              </a:ln>
              <a:noFill/>
              <a:effectLst/>
              <a:uLnTx/>
              <a:uFillTx/>
              <a:latin typeface="+mn-lt"/>
              <a:ea typeface="+mn-ea"/>
              <a:cs typeface="+mn-cs"/>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C8F1398B-F2D2-40B9-BF49-D792CE913728}" type="datetime1">
              <a:rPr lang="en-US" smtClean="0"/>
              <a:t>7/6/2020</a:t>
            </a:fld>
            <a:endParaRPr lang="en-US" dirty="0"/>
          </a:p>
        </p:txBody>
      </p:sp>
      <p:sp>
        <p:nvSpPr>
          <p:cNvPr id="19" name="Footer Placeholder 9"/>
          <p:cNvSpPr>
            <a:spLocks noGrp="1"/>
          </p:cNvSpPr>
          <p:nvPr>
            <p:ph type="ftr" sz="quarter" idx="11"/>
          </p:nvPr>
        </p:nvSpPr>
        <p:spPr>
          <a:xfrm>
            <a:off x="1676400" y="6356350"/>
            <a:ext cx="63246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3048000" y="381000"/>
            <a:ext cx="3570208" cy="461665"/>
          </a:xfrm>
          <a:prstGeom prst="rect">
            <a:avLst/>
          </a:prstGeom>
        </p:spPr>
        <p:txBody>
          <a:bodyPr wrap="none">
            <a:spAutoFit/>
          </a:bodyPr>
          <a:lstStyle/>
          <a:p>
            <a:r>
              <a:rPr lang="en-US" sz="2400" dirty="0" smtClean="0">
                <a:latin typeface="Times New Roman" pitchFamily="18" charset="0"/>
                <a:cs typeface="Times New Roman" pitchFamily="18" charset="0"/>
              </a:rPr>
              <a:t>Comparison  of  Processors</a:t>
            </a:r>
            <a:endParaRPr lang="en-US" sz="2400" dirty="0">
              <a:latin typeface="Times New Roman" pitchFamily="18" charset="0"/>
              <a:cs typeface="Times New Roman" pitchFamily="18" charset="0"/>
            </a:endParaRPr>
          </a:p>
        </p:txBody>
      </p:sp>
      <p:pic>
        <p:nvPicPr>
          <p:cNvPr id="13" name="Content Placeholder 6"/>
          <p:cNvPicPr>
            <a:picLocks noChangeAspect="1"/>
          </p:cNvPicPr>
          <p:nvPr/>
        </p:nvPicPr>
        <p:blipFill>
          <a:blip r:embed="rId4" cstate="print"/>
          <a:stretch>
            <a:fillRect/>
          </a:stretch>
        </p:blipFill>
        <p:spPr>
          <a:xfrm>
            <a:off x="762000" y="1066800"/>
            <a:ext cx="7798691" cy="4876800"/>
          </a:xfrm>
          <a:prstGeom prst="rect">
            <a:avLst/>
          </a:prstGeom>
        </p:spPr>
      </p:pic>
      <p:sp>
        <p:nvSpPr>
          <p:cNvPr id="2" name="Slide Number Placeholder 1"/>
          <p:cNvSpPr>
            <a:spLocks noGrp="1"/>
          </p:cNvSpPr>
          <p:nvPr>
            <p:ph type="sldNum" sz="quarter" idx="12"/>
          </p:nvPr>
        </p:nvSpPr>
        <p:spPr/>
        <p:txBody>
          <a:bodyPr/>
          <a:lstStyle/>
          <a:p>
            <a:fld id="{F656F177-577E-4618-B06F-A5838933096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2D872E99-AF1B-4FF8-8166-E24EAA05E268}" type="datetime1">
              <a:rPr lang="en-US" smtClean="0"/>
              <a:t>7/6/2020</a:t>
            </a:fld>
            <a:endParaRPr lang="en-US" dirty="0"/>
          </a:p>
        </p:txBody>
      </p:sp>
      <p:sp>
        <p:nvSpPr>
          <p:cNvPr id="19" name="Footer Placeholder 9"/>
          <p:cNvSpPr>
            <a:spLocks noGrp="1"/>
          </p:cNvSpPr>
          <p:nvPr>
            <p:ph type="ftr" sz="quarter" idx="11"/>
          </p:nvPr>
        </p:nvSpPr>
        <p:spPr>
          <a:xfrm>
            <a:off x="1828800" y="6356350"/>
            <a:ext cx="6172200" cy="365125"/>
          </a:xfrm>
        </p:spPr>
        <p:txBody>
          <a:bodyPr/>
          <a:lstStyle/>
          <a:p>
            <a:r>
              <a:rPr lang="en-GB" smtClean="0"/>
              <a:t>Computer Organization and Architecture (CET205A)     S.Y.B.Tech.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3124200" y="457200"/>
            <a:ext cx="3207994" cy="461665"/>
          </a:xfrm>
          <a:prstGeom prst="rect">
            <a:avLst/>
          </a:prstGeom>
        </p:spPr>
        <p:txBody>
          <a:bodyPr wrap="none">
            <a:spAutoFit/>
          </a:bodyPr>
          <a:lstStyle/>
          <a:p>
            <a:r>
              <a:rPr lang="en-US" sz="2400" b="1" dirty="0" smtClean="0">
                <a:latin typeface="Times New Roman" pitchFamily="18" charset="0"/>
                <a:cs typeface="Times New Roman" pitchFamily="18" charset="0"/>
              </a:rPr>
              <a:t>Driving force for CISC</a:t>
            </a:r>
            <a:endParaRPr lang="en-US" sz="2400" dirty="0">
              <a:latin typeface="Times New Roman" pitchFamily="18" charset="0"/>
              <a:cs typeface="Times New Roman" pitchFamily="18" charset="0"/>
            </a:endParaRPr>
          </a:p>
        </p:txBody>
      </p:sp>
      <p:sp>
        <p:nvSpPr>
          <p:cNvPr id="13" name="Content Placeholder 2"/>
          <p:cNvSpPr txBox="1">
            <a:spLocks/>
          </p:cNvSpPr>
          <p:nvPr/>
        </p:nvSpPr>
        <p:spPr>
          <a:xfrm>
            <a:off x="762000" y="990600"/>
            <a:ext cx="7543800" cy="452596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Software costs far exceed hardware costs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Increasingly complex high level languages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Semantic gap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Leads to: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—Large instruction sets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—More addressing modes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—Hardware implementations of HLL statements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e.g. CASE (switch) on VAX</a:t>
            </a: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E9A9AE5A-5AB2-4207-BBD6-0918C8554FA0}" type="datetime1">
              <a:rPr lang="en-US" smtClean="0"/>
              <a:t>7/6/2020</a:t>
            </a:fld>
            <a:endParaRPr lang="en-US" dirty="0"/>
          </a:p>
        </p:txBody>
      </p:sp>
      <p:sp>
        <p:nvSpPr>
          <p:cNvPr id="19" name="Footer Placeholder 9"/>
          <p:cNvSpPr>
            <a:spLocks noGrp="1"/>
          </p:cNvSpPr>
          <p:nvPr>
            <p:ph type="ftr" sz="quarter" idx="11"/>
          </p:nvPr>
        </p:nvSpPr>
        <p:spPr>
          <a:xfrm>
            <a:off x="1600200" y="6356350"/>
            <a:ext cx="65532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3429000" y="381000"/>
            <a:ext cx="2388795" cy="461665"/>
          </a:xfrm>
          <a:prstGeom prst="rect">
            <a:avLst/>
          </a:prstGeom>
        </p:spPr>
        <p:txBody>
          <a:bodyPr wrap="none">
            <a:spAutoFit/>
          </a:bodyPr>
          <a:lstStyle/>
          <a:p>
            <a:r>
              <a:rPr lang="en-US" sz="2400" dirty="0" smtClean="0">
                <a:latin typeface="Times New Roman" pitchFamily="18" charset="0"/>
                <a:cs typeface="Times New Roman" pitchFamily="18" charset="0"/>
              </a:rPr>
              <a:t>Intention of CISC</a:t>
            </a:r>
            <a:endParaRPr lang="en-US" sz="2400" dirty="0">
              <a:latin typeface="Times New Roman" pitchFamily="18" charset="0"/>
              <a:cs typeface="Times New Roman" pitchFamily="18" charset="0"/>
            </a:endParaRPr>
          </a:p>
        </p:txBody>
      </p:sp>
      <p:sp>
        <p:nvSpPr>
          <p:cNvPr id="13" name="Content Placeholder 2"/>
          <p:cNvSpPr txBox="1">
            <a:spLocks/>
          </p:cNvSpPr>
          <p:nvPr/>
        </p:nvSpPr>
        <p:spPr>
          <a:xfrm>
            <a:off x="762000" y="990600"/>
            <a:ext cx="7543800" cy="45259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Ease compiler writing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Improve execution efficiency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Complex operations in microcode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Support more complex HLLs</a:t>
            </a: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2286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762000" y="6356350"/>
            <a:ext cx="1828800" cy="365125"/>
          </a:xfrm>
        </p:spPr>
        <p:txBody>
          <a:bodyPr/>
          <a:lstStyle/>
          <a:p>
            <a:fld id="{E9A9AE5A-5AB2-4207-BBD6-0918C8554FA0}" type="datetime1">
              <a:rPr lang="en-US" smtClean="0"/>
              <a:t>7/6/2020</a:t>
            </a:fld>
            <a:endParaRPr lang="en-US" dirty="0"/>
          </a:p>
        </p:txBody>
      </p:sp>
      <p:sp>
        <p:nvSpPr>
          <p:cNvPr id="19" name="Footer Placeholder 9"/>
          <p:cNvSpPr>
            <a:spLocks noGrp="1"/>
          </p:cNvSpPr>
          <p:nvPr>
            <p:ph type="ftr" sz="quarter" idx="11"/>
          </p:nvPr>
        </p:nvSpPr>
        <p:spPr>
          <a:xfrm>
            <a:off x="1600200" y="6356350"/>
            <a:ext cx="65532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F656F177-577E-4618-B06F-A5838933096B}" type="slidenum">
              <a:rPr lang="en-US" smtClean="0"/>
              <a:pPr/>
              <a:t>55</a:t>
            </a:fld>
            <a:endParaRPr lang="en-US"/>
          </a:p>
        </p:txBody>
      </p:sp>
      <p:sp>
        <p:nvSpPr>
          <p:cNvPr id="3" name="Rectangle 2"/>
          <p:cNvSpPr/>
          <p:nvPr/>
        </p:nvSpPr>
        <p:spPr>
          <a:xfrm>
            <a:off x="2997531" y="2967335"/>
            <a:ext cx="3148939"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Thank You</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546713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6858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685800" y="6356350"/>
            <a:ext cx="1905000" cy="365125"/>
          </a:xfrm>
        </p:spPr>
        <p:txBody>
          <a:bodyPr/>
          <a:lstStyle/>
          <a:p>
            <a:fld id="{8548E805-2376-4F39-816A-5FF8FF39433E}" type="datetime1">
              <a:rPr lang="en-US" smtClean="0"/>
              <a:t>7/6/2020</a:t>
            </a:fld>
            <a:endParaRPr lang="en-US" dirty="0"/>
          </a:p>
        </p:txBody>
      </p:sp>
      <p:sp>
        <p:nvSpPr>
          <p:cNvPr id="19" name="Footer Placeholder 9"/>
          <p:cNvSpPr>
            <a:spLocks noGrp="1"/>
          </p:cNvSpPr>
          <p:nvPr>
            <p:ph type="ftr" sz="quarter" idx="11"/>
          </p:nvPr>
        </p:nvSpPr>
        <p:spPr>
          <a:xfrm>
            <a:off x="2057400" y="6356350"/>
            <a:ext cx="61722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3" name="Rectangle 12"/>
          <p:cNvSpPr/>
          <p:nvPr/>
        </p:nvSpPr>
        <p:spPr>
          <a:xfrm>
            <a:off x="3200400" y="158563"/>
            <a:ext cx="2444067" cy="461665"/>
          </a:xfrm>
          <a:prstGeom prst="rect">
            <a:avLst/>
          </a:prstGeom>
        </p:spPr>
        <p:txBody>
          <a:bodyPr wrap="none">
            <a:spAutoFit/>
          </a:bodyPr>
          <a:lstStyle/>
          <a:p>
            <a:r>
              <a:rPr lang="en-US" sz="2400" dirty="0" smtClean="0"/>
              <a:t>List of References </a:t>
            </a:r>
            <a:endParaRPr lang="en-US" sz="2400" dirty="0"/>
          </a:p>
        </p:txBody>
      </p:sp>
      <p:graphicFrame>
        <p:nvGraphicFramePr>
          <p:cNvPr id="14" name="Content Placeholder 3"/>
          <p:cNvGraphicFramePr>
            <a:graphicFrameLocks/>
          </p:cNvGraphicFramePr>
          <p:nvPr>
            <p:extLst>
              <p:ext uri="{D42A27DB-BD31-4B8C-83A1-F6EECF244321}">
                <p14:modId xmlns:p14="http://schemas.microsoft.com/office/powerpoint/2010/main" val="2852714711"/>
              </p:ext>
            </p:extLst>
          </p:nvPr>
        </p:nvGraphicFramePr>
        <p:xfrm>
          <a:off x="838200" y="838200"/>
          <a:ext cx="7848600" cy="5050457"/>
        </p:xfrm>
        <a:graphic>
          <a:graphicData uri="http://schemas.openxmlformats.org/drawingml/2006/table">
            <a:tbl>
              <a:tblPr firstRow="1" bandRow="1">
                <a:tableStyleId>{5C22544A-7EE6-4342-B048-85BDC9FD1C3A}</a:tableStyleId>
              </a:tblPr>
              <a:tblGrid>
                <a:gridCol w="872067">
                  <a:extLst>
                    <a:ext uri="{9D8B030D-6E8A-4147-A177-3AD203B41FA5}">
                      <a16:colId xmlns:a16="http://schemas.microsoft.com/office/drawing/2014/main" val="20000"/>
                    </a:ext>
                  </a:extLst>
                </a:gridCol>
                <a:gridCol w="2688872">
                  <a:extLst>
                    <a:ext uri="{9D8B030D-6E8A-4147-A177-3AD203B41FA5}">
                      <a16:colId xmlns:a16="http://schemas.microsoft.com/office/drawing/2014/main" val="20001"/>
                    </a:ext>
                  </a:extLst>
                </a:gridCol>
                <a:gridCol w="2325511">
                  <a:extLst>
                    <a:ext uri="{9D8B030D-6E8A-4147-A177-3AD203B41FA5}">
                      <a16:colId xmlns:a16="http://schemas.microsoft.com/office/drawing/2014/main" val="20002"/>
                    </a:ext>
                  </a:extLst>
                </a:gridCol>
                <a:gridCol w="1962150">
                  <a:extLst>
                    <a:ext uri="{9D8B030D-6E8A-4147-A177-3AD203B41FA5}">
                      <a16:colId xmlns:a16="http://schemas.microsoft.com/office/drawing/2014/main" val="20003"/>
                    </a:ext>
                  </a:extLst>
                </a:gridCol>
              </a:tblGrid>
              <a:tr h="900869">
                <a:tc>
                  <a:txBody>
                    <a:bodyPr/>
                    <a:lstStyle/>
                    <a:p>
                      <a:r>
                        <a:rPr lang="en-US" dirty="0" smtClean="0"/>
                        <a:t>Sr. No. </a:t>
                      </a:r>
                      <a:endParaRPr lang="en-US" dirty="0"/>
                    </a:p>
                  </a:txBody>
                  <a:tcPr/>
                </a:tc>
                <a:tc>
                  <a:txBody>
                    <a:bodyPr/>
                    <a:lstStyle/>
                    <a:p>
                      <a:r>
                        <a:rPr lang="en-US" dirty="0" smtClean="0"/>
                        <a:t>Name of Topic</a:t>
                      </a:r>
                      <a:endParaRPr lang="en-US" dirty="0"/>
                    </a:p>
                  </a:txBody>
                  <a:tcPr/>
                </a:tc>
                <a:tc>
                  <a:txBody>
                    <a:bodyPr/>
                    <a:lstStyle/>
                    <a:p>
                      <a:r>
                        <a:rPr lang="en-US" dirty="0" smtClean="0"/>
                        <a:t>Name of</a:t>
                      </a:r>
                      <a:r>
                        <a:rPr lang="en-US" baseline="0" dirty="0" smtClean="0"/>
                        <a:t> W</a:t>
                      </a:r>
                      <a:r>
                        <a:rPr lang="en-US" dirty="0" smtClean="0"/>
                        <a:t>eb links or Ref. Book</a:t>
                      </a:r>
                      <a:endParaRPr lang="en-US" dirty="0"/>
                    </a:p>
                  </a:txBody>
                  <a:tcPr/>
                </a:tc>
                <a:tc>
                  <a:txBody>
                    <a:bodyPr/>
                    <a:lstStyle/>
                    <a:p>
                      <a:r>
                        <a:rPr lang="en-US" dirty="0" smtClean="0"/>
                        <a:t>Chapter Number</a:t>
                      </a:r>
                      <a:r>
                        <a:rPr lang="en-US" baseline="0" dirty="0" smtClean="0"/>
                        <a:t> </a:t>
                      </a:r>
                      <a:r>
                        <a:rPr lang="en-US" dirty="0" smtClean="0"/>
                        <a:t>and Page no </a:t>
                      </a:r>
                      <a:endParaRPr lang="en-US" dirty="0"/>
                    </a:p>
                  </a:txBody>
                  <a:tcPr/>
                </a:tc>
                <a:extLst>
                  <a:ext uri="{0D108BD9-81ED-4DB2-BD59-A6C34878D82A}">
                    <a16:rowId xmlns:a16="http://schemas.microsoft.com/office/drawing/2014/main" val="10000"/>
                  </a:ext>
                </a:extLst>
              </a:tr>
              <a:tr h="2036143">
                <a:tc>
                  <a:txBody>
                    <a:bodyPr/>
                    <a:lstStyle/>
                    <a:p>
                      <a:r>
                        <a:rPr lang="en-US" sz="1600" kern="1200" dirty="0" smtClean="0">
                          <a:solidFill>
                            <a:schemeClr val="dk1"/>
                          </a:solidFill>
                          <a:effectLst/>
                          <a:latin typeface="+mn-lt"/>
                          <a:ea typeface="+mn-ea"/>
                          <a:cs typeface="+mn-cs"/>
                        </a:rPr>
                        <a:t>1.</a:t>
                      </a:r>
                      <a:endParaRPr lang="en-US" sz="1600" kern="1200" dirty="0">
                        <a:solidFill>
                          <a:schemeClr val="dk1"/>
                        </a:solidFill>
                        <a:effectLst/>
                        <a:latin typeface="+mn-lt"/>
                        <a:ea typeface="+mn-ea"/>
                        <a:cs typeface="+mn-cs"/>
                      </a:endParaRPr>
                    </a:p>
                  </a:txBody>
                  <a:tcPr/>
                </a:tc>
                <a:tc>
                  <a:txBody>
                    <a:bodyPr/>
                    <a:lstStyle/>
                    <a:p>
                      <a:r>
                        <a:rPr lang="en-US" sz="1600" kern="1200" dirty="0" smtClean="0">
                          <a:solidFill>
                            <a:schemeClr val="dk1"/>
                          </a:solidFill>
                          <a:effectLst/>
                          <a:latin typeface="+mn-lt"/>
                          <a:ea typeface="+mn-ea"/>
                          <a:cs typeface="+mn-cs"/>
                        </a:rPr>
                        <a:t>Computer Organization and Architecture, Structure and Function</a:t>
                      </a:r>
                      <a:endParaRPr lang="en-US" sz="1600" dirty="0"/>
                    </a:p>
                  </a:txBody>
                  <a:tcPr/>
                </a:tc>
                <a:tc>
                  <a:txBody>
                    <a:bodyPr/>
                    <a:lstStyle/>
                    <a:p>
                      <a:r>
                        <a:rPr lang="en-US" sz="1600" kern="1200" dirty="0" smtClean="0">
                          <a:solidFill>
                            <a:schemeClr val="dk1"/>
                          </a:solidFill>
                          <a:effectLst/>
                          <a:latin typeface="+mn-lt"/>
                          <a:ea typeface="+mn-ea"/>
                          <a:cs typeface="+mn-cs"/>
                        </a:rPr>
                        <a:t>William Stallings, “</a:t>
                      </a:r>
                      <a:r>
                        <a:rPr lang="en-US" sz="1600" b="1" kern="1200" dirty="0" smtClean="0">
                          <a:solidFill>
                            <a:srgbClr val="0070C0"/>
                          </a:solidFill>
                          <a:effectLst/>
                          <a:latin typeface="+mn-lt"/>
                          <a:ea typeface="+mn-ea"/>
                          <a:cs typeface="+mn-cs"/>
                        </a:rPr>
                        <a:t>Computer Organization and Architecture</a:t>
                      </a:r>
                      <a:r>
                        <a:rPr lang="en-US" sz="1600" kern="1200" dirty="0" smtClean="0">
                          <a:solidFill>
                            <a:schemeClr val="dk1"/>
                          </a:solidFill>
                          <a:effectLst/>
                          <a:latin typeface="+mn-lt"/>
                          <a:ea typeface="+mn-ea"/>
                          <a:cs typeface="+mn-cs"/>
                        </a:rPr>
                        <a:t>: Designing for performance” Pearson Education/ Prentice Hall of India, 2003, ISBN 978-93-325-1870-4, 8</a:t>
                      </a:r>
                      <a:r>
                        <a:rPr lang="en-US" sz="1600" kern="1200" baseline="30000" dirty="0" smtClean="0">
                          <a:solidFill>
                            <a:schemeClr val="dk1"/>
                          </a:solidFill>
                          <a:effectLst/>
                          <a:latin typeface="+mn-lt"/>
                          <a:ea typeface="+mn-ea"/>
                          <a:cs typeface="+mn-cs"/>
                        </a:rPr>
                        <a:t>th</a:t>
                      </a:r>
                      <a:r>
                        <a:rPr lang="en-US" sz="1600" kern="1200" baseline="0" dirty="0" smtClean="0">
                          <a:solidFill>
                            <a:schemeClr val="dk1"/>
                          </a:solidFill>
                          <a:effectLst/>
                          <a:latin typeface="+mn-lt"/>
                          <a:ea typeface="+mn-ea"/>
                          <a:cs typeface="+mn-cs"/>
                        </a:rPr>
                        <a:t> </a:t>
                      </a:r>
                      <a:r>
                        <a:rPr lang="en-US" sz="1600" kern="1200" dirty="0" smtClean="0">
                          <a:solidFill>
                            <a:schemeClr val="dk1"/>
                          </a:solidFill>
                          <a:effectLst/>
                          <a:latin typeface="+mn-lt"/>
                          <a:ea typeface="+mn-ea"/>
                          <a:cs typeface="+mn-cs"/>
                        </a:rPr>
                        <a:t>Edition</a:t>
                      </a:r>
                      <a:endParaRPr lang="en-US" sz="1600" kern="1200" dirty="0">
                        <a:solidFill>
                          <a:schemeClr val="dk1"/>
                        </a:solidFill>
                        <a:effectLst/>
                        <a:latin typeface="+mn-lt"/>
                        <a:ea typeface="+mn-ea"/>
                        <a:cs typeface="+mn-cs"/>
                      </a:endParaRPr>
                    </a:p>
                  </a:txBody>
                  <a:tcPr/>
                </a:tc>
                <a:tc>
                  <a:txBody>
                    <a:bodyPr/>
                    <a:lstStyle/>
                    <a:p>
                      <a:r>
                        <a:rPr lang="en-US" sz="1600" kern="1200" dirty="0" smtClean="0">
                          <a:solidFill>
                            <a:schemeClr val="dk1"/>
                          </a:solidFill>
                          <a:effectLst/>
                          <a:latin typeface="+mn-lt"/>
                          <a:ea typeface="+mn-ea"/>
                          <a:cs typeface="+mn-cs"/>
                        </a:rPr>
                        <a:t>T1 ( Chapter No.1)</a:t>
                      </a:r>
                    </a:p>
                    <a:p>
                      <a:r>
                        <a:rPr lang="en-US" sz="1600" kern="1200" dirty="0" smtClean="0">
                          <a:solidFill>
                            <a:schemeClr val="dk1"/>
                          </a:solidFill>
                          <a:effectLst/>
                          <a:latin typeface="+mn-lt"/>
                          <a:ea typeface="+mn-ea"/>
                          <a:cs typeface="+mn-cs"/>
                        </a:rPr>
                        <a:t>Page No. 8 to 15</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0001"/>
                  </a:ext>
                </a:extLst>
              </a:tr>
              <a:tr h="655707">
                <a:tc>
                  <a:txBody>
                    <a:bodyPr/>
                    <a:lstStyle/>
                    <a:p>
                      <a:r>
                        <a:rPr lang="en-US" sz="1600" kern="1200" dirty="0" smtClean="0">
                          <a:solidFill>
                            <a:schemeClr val="dk1"/>
                          </a:solidFill>
                          <a:effectLst/>
                          <a:latin typeface="+mn-lt"/>
                          <a:ea typeface="+mn-ea"/>
                          <a:cs typeface="+mn-cs"/>
                        </a:rPr>
                        <a:t>2. </a:t>
                      </a:r>
                      <a:endParaRPr lang="en-US" sz="1600" kern="1200" dirty="0">
                        <a:solidFill>
                          <a:schemeClr val="dk1"/>
                        </a:solidFill>
                        <a:effectLst/>
                        <a:latin typeface="+mn-lt"/>
                        <a:ea typeface="+mn-ea"/>
                        <a:cs typeface="+mn-cs"/>
                      </a:endParaRPr>
                    </a:p>
                  </a:txBody>
                  <a:tcPr/>
                </a:tc>
                <a:tc>
                  <a:txBody>
                    <a:bodyPr/>
                    <a:lstStyle/>
                    <a:p>
                      <a:r>
                        <a:rPr lang="en-GB" sz="1600" kern="1200" dirty="0" smtClean="0">
                          <a:solidFill>
                            <a:schemeClr val="dk1"/>
                          </a:solidFill>
                          <a:effectLst/>
                          <a:latin typeface="+mn-lt"/>
                          <a:ea typeface="+mn-ea"/>
                          <a:cs typeface="+mn-cs"/>
                        </a:rPr>
                        <a:t>A brief history of computer</a:t>
                      </a:r>
                      <a:endParaRPr lang="en-US" sz="1600" kern="1200" dirty="0">
                        <a:solidFill>
                          <a:schemeClr val="dk1"/>
                        </a:solidFill>
                        <a:effectLst/>
                        <a:latin typeface="+mn-lt"/>
                        <a:ea typeface="+mn-ea"/>
                        <a:cs typeface="+mn-cs"/>
                      </a:endParaRPr>
                    </a:p>
                  </a:txBody>
                  <a:tcPr/>
                </a:tc>
                <a:tc>
                  <a:txBody>
                    <a:bodyPr/>
                    <a:lstStyle/>
                    <a:p>
                      <a:endParaRPr lang="en-US" dirty="0"/>
                    </a:p>
                  </a:txBody>
                  <a:tcPr/>
                </a:tc>
                <a:tc>
                  <a:txBody>
                    <a:bodyPr/>
                    <a:lstStyle/>
                    <a:p>
                      <a:r>
                        <a:rPr lang="en-US" sz="1600" kern="1200" dirty="0" smtClean="0">
                          <a:solidFill>
                            <a:schemeClr val="dk1"/>
                          </a:solidFill>
                          <a:effectLst/>
                          <a:latin typeface="+mn-lt"/>
                          <a:ea typeface="+mn-ea"/>
                          <a:cs typeface="+mn-cs"/>
                        </a:rPr>
                        <a:t>T1 ( Chapter No.2)</a:t>
                      </a:r>
                    </a:p>
                    <a:p>
                      <a:r>
                        <a:rPr lang="en-US" sz="1600" kern="1200" dirty="0" smtClean="0">
                          <a:solidFill>
                            <a:schemeClr val="dk1"/>
                          </a:solidFill>
                          <a:effectLst/>
                          <a:latin typeface="+mn-lt"/>
                          <a:ea typeface="+mn-ea"/>
                          <a:cs typeface="+mn-cs"/>
                        </a:rPr>
                        <a:t>Page No. 17 to 22</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r h="1207881">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dk1"/>
                          </a:solidFill>
                          <a:effectLst/>
                          <a:latin typeface="+mn-lt"/>
                          <a:ea typeface="+mn-ea"/>
                          <a:cs typeface="+mn-cs"/>
                        </a:rPr>
                        <a:t>Evolution of Intel microprocessor from 4004 to core i7</a:t>
                      </a:r>
                      <a:endParaRPr lang="en-US" sz="1600" kern="1200" dirty="0" smtClean="0">
                        <a:solidFill>
                          <a:schemeClr val="dk1"/>
                        </a:solidFill>
                        <a:effectLst/>
                        <a:latin typeface="+mn-lt"/>
                        <a:ea typeface="+mn-ea"/>
                        <a:cs typeface="+mn-cs"/>
                      </a:endParaRPr>
                    </a:p>
                    <a:p>
                      <a:endParaRPr lang="en-US" sz="1600" kern="1200" dirty="0">
                        <a:solidFill>
                          <a:schemeClr val="dk1"/>
                        </a:solidFill>
                        <a:effectLst/>
                        <a:latin typeface="+mn-lt"/>
                        <a:ea typeface="+mn-ea"/>
                        <a:cs typeface="+mn-cs"/>
                      </a:endParaRPr>
                    </a:p>
                  </a:txBody>
                  <a:tcPr/>
                </a:tc>
                <a:tc>
                  <a:txBody>
                    <a:bodyPr/>
                    <a:lstStyle/>
                    <a:p>
                      <a:pPr marL="0" marR="0" algn="l">
                        <a:spcBef>
                          <a:spcPts val="0"/>
                        </a:spcBef>
                        <a:spcAft>
                          <a:spcPts val="0"/>
                        </a:spcAft>
                      </a:pPr>
                      <a:r>
                        <a:rPr lang="en-US" sz="1600" kern="1200" smtClean="0">
                          <a:solidFill>
                            <a:schemeClr val="dk1"/>
                          </a:solidFill>
                          <a:effectLst/>
                          <a:latin typeface="+mn-lt"/>
                          <a:ea typeface="+mn-ea"/>
                          <a:cs typeface="+mn-cs"/>
                        </a:rPr>
                        <a:t>Page No. 45 to 47</a:t>
                      </a:r>
                    </a:p>
                    <a:p>
                      <a:pPr marL="0" marR="0" algn="l">
                        <a:spcBef>
                          <a:spcPts val="0"/>
                        </a:spcBef>
                        <a:spcAft>
                          <a:spcPts val="0"/>
                        </a:spcAft>
                      </a:pPr>
                      <a:r>
                        <a:rPr lang="en-US" sz="1100" smtClean="0">
                          <a:solidFill>
                            <a:srgbClr val="000009"/>
                          </a:solidFill>
                          <a:effectLst/>
                          <a:latin typeface="Times New Roman" panose="02020603050405020304" pitchFamily="18" charset="0"/>
                          <a:ea typeface="Calibri" panose="020F0502020204030204" pitchFamily="34" charset="0"/>
                        </a:rPr>
                        <a:t> </a:t>
                      </a:r>
                      <a:r>
                        <a:rPr lang="en-US" sz="1600" kern="1200" smtClean="0">
                          <a:solidFill>
                            <a:schemeClr val="dk1"/>
                          </a:solidFill>
                          <a:effectLst/>
                          <a:latin typeface="+mn-lt"/>
                          <a:ea typeface="+mn-ea"/>
                          <a:cs typeface="+mn-cs"/>
                        </a:rPr>
                        <a:t>PPT</a:t>
                      </a:r>
                      <a:endParaRPr lang="en-US" sz="1600" kern="1200" dirty="0">
                        <a:solidFill>
                          <a:schemeClr val="dk1"/>
                        </a:solidFill>
                        <a:effectLst/>
                        <a:latin typeface="+mn-lt"/>
                        <a:ea typeface="+mn-ea"/>
                        <a:cs typeface="+mn-cs"/>
                      </a:endParaRPr>
                    </a:p>
                  </a:txBody>
                  <a:tcPr marL="114300" marR="114300" marT="0" marB="0"/>
                </a:tc>
                <a:tc>
                  <a:txBody>
                    <a:bodyPr/>
                    <a:lstStyle/>
                    <a:p>
                      <a:pPr marL="0" marR="0" algn="l">
                        <a:spcBef>
                          <a:spcPts val="0"/>
                        </a:spcBef>
                        <a:spcAft>
                          <a:spcPts val="0"/>
                        </a:spcAft>
                      </a:pPr>
                      <a:r>
                        <a:rPr lang="en-US" sz="1600" kern="1200" dirty="0" smtClean="0">
                          <a:solidFill>
                            <a:schemeClr val="dk1"/>
                          </a:solidFill>
                          <a:effectLst/>
                          <a:latin typeface="+mn-lt"/>
                          <a:ea typeface="+mn-ea"/>
                          <a:cs typeface="+mn-cs"/>
                        </a:rPr>
                        <a:t>T1 (7th Edition/ Chapter No.2)</a:t>
                      </a:r>
                      <a:endParaRPr lang="en-US" sz="1600" kern="1200" dirty="0">
                        <a:solidFill>
                          <a:schemeClr val="dk1"/>
                        </a:solidFill>
                        <a:effectLst/>
                        <a:latin typeface="+mn-lt"/>
                        <a:ea typeface="+mn-ea"/>
                        <a:cs typeface="+mn-cs"/>
                      </a:endParaRPr>
                    </a:p>
                  </a:txBody>
                  <a:tcPr marL="114300" marR="114300" marT="0" marB="0"/>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F656F177-577E-4618-B06F-A5838933096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43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381000"/>
            <a:ext cx="654278" cy="609600"/>
          </a:xfrm>
          <a:prstGeom prst="rect">
            <a:avLst/>
          </a:prstGeom>
          <a:blipFill>
            <a:blip r:embed="rId3" cstate="print"/>
            <a:stretch>
              <a:fillRect/>
            </a:stretch>
          </a:blipFill>
        </p:spPr>
        <p:txBody>
          <a:bodyPr wrap="square" lIns="0" tIns="0" rIns="0" bIns="0" rtlCol="0"/>
          <a:lstStyle/>
          <a:p>
            <a:endParaRPr dirty="0"/>
          </a:p>
        </p:txBody>
      </p:sp>
      <p:sp>
        <p:nvSpPr>
          <p:cNvPr id="13" name="Title 12"/>
          <p:cNvSpPr>
            <a:spLocks noGrp="1"/>
          </p:cNvSpPr>
          <p:nvPr>
            <p:ph type="title"/>
          </p:nvPr>
        </p:nvSpPr>
        <p:spPr/>
        <p:txBody>
          <a:bodyPr>
            <a:normAutofit/>
          </a:bodyPr>
          <a:lstStyle/>
          <a:p>
            <a:pPr algn="r"/>
            <a:r>
              <a:rPr lang="en-US" sz="3200" dirty="0" smtClean="0">
                <a:latin typeface="Times New Roman" pitchFamily="18" charset="0"/>
                <a:cs typeface="Times New Roman" pitchFamily="18" charset="0"/>
              </a:rPr>
              <a:t>-cont</a:t>
            </a:r>
            <a:endParaRPr lang="en-US" sz="3200" dirty="0">
              <a:latin typeface="Times New Roman" pitchFamily="18" charset="0"/>
              <a:cs typeface="Times New Roman" pitchFamily="18" charset="0"/>
            </a:endParaRPr>
          </a:p>
        </p:txBody>
      </p:sp>
      <p:sp>
        <p:nvSpPr>
          <p:cNvPr id="17" name="Date Placeholder 7"/>
          <p:cNvSpPr>
            <a:spLocks noGrp="1"/>
          </p:cNvSpPr>
          <p:nvPr>
            <p:ph type="dt" sz="half" idx="10"/>
          </p:nvPr>
        </p:nvSpPr>
        <p:spPr>
          <a:xfrm>
            <a:off x="990600" y="6356350"/>
            <a:ext cx="1600200" cy="365125"/>
          </a:xfrm>
        </p:spPr>
        <p:txBody>
          <a:bodyPr/>
          <a:lstStyle/>
          <a:p>
            <a:fld id="{9A90268B-CD10-4B6B-8796-2CD9781EC7B2}" type="datetime1">
              <a:rPr lang="en-US" smtClean="0"/>
              <a:t>7/6/2020</a:t>
            </a:fld>
            <a:endParaRPr lang="en-US" dirty="0"/>
          </a:p>
        </p:txBody>
      </p:sp>
      <p:sp>
        <p:nvSpPr>
          <p:cNvPr id="19" name="Footer Placeholder 9"/>
          <p:cNvSpPr>
            <a:spLocks noGrp="1"/>
          </p:cNvSpPr>
          <p:nvPr>
            <p:ph type="ftr" sz="quarter" idx="11"/>
          </p:nvPr>
        </p:nvSpPr>
        <p:spPr>
          <a:xfrm>
            <a:off x="1981200" y="6356350"/>
            <a:ext cx="59436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graphicFrame>
        <p:nvGraphicFramePr>
          <p:cNvPr id="12" name="Content Placeholder 6"/>
          <p:cNvGraphicFramePr>
            <a:graphicFrameLocks/>
          </p:cNvGraphicFramePr>
          <p:nvPr>
            <p:extLst>
              <p:ext uri="{D42A27DB-BD31-4B8C-83A1-F6EECF244321}">
                <p14:modId xmlns:p14="http://schemas.microsoft.com/office/powerpoint/2010/main" val="3775799267"/>
              </p:ext>
            </p:extLst>
          </p:nvPr>
        </p:nvGraphicFramePr>
        <p:xfrm>
          <a:off x="838200" y="1371600"/>
          <a:ext cx="7772400" cy="4297680"/>
        </p:xfrm>
        <a:graphic>
          <a:graphicData uri="http://schemas.openxmlformats.org/drawingml/2006/table">
            <a:tbl>
              <a:tblPr firstRow="1" bandRow="1">
                <a:tableStyleId>{5C22544A-7EE6-4342-B048-85BDC9FD1C3A}</a:tableStyleId>
              </a:tblPr>
              <a:tblGrid>
                <a:gridCol w="935567">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302933">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835795">
                <a:tc>
                  <a:txBody>
                    <a:bodyPr/>
                    <a:lstStyle/>
                    <a:p>
                      <a:r>
                        <a:rPr lang="en-US" dirty="0" err="1" smtClean="0"/>
                        <a:t>Sr.No</a:t>
                      </a:r>
                      <a:r>
                        <a:rPr lang="en-US" dirty="0" smtClean="0"/>
                        <a:t>. </a:t>
                      </a:r>
                      <a:endParaRPr lang="en-US" dirty="0"/>
                    </a:p>
                  </a:txBody>
                  <a:tcPr/>
                </a:tc>
                <a:tc>
                  <a:txBody>
                    <a:bodyPr/>
                    <a:lstStyle/>
                    <a:p>
                      <a:r>
                        <a:rPr lang="en-US" dirty="0" smtClean="0"/>
                        <a:t>Name of Topic</a:t>
                      </a:r>
                      <a:endParaRPr lang="en-US" dirty="0"/>
                    </a:p>
                  </a:txBody>
                  <a:tcPr/>
                </a:tc>
                <a:tc>
                  <a:txBody>
                    <a:bodyPr/>
                    <a:lstStyle/>
                    <a:p>
                      <a:r>
                        <a:rPr lang="en-US" dirty="0" smtClean="0"/>
                        <a:t>Name of </a:t>
                      </a:r>
                      <a:r>
                        <a:rPr lang="en-US" dirty="0" smtClean="0">
                          <a:solidFill>
                            <a:schemeClr val="bg1"/>
                          </a:solidFill>
                        </a:rPr>
                        <a:t>Books</a:t>
                      </a:r>
                    </a:p>
                    <a:p>
                      <a:r>
                        <a:rPr lang="en-US" dirty="0" smtClean="0">
                          <a:solidFill>
                            <a:srgbClr val="FF0000"/>
                          </a:solidFill>
                        </a:rPr>
                        <a:t> ( write Edition also</a:t>
                      </a:r>
                      <a:r>
                        <a:rPr lang="en-US" dirty="0" smtClean="0"/>
                        <a:t>) / </a:t>
                      </a:r>
                      <a:r>
                        <a:rPr lang="en-US" dirty="0" err="1" smtClean="0"/>
                        <a:t>Weblinks</a:t>
                      </a:r>
                      <a:r>
                        <a:rPr lang="en-US" dirty="0" smtClean="0"/>
                        <a:t> </a:t>
                      </a:r>
                      <a:endParaRPr lang="en-US" dirty="0"/>
                    </a:p>
                  </a:txBody>
                  <a:tcPr/>
                </a:tc>
                <a:tc>
                  <a:txBody>
                    <a:bodyPr/>
                    <a:lstStyle/>
                    <a:p>
                      <a:r>
                        <a:rPr lang="en-US" dirty="0" smtClean="0"/>
                        <a:t>/Chapter No and Page no </a:t>
                      </a:r>
                      <a:endParaRPr lang="en-US" dirty="0"/>
                    </a:p>
                  </a:txBody>
                  <a:tcPr/>
                </a:tc>
                <a:extLst>
                  <a:ext uri="{0D108BD9-81ED-4DB2-BD59-A6C34878D82A}">
                    <a16:rowId xmlns:a16="http://schemas.microsoft.com/office/drawing/2014/main" val="10000"/>
                  </a:ext>
                </a:extLst>
              </a:tr>
              <a:tr h="1086534">
                <a:tc>
                  <a:txBody>
                    <a:bodyPr/>
                    <a:lstStyle/>
                    <a:p>
                      <a:r>
                        <a:rPr lang="en-US"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effectLst/>
                          <a:latin typeface="+mn-lt"/>
                          <a:ea typeface="+mn-ea"/>
                          <a:cs typeface="+mn-cs"/>
                        </a:rPr>
                        <a:t>Comparison of various generations of microprocessor</a:t>
                      </a:r>
                      <a:endParaRPr lang="en-US" sz="1800" kern="1200" dirty="0" smtClean="0">
                        <a:solidFill>
                          <a:schemeClr val="dk1"/>
                        </a:solidFill>
                        <a:effectLst/>
                        <a:latin typeface="+mn-lt"/>
                        <a:ea typeface="+mn-ea"/>
                        <a:cs typeface="+mn-cs"/>
                      </a:endParaRPr>
                    </a:p>
                    <a:p>
                      <a:endParaRPr lang="en-US" dirty="0"/>
                    </a:p>
                  </a:txBody>
                  <a:tcPr/>
                </a:tc>
                <a:tc>
                  <a:txBody>
                    <a:bodyPr/>
                    <a:lstStyle/>
                    <a:p>
                      <a:pPr marL="0" marR="0" algn="l">
                        <a:lnSpc>
                          <a:spcPct val="107000"/>
                        </a:lnSpc>
                        <a:spcBef>
                          <a:spcPts val="0"/>
                        </a:spcBef>
                        <a:spcAft>
                          <a:spcPts val="800"/>
                        </a:spcAft>
                      </a:pPr>
                      <a:r>
                        <a:rPr lang="en-US" sz="1800" kern="1200" dirty="0">
                          <a:solidFill>
                            <a:schemeClr val="dk1"/>
                          </a:solidFill>
                          <a:effectLst/>
                          <a:latin typeface="+mn-lt"/>
                          <a:ea typeface="+mn-ea"/>
                          <a:cs typeface="+mn-cs"/>
                        </a:rPr>
                        <a:t>Page No. 36 to </a:t>
                      </a:r>
                      <a:r>
                        <a:rPr lang="en-US" sz="1800" kern="1200" dirty="0" smtClean="0">
                          <a:solidFill>
                            <a:schemeClr val="dk1"/>
                          </a:solidFill>
                          <a:effectLst/>
                          <a:latin typeface="+mn-lt"/>
                          <a:ea typeface="+mn-ea"/>
                          <a:cs typeface="+mn-cs"/>
                        </a:rPr>
                        <a:t>38</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Source: Intel Corp. http://www.intel.com/intel/museum</a:t>
                      </a:r>
                      <a:endParaRPr lang="en-US" sz="1800" kern="1200" dirty="0">
                        <a:solidFill>
                          <a:schemeClr val="dk1"/>
                        </a:solidFill>
                        <a:effectLst/>
                        <a:latin typeface="+mn-lt"/>
                        <a:ea typeface="+mn-ea"/>
                        <a:cs typeface="+mn-cs"/>
                      </a:endParaRPr>
                    </a:p>
                  </a:txBody>
                  <a:tcPr marL="114300" marR="114300" marT="0" marB="0"/>
                </a:tc>
                <a:tc>
                  <a:txBody>
                    <a:bodyPr/>
                    <a:lstStyle/>
                    <a:p>
                      <a:r>
                        <a:rPr lang="en-US" sz="1800" kern="1200" dirty="0" smtClean="0">
                          <a:solidFill>
                            <a:schemeClr val="dk1"/>
                          </a:solidFill>
                          <a:effectLst/>
                          <a:latin typeface="+mn-lt"/>
                          <a:ea typeface="+mn-ea"/>
                          <a:cs typeface="+mn-cs"/>
                        </a:rPr>
                        <a:t>T1 (7th Edition/ Chapter No.2)</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1"/>
                  </a:ext>
                </a:extLst>
              </a:tr>
              <a:tr h="585057">
                <a:tc>
                  <a:txBody>
                    <a:bodyPr/>
                    <a:lstStyle/>
                    <a:p>
                      <a:r>
                        <a:rPr lang="en-US" dirty="0" smtClean="0"/>
                        <a:t>5. </a:t>
                      </a:r>
                      <a:endParaRPr lang="en-US" dirty="0"/>
                    </a:p>
                  </a:txBody>
                  <a:tcPr/>
                </a:tc>
                <a:tc>
                  <a:txBody>
                    <a:bodyPr/>
                    <a:lstStyle/>
                    <a:p>
                      <a:r>
                        <a:rPr lang="en-GB" sz="1800" kern="1200" dirty="0" smtClean="0">
                          <a:solidFill>
                            <a:schemeClr val="dk1"/>
                          </a:solidFill>
                          <a:effectLst/>
                          <a:latin typeface="+mn-lt"/>
                          <a:ea typeface="+mn-ea"/>
                          <a:cs typeface="+mn-cs"/>
                        </a:rPr>
                        <a:t>Computer components and functions </a:t>
                      </a:r>
                      <a:endParaRPr lang="en-US" dirty="0"/>
                    </a:p>
                  </a:txBody>
                  <a:tcPr/>
                </a:tc>
                <a:tc>
                  <a:txBody>
                    <a:bodyPr/>
                    <a:lstStyle/>
                    <a:p>
                      <a:pPr marL="0" marR="0" algn="l">
                        <a:spcBef>
                          <a:spcPts val="0"/>
                        </a:spcBef>
                        <a:spcAft>
                          <a:spcPts val="0"/>
                        </a:spcAft>
                      </a:pPr>
                      <a:r>
                        <a:rPr lang="en-US" sz="1800" kern="1200" dirty="0">
                          <a:solidFill>
                            <a:schemeClr val="dk1"/>
                          </a:solidFill>
                          <a:effectLst/>
                          <a:latin typeface="+mn-lt"/>
                          <a:ea typeface="+mn-ea"/>
                          <a:cs typeface="+mn-cs"/>
                        </a:rPr>
                        <a:t>Page No. 65 to 74</a:t>
                      </a:r>
                    </a:p>
                  </a:txBody>
                  <a:tcPr marL="114300" marR="114300" marT="0" marB="0"/>
                </a:tc>
                <a:tc>
                  <a:txBody>
                    <a:bodyPr/>
                    <a:lstStyle/>
                    <a:p>
                      <a:r>
                        <a:rPr lang="en-US" sz="1800" kern="1200" dirty="0" smtClean="0">
                          <a:solidFill>
                            <a:schemeClr val="dk1"/>
                          </a:solidFill>
                          <a:effectLst/>
                          <a:latin typeface="+mn-lt"/>
                          <a:ea typeface="+mn-ea"/>
                          <a:cs typeface="+mn-cs"/>
                        </a:rPr>
                        <a:t>T1( Chapter No.3)</a:t>
                      </a:r>
                      <a:endParaRPr lang="en-US" dirty="0"/>
                    </a:p>
                  </a:txBody>
                  <a:tcPr/>
                </a:tc>
                <a:extLst>
                  <a:ext uri="{0D108BD9-81ED-4DB2-BD59-A6C34878D82A}">
                    <a16:rowId xmlns:a16="http://schemas.microsoft.com/office/drawing/2014/main" val="10002"/>
                  </a:ext>
                </a:extLst>
              </a:tr>
              <a:tr h="835795">
                <a:tc>
                  <a:txBody>
                    <a:bodyPr/>
                    <a:lstStyle/>
                    <a:p>
                      <a:r>
                        <a:rPr lang="en-US" dirty="0" smtClean="0"/>
                        <a:t>6.</a:t>
                      </a:r>
                      <a:endParaRPr lang="en-US" dirty="0"/>
                    </a:p>
                  </a:txBody>
                  <a:tcPr/>
                </a:tc>
                <a:tc>
                  <a:txBody>
                    <a:bodyPr/>
                    <a:lstStyle/>
                    <a:p>
                      <a:r>
                        <a:rPr lang="en-GB" sz="1800" kern="1200" dirty="0" smtClean="0">
                          <a:solidFill>
                            <a:schemeClr val="dk1"/>
                          </a:solidFill>
                          <a:effectLst/>
                          <a:latin typeface="+mn-lt"/>
                          <a:ea typeface="+mn-ea"/>
                          <a:cs typeface="+mn-cs"/>
                        </a:rPr>
                        <a:t>Characteristics of Reduced Instruction Set Architectures, </a:t>
                      </a:r>
                      <a:endParaRPr lang="en-US" dirty="0"/>
                    </a:p>
                  </a:txBody>
                  <a:tcPr/>
                </a:tc>
                <a:tc>
                  <a:txBody>
                    <a:bodyPr/>
                    <a:lstStyle/>
                    <a:p>
                      <a:r>
                        <a:rPr lang="en-US" sz="1800" kern="1200" dirty="0" smtClean="0">
                          <a:solidFill>
                            <a:schemeClr val="dk1"/>
                          </a:solidFill>
                          <a:effectLst/>
                          <a:latin typeface="+mn-lt"/>
                          <a:ea typeface="+mn-ea"/>
                          <a:cs typeface="+mn-cs"/>
                        </a:rPr>
                        <a:t>Page No. 496 to 499</a:t>
                      </a:r>
                      <a:endParaRPr lang="en-US" dirty="0"/>
                    </a:p>
                  </a:txBody>
                  <a:tcPr/>
                </a:tc>
                <a:tc>
                  <a:txBody>
                    <a:bodyPr/>
                    <a:lstStyle/>
                    <a:p>
                      <a:r>
                        <a:rPr lang="en-US" sz="1800" kern="1200" dirty="0" smtClean="0">
                          <a:solidFill>
                            <a:schemeClr val="dk1"/>
                          </a:solidFill>
                          <a:effectLst/>
                          <a:latin typeface="+mn-lt"/>
                          <a:ea typeface="+mn-ea"/>
                          <a:cs typeface="+mn-cs"/>
                        </a:rPr>
                        <a:t>T1( Chapter No.3)</a:t>
                      </a:r>
                      <a:endParaRPr lang="en-US" dirty="0"/>
                    </a:p>
                  </a:txBody>
                  <a:tcPr/>
                </a:tc>
                <a:extLst>
                  <a:ext uri="{0D108BD9-81ED-4DB2-BD59-A6C34878D82A}">
                    <a16:rowId xmlns:a16="http://schemas.microsoft.com/office/drawing/2014/main" val="10003"/>
                  </a:ext>
                </a:extLst>
              </a:tr>
              <a:tr h="585057">
                <a:tc>
                  <a:txBody>
                    <a:bodyPr/>
                    <a:lstStyle/>
                    <a:p>
                      <a:r>
                        <a:rPr lang="en-US" dirty="0" smtClean="0"/>
                        <a:t>7.</a:t>
                      </a:r>
                      <a:endParaRPr lang="en-US" dirty="0"/>
                    </a:p>
                  </a:txBody>
                  <a:tcPr/>
                </a:tc>
                <a:tc>
                  <a:txBody>
                    <a:bodyPr/>
                    <a:lstStyle/>
                    <a:p>
                      <a:r>
                        <a:rPr lang="en-GB" sz="1800" kern="1200" dirty="0" smtClean="0">
                          <a:solidFill>
                            <a:schemeClr val="dk1"/>
                          </a:solidFill>
                          <a:effectLst/>
                          <a:latin typeface="+mn-lt"/>
                          <a:ea typeface="+mn-ea"/>
                          <a:cs typeface="+mn-cs"/>
                        </a:rPr>
                        <a:t>CISC versus RISC Characteristics.</a:t>
                      </a:r>
                      <a:endParaRPr lang="en-US" dirty="0"/>
                    </a:p>
                  </a:txBody>
                  <a:tcPr/>
                </a:tc>
                <a:tc>
                  <a:txBody>
                    <a:bodyPr/>
                    <a:lstStyle/>
                    <a:p>
                      <a:endParaRPr lang="en-US" dirty="0"/>
                    </a:p>
                  </a:txBody>
                  <a:tcPr/>
                </a:tc>
                <a:tc>
                  <a:txBody>
                    <a:bodyPr/>
                    <a:lstStyle/>
                    <a:p>
                      <a:r>
                        <a:rPr lang="en-US" sz="1800" kern="1200" dirty="0" smtClean="0">
                          <a:solidFill>
                            <a:schemeClr val="dk1"/>
                          </a:solidFill>
                          <a:effectLst/>
                          <a:latin typeface="+mn-lt"/>
                          <a:ea typeface="+mn-ea"/>
                          <a:cs typeface="+mn-cs"/>
                        </a:rPr>
                        <a:t>T1( Chapter No.13)</a:t>
                      </a:r>
                      <a:endParaRPr lang="en-US" dirty="0"/>
                    </a:p>
                  </a:txBody>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F656F177-577E-4618-B06F-A5838933096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43000"/>
            <a:ext cx="85725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640080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7" name="Straight Connector 6"/>
          <p:cNvCxnSpPr/>
          <p:nvPr/>
        </p:nvCxnSpPr>
        <p:spPr>
          <a:xfrm>
            <a:off x="0" y="6324600"/>
            <a:ext cx="85725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006" y="3580606"/>
            <a:ext cx="6553200" cy="1588"/>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057" name="Title 11"/>
          <p:cNvSpPr txBox="1">
            <a:spLocks/>
          </p:cNvSpPr>
          <p:nvPr/>
        </p:nvSpPr>
        <p:spPr bwMode="auto">
          <a:xfrm>
            <a:off x="2667000" y="5257800"/>
            <a:ext cx="3962400" cy="685800"/>
          </a:xfrm>
          <a:prstGeom prst="rect">
            <a:avLst/>
          </a:prstGeom>
          <a:noFill/>
          <a:ln w="9525">
            <a:noFill/>
            <a:miter lim="800000"/>
            <a:headEnd/>
            <a:tailEnd/>
          </a:ln>
        </p:spPr>
        <p:txBody>
          <a:bodyPr anchor="ctr"/>
          <a:lstStyle/>
          <a:p>
            <a:pPr algn="ctr">
              <a:lnSpc>
                <a:spcPct val="90000"/>
              </a:lnSpc>
            </a:pPr>
            <a:endParaRPr lang="en-IN" sz="1400" b="1">
              <a:latin typeface="Times New Roman" charset="0"/>
              <a:cs typeface="Times New Roman" charset="0"/>
            </a:endParaRPr>
          </a:p>
        </p:txBody>
      </p:sp>
      <p:sp>
        <p:nvSpPr>
          <p:cNvPr id="16" name="object 5"/>
          <p:cNvSpPr/>
          <p:nvPr/>
        </p:nvSpPr>
        <p:spPr>
          <a:xfrm>
            <a:off x="0" y="381000"/>
            <a:ext cx="654278" cy="609600"/>
          </a:xfrm>
          <a:prstGeom prst="rect">
            <a:avLst/>
          </a:prstGeom>
          <a:blipFill>
            <a:blip r:embed="rId3" cstate="print"/>
            <a:stretch>
              <a:fillRect/>
            </a:stretch>
          </a:blipFill>
        </p:spPr>
        <p:txBody>
          <a:bodyPr wrap="square" lIns="0" tIns="0" rIns="0" bIns="0" rtlCol="0"/>
          <a:lstStyle/>
          <a:p>
            <a:endParaRPr dirty="0"/>
          </a:p>
        </p:txBody>
      </p:sp>
      <p:sp>
        <p:nvSpPr>
          <p:cNvPr id="17" name="Date Placeholder 7"/>
          <p:cNvSpPr>
            <a:spLocks noGrp="1"/>
          </p:cNvSpPr>
          <p:nvPr>
            <p:ph type="dt" sz="half" idx="10"/>
          </p:nvPr>
        </p:nvSpPr>
        <p:spPr>
          <a:xfrm>
            <a:off x="990600" y="6356350"/>
            <a:ext cx="1600200" cy="365125"/>
          </a:xfrm>
        </p:spPr>
        <p:txBody>
          <a:bodyPr/>
          <a:lstStyle/>
          <a:p>
            <a:fld id="{1655D7F8-A85E-4E5F-A369-42CB17411F31}" type="datetime1">
              <a:rPr lang="en-US" smtClean="0"/>
              <a:t>7/6/2020</a:t>
            </a:fld>
            <a:endParaRPr lang="en-US" dirty="0"/>
          </a:p>
        </p:txBody>
      </p:sp>
      <p:sp>
        <p:nvSpPr>
          <p:cNvPr id="19" name="Footer Placeholder 9"/>
          <p:cNvSpPr>
            <a:spLocks noGrp="1"/>
          </p:cNvSpPr>
          <p:nvPr>
            <p:ph type="ftr" sz="quarter" idx="11"/>
          </p:nvPr>
        </p:nvSpPr>
        <p:spPr>
          <a:xfrm>
            <a:off x="1752600" y="6356350"/>
            <a:ext cx="6248400" cy="365125"/>
          </a:xfrm>
        </p:spPr>
        <p:txBody>
          <a:bodyPr/>
          <a:lstStyle/>
          <a:p>
            <a:r>
              <a:rPr lang="en-GB" dirty="0" smtClean="0"/>
              <a:t>Computer Organization and Architecture (CET205A)     </a:t>
            </a:r>
            <a:r>
              <a:rPr lang="en-GB" dirty="0" err="1" smtClean="0"/>
              <a:t>S.Y.B.Tech</a:t>
            </a:r>
            <a:r>
              <a:rPr lang="en-GB" dirty="0" smtClean="0"/>
              <a:t>.    Module 1  2020-21     T4</a:t>
            </a:r>
            <a:endParaRPr lang="en-US" dirty="0"/>
          </a:p>
        </p:txBody>
      </p:sp>
      <p:sp>
        <p:nvSpPr>
          <p:cNvPr id="22" name="Rectangle 21"/>
          <p:cNvSpPr/>
          <p:nvPr/>
        </p:nvSpPr>
        <p:spPr>
          <a:xfrm>
            <a:off x="762000" y="1219200"/>
            <a:ext cx="8153400" cy="369332"/>
          </a:xfrm>
          <a:prstGeom prst="rect">
            <a:avLst/>
          </a:prstGeom>
        </p:spPr>
        <p:txBody>
          <a:bodyPr wrap="square">
            <a:spAutoFit/>
          </a:bodyPr>
          <a:lstStyle/>
          <a:p>
            <a:pPr algn="ctr"/>
            <a:r>
              <a:rPr lang="en-US" b="1" dirty="0" smtClean="0">
                <a:solidFill>
                  <a:srgbClr val="0070C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2" name="Rectangle 11"/>
          <p:cNvSpPr/>
          <p:nvPr/>
        </p:nvSpPr>
        <p:spPr>
          <a:xfrm>
            <a:off x="2514600" y="609600"/>
            <a:ext cx="5283691" cy="461665"/>
          </a:xfrm>
          <a:prstGeom prst="rect">
            <a:avLst/>
          </a:prstGeom>
        </p:spPr>
        <p:txBody>
          <a:bodyPr wrap="none">
            <a:spAutoFit/>
          </a:bodyPr>
          <a:lstStyle/>
          <a:p>
            <a:r>
              <a:rPr lang="en-US" sz="2400" dirty="0" smtClean="0">
                <a:solidFill>
                  <a:schemeClr val="dk1"/>
                </a:solidFill>
                <a:latin typeface="Times New Roman" pitchFamily="18" charset="0"/>
                <a:cs typeface="Times New Roman" pitchFamily="18" charset="0"/>
              </a:rPr>
              <a:t>Computer Organization and Architecture </a:t>
            </a:r>
            <a:endParaRPr lang="en-US" sz="2400" dirty="0">
              <a:latin typeface="Times New Roman" pitchFamily="18" charset="0"/>
              <a:cs typeface="Times New Roman" pitchFamily="18" charset="0"/>
            </a:endParaRPr>
          </a:p>
        </p:txBody>
      </p:sp>
      <p:graphicFrame>
        <p:nvGraphicFramePr>
          <p:cNvPr id="14" name="Table 13"/>
          <p:cNvGraphicFramePr>
            <a:graphicFrameLocks noGrp="1"/>
          </p:cNvGraphicFramePr>
          <p:nvPr/>
        </p:nvGraphicFramePr>
        <p:xfrm>
          <a:off x="914397" y="1341844"/>
          <a:ext cx="7772402" cy="4830357"/>
        </p:xfrm>
        <a:graphic>
          <a:graphicData uri="http://schemas.openxmlformats.org/drawingml/2006/table">
            <a:tbl>
              <a:tblPr/>
              <a:tblGrid>
                <a:gridCol w="3886201">
                  <a:extLst>
                    <a:ext uri="{9D8B030D-6E8A-4147-A177-3AD203B41FA5}">
                      <a16:colId xmlns:a16="http://schemas.microsoft.com/office/drawing/2014/main" val="20000"/>
                    </a:ext>
                  </a:extLst>
                </a:gridCol>
                <a:gridCol w="3886201">
                  <a:extLst>
                    <a:ext uri="{9D8B030D-6E8A-4147-A177-3AD203B41FA5}">
                      <a16:colId xmlns:a16="http://schemas.microsoft.com/office/drawing/2014/main" val="20001"/>
                    </a:ext>
                  </a:extLst>
                </a:gridCol>
              </a:tblGrid>
              <a:tr h="378444">
                <a:tc>
                  <a:txBody>
                    <a:bodyPr/>
                    <a:lstStyle/>
                    <a:p>
                      <a:pPr marL="0" algn="ctr" rtl="0" fontAlgn="t" latinLnBrk="0">
                        <a:spcBef>
                          <a:spcPts val="0"/>
                        </a:spcBef>
                        <a:spcAft>
                          <a:spcPts val="0"/>
                        </a:spcAft>
                      </a:pPr>
                      <a:r>
                        <a:rPr lang="en-US" sz="1800" b="1" i="0" u="none" strike="noStrike" dirty="0">
                          <a:solidFill>
                            <a:srgbClr val="FFFF00"/>
                          </a:solidFill>
                          <a:latin typeface="Calibri"/>
                        </a:rPr>
                        <a:t>Computer Organization</a:t>
                      </a:r>
                      <a:endParaRPr lang="en-US" sz="1800" b="0" i="0" u="none" strike="noStrike" dirty="0">
                        <a:solidFill>
                          <a:srgbClr val="FFFF00"/>
                        </a:solidFill>
                        <a:latin typeface="Arial"/>
                      </a:endParaRPr>
                    </a:p>
                  </a:txBody>
                  <a:tcPr marL="73816" marR="73816" marT="36908" marB="3690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algn="ctr" rtl="0" fontAlgn="t" latinLnBrk="0">
                        <a:spcBef>
                          <a:spcPts val="0"/>
                        </a:spcBef>
                        <a:spcAft>
                          <a:spcPts val="0"/>
                        </a:spcAft>
                      </a:pPr>
                      <a:r>
                        <a:rPr lang="en-US" sz="1800" b="1" i="0" u="none" strike="noStrike" dirty="0">
                          <a:solidFill>
                            <a:srgbClr val="FFFF00"/>
                          </a:solidFill>
                          <a:latin typeface="Calibri"/>
                        </a:rPr>
                        <a:t>Computer Architecture</a:t>
                      </a:r>
                      <a:endParaRPr lang="en-US" sz="1800" b="0" i="0" u="none" strike="noStrike" dirty="0">
                        <a:solidFill>
                          <a:srgbClr val="FFFF00"/>
                        </a:solidFill>
                        <a:latin typeface="Arial"/>
                      </a:endParaRPr>
                    </a:p>
                  </a:txBody>
                  <a:tcPr marL="73816" marR="73816" marT="36908" marB="3690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788998">
                <a:tc>
                  <a:txBody>
                    <a:bodyPr/>
                    <a:lstStyle/>
                    <a:p>
                      <a:pPr marL="0" algn="just" rtl="0" fontAlgn="t" latinLnBrk="0">
                        <a:spcBef>
                          <a:spcPts val="0"/>
                        </a:spcBef>
                        <a:spcAft>
                          <a:spcPts val="0"/>
                        </a:spcAft>
                      </a:pPr>
                      <a:r>
                        <a:rPr lang="en-US" sz="1800" b="0" i="0" u="none" strike="noStrike" dirty="0">
                          <a:solidFill>
                            <a:srgbClr val="000000"/>
                          </a:solidFill>
                          <a:latin typeface="Calibri"/>
                        </a:rPr>
                        <a:t>Concern with structure </a:t>
                      </a:r>
                      <a:r>
                        <a:rPr lang="en-US" sz="1800" b="0" i="0" u="none" strike="noStrike" dirty="0" smtClean="0">
                          <a:solidFill>
                            <a:srgbClr val="000000"/>
                          </a:solidFill>
                          <a:latin typeface="Calibri"/>
                        </a:rPr>
                        <a:t>and behavior</a:t>
                      </a:r>
                      <a:r>
                        <a:rPr lang="en-US" sz="1800" b="0" i="0" u="none" strike="noStrike" dirty="0">
                          <a:solidFill>
                            <a:srgbClr val="000000"/>
                          </a:solidFill>
                          <a:latin typeface="Calibri"/>
                        </a:rPr>
                        <a:t> of system as seen by user.</a:t>
                      </a:r>
                      <a:endParaRPr lang="en-US" sz="1800" b="0" i="0" u="none" strike="noStrike" dirty="0">
                        <a:latin typeface="Arial"/>
                      </a:endParaRPr>
                    </a:p>
                  </a:txBody>
                  <a:tcPr marL="73816" marR="73816" marT="36908" marB="3690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just" rtl="0" fontAlgn="t" latinLnBrk="0">
                        <a:spcBef>
                          <a:spcPts val="0"/>
                        </a:spcBef>
                        <a:spcAft>
                          <a:spcPts val="0"/>
                        </a:spcAft>
                      </a:pPr>
                      <a:r>
                        <a:rPr lang="en-US" sz="1800" b="0" i="0" u="none" strike="noStrike" dirty="0">
                          <a:solidFill>
                            <a:srgbClr val="000000"/>
                          </a:solidFill>
                          <a:latin typeface="Calibri"/>
                        </a:rPr>
                        <a:t>Concerned with the way  </a:t>
                      </a:r>
                      <a:r>
                        <a:rPr lang="en-US" sz="1800" b="0" i="0" u="none" strike="noStrike" dirty="0" smtClean="0">
                          <a:solidFill>
                            <a:srgbClr val="000000"/>
                          </a:solidFill>
                          <a:latin typeface="Calibri"/>
                        </a:rPr>
                        <a:t>hardware component </a:t>
                      </a:r>
                      <a:r>
                        <a:rPr lang="en-US" sz="1800" b="0" i="0" u="none" strike="noStrike" dirty="0">
                          <a:solidFill>
                            <a:srgbClr val="000000"/>
                          </a:solidFill>
                          <a:latin typeface="Calibri"/>
                        </a:rPr>
                        <a:t>are connected together</a:t>
                      </a:r>
                      <a:endParaRPr lang="en-US" sz="1800" b="0" i="0" u="none" strike="noStrike" dirty="0">
                        <a:latin typeface="Arial"/>
                      </a:endParaRPr>
                    </a:p>
                  </a:txBody>
                  <a:tcPr marL="73816" marR="73816" marT="36908" marB="3690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1"/>
                  </a:ext>
                </a:extLst>
              </a:tr>
              <a:tr h="664514">
                <a:tc>
                  <a:txBody>
                    <a:bodyPr/>
                    <a:lstStyle/>
                    <a:p>
                      <a:pPr marL="0" algn="just" rtl="0" fontAlgn="t" latinLnBrk="0">
                        <a:spcBef>
                          <a:spcPts val="0"/>
                        </a:spcBef>
                        <a:spcAft>
                          <a:spcPts val="0"/>
                        </a:spcAft>
                      </a:pPr>
                      <a:r>
                        <a:rPr lang="en-US" sz="1800" b="0" i="0" u="none" strike="noStrike">
                          <a:solidFill>
                            <a:srgbClr val="000000"/>
                          </a:solidFill>
                          <a:latin typeface="Calibri"/>
                        </a:rPr>
                        <a:t>Deals with component connection in a system</a:t>
                      </a:r>
                      <a:endParaRPr lang="en-US" sz="1800" b="0" i="0" u="none" strike="noStrike">
                        <a:latin typeface="Arial"/>
                      </a:endParaRPr>
                    </a:p>
                  </a:txBody>
                  <a:tcPr marL="73816" marR="73816" marT="36908" marB="3690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just" rtl="0" fontAlgn="t" latinLnBrk="0">
                        <a:spcBef>
                          <a:spcPts val="0"/>
                        </a:spcBef>
                        <a:spcAft>
                          <a:spcPts val="0"/>
                        </a:spcAft>
                      </a:pPr>
                      <a:r>
                        <a:rPr lang="en-US" sz="1800" b="0" i="0" u="none" strike="noStrike">
                          <a:solidFill>
                            <a:srgbClr val="000000"/>
                          </a:solidFill>
                          <a:latin typeface="Calibri"/>
                        </a:rPr>
                        <a:t>Acts as interface between hardware and software</a:t>
                      </a:r>
                      <a:endParaRPr lang="en-US" sz="1800" b="0" i="0" u="none" strike="noStrike">
                        <a:latin typeface="Arial"/>
                      </a:endParaRPr>
                    </a:p>
                  </a:txBody>
                  <a:tcPr marL="73816" marR="73816" marT="36908" marB="3690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2"/>
                  </a:ext>
                </a:extLst>
              </a:tr>
              <a:tr h="714626">
                <a:tc>
                  <a:txBody>
                    <a:bodyPr/>
                    <a:lstStyle/>
                    <a:p>
                      <a:pPr marL="0" algn="just" rtl="0" fontAlgn="t" latinLnBrk="0">
                        <a:spcBef>
                          <a:spcPts val="0"/>
                        </a:spcBef>
                        <a:spcAft>
                          <a:spcPts val="0"/>
                        </a:spcAft>
                      </a:pPr>
                      <a:r>
                        <a:rPr lang="en-US" sz="1800" b="0" i="0" u="none" strike="noStrike" dirty="0">
                          <a:solidFill>
                            <a:srgbClr val="000000"/>
                          </a:solidFill>
                          <a:latin typeface="Calibri"/>
                        </a:rPr>
                        <a:t>Specifies How all the all units in system are arranged and interconnected.</a:t>
                      </a:r>
                      <a:endParaRPr lang="en-US" sz="1800" b="0" i="0" u="none" strike="noStrike" dirty="0">
                        <a:latin typeface="Arial"/>
                      </a:endParaRPr>
                    </a:p>
                  </a:txBody>
                  <a:tcPr marL="73816" marR="73816" marT="36908" marB="3690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just" rtl="0" fontAlgn="t" latinLnBrk="0">
                        <a:spcBef>
                          <a:spcPts val="0"/>
                        </a:spcBef>
                        <a:spcAft>
                          <a:spcPts val="0"/>
                        </a:spcAft>
                      </a:pPr>
                      <a:r>
                        <a:rPr lang="en-US" sz="1800" b="0" i="0" u="none" strike="noStrike">
                          <a:solidFill>
                            <a:srgbClr val="000000"/>
                          </a:solidFill>
                          <a:latin typeface="Calibri"/>
                        </a:rPr>
                        <a:t>Helps us to understand functionality of system</a:t>
                      </a:r>
                      <a:endParaRPr lang="en-US" sz="1800" b="0" i="0" u="none" strike="noStrike">
                        <a:latin typeface="Arial"/>
                      </a:endParaRPr>
                    </a:p>
                  </a:txBody>
                  <a:tcPr marL="73816" marR="73816" marT="36908" marB="3690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3"/>
                  </a:ext>
                </a:extLst>
              </a:tr>
              <a:tr h="664514">
                <a:tc>
                  <a:txBody>
                    <a:bodyPr/>
                    <a:lstStyle/>
                    <a:p>
                      <a:pPr marL="0" algn="just" rtl="0" fontAlgn="t" latinLnBrk="0">
                        <a:spcBef>
                          <a:spcPts val="0"/>
                        </a:spcBef>
                        <a:spcAft>
                          <a:spcPts val="0"/>
                        </a:spcAft>
                      </a:pPr>
                      <a:r>
                        <a:rPr lang="en-US" sz="1800" b="0" i="0" u="none" strike="noStrike">
                          <a:solidFill>
                            <a:srgbClr val="000000"/>
                          </a:solidFill>
                          <a:latin typeface="Calibri"/>
                        </a:rPr>
                        <a:t>Organization is based on architecture</a:t>
                      </a:r>
                      <a:endParaRPr lang="en-US" sz="1800" b="0" i="0" u="none" strike="noStrike">
                        <a:latin typeface="Arial"/>
                      </a:endParaRPr>
                    </a:p>
                  </a:txBody>
                  <a:tcPr marL="73816" marR="73816" marT="36908" marB="3690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just" rtl="0" fontAlgn="t" latinLnBrk="0">
                        <a:spcBef>
                          <a:spcPts val="0"/>
                        </a:spcBef>
                        <a:spcAft>
                          <a:spcPts val="0"/>
                        </a:spcAft>
                      </a:pPr>
                      <a:r>
                        <a:rPr lang="en-US" sz="1800" b="0" i="0" u="none" strike="noStrike">
                          <a:solidFill>
                            <a:srgbClr val="000000"/>
                          </a:solidFill>
                          <a:latin typeface="Calibri"/>
                        </a:rPr>
                        <a:t>While designing the system architecture is considered first</a:t>
                      </a:r>
                      <a:endParaRPr lang="en-US" sz="1800" b="0" i="0" u="none" strike="noStrike">
                        <a:latin typeface="Arial"/>
                      </a:endParaRPr>
                    </a:p>
                  </a:txBody>
                  <a:tcPr marL="73816" marR="73816" marT="36908" marB="3690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4"/>
                  </a:ext>
                </a:extLst>
              </a:tr>
              <a:tr h="664514">
                <a:tc>
                  <a:txBody>
                    <a:bodyPr/>
                    <a:lstStyle/>
                    <a:p>
                      <a:pPr marL="0" algn="just" rtl="0" fontAlgn="t" latinLnBrk="0">
                        <a:spcBef>
                          <a:spcPts val="0"/>
                        </a:spcBef>
                        <a:spcAft>
                          <a:spcPts val="0"/>
                        </a:spcAft>
                      </a:pPr>
                      <a:r>
                        <a:rPr lang="en-US" sz="1800" b="0" i="0" u="none" strike="noStrike">
                          <a:solidFill>
                            <a:srgbClr val="000000"/>
                          </a:solidFill>
                          <a:latin typeface="Calibri"/>
                        </a:rPr>
                        <a:t>Computer Organization deals with low-level design issues.</a:t>
                      </a:r>
                      <a:endParaRPr lang="en-US" sz="1800" b="0" i="0" u="none" strike="noStrike">
                        <a:latin typeface="Arial"/>
                      </a:endParaRPr>
                    </a:p>
                  </a:txBody>
                  <a:tcPr marL="73816" marR="73816" marT="36908" marB="3690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just" rtl="0" fontAlgn="t" latinLnBrk="0">
                        <a:spcBef>
                          <a:spcPts val="0"/>
                        </a:spcBef>
                        <a:spcAft>
                          <a:spcPts val="0"/>
                        </a:spcAft>
                      </a:pPr>
                      <a:r>
                        <a:rPr lang="en-US" sz="1800" b="0" i="0" u="none" strike="noStrike">
                          <a:solidFill>
                            <a:srgbClr val="000000"/>
                          </a:solidFill>
                          <a:latin typeface="Calibri"/>
                        </a:rPr>
                        <a:t>Computer Architecture deals with high-level design issues.</a:t>
                      </a:r>
                      <a:endParaRPr lang="en-US" sz="1800" b="0" i="0" u="none" strike="noStrike">
                        <a:latin typeface="Arial"/>
                      </a:endParaRPr>
                    </a:p>
                  </a:txBody>
                  <a:tcPr marL="73816" marR="73816" marT="36908" marB="3690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5"/>
                  </a:ext>
                </a:extLst>
              </a:tr>
              <a:tr h="954747">
                <a:tc>
                  <a:txBody>
                    <a:bodyPr/>
                    <a:lstStyle/>
                    <a:p>
                      <a:pPr marL="0" algn="just" rtl="0" fontAlgn="t" latinLnBrk="0">
                        <a:spcBef>
                          <a:spcPts val="0"/>
                        </a:spcBef>
                        <a:spcAft>
                          <a:spcPts val="0"/>
                        </a:spcAft>
                      </a:pPr>
                      <a:r>
                        <a:rPr lang="en-US" sz="1800" b="1" i="0" u="none" strike="noStrike" dirty="0">
                          <a:solidFill>
                            <a:srgbClr val="0070C0"/>
                          </a:solidFill>
                          <a:latin typeface="Calibri"/>
                        </a:rPr>
                        <a:t>Organization involves Physical Components (Circuit design, Adders, Signals, Peripherals)</a:t>
                      </a:r>
                      <a:endParaRPr lang="en-US" sz="1800" b="1" i="0" u="none" strike="noStrike" dirty="0">
                        <a:solidFill>
                          <a:srgbClr val="0070C0"/>
                        </a:solidFill>
                        <a:latin typeface="Arial"/>
                      </a:endParaRPr>
                    </a:p>
                  </a:txBody>
                  <a:tcPr marL="73816" marR="73816" marT="36908" marB="3690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just" rtl="0" fontAlgn="t" latinLnBrk="0">
                        <a:spcBef>
                          <a:spcPts val="0"/>
                        </a:spcBef>
                        <a:spcAft>
                          <a:spcPts val="0"/>
                        </a:spcAft>
                      </a:pPr>
                      <a:r>
                        <a:rPr lang="en-US" sz="1800" b="1" i="0" u="none" strike="noStrike" dirty="0">
                          <a:solidFill>
                            <a:srgbClr val="0070C0"/>
                          </a:solidFill>
                          <a:latin typeface="Calibri"/>
                        </a:rPr>
                        <a:t>Architecture involves Logic (Instruction sets, Addressing modes, Data types, Cache optimization)</a:t>
                      </a:r>
                      <a:endParaRPr lang="en-US" sz="1800" b="1" i="0" u="none" strike="noStrike" dirty="0">
                        <a:solidFill>
                          <a:srgbClr val="0070C0"/>
                        </a:solidFill>
                        <a:latin typeface="Arial"/>
                      </a:endParaRPr>
                    </a:p>
                  </a:txBody>
                  <a:tcPr marL="73816" marR="73816" marT="36908" marB="3690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fld id="{F656F177-577E-4618-B06F-A5838933096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052" name="Shape 130052"/>
        <p:cNvGrpSpPr/>
        <p:nvPr/>
      </p:nvGrpSpPr>
      <p:grpSpPr>
        <a:xfrm>
          <a:off x="0" y="0"/>
          <a:ext cx="0" cy="0"/>
          <a:chOff x="0" y="0"/>
          <a:chExt cx="0" cy="0"/>
        </a:xfrm>
      </p:grpSpPr>
      <p:cxnSp>
        <p:nvCxnSpPr>
          <p:cNvPr id="130053" name="Google Shape;130053;p1"/>
          <p:cNvCxnSpPr/>
          <p:nvPr/>
        </p:nvCxnSpPr>
        <p:spPr>
          <a:xfrm>
            <a:off x="0" y="1143000"/>
            <a:ext cx="8572500" cy="1500"/>
          </a:xfrm>
          <a:prstGeom prst="straightConnector1">
            <a:avLst/>
          </a:prstGeom>
          <a:noFill/>
          <a:ln cap="flat" cmpd="sng" w="9525">
            <a:solidFill>
              <a:srgbClr val="00B050"/>
            </a:solidFill>
            <a:prstDash val="solid"/>
            <a:round/>
            <a:headEnd len="sm" w="sm" type="none"/>
            <a:tailEnd len="sm" w="sm" type="none"/>
          </a:ln>
        </p:spPr>
      </p:cxnSp>
      <p:sp>
        <p:nvSpPr>
          <p:cNvPr id="130054" name="Google Shape;130054;p1"/>
          <p:cNvSpPr/>
          <p:nvPr/>
        </p:nvSpPr>
        <p:spPr>
          <a:xfrm>
            <a:off x="0" y="6400800"/>
            <a:ext cx="471600" cy="457200"/>
          </a:xfrm>
          <a:prstGeom prst="rect">
            <a:avLst/>
          </a:prstGeom>
          <a:solidFill>
            <a:srgbClr val="7030A0"/>
          </a:solid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0055" name="Google Shape;130055;p1"/>
          <p:cNvCxnSpPr/>
          <p:nvPr/>
        </p:nvCxnSpPr>
        <p:spPr>
          <a:xfrm>
            <a:off x="0" y="6324600"/>
            <a:ext cx="8572500" cy="1500"/>
          </a:xfrm>
          <a:prstGeom prst="straightConnector1">
            <a:avLst/>
          </a:prstGeom>
          <a:noFill/>
          <a:ln cap="flat" cmpd="sng" w="15875">
            <a:solidFill>
              <a:srgbClr val="00B050"/>
            </a:solidFill>
            <a:prstDash val="solid"/>
            <a:round/>
            <a:headEnd len="sm" w="sm" type="none"/>
            <a:tailEnd len="sm" w="sm" type="none"/>
          </a:ln>
        </p:spPr>
      </p:cxnSp>
      <p:cxnSp>
        <p:nvCxnSpPr>
          <p:cNvPr id="130056" name="Google Shape;130056;p1"/>
          <p:cNvCxnSpPr/>
          <p:nvPr/>
        </p:nvCxnSpPr>
        <p:spPr>
          <a:xfrm rot="5400000">
            <a:off x="-2589962" y="3580650"/>
            <a:ext cx="6553200" cy="1500"/>
          </a:xfrm>
          <a:prstGeom prst="straightConnector1">
            <a:avLst/>
          </a:prstGeom>
          <a:noFill/>
          <a:ln cap="flat" cmpd="sng" w="15875">
            <a:solidFill>
              <a:srgbClr val="00B050"/>
            </a:solidFill>
            <a:prstDash val="solid"/>
            <a:round/>
            <a:headEnd len="sm" w="sm" type="none"/>
            <a:tailEnd len="sm" w="sm" type="none"/>
          </a:ln>
        </p:spPr>
      </p:cxnSp>
      <p:sp>
        <p:nvSpPr>
          <p:cNvPr id="130057" name="Google Shape;130057;p1"/>
          <p:cNvSpPr txBox="1"/>
          <p:nvPr/>
        </p:nvSpPr>
        <p:spPr>
          <a:xfrm>
            <a:off x="2667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p:txBody>
      </p:sp>
      <p:sp>
        <p:nvSpPr>
          <p:cNvPr id="130058" name="Google Shape;130058;p1"/>
          <p:cNvSpPr/>
          <p:nvPr/>
        </p:nvSpPr>
        <p:spPr>
          <a:xfrm>
            <a:off x="0" y="381000"/>
            <a:ext cx="654300" cy="609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059" name="Google Shape;130059;p1"/>
          <p:cNvSpPr txBox="1"/>
          <p:nvPr>
            <p:ph idx="10" type="dt"/>
          </p:nvPr>
        </p:nvSpPr>
        <p:spPr>
          <a:xfrm>
            <a:off x="990600" y="6356350"/>
            <a:ext cx="1600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7/6/2020</a:t>
            </a:r>
            <a:endParaRPr/>
          </a:p>
        </p:txBody>
      </p:sp>
      <p:sp>
        <p:nvSpPr>
          <p:cNvPr id="130060" name="Google Shape;130060;p1"/>
          <p:cNvSpPr txBox="1"/>
          <p:nvPr>
            <p:ph idx="11" type="ftr"/>
          </p:nvPr>
        </p:nvSpPr>
        <p:spPr>
          <a:xfrm>
            <a:off x="2819400" y="6356350"/>
            <a:ext cx="4953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Computer Organization and Architecture (CET205A)     S.Y.B.Tech.    Module 1  2020-21     T4</a:t>
            </a:r>
            <a:endParaRPr/>
          </a:p>
        </p:txBody>
      </p:sp>
      <p:sp>
        <p:nvSpPr>
          <p:cNvPr id="130061" name="Google Shape;130061;p1"/>
          <p:cNvSpPr/>
          <p:nvPr/>
        </p:nvSpPr>
        <p:spPr>
          <a:xfrm>
            <a:off x="762000" y="1219200"/>
            <a:ext cx="8153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0070C0"/>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p:txBody>
      </p:sp>
      <p:sp>
        <p:nvSpPr>
          <p:cNvPr id="130062" name="Google Shape;130062;p1"/>
          <p:cNvSpPr/>
          <p:nvPr/>
        </p:nvSpPr>
        <p:spPr>
          <a:xfrm>
            <a:off x="2514600" y="609600"/>
            <a:ext cx="52836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Computer Organization and Architecture </a:t>
            </a:r>
            <a:endParaRPr sz="2400">
              <a:solidFill>
                <a:schemeClr val="dk1"/>
              </a:solidFill>
              <a:latin typeface="Times New Roman"/>
              <a:ea typeface="Times New Roman"/>
              <a:cs typeface="Times New Roman"/>
              <a:sym typeface="Times New Roman"/>
            </a:endParaRPr>
          </a:p>
        </p:txBody>
      </p:sp>
      <p:sp>
        <p:nvSpPr>
          <p:cNvPr id="130063" name="Google Shape;130063;p1"/>
          <p:cNvSpPr/>
          <p:nvPr/>
        </p:nvSpPr>
        <p:spPr>
          <a:xfrm>
            <a:off x="838200" y="1339323"/>
            <a:ext cx="7772400" cy="39186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Computer Organization:</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The internal arrangement of computer, which includes the design of the processor,  memory and input/output circuits.</a:t>
            </a:r>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Computer Architecture: </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Describes features of a computer family (notably the instructions) and not the specific implementation, just like architecture of a house. Instruction set, Addressing types.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30064" name="Google Shape;130064;p1"/>
          <p:cNvSpPr txBox="1"/>
          <p:nvPr/>
        </p:nvSpPr>
        <p:spPr>
          <a:xfrm>
            <a:off x="838200" y="5717063"/>
            <a:ext cx="7772400" cy="328200"/>
          </a:xfrm>
          <a:prstGeom prst="rect">
            <a:avLst/>
          </a:prstGeom>
          <a:noFill/>
          <a:ln>
            <a:noFill/>
          </a:ln>
        </p:spPr>
        <p:txBody>
          <a:bodyPr anchorCtr="0" anchor="t" bIns="25400" lIns="63500" spcFirstLastPara="1" rIns="63500" wrap="square" tIns="25400">
            <a:spAutoFit/>
          </a:bodyPr>
          <a:lstStyle/>
          <a:p>
            <a:pPr indent="-203200" lvl="0" marL="203200" marR="0" rtl="0" algn="l">
              <a:spcBef>
                <a:spcPts val="0"/>
              </a:spcBef>
              <a:spcAft>
                <a:spcPts val="0"/>
              </a:spcAft>
              <a:buClr>
                <a:schemeClr val="dk1"/>
              </a:buClr>
              <a:buSzPts val="1800"/>
              <a:buFont typeface="Noto Sans Symbols"/>
              <a:buNone/>
            </a:pPr>
            <a:r>
              <a:rPr lang="en-US" sz="1800">
                <a:solidFill>
                  <a:schemeClr val="dk1"/>
                </a:solidFill>
                <a:latin typeface="Calibri"/>
                <a:ea typeface="Calibri"/>
                <a:cs typeface="Calibri"/>
                <a:sym typeface="Calibri"/>
              </a:rPr>
              <a:t> Computer Architecture   =  Instruction Set Architecture +  Machine Organization</a:t>
            </a:r>
            <a:endParaRPr sz="1800">
              <a:solidFill>
                <a:schemeClr val="dk1"/>
              </a:solidFill>
              <a:latin typeface="Calibri"/>
              <a:ea typeface="Calibri"/>
              <a:cs typeface="Calibri"/>
              <a:sym typeface="Calibri"/>
            </a:endParaRPr>
          </a:p>
        </p:txBody>
      </p:sp>
      <p:sp>
        <p:nvSpPr>
          <p:cNvPr id="130065" name="Google Shape;130065;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