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  <p:sldId id="279" r:id="rId24"/>
    <p:sldId id="283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5962-1DD9-214A-A928-5166FC7FD56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1009-18B2-2C4B-9D5F-0EE2A306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4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security is rather a complicated</a:t>
            </a:r>
            <a:r>
              <a:rPr lang="en-US" baseline="0" dirty="0" smtClean="0"/>
              <a:t> subject that can be tackled by experts in the </a:t>
            </a:r>
            <a:r>
              <a:rPr lang="en-US" baseline="0" smtClean="0"/>
              <a:t>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17F2-5BAB-2F45-885E-08C679659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Smaller since top</a:t>
            </a:r>
            <a:r>
              <a:rPr lang="en-US" baseline="0" dirty="0" smtClean="0"/>
              <a:t> of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F1009-18B2-2C4B-9D5F-0EE2A306BF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F36B-5BC9-994E-B03D-A23F67B94934}" type="datetime1">
              <a:rPr lang="en-IN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0108-0862-D647-8029-D885021A03B1}" type="datetime1">
              <a:rPr lang="en-IN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13CA-A82A-654A-A387-6B82AA6B5CC0}" type="datetime1">
              <a:rPr lang="en-IN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A73-1001-F04F-BBCC-753FB2B4ED94}" type="datetime1">
              <a:rPr lang="en-IN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AB7-4F5F-C241-9C0E-CAD47A08F562}" type="datetime1">
              <a:rPr lang="en-IN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296-98D0-3943-A78F-358A10185663}" type="datetime1">
              <a:rPr lang="en-IN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C501-73DC-2242-B52C-D6EF9A513FE5}" type="datetime1">
              <a:rPr lang="en-IN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85A-CA20-A046-8F74-B1AC0EEC2689}" type="datetime1">
              <a:rPr lang="en-IN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1853-3FEF-B847-946E-4A4450DA8F2F}" type="datetime1">
              <a:rPr lang="en-IN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E9D8-E159-3B43-9CEB-4F12CBEE1C26}" type="datetime1">
              <a:rPr lang="en-IN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FE2-6E2B-7142-BAA7-4CFA592E434F}" type="datetime1">
              <a:rPr lang="en-IN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97A4F7-87D6-224F-8199-B30627A3AE89}" type="datetime1">
              <a:rPr lang="en-IN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EAE79F-8373-9B49-B0D1-4D8E73CDE1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NETWORK SECURITY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SPRING 2014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74999" cy="53812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775857" y="35439"/>
            <a:ext cx="636814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SYSTEMS &amp; NETWORK SECURITY</a:t>
            </a:r>
            <a:br>
              <a:rPr lang="en-US" sz="3200" b="1" dirty="0" smtClean="0"/>
            </a:br>
            <a:r>
              <a:rPr lang="en-US" sz="3200" b="1" dirty="0" smtClean="0"/>
              <a:t>SPRING 2016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" y="5407278"/>
            <a:ext cx="9143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Apple Chancery"/>
                <a:cs typeface="Apple Chancery"/>
              </a:rPr>
              <a:t>"To kill the Enemy, you should know him as well as you know yourself."—Anonymous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5286" y="1505464"/>
            <a:ext cx="3392714" cy="599424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Renuka</a:t>
            </a:r>
            <a:r>
              <a:rPr lang="en-US" sz="2000" dirty="0" smtClean="0">
                <a:solidFill>
                  <a:srgbClr val="0000FF"/>
                </a:solidFill>
              </a:rPr>
              <a:t> Kumar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amritanetsec@gmail.com</a:t>
            </a:r>
            <a:endParaRPr lang="en-US" sz="2000" dirty="0" smtClean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674131"/>
            <a:ext cx="9144000" cy="8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00FF"/>
                </a:solidFill>
              </a:rPr>
              <a:t>GDB </a:t>
            </a:r>
            <a:r>
              <a:rPr lang="en-US" sz="3200" b="1" dirty="0" smtClean="0">
                <a:solidFill>
                  <a:srgbClr val="0000FF"/>
                </a:solidFill>
              </a:rPr>
              <a:t>Tutorial- Part1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9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Shot 2017-01-18 at 9.0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7" y="0"/>
            <a:ext cx="493253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3661" y="4491978"/>
            <a:ext cx="2678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What does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atoi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do? 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Why is it there?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59663" y="5250959"/>
            <a:ext cx="963998" cy="542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77515" y="4259627"/>
            <a:ext cx="1146146" cy="40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3661" y="2029132"/>
            <a:ext cx="2863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Left-most column contain addresses of the instruction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3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Disassembled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 Shot 2017-01-18 at 9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6653"/>
            <a:ext cx="5765800" cy="242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5929" y="3268289"/>
            <a:ext cx="277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Function calls from program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75846" y="2617735"/>
            <a:ext cx="647154" cy="650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5100" y="3914620"/>
            <a:ext cx="987900" cy="825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3"/>
          </p:cNvCxnSpPr>
          <p:nvPr/>
        </p:nvCxnSpPr>
        <p:spPr>
          <a:xfrm>
            <a:off x="5746219" y="3609066"/>
            <a:ext cx="476781" cy="30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‘show disassembly-flavor’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flavors </a:t>
            </a:r>
            <a:r>
              <a:rPr lang="en-US" dirty="0" err="1" smtClean="0"/>
              <a:t>intel</a:t>
            </a:r>
            <a:r>
              <a:rPr lang="en-US" dirty="0" smtClean="0"/>
              <a:t> and </a:t>
            </a:r>
            <a:r>
              <a:rPr lang="en-US" dirty="0" err="1" smtClean="0"/>
              <a:t>att</a:t>
            </a:r>
            <a:endParaRPr lang="en-US" dirty="0" smtClean="0"/>
          </a:p>
          <a:p>
            <a:r>
              <a:rPr lang="en-US" smtClean="0"/>
              <a:t>Linux uses AT&amp;T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Screen Shot 2017-01-18 at 9.4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1" y="2755899"/>
            <a:ext cx="5607457" cy="20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 is a signal that tells the debugger to temporarily suspend execution of your program at a certain point .</a:t>
            </a:r>
          </a:p>
          <a:p>
            <a:r>
              <a:rPr lang="en-US" dirty="0" smtClean="0"/>
              <a:t>The program at that time enters ‘break mode’</a:t>
            </a:r>
          </a:p>
          <a:p>
            <a:pPr lvl="1"/>
            <a:r>
              <a:rPr lang="en-US" dirty="0" smtClean="0"/>
              <a:t>Program is not terminated and execution can be resumed at any time</a:t>
            </a:r>
          </a:p>
          <a:p>
            <a:pPr lvl="1"/>
            <a:r>
              <a:rPr lang="en-US" dirty="0" smtClean="0"/>
              <a:t>Functions, variables and objects remain in memory, but the execution is suspended</a:t>
            </a:r>
          </a:p>
          <a:p>
            <a:pPr lvl="1"/>
            <a:r>
              <a:rPr lang="en-US" dirty="0" smtClean="0"/>
              <a:t>Helps examine their state to look for violations or bugs</a:t>
            </a:r>
          </a:p>
          <a:p>
            <a:r>
              <a:rPr lang="en-US" dirty="0" smtClean="0"/>
              <a:t>Command: ‘break’ or ‘b’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Breakpoint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7-01-18 at 9.5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6" y="1524000"/>
            <a:ext cx="5814769" cy="42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9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416" y="-179140"/>
            <a:ext cx="8229600" cy="990600"/>
          </a:xfrm>
        </p:spPr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Screen Shot 2017-01-18 at 10.0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73" y="622238"/>
            <a:ext cx="6918283" cy="6235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94" y="1102107"/>
            <a:ext cx="23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Run with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args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1211131" y="811460"/>
            <a:ext cx="1195636" cy="29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8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" y="533400"/>
            <a:ext cx="8229600" cy="990600"/>
          </a:xfrm>
        </p:spPr>
        <p:txBody>
          <a:bodyPr/>
          <a:lstStyle/>
          <a:p>
            <a:r>
              <a:rPr lang="en-US" dirty="0" smtClean="0"/>
              <a:t>‘continue’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Screen Shot 2017-01-18 at 10.3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87" y="439158"/>
            <a:ext cx="6992777" cy="6437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94" y="3332667"/>
            <a:ext cx="23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Next pointer in function ‘add’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455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Disassmbled</a:t>
            </a:r>
            <a:r>
              <a:rPr lang="en-US" dirty="0" smtClean="0"/>
              <a:t> using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Screen Shot 2017-01-18 at 10.3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1824"/>
            <a:ext cx="6082216" cy="3674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9151" y="1545944"/>
            <a:ext cx="305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Address of instruction pointer at EIP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79184" y="1858746"/>
            <a:ext cx="2059967" cy="15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2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creen Shot 2017-01-19 at 11.45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41726"/>
            <a:ext cx="9144000" cy="32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ESP point to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debugger is a program that runs other programs, allowing the user to exercise control over these programs, and to examine variables when problems arise. </a:t>
            </a:r>
          </a:p>
          <a:p>
            <a:r>
              <a:rPr lang="en-US" dirty="0" smtClean="0"/>
              <a:t>Needs debugging symbols </a:t>
            </a:r>
            <a:r>
              <a:rPr lang="en-US" dirty="0" smtClean="0"/>
              <a:t>stored in symbol table.</a:t>
            </a:r>
            <a:endParaRPr lang="en-US" dirty="0" smtClean="0"/>
          </a:p>
          <a:p>
            <a:r>
              <a:rPr lang="en-US" dirty="0" smtClean="0"/>
              <a:t>Symbol </a:t>
            </a:r>
            <a:r>
              <a:rPr lang="en-US" dirty="0" smtClean="0"/>
              <a:t>table may be a part of the program itself or stored separately</a:t>
            </a:r>
          </a:p>
          <a:p>
            <a:r>
              <a:rPr lang="en-US" dirty="0" smtClean="0"/>
              <a:t>GCC has an option to generate symbol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ESP and EBP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ESP smaller or greater than EBP?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6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Screen Shot 2017-01-19 at 12.14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824"/>
            <a:ext cx="9144000" cy="1541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260" y="4069922"/>
            <a:ext cx="8311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‘$’ is used to access convenience variables. Convenience variables are used to hold on to value in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gdb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. They don</a:t>
            </a:r>
            <a:r>
              <a:rPr lang="fr-FR" b="1" dirty="0" smtClean="0">
                <a:solidFill>
                  <a:srgbClr val="0000FF"/>
                </a:solidFill>
                <a:latin typeface="Courier New"/>
                <a:cs typeface="Courier New"/>
              </a:rPr>
              <a:t>’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t exist outside of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gdb</a:t>
            </a: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Registers are also access the same way</a:t>
            </a:r>
          </a:p>
          <a:p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Push and Pop instructions pushes DWORDS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68574" y="2491626"/>
            <a:ext cx="582302" cy="5304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12597" y="2499351"/>
            <a:ext cx="582302" cy="5304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61189" y="1524000"/>
            <a:ext cx="309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What are these values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7059725" y="1893332"/>
            <a:ext cx="291151" cy="598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H="1" flipV="1">
            <a:off x="8328074" y="1768251"/>
            <a:ext cx="475674" cy="73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6" y="533400"/>
            <a:ext cx="8229600" cy="990600"/>
          </a:xfrm>
        </p:spPr>
        <p:txBody>
          <a:bodyPr/>
          <a:lstStyle/>
          <a:p>
            <a:r>
              <a:rPr lang="en-US" dirty="0" smtClean="0"/>
              <a:t>More of examine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Screen Shot 2017-01-19 at 12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25" y="399475"/>
            <a:ext cx="5168900" cy="647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6286" y="2237040"/>
            <a:ext cx="5337714" cy="39477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3194" y="4297167"/>
            <a:ext cx="23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Examine 10 instructions 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976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address and value of variables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rint a </a:t>
            </a:r>
          </a:p>
          <a:p>
            <a:pPr lvl="1"/>
            <a:r>
              <a:rPr lang="en-US" dirty="0" smtClean="0"/>
              <a:t>For a variable ‘a’ prints value of a</a:t>
            </a:r>
          </a:p>
          <a:p>
            <a:r>
              <a:rPr lang="en-US" dirty="0"/>
              <a:t>p</a:t>
            </a:r>
            <a:r>
              <a:rPr lang="en-US" dirty="0" smtClean="0"/>
              <a:t>rint &amp;a</a:t>
            </a:r>
          </a:p>
          <a:p>
            <a:pPr lvl="1"/>
            <a:r>
              <a:rPr lang="en-US" dirty="0" smtClean="0"/>
              <a:t>For a variable ‘a’ prints address of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instruction by instruction</a:t>
            </a:r>
          </a:p>
          <a:p>
            <a:r>
              <a:rPr lang="en-US" dirty="0" smtClean="0"/>
              <a:t>Steps into a function</a:t>
            </a:r>
          </a:p>
          <a:p>
            <a:endParaRPr lang="en-US" dirty="0"/>
          </a:p>
          <a:p>
            <a:r>
              <a:rPr lang="en-US" dirty="0" smtClean="0"/>
              <a:t>Try by </a:t>
            </a:r>
            <a:r>
              <a:rPr lang="en-US" dirty="0" smtClean="0"/>
              <a:t>setting </a:t>
            </a:r>
            <a:r>
              <a:rPr lang="en-US" dirty="0" smtClean="0"/>
              <a:t>breakpoint at 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‘Next’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created by compilers to store info about occurrence of various entities such as variable names, function names, objects, classes, interfaces etc.</a:t>
            </a:r>
          </a:p>
          <a:p>
            <a:r>
              <a:rPr lang="en-US" dirty="0" smtClean="0"/>
              <a:t>Serves following purpose:</a:t>
            </a:r>
          </a:p>
          <a:p>
            <a:pPr lvl="1"/>
            <a:r>
              <a:rPr lang="en-US" dirty="0" smtClean="0"/>
              <a:t>To store names of all entities in a structured form at one place</a:t>
            </a:r>
          </a:p>
          <a:p>
            <a:pPr lvl="1"/>
            <a:r>
              <a:rPr lang="en-US" dirty="0" smtClean="0"/>
              <a:t>To verify if a variable has been declared</a:t>
            </a:r>
          </a:p>
          <a:p>
            <a:pPr lvl="1"/>
            <a:r>
              <a:rPr lang="en-US" dirty="0" smtClean="0"/>
              <a:t>To implement type checking,</a:t>
            </a:r>
          </a:p>
          <a:p>
            <a:pPr lvl="1"/>
            <a:r>
              <a:rPr lang="en-US" dirty="0" smtClean="0"/>
              <a:t>To determine scope resolution</a:t>
            </a:r>
          </a:p>
          <a:p>
            <a:r>
              <a:rPr lang="en-US" dirty="0" smtClean="0"/>
              <a:t>Maybe a hash table  or a linear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561"/>
            <a:ext cx="8229600" cy="5826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#include &lt;</a:t>
            </a:r>
            <a:r>
              <a:rPr lang="en-US" sz="1400" b="1" dirty="0" err="1" smtClean="0"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#include &lt;</a:t>
            </a:r>
            <a:r>
              <a:rPr lang="en-US" sz="1400" b="1" dirty="0" err="1" smtClean="0">
                <a:latin typeface="Courier New"/>
                <a:cs typeface="Courier New"/>
              </a:rPr>
              <a:t>stdlib.h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add(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x,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y) {</a:t>
            </a:r>
          </a:p>
          <a:p>
            <a:pPr marL="0" indent="0">
              <a:buNone/>
            </a:pPr>
            <a:r>
              <a:rPr lang="pl-PL" sz="1400" b="1" dirty="0" smtClean="0">
                <a:latin typeface="Courier New"/>
                <a:cs typeface="Courier New"/>
              </a:rPr>
              <a:t>    </a:t>
            </a:r>
            <a:r>
              <a:rPr lang="pl-PL" sz="1400" b="1" dirty="0" err="1">
                <a:latin typeface="Courier New"/>
                <a:cs typeface="Courier New"/>
              </a:rPr>
              <a:t>int</a:t>
            </a:r>
            <a:r>
              <a:rPr lang="pl-PL" sz="1400" b="1" dirty="0">
                <a:latin typeface="Courier New"/>
                <a:cs typeface="Courier New"/>
              </a:rPr>
              <a:t> z = 10;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</a:t>
            </a:r>
            <a:r>
              <a:rPr lang="pl-PL" sz="1400" b="1" dirty="0" smtClean="0">
                <a:latin typeface="Courier New"/>
                <a:cs typeface="Courier New"/>
              </a:rPr>
              <a:t>z </a:t>
            </a:r>
            <a:r>
              <a:rPr lang="pl-PL" sz="1400" b="1" dirty="0">
                <a:latin typeface="Courier New"/>
                <a:cs typeface="Courier New"/>
              </a:rPr>
              <a:t>= </a:t>
            </a:r>
            <a:r>
              <a:rPr lang="pl-PL" sz="1400" b="1" dirty="0" err="1">
                <a:latin typeface="Courier New"/>
                <a:cs typeface="Courier New"/>
              </a:rPr>
              <a:t>x+y</a:t>
            </a:r>
            <a:r>
              <a:rPr lang="pl-PL" sz="1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l-PL" sz="1400" b="1" dirty="0">
                <a:latin typeface="Courier New"/>
                <a:cs typeface="Courier New"/>
              </a:rPr>
              <a:t> </a:t>
            </a:r>
            <a:r>
              <a:rPr lang="pl-PL" sz="1400" b="1" dirty="0" smtClean="0">
                <a:latin typeface="Courier New"/>
                <a:cs typeface="Courier New"/>
              </a:rPr>
              <a:t>   </a:t>
            </a:r>
            <a:r>
              <a:rPr lang="en-US" sz="1400" b="1" dirty="0" smtClean="0">
                <a:latin typeface="Courier New"/>
                <a:cs typeface="Courier New"/>
              </a:rPr>
              <a:t>return </a:t>
            </a:r>
            <a:r>
              <a:rPr lang="en-US" sz="1400" b="1" dirty="0">
                <a:latin typeface="Courier New"/>
                <a:cs typeface="Courier New"/>
              </a:rPr>
              <a:t>z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void main(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argc</a:t>
            </a:r>
            <a:r>
              <a:rPr lang="en-US" sz="1400" b="1" dirty="0">
                <a:latin typeface="Courier New"/>
                <a:cs typeface="Courier New"/>
              </a:rPr>
              <a:t>, char** </a:t>
            </a:r>
            <a:r>
              <a:rPr lang="en-US" sz="1400" b="1" dirty="0" err="1">
                <a:latin typeface="Courier New"/>
                <a:cs typeface="Courier New"/>
              </a:rPr>
              <a:t>argv</a:t>
            </a:r>
            <a:r>
              <a:rPr lang="en-US" sz="14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</a:t>
            </a:r>
            <a:r>
              <a:rPr lang="hu-HU" sz="1400" b="1" dirty="0" smtClean="0">
                <a:latin typeface="Courier New"/>
                <a:cs typeface="Courier New"/>
              </a:rPr>
              <a:t>int </a:t>
            </a:r>
            <a:r>
              <a:rPr lang="hu-HU" sz="1400" b="1" dirty="0">
                <a:latin typeface="Courier New"/>
                <a:cs typeface="Courier New"/>
              </a:rPr>
              <a:t>a = atoi(argv[1])</a:t>
            </a:r>
            <a:r>
              <a:rPr lang="hu-HU" sz="1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hu-HU" sz="1400" b="1" dirty="0">
                <a:latin typeface="Courier New"/>
                <a:cs typeface="Courier New"/>
              </a:rPr>
              <a:t> </a:t>
            </a:r>
            <a:r>
              <a:rPr lang="hu-HU" sz="1400" b="1" dirty="0" smtClean="0">
                <a:latin typeface="Courier New"/>
                <a:cs typeface="Courier New"/>
              </a:rPr>
              <a:t>   </a:t>
            </a:r>
            <a:r>
              <a:rPr lang="fr-FR" sz="1400" b="1" dirty="0" err="1" smtClean="0">
                <a:latin typeface="Courier New"/>
                <a:cs typeface="Courier New"/>
              </a:rPr>
              <a:t>int</a:t>
            </a:r>
            <a:r>
              <a:rPr lang="fr-FR" sz="1400" b="1" dirty="0" smtClean="0">
                <a:latin typeface="Courier New"/>
                <a:cs typeface="Courier New"/>
              </a:rPr>
              <a:t> </a:t>
            </a:r>
            <a:r>
              <a:rPr lang="fr-FR" sz="1400" b="1" dirty="0">
                <a:latin typeface="Courier New"/>
                <a:cs typeface="Courier New"/>
              </a:rPr>
              <a:t>b = </a:t>
            </a:r>
            <a:r>
              <a:rPr lang="fr-FR" sz="1400" b="1" dirty="0" err="1">
                <a:latin typeface="Courier New"/>
                <a:cs typeface="Courier New"/>
              </a:rPr>
              <a:t>atoi</a:t>
            </a:r>
            <a:r>
              <a:rPr lang="fr-FR" sz="1400" b="1" dirty="0">
                <a:latin typeface="Courier New"/>
                <a:cs typeface="Courier New"/>
              </a:rPr>
              <a:t>(</a:t>
            </a:r>
            <a:r>
              <a:rPr lang="fr-FR" sz="1400" b="1" dirty="0" err="1">
                <a:latin typeface="Courier New"/>
                <a:cs typeface="Courier New"/>
              </a:rPr>
              <a:t>argv</a:t>
            </a:r>
            <a:r>
              <a:rPr lang="fr-FR" sz="1400" b="1" dirty="0">
                <a:latin typeface="Courier New"/>
                <a:cs typeface="Courier New"/>
              </a:rPr>
              <a:t>[2])</a:t>
            </a:r>
            <a:r>
              <a:rPr lang="fr-FR" sz="1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</a:t>
            </a:r>
            <a:r>
              <a:rPr lang="fr-FR" sz="1400" b="1" dirty="0" smtClean="0">
                <a:latin typeface="Courier New"/>
                <a:cs typeface="Courier New"/>
              </a:rPr>
              <a:t>   </a:t>
            </a:r>
            <a:r>
              <a:rPr lang="fr-FR" sz="1400" b="1" dirty="0" err="1" smtClean="0">
                <a:latin typeface="Courier New"/>
                <a:cs typeface="Courier New"/>
              </a:rPr>
              <a:t>int</a:t>
            </a:r>
            <a:r>
              <a:rPr lang="fr-FR" sz="1400" b="1" dirty="0" smtClean="0">
                <a:latin typeface="Courier New"/>
                <a:cs typeface="Courier New"/>
              </a:rPr>
              <a:t> </a:t>
            </a:r>
            <a:r>
              <a:rPr lang="fr-FR" sz="1400" b="1" dirty="0">
                <a:latin typeface="Courier New"/>
                <a:cs typeface="Courier New"/>
              </a:rPr>
              <a:t>c</a:t>
            </a:r>
            <a:r>
              <a:rPr lang="fr-FR" sz="1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</a:t>
            </a:r>
            <a:r>
              <a:rPr lang="fr-FR" sz="1400" b="1" dirty="0" smtClean="0">
                <a:latin typeface="Courier New"/>
                <a:cs typeface="Courier New"/>
              </a:rPr>
              <a:t>   </a:t>
            </a:r>
            <a:r>
              <a:rPr lang="da-DK" sz="1400" b="1" dirty="0" err="1" smtClean="0">
                <a:latin typeface="Courier New"/>
                <a:cs typeface="Courier New"/>
              </a:rPr>
              <a:t>char</a:t>
            </a:r>
            <a:r>
              <a:rPr lang="da-DK" sz="1400" b="1" dirty="0" smtClean="0">
                <a:latin typeface="Courier New"/>
                <a:cs typeface="Courier New"/>
              </a:rPr>
              <a:t> </a:t>
            </a:r>
            <a:r>
              <a:rPr lang="da-DK" sz="1400" b="1" dirty="0">
                <a:latin typeface="Courier New"/>
                <a:cs typeface="Courier New"/>
              </a:rPr>
              <a:t>buffer</a:t>
            </a:r>
            <a:r>
              <a:rPr lang="da-DK" sz="1400" b="1" dirty="0" smtClean="0">
                <a:latin typeface="Courier New"/>
                <a:cs typeface="Courier New"/>
              </a:rPr>
              <a:t>[40]</a:t>
            </a:r>
            <a:r>
              <a:rPr lang="da-DK" sz="1400" b="1" dirty="0">
                <a:latin typeface="Courier New"/>
                <a:cs typeface="Courier New"/>
              </a:rPr>
              <a:t>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    </a:t>
            </a:r>
            <a:r>
              <a:rPr lang="de-DE" sz="1400" b="1" dirty="0" err="1" smtClean="0">
                <a:latin typeface="Courier New"/>
                <a:cs typeface="Courier New"/>
              </a:rPr>
              <a:t>gets</a:t>
            </a:r>
            <a:r>
              <a:rPr lang="de-DE" sz="1400" b="1" dirty="0">
                <a:latin typeface="Courier New"/>
                <a:cs typeface="Courier New"/>
              </a:rPr>
              <a:t>(</a:t>
            </a:r>
            <a:r>
              <a:rPr lang="de-DE" sz="1400" b="1" dirty="0" err="1">
                <a:latin typeface="Courier New"/>
                <a:cs typeface="Courier New"/>
              </a:rPr>
              <a:t>buffer</a:t>
            </a:r>
            <a:r>
              <a:rPr lang="de-DE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ro-RO" sz="1400" b="1" dirty="0">
                <a:latin typeface="Courier New"/>
                <a:cs typeface="Courier New"/>
              </a:rPr>
              <a:t> </a:t>
            </a:r>
            <a:r>
              <a:rPr lang="ro-RO" sz="1400" b="1" dirty="0" smtClean="0">
                <a:latin typeface="Courier New"/>
                <a:cs typeface="Courier New"/>
              </a:rPr>
              <a:t>   puts</a:t>
            </a:r>
            <a:r>
              <a:rPr lang="ro-RO" sz="1400" b="1" dirty="0">
                <a:latin typeface="Courier New"/>
                <a:cs typeface="Courier New"/>
              </a:rPr>
              <a:t>(buffer)</a:t>
            </a:r>
            <a:r>
              <a:rPr lang="ro-RO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c</a:t>
            </a:r>
            <a:r>
              <a:rPr lang="en-US" sz="1400" b="1" dirty="0">
                <a:latin typeface="Courier New"/>
                <a:cs typeface="Courier New"/>
              </a:rPr>
              <a:t>= add(</a:t>
            </a:r>
            <a:r>
              <a:rPr lang="en-US" sz="1400" b="1" dirty="0" err="1">
                <a:latin typeface="Courier New"/>
                <a:cs typeface="Courier New"/>
              </a:rPr>
              <a:t>a,b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</a:t>
            </a:r>
            <a:r>
              <a:rPr lang="en-US" sz="1400" b="1" dirty="0" err="1" smtClean="0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("Sum of %d + %d = %d\n", a, b, c)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exit</a:t>
            </a:r>
            <a:r>
              <a:rPr lang="en-US" sz="1400" b="1" dirty="0"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7-01-18 at 8.2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086"/>
            <a:ext cx="9144000" cy="11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7-01-18 at 8.2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832"/>
            <a:ext cx="9144000" cy="30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‘list’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58305"/>
          </a:xfrm>
        </p:spPr>
        <p:txBody>
          <a:bodyPr/>
          <a:lstStyle/>
          <a:p>
            <a:r>
              <a:rPr lang="en-US" dirty="0" smtClean="0"/>
              <a:t>To list the source file</a:t>
            </a:r>
          </a:p>
          <a:p>
            <a:r>
              <a:rPr lang="en-US" dirty="0" smtClean="0"/>
              <a:t>Try ‘list 0’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‘list’ 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 Shot 2017-01-18 at 8.3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8" y="683842"/>
            <a:ext cx="5820776" cy="6112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4790" y="3423192"/>
            <a:ext cx="27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it ‘Enter’ here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770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‘Disassemble main’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Disassembles function main</a:t>
            </a:r>
          </a:p>
          <a:p>
            <a:r>
              <a:rPr lang="en-US" dirty="0" smtClean="0"/>
              <a:t>Short form : ‘</a:t>
            </a:r>
            <a:r>
              <a:rPr lang="en-US" dirty="0" err="1" smtClean="0"/>
              <a:t>disass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CENTER FOR CYBERSECURITY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E79F-8373-9B49-B0D1-4D8E73CDE1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SecLectur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NetSecLecture.thmx</Template>
  <TotalTime>5794</TotalTime>
  <Words>781</Words>
  <Application>Microsoft Macintosh PowerPoint</Application>
  <PresentationFormat>On-screen Show (4:3)</PresentationFormat>
  <Paragraphs>161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NetSecLecture</vt:lpstr>
      <vt:lpstr>NETWORK SECURITY SPRING 2014</vt:lpstr>
      <vt:lpstr>GNU Debugger</vt:lpstr>
      <vt:lpstr>Symbol Table</vt:lpstr>
      <vt:lpstr>PowerPoint Presentation</vt:lpstr>
      <vt:lpstr>Compile</vt:lpstr>
      <vt:lpstr>Start GDB</vt:lpstr>
      <vt:lpstr>‘list’ command</vt:lpstr>
      <vt:lpstr>‘list’ command</vt:lpstr>
      <vt:lpstr>‘Disassemble main’</vt:lpstr>
      <vt:lpstr>Disassemble</vt:lpstr>
      <vt:lpstr>Disassembled output</vt:lpstr>
      <vt:lpstr>‘show disassembly-flavor’</vt:lpstr>
      <vt:lpstr>Setting Breakpoint</vt:lpstr>
      <vt:lpstr>Setting Breakpoint</vt:lpstr>
      <vt:lpstr>Running the program</vt:lpstr>
      <vt:lpstr>‘continue’</vt:lpstr>
      <vt:lpstr>Disassmbled using address</vt:lpstr>
      <vt:lpstr>Examine Stack</vt:lpstr>
      <vt:lpstr>QUIZ</vt:lpstr>
      <vt:lpstr>QUIZ</vt:lpstr>
      <vt:lpstr>QUIZ</vt:lpstr>
      <vt:lpstr>Examine Stack</vt:lpstr>
      <vt:lpstr>More of examine</vt:lpstr>
      <vt:lpstr>Print</vt:lpstr>
      <vt:lpstr>Step Command</vt:lpstr>
      <vt:lpstr>‘Next’ Command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SPRING 2014</dc:title>
  <dc:creator>RK</dc:creator>
  <cp:lastModifiedBy>RK</cp:lastModifiedBy>
  <cp:revision>70</cp:revision>
  <dcterms:created xsi:type="dcterms:W3CDTF">2017-01-18T13:14:23Z</dcterms:created>
  <dcterms:modified xsi:type="dcterms:W3CDTF">2017-01-27T17:19:03Z</dcterms:modified>
</cp:coreProperties>
</file>