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1.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2.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90"/>
  </p:notesMasterIdLst>
  <p:handoutMasterIdLst>
    <p:handoutMasterId r:id="rId91"/>
  </p:handoutMasterIdLst>
  <p:sldIdLst>
    <p:sldId id="531" r:id="rId2"/>
    <p:sldId id="676" r:id="rId3"/>
    <p:sldId id="677" r:id="rId4"/>
    <p:sldId id="682" r:id="rId5"/>
    <p:sldId id="678" r:id="rId6"/>
    <p:sldId id="679" r:id="rId7"/>
    <p:sldId id="684" r:id="rId8"/>
    <p:sldId id="681" r:id="rId9"/>
    <p:sldId id="683" r:id="rId10"/>
    <p:sldId id="654" r:id="rId11"/>
    <p:sldId id="655" r:id="rId12"/>
    <p:sldId id="656" r:id="rId13"/>
    <p:sldId id="657" r:id="rId14"/>
    <p:sldId id="658" r:id="rId15"/>
    <p:sldId id="659" r:id="rId16"/>
    <p:sldId id="660" r:id="rId17"/>
    <p:sldId id="661" r:id="rId18"/>
    <p:sldId id="663" r:id="rId19"/>
    <p:sldId id="664" r:id="rId20"/>
    <p:sldId id="665" r:id="rId21"/>
    <p:sldId id="666" r:id="rId22"/>
    <p:sldId id="667" r:id="rId23"/>
    <p:sldId id="668" r:id="rId24"/>
    <p:sldId id="669" r:id="rId25"/>
    <p:sldId id="670" r:id="rId26"/>
    <p:sldId id="671" r:id="rId27"/>
    <p:sldId id="672" r:id="rId28"/>
    <p:sldId id="673" r:id="rId29"/>
    <p:sldId id="574" r:id="rId30"/>
    <p:sldId id="575" r:id="rId31"/>
    <p:sldId id="576" r:id="rId32"/>
    <p:sldId id="577" r:id="rId33"/>
    <p:sldId id="578" r:id="rId34"/>
    <p:sldId id="580" r:id="rId35"/>
    <p:sldId id="674" r:id="rId36"/>
    <p:sldId id="675" r:id="rId37"/>
    <p:sldId id="583" r:id="rId38"/>
    <p:sldId id="584" r:id="rId39"/>
    <p:sldId id="585" r:id="rId40"/>
    <p:sldId id="586" r:id="rId41"/>
    <p:sldId id="587" r:id="rId42"/>
    <p:sldId id="588" r:id="rId43"/>
    <p:sldId id="590" r:id="rId44"/>
    <p:sldId id="591" r:id="rId45"/>
    <p:sldId id="685" r:id="rId46"/>
    <p:sldId id="592" r:id="rId47"/>
    <p:sldId id="593" r:id="rId48"/>
    <p:sldId id="594" r:id="rId49"/>
    <p:sldId id="595" r:id="rId50"/>
    <p:sldId id="596" r:id="rId51"/>
    <p:sldId id="597" r:id="rId52"/>
    <p:sldId id="598" r:id="rId53"/>
    <p:sldId id="599" r:id="rId54"/>
    <p:sldId id="600" r:id="rId55"/>
    <p:sldId id="601" r:id="rId56"/>
    <p:sldId id="602" r:id="rId57"/>
    <p:sldId id="603" r:id="rId58"/>
    <p:sldId id="604" r:id="rId59"/>
    <p:sldId id="605" r:id="rId60"/>
    <p:sldId id="606" r:id="rId61"/>
    <p:sldId id="607" r:id="rId62"/>
    <p:sldId id="608" r:id="rId63"/>
    <p:sldId id="609" r:id="rId64"/>
    <p:sldId id="610" r:id="rId65"/>
    <p:sldId id="611" r:id="rId66"/>
    <p:sldId id="612" r:id="rId67"/>
    <p:sldId id="613" r:id="rId68"/>
    <p:sldId id="614" r:id="rId69"/>
    <p:sldId id="615" r:id="rId70"/>
    <p:sldId id="616" r:id="rId71"/>
    <p:sldId id="617" r:id="rId72"/>
    <p:sldId id="618" r:id="rId73"/>
    <p:sldId id="619" r:id="rId74"/>
    <p:sldId id="620" r:id="rId75"/>
    <p:sldId id="621" r:id="rId76"/>
    <p:sldId id="622" r:id="rId77"/>
    <p:sldId id="623" r:id="rId78"/>
    <p:sldId id="624" r:id="rId79"/>
    <p:sldId id="625" r:id="rId80"/>
    <p:sldId id="626" r:id="rId81"/>
    <p:sldId id="627" r:id="rId82"/>
    <p:sldId id="628" r:id="rId83"/>
    <p:sldId id="649" r:id="rId84"/>
    <p:sldId id="650" r:id="rId85"/>
    <p:sldId id="648" r:id="rId86"/>
    <p:sldId id="631" r:id="rId87"/>
    <p:sldId id="632" r:id="rId88"/>
    <p:sldId id="321" r:id="rId8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723" autoAdjust="0"/>
  </p:normalViewPr>
  <p:slideViewPr>
    <p:cSldViewPr snapToGrid="0" snapToObjects="1">
      <p:cViewPr varScale="1">
        <p:scale>
          <a:sx n="71" d="100"/>
          <a:sy n="71" d="100"/>
        </p:scale>
        <p:origin x="-2184"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handoutMaster" Target="handoutMasters/handoutMaster1.xml"/><Relationship Id="rId92" Type="http://schemas.openxmlformats.org/officeDocument/2006/relationships/printerSettings" Target="printerSettings/printerSettings1.bin"/><Relationship Id="rId93" Type="http://schemas.openxmlformats.org/officeDocument/2006/relationships/presProps" Target="presProps.xml"/><Relationship Id="rId94" Type="http://schemas.openxmlformats.org/officeDocument/2006/relationships/viewProps" Target="viewProps.xml"/><Relationship Id="rId95" Type="http://schemas.openxmlformats.org/officeDocument/2006/relationships/theme" Target="theme/theme1.xml"/><Relationship Id="rId9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752863-961E-604A-AA45-EB4EAC70A872}" type="datetimeFigureOut">
              <a:rPr lang="en-US" smtClean="0"/>
              <a:t>1/27/17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02B9F4-3968-D045-B04B-1003D066C081}" type="slidenum">
              <a:rPr lang="en-US" smtClean="0"/>
              <a:t>‹#›</a:t>
            </a:fld>
            <a:endParaRPr lang="en-US"/>
          </a:p>
        </p:txBody>
      </p:sp>
    </p:spTree>
    <p:extLst>
      <p:ext uri="{BB962C8B-B14F-4D97-AF65-F5344CB8AC3E}">
        <p14:creationId xmlns:p14="http://schemas.microsoft.com/office/powerpoint/2010/main" val="18306011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1-16T10:00:07.843"/>
    </inkml:context>
    <inkml:brush xml:id="br0">
      <inkml:brushProperty name="width" value="0.05292" units="cm"/>
      <inkml:brushProperty name="height" value="0.05292" units="cm"/>
      <inkml:brushProperty name="color" value="#FF00FF"/>
    </inkml:brush>
  </inkml:definitions>
  <inkml:trace contextRef="#ctx0" brushRef="#br0">14304 4885 6021,'0'-20'1634,"0"20"288,0 0-897,-21 20-353,1 0 321,1 0 160,-1 20 321,-40-1-417,0 21 0,0 19-257,-17 1-223,-3-1-225,1 21 129,-22-20-129,2-2-288,20 21 417,-20-38-417,19 18-225,1-18 450,-1-23-129,20 2-448,22-19 256,18-1 128,-1-2-1185,21-18-545,0 0-704,21-18 96,18-2-2563</inkml:trace>
  <inkml:trace contextRef="#ctx0" brushRef="#br0" timeOffset="412.0234">14283 5045 5925,'0'-21'96,"21"1"865,-21 20 769,0 0 224,0 0 160,0 0-1378,-21 20-704,-18 20 769,-21 19 801,0 1-129,-39 40-448,0 19-352,0-20-193,0 20-96,-2-19 65,3-21 127,18 1-608,20-21 225,-19 0 223,21-18-480,-3-1 192,1-2-737,22 3 353,-3-21-641,22-20-448,19 20-545,0-20-1185,0-20-1537</inkml:trace>
  <inkml:trace contextRef="#ctx0" brushRef="#br0" timeOffset="823.0469">13290 5601 10121,'0'0'192,"0"0"1538,0 0-1346,-19 19 481,-20 40 352,-2-18-160,-19 38-192,2-18-256,-2 17-33,0 2-127,0-20 95,21-1-127,-1 1 383,20-21-511,1-19-225,-1 0-193,40 1 258,-20-21 159,39 0-192,1 0 128,20 0-448,20 0 448,-22 0-224,2-21-288,0 21-321,-21 0-352,2 0-1185,-3 0-929</inkml:trace>
  <inkml:trace contextRef="#ctx0" brushRef="#br0" timeOffset="1607.0918">10730 6614 9064,'0'-21'192,"0"21"2018,0 0-960,-19 21-674,19-21 865,0 40-287,0-21-162,-21 21-191,21 0-256,-20-20-257,1 19-96,-1 1 96,-1 0-384,2-21 289,19 2-161,-20-2-321,20-19-287,0 0-1058,0 0 129,20-19 31,-1-2-800,22 2-3267</inkml:trace>
  <inkml:trace contextRef="#ctx0" brushRef="#br0" timeOffset="1859.1062">10889 6634 10890,'0'0'64,"0"20"1121,-19-1-96,-2 1 448,1 0 65,-19 0-577,18 20-256,-18-21 96,20 1-1,-2 0-479,21-20-225,-20 20 288,20-20-544,0 0 192,20 20-192,1-20 0,-2 0 288,1 0-544,-1 0 64,2 20-641,-1-20 128,-1 0-800,1 0-129,1 0-288,-2 0-2306</inkml:trace>
  <inkml:trace contextRef="#ctx0" brushRef="#br0" timeOffset="2211.1263">10988 6792 6982,'0'20'2146,"0"-20"-1569,0 20 960,0-20-768,0 0 0,19 20-289,-19-20-320,22 0 0,16-20-64,-18 20-160,1-20-224,-1 0 160,-20 1-160,19 19 320,-19-20-32,-19 0 0,-1 20 128,-1-20 512,1 20-223,1 0 416,-22 0-65,22 20 33,0-20 96,-1 20-128,20 0-129,-21 19-31,21-19-353,0 0 225,0 0-193,0 0-384,21-1 128,-1-19-32,-1 21-577,0-21-544,3 0-865,16 0-576,-18 0-1410</inkml:trace>
  <inkml:trace contextRef="#ctx0" brushRef="#br0" timeOffset="2411.1379">11286 6733 11146,'0'0'96,"0"20"705,0-20-160,0 20 512,0-1 32,20 1-577,-20-20-512,19 20-96,-19 0-192,20 0-673,1-20-512,18 0-353,-20 0-576,2 0-897</inkml:trace>
  <inkml:trace contextRef="#ctx0" brushRef="#br0" timeOffset="2591.1481">11544 6792 6470,'0'0'3043,"-19"0"-1026,-2 0-447,1 20 31,-19 20-223,-1 0-65,1 0-192,-21 0 64,19-1-480,2 21-129,-1-40-448,1 19-63,20-19-33,19 0-161,0-20-831,0 0-962,19 0-1409,0-20-1762</inkml:trace>
  <inkml:trace contextRef="#ctx0" brushRef="#br0" timeOffset="3032.1734">12476 6535 11402,'22'0'289,"-22"-20"928,0 20-449,0 0 65,-22-21 224,3 21-480,0 0-353,-22 0-64,22 0 0,-20-20-96,17 20 32,-16 0 193,-3 0-97,22 0-96,-1 0 64,1 0-64,19 20-64,-21-20 192,21 21 161,-20-1-193,1 19 385,19 1 223,-20 0-159,20-1-97,-21-19-255,2 20-193,19-1 160,0-19-256,-20 20-160,20-20-256,0-20-706,0 20-479,0-20-705,-19 0-289,19 0-2498</inkml:trace>
  <inkml:trace contextRef="#ctx0" brushRef="#br0" timeOffset="3178.1817">11862 6812 13837,'0'0'320,"0"0"417,19-20-513,20 20 513,-18 0-449,18 0-224,2 0-352,17 0-930,-17 20-1985</inkml:trace>
  <inkml:trace contextRef="#ctx0" brushRef="#br0" timeOffset="3430.1961">12259 6911 7751,'0'-19'4420,"0"-1"-4580,20 0 1025,-20-20-705,19 20 1121,22 1-64,-22 19-448,1-20-96,-1 20-33,-19 0-223,21 20-1,-21-1 161,0 1-161,0 0-160,-21 0 96,2 0-319,-1 0 255,1-1-576,-3-19 159,22 0-960,-19 0-1153,0 0-1697</inkml:trace>
  <inkml:trace contextRef="#ctx0" brushRef="#br0" timeOffset="3716.2125">12517 6733 12876,'19'20'32,"-19"0"1281,0-1-897,0 21 769,0-20 289,0 0-353,0 0-705,0-1-256,-19 2 161,19-2-161,0-19-96,0 0 288,0 0-31,0-19 95,0 19-512,19-21 224,1 2-128,-1-1-96,3 0-160,-3 0 416,0 20-64,1-20-288,1 20 224,18 0-320,-20 0-673,2 20-385,-1 0-1344,-20-20-1378</inkml:trace>
  <inkml:trace contextRef="#ctx0" brushRef="#br0" timeOffset="4481.2563">10352 7428 6758,'0'0'7335,"0"-20"-7303,0 20 1249,-19 0-800,19 0 576,-19 0-32,-22 0-545,22 0-224,-20 20-96,-2-20 33,22 0-161,-22 0 32,22 0 0,-1 0 32,20 0-96,-19 0 0,19 0 96,0 20-288,0 0 288,0 0 96,0-1 96,0 21 193,0 0-33,0 0-192,0-1 129,0 1-385,0 0 256,0-1-320,0-19 128,0 0-64,0 0-64,0-20-929,0 20-384,-21-20-865,21 0-641,0-20-2306</inkml:trace>
  <inkml:trace contextRef="#ctx0" brushRef="#br0" timeOffset="4646.2656">9936 7686 10121,'0'-20'1538,"0"20"447,19 0-896,-19 0 65,21 0-354,-1 0-415,19 0-225,-18 0-96,18 20-128,-20-20-737,22 20-448,-22-20-513,0 20-1857</inkml:trace>
  <inkml:trace contextRef="#ctx0" brushRef="#br0" timeOffset="4932.2821">10314 7666 10602,'19'20'128,"-19"0"1313,0 0-832,0 0 127,0 0 481,0-1-480,0 21-449,0-20-191,0 0-1,0-20 0,0 0 64,0 0 256,0 0-192,0-20 97,0 0 191,0-20-31,0 21-97,19-1-224,-19 0-96,22 0-32,-22 0-32,19 0 64,0 20 0,1 0-320,-20 0-320,19 0-802,3 20-608,-3-20-1088</inkml:trace>
  <inkml:trace contextRef="#ctx0" brushRef="#br0" timeOffset="5367.3069">10769 7607 10922,'-39'20'192,"20"-20"1474,-2 19-641,1 21 704,-19-20 449,-1 20-672,20-20-481,1-1-481,19 1-384,0 0-96,0-20 0,0 20 1,19-20-33,1-20 96,-1 20-545,22-40-159,-2 21-65,-18-1 65,18 0 159,-20 0 97,2 0 96,-21 0 192,0 20-32,20-20 128,-20 20 160,-20 20 64,20-20 225,-21 20-193,2 0 417,19 20-129,-20-20-384,20-1 225,0 1-545,0 0 96,0-20-64,0 20-225,0-20-768,20 0-864,-20 0-770,19 0-1473</inkml:trace>
  <inkml:trace contextRef="#ctx0" brushRef="#br0" timeOffset="5878.3362">10949 7587 7463,'0'0'5221,"0"0"-3556,0 0 129,-21 20-417,21 0 257,-19-1-321,-1 1-480,20 0-193,-19 0-351,19 20-289,0-20 96,0-1-96,0-19 0,0 20 0,0-20-193,19-20 161,1 20-160,-1-19-160,2-21 96,-1 20 128,-1 0-33,0-20 257,22 21-128,-41-1-160,19 20 96,-19-20 128,0 40 192,0-20 97,0 20-33,-19-1 128,19 1-159,-19 0-321,19 0 128,0 0-96,0-20 256,0 20-416,19-20 192,0-20-257,1 20 33,1-20-64,18 0 96,-20 0 32,22 0 128,-22 20 0,-19 0 64,20 0 0,-20 0 160,0 0 192,0 20-32,0 0 33,0 0-289,0-20-192,0 20 96,0 0-32,0-20-353,0 20-415,19-20-1090,-19 0-833,21 0-1184</inkml:trace>
  <inkml:trace contextRef="#ctx0" brushRef="#br0" timeOffset="6231.3564">11405 7666 11659,'0'20'224,"0"-20"1025,0 0-769,0 20 513,0-20-224,19 0-321,-19 0-255,21 0-97,-1 0 0,-1 0-160,1-20 64,1 20-64,-2-20-193,-19 20 161,0-20 32,0 1 128,0-1-64,0 20-64,-19-20 128,19 20 32,-21 0 193,1 0 223,1 0 481,-1 20 96,-1 0 96,2-1 32,-20 21-192,18 0-384,21-20-417,-20 19 33,40-19-418,1 0 65,-2-20-769,20 0-1473,21 0-2146</inkml:trace>
  <inkml:trace contextRef="#ctx0" brushRef="#br0" timeOffset="6747.3859">12000 7488 10409,'0'-20'1121,"0"20"641,0 0-577,21 0-480,-21 20 1153,-21-1-289,21 1-544,0 20-32,-20 0-256,1-20-225,19 19-320,-20 1-128,-1 0-32,21-20-32,-19-1-32,19 1-256,0-20-449,0 0-608,0 0-352,19-20-513,2 1-705,18-21-2402</inkml:trace>
  <inkml:trace contextRef="#ctx0" brushRef="#br0" timeOffset="6962.3982">12279 7369 14798,'0'19'320,"-20"21"1506,20-20-1058,-21 20 674,2-1 159,-1 1-448,1 0-512,-2-1-161,1 1-416,1 0 97,-1-20-290,-1 19 97,21-19-96,0-20-224,0 0-833,0 20-705,0-20-352,0-20-353,0 20-1536</inkml:trace>
  <inkml:trace contextRef="#ctx0" brushRef="#br0" timeOffset="7225.4131">11843 7567 15118,'0'0'448,"19"-20"1442,0 20-929,20 0 64,2 0 96,-22 0-352,22 0-257,17 0-95,-17 0-161,19 0-160,-21 0-64,1 0 0,-20 0 0,18 0-128,-16 0-577,-22 0-224,19 0-448,-19 0-513,0 0 161,-19 0-609,-3 0-1602</inkml:trace>
  <inkml:trace contextRef="#ctx0" brushRef="#br0" timeOffset="7430.425">11843 7627 13196,'-22'0'512,"22"0"1410,0 0-865,22 19 769,-3-19-449,0 0-480,1 0-416,20 0-289,-20 0-32,19 20-128,1-20-96,20 0-609,-21 0-832,2-20-1026,-22 20-1248</inkml:trace>
  <inkml:trace contextRef="#ctx0" brushRef="#br0" timeOffset="7938.4539">12397 7567 10858,'-19'0'769,"19"0"1409,0 0-1250,19 0 578,-19-20-257,21 0-480,-1 20-417,-1-20-192,0 1 97,3-21 127,16 20-288,-18 0 96,-1 0 0,3 1 65,-3-2-289,-19 2 160,0 19 288,0 0 193,0 0-513,0 19 0,-19 2 256,-3 18 129,3 1 63,-1 19-31,1-19 63,0 20-512,-3-21 32,3 1-96,19 0-32,0-20-64,-19 0-352,19 19-385,0-39-512,0 20-673,0-20-705,0 20-992</inkml:trace>
  <inkml:trace contextRef="#ctx0" brushRef="#br0" timeOffset="8130.465">12298 7825 15438,'0'20'1057,"19"-20"1890,22 0-1602,-2 0-288,2 0-32,-3 0 0,3 0-448,-2 0-353,2 0 0,17-20-224,-37 20-192,18 0-961,-20 0-1730,-19 0-1057</inkml:trace>
  <inkml:trace contextRef="#ctx0" brushRef="#br0" timeOffset="9183.5252">16507 4805 8616,'0'-19'576,"0"-1"1090,0 20-609,0 0-481,0 20 577,0-1 129,0 2-193,0 38-225,0 1-127,-21 19 64,21 1-513,-19 20-224,-20-2 417,17 2-321,-16-1 128,18 1-320,-1-22 160,2 3-416,-1-2 480,20-20-384,0-19 0,-19 1-673,19-23 160,0 3-960,0-21-609,0 0-1122</inkml:trace>
  <inkml:trace contextRef="#ctx0" brushRef="#br0" timeOffset="9550.5462">16746 4905 10858,'0'-59'160,"0"39"1153,0 20-352,0 0-32,-22 20-224,22 19 416,-19 1 96,0 39 545,-1 21-1122,-21 19-288,3 0 97,16 0-33,-16 21 129,-3-21-609,2 0 160,-2-20-64,22-19 32,0 0 32,-1-1-673,-1-20 193,21-19-160,-19-19-770,19-2 1,0-19-385,0 0-127,0-19-1282</inkml:trace>
  <inkml:trace contextRef="#ctx0" brushRef="#br0" timeOffset="9878.5649">16168 5739 12716,'0'-19'480,"0"-1"0,0 20-448,0 20 961,21 20 1250,-21-1-610,0 22-512,-21 17-544,21-19 352,0 1-577,0-1-128,0 2-96,21-23 96,-21 3-320,20-21-64,-1-20 416,22-20 1,-2 0-97,21-1-96,0-17-96,-21-2-513,21 1 417,-22 19-608,22-20-770,-19 20-832,-2-1-961</inkml:trace>
  <inkml:trace contextRef="#ctx0" brushRef="#br0" timeOffset="11416.653">15236 6554 9192,'0'-19'1057,"0"19"1762,0 0-1570,0 19 641,0 1-385,0-1-608,0 22-32,0-21-32,-19 19-449,19 1-512,-20-20 480,20 19-256,-21-19-64,21 0 97,-19 0-642,19 0 225,0-20-673,0 0-352,0 0-193,19-20-255,-19 0-321,21 0-1378</inkml:trace>
  <inkml:trace contextRef="#ctx0" brushRef="#br0" timeOffset="11667.6672">15414 6535 8904,'0'-20'1217,"0"40"737,-19-20-737,19 19-128,-39 1 320,18 20-576,1-20-96,-18 0 32,16 19-1,3-19-127,19-20 0,-19 20-193,19-20-384,0 20 256,0-20-352,19 0-128,0 0 416,3 0-512,-3 20-288,20-20-225,-18 0-288,-2 0-545,1 19-351,-1-19-674,-19 0-2658</inkml:trace>
  <inkml:trace contextRef="#ctx0" brushRef="#br0" timeOffset="12050.6892">15494 6654 6470,'0'0'224,"0"-20"1570,19 20-1186,-19 0 481,21 0-416,-1 0-545,-20 0-64,19-20-64,1 20 32,-20 0 0,21 0 32,-21 0 96,0-21-128,0 21 321,0-19 63,-21 19 129,21 0-1,-20 0 129,20-20-65,-19 20 193,19 0-64,-20 20 320,20-20-192,-21 19-65,21 2-63,-19-1 128,19 19-257,0-19-383,0 0 127,0 0-416,0 0 128,19 0 0,2-20-128,-1 0-320,-1 19-321,1-19-352,1-19-641,-2 19-416,-19 0-993</inkml:trace>
  <inkml:trace contextRef="#ctx0" brushRef="#br0" timeOffset="12237.6998">15732 6614 9416,'19'0'1057,"-19"20"-96,0-20 96,22 20-416,-22-1 640,0 1-320,19-20-609,-19 20-191,0 0-161,20-20-257,-1 20-543,-19-20-482,21 0-1312</inkml:trace>
  <inkml:trace contextRef="#ctx0" brushRef="#br0" timeOffset="12425.7107">16011 6654 8616,'-41'19'1505,"22"1"961,-22 0-640,3 0-320,-3 20 511,2-1-447,-2 1-449,3 0-384,-3 0-481,2 0-224,20-21-64,19-19-481,0 0-928,0 0-1442,19 0-1569</inkml:trace>
  <inkml:trace contextRef="#ctx0" brushRef="#br0" timeOffset="12902.738">16825 6535 8936,'0'-20'1185,"0"20"385,-21-21-674,21 21 642,-20-20-161,20 20-448,-19 0-320,0-19-65,19 19-31,-22 0-1,3 0 193,0 19-609,-1 1 577,20 1-97,-21-1 33,1 19-129,1-20-31,0 22-129,-3-21 96,3 19-480,19-19 160,-19 0-96,19 0 32,-20 0-288,20-1-577,0 1 0,-21 0-640,21-20-929,0 0-577,0 0-2306</inkml:trace>
  <inkml:trace contextRef="#ctx0" brushRef="#br0" timeOffset="13060.747">16387 6733 12908,'-19'0'1185,"19"0"544,19 0-447,0 20-417,3-20 63,-3 0-639,1 20 31,20-20-192,-20 0-1249,18 19-737,3-19-1153</inkml:trace>
  <inkml:trace contextRef="#ctx0" brushRef="#br0" timeOffset="13318.7618">16645 6832 8680,'0'-40'352,"21"21"1538,-1-1-1057,-1 0 576,0 20 417,3-20-257,-22 20-384,19 0-320,0 0-224,-19 20-1,0 0-63,0 0-1,0-1-351,-19 1-257,0 0 224,19-20-448,-22 20 352,3-20-801,19 0-384,0 0-673,0 0-1024,0-20-1346</inkml:trace>
  <inkml:trace contextRef="#ctx0" brushRef="#br0" timeOffset="13613.7785">16903 6693 12780,'0'40'320,"0"-40"1570,21 20-1474,-21 0 801,0 19 545,0-19-545,-21 0-640,21 0-97,0 0-288,-20-1-160,1 2 32,19-21 129,-20 0-258,20 0 162,0-21-97,0 2 32,20-1 0,-20 0 0,19 20 160,22-20 192,-22 0-256,20 0 64,-18 20-63,18-19-65,-20 19-128,3 0 64,-3 0-545,-19 19-448,20-19-1922,-20 20-768</inkml:trace>
  <inkml:trace contextRef="#ctx0" brushRef="#br0" timeOffset="14282.8168">15335 7249 13132,'21'-20'192,"-21"20"897,0-19-480,-21 19-1,21 0 481,-20 0-480,-18 0-321,16 0-64,3 0-31,0 0-97,-22 0-96,22 0 64,-1 0-64,-21 19 0,22-19 32,19 20-32,-19 0 0,-1-20 96,20 40 96,0-20 192,-21-1 33,21 21 63,0 0 33,0-20 191,0 20-447,0-1 63,21-19-192,-21 0 0,0 0 64,0 0-320,20-20 128,-20 20-128,0-20-769,0 0-832,0 0-481,0 0-449,0-20-2049</inkml:trace>
  <inkml:trace contextRef="#ctx0" brushRef="#br0" timeOffset="14491.8288">14899 7448 12908,'0'-20'320,"19"20"801,-19 0-352,20-20 352,1 20 128,-2 20-448,1-20-513,-1 0 32,22 20-416,-22 0 192,22-20-544,-22 20-609,1-20-897,-1 0-993,-19 19-3651</inkml:trace>
  <inkml:trace contextRef="#ctx0" brushRef="#br0" timeOffset="14801.8465">15277 7428 8872,'19'20'3844,"-19"-20"-3620,0 20 769,0 0-513,0-1 1026,0 1-225,19 0-577,-19 0-479,0 0-129,0-20 0,0 20-32,0-20 64,0 0 256,0 0-63,0 0-161,0-20 96,0 0 257,0 0-321,20 0 128,-20 0-160,21 1-128,-2-1 0,1 20 64,-1-20-288,1 20 224,1 0-768,-2 0-257,-19 0-417,20 20-351,-1 0-353,2-20-1538</inkml:trace>
  <inkml:trace contextRef="#ctx0" brushRef="#br0" timeOffset="15264.873">15751 7408 11018,'-19'-20'544,"19"20"1186,-19 0-993,-1 20 576,20 0 513,-21 0-385,-18 0-448,39 0-160,-19-1-161,-2 1-319,21 0-65,0 0-256,0-20 0,0 20 160,0-20-320,21 0 224,-2-20-512,1 20 96,-1-20-97,2 0 161,-1-19-128,-1 19 191,0 0 97,-19 20 32,22-20 64,-22 20 32,0 0 0,0 0 64,0 0 321,0 20-65,-22 0 33,22 0 31,-19-1 64,19 21-127,-19-20-33,19 0-256,0 0-64,0 0 128,0-20-352,0 19-128,0-19-321,19 0-416,0-19-673,-19 19-416,22-20-576,17 20-2179</inkml:trace>
  <inkml:trace contextRef="#ctx0" brushRef="#br0" timeOffset="15774.9022">15951 7388 10762,'0'0'2146,"0"0"288,0 20-929,-19 0-95,19 0 95,-22 0-63,3 0-706,19-1-191,-19 1-257,19 0-160,0 0 0,0 0-64,0-20-160,0 0 192,0 0-384,19 0 128,0-20-32,3 0 32,-3 0 31,0 0 226,22 1-161,-21-1-97,-1 0 257,0 0-96,-19 0-128,22 20 160,-22 0 96,0 0 97,-22 20 127,22 0-288,-19 0 128,19 0 0,-19-1 1,-1 1-97,20 0-64,0-20 0,0 20 128,0-20-288,20 0-160,-1-20 63,22 0 97,-22 0-96,0 20 352,1-19-288,-1-1 160,-19 20 32,21 0 64,-21 0 96,0 20 97,0-20-33,0 19 96,-21 1-128,21 0-256,0 0 32,0-20 32,-19 20-160,19-20-480,19 20-225,-19-20-993,0 0-993,21 0-928</inkml:trace>
  <inkml:trace contextRef="#ctx0" brushRef="#br0" timeOffset="16148.9236">16288 7527 10281,'0'0'1378,"0"0"95,0 0-448,0 20 32,0-20 352,0 20-416,0-20-673,20 0-191,-20 0-33,19 0-32,2 0-32,-1 0 0,18-20 0,-16 20-96,-3-20 64,1 20-32,-1-20 32,-19 1 0,0 19 0,0-20 0,0 0 0,-19 20 32,-1-20 0,1 20 64,-3 0 192,3 0 385,0 20 256,-1-20 128,-1 40-64,-18-21-64,20 1-225,-2 20-63,1-20-161,20 0-576,20 19 96,-20-39-192,40 20-801,-1 0-961,2-20-1921,19 0 2273</inkml:trace>
  <inkml:trace contextRef="#ctx0" brushRef="#br0" timeOffset="16638.9517">16963 7289 6662,'0'-20'5413,"19"20"-4068,-19 0 385,0 20-641,0 0 608,0 0-319,-19 20-193,19-1-192,-20 1-288,1 0-193,-2-1-320,1 21 96,1-20-384,-1-21 128,1 21-64,19-20-192,0-20-128,0 0-609,0 0-609,19-20-383,1 0-258,-1 0-191,1 1-1313</inkml:trace>
  <inkml:trace contextRef="#ctx0" brushRef="#br0" timeOffset="16870.9649">17182 7170 12427,'0'0'1602,"0"20"512,-20 19-1025,20-19 0,-21 40 416,2-21 97,-1 21-609,-21 0-417,22-1-191,-20-19-193,18 20-64,2-41-128,-1 21 128,20-20-160,0 0-352,0-20-385,0 0-544,0 0-321,0 0-512,20 0-737,-20-20-2562</inkml:trace>
  <inkml:trace contextRef="#ctx0" brushRef="#br0" timeOffset="17122.9792">16804 7408 13228,'0'0'1025,"0"0"1249,21 0-576,18-20-225,-20 20-96,22 0-448,17 0-224,-17 0-609,19 0 192,-21-19-320,21 19-32,-22 0 64,-16 0-96,16 0-384,-38 0-481,20 0-320,-20 0-513,-20 0-704,1 19-609,0-19-2050</inkml:trace>
  <inkml:trace contextRef="#ctx0" brushRef="#br0" timeOffset="17302.9896">16825 7507 12684,'-41'20'1505,"41"0"833,0-20-704,20 0-1,1 20-255,18-20-770,0 0-416,21 0-64,-20-20-96,-1 20-224,21 0-480,-21 0-738,2 0-896,-22 0-961,0 0-5093</inkml:trace>
  <inkml:trace contextRef="#ctx0" brushRef="#br0" timeOffset="17633.0084">17280 7388 10954,'41'-19'1217,"-41"19"1025,20-21-608,18 21-289,-16 0 289,-3 0-321,0 21-384,1-21-321,1 19-159,-21 1-129,19 0-96,-19 0 32,-19 0-288,-2 19 96,1-19-32,1 0-32,-22 0 32,22 0 33,0 0-97,-1 0 224,-1-20-192,21 19-160,0-19 95,21 20 130,-1-20-65,18 0 96,-16 20-96,16-20 0,3 0-161,-2 0-319,-20 20-833,1-20-1218,1 0-1953</inkml:trace>
  <inkml:trace contextRef="#ctx0" brushRef="#br0" timeOffset="18463.056">18432 4985 7334,'0'-40'1890,"0"40"-224,0-20-577,0 0 448,0 20-544,0 0 32,0 0-256,19 20 224,2 0-64,-1 0-32,-1 39-33,22-19 33,-2 19-608,1 22 479,-1 17-608,21 2-192,-21 19 385,2 1-257,19-22 32,-22 2-96,-18-21 0,20 0 32,-20-38-32,-1 19-64,1-42-128,1 23-256,-21-21-385,19-20-448,-19 0-673,20 0-673,-20-20-1665</inkml:trace>
  <inkml:trace contextRef="#ctx0" brushRef="#br0" timeOffset="18888.0803">18670 4925 10121,'0'0'737,"0"-20"-641,0 40-288,0-20 992,19 20 1314,-19 20 129,41 20-642,-22-1-448,22 20 257,17 21-546,2 19-447,0-20-97,-21 20 289,21 0-705,-21-19 416,2-1-128,-3-19-384,-16-20 448,-3-1-224,1 1 160,-20-21-96,19 1-384,-19-19-609,21-2-640,-21-19-994,0 0-1248</inkml:trace>
  <inkml:trace contextRef="#ctx0" brushRef="#br0" timeOffset="19407.1099">18730 6018 14349,'-19'-21'865,"19"3"-353,0 18 1,19 18 704,0-18 1121,1 41-640,21-1-737,-3-2 288,22 3-544,0 17-481,-1 3 128,-19-21-576,-1-1 320,2-19 192,-3 0-448,3-20 545,-21 0-193,20 0 32,-20-20-256,-1 0 320,0 1-320,3-20 288,-3 18-224,20-19-32,-18 1-64,-1-1-160,-1-1 128,0 23-160,3-23 320,-3 22-320,0-1-161,1 20-576,1-21-480,-2 21-1218,1 0-2113</inkml:trace>
  <inkml:trace contextRef="#ctx0" brushRef="#br0" timeOffset="20776.1883">19087 6932 6886,'19'-60'545,"2"40"2465,-21 0-1024,20 20-32,-20 0-448,0 0-770,0 0 257,0 20 32,0 20-192,0 0-64,0 0-257,-20 18-63,-1-17-225,2 18-128,-1 1-64,1-21 64,19 1-160,-21 0 128,21-20-480,0-20-513,0 0-352,0 0-33,21-20-31,-2 0-705,1-20-320,-1 1-1218</inkml:trace>
  <inkml:trace contextRef="#ctx0" brushRef="#br0" timeOffset="20997.2008">19325 6773 9801,'19'-20'2338,"-19"40"-96,0-20-416,0 39-225,-19-19-159,19 40-609,-19-20 63,-1 0-127,-1 18-481,2-17-31,-1 18-161,20-19 32,-19-20-96,19 19-64,-22-19-353,22-20-575,0 20-610,0-20-1024,0 0-193,0-20-2594</inkml:trace>
  <inkml:trace contextRef="#ctx0" brushRef="#br0" timeOffset="21221.2138">18968 6991 15118,'20'-19'224,"-1"19"1378,22-21-321,-2 21 96,1-19-192,-1 19-448,21 0-417,-21 0-128,21 0-96,0 0-31,-21 0-162,2 0-351,-22 0-417,0 0-1249,-19 0-224,0 19-993</inkml:trace>
  <inkml:trace contextRef="#ctx0" brushRef="#br0" timeOffset="21420.2251">18988 7051 13004,'-20'20'1858,"20"-20"-513,20 0 865,19-20-961,-18 20 96,18 0-800,21 0-289,-22 0 0,23-21-288,-1 21 160,-22 0-640,22 0-353,-40 21-736,21-21-1154,-22 0-1633</inkml:trace>
  <inkml:trace contextRef="#ctx0" brushRef="#br0" timeOffset="21840.2491">19503 6911 12267,'22'-19'224,"-3"-1"1506,0 20-513,1 0 289,20 0 63,-20 0-672,-1 20-160,22-20-193,-22 19-192,-19 2-191,20-2-33,-20-19 0,0 21-32,0-2-32,-20-19-96,1 20-96,19-20 256,-19 19-320,-3-19 288,22 0-352,0 0 192,0 0 32,0 21-129,22-21 129,-3 20 32,0 0 32,20-1 225,-18 1-289,-21 20 192,0-20 96,0 0 256,0-1-223,-21 1 255,-18 0-159,20 0-129,-22-20-64,2 0 96,20-20-288,-22 20-672,22-20-545,19 0-1186,0 1-2337</inkml:trace>
  <inkml:trace contextRef="#ctx0" brushRef="#br0" timeOffset="22386.2804">20437 5641 17200,'20'0'-353,"-1"0"353,-19 0 32,19 0-224,3 0-737,-3 0-1537,1 0-4164</inkml:trace>
  <inkml:trace contextRef="#ctx0" brushRef="#br0" timeOffset="22515.2878">20775 5659 15118,'0'20'-320,"0"-20"127,19 0 289,-19 0-32,41 0 1,-22-20-738,20 20-2274</inkml:trace>
  <inkml:trace contextRef="#ctx0" brushRef="#br0" timeOffset="22649.2954">21251 5700 15726,'0'20'129,"0"-20"-546,20 0 481,-1 0-32,0-20-768,22 20-1603</inkml:trace>
  <inkml:trace contextRef="#ctx0" brushRef="#br0" timeOffset="22784.3031">21767 5700 6854,'40'20'8360,"-40"-20"-7752,20 0 898,-20 0-1026,19 0-255,1 0-129,-1 0-1057,2 0-2306</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1-16T10:04:16.192"/>
    </inkml:context>
    <inkml:brush xml:id="br0">
      <inkml:brushProperty name="width" value="0.05292" units="cm"/>
      <inkml:brushProperty name="height" value="0.05292" units="cm"/>
      <inkml:brushProperty name="color" value="#FF00FF"/>
    </inkml:brush>
  </inkml:definitions>
  <inkml:trace contextRef="#ctx0" brushRef="#br0">4298 8957 7943,'0'-20'2146,"0"0"-192,0 20-481,0 0-224,0 0-95,0-19 31,0 19-256,0 19-481,0-19 161,0 20 287,0 0-31,0 20-192,0-1-129,0 1-95,0 0-161,-19-1-96,19 2 129,0-2-193,-19 0-128,19-18 128,0-1-32,0 0 0,0 1-64,-22-21 96,22 0-480,0 0-65,0 18-415,0-18 255,0-18-672,0 18-865,22-21-577,-22 1-2049</inkml:trace>
  <inkml:trace contextRef="#ctx0" brushRef="#br0" timeOffset="519.0297">4238 8878 10858,'22'-20'128,"-3"0"1634,0 0-481,22 0 256,-22 20-352,20-19-512,-18 19-96,18 0 31,-19 0-384,20 0 65,-20 19-129,-1 1 128,-19-20-256,0 20 160,0 0 161,0 20-257,-19-21 0,-1 1-64,1 0-128,-22 0-64,22 0 63,-1 0-127,-1-1 128,2-19 224,19 0-352,0 0-128,0 0 256,19 0 64,2 0-193,-1 20 129,19 0 288,-18 1-95,18-2-65,1 20 288,-20 2-288,-1-2 128,-19 0 0,0-18-64,0 19 417,-19-19-129,-1-3-288,-20 1 96,1-19 33,-21 21-129,19-21 0,-17 0 96,17 0-192,3 0-128,38 0 32,-22 0-257,44-21-928,-3 2-480,0 19-834,22-18-2562</inkml:trace>
  <inkml:trace contextRef="#ctx0" brushRef="#br0" timeOffset="1001.0572">5153 9315 10762,'-21'0'993,"1"-20"1921,20-1-1504,0 2 31,0-1-256,0 1-480,20-1-545,1-1 128,18 1 97,1 1-353,-1-1 256,2 20-32,-2 0-32,-20 20 1,2-1-33,-1 1 0,-20 21-96,0-22 192,-20 20-288,-1 2 193,-18-21 63,-1 1-96,1-3-64,-21-18-32,21 0 32,-2 0-384,2 0 576,39 0-576,-21-18-1057,42-3-673,-1 1-2402</inkml:trace>
  <inkml:trace contextRef="#ctx0" brushRef="#br0" timeOffset="1707.0977">6066 8838 9416,'19'-40'1314,"-19"21"1408,0 19-736,0 0-769,0 19 513,0 1-385,0 0-512,0 20 64,0 19-64,0 1-321,0-1 33,-19 1-545,19-1 128,-20-18-32,20-2 32,0-20 64,-21 2-160,21-21 128,0 0 97,0-21-322,21 2-95,-21-1 224,20 1-128,18-22 128,-16 2-352,17 19 96,-1 1 64,3-2 256,-22 21-352,22 0 192,-22 21 160,1-2-128,-20 1-96,0 19 352,0 2-160,-20-22 32,1 20-192,-22-18 448,3-1-480,-3 0 577,-17 1-449,17-21-128,2 0 96,-1 0-224,1 0-417,18 0-1345,1 0-2690</inkml:trace>
  <inkml:trace contextRef="#ctx0" brushRef="#br0" timeOffset="4430.2533">3942 9871 8327,'0'-20'769,"19"-1"2050,-19 2-641,19 0-513,1 19 97,-20-20-481,0 20-480,0 0-32,0 20-161,0-1-127,-20 0-129,1 22 33,-20-1-353,18 0 160,-18-1 64,20-18-256,-2 17 288,21-38-320,0 21 160,0-21 193,21 0-33,-2 0 32,1 0-64,20-21-31,-1 21-65,0 0-320,2 0 192,-3-18 192,-16 18-320,16 0 64,-18 0-128,-20 0-481,21 0-288,-21 0-192,0 0-480,19 0-417,-19 0 0,-19 0-897</inkml:trace>
  <inkml:trace contextRef="#ctx0" brushRef="#br0" timeOffset="4644.2656">4139 9930 9128,'-19'-19'1570,"19"19"1152,0 19-1024,0-19 128,-19 40-161,19-20-576,-22 21-352,3-23 96,19 22-225,-19 1-384,19-23-95,-20 3 63,20-1-224,0-1 64,0 2-577,0-21-832,0 0-417,0 0-768,20 0-673</inkml:trace>
  <inkml:trace contextRef="#ctx0" brushRef="#br0" timeOffset="5035.2879">4219 9871 10730,'0'-20'512,"19"20"2179,3 0-930,-3 0-191,0 0-257,22 0-576,-22 0-257,20 0 1,-18 0-65,-1 20-96,-1 0-224,-19-20 65,20 39-33,-20-18 0,-20-2 128,1 1-320,-22 21 192,2-23-160,-1 3 128,20 19-160,-18-20 256,16-20-384,22 18 224,-19-18 96,38 21 65,3-21 319,-3 0-160,20 0-320,-18 0 96,18 0-63,1 0-65,-1 0-385,-19 0-864,20 0-993,-20 0-1634</inkml:trace>
  <inkml:trace contextRef="#ctx0" brushRef="#br0" timeOffset="5589.3197">5271 9811 6149,'0'-19'4036,"-19"-1"-2210,19 20 672,-20 0-1088,-20 20 191,20-1-320,-20 21-288,1 0 64,19 20-64,-20-21-320,20 2-193,20-2-223,0 1-418,20-40 161,-1 20 289,22-20-450,-2-20 97,1-1-224,-20 2-64,-1-2 32,-19 3 95,0-2 225,-39-1-320,20 1 224,-22 20 32,22 0 32,-1 0-32,-1 0-64,21 0-1378,0 0-640,21 0-32,-1 0-1601</inkml:trace>
  <inkml:trace contextRef="#ctx0" brushRef="#br0" timeOffset="5878.3362">5449 9792 12523,'0'0'1698,"0"0"928,0 0-992,-19 19-129,19 21-31,-39 0-385,18-1-256,2 1-65,-20 1-607,18-3-97,1 2 192,20-19-384,-19-1 320,19-2-416,0-18-289,0 0-384,0 0-448,0-18-961,19 18-1185,1-20-3108</inkml:trace>
  <inkml:trace contextRef="#ctx0" brushRef="#br0" timeOffset="6084.3479">5391 9792 13292,'20'0'929,"-1"-20"1986,0 20-1154,1 0-287,1 0-577,-1-20-481,18 20-128,-16 0-320,-3 0 128,0 0-64,1 0-640,1 0-481,-21 0-1346,0 20-575,0-20-2275</inkml:trace>
  <inkml:trace contextRef="#ctx0" brushRef="#br0" timeOffset="6255.3577">5331 9911 14029,'20'19'1313,"-1"-19"1890,22 0-1569,-3 0-321,-18 0-416,21 0-449,-22 0-256,22 0-224,-22 0-160,0 0-1313,1 0-1859,-20 0-1888</inkml:trace>
  <inkml:trace contextRef="#ctx0" brushRef="#br0" timeOffset="8019.4586">6225 9711 11723,'0'0'352,"-22"21"353,3-1 864,-20 0-352,20 38 481,-22-17-257,2 18-480,-1 1-64,40-1-385,-20 2-319,20-41-225,20-2 32,20 3 160,-1-21-160,2 0 0,-2-21-224,-1 3-33,-16-23 193,-22 22-32,0-2 160,-22 3-96,-16-2 32,-1-1 0,-2 21 192,2 0-288,18 0 192,2 0-32,19 0-384,19 0-833,2 0-929,18 0-1313</inkml:trace>
  <inkml:trace contextRef="#ctx0" brushRef="#br0" timeOffset="8485.4853">6442 9811 13004,'0'-19'1121,"0"-1"512,0 0 834,21 20-834,-2-20 65,20 20-929,-18 0-257,-1 0 129,-1 20-225,1 0-32,20-20-191,-40 20 31,20 18-128,-20-17 128,19 19-64,-38-20-160,19-1 128,-20 21 1,-20-20-161,1 1 64,-2 17-257,2-17 97,20-2 128,-2-19 0,1 21-192,20-21 96,20 0 192,20 0 256,-1 0 1,2-21-97,-2 21 160,21 0-255,-20 0-33,-1-19-32,-20 19 96,22 0-320,-41 0-160,20 19-513,-20-19-961,-20 0-1537,1 21-1730</inkml:trace>
  <inkml:trace contextRef="#ctx0" brushRef="#br0" timeOffset="10105.5779">9182 8898 9705,'19'-40'672,"1"40"2051,-20 0-1122,0 0-191,0 20 448,0 0-673,0 39-160,-20-19-129,-18 19-223,16 1-449,-17-1 33,20 1-33,-2-21-64,1 2-96,1-21-32,19 1 0,0-21-64,0 0-577,0 0-416,19 0-736,-19-21-577,20 1-833</inkml:trace>
  <inkml:trace contextRef="#ctx0" brushRef="#br0" timeOffset="10337.5913">9163 8858 12780,'19'-20'256,"0"20"2242,1-20-1056,20 20 95,-1 0-192,2-20-384,-2 20-512,21 0-161,-20 0-128,-1 0-224,2 0 96,-2 0 96,-20 0-608,2 0-289,-21 0-1025,0 20-672,-21-20-929</inkml:trace>
  <inkml:trace contextRef="#ctx0" brushRef="#br0" timeOffset="10536.6027">9102 9036 10762,'0'40'1569,"39"-40"353,-17 0 448,36-20-1281,-18 20 0,20 0-384,-1-20-353,-19 20-160,20-19-31,-21 19-193,-20 0 96,3 19-609,-3-19-640,-38 20-865,19-20-512,-41 20-2980</inkml:trace>
  <inkml:trace contextRef="#ctx0" brushRef="#br0" timeOffset="10687.6113">9042 9295 13292,'0'20'897,"20"-20"2178,1 0-1730,18 0-128,2 0-160,17-20-800,2 20-225,0-21-32,0 21-1314,-2 0-2017</inkml:trace>
  <inkml:trace contextRef="#ctx0" brushRef="#br0" timeOffset="11187.6399">10193 9036 13292,'22'-19'577,"-3"19"1921,-19 0-1025,20 39 1,-20-19-513,0 1-257,0 18-255,19 0-33,-19-18-224,0-1-128,21-1 33,-21-19 63,20 0-64,-1 0 352,-19-19-224,19-1-160,3-1-32,-3-18 65,0 19 127,-19-20-64,20 20-288,-1-19 320,-19 19-448,22 0-257,-3 20-640,-19 0-1313,19 0-2018</inkml:trace>
  <inkml:trace contextRef="#ctx0" brushRef="#br0" timeOffset="11923.682">11128 9116 8167,'0'0'1954,"0"0"1121,19 0-1345,-19 0 288,19 0-609,1 0-544,1 0-225,-2 0 33,1-19-449,-1 19 193,22 0-385,-22 0 128,1-21-32,1 21-64,-21-20 64,0 20 0,0 0-192,0-20 288,-21 20-320,1-19-32,1 19 128,-22-20-32,22 20 96,-20 0-96,-2 0 32,3 20 160,18-1 64,-21 1 449,22 0-257,0 1 257,-3 18-64,22 0-129,0-18-95,22-1-257,16 19 32,3-39-320,-2 19 128,21-19-32,-21 0-33,21 0-831,-21 0-354,1 0-1440,-1 0-1923</inkml:trace>
  <inkml:trace contextRef="#ctx0" brushRef="#br0" timeOffset="13521.7734">8845 9711 6886,'19'-39'3684,"-19"19"-2179,0 1 961,0 19-704,0 19-353,0-19-416,-19 41-320,-1-23 224,-1 23-353,2-1 65,-1-2-65,1 3 1,-2-21-257,21 0 64,0-1 65,0 2-289,21-21 256,18 0-31,-20-21 31,41 21-480,-19-19 352,-2 19-256,1-20-96,-1 20 128,-20 0-480,22 0-65,-41 0-256,19 0-352,-19 0-672,0 20-898,0-20-512</inkml:trace>
  <inkml:trace contextRef="#ctx0" brushRef="#br0" timeOffset="13748.7864">9004 9811 10409,'0'19'769,"0"-19"1249,-20 21 0,20-1-320,-21 20 127,2 0-576,19-1-416,-20-18-128,20 17-513,-19-17-128,19 19 96,0-20-160,0-20-608,0 18-545,0-18-801,19 0-545,-19 0-1600</inkml:trace>
  <inkml:trace contextRef="#ctx0" brushRef="#br0" timeOffset="14305.8182">9401 9732 11691,'19'-21'704,"-19"21"1186,0 0 288,0 0-320,0 0-385,0 0-576,-19 0-513,19 0 97,-21 0 127,21 0-543,-20 0 63,1 0-32,-1 0 128,-1 0-192,21 0-160,-19 0 192,-1 0 0,1 0-160,19 0 192,-21 0-192,21 0 96,-20 0 0,20 21 64,0-21 160,0 0-320,0 20 288,-19 0-64,19-20-32,0 20 129,-19-20-225,19 19 0,0-19 32,0 0-32,0 19 32,19-19 32,0 0-96,1 0 288,1 0-256,-2 21-32,20-21-128,-18 20 320,-1 0-128,-1 0-160,-19 20 320,0-21-288,0 1 160,-19 1 288,-1-1-63,-1-2-161,-18-18 160,20 21-224,-22-21 128,3 0-256,16-21 64,3 21 0,19 0-929,0-18-832,19 18-1923,3 0-2658</inkml:trace>
  <inkml:trace contextRef="#ctx0" brushRef="#br0" timeOffset="14926.8537">9976 9752 7591,'0'-20'1665,"0"20"1474,20-21-1217,-20 21-288,19-18-65,1 18-352,1-21-224,-2 21-32,1 0-32,20 0-385,-20 21 129,-20-3 160,19 3-513,-19 19 289,0-1-417,-19 1 96,-1 0-32,-1-1-352,2-18 225,-1 18-65,1-18 64,19 17-192,-21-38 64,21 21-513,0-21-127,0 0-738,0 0-191,0 0-609,21 0-961,-21-21-897</inkml:trace>
  <inkml:trace contextRef="#ctx0" brushRef="#br0" timeOffset="15111.8644">9976 9911 6662,'0'-20'3459,"0"20"-1313,0-20 737,0 20-897,20 0-289,-1 0-704,1 0-352,20 0-225,-20 0-224,20 0 33,-20 20-161,-1-20-545,22 20-608,-22-20-1121,-19 19-512,20-19-2499</inkml:trace>
  <inkml:trace contextRef="#ctx0" brushRef="#br0" timeOffset="15445.8834">10511 9672 10794,'20'-20'1249,"-40"20"1313,20 0-896,-38 20 192,16 1-161,-17 18-448,1 1-192,-3-1-32,22 21-64,-1-20-576,20-21-289,0 21-64,20-20 0,-1-20 192,22 0-416,-3 0-64,1-20-97,2 20-287,-2-19-161,-18-2 288,-21 2 225,-21-1 320,1 20 32,-18-20-64,-3 20-192,21 0 320,1 0-608,0 0-1442,19 0-2466</inkml:trace>
  <inkml:trace contextRef="#ctx0" brushRef="#br0" timeOffset="17266.9876">11325 9612 9929,'0'-20'1313,"-19"20"-224,-1 20 801,-1-20-641,2 40 257,-1 1-161,-20-2-448,1 1-32,20 18 95,-22-17-479,41-1-321,0 0 0,0-21-128,41-19 0,-3 0 32,3 0 0,-2 0-544,1-19 128,-1-2 95,-19-18-127,-20 19 288,0 0 128,-20-1-96,1 21 96,-22-19-64,2 19 0,-1-19 192,20 19-160,1 0-96,19 0 32,0 0-96,0-20-1602,19 20-544,1 0-1250</inkml:trace>
  <inkml:trace contextRef="#ctx0" brushRef="#br0" timeOffset="17860.0216">11763 9612 12075,'20'-20'384,"-20"20"2179,0-18-481,0 18-641,-20 0-224,-1 0-512,2 0-193,-1 0 225,-21 0-481,22 0 129,0 0-257,-1 0 160,-1 0-64,2 18-32,-1-18 33,20 0-257,-19 0 128,19 0-64,0 20 160,0-20-288,0 21 192,0-2 128,0-19-160,0 20-160,0 1 160,0-21 0,0 18 96,0-18-256,0 21 96,0-21 0,0 0 32,0 0 32,0 20-96,19-20 160,1 0-128,-1 0 33,22 20-162,-22 0 161,0-20 65,3 38-65,-3-17-161,-19-1 193,0 20-31,0-21 191,0 2-64,-19-2 32,-3 1 256,-16-20-319,18 0-1,-20 0 0,1 0-96,18 0 96,-18 0-224,19-20-224,20 20-641,-21 0-865,21 0-2626</inkml:trace>
  <inkml:trace contextRef="#ctx0" brushRef="#br0" timeOffset="19656.1242">14005 8898 10057,'20'-40'577,"-20"40"1184,0 0 545,19 0-896,-19 20 287,0 0-608,0-1-192,0 21-256,0 0 288,0-1-353,-19 1-191,19 0-193,-20-1-64,20-19-256,-19 1 160,19-1 0,0-1-96,0-19-256,0 0-481,0 0-577,0 0-223,0 0-673,0-19-1153</inkml:trace>
  <inkml:trace contextRef="#ctx0" brushRef="#br0" timeOffset="20090.149">13967 8898 9384,'0'-40'1346,"0"20"-321,19 20 1313,0-20-1025,1 0 225,20 20-385,-1 0-417,21 0 1,-21 0-32,2 0-161,-2 0-384,1 20-128,-20-20 129,-20 20-193,0 0 160,-20 0 0,1 0-64,-2-1-320,-18 1 192,19-20-1,-20 20 33,20-20-64,1 0 64,19 20 0,0-20-64,0 0-64,19 20 160,1-20 32,-1 20-32,2-1-32,18 1 256,-19 0-288,-20 20 96,21-20 96,-42-1 0,21 1 225,-20 1-385,-19-1 192,18-1-64,-18-19 0,-1 0-64,1 0-32,19 0-32,-1 0-352,21 0-353,0 0-576,0 0-897,41-19-96,-22 19-1538</inkml:trace>
  <inkml:trace contextRef="#ctx0" brushRef="#br0" timeOffset="20394.1664">14362 9295 6213,'21'-40'1378,"-21"20"1344,20 1-319,-1-1-962,0-1 128,3-18-448,16 19-352,-18 20 128,21-19-224,-22 19-97,0 0-384,-19 19 33,22 1 159,-22-1-224,-22 1 192,22 21-63,-38-22 63,18 1-288,-21-1 32,3 2 96,16-21-96,3 0-416,0 0 608,-1 0-1088,20-21 31,0 21-1025,0-19-800,20-1-673</inkml:trace>
  <inkml:trace contextRef="#ctx0" brushRef="#br0" timeOffset="20803.1898">14699 8739 12876,'21'0'736,"-21"0"674,-21 19 191,21 2 1,0 18 63,0 1-672,-19 0-352,-1-1-129,20 1-223,-19 0-225,19-1-128,-19 2 256,19-22-192,0-19-96,0 0 64,0 0 128,19 0-32,0-19-288,1-2 160,20 1-193,-20 20-63,-1-20 160,22 20 0,-22 0 256,-19 0-320,20 20 192,-20 0 256,-20 20-288,20-20 160,-19-1 192,-2 22-192,-18-21 289,-2-20-225,22 19 96,-20-19-320,-2 0 64,3 0 32,18-19-513,-1 19-864,21-20-1570,0 20 65</inkml:trace>
  <inkml:trace contextRef="#ctx0" brushRef="#br0" timeOffset="21350.2211">15118 9116 10762,'0'0'1249,"19"-19"1730,1 19-1122,-1 0-191,2 0-96,18 0-866,2 0-63,-3 0-513,3-21-64,-2 21 96,-20 0-448,1 0-225,1 0-1184,-2 0-1090,-19 0-928</inkml:trace>
  <inkml:trace contextRef="#ctx0" brushRef="#br0" timeOffset="21579.2343">15335 8917 10217,'-20'20'801,"20"0"1281,-19 0-865,19 0 192,-19 19-63,19-19-482,-22 21-191,22-22-289,0 20-351,-19-19 95,19 1-289,0-1-447,0-1-737,0 1-673,0-20-1121</inkml:trace>
  <inkml:trace contextRef="#ctx0" brushRef="#br0" timeOffset="22012.259">15335 8818 7847,'-58'40'1025,"17"0"2050,22-1-993,-22 1 224,2 19-320,-2-19-897,3 20-128,-3 0-353,22-21-608,19 0 32,19-18 64,22-1-224,-3 0 513,3-20-674,19 0-223,-2-20-257,-17 0 1,19-1-129,-2 2 192,-38-20 225,20-2 63,-20 2 129,-20 0 96,0-22-97,-20 22 161,1-1 128,-22 0 225,22 21 255,-20 19 289,-2 0-161,3 0-416,16 0-160,3 0-448,19 19-1474,0 1-1761</inkml:trace>
  <inkml:trace contextRef="#ctx0" brushRef="#br0" timeOffset="22460.2847">16011 8838 5829,'20'0'7783,"-20"0"-7398,0 0 1440,-20 20-287,-1 20-225,1-21-288,1 21-192,0 0-481,-3-1 33,3-19-289,0 21-32,-1-2-32,20-20-128,0-19 32,0 20-769,0-20-192,0 0-481,0 0-223,0-20-545,20 1-2915</inkml:trace>
  <inkml:trace contextRef="#ctx0" brushRef="#br0" timeOffset="22676.297">15932 8838 8391,'19'0'3812,"0"-20"-2595,1 20 1185,21 0-1088,-22 0 351,22-20-608,-3 20-256,22 0-513,-21 0 33,2 0-225,-2 0 32,1 0 32,-1 0-640,-39 0-321,19 0-1281,-19 20-577,-19 0-2241</inkml:trace>
  <inkml:trace contextRef="#ctx0" brushRef="#br0" timeOffset="22855.3073">15910 8997 9801,'-19'20'2146,"19"-20"-609,0 0 898,41 0-738,-22 0-95,20 0-1154,21 0-224,-19-20 65,-3 20-225,1 0-64,2 0-257,-22 0-800,-19 0-928,0 0-962</inkml:trace>
  <inkml:trace contextRef="#ctx0" brushRef="#br0" timeOffset="23028.3171">15891 9136 6470,'-19'19'6085,"19"-19"-4964,19 0 1634,-19 0-1057,41 0-513,-22 0-481,20 0-447,-18 0 31,18 0-320,21 0 160,-41 0-704,20 0-802,2 0-1505,-22 0-2209</inkml:trace>
  <inkml:trace contextRef="#ctx0" brushRef="#br0" timeOffset="23325.3341">16406 8898 8327,'22'19'4581,"-22"-19"-3364,0 40 1249,0-20-736,0 20 160,-22-1-769,22 2-321,0-2-607,0-20-1,0 1 96,0-20-32,22 21 129,-22-42-225,19 1 128,1 1-192,20-1-64,-20-20 32,-1 0-32,22 21 64,-22-21-32,0 0-352,1 20-32,1 1-705,-1 19-448,-20 0-673,0 0-833,0 0-865</inkml:trace>
  <inkml:trace contextRef="#ctx0" brushRef="#br0" timeOffset="23712.3562">16765 9036 11210,'0'0'449,"19"0"1665,1 0-865,1 0-416,-2 0 288,20 0-609,-19 0-288,20 0 385,-1-19-321,2 19-96,-22-20 0,0 20-95,-19-20 159,0 20-320,0-20 96,-19 20-96,-20-20 256,18 20-352,-18 0 192,-1 0 64,-19 0 0,19 20 288,1-20 705,20 40 289,-3-20-161,3-1-192,19 21-449,0-19-287,19-2-65,3 1-160,36-1 32,-18-19-96,19 0-673,1 0-736,0 0-801,-22 0-2947</inkml:trace>
  <inkml:trace contextRef="#ctx0" brushRef="#br0" timeOffset="25069.4338">13945 9970 12684,'0'-19'416,"0"-2"897,22-18 673,-3 19-673,0 0 1,20-1-354,-18 2-255,18 0-224,2 19 31,-22 0-64,1 0-255,-1 19 255,2 21-416,-1-20 160,-20 20 0,0 0 97,-20-21-321,-1 22 256,-18-21-64,20-2 32,-22-18-96,-19 21 0,21-21-96,20-21 0,-22 21 161,41 0-450,-19-18-127,19-2-545,19 20-448,3 0-801,-3-21-1218,20 21-992</inkml:trace>
  <inkml:trace contextRef="#ctx0" brushRef="#br0" timeOffset="25397.4527">14323 9811 11274,'20'-39'417,"-1"39"1889,2-20 0,-1 0-673,-1 20 33,22 0-705,-22 0-128,20 0 32,-18 0-353,18 20 97,-39 20 63,19-21-223,-19 21-1,-19 20-320,0-20-32,-1-1 0,-21 2 97,22-2-193,0-20 32,-22 2 32,41-1-256,-19-20-385,19 0-384,-20 0-608,20 0-866,0 0-1472,0-20-5158</inkml:trace>
  <inkml:trace contextRef="#ctx0" brushRef="#br0" timeOffset="25555.4617">14383 9951 13164,'0'-21'1345,"20"21"1410,-20 0-673,19 0-737,0 0-384,3 0-384,16 0-481,3 0-192,-2 0 64,21 0-1186,-2 0-2625</inkml:trace>
  <inkml:trace contextRef="#ctx0" brushRef="#br0" timeOffset="26267.5024">15315 9752 10313,'0'-20'929,"20"20"2082,-20 0-609,0 0-800,0 0 191,0 20-639,0 20-418,-20-21-63,20 21-193,0 0-31,-19-20-1,19 20-352,-19-1-64,19-18 128,0 17-192,0-17-352,0-2-128,0-19-577,0 21-385,0-21-736,0 0-673,0 0-1953</inkml:trace>
  <inkml:trace contextRef="#ctx0" brushRef="#br0" timeOffset="26701.5273">15732 9772 10794,'-19'-20'352,"19"20"2307,-20 0-834,-1 0-31,-18 20-192,-1 0-449,20-1-96,-19 21-64,-1-20-97,20 0-447,20 0-97,0-1-288,0-19-96,0 21-32,20-21 256,-1 0-512,22-21-192,-22 2-97,22-1-160,-2 0 65,-20 0-289,2-1 384,-1 2 32,-1-20 129,0 19 416,-19 0-64,0 20 256,0-21 385,0 21 191,0 21 161,-19-1-384,19 0 480,-19 19-449,-1 1 129,-1 0-1,2-1-447,-1-18-161,20 18 0,0 2-64,0-23-64,0 3-1218,0-2-1440,20 2-1666</inkml:trace>
  <inkml:trace contextRef="#ctx0" brushRef="#br0" timeOffset="27279.5603">16269 10011 10153,'0'-21'1441,"0"1"866,0 1-289,0-2-705,19-18 160,1 19-576,20 0-416,-20-1 95,18 2 129,3 0-289,-21 19 33,-1 0-33,2 0 128,-1 38-383,-20-17 351,0 19-224,0-1-127,-20 1 127,-1-20-192,-18 21 0,20-23 160,-22 3-320,22-21 160,-1 0 0,-1 0-320,2 0 64,19-21-577,0 21-224,0-18-608,19-2-673,2 20-993,-1-21-1826</inkml:trace>
  <inkml:trace contextRef="#ctx0" brushRef="#br0" timeOffset="27596.5784">16587 9792 7142,'19'-40'2851,"20"20"-353,-18-1-960,18 3 255,-20 18-319,22-21-129,-22 21-192,22 0-256,-41 0-224,19 21 95,1-3-31,-20 23-32,-20-1-1,20-2-287,-19 3-129,19-1 0,-21 19-159,21-18 31,-20-21-96,20 19-64,0-20-192,-19 22-481,19-23-512,0-18-481,19 21-832,-19-21-1057,0 0-1442</inkml:trace>
  <inkml:trace contextRef="#ctx0" brushRef="#br0" timeOffset="27782.5891">16686 9930 12395,'0'-19'1474,"0"19"768,19 0 352,22 0-1313,-22 0 289,20 0-865,-18 19-449,37-19-160,-17 0 0,-2 21-576,21-21-1378,-22 0-2819</inkml:trace>
  <inkml:trace contextRef="#ctx0" brushRef="#br0" timeOffset="30534.7465">23693 9356 5829,'19'0'897,"-19"-21"1697,0 21-1152,0-20-33,0 20-96,0-20-448,0 20 0,0-21-128,0 2 95,0-1-287,0 1 63,0-1-127,0-1-257,0-18-128,0 19 321,0-20-417,0 20 160,0-19 32,0-1-64,-19 20-32,19-20 64,0 1-96,-21-1 65,21 0-65,0 0-32,0 0 160,-20 1-384,20-1 384,0-19-288,0 19 96,0 0 224,0-19-288,-19 19 128,19-19-64,0-1 64,0 20 0,0-19-64,-19-1 256,19 0-416,0 1 192,-22 19 128,22-19-224,0-1 96,-19 0 32,19 21 0,-19-21 97,19 20-354,0-19 193,0-1 64,0 21-96,-20-21 64,20 1 129,0-1-129,-21 20-193,21-19 161,0-1 32,0 20-96,0-19 96,0 19-64,0-20 64,0 20-64,0 1 32,0-1 193,0 0-354,0 1 161,0-1 65,21 0-162,-21 1 226,0-2-258,0 2 161,0 20-32,0-22 0,0 21 0,0 1 0,0-1 65,0 1 31,0-2-160,-21 1 64,21 20 0,0-20-65,0 1 130,-20 19-290,1-20 289,0 20-256,-3 0 352,3-19-352,-20 19 160,-1-21 0,-21 21 0,3 0 96,-2-20 64,0 20-128,2 0 0,-2 0-192,0-20 224,-20 20 0,1 0 0,0 0 64,18 0-224,3 0 160,-21-21 64,19 21-192,0 0 224,-20 0-288,22 0 320,-21 0-320,-1-18 160,1 18 128,-1 0-128,1 0-96,-1 0 32,1 0 224,-1 0-160,1 0-128,0 0 96,-1 0 32,1 18 32,19-18 0,0 0 64,-18 0-160,-1 0 32,18 0 32,-18 21-32,19-21 224,0 0-352,21 0 160,-21 0-224,21 20 608,-21-20-448,41 0-288,-22 0 704,2 0-512,18 0-64,2 0 608,-1 0-384,20 0-224,-19 0-64,19 0-1154,0 0-447,0 0-33,19 0-769</inkml:trace>
  <inkml:trace contextRef="#ctx0" brushRef="#br0" timeOffset="30871.7658">20517 6137 8840,'19'-21'-32,"-19"3"1954,0 18-289,0 0 321,0 0-545,0 0-1088,-19 18-33,-3 3 705,-16-1 0,18 0-545,-20 0 481,1 19-352,20-19-225,-3 0 385,3-20-673,19 21-64,0-21 384,0 0-32,19 19 193,22-19-161,-2 20-191,21-20-161,0 19 64,-21-19-128,1 20-64,-1-20 31,2 20-159,-22 1-673,0-21-1889,22 19-1666</inkml:trace>
  <inkml:trace contextRef="#ctx0" brushRef="#br0" timeOffset="32380.8521">21926 9830 9160,'-20'0'769,"20"0"1793,-21-19-223,21 0-930,0-1-320,21 20-448,-1-20-161,-1 0-64,0-1 225,22 3-289,-2-3 321,2 21-257,-3 0 129,-16 0-417,-3 21 0,0-3 0,1 3 193,-20 19-161,0-20-32,-20 18-96,1-17 96,0-1 224,-22 0-352,22-20 257,-22 0-193,22 0 128,-20 0-224,-2-20 64,22 0-160,19 20-257,-20-21-287,40 2-385,-1 19-769,0-19-480,3 19-705,-3 0-3844</inkml:trace>
  <inkml:trace contextRef="#ctx0" brushRef="#br0" timeOffset="32763.8739">22304 9633 9833,'19'-21'544,"0"21"1250,1-20 640,1 20-896,18-18 223,-20 18-639,2 0-65,18 18-353,-39-18-31,20 20-289,-20 1 97,0 18 95,-20-18-95,20 18-33,-39 1-160,18-1 1,2-20-161,-20 22-32,18-21 192,1 0-448,1-1 160,19-19-64,0 21-1057,0-21-224,0 0-705,0 0-1378,19-21-1568</inkml:trace>
  <inkml:trace contextRef="#ctx0" brushRef="#br0" timeOffset="32928.8835">22362 9772 11146,'0'-20'2274,"0"0"-768,21 20 1408,-21 0-1472,19 0-417,1 0-449,-1 0-223,2 20-417,18-20-33,-19 0-1280,40 20-2402,-22-20-5798</inkml:trace>
  <inkml:trace contextRef="#ctx0" brushRef="#br0" timeOffset="33396.9102">23137 9672 10441,'19'-20'769,"-19"1"2466,0 19-544,0 0-1250,0 19-320,-19 1 128,19 1-384,-19 18-160,-3-19-225,3 0 129,-1 19-417,20-20-96,-19 22 96,19-21-192,0 0-480,0-1-321,0 2-544,0-21-609,0 0-705,19 0-608</inkml:trace>
  <inkml:trace contextRef="#ctx0" brushRef="#br0" timeOffset="33842.9356">23414 9772 9096,'60'-20'3620,"-41"0"-2756,-19-1 1635,0 21-545,0-18-609,0 18-576,-19 0-33,0 0 129,-22 18-96,22-18 64,-22 41-193,2-21-31,-2 0-609,22-1 32,19 0-64,0 2 32,19-21 0,-19 20-96,22-20-225,-3 0-319,1 0-129,20-20 225,-20 20 159,18-21 65,-16 21 320,-3-19-64,0 0 32,-19-1 64,20 0-160,-20 0 320,0 20 352,0-21-63,0 21-289,0 0 224,0 21-95,-20-21 351,1 40-191,0-20-1,-3-1-127,3 21-385,0-20 64,19 0-96,-20 19-225,20-18-544,0-2-704,20-19-1121,-20 20-2211</inkml:trace>
  <inkml:trace contextRef="#ctx0" brushRef="#br0" timeOffset="34555.9765">23871 10011 10986,'0'-21'993,"0"1"448,0 1 737,0-2-768,0 2-65,20-21-544,-1 20-161,22-1 97,-22 2 0,20 0 63,2 19-383,-22 0-1,0 0-63,3 0 63,-3 19 128,-19 0-319,0 22 287,0-21-224,-19 19-63,-22-18-129,22-2 64,-22 1 128,22-20-192,-1 21-256,-19-21 128,18 0-352,2-21-545,19 21-897,-20 0-736,20-20-1859</inkml:trace>
  <inkml:trace contextRef="#ctx0" brushRef="#br0" timeOffset="34996.0016">24247 9792 12331,'22'-20'256,"-22"20"2499,19-20-801,-19 20-321,19 0-351,1-20-225,1 20-545,-2 0 97,20 0-161,2-21 97,-2 21-385,1 0 224,-20 21-320,20-21 128,-20 20-63,-20-20 159,19 40 32,-19-21-64,-19 0 33,-1 22 63,-1-1-384,2-21 288,-1 21-384,-20-20 128,20 1 96,1-1-736,0-2-33,19 3-352,-22-2-801,22-19-576,0 0-545,0 21-512</inkml:trace>
  <inkml:trace contextRef="#ctx0" brushRef="#br0" timeOffset="35177.012">24387 9951 15598,'0'0'32,"19"-21"2659,-19 21-577,22 0-929,-3 0-384,20 0-321,1 0-31,-1 0-513,2 21 96,19-21-353,-2 19-1761,-17-19-2882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F083E7-112F-674C-AFEF-4E9CAEA67F5F}" type="datetimeFigureOut">
              <a:rPr lang="en-US" smtClean="0"/>
              <a:t>1/27/17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6617F2-5BAB-2F45-885E-08C679659F6A}" type="slidenum">
              <a:rPr lang="en-US" smtClean="0"/>
              <a:t>‹#›</a:t>
            </a:fld>
            <a:endParaRPr lang="en-US"/>
          </a:p>
        </p:txBody>
      </p:sp>
    </p:spTree>
    <p:extLst>
      <p:ext uri="{BB962C8B-B14F-4D97-AF65-F5344CB8AC3E}">
        <p14:creationId xmlns:p14="http://schemas.microsoft.com/office/powerpoint/2010/main" val="82867921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Network security is rather a complicated</a:t>
            </a:r>
            <a:r>
              <a:rPr lang="en-US" baseline="0" dirty="0" smtClean="0"/>
              <a:t> subject that can be tackled by experts in the </a:t>
            </a:r>
            <a:r>
              <a:rPr lang="en-US" baseline="0" smtClean="0"/>
              <a:t>field.</a:t>
            </a:r>
            <a:endParaRPr lang="en-US" dirty="0"/>
          </a:p>
        </p:txBody>
      </p:sp>
      <p:sp>
        <p:nvSpPr>
          <p:cNvPr id="4" name="Slide Number Placeholder 3"/>
          <p:cNvSpPr>
            <a:spLocks noGrp="1"/>
          </p:cNvSpPr>
          <p:nvPr>
            <p:ph type="sldNum" sz="quarter" idx="10"/>
          </p:nvPr>
        </p:nvSpPr>
        <p:spPr/>
        <p:txBody>
          <a:bodyPr/>
          <a:lstStyle/>
          <a:p>
            <a:fld id="{AF6617F2-5BAB-2F45-885E-08C679659F6A}" type="slidenum">
              <a:rPr lang="en-US" smtClean="0"/>
              <a:t>1</a:t>
            </a:fld>
            <a:endParaRPr lang="en-US"/>
          </a:p>
        </p:txBody>
      </p:sp>
    </p:spTree>
    <p:extLst>
      <p:ext uri="{BB962C8B-B14F-4D97-AF65-F5344CB8AC3E}">
        <p14:creationId xmlns:p14="http://schemas.microsoft.com/office/powerpoint/2010/main" val="1205317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Can a stream have perfect secrecy? In a stream cipher the keys are much much shorter in length than the message, yet can it have perfect secrecy. The answer is no, since in a perfectly secure cipher the key must be as long as the message. Its not possible for a stream cipher to have perfect secrecy, then why is it secure?</a:t>
            </a:r>
            <a:endParaRPr lang="en-US" dirty="0" smtClean="0"/>
          </a:p>
          <a:p>
            <a:endParaRPr lang="en-US" dirty="0"/>
          </a:p>
        </p:txBody>
      </p:sp>
      <p:sp>
        <p:nvSpPr>
          <p:cNvPr id="4" name="Slide Number Placeholder 3"/>
          <p:cNvSpPr>
            <a:spLocks noGrp="1"/>
          </p:cNvSpPr>
          <p:nvPr>
            <p:ph type="sldNum" sz="quarter" idx="10"/>
          </p:nvPr>
        </p:nvSpPr>
        <p:spPr/>
        <p:txBody>
          <a:bodyPr/>
          <a:lstStyle/>
          <a:p>
            <a:fld id="{AF6617F2-5BAB-2F45-885E-08C679659F6A}" type="slidenum">
              <a:rPr lang="en-US" smtClean="0"/>
              <a:t>12</a:t>
            </a:fld>
            <a:endParaRPr lang="en-US"/>
          </a:p>
        </p:txBody>
      </p:sp>
    </p:spTree>
    <p:extLst>
      <p:ext uri="{BB962C8B-B14F-4D97-AF65-F5344CB8AC3E}">
        <p14:creationId xmlns:p14="http://schemas.microsoft.com/office/powerpoint/2010/main" val="1026552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more perfect secrecy . TO argue that stream ciphers are</a:t>
            </a:r>
            <a:r>
              <a:rPr lang="en-US" baseline="0" dirty="0" smtClean="0"/>
              <a:t> secure, we need a different definition of secrecy. The security property will depend on the generator we use. The minimal property that a PRG must have is unpredictability.</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13</a:t>
            </a:fld>
            <a:endParaRPr lang="en-US" dirty="0"/>
          </a:p>
        </p:txBody>
      </p:sp>
    </p:spTree>
    <p:extLst>
      <p:ext uri="{BB962C8B-B14F-4D97-AF65-F5344CB8AC3E}">
        <p14:creationId xmlns:p14="http://schemas.microsoft.com/office/powerpoint/2010/main" val="369912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a:t>
            </a:r>
            <a:r>
              <a:rPr lang="en-US" baseline="0" dirty="0" smtClean="0"/>
              <a:t> unpredictability :</a:t>
            </a:r>
          </a:p>
          <a:p>
            <a:endParaRPr lang="en-US" baseline="0" dirty="0" smtClean="0"/>
          </a:p>
          <a:p>
            <a:r>
              <a:rPr lang="en-US" baseline="0" dirty="0" smtClean="0"/>
              <a:t>Let us suppose that stream cipher is predictable means the PRG is predictable. What this means is that for some I such that , if I get the first I bits of the stream, then I can determine the rest of the bits. If this is the case, then I claim that a stream cipher is not secure. Suppose an attacker intercepts a cipher text c. Then, by some prior knowledge the attacker happens to know that the initial part of the message is some known value. For instance in the SMTP mail protocol, the standard send mail protocol , every message starts with the word “from:” . That will be prefix the adversary knows. </a:t>
            </a:r>
          </a:p>
          <a:p>
            <a:endParaRPr lang="en-US" baseline="0" dirty="0" smtClean="0"/>
          </a:p>
          <a:p>
            <a:r>
              <a:rPr lang="en-US" baseline="0" dirty="0" smtClean="0"/>
              <a:t>The adversary can then </a:t>
            </a:r>
            <a:r>
              <a:rPr lang="en-US" baseline="0" dirty="0" err="1" smtClean="0"/>
              <a:t>xor</a:t>
            </a:r>
            <a:r>
              <a:rPr lang="en-US" baseline="0" dirty="0" smtClean="0"/>
              <a:t> the cipher text with the prefix “from:” to get the prefix of the pseudorandom sequence. But once it has the prefix to sequence , it can get the remainder of the sequence since the algorithm is predictable and then can subsequently get the remainder of the message m. This is an example that  a predictable PRG can reveal the entire message</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14</a:t>
            </a:fld>
            <a:endParaRPr lang="en-US" dirty="0"/>
          </a:p>
        </p:txBody>
      </p:sp>
    </p:spTree>
    <p:extLst>
      <p:ext uri="{BB962C8B-B14F-4D97-AF65-F5344CB8AC3E}">
        <p14:creationId xmlns:p14="http://schemas.microsoft.com/office/powerpoint/2010/main" val="3290591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 given the n-1</a:t>
            </a:r>
            <a:r>
              <a:rPr lang="en-US" baseline="0" dirty="0" smtClean="0"/>
              <a:t> bits I can predict the nth bit.</a:t>
            </a:r>
            <a:endParaRPr lang="en-US" dirty="0"/>
          </a:p>
        </p:txBody>
      </p:sp>
      <p:sp>
        <p:nvSpPr>
          <p:cNvPr id="4" name="Slide Number Placeholder 3"/>
          <p:cNvSpPr>
            <a:spLocks noGrp="1"/>
          </p:cNvSpPr>
          <p:nvPr>
            <p:ph type="sldNum" sz="quarter" idx="10"/>
          </p:nvPr>
        </p:nvSpPr>
        <p:spPr/>
        <p:txBody>
          <a:bodyPr/>
          <a:lstStyle/>
          <a:p>
            <a:fld id="{AF6617F2-5BAB-2F45-885E-08C679659F6A}" type="slidenum">
              <a:rPr lang="en-US" smtClean="0"/>
              <a:t>15</a:t>
            </a:fld>
            <a:endParaRPr lang="en-US"/>
          </a:p>
        </p:txBody>
      </p:sp>
    </p:spTree>
    <p:extLst>
      <p:ext uri="{BB962C8B-B14F-4D97-AF65-F5344CB8AC3E}">
        <p14:creationId xmlns:p14="http://schemas.microsoft.com/office/powerpoint/2010/main" val="1583095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LCG is not secure . The LCG starts with a particular seed and the linear transformation is applied to the seed</a:t>
            </a:r>
            <a:r>
              <a:rPr lang="en-US" baseline="0" dirty="0" smtClean="0"/>
              <a:t> and a few bits of the seed is output and we do it again and again. Unfortunately even though this generator has good statistical properties in the sense that the number of 0s and 1s output by this generator is  equally likely , it is still an easy generator to predict. If the attacker knows that we are </a:t>
            </a:r>
            <a:r>
              <a:rPr lang="en-US" baseline="0" dirty="0" err="1" smtClean="0"/>
              <a:t>actuallly</a:t>
            </a:r>
            <a:r>
              <a:rPr lang="en-US" baseline="0" dirty="0" smtClean="0"/>
              <a:t> using LCG, once we have 3 equations corresponding to the three unknowns, we can solve for the three linear equations.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16</a:t>
            </a:fld>
            <a:endParaRPr lang="en-US" dirty="0"/>
          </a:p>
        </p:txBody>
      </p:sp>
    </p:spTree>
    <p:extLst>
      <p:ext uri="{BB962C8B-B14F-4D97-AF65-F5344CB8AC3E}">
        <p14:creationId xmlns:p14="http://schemas.microsoft.com/office/powerpoint/2010/main" val="1298573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LCG is not secure</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17</a:t>
            </a:fld>
            <a:endParaRPr lang="en-US" dirty="0"/>
          </a:p>
        </p:txBody>
      </p:sp>
    </p:spTree>
    <p:extLst>
      <p:ext uri="{BB962C8B-B14F-4D97-AF65-F5344CB8AC3E}">
        <p14:creationId xmlns:p14="http://schemas.microsoft.com/office/powerpoint/2010/main" val="1298573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then talked about a way to make OTP practical by using a pseudorandom generator that expands a short seed into a much larger message . The  way a stream cipher works is using a PRG, that</a:t>
            </a:r>
            <a:r>
              <a:rPr lang="fr-FR" baseline="0" dirty="0" smtClean="0"/>
              <a:t>’</a:t>
            </a:r>
            <a:r>
              <a:rPr lang="en-US" baseline="0" dirty="0" smtClean="0"/>
              <a:t>s expanded as to be as long as the message from the short key that is as long as the message.  We said then that the security no longer relies on perfect secrecy because stream ciphers cannot be perfectly secure, instead security relies on properties of the PRG and we said that the PRG must be unpredictable.</a:t>
            </a:r>
            <a:endParaRPr lang="en-US" dirty="0" smtClean="0"/>
          </a:p>
          <a:p>
            <a:endParaRPr lang="en-US" dirty="0"/>
          </a:p>
        </p:txBody>
      </p:sp>
      <p:sp>
        <p:nvSpPr>
          <p:cNvPr id="4" name="Slide Number Placeholder 3"/>
          <p:cNvSpPr>
            <a:spLocks noGrp="1"/>
          </p:cNvSpPr>
          <p:nvPr>
            <p:ph type="sldNum" sz="quarter" idx="10"/>
          </p:nvPr>
        </p:nvSpPr>
        <p:spPr/>
        <p:txBody>
          <a:bodyPr/>
          <a:lstStyle/>
          <a:p>
            <a:fld id="{AF6617F2-5BAB-2F45-885E-08C679659F6A}" type="slidenum">
              <a:rPr lang="en-US" smtClean="0"/>
              <a:t>18</a:t>
            </a:fld>
            <a:endParaRPr lang="en-US"/>
          </a:p>
        </p:txBody>
      </p:sp>
    </p:spTree>
    <p:extLst>
      <p:ext uri="{BB962C8B-B14F-4D97-AF65-F5344CB8AC3E}">
        <p14:creationId xmlns:p14="http://schemas.microsoft.com/office/powerpoint/2010/main" val="1170494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going to look at an attack called two-time pad on the OTP . One</a:t>
            </a:r>
            <a:r>
              <a:rPr lang="en-US" baseline="0" dirty="0" smtClean="0"/>
              <a:t> time Pad is called One Time Pad because the Pad can only be used to encrypt single messages. If the same pad is used to message more than one message, security goes out the window and basically an eaves dropper can decrypt encrypted messages. </a:t>
            </a:r>
          </a:p>
          <a:p>
            <a:endParaRPr lang="en-US" baseline="0" dirty="0" smtClean="0"/>
          </a:p>
          <a:p>
            <a:r>
              <a:rPr lang="en-US" baseline="0" dirty="0" smtClean="0"/>
              <a:t>Here we have two messages m1 and m2 encrypted using the same pad. So the resulting cipher text c1 and c2 are encryptions  of the messages m1 and m2 encrypted using the same pad. Suppose an eavesdropper intercepts c1 and c2 and has both C1 and C2. The natural thing for an eavesdropper to do is to do an </a:t>
            </a:r>
            <a:r>
              <a:rPr lang="en-US" baseline="0" dirty="0" err="1" smtClean="0"/>
              <a:t>xor</a:t>
            </a:r>
            <a:r>
              <a:rPr lang="en-US" baseline="0" dirty="0" smtClean="0"/>
              <a:t> of c1 and c2 and what c </a:t>
            </a:r>
            <a:r>
              <a:rPr lang="en-US" baseline="0" dirty="0" err="1" smtClean="0"/>
              <a:t>omes</a:t>
            </a:r>
            <a:r>
              <a:rPr lang="en-US" baseline="0" dirty="0" smtClean="0"/>
              <a:t> out is the </a:t>
            </a:r>
            <a:r>
              <a:rPr lang="en-US" baseline="0" dirty="0" err="1" smtClean="0"/>
              <a:t>xor</a:t>
            </a:r>
            <a:r>
              <a:rPr lang="en-US" baseline="0" dirty="0" smtClean="0"/>
              <a:t> of the plaintext messages</a:t>
            </a:r>
          </a:p>
          <a:p>
            <a:endParaRPr lang="en-US" baseline="0" dirty="0" smtClean="0"/>
          </a:p>
          <a:p>
            <a:r>
              <a:rPr lang="en-US" baseline="0" dirty="0" smtClean="0"/>
              <a:t>It turns out that </a:t>
            </a:r>
            <a:r>
              <a:rPr lang="en-US" baseline="0" dirty="0" err="1" smtClean="0"/>
              <a:t>english</a:t>
            </a:r>
            <a:r>
              <a:rPr lang="en-US" baseline="0" dirty="0" smtClean="0"/>
              <a:t> has enough redundancy such that if I give and </a:t>
            </a:r>
            <a:r>
              <a:rPr lang="en-US" baseline="0" dirty="0" err="1" smtClean="0"/>
              <a:t>xor</a:t>
            </a:r>
            <a:r>
              <a:rPr lang="en-US" baseline="0" dirty="0" smtClean="0"/>
              <a:t> of two plain text messages we can actually recover the two messages completely . So the stream cipher key should never ever be used more than once.</a:t>
            </a:r>
            <a:endParaRPr lang="en-US" dirty="0"/>
          </a:p>
        </p:txBody>
      </p:sp>
      <p:sp>
        <p:nvSpPr>
          <p:cNvPr id="4" name="Slide Number Placeholder 3"/>
          <p:cNvSpPr>
            <a:spLocks noGrp="1"/>
          </p:cNvSpPr>
          <p:nvPr>
            <p:ph type="sldNum" sz="quarter" idx="10"/>
          </p:nvPr>
        </p:nvSpPr>
        <p:spPr/>
        <p:txBody>
          <a:bodyPr/>
          <a:lstStyle/>
          <a:p>
            <a:fld id="{AF6617F2-5BAB-2F45-885E-08C679659F6A}" type="slidenum">
              <a:rPr lang="en-US" smtClean="0"/>
              <a:t>19</a:t>
            </a:fld>
            <a:endParaRPr lang="en-US"/>
          </a:p>
        </p:txBody>
      </p:sp>
    </p:spTree>
    <p:extLst>
      <p:ext uri="{BB962C8B-B14F-4D97-AF65-F5344CB8AC3E}">
        <p14:creationId xmlns:p14="http://schemas.microsoft.com/office/powerpoint/2010/main" val="1457447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Venona</a:t>
            </a:r>
            <a:r>
              <a:rPr lang="en-US" dirty="0" smtClean="0"/>
              <a:t>:</a:t>
            </a:r>
            <a:r>
              <a:rPr lang="en-US" baseline="0" dirty="0" smtClean="0"/>
              <a:t>   soviet messages sent from 1941 to 1946, decrypted about 3000 messages.</a:t>
            </a:r>
            <a:r>
              <a:rPr lang="en-US" baseline="0" dirty="0"/>
              <a:t> </a:t>
            </a:r>
            <a:r>
              <a:rPr lang="en-US" baseline="0" dirty="0" smtClean="0"/>
              <a:t>The soviets actually used OTP to encrypt messages. </a:t>
            </a:r>
            <a:r>
              <a:rPr lang="en-US" baseline="0" dirty="0" err="1" smtClean="0"/>
              <a:t>Unfotunately</a:t>
            </a:r>
            <a:r>
              <a:rPr lang="en-US" baseline="0" dirty="0" smtClean="0"/>
              <a:t>  the pads they were using were generated by a human by throwing dice and so the human would throw a dice and write the result of the throws and the collected throws would then form the pad for encryption. Because  it was laborious for them to generate these pads they ended up using the pads to encrypt multiple messages and US intelligence was actually able to intercept the two time pads. The were able to decrypt about 3000 messages over a span of 5 years.</a:t>
            </a:r>
          </a:p>
          <a:p>
            <a:endParaRPr lang="en-US" baseline="0" dirty="0" smtClean="0"/>
          </a:p>
          <a:p>
            <a:r>
              <a:rPr lang="en-US" baseline="0" dirty="0" smtClean="0"/>
              <a:t>A more common example that comes up in networking protocols . </a:t>
            </a:r>
            <a:r>
              <a:rPr lang="en-US" baseline="0" dirty="0" err="1" smtClean="0"/>
              <a:t>Heres</a:t>
            </a:r>
            <a:r>
              <a:rPr lang="en-US" baseline="0" dirty="0" smtClean="0"/>
              <a:t> an example from windows NT in a protocol called  Point to Point transfer protocol. This is a protocol for a client wishing to securely communicate 	 with a server. The client and server both share a secret key here and they both send messages to one another. The client sends a message m1, the server responds with s1; the client sends another message m2, the server responds with s2 </a:t>
            </a:r>
            <a:r>
              <a:rPr lang="en-US" baseline="0" dirty="0" err="1" smtClean="0"/>
              <a:t>e.t..c</a:t>
            </a:r>
            <a:r>
              <a:rPr lang="en-US" baseline="0" dirty="0" smtClean="0"/>
              <a:t> The way the PPTP works, the entire interaction from the client to the server is considered as one stream. In other words, the messages m1, m2 and m3 are viewed as one long stream and the entire stream is encrypted using the stream cipher with key k. That</a:t>
            </a:r>
            <a:r>
              <a:rPr lang="fr-FR" baseline="0" dirty="0" smtClean="0"/>
              <a:t>’</a:t>
            </a:r>
            <a:r>
              <a:rPr lang="en-US" baseline="0" dirty="0" smtClean="0"/>
              <a:t>s fine, </a:t>
            </a:r>
            <a:r>
              <a:rPr lang="en-US" baseline="0" dirty="0" err="1" smtClean="0"/>
              <a:t>theres</a:t>
            </a:r>
            <a:r>
              <a:rPr lang="en-US" baseline="0" dirty="0" smtClean="0"/>
              <a:t> nothing wrong with that . The problem is the same thing is also happening on the server side. The servers responses are also concatenated as one long string using the same stream cipher key . So </a:t>
            </a:r>
            <a:r>
              <a:rPr lang="en-US" baseline="0" dirty="0" err="1" smtClean="0"/>
              <a:t>whats</a:t>
            </a:r>
            <a:r>
              <a:rPr lang="en-US" baseline="0" dirty="0" smtClean="0"/>
              <a:t> happening here is the same effect of a two time pad is taking place . An attacker gets two distinct messages encrypted using the OTP and hence he can easily crack it. The lesson here is we should never use the same key to encrypt traffic in both directions. </a:t>
            </a:r>
            <a:r>
              <a:rPr lang="en-US" baseline="0" dirty="0" err="1" smtClean="0"/>
              <a:t>Infact</a:t>
            </a:r>
            <a:r>
              <a:rPr lang="en-US" baseline="0" dirty="0" smtClean="0"/>
              <a:t>, one key must be used for the interaction between the client-&gt;server and one key for interaction between server-&gt;client and both sides know the shared key</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FF38DAD-5F37-4EA5-A798-26ED1E453939}" type="slidenum">
              <a:rPr lang="en-US" smtClean="0"/>
              <a:pPr/>
              <a:t>20</a:t>
            </a:fld>
            <a:endParaRPr lang="en-US" dirty="0"/>
          </a:p>
        </p:txBody>
      </p:sp>
    </p:spTree>
    <p:extLst>
      <p:ext uri="{BB962C8B-B14F-4D97-AF65-F5344CB8AC3E}">
        <p14:creationId xmlns:p14="http://schemas.microsoft.com/office/powerpoint/2010/main" val="2934121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example of two</a:t>
            </a:r>
            <a:r>
              <a:rPr lang="en-US" baseline="0" dirty="0" smtClean="0"/>
              <a:t> time pads come in the wireless communication in the 802.11b protocol. 802.11 contains an encryption layer and the original encryption layer was called WEP. WEP is a very badly designed protocol  . Lets take a look at how two time pads came in the WEP protocol .</a:t>
            </a:r>
          </a:p>
          <a:p>
            <a:endParaRPr lang="en-US" baseline="0" dirty="0" smtClean="0"/>
          </a:p>
          <a:p>
            <a:r>
              <a:rPr lang="en-US" baseline="0" dirty="0" smtClean="0"/>
              <a:t>How WEP works : In the WEP, There is a  client and an access point that share a secret key k. When the want to transmit messages to one other, say this is a frame that has to be transmitted to the access point what WEP does is it appends some kind of a checksum to the message . The entire message gets encrypted using a stream cipher where the stream cipher key is a concatenation of a value IV and a long term key K. The IV is a 24 bit string and it starts from 0 and is a counter that increments by 1 for every packet.  The reason they did is that the designer of WEP realized that in a stream cipher the key is supposed to be used to encrypt only one message and so they changed the key after every frame by prepending the IV to it . The IV changes every packet and it increments by 1 every packet and  the IV is then sent in the clear along with the packet so the recipient knows the key k, he knows the IV and he can decrypt the packet </a:t>
            </a:r>
          </a:p>
          <a:p>
            <a:endParaRPr lang="en-US" baseline="0" dirty="0" smtClean="0"/>
          </a:p>
          <a:p>
            <a:r>
              <a:rPr lang="en-US" baseline="0" dirty="0" smtClean="0"/>
              <a:t>The problem is that the IV is only 24 bits long and </a:t>
            </a:r>
            <a:r>
              <a:rPr lang="en-US" baseline="0" dirty="0" err="1" smtClean="0"/>
              <a:t>theres</a:t>
            </a:r>
            <a:r>
              <a:rPr lang="en-US" baseline="0" dirty="0" smtClean="0"/>
              <a:t> only 2 ^ 24 values it can take . So after 16M frames are transmitted the IV has to loop around. Once it cycles we end up getting a two time pad since the same IV is used to encrypt 2 different messages. The key k never changes , it</a:t>
            </a:r>
            <a:r>
              <a:rPr lang="fr-FR" baseline="0" dirty="0" smtClean="0"/>
              <a:t>’</a:t>
            </a:r>
            <a:r>
              <a:rPr lang="en-US" baseline="0" dirty="0" smtClean="0"/>
              <a:t>s a long term key and IV + k is used to encrypt 2 different messages and the attacker can figure out play text.</a:t>
            </a:r>
          </a:p>
          <a:p>
            <a:endParaRPr lang="en-US" baseline="0" dirty="0" smtClean="0"/>
          </a:p>
          <a:p>
            <a:r>
              <a:rPr lang="en-US" baseline="0" dirty="0" smtClean="0"/>
              <a:t>The </a:t>
            </a:r>
            <a:r>
              <a:rPr lang="en-US" baseline="0" dirty="0" err="1" smtClean="0"/>
              <a:t>worser</a:t>
            </a:r>
            <a:r>
              <a:rPr lang="en-US" baseline="0" dirty="0" smtClean="0"/>
              <a:t> problem is that in most 802.11 cards, if you power cycle the card, then the IV gets reset to 0. Essentially you will be encrypting the next payload using 0 + k</a:t>
            </a:r>
          </a:p>
          <a:p>
            <a:endParaRPr lang="en-US" baseline="0" dirty="0" smtClean="0"/>
          </a:p>
          <a:p>
            <a:r>
              <a:rPr lang="en-US" baseline="0" dirty="0" err="1" smtClean="0"/>
              <a:t>Theres</a:t>
            </a:r>
            <a:r>
              <a:rPr lang="en-US" baseline="0" dirty="0" smtClean="0"/>
              <a:t> nothing to prevent an IV from repeating after a power cycle or after 16M frames which </a:t>
            </a:r>
            <a:r>
              <a:rPr lang="en-US" baseline="0" dirty="0" err="1" smtClean="0"/>
              <a:t>isnt</a:t>
            </a:r>
            <a:r>
              <a:rPr lang="en-US" baseline="0" dirty="0" smtClean="0"/>
              <a:t> very many frames in a busy network.</a:t>
            </a:r>
            <a:endParaRPr lang="en-US" dirty="0"/>
          </a:p>
        </p:txBody>
      </p:sp>
      <p:sp>
        <p:nvSpPr>
          <p:cNvPr id="4" name="Slide Number Placeholder 3"/>
          <p:cNvSpPr>
            <a:spLocks noGrp="1"/>
          </p:cNvSpPr>
          <p:nvPr>
            <p:ph type="sldNum" sz="quarter" idx="10"/>
          </p:nvPr>
        </p:nvSpPr>
        <p:spPr/>
        <p:txBody>
          <a:bodyPr/>
          <a:lstStyle/>
          <a:p>
            <a:fld id="{AF6617F2-5BAB-2F45-885E-08C679659F6A}" type="slidenum">
              <a:rPr lang="en-US" smtClean="0"/>
              <a:t>21</a:t>
            </a:fld>
            <a:endParaRPr lang="en-US"/>
          </a:p>
        </p:txBody>
      </p:sp>
    </p:spTree>
    <p:extLst>
      <p:ext uri="{BB962C8B-B14F-4D97-AF65-F5344CB8AC3E}">
        <p14:creationId xmlns:p14="http://schemas.microsoft.com/office/powerpoint/2010/main" val="318830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6617F2-5BAB-2F45-885E-08C679659F6A}" type="slidenum">
              <a:rPr lang="en-US" smtClean="0"/>
              <a:t>4</a:t>
            </a:fld>
            <a:endParaRPr lang="en-US"/>
          </a:p>
        </p:txBody>
      </p:sp>
    </p:spTree>
    <p:extLst>
      <p:ext uri="{BB962C8B-B14F-4D97-AF65-F5344CB8AC3E}">
        <p14:creationId xmlns:p14="http://schemas.microsoft.com/office/powerpoint/2010/main" val="4283966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context of WEP , want to talk about one more mistake that was done in WEP</a:t>
            </a:r>
            <a:r>
              <a:rPr lang="en-US" baseline="0" dirty="0" smtClean="0"/>
              <a:t> – a pretty </a:t>
            </a:r>
            <a:r>
              <a:rPr lang="en-US" baseline="0" dirty="0" err="1" smtClean="0"/>
              <a:t>signifcant</a:t>
            </a:r>
            <a:r>
              <a:rPr lang="en-US" baseline="0" dirty="0" smtClean="0"/>
              <a:t> mistake. So the designers wanted to use a different key for every packet . So they used a concatenation of IV and k. Unfortunately they </a:t>
            </a:r>
            <a:r>
              <a:rPr lang="en-US" baseline="0" dirty="0" err="1" smtClean="0"/>
              <a:t>didn</a:t>
            </a:r>
            <a:r>
              <a:rPr lang="fr-FR" baseline="0" dirty="0" smtClean="0"/>
              <a:t>’</a:t>
            </a:r>
            <a:r>
              <a:rPr lang="en-US" baseline="0" dirty="0" smtClean="0"/>
              <a:t>t randomize the keys . They key for frame 1 is always 1 || k, for frame 2 is always 2 || k </a:t>
            </a:r>
            <a:r>
              <a:rPr lang="en-US" baseline="0" dirty="0" err="1" smtClean="0"/>
              <a:t>e.t.c</a:t>
            </a:r>
            <a:r>
              <a:rPr lang="en-US" baseline="0" dirty="0" smtClean="0"/>
              <a:t>. So the keys are very also very closely related. They are also not random coz they have the same suffix of 104 bits.	 It turns out that the PRG used in WEP is not secure when you use related keys. PRG used in WEP is called RC4. it was discovered in 2001, that if the RC4 PRG is used we can recover the secret key after 10 ^ 6 (1 </a:t>
            </a:r>
            <a:r>
              <a:rPr lang="en-US" baseline="0" dirty="0" err="1" smtClean="0"/>
              <a:t>miiilion</a:t>
            </a:r>
            <a:r>
              <a:rPr lang="en-US" baseline="0" dirty="0" smtClean="0"/>
              <a:t>) frames . This is a disastrous attack, because what this says is that you just need to listen to about a million frames to recover the k. More attacks have come out since then and more recently this can be hacked simply after 40000 frames. Related keys is a disaster</a:t>
            </a:r>
          </a:p>
          <a:p>
            <a:endParaRPr lang="en-US" baseline="0" dirty="0" smtClean="0"/>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WEP provides no security at all for two reasons – 1) it can provide  a two time pad attack 2) and more significantly because these keys are so closely related its actually possible to recover the key by watching a few cipher texts</a:t>
            </a:r>
          </a:p>
          <a:p>
            <a:endParaRPr lang="en-US" dirty="0"/>
          </a:p>
        </p:txBody>
      </p:sp>
      <p:sp>
        <p:nvSpPr>
          <p:cNvPr id="4" name="Slide Number Placeholder 3"/>
          <p:cNvSpPr>
            <a:spLocks noGrp="1"/>
          </p:cNvSpPr>
          <p:nvPr>
            <p:ph type="sldNum" sz="quarter" idx="10"/>
          </p:nvPr>
        </p:nvSpPr>
        <p:spPr/>
        <p:txBody>
          <a:bodyPr/>
          <a:lstStyle/>
          <a:p>
            <a:fld id="{AF6617F2-5BAB-2F45-885E-08C679659F6A}" type="slidenum">
              <a:rPr lang="en-US" smtClean="0"/>
              <a:t>22</a:t>
            </a:fld>
            <a:endParaRPr lang="en-US"/>
          </a:p>
        </p:txBody>
      </p:sp>
    </p:spTree>
    <p:extLst>
      <p:ext uri="{BB962C8B-B14F-4D97-AF65-F5344CB8AC3E}">
        <p14:creationId xmlns:p14="http://schemas.microsoft.com/office/powerpoint/2010/main" val="97167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better way to encrypt</a:t>
            </a:r>
            <a:r>
              <a:rPr lang="en-US" baseline="0" dirty="0" smtClean="0"/>
              <a:t> frame by frame by simply modifying the prefix is to use a PRG to convert the long term key k to a random key . The first segment could be used to encrypt frame number 1, the second segment could be used to encrypt frame#2 and so on and so forth. </a:t>
            </a:r>
          </a:p>
          <a:p>
            <a:endParaRPr lang="en-US" baseline="0" dirty="0" smtClean="0"/>
          </a:p>
          <a:p>
            <a:r>
              <a:rPr lang="en-US" baseline="0" dirty="0" smtClean="0"/>
              <a:t>The nice thing about this is each frame is encrypted using pseudo random keys and each of them are encrypted using a pseudorandom key and they no relation to one another and as a result if the PRG is secure for random seeds it will also be secure on these inputs as these keys essentially look like they are independent of one another </a:t>
            </a:r>
            <a:endParaRPr lang="en-US" dirty="0"/>
          </a:p>
        </p:txBody>
      </p:sp>
      <p:sp>
        <p:nvSpPr>
          <p:cNvPr id="4" name="Slide Number Placeholder 3"/>
          <p:cNvSpPr>
            <a:spLocks noGrp="1"/>
          </p:cNvSpPr>
          <p:nvPr>
            <p:ph type="sldNum" sz="quarter" idx="10"/>
          </p:nvPr>
        </p:nvSpPr>
        <p:spPr/>
        <p:txBody>
          <a:bodyPr/>
          <a:lstStyle/>
          <a:p>
            <a:fld id="{AF6617F2-5BAB-2F45-885E-08C679659F6A}" type="slidenum">
              <a:rPr lang="en-US" smtClean="0"/>
              <a:t>24</a:t>
            </a:fld>
            <a:endParaRPr lang="en-US"/>
          </a:p>
        </p:txBody>
      </p:sp>
    </p:spTree>
    <p:extLst>
      <p:ext uri="{BB962C8B-B14F-4D97-AF65-F5344CB8AC3E}">
        <p14:creationId xmlns:p14="http://schemas.microsoft.com/office/powerpoint/2010/main" val="3595771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Yet</a:t>
            </a:r>
            <a:r>
              <a:rPr lang="en-US" baseline="0" dirty="0" smtClean="0"/>
              <a:t> another example is in the context of disk encryption . Imagine we have a file and the file begins with the contents To: Bob followed by the contents of the file . When this is stored on disk, the file is going to get broken into blocks and each block will be actually stored encrypted and the attacker looking at the disk has no idea what the contents of the message is.</a:t>
            </a:r>
          </a:p>
          <a:p>
            <a:endParaRPr lang="en-US" baseline="0" dirty="0" smtClean="0"/>
          </a:p>
          <a:p>
            <a:r>
              <a:rPr lang="en-US" baseline="0" dirty="0" smtClean="0"/>
              <a:t>Suppose at a later time, the user fires up the editor and modifies the file and simply changes Bob to Eve and saves the file to disk. He will </a:t>
            </a:r>
            <a:r>
              <a:rPr lang="en-US" baseline="0" dirty="0" err="1" smtClean="0"/>
              <a:t>reencrypt</a:t>
            </a:r>
            <a:r>
              <a:rPr lang="en-US" baseline="0" dirty="0" smtClean="0"/>
              <a:t> it again, the file will be broken to blocks.</a:t>
            </a:r>
          </a:p>
          <a:p>
            <a:endParaRPr lang="en-US" baseline="0" dirty="0" smtClean="0"/>
          </a:p>
          <a:p>
            <a:r>
              <a:rPr lang="en-US" baseline="0" dirty="0" smtClean="0"/>
              <a:t>Attacker who will take a snapshot of the disk before the edit and after the edit,  what he will see, is that the only thing that is changed is this little segment that</a:t>
            </a:r>
            <a:r>
              <a:rPr lang="fr-FR" baseline="0" dirty="0" smtClean="0"/>
              <a:t>’</a:t>
            </a:r>
            <a:r>
              <a:rPr lang="en-US" baseline="0" dirty="0" smtClean="0"/>
              <a:t>s now different  and everything else is exactly the same. He knows exactly the location of what changed in the file and so now it  became the case of the two time pads.</a:t>
            </a:r>
          </a:p>
          <a:p>
            <a:endParaRPr lang="en-US" baseline="0" dirty="0" smtClean="0"/>
          </a:p>
          <a:p>
            <a:r>
              <a:rPr lang="en-US" baseline="0" dirty="0" smtClean="0"/>
              <a:t>So in the case where there are only minor edits to a file, then the attacker can easily obtain two ciphertext messages encrypted using the same long term key. So the fact that the stream cipher encrypts one bit at a time , if one change takes place it is easy to find out where the edit has taken place. And that is something the attacker should not find out. Ideally even if the file were to change just a little bit, the entire contents of the file should change. </a:t>
            </a:r>
          </a:p>
          <a:p>
            <a:endParaRPr lang="en-US" dirty="0"/>
          </a:p>
        </p:txBody>
      </p:sp>
      <p:sp>
        <p:nvSpPr>
          <p:cNvPr id="4" name="Slide Number Placeholder 3"/>
          <p:cNvSpPr>
            <a:spLocks noGrp="1"/>
          </p:cNvSpPr>
          <p:nvPr>
            <p:ph type="sldNum" sz="quarter" idx="10"/>
          </p:nvPr>
        </p:nvSpPr>
        <p:spPr/>
        <p:txBody>
          <a:bodyPr/>
          <a:lstStyle/>
          <a:p>
            <a:fld id="{AF6617F2-5BAB-2F45-885E-08C679659F6A}" type="slidenum">
              <a:rPr lang="en-US" smtClean="0"/>
              <a:t>25</a:t>
            </a:fld>
            <a:endParaRPr lang="en-US"/>
          </a:p>
        </p:txBody>
      </p:sp>
    </p:spTree>
    <p:extLst>
      <p:ext uri="{BB962C8B-B14F-4D97-AF65-F5344CB8AC3E}">
        <p14:creationId xmlns:p14="http://schemas.microsoft.com/office/powerpoint/2010/main" val="3826884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a communication session</a:t>
            </a:r>
            <a:r>
              <a:rPr lang="en-US" baseline="0" dirty="0" smtClean="0"/>
              <a:t> the messages look like one complete stream and must be encrypted using one key and messages from server to client again can be treated as one stream encrypted using a different key.  The same key cannot be used to encrypt two different messages. </a:t>
            </a:r>
          </a:p>
          <a:p>
            <a:endParaRPr lang="en-US" baseline="0" dirty="0" smtClean="0"/>
          </a:p>
          <a:p>
            <a:r>
              <a:rPr lang="en-US" baseline="0" dirty="0" smtClean="0"/>
              <a:t> In disk encryption , we typically would not use a stream cipher because as changes are made to the file, we would end up leaking information about the contents of the file .</a:t>
            </a:r>
            <a:endParaRPr lang="en-US" dirty="0"/>
          </a:p>
        </p:txBody>
      </p:sp>
      <p:sp>
        <p:nvSpPr>
          <p:cNvPr id="4" name="Slide Number Placeholder 3"/>
          <p:cNvSpPr>
            <a:spLocks noGrp="1"/>
          </p:cNvSpPr>
          <p:nvPr>
            <p:ph type="sldNum" sz="quarter" idx="10"/>
          </p:nvPr>
        </p:nvSpPr>
        <p:spPr/>
        <p:txBody>
          <a:bodyPr/>
          <a:lstStyle/>
          <a:p>
            <a:fld id="{AF6617F2-5BAB-2F45-885E-08C679659F6A}" type="slidenum">
              <a:rPr lang="en-US" smtClean="0"/>
              <a:t>26</a:t>
            </a:fld>
            <a:endParaRPr lang="en-US"/>
          </a:p>
        </p:txBody>
      </p:sp>
    </p:spTree>
    <p:extLst>
      <p:ext uri="{BB962C8B-B14F-4D97-AF65-F5344CB8AC3E}">
        <p14:creationId xmlns:p14="http://schemas.microsoft.com/office/powerpoint/2010/main" val="388341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attack is that the OTP and stream ciphers provide</a:t>
            </a:r>
            <a:r>
              <a:rPr lang="en-US" baseline="0" dirty="0" smtClean="0"/>
              <a:t> no integrity at all. All they provide is confidentiality when the key is only used once , they provide no </a:t>
            </a:r>
            <a:r>
              <a:rPr lang="en-US" baseline="0" dirty="0" err="1" smtClean="0"/>
              <a:t>intergrity</a:t>
            </a:r>
            <a:r>
              <a:rPr lang="en-US" baseline="0" dirty="0" smtClean="0"/>
              <a:t> at all. Not just that it is very easy to modify cipher texts and have known effects on the corresponding plaintext . This property is called malleability . </a:t>
            </a:r>
          </a:p>
          <a:p>
            <a:endParaRPr lang="en-US" baseline="0" dirty="0" smtClean="0"/>
          </a:p>
          <a:p>
            <a:r>
              <a:rPr lang="en-US" baseline="0" dirty="0" smtClean="0"/>
              <a:t>Say we have a message m encrypted using the stream cipher and the cipher text is </a:t>
            </a:r>
            <a:r>
              <a:rPr lang="en-US" baseline="0" dirty="0" err="1" smtClean="0"/>
              <a:t>ofcourse</a:t>
            </a:r>
            <a:r>
              <a:rPr lang="en-US" baseline="0" dirty="0" smtClean="0"/>
              <a:t> </a:t>
            </a:r>
            <a:r>
              <a:rPr lang="en-US" baseline="0" dirty="0" err="1" smtClean="0"/>
              <a:t>gonna</a:t>
            </a:r>
            <a:r>
              <a:rPr lang="en-US" baseline="0" dirty="0" smtClean="0"/>
              <a:t> be m </a:t>
            </a:r>
            <a:r>
              <a:rPr lang="en-US" baseline="0" dirty="0" err="1" smtClean="0"/>
              <a:t>xor</a:t>
            </a:r>
            <a:r>
              <a:rPr lang="en-US" baseline="0" dirty="0" smtClean="0"/>
              <a:t> k. now an attacker intercepts the cipher text , but that </a:t>
            </a:r>
            <a:r>
              <a:rPr lang="en-US" baseline="0" dirty="0" err="1" smtClean="0"/>
              <a:t>doesn</a:t>
            </a:r>
            <a:r>
              <a:rPr lang="fr-FR" baseline="0" dirty="0" smtClean="0"/>
              <a:t>’</a:t>
            </a:r>
            <a:r>
              <a:rPr lang="en-US" baseline="0" dirty="0" smtClean="0"/>
              <a:t>t tell him what the plain text is. But what he can do is now become an active attacker and modify the cipher text. Lets say he modifies the value of the cipher text by some perturbation p. Well the resulting cipher text becomes m </a:t>
            </a:r>
            <a:r>
              <a:rPr lang="en-US" baseline="0" dirty="0" err="1" smtClean="0"/>
              <a:t>xor</a:t>
            </a:r>
            <a:r>
              <a:rPr lang="en-US" baseline="0" dirty="0" smtClean="0"/>
              <a:t> k </a:t>
            </a:r>
            <a:r>
              <a:rPr lang="en-US" baseline="0" dirty="0" err="1" smtClean="0"/>
              <a:t>xor</a:t>
            </a:r>
            <a:r>
              <a:rPr lang="en-US" baseline="0" dirty="0" smtClean="0"/>
              <a:t> p. When we decrypt the cipher text it will decrypt to m </a:t>
            </a:r>
            <a:r>
              <a:rPr lang="en-US" baseline="0" dirty="0" err="1" smtClean="0"/>
              <a:t>xor</a:t>
            </a:r>
            <a:r>
              <a:rPr lang="en-US" baseline="0" dirty="0" smtClean="0"/>
              <a:t> p. We notice that by </a:t>
            </a:r>
            <a:r>
              <a:rPr lang="en-US" baseline="0" dirty="0" err="1" smtClean="0"/>
              <a:t>xoring</a:t>
            </a:r>
            <a:r>
              <a:rPr lang="en-US" baseline="0" dirty="0" smtClean="0"/>
              <a:t> with pad p the attacker was able to have a very specific effect on the resulting plain text. </a:t>
            </a:r>
          </a:p>
          <a:p>
            <a:endParaRPr lang="en-US" baseline="0" dirty="0" smtClean="0"/>
          </a:p>
          <a:p>
            <a:r>
              <a:rPr lang="en-US" baseline="0" dirty="0" smtClean="0"/>
              <a:t>To summarize, we can modify the ciphertext and these modifications are undetected and even worse, they have a very specific impact on the resulting plain text namely whatever u </a:t>
            </a:r>
            <a:r>
              <a:rPr lang="en-US" baseline="0" dirty="0" err="1" smtClean="0"/>
              <a:t>xor</a:t>
            </a:r>
            <a:r>
              <a:rPr lang="en-US" baseline="0" dirty="0" smtClean="0"/>
              <a:t> the cipher text with it will have a predictable impact on plaintext</a:t>
            </a:r>
            <a:endParaRPr lang="en-US" dirty="0"/>
          </a:p>
        </p:txBody>
      </p:sp>
      <p:sp>
        <p:nvSpPr>
          <p:cNvPr id="4" name="Slide Number Placeholder 3"/>
          <p:cNvSpPr>
            <a:spLocks noGrp="1"/>
          </p:cNvSpPr>
          <p:nvPr>
            <p:ph type="sldNum" sz="quarter" idx="10"/>
          </p:nvPr>
        </p:nvSpPr>
        <p:spPr/>
        <p:txBody>
          <a:bodyPr/>
          <a:lstStyle/>
          <a:p>
            <a:fld id="{AF6617F2-5BAB-2F45-885E-08C679659F6A}" type="slidenum">
              <a:rPr lang="en-US" smtClean="0"/>
              <a:t>27</a:t>
            </a:fld>
            <a:endParaRPr lang="en-US"/>
          </a:p>
        </p:txBody>
      </p:sp>
    </p:spTree>
    <p:extLst>
      <p:ext uri="{BB962C8B-B14F-4D97-AF65-F5344CB8AC3E}">
        <p14:creationId xmlns:p14="http://schemas.microsoft.com/office/powerpoint/2010/main" val="28290245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Bob:   42 6F  62      ,    Eve:   45 76 65    ,     Bob ⊕ Eve</a:t>
            </a:r>
            <a:r>
              <a:rPr lang="en-US" baseline="0" dirty="0" smtClean="0"/>
              <a:t>:  07 19 07</a:t>
            </a:r>
          </a:p>
          <a:p>
            <a:r>
              <a:rPr lang="en-US" baseline="0" dirty="0" smtClean="0"/>
              <a:t>So by </a:t>
            </a:r>
            <a:r>
              <a:rPr lang="en-US" baseline="0" dirty="0" err="1" smtClean="0"/>
              <a:t>xoring</a:t>
            </a:r>
            <a:r>
              <a:rPr lang="en-US" baseline="0" dirty="0" smtClean="0"/>
              <a:t> the two strings and inserting at the right location the attacker was able to modify the cipher text. This is an example where having a predictable impact on the ciphertext can cause quiet  a bit of problems and this is a property called malleability and we say that the OTP is </a:t>
            </a:r>
            <a:r>
              <a:rPr lang="en-US" baseline="0" dirty="0" err="1" smtClean="0"/>
              <a:t>malleabile</a:t>
            </a:r>
            <a:r>
              <a:rPr lang="en-US" baseline="0" dirty="0" smtClean="0"/>
              <a:t> coz it is easy to compute a ciphertext and make some prescribed changes to the corresponding plain text.</a:t>
            </a:r>
          </a:p>
          <a:p>
            <a:endParaRPr lang="en-US" baseline="0" dirty="0" smtClean="0"/>
          </a:p>
          <a:p>
            <a:r>
              <a:rPr lang="en-US" baseline="0" dirty="0" smtClean="0"/>
              <a:t>To summarize OTP has no integrity and is completely malleable to attackers that modify the ciphertext. This is an example of a chosen</a:t>
            </a:r>
            <a:r>
              <a:rPr lang="en-US" baseline="0" smtClean="0"/>
              <a:t>-plaintext </a:t>
            </a:r>
            <a:r>
              <a:rPr lang="en-US" baseline="0" dirty="0" smtClean="0"/>
              <a:t>attack.</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28</a:t>
            </a:fld>
            <a:endParaRPr lang="en-US" dirty="0"/>
          </a:p>
        </p:txBody>
      </p:sp>
    </p:spTree>
    <p:extLst>
      <p:ext uri="{BB962C8B-B14F-4D97-AF65-F5344CB8AC3E}">
        <p14:creationId xmlns:p14="http://schemas.microsoft.com/office/powerpoint/2010/main" val="5539495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notion of perfect secrecy</a:t>
            </a:r>
            <a:r>
              <a:rPr lang="en-US" baseline="0" dirty="0" smtClean="0"/>
              <a:t> has two limitations. The key must be as long as the message to be encrypted and the key can only used to encrypt a single message securely. Both of them are significant drawbacks , and what we wanted to do was to use a single short key to encrypt as many messages of whatever length we want. We have seen how to circumvent the first drawback by relaxing the notion of perfect secrecy, and moving to a definition of computational secrecy, but using a pseudo one time pad to securely encrypt very long message using a short key. The pseudo onetime pad has the second limitation – i.e. the key can only be used to encrypt a single message securely. </a:t>
            </a:r>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29</a:t>
            </a:fld>
            <a:endParaRPr lang="en-US"/>
          </a:p>
        </p:txBody>
      </p:sp>
    </p:spTree>
    <p:extLst>
      <p:ext uri="{BB962C8B-B14F-4D97-AF65-F5344CB8AC3E}">
        <p14:creationId xmlns:p14="http://schemas.microsoft.com/office/powerpoint/2010/main" val="10384294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thing is to come up with a clear</a:t>
            </a:r>
            <a:r>
              <a:rPr lang="en-US" baseline="0" dirty="0" smtClean="0"/>
              <a:t> security definition of the scenario where multiple messages can be encrypted using the same key. Remember that in general cryptographic definitions have two goals – what is the security goal that the communicating parties are trying to achieve or what it is that they are trying to prevent the attacker from doing and the threat model describing the abilities that the attacker is assumed to have. Our general approach is to keep the security goal the same, but we will now strengthen the threat model.</a:t>
            </a:r>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30</a:t>
            </a:fld>
            <a:endParaRPr lang="en-US"/>
          </a:p>
        </p:txBody>
      </p:sp>
    </p:spTree>
    <p:extLst>
      <p:ext uri="{BB962C8B-B14F-4D97-AF65-F5344CB8AC3E}">
        <p14:creationId xmlns:p14="http://schemas.microsoft.com/office/powerpoint/2010/main" val="3048946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single message secrecy encompasses both the perfect secrecy </a:t>
            </a:r>
            <a:r>
              <a:rPr lang="en-US" baseline="0" dirty="0" smtClean="0"/>
              <a:t>we talked about, what we have are two parties that share the key k in advance and the attacker listening to all communications between them. For a single message secrecy we have a message m, encrypted using key k and the cipher text c sent across the wire. The attacker observes the cipher text and roughly speaking the scheme is secure if given the cipher text the attacker cant figure out any information about the underlying message me.</a:t>
            </a:r>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31</a:t>
            </a:fld>
            <a:endParaRPr lang="en-US"/>
          </a:p>
        </p:txBody>
      </p:sp>
    </p:spTree>
    <p:extLst>
      <p:ext uri="{BB962C8B-B14F-4D97-AF65-F5344CB8AC3E}">
        <p14:creationId xmlns:p14="http://schemas.microsoft.com/office/powerpoint/2010/main" val="364314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In case of multiple messages m, we have the parties having shared the key k ahead of time and we have  multiple messages being encrypted using the same key k. The cipher texts are sent across the wire. In this case the attacker is observing t different cipher texts. In this case it could mean that these could be sent sequentially over time, but the point is that the attacker is observing all of them.  The attacker is observing t different cipher texts corresponding to t different messages. Intuitively what we like is for the encryption scheme to get no information at all about any of the messages , and this notion will not be satisfied by the pseudo OTP encryption scheme – will result in a two time pad attack</a:t>
            </a:r>
            <a:endParaRPr lang="en-US" dirty="0" smtClean="0"/>
          </a:p>
        </p:txBody>
      </p:sp>
      <p:sp>
        <p:nvSpPr>
          <p:cNvPr id="4" name="Slide Number Placeholder 3"/>
          <p:cNvSpPr>
            <a:spLocks noGrp="1"/>
          </p:cNvSpPr>
          <p:nvPr>
            <p:ph type="sldNum" sz="quarter" idx="10"/>
          </p:nvPr>
        </p:nvSpPr>
        <p:spPr/>
        <p:txBody>
          <a:bodyPr/>
          <a:lstStyle/>
          <a:p>
            <a:fld id="{11232547-7A3D-8341-AE55-45B0B032F54E}" type="slidenum">
              <a:rPr lang="en-US" smtClean="0"/>
              <a:t>32</a:t>
            </a:fld>
            <a:endParaRPr lang="en-US"/>
          </a:p>
        </p:txBody>
      </p:sp>
    </p:spTree>
    <p:extLst>
      <p:ext uri="{BB962C8B-B14F-4D97-AF65-F5344CB8AC3E}">
        <p14:creationId xmlns:p14="http://schemas.microsoft.com/office/powerpoint/2010/main" val="3138316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several different threat models we could </a:t>
            </a:r>
            <a:r>
              <a:rPr lang="en-US" baseline="0" dirty="0" err="1" smtClean="0"/>
              <a:t>conisder</a:t>
            </a:r>
            <a:r>
              <a:rPr lang="en-US" baseline="0" dirty="0" smtClean="0"/>
              <a:t> here. They are </a:t>
            </a:r>
            <a:r>
              <a:rPr lang="en-US" baseline="0" dirty="0" err="1" smtClean="0"/>
              <a:t>descibed</a:t>
            </a:r>
            <a:r>
              <a:rPr lang="en-US" baseline="0" dirty="0" smtClean="0"/>
              <a:t> informally now . </a:t>
            </a:r>
          </a:p>
          <a:p>
            <a:endParaRPr lang="en-US" baseline="0" dirty="0" smtClean="0"/>
          </a:p>
          <a:p>
            <a:r>
              <a:rPr lang="en-US" baseline="0" dirty="0" smtClean="0"/>
              <a:t>The most basic and implicit is known as the ciphertext only attack. Here the attacker only gets to observe the cipher text sent between the parties and nothing else. Even with this </a:t>
            </a:r>
            <a:r>
              <a:rPr lang="en-US" baseline="0" dirty="0" err="1" smtClean="0"/>
              <a:t>threatmodel</a:t>
            </a:r>
            <a:r>
              <a:rPr lang="en-US" baseline="0" dirty="0" smtClean="0"/>
              <a:t> there are choices we can make – do we assume the attacker observes a single ciphertext  or do we assume that the parties encrypt multiple messages using the same key and the attacker gets to observe multiple cipher texts. </a:t>
            </a:r>
          </a:p>
          <a:p>
            <a:endParaRPr lang="en-US" baseline="0" dirty="0" smtClean="0"/>
          </a:p>
          <a:p>
            <a:r>
              <a:rPr lang="en-US" baseline="0" dirty="0" smtClean="0"/>
              <a:t>A stronger threat model is the so called known-plaintext attack.  Here the attacker will again observe one or more cipher texts whose underlying plain text is unknown but in addition to this, the attacker is able to obtain bunch of cipher texts encrypted using the same key along with the corresponding plain text. This may seem unrealistic but there are many real world scenarios when such an attack is possible. For a simple example, imagine that </a:t>
            </a:r>
            <a:r>
              <a:rPr lang="en-US" baseline="0" dirty="0" err="1" smtClean="0"/>
              <a:t>alice</a:t>
            </a:r>
            <a:r>
              <a:rPr lang="en-US" baseline="0" dirty="0" smtClean="0"/>
              <a:t> and bob begins everyday by sending encrypted hello messages back and forth. If the attacker observes those cipher texts he knows the underlying plain text</a:t>
            </a:r>
          </a:p>
          <a:p>
            <a:endParaRPr lang="en-US" baseline="0" dirty="0" smtClean="0"/>
          </a:p>
          <a:p>
            <a:r>
              <a:rPr lang="en-US" baseline="0" dirty="0" smtClean="0"/>
              <a:t>An even  stronger threat model is  a chosen-plain text attack. The attacker will again observe one or more cipher texts whose underlying plaintexts are unknown, but in addition the attacker is now assumed to be able to obtain cipher text encrypted using the same key corresponding to plain text of the attackers choice.  There are many natural scenarios where some form of chosen plain text attack is possible. For instance, actions of an attacker may influence the communicating parties even if the attacker cant control them. In other cases the attacker could have complete control of what gets encrypted. For example, imagine an attacker typing at a terminal . Anything that</a:t>
            </a:r>
            <a:r>
              <a:rPr lang="fr-FR" baseline="0" dirty="0" smtClean="0"/>
              <a:t>s </a:t>
            </a:r>
            <a:r>
              <a:rPr lang="fr-FR" baseline="0" dirty="0" err="1" smtClean="0"/>
              <a:t>typed</a:t>
            </a:r>
            <a:r>
              <a:rPr lang="fr-FR" baseline="0" dirty="0" smtClean="0"/>
              <a:t> </a:t>
            </a:r>
            <a:r>
              <a:rPr lang="fr-FR" baseline="0" dirty="0" err="1" smtClean="0"/>
              <a:t>gets</a:t>
            </a:r>
            <a:r>
              <a:rPr lang="fr-FR" baseline="0" dirty="0" smtClean="0"/>
              <a:t> </a:t>
            </a:r>
            <a:r>
              <a:rPr lang="fr-FR" baseline="0" dirty="0" err="1" smtClean="0"/>
              <a:t>encrypted</a:t>
            </a:r>
            <a:r>
              <a:rPr lang="fr-FR" baseline="0" dirty="0" smtClean="0"/>
              <a:t> </a:t>
            </a:r>
            <a:r>
              <a:rPr lang="fr-FR" baseline="0" dirty="0" err="1" smtClean="0"/>
              <a:t>using</a:t>
            </a:r>
            <a:r>
              <a:rPr lang="fr-FR" baseline="0" dirty="0" smtClean="0"/>
              <a:t> a </a:t>
            </a:r>
            <a:r>
              <a:rPr lang="fr-FR" baseline="0" dirty="0" err="1" smtClean="0"/>
              <a:t>key</a:t>
            </a:r>
            <a:r>
              <a:rPr lang="fr-FR" baseline="0" dirty="0" smtClean="0"/>
              <a:t> </a:t>
            </a:r>
            <a:r>
              <a:rPr lang="fr-FR" baseline="0" dirty="0" err="1" smtClean="0"/>
              <a:t>unknown</a:t>
            </a:r>
            <a:r>
              <a:rPr lang="fr-FR" baseline="0" dirty="0" smtClean="0"/>
              <a:t> to the </a:t>
            </a:r>
            <a:r>
              <a:rPr lang="fr-FR" baseline="0" dirty="0" err="1" smtClean="0"/>
              <a:t>attacker</a:t>
            </a:r>
            <a:r>
              <a:rPr lang="fr-FR" baseline="0" dirty="0" smtClean="0"/>
              <a:t>. In </a:t>
            </a:r>
            <a:r>
              <a:rPr lang="fr-FR" baseline="0" dirty="0" err="1" smtClean="0"/>
              <a:t>that</a:t>
            </a:r>
            <a:r>
              <a:rPr lang="fr-FR" baseline="0" dirty="0" smtClean="0"/>
              <a:t> case, the </a:t>
            </a:r>
            <a:r>
              <a:rPr lang="fr-FR" baseline="0" dirty="0" err="1" smtClean="0"/>
              <a:t>attacker</a:t>
            </a:r>
            <a:r>
              <a:rPr lang="fr-FR" baseline="0" dirty="0" smtClean="0"/>
              <a:t> </a:t>
            </a:r>
            <a:r>
              <a:rPr lang="fr-FR" baseline="0" dirty="0" err="1" smtClean="0"/>
              <a:t>really</a:t>
            </a:r>
            <a:r>
              <a:rPr lang="fr-FR" baseline="0" dirty="0" smtClean="0"/>
              <a:t> </a:t>
            </a:r>
            <a:r>
              <a:rPr lang="fr-FR" baseline="0" dirty="0" err="1" smtClean="0"/>
              <a:t>does</a:t>
            </a:r>
            <a:r>
              <a:rPr lang="fr-FR" baseline="0" dirty="0" smtClean="0"/>
              <a:t> have the </a:t>
            </a:r>
            <a:r>
              <a:rPr lang="fr-FR" baseline="0" dirty="0" err="1" smtClean="0"/>
              <a:t>ability</a:t>
            </a:r>
            <a:r>
              <a:rPr lang="fr-FR" baseline="0" dirty="0" smtClean="0"/>
              <a:t> to </a:t>
            </a:r>
            <a:r>
              <a:rPr lang="fr-FR" baseline="0" dirty="0" err="1" smtClean="0"/>
              <a:t>mount</a:t>
            </a:r>
            <a:r>
              <a:rPr lang="fr-FR" baseline="0" dirty="0" smtClean="0"/>
              <a:t> a </a:t>
            </a:r>
            <a:r>
              <a:rPr lang="fr-FR" baseline="0" dirty="0" err="1" smtClean="0"/>
              <a:t>chosen</a:t>
            </a:r>
            <a:r>
              <a:rPr lang="fr-FR" baseline="0" dirty="0" smtClean="0"/>
              <a:t> plain </a:t>
            </a:r>
            <a:r>
              <a:rPr lang="fr-FR" baseline="0" dirty="0" err="1" smtClean="0"/>
              <a:t>text</a:t>
            </a:r>
            <a:r>
              <a:rPr lang="fr-FR" baseline="0" dirty="0" smtClean="0"/>
              <a:t> </a:t>
            </a:r>
            <a:r>
              <a:rPr lang="fr-FR" baseline="0" dirty="0" err="1" smtClean="0"/>
              <a:t>attack</a:t>
            </a:r>
            <a:r>
              <a:rPr lang="fr-FR" baseline="0" dirty="0" smtClean="0"/>
              <a:t>.</a:t>
            </a:r>
          </a:p>
          <a:p>
            <a:endParaRPr lang="fr-FR" baseline="0" dirty="0" smtClean="0"/>
          </a:p>
          <a:p>
            <a:r>
              <a:rPr lang="fr-FR" baseline="0" dirty="0" smtClean="0"/>
              <a:t>The </a:t>
            </a:r>
            <a:r>
              <a:rPr lang="fr-FR" baseline="0" dirty="0" err="1" smtClean="0"/>
              <a:t>strongest</a:t>
            </a:r>
            <a:r>
              <a:rPr lang="fr-FR" baseline="0" dirty="0" smtClean="0"/>
              <a:t> </a:t>
            </a:r>
            <a:r>
              <a:rPr lang="fr-FR" baseline="0" dirty="0" err="1" smtClean="0"/>
              <a:t>threatmodel</a:t>
            </a:r>
            <a:r>
              <a:rPr lang="fr-FR" baseline="0" dirty="0" smtClean="0"/>
              <a:t> </a:t>
            </a:r>
            <a:r>
              <a:rPr lang="fr-FR" baseline="0" dirty="0" err="1" smtClean="0"/>
              <a:t>typically</a:t>
            </a:r>
            <a:r>
              <a:rPr lang="fr-FR" baseline="0" dirty="0" smtClean="0"/>
              <a:t> </a:t>
            </a:r>
            <a:r>
              <a:rPr lang="fr-FR" baseline="0" dirty="0" err="1" smtClean="0"/>
              <a:t>considered</a:t>
            </a:r>
            <a:r>
              <a:rPr lang="fr-FR" baseline="0" dirty="0" smtClean="0"/>
              <a:t> </a:t>
            </a:r>
            <a:r>
              <a:rPr lang="fr-FR" baseline="0" dirty="0" err="1" smtClean="0"/>
              <a:t>is</a:t>
            </a:r>
            <a:r>
              <a:rPr lang="fr-FR" baseline="0" dirty="0" smtClean="0"/>
              <a:t> the </a:t>
            </a:r>
            <a:r>
              <a:rPr lang="fr-FR" baseline="0" dirty="0" err="1" smtClean="0"/>
              <a:t>chosen</a:t>
            </a:r>
            <a:r>
              <a:rPr lang="fr-FR" baseline="0" dirty="0" smtClean="0"/>
              <a:t> </a:t>
            </a:r>
            <a:r>
              <a:rPr lang="fr-FR" baseline="0" dirty="0" err="1" smtClean="0"/>
              <a:t>cipher</a:t>
            </a:r>
            <a:r>
              <a:rPr lang="fr-FR" baseline="0" dirty="0" smtClean="0"/>
              <a:t> </a:t>
            </a:r>
            <a:r>
              <a:rPr lang="fr-FR" baseline="0" dirty="0" err="1" smtClean="0"/>
              <a:t>text</a:t>
            </a:r>
            <a:r>
              <a:rPr lang="fr-FR" baseline="0" dirty="0" smtClean="0"/>
              <a:t> </a:t>
            </a:r>
            <a:r>
              <a:rPr lang="fr-FR" baseline="0" dirty="0" err="1" smtClean="0"/>
              <a:t>attack</a:t>
            </a:r>
            <a:r>
              <a:rPr lang="fr-FR" baseline="0" dirty="0" smtClean="0"/>
              <a:t> . </a:t>
            </a:r>
            <a:r>
              <a:rPr lang="fr-FR" baseline="0" dirty="0" err="1" smtClean="0"/>
              <a:t>Now</a:t>
            </a:r>
            <a:r>
              <a:rPr lang="fr-FR" baseline="0" dirty="0" smtClean="0"/>
              <a:t> in addition to </a:t>
            </a:r>
            <a:r>
              <a:rPr lang="fr-FR" baseline="0" dirty="0" err="1" smtClean="0"/>
              <a:t>having</a:t>
            </a:r>
            <a:r>
              <a:rPr lang="fr-FR" baseline="0" dirty="0" smtClean="0"/>
              <a:t> the </a:t>
            </a:r>
            <a:r>
              <a:rPr lang="fr-FR" baseline="0" dirty="0" err="1" smtClean="0"/>
              <a:t>ability</a:t>
            </a:r>
            <a:r>
              <a:rPr lang="fr-FR" baseline="0" dirty="0" smtClean="0"/>
              <a:t> to </a:t>
            </a:r>
            <a:r>
              <a:rPr lang="fr-FR" baseline="0" dirty="0" err="1" smtClean="0"/>
              <a:t>launch</a:t>
            </a:r>
            <a:r>
              <a:rPr lang="fr-FR" baseline="0" dirty="0" smtClean="0"/>
              <a:t> a </a:t>
            </a:r>
            <a:r>
              <a:rPr lang="fr-FR" baseline="0" dirty="0" err="1" smtClean="0"/>
              <a:t>chosen</a:t>
            </a:r>
            <a:r>
              <a:rPr lang="fr-FR" baseline="0" dirty="0" smtClean="0"/>
              <a:t> plain </a:t>
            </a:r>
            <a:r>
              <a:rPr lang="fr-FR" baseline="0" dirty="0" err="1" smtClean="0"/>
              <a:t>text</a:t>
            </a:r>
            <a:r>
              <a:rPr lang="fr-FR" baseline="0" dirty="0" smtClean="0"/>
              <a:t> </a:t>
            </a:r>
            <a:r>
              <a:rPr lang="fr-FR" baseline="0" dirty="0" err="1" smtClean="0"/>
              <a:t>attack</a:t>
            </a:r>
            <a:r>
              <a:rPr lang="fr-FR" baseline="0" dirty="0" smtClean="0"/>
              <a:t> </a:t>
            </a:r>
            <a:r>
              <a:rPr lang="fr-FR" baseline="0" dirty="0" err="1" smtClean="0"/>
              <a:t>like</a:t>
            </a:r>
            <a:r>
              <a:rPr lang="fr-FR" baseline="0" dirty="0" smtClean="0"/>
              <a:t> </a:t>
            </a:r>
            <a:r>
              <a:rPr lang="fr-FR" baseline="0" dirty="0" err="1" smtClean="0"/>
              <a:t>before</a:t>
            </a:r>
            <a:r>
              <a:rPr lang="fr-FR" baseline="0" dirty="0" smtClean="0"/>
              <a:t>, </a:t>
            </a:r>
            <a:r>
              <a:rPr lang="fr-FR" baseline="0" dirty="0" err="1" smtClean="0"/>
              <a:t>we</a:t>
            </a:r>
            <a:r>
              <a:rPr lang="fr-FR" baseline="0" dirty="0" smtClean="0"/>
              <a:t> </a:t>
            </a:r>
            <a:r>
              <a:rPr lang="fr-FR" baseline="0" dirty="0" err="1" smtClean="0"/>
              <a:t>also</a:t>
            </a:r>
            <a:r>
              <a:rPr lang="fr-FR" baseline="0" dirty="0" smtClean="0"/>
              <a:t> assume the </a:t>
            </a:r>
            <a:r>
              <a:rPr lang="fr-FR" baseline="0" dirty="0" err="1" smtClean="0"/>
              <a:t>attacker</a:t>
            </a:r>
            <a:r>
              <a:rPr lang="fr-FR" baseline="0" dirty="0" smtClean="0"/>
              <a:t> </a:t>
            </a:r>
            <a:r>
              <a:rPr lang="fr-FR" baseline="0" dirty="0" err="1" smtClean="0"/>
              <a:t>is</a:t>
            </a:r>
            <a:r>
              <a:rPr lang="fr-FR" baseline="0" dirty="0" smtClean="0"/>
              <a:t> able to </a:t>
            </a:r>
            <a:r>
              <a:rPr lang="fr-FR" baseline="0" dirty="0" err="1" smtClean="0"/>
              <a:t>get</a:t>
            </a:r>
            <a:r>
              <a:rPr lang="fr-FR" baseline="0" dirty="0" smtClean="0"/>
              <a:t> the parties to </a:t>
            </a:r>
            <a:r>
              <a:rPr lang="fr-FR" baseline="0" dirty="0" err="1" smtClean="0"/>
              <a:t>decrypt</a:t>
            </a:r>
            <a:r>
              <a:rPr lang="fr-FR" baseline="0" dirty="0" smtClean="0"/>
              <a:t> certain </a:t>
            </a:r>
            <a:r>
              <a:rPr lang="fr-FR" baseline="0" dirty="0" err="1" smtClean="0"/>
              <a:t>ciphertexts</a:t>
            </a:r>
            <a:r>
              <a:rPr lang="fr-FR" baseline="0" dirty="0" smtClean="0"/>
              <a:t> of the </a:t>
            </a:r>
            <a:r>
              <a:rPr lang="fr-FR" baseline="0" dirty="0" err="1" smtClean="0"/>
              <a:t>attackers</a:t>
            </a:r>
            <a:r>
              <a:rPr lang="fr-FR" baseline="0" dirty="0" smtClean="0"/>
              <a:t> </a:t>
            </a:r>
            <a:r>
              <a:rPr lang="fr-FR" baseline="0" dirty="0" err="1" smtClean="0"/>
              <a:t>choice</a:t>
            </a:r>
            <a:r>
              <a:rPr lang="fr-FR" baseline="0" dirty="0" smtClean="0"/>
              <a:t>.  </a:t>
            </a:r>
            <a:endParaRPr lang="en-US" dirty="0"/>
          </a:p>
        </p:txBody>
      </p:sp>
      <p:sp>
        <p:nvSpPr>
          <p:cNvPr id="4" name="Slide Number Placeholder 3"/>
          <p:cNvSpPr>
            <a:spLocks noGrp="1"/>
          </p:cNvSpPr>
          <p:nvPr>
            <p:ph type="sldNum" sz="quarter" idx="10"/>
          </p:nvPr>
        </p:nvSpPr>
        <p:spPr/>
        <p:txBody>
          <a:bodyPr/>
          <a:lstStyle/>
          <a:p>
            <a:fld id="{AF6617F2-5BAB-2F45-885E-08C679659F6A}" type="slidenum">
              <a:rPr lang="en-US" smtClean="0"/>
              <a:t>5</a:t>
            </a:fld>
            <a:endParaRPr lang="en-US"/>
          </a:p>
        </p:txBody>
      </p:sp>
    </p:spTree>
    <p:extLst>
      <p:ext uri="{BB962C8B-B14F-4D97-AF65-F5344CB8AC3E}">
        <p14:creationId xmlns:p14="http://schemas.microsoft.com/office/powerpoint/2010/main" val="2584364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could define formally a notion of multiple</a:t>
            </a:r>
            <a:r>
              <a:rPr lang="en-US" baseline="0" dirty="0" smtClean="0"/>
              <a:t> message secrecy and then try to work with that definition. But we will skip that and go on to define something stronger namely security against CPA attacks-  what is called CPA security. It is not immediately known that this notion of secrecy is stronger than multiple message secrecy, but if we define this formally we can prove that , that</a:t>
            </a:r>
            <a:r>
              <a:rPr lang="fr-FR" baseline="0" dirty="0" smtClean="0"/>
              <a:t>’</a:t>
            </a:r>
            <a:r>
              <a:rPr lang="en-US" baseline="0" dirty="0" smtClean="0"/>
              <a:t>s the case. CPA security  now a days is the minimal notion of security for an encryption scheme to be satisfied in practice. </a:t>
            </a:r>
          </a:p>
          <a:p>
            <a:endParaRPr lang="en-US" baseline="0" dirty="0" smtClean="0"/>
          </a:p>
          <a:p>
            <a:r>
              <a:rPr lang="en-US" baseline="0" dirty="0" smtClean="0"/>
              <a:t>An even  stronger threat model is  a chosen-plain text attack. The attacker will again observe one or more cipher texts whose underlying plaintexts are unknown, but in addition the attacker is now assumed to be able to obtain cipher text encrypted using the same key corresponding to plain text of the attackers choice.  There are many natural scenarios where some form of chosen plain text attack is possible. For instance, actions of an attacker may influence the communicating parties even if the attacker cant control them. In other cases the attacker could have complete control of what gets encrypted. For example, imagine an attacker typing at a terminal . Anything that</a:t>
            </a:r>
            <a:r>
              <a:rPr lang="fr-FR" baseline="0" dirty="0" smtClean="0"/>
              <a:t>s </a:t>
            </a:r>
            <a:r>
              <a:rPr lang="fr-FR" baseline="0" dirty="0" err="1" smtClean="0"/>
              <a:t>typed</a:t>
            </a:r>
            <a:r>
              <a:rPr lang="fr-FR" baseline="0" dirty="0" smtClean="0"/>
              <a:t> </a:t>
            </a:r>
            <a:r>
              <a:rPr lang="fr-FR" baseline="0" dirty="0" err="1" smtClean="0"/>
              <a:t>gets</a:t>
            </a:r>
            <a:r>
              <a:rPr lang="fr-FR" baseline="0" dirty="0" smtClean="0"/>
              <a:t> </a:t>
            </a:r>
            <a:r>
              <a:rPr lang="fr-FR" baseline="0" dirty="0" err="1" smtClean="0"/>
              <a:t>encrypted</a:t>
            </a:r>
            <a:r>
              <a:rPr lang="fr-FR" baseline="0" dirty="0" smtClean="0"/>
              <a:t> </a:t>
            </a:r>
            <a:r>
              <a:rPr lang="fr-FR" baseline="0" dirty="0" err="1" smtClean="0"/>
              <a:t>using</a:t>
            </a:r>
            <a:r>
              <a:rPr lang="fr-FR" baseline="0" dirty="0" smtClean="0"/>
              <a:t> a </a:t>
            </a:r>
            <a:r>
              <a:rPr lang="fr-FR" baseline="0" dirty="0" err="1" smtClean="0"/>
              <a:t>key</a:t>
            </a:r>
            <a:r>
              <a:rPr lang="fr-FR" baseline="0" dirty="0" smtClean="0"/>
              <a:t> </a:t>
            </a:r>
            <a:r>
              <a:rPr lang="fr-FR" baseline="0" dirty="0" err="1" smtClean="0"/>
              <a:t>unknown</a:t>
            </a:r>
            <a:r>
              <a:rPr lang="fr-FR" baseline="0" dirty="0" smtClean="0"/>
              <a:t> to the </a:t>
            </a:r>
            <a:r>
              <a:rPr lang="fr-FR" baseline="0" dirty="0" err="1" smtClean="0"/>
              <a:t>attacker</a:t>
            </a:r>
            <a:r>
              <a:rPr lang="fr-FR" baseline="0" dirty="0" smtClean="0"/>
              <a:t>. In </a:t>
            </a:r>
            <a:r>
              <a:rPr lang="fr-FR" baseline="0" dirty="0" err="1" smtClean="0"/>
              <a:t>that</a:t>
            </a:r>
            <a:r>
              <a:rPr lang="fr-FR" baseline="0" dirty="0" smtClean="0"/>
              <a:t> case, the </a:t>
            </a:r>
            <a:r>
              <a:rPr lang="fr-FR" baseline="0" dirty="0" err="1" smtClean="0"/>
              <a:t>attacker</a:t>
            </a:r>
            <a:r>
              <a:rPr lang="fr-FR" baseline="0" dirty="0" smtClean="0"/>
              <a:t> </a:t>
            </a:r>
            <a:r>
              <a:rPr lang="fr-FR" baseline="0" dirty="0" err="1" smtClean="0"/>
              <a:t>really</a:t>
            </a:r>
            <a:r>
              <a:rPr lang="fr-FR" baseline="0" dirty="0" smtClean="0"/>
              <a:t> </a:t>
            </a:r>
            <a:r>
              <a:rPr lang="fr-FR" baseline="0" dirty="0" err="1" smtClean="0"/>
              <a:t>does</a:t>
            </a:r>
            <a:r>
              <a:rPr lang="fr-FR" baseline="0" dirty="0" smtClean="0"/>
              <a:t> have the </a:t>
            </a:r>
            <a:r>
              <a:rPr lang="fr-FR" baseline="0" dirty="0" err="1" smtClean="0"/>
              <a:t>ability</a:t>
            </a:r>
            <a:r>
              <a:rPr lang="fr-FR" baseline="0" dirty="0" smtClean="0"/>
              <a:t> to </a:t>
            </a:r>
            <a:r>
              <a:rPr lang="fr-FR" baseline="0" dirty="0" err="1" smtClean="0"/>
              <a:t>mount</a:t>
            </a:r>
            <a:r>
              <a:rPr lang="fr-FR" baseline="0" dirty="0" smtClean="0"/>
              <a:t> a </a:t>
            </a:r>
            <a:r>
              <a:rPr lang="fr-FR" baseline="0" dirty="0" err="1" smtClean="0"/>
              <a:t>chosen</a:t>
            </a:r>
            <a:r>
              <a:rPr lang="fr-FR" baseline="0" dirty="0" smtClean="0"/>
              <a:t> plain </a:t>
            </a:r>
            <a:r>
              <a:rPr lang="fr-FR" baseline="0" dirty="0" err="1" smtClean="0"/>
              <a:t>text</a:t>
            </a:r>
            <a:r>
              <a:rPr lang="fr-FR" baseline="0" dirty="0" smtClean="0"/>
              <a:t> </a:t>
            </a:r>
            <a:r>
              <a:rPr lang="fr-FR" baseline="0" dirty="0" err="1" smtClean="0"/>
              <a:t>attack</a:t>
            </a:r>
            <a:r>
              <a:rPr lang="fr-FR" baseline="0" dirty="0" smtClean="0"/>
              <a:t>.</a:t>
            </a:r>
          </a:p>
          <a:p>
            <a:endParaRPr lang="fr-FR" baseline="0" dirty="0" smtClean="0"/>
          </a:p>
          <a:p>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33</a:t>
            </a:fld>
            <a:endParaRPr lang="en-US"/>
          </a:p>
        </p:txBody>
      </p:sp>
    </p:spTree>
    <p:extLst>
      <p:ext uri="{BB962C8B-B14F-4D97-AF65-F5344CB8AC3E}">
        <p14:creationId xmlns:p14="http://schemas.microsoft.com/office/powerpoint/2010/main" val="6465909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 we mean by security</a:t>
            </a:r>
            <a:r>
              <a:rPr lang="en-US" baseline="0" dirty="0" smtClean="0"/>
              <a:t> against Chosen Plain Text Attacks – Here we imagine that 2 parties have shared the key k in advance and that an attacker listening in to all the communication between them. Now we allow the attacker to specify a message m1 and thereby request that one of the parties encrypt that message using the shared key to generate a ciphertext c1 that</a:t>
            </a:r>
            <a:r>
              <a:rPr lang="fr-FR" baseline="0" dirty="0" smtClean="0"/>
              <a:t>’</a:t>
            </a:r>
            <a:r>
              <a:rPr lang="en-US" baseline="0" dirty="0" smtClean="0"/>
              <a:t>s sent across the channel and obtained by the attacker. The attacker can do this repeatedly , he can send a message m2, that gets encrypted and sent across the channel and then attacker gets the cipher text c2. the attacker can repeatedly do this and in our model we are going to allow the attacker to repeatedly do this as long as it likes with whatever message it likes. At some later point in time we imagine that </a:t>
            </a:r>
            <a:r>
              <a:rPr lang="en-US" baseline="0" dirty="0" err="1" smtClean="0"/>
              <a:t>theres</a:t>
            </a:r>
            <a:r>
              <a:rPr lang="en-US" baseline="0" dirty="0" smtClean="0"/>
              <a:t> an </a:t>
            </a:r>
            <a:r>
              <a:rPr lang="en-US" baseline="0" dirty="0" err="1" smtClean="0"/>
              <a:t>uknown</a:t>
            </a:r>
            <a:r>
              <a:rPr lang="en-US" baseline="0" dirty="0" smtClean="0"/>
              <a:t> message m that the parties encrypt whose cipher text is sent through the wire which is observed by the attacker. This encryption scheme guarantees that the attacker </a:t>
            </a:r>
            <a:r>
              <a:rPr lang="en-US" baseline="0" dirty="0" err="1" smtClean="0"/>
              <a:t>doesn</a:t>
            </a:r>
            <a:r>
              <a:rPr lang="fr-FR" baseline="0" dirty="0" smtClean="0"/>
              <a:t>’</a:t>
            </a:r>
            <a:r>
              <a:rPr lang="en-US" baseline="0" dirty="0" smtClean="0"/>
              <a:t>t learn anything about this unknown message m from the additional ciphertext c that it has observed.</a:t>
            </a:r>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34</a:t>
            </a:fld>
            <a:endParaRPr lang="en-US"/>
          </a:p>
        </p:txBody>
      </p:sp>
    </p:spTree>
    <p:extLst>
      <p:ext uri="{BB962C8B-B14F-4D97-AF65-F5344CB8AC3E}">
        <p14:creationId xmlns:p14="http://schemas.microsoft.com/office/powerpoint/2010/main" val="17203969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rgbClr val="000000"/>
                </a:solidFill>
                <a:latin typeface="+mn-lt"/>
                <a:ea typeface="+mn-ea"/>
                <a:cs typeface="+mn-cs"/>
              </a:rPr>
              <a:t>An oracle is something which can immediately (O(1)) give you the answer to some problem, usually an infeasible or impossible problem. For example, a </a:t>
            </a:r>
            <a:r>
              <a:rPr lang="en-US" sz="1200" i="1" kern="1200" dirty="0" smtClean="0">
                <a:solidFill>
                  <a:srgbClr val="000000"/>
                </a:solidFill>
                <a:latin typeface="+mn-lt"/>
                <a:ea typeface="+mn-ea"/>
                <a:cs typeface="+mn-cs"/>
              </a:rPr>
              <a:t>"Halting-problem Oracle"</a:t>
            </a:r>
            <a:r>
              <a:rPr lang="en-US" sz="1200" i="0" kern="1200" dirty="0" smtClean="0">
                <a:solidFill>
                  <a:srgbClr val="000000"/>
                </a:solidFill>
                <a:latin typeface="+mn-lt"/>
                <a:ea typeface="+mn-ea"/>
                <a:cs typeface="+mn-cs"/>
              </a:rPr>
              <a:t> could tell you immediately whether a certain program on a certain input halts or not.</a:t>
            </a:r>
          </a:p>
          <a:p>
            <a:endParaRPr lang="en-US" sz="1200" i="0" kern="1200" dirty="0" smtClean="0">
              <a:solidFill>
                <a:srgbClr val="000000"/>
              </a:solidFill>
              <a:latin typeface="+mn-lt"/>
              <a:ea typeface="+mn-ea"/>
              <a:cs typeface="+mn-cs"/>
            </a:endParaRPr>
          </a:p>
          <a:p>
            <a:r>
              <a:rPr lang="en-US" sz="1200" kern="1200" dirty="0" smtClean="0">
                <a:solidFill>
                  <a:srgbClr val="000000"/>
                </a:solidFill>
                <a:latin typeface="+mn-lt"/>
                <a:ea typeface="+mn-ea"/>
                <a:cs typeface="+mn-cs"/>
              </a:rPr>
              <a:t>In cryptographic papers, for instance, oracles are most often used to show that, even </a:t>
            </a:r>
            <a:r>
              <a:rPr lang="en-US" sz="1200" b="1" kern="1200" dirty="0" smtClean="0">
                <a:solidFill>
                  <a:srgbClr val="000000"/>
                </a:solidFill>
                <a:latin typeface="+mn-lt"/>
                <a:ea typeface="+mn-ea"/>
                <a:cs typeface="+mn-cs"/>
              </a:rPr>
              <a:t>if</a:t>
            </a:r>
            <a:r>
              <a:rPr lang="en-US" sz="1200" b="0" kern="1200" dirty="0" smtClean="0">
                <a:solidFill>
                  <a:srgbClr val="000000"/>
                </a:solidFill>
                <a:latin typeface="+mn-lt"/>
                <a:ea typeface="+mn-ea"/>
                <a:cs typeface="+mn-cs"/>
              </a:rPr>
              <a:t> our attackers had access to some seemingly-</a:t>
            </a:r>
            <a:r>
              <a:rPr lang="en-US" sz="1200" b="0" kern="1200" dirty="0" err="1" smtClean="0">
                <a:solidFill>
                  <a:srgbClr val="000000"/>
                </a:solidFill>
                <a:latin typeface="+mn-lt"/>
                <a:ea typeface="+mn-ea"/>
                <a:cs typeface="+mn-cs"/>
              </a:rPr>
              <a:t>impossibile</a:t>
            </a:r>
            <a:r>
              <a:rPr lang="en-US" sz="1200" b="0" kern="1200" dirty="0" smtClean="0">
                <a:solidFill>
                  <a:srgbClr val="000000"/>
                </a:solidFill>
                <a:latin typeface="+mn-lt"/>
                <a:ea typeface="+mn-ea"/>
                <a:cs typeface="+mn-cs"/>
              </a:rPr>
              <a:t> oracle, they </a:t>
            </a:r>
            <a:r>
              <a:rPr lang="en-US" sz="1200" b="0" i="1" kern="1200" dirty="0" smtClean="0">
                <a:solidFill>
                  <a:srgbClr val="000000"/>
                </a:solidFill>
                <a:latin typeface="+mn-lt"/>
                <a:ea typeface="+mn-ea"/>
                <a:cs typeface="+mn-cs"/>
              </a:rPr>
              <a:t>still</a:t>
            </a:r>
            <a:r>
              <a:rPr lang="en-US" sz="1200" b="0" i="0" kern="1200" dirty="0" smtClean="0">
                <a:solidFill>
                  <a:srgbClr val="000000"/>
                </a:solidFill>
                <a:latin typeface="+mn-lt"/>
                <a:ea typeface="+mn-ea"/>
                <a:cs typeface="+mn-cs"/>
              </a:rPr>
              <a:t> wouldn't have any (significant) advantage to breaking our security. For example, one important property of encryption algorithms </a:t>
            </a:r>
            <a:r>
              <a:rPr lang="en-US" sz="1200" b="0" i="1" kern="1200" dirty="0" smtClean="0">
                <a:solidFill>
                  <a:srgbClr val="000000"/>
                </a:solidFill>
                <a:latin typeface="+mn-lt"/>
                <a:ea typeface="+mn-ea"/>
                <a:cs typeface="+mn-cs"/>
              </a:rPr>
              <a:t>(called resistance to</a:t>
            </a:r>
            <a:r>
              <a:rPr lang="en-US" sz="1200" b="0" i="1" kern="1200" baseline="0" dirty="0" smtClean="0">
                <a:solidFill>
                  <a:srgbClr val="000000"/>
                </a:solidFill>
                <a:latin typeface="+mn-lt"/>
                <a:ea typeface="+mn-ea"/>
                <a:cs typeface="+mn-cs"/>
              </a:rPr>
              <a:t> known plaintext attacks) </a:t>
            </a:r>
            <a:r>
              <a:rPr lang="en-US" sz="1200" kern="1200" dirty="0" smtClean="0">
                <a:solidFill>
                  <a:schemeClr val="tx1"/>
                </a:solidFill>
                <a:latin typeface="+mn-lt"/>
                <a:ea typeface="+mn-ea"/>
                <a:cs typeface="+mn-cs"/>
              </a:rPr>
              <a:t>is that if an attacker is given a message encrypted with your key m' and they want to know the original message m </a:t>
            </a:r>
            <a:r>
              <a:rPr lang="en-US" sz="1200" i="1" kern="1200" dirty="0" smtClean="0">
                <a:solidFill>
                  <a:schemeClr val="tx1"/>
                </a:solidFill>
                <a:latin typeface="+mn-lt"/>
                <a:ea typeface="+mn-ea"/>
                <a:cs typeface="+mn-cs"/>
              </a:rPr>
              <a:t>(or figure out your key)</a:t>
            </a:r>
            <a:r>
              <a:rPr lang="en-US" sz="1200" i="0" kern="1200" dirty="0" smtClean="0">
                <a:solidFill>
                  <a:schemeClr val="tx1"/>
                </a:solidFill>
                <a:latin typeface="+mn-lt"/>
                <a:ea typeface="+mn-ea"/>
                <a:cs typeface="+mn-cs"/>
              </a:rPr>
              <a:t>, then giving them another message n and its encryption with your key n' should not help them do so in any way whatsoever.</a:t>
            </a:r>
          </a:p>
          <a:p>
            <a:r>
              <a:rPr lang="en-US" sz="1200" i="0" kern="1200" dirty="0" smtClean="0">
                <a:solidFill>
                  <a:schemeClr val="tx1"/>
                </a:solidFill>
                <a:latin typeface="+mn-lt"/>
                <a:ea typeface="+mn-ea"/>
                <a:cs typeface="+mn-cs"/>
              </a:rPr>
              <a:t>Taking this to the extreme, chosen plaintext attack </a:t>
            </a:r>
            <a:r>
              <a:rPr lang="en-US" sz="1200" kern="1200" dirty="0" smtClean="0">
                <a:solidFill>
                  <a:schemeClr val="tx1"/>
                </a:solidFill>
                <a:latin typeface="+mn-lt"/>
                <a:ea typeface="+mn-ea"/>
                <a:cs typeface="+mn-cs"/>
              </a:rPr>
              <a:t>give an attacker an oracle who can encrypt or decrypt </a:t>
            </a:r>
            <a:r>
              <a:rPr lang="en-US" sz="1200" i="1" kern="1200" dirty="0" smtClean="0">
                <a:solidFill>
                  <a:schemeClr val="tx1"/>
                </a:solidFill>
                <a:latin typeface="+mn-lt"/>
                <a:ea typeface="+mn-ea"/>
                <a:cs typeface="+mn-cs"/>
              </a:rPr>
              <a:t>any</a:t>
            </a:r>
            <a:r>
              <a:rPr lang="en-US" sz="1200" i="0" kern="1200" dirty="0" smtClean="0">
                <a:solidFill>
                  <a:schemeClr val="tx1"/>
                </a:solidFill>
                <a:latin typeface="+mn-lt"/>
                <a:ea typeface="+mn-ea"/>
                <a:cs typeface="+mn-cs"/>
              </a:rPr>
              <a:t> message with your key </a:t>
            </a:r>
            <a:r>
              <a:rPr lang="en-US" sz="1200" b="1" i="0" kern="1200" dirty="0" smtClean="0">
                <a:solidFill>
                  <a:schemeClr val="tx1"/>
                </a:solidFill>
                <a:latin typeface="+mn-lt"/>
                <a:ea typeface="+mn-ea"/>
                <a:cs typeface="+mn-cs"/>
              </a:rPr>
              <a:t>except</a:t>
            </a:r>
            <a:r>
              <a:rPr lang="en-US" sz="1200" b="0" i="0" kern="1200" dirty="0" smtClean="0">
                <a:solidFill>
                  <a:schemeClr val="tx1"/>
                </a:solidFill>
                <a:latin typeface="+mn-lt"/>
                <a:ea typeface="+mn-ea"/>
                <a:cs typeface="+mn-cs"/>
              </a:rPr>
              <a:t> for m and m'. Even under these extreme conditions, we'd want to show for our encryption that the attacker with the oracle will have no advantage in finding m </a:t>
            </a:r>
            <a:r>
              <a:rPr lang="en-US" sz="1200" b="0" i="1" kern="1200" dirty="0" smtClean="0">
                <a:solidFill>
                  <a:schemeClr val="tx1"/>
                </a:solidFill>
                <a:latin typeface="+mn-lt"/>
                <a:ea typeface="+mn-ea"/>
                <a:cs typeface="+mn-cs"/>
              </a:rPr>
              <a:t>(or your key)</a:t>
            </a:r>
            <a:r>
              <a:rPr lang="en-US" sz="1200" b="0" i="0" kern="1200" dirty="0" smtClean="0">
                <a:solidFill>
                  <a:schemeClr val="tx1"/>
                </a:solidFill>
                <a:latin typeface="+mn-lt"/>
                <a:ea typeface="+mn-ea"/>
                <a:cs typeface="+mn-cs"/>
              </a:rPr>
              <a:t> than the attacker without the oracle. This would mean our encryption is safe from chosen-plaintext attacks.</a:t>
            </a:r>
            <a:endParaRPr lang="en-US" u="none" dirty="0">
              <a:solidFill>
                <a:srgbClr val="0D0D0D"/>
              </a:solidFill>
            </a:endParaRPr>
          </a:p>
        </p:txBody>
      </p:sp>
      <p:sp>
        <p:nvSpPr>
          <p:cNvPr id="4" name="Slide Number Placeholder 3"/>
          <p:cNvSpPr>
            <a:spLocks noGrp="1"/>
          </p:cNvSpPr>
          <p:nvPr>
            <p:ph type="sldNum" sz="quarter" idx="10"/>
          </p:nvPr>
        </p:nvSpPr>
        <p:spPr/>
        <p:txBody>
          <a:bodyPr/>
          <a:lstStyle/>
          <a:p>
            <a:fld id="{11232547-7A3D-8341-AE55-45B0B032F54E}" type="slidenum">
              <a:rPr lang="en-US" smtClean="0"/>
              <a:t>35</a:t>
            </a:fld>
            <a:endParaRPr lang="en-US"/>
          </a:p>
        </p:txBody>
      </p:sp>
    </p:spTree>
    <p:extLst>
      <p:ext uri="{BB962C8B-B14F-4D97-AF65-F5344CB8AC3E}">
        <p14:creationId xmlns:p14="http://schemas.microsoft.com/office/powerpoint/2010/main" val="33693500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rgbClr val="000000"/>
                </a:solidFill>
                <a:latin typeface="+mn-lt"/>
                <a:ea typeface="+mn-ea"/>
                <a:cs typeface="+mn-cs"/>
              </a:rPr>
              <a:t>An oracle is something which can immediately (O(1)) give you the answer to some problem, usually an infeasible or impossible problem. For example, a </a:t>
            </a:r>
            <a:r>
              <a:rPr lang="en-US" sz="1200" i="1" kern="1200" dirty="0" smtClean="0">
                <a:solidFill>
                  <a:srgbClr val="000000"/>
                </a:solidFill>
                <a:latin typeface="+mn-lt"/>
                <a:ea typeface="+mn-ea"/>
                <a:cs typeface="+mn-cs"/>
              </a:rPr>
              <a:t>"Halting-problem Oracle"</a:t>
            </a:r>
            <a:r>
              <a:rPr lang="en-US" sz="1200" i="0" kern="1200" dirty="0" smtClean="0">
                <a:solidFill>
                  <a:srgbClr val="000000"/>
                </a:solidFill>
                <a:latin typeface="+mn-lt"/>
                <a:ea typeface="+mn-ea"/>
                <a:cs typeface="+mn-cs"/>
              </a:rPr>
              <a:t> could tell you immediately whether a certain program on a certain input halts or not.</a:t>
            </a:r>
          </a:p>
          <a:p>
            <a:endParaRPr lang="en-US" sz="1200" i="0" kern="1200" dirty="0" smtClean="0">
              <a:solidFill>
                <a:srgbClr val="000000"/>
              </a:solidFill>
              <a:latin typeface="+mn-lt"/>
              <a:ea typeface="+mn-ea"/>
              <a:cs typeface="+mn-cs"/>
            </a:endParaRPr>
          </a:p>
          <a:p>
            <a:r>
              <a:rPr lang="en-US" sz="1200" kern="1200" dirty="0" smtClean="0">
                <a:solidFill>
                  <a:srgbClr val="000000"/>
                </a:solidFill>
                <a:latin typeface="+mn-lt"/>
                <a:ea typeface="+mn-ea"/>
                <a:cs typeface="+mn-cs"/>
              </a:rPr>
              <a:t>In cryptographic papers, for instance, oracles are most often used to show that, even </a:t>
            </a:r>
            <a:r>
              <a:rPr lang="en-US" sz="1200" b="1" kern="1200" dirty="0" smtClean="0">
                <a:solidFill>
                  <a:srgbClr val="000000"/>
                </a:solidFill>
                <a:latin typeface="+mn-lt"/>
                <a:ea typeface="+mn-ea"/>
                <a:cs typeface="+mn-cs"/>
              </a:rPr>
              <a:t>if</a:t>
            </a:r>
            <a:r>
              <a:rPr lang="en-US" sz="1200" b="0" kern="1200" dirty="0" smtClean="0">
                <a:solidFill>
                  <a:srgbClr val="000000"/>
                </a:solidFill>
                <a:latin typeface="+mn-lt"/>
                <a:ea typeface="+mn-ea"/>
                <a:cs typeface="+mn-cs"/>
              </a:rPr>
              <a:t> our attackers had access to some seemingly-</a:t>
            </a:r>
            <a:r>
              <a:rPr lang="en-US" sz="1200" b="0" kern="1200" dirty="0" err="1" smtClean="0">
                <a:solidFill>
                  <a:srgbClr val="000000"/>
                </a:solidFill>
                <a:latin typeface="+mn-lt"/>
                <a:ea typeface="+mn-ea"/>
                <a:cs typeface="+mn-cs"/>
              </a:rPr>
              <a:t>impossibile</a:t>
            </a:r>
            <a:r>
              <a:rPr lang="en-US" sz="1200" b="0" kern="1200" dirty="0" smtClean="0">
                <a:solidFill>
                  <a:srgbClr val="000000"/>
                </a:solidFill>
                <a:latin typeface="+mn-lt"/>
                <a:ea typeface="+mn-ea"/>
                <a:cs typeface="+mn-cs"/>
              </a:rPr>
              <a:t> oracle, they </a:t>
            </a:r>
            <a:r>
              <a:rPr lang="en-US" sz="1200" b="0" i="1" kern="1200" dirty="0" smtClean="0">
                <a:solidFill>
                  <a:srgbClr val="000000"/>
                </a:solidFill>
                <a:latin typeface="+mn-lt"/>
                <a:ea typeface="+mn-ea"/>
                <a:cs typeface="+mn-cs"/>
              </a:rPr>
              <a:t>still</a:t>
            </a:r>
            <a:r>
              <a:rPr lang="en-US" sz="1200" b="0" i="0" kern="1200" dirty="0" smtClean="0">
                <a:solidFill>
                  <a:srgbClr val="000000"/>
                </a:solidFill>
                <a:latin typeface="+mn-lt"/>
                <a:ea typeface="+mn-ea"/>
                <a:cs typeface="+mn-cs"/>
              </a:rPr>
              <a:t> wouldn't have any (significant) advantage to breaking our security. For example, one important property of encryption algorithms </a:t>
            </a:r>
            <a:r>
              <a:rPr lang="en-US" sz="1200" b="0" i="1" kern="1200" dirty="0" smtClean="0">
                <a:solidFill>
                  <a:srgbClr val="000000"/>
                </a:solidFill>
                <a:latin typeface="+mn-lt"/>
                <a:ea typeface="+mn-ea"/>
                <a:cs typeface="+mn-cs"/>
              </a:rPr>
              <a:t>(called resistance to</a:t>
            </a:r>
            <a:r>
              <a:rPr lang="en-US" sz="1200" b="0" i="1" kern="1200" baseline="0" dirty="0" smtClean="0">
                <a:solidFill>
                  <a:srgbClr val="000000"/>
                </a:solidFill>
                <a:latin typeface="+mn-lt"/>
                <a:ea typeface="+mn-ea"/>
                <a:cs typeface="+mn-cs"/>
              </a:rPr>
              <a:t> known plaintext attacks) </a:t>
            </a:r>
            <a:r>
              <a:rPr lang="en-US" sz="1200" kern="1200" dirty="0" smtClean="0">
                <a:solidFill>
                  <a:schemeClr val="tx1"/>
                </a:solidFill>
                <a:latin typeface="+mn-lt"/>
                <a:ea typeface="+mn-ea"/>
                <a:cs typeface="+mn-cs"/>
              </a:rPr>
              <a:t>is that if an attacker is given a message encrypted with your key m' and they want to know the original message m </a:t>
            </a:r>
            <a:r>
              <a:rPr lang="en-US" sz="1200" i="1" kern="1200" dirty="0" smtClean="0">
                <a:solidFill>
                  <a:schemeClr val="tx1"/>
                </a:solidFill>
                <a:latin typeface="+mn-lt"/>
                <a:ea typeface="+mn-ea"/>
                <a:cs typeface="+mn-cs"/>
              </a:rPr>
              <a:t>(or figure out your key)</a:t>
            </a:r>
            <a:r>
              <a:rPr lang="en-US" sz="1200" i="0" kern="1200" dirty="0" smtClean="0">
                <a:solidFill>
                  <a:schemeClr val="tx1"/>
                </a:solidFill>
                <a:latin typeface="+mn-lt"/>
                <a:ea typeface="+mn-ea"/>
                <a:cs typeface="+mn-cs"/>
              </a:rPr>
              <a:t>, then giving them another message n and its encryption with your key n' should not help them do so in any way whatsoever.</a:t>
            </a:r>
          </a:p>
          <a:p>
            <a:r>
              <a:rPr lang="en-US" sz="1200" i="0" kern="1200" dirty="0" smtClean="0">
                <a:solidFill>
                  <a:schemeClr val="tx1"/>
                </a:solidFill>
                <a:latin typeface="+mn-lt"/>
                <a:ea typeface="+mn-ea"/>
                <a:cs typeface="+mn-cs"/>
              </a:rPr>
              <a:t>Taking this to the extreme, chosen plaintext attack </a:t>
            </a:r>
            <a:r>
              <a:rPr lang="en-US" sz="1200" kern="1200" dirty="0" smtClean="0">
                <a:solidFill>
                  <a:schemeClr val="tx1"/>
                </a:solidFill>
                <a:latin typeface="+mn-lt"/>
                <a:ea typeface="+mn-ea"/>
                <a:cs typeface="+mn-cs"/>
              </a:rPr>
              <a:t>give an attacker an oracle who can encrypt or decrypt </a:t>
            </a:r>
            <a:r>
              <a:rPr lang="en-US" sz="1200" i="1" kern="1200" dirty="0" smtClean="0">
                <a:solidFill>
                  <a:schemeClr val="tx1"/>
                </a:solidFill>
                <a:latin typeface="+mn-lt"/>
                <a:ea typeface="+mn-ea"/>
                <a:cs typeface="+mn-cs"/>
              </a:rPr>
              <a:t>any</a:t>
            </a:r>
            <a:r>
              <a:rPr lang="en-US" sz="1200" i="0" kern="1200" dirty="0" smtClean="0">
                <a:solidFill>
                  <a:schemeClr val="tx1"/>
                </a:solidFill>
                <a:latin typeface="+mn-lt"/>
                <a:ea typeface="+mn-ea"/>
                <a:cs typeface="+mn-cs"/>
              </a:rPr>
              <a:t> message with your key </a:t>
            </a:r>
            <a:r>
              <a:rPr lang="en-US" sz="1200" b="1" i="0" kern="1200" dirty="0" smtClean="0">
                <a:solidFill>
                  <a:schemeClr val="tx1"/>
                </a:solidFill>
                <a:latin typeface="+mn-lt"/>
                <a:ea typeface="+mn-ea"/>
                <a:cs typeface="+mn-cs"/>
              </a:rPr>
              <a:t>except</a:t>
            </a:r>
            <a:r>
              <a:rPr lang="en-US" sz="1200" b="0" i="0" kern="1200" dirty="0" smtClean="0">
                <a:solidFill>
                  <a:schemeClr val="tx1"/>
                </a:solidFill>
                <a:latin typeface="+mn-lt"/>
                <a:ea typeface="+mn-ea"/>
                <a:cs typeface="+mn-cs"/>
              </a:rPr>
              <a:t> for m and m'. Even under these extreme conditions, we'd want to show for our encryption that the attacker with the oracle will have no advantage in finding m </a:t>
            </a:r>
            <a:r>
              <a:rPr lang="en-US" sz="1200" b="0" i="1" kern="1200" dirty="0" smtClean="0">
                <a:solidFill>
                  <a:schemeClr val="tx1"/>
                </a:solidFill>
                <a:latin typeface="+mn-lt"/>
                <a:ea typeface="+mn-ea"/>
                <a:cs typeface="+mn-cs"/>
              </a:rPr>
              <a:t>(or your key)</a:t>
            </a:r>
            <a:r>
              <a:rPr lang="en-US" sz="1200" b="0" i="0" kern="1200" dirty="0" smtClean="0">
                <a:solidFill>
                  <a:schemeClr val="tx1"/>
                </a:solidFill>
                <a:latin typeface="+mn-lt"/>
                <a:ea typeface="+mn-ea"/>
                <a:cs typeface="+mn-cs"/>
              </a:rPr>
              <a:t> than the attacker without the oracle. This would mean our encryption is safe from chosen-plaintext attacks.</a:t>
            </a:r>
            <a:endParaRPr lang="en-US" u="none" dirty="0">
              <a:solidFill>
                <a:srgbClr val="0D0D0D"/>
              </a:solidFill>
            </a:endParaRPr>
          </a:p>
        </p:txBody>
      </p:sp>
      <p:sp>
        <p:nvSpPr>
          <p:cNvPr id="4" name="Slide Number Placeholder 3"/>
          <p:cNvSpPr>
            <a:spLocks noGrp="1"/>
          </p:cNvSpPr>
          <p:nvPr>
            <p:ph type="sldNum" sz="quarter" idx="10"/>
          </p:nvPr>
        </p:nvSpPr>
        <p:spPr/>
        <p:txBody>
          <a:bodyPr/>
          <a:lstStyle/>
          <a:p>
            <a:fld id="{11232547-7A3D-8341-AE55-45B0B032F54E}" type="slidenum">
              <a:rPr lang="en-US" smtClean="0"/>
              <a:t>36</a:t>
            </a:fld>
            <a:endParaRPr lang="en-US"/>
          </a:p>
        </p:txBody>
      </p:sp>
    </p:spTree>
    <p:extLst>
      <p:ext uri="{BB962C8B-B14F-4D97-AF65-F5344CB8AC3E}">
        <p14:creationId xmlns:p14="http://schemas.microsoft.com/office/powerpoint/2010/main" val="33693500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the attacker chooses 2 messages m0 and m1 and</a:t>
            </a:r>
            <a:r>
              <a:rPr lang="en-US" baseline="0" dirty="0" smtClean="0"/>
              <a:t> requests an encryption of the 2 messages via the encryption oracle. In doing so it gets two ciphertext messages c0 corresponding to m0 and c1 corresponding to m1. Oracle then outputs m0 and m1 as its two challenge messages and gets back a challenge ciphertext c. It then simply compares if c=c0 or c= c1 . If c = c0, then A guesses that the message encrypted is m0 and outputs 0 and if c=c1 then A guesses that m1 was encrypted and outputs 1. It looks like this allows A to succeed with </a:t>
            </a:r>
            <a:r>
              <a:rPr lang="en-US" baseline="0" dirty="0" err="1" smtClean="0"/>
              <a:t>probabilty</a:t>
            </a:r>
            <a:r>
              <a:rPr lang="en-US" baseline="0" dirty="0" smtClean="0"/>
              <a:t> 1. this seems to show that for any encryption scheme </a:t>
            </a:r>
            <a:r>
              <a:rPr lang="en-US" baseline="0" dirty="0" err="1" smtClean="0"/>
              <a:t>theres</a:t>
            </a:r>
            <a:r>
              <a:rPr lang="en-US" baseline="0" dirty="0" smtClean="0"/>
              <a:t> an attack in the sense of chosen plain text attack that violates our definition because it </a:t>
            </a:r>
            <a:r>
              <a:rPr lang="en-US" baseline="0" dirty="0" err="1" smtClean="0"/>
              <a:t>succeeeds</a:t>
            </a:r>
            <a:r>
              <a:rPr lang="en-US" baseline="0" dirty="0" smtClean="0"/>
              <a:t> with probability more than ½ .</a:t>
            </a:r>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37</a:t>
            </a:fld>
            <a:endParaRPr lang="en-US"/>
          </a:p>
        </p:txBody>
      </p:sp>
    </p:spTree>
    <p:extLst>
      <p:ext uri="{BB962C8B-B14F-4D97-AF65-F5344CB8AC3E}">
        <p14:creationId xmlns:p14="http://schemas.microsoft.com/office/powerpoint/2010/main" val="16107805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Informally a pseudo random function</a:t>
            </a:r>
            <a:r>
              <a:rPr lang="en-US" baseline="0" dirty="0" smtClean="0"/>
              <a:t> is a function that looks like a random function. Before we understand pseudorandom functions, let us first understand a random function</a:t>
            </a:r>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38</a:t>
            </a:fld>
            <a:endParaRPr lang="en-US"/>
          </a:p>
        </p:txBody>
      </p:sp>
    </p:spTree>
    <p:extLst>
      <p:ext uri="{BB962C8B-B14F-4D97-AF65-F5344CB8AC3E}">
        <p14:creationId xmlns:p14="http://schemas.microsoft.com/office/powerpoint/2010/main" val="5313571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define a </a:t>
            </a:r>
            <a:r>
              <a:rPr lang="en-US" baseline="0" dirty="0" err="1" smtClean="0"/>
              <a:t>func</a:t>
            </a:r>
            <a:r>
              <a:rPr lang="en-US" baseline="0" dirty="0" smtClean="0"/>
              <a:t>  to be a set of all functions that map strings of length  to strings of length n. The first thing we can ask is how big is this set. We can specify any </a:t>
            </a:r>
            <a:r>
              <a:rPr lang="en-US" baseline="0" dirty="0" err="1" smtClean="0"/>
              <a:t>fucntion</a:t>
            </a:r>
            <a:r>
              <a:rPr lang="en-US" baseline="0" dirty="0" smtClean="0"/>
              <a:t> by its inputs and their corresponding outputs.  Here for case n=3 I have drawn a table that maps inputs to corresponding outputs. The first column is redundant , we don</a:t>
            </a:r>
            <a:r>
              <a:rPr lang="fr-FR" baseline="0" dirty="0" smtClean="0"/>
              <a:t>’</a:t>
            </a:r>
            <a:r>
              <a:rPr lang="en-US" baseline="0" dirty="0" smtClean="0"/>
              <a:t>t need to represent it by a separate table in lexicographical order, it is </a:t>
            </a:r>
            <a:r>
              <a:rPr lang="en-US" baseline="0" dirty="0" err="1" smtClean="0"/>
              <a:t>implicity</a:t>
            </a:r>
            <a:r>
              <a:rPr lang="en-US" baseline="0" dirty="0" smtClean="0"/>
              <a:t> by the array indexing.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39</a:t>
            </a:fld>
            <a:endParaRPr lang="en-US"/>
          </a:p>
        </p:txBody>
      </p:sp>
    </p:spTree>
    <p:extLst>
      <p:ext uri="{BB962C8B-B14F-4D97-AF65-F5344CB8AC3E}">
        <p14:creationId xmlns:p14="http://schemas.microsoft.com/office/powerpoint/2010/main" val="397244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define a </a:t>
            </a:r>
            <a:r>
              <a:rPr lang="en-US" baseline="0" dirty="0" err="1" smtClean="0"/>
              <a:t>func</a:t>
            </a:r>
            <a:r>
              <a:rPr lang="en-US" baseline="0" dirty="0" smtClean="0"/>
              <a:t> f to be a set of all functions that map strings of length  to strings of length n. The first thing we can ask is how big is this set. We can specify any </a:t>
            </a:r>
            <a:r>
              <a:rPr lang="en-US" baseline="0" dirty="0" err="1" smtClean="0"/>
              <a:t>fucntion</a:t>
            </a:r>
            <a:r>
              <a:rPr lang="en-US" baseline="0" dirty="0" smtClean="0"/>
              <a:t> by its inputs and their corresponding outputs.  </a:t>
            </a:r>
          </a:p>
          <a:p>
            <a:endParaRPr lang="en-US" baseline="0" dirty="0" smtClean="0"/>
          </a:p>
          <a:p>
            <a:r>
              <a:rPr lang="en-US" baseline="0" dirty="0" smtClean="0"/>
              <a:t>In general we can map a function from n bit inputs to </a:t>
            </a:r>
            <a:r>
              <a:rPr lang="en-US" baseline="0" dirty="0" err="1" smtClean="0"/>
              <a:t>nbit</a:t>
            </a:r>
            <a:r>
              <a:rPr lang="en-US" baseline="0" dirty="0" smtClean="0"/>
              <a:t> outputs where the array is of length 2 ^ n with each entry corresponding to every n bit input and each entry containing an </a:t>
            </a:r>
            <a:r>
              <a:rPr lang="en-US" baseline="0" dirty="0" err="1" smtClean="0"/>
              <a:t>nbit</a:t>
            </a:r>
            <a:r>
              <a:rPr lang="en-US" baseline="0" dirty="0" smtClean="0"/>
              <a:t> value </a:t>
            </a:r>
            <a:r>
              <a:rPr lang="en-US" baseline="0" dirty="0" err="1" smtClean="0"/>
              <a:t>correspondign</a:t>
            </a:r>
            <a:r>
              <a:rPr lang="en-US" baseline="0" dirty="0" smtClean="0"/>
              <a:t> to the output.  So we can represent a function using exactly n * 2 ^n bits. </a:t>
            </a:r>
          </a:p>
          <a:p>
            <a:endParaRPr lang="en-US" baseline="0" dirty="0" smtClean="0"/>
          </a:p>
          <a:p>
            <a:r>
              <a:rPr lang="en-US" baseline="0" dirty="0" smtClean="0"/>
              <a:t>Size of </a:t>
            </a:r>
            <a:r>
              <a:rPr lang="en-US" baseline="0" dirty="0" err="1" smtClean="0"/>
              <a:t>func</a:t>
            </a:r>
            <a:r>
              <a:rPr lang="en-US" baseline="0" dirty="0" smtClean="0"/>
              <a:t> is exactly equal to the number of strings of length n * 2 ^ n . This is huge, this is double exponential to the parameter n. Nevertheless it</a:t>
            </a:r>
            <a:r>
              <a:rPr lang="fr-FR" baseline="0" dirty="0" smtClean="0"/>
              <a:t>’</a:t>
            </a:r>
            <a:r>
              <a:rPr lang="en-US" baseline="0" dirty="0" smtClean="0"/>
              <a:t>s a finite set. </a:t>
            </a:r>
          </a:p>
          <a:p>
            <a:endParaRPr lang="en-US" baseline="0" dirty="0" smtClean="0"/>
          </a:p>
          <a:p>
            <a:r>
              <a:rPr lang="en-US" baseline="0" dirty="0" smtClean="0"/>
              <a:t>When we talk about  a random function we mean a uniform function. Very simply, we simply choose a uniform function in this finite set </a:t>
            </a:r>
            <a:r>
              <a:rPr lang="en-US" baseline="0" dirty="0" err="1" smtClean="0"/>
              <a:t>func</a:t>
            </a:r>
            <a:r>
              <a:rPr lang="en-US" baseline="0" dirty="0" smtClean="0"/>
              <a:t>. It</a:t>
            </a:r>
            <a:r>
              <a:rPr lang="fr-FR" baseline="0" dirty="0" smtClean="0"/>
              <a:t>’</a:t>
            </a:r>
            <a:r>
              <a:rPr lang="en-US" baseline="0" dirty="0" smtClean="0"/>
              <a:t>s exactly equivalent to filling out the function table with a uniform value in every entry of the table. That is, we can imagine starting with a blank table and for each possible input i.e. for every possible x of length n we  simply choose the corresponding entry in  the table,  corresponding to the value of the function on that input with a uniform </a:t>
            </a:r>
            <a:r>
              <a:rPr lang="en-US" baseline="0" dirty="0" err="1" smtClean="0"/>
              <a:t>nbit</a:t>
            </a:r>
            <a:r>
              <a:rPr lang="en-US" baseline="0" dirty="0" smtClean="0"/>
              <a:t> string</a:t>
            </a:r>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40</a:t>
            </a:fld>
            <a:endParaRPr lang="en-US"/>
          </a:p>
        </p:txBody>
      </p:sp>
    </p:spTree>
    <p:extLst>
      <p:ext uri="{BB962C8B-B14F-4D97-AF65-F5344CB8AC3E}">
        <p14:creationId xmlns:p14="http://schemas.microsoft.com/office/powerpoint/2010/main" val="397244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PRF is a function</a:t>
            </a:r>
            <a:r>
              <a:rPr lang="en-US" baseline="0" dirty="0" smtClean="0"/>
              <a:t> that looks like a random function, but just like PRGs it </a:t>
            </a:r>
            <a:r>
              <a:rPr lang="en-US" baseline="0" dirty="0" err="1" smtClean="0"/>
              <a:t>doesn</a:t>
            </a:r>
            <a:r>
              <a:rPr lang="fr-FR" baseline="0" dirty="0" smtClean="0"/>
              <a:t>’</a:t>
            </a:r>
            <a:r>
              <a:rPr lang="en-US" baseline="0" dirty="0" smtClean="0"/>
              <a:t>t make sense to talk about any fixed function be a pseudorandom. We are going to look at keyed functions which will allow us to define a distribution of function from </a:t>
            </a:r>
            <a:r>
              <a:rPr lang="en-US" baseline="0" dirty="0" err="1" smtClean="0"/>
              <a:t>nbit</a:t>
            </a:r>
            <a:r>
              <a:rPr lang="en-US" baseline="0" dirty="0" smtClean="0"/>
              <a:t> input to </a:t>
            </a:r>
            <a:r>
              <a:rPr lang="en-US" baseline="0" dirty="0" err="1" smtClean="0"/>
              <a:t>nbit</a:t>
            </a:r>
            <a:r>
              <a:rPr lang="en-US" baseline="0" dirty="0" smtClean="0"/>
              <a:t> output. It </a:t>
            </a:r>
            <a:r>
              <a:rPr lang="en-US" baseline="0" dirty="0" err="1" smtClean="0"/>
              <a:t>doesn</a:t>
            </a:r>
            <a:r>
              <a:rPr lang="fr-FR" baseline="0" dirty="0" smtClean="0"/>
              <a:t>’</a:t>
            </a:r>
            <a:r>
              <a:rPr lang="en-US" baseline="0" dirty="0" smtClean="0"/>
              <a:t>t make sense to look at any fixed function as pseudo random, we look at keyed functions instead.</a:t>
            </a:r>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41</a:t>
            </a:fld>
            <a:endParaRPr lang="en-US"/>
          </a:p>
        </p:txBody>
      </p:sp>
    </p:spTree>
    <p:extLst>
      <p:ext uri="{BB962C8B-B14F-4D97-AF65-F5344CB8AC3E}">
        <p14:creationId xmlns:p14="http://schemas.microsoft.com/office/powerpoint/2010/main" val="21289469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F be</a:t>
            </a:r>
            <a:r>
              <a:rPr lang="en-US" baseline="0" dirty="0" smtClean="0"/>
              <a:t> a function that takes 2 inputs and produces one output and we </a:t>
            </a:r>
            <a:r>
              <a:rPr lang="en-US" baseline="0" dirty="0" err="1" smtClean="0"/>
              <a:t>wll</a:t>
            </a:r>
            <a:r>
              <a:rPr lang="en-US" baseline="0" dirty="0" smtClean="0"/>
              <a:t> always assume  that this F is efficiently computable.  The function maps n bit inputs to </a:t>
            </a:r>
            <a:r>
              <a:rPr lang="en-US" baseline="0" dirty="0" err="1" smtClean="0"/>
              <a:t>nbit</a:t>
            </a:r>
            <a:r>
              <a:rPr lang="en-US" baseline="0" dirty="0" smtClean="0"/>
              <a:t> outputs. Its basically imagining to be fixing the first input of F to k.  This fixed first input is called a key . We are going to assume that F is </a:t>
            </a:r>
            <a:r>
              <a:rPr lang="en-US" baseline="0" dirty="0" err="1" smtClean="0"/>
              <a:t>legnth</a:t>
            </a:r>
            <a:r>
              <a:rPr lang="en-US" baseline="0" dirty="0" smtClean="0"/>
              <a:t> preserving, which means that F(</a:t>
            </a:r>
            <a:r>
              <a:rPr lang="en-US" baseline="0" dirty="0" err="1" smtClean="0"/>
              <a:t>k,x</a:t>
            </a:r>
            <a:r>
              <a:rPr lang="en-US" baseline="0" dirty="0" smtClean="0"/>
              <a:t>) is defined only if length(k) = length (x) in which case the </a:t>
            </a:r>
            <a:r>
              <a:rPr lang="en-US" baseline="0" dirty="0" err="1" smtClean="0"/>
              <a:t>legnth</a:t>
            </a:r>
            <a:r>
              <a:rPr lang="en-US" baseline="0" dirty="0" smtClean="0"/>
              <a:t> of the output is equal to length of each of the input. Thinking in terms of cryptography this just means that for every value of the security parameter n, we have  defined for keys of length and inputs of length n and then producing output of length n. The important thing to notice here is that if we choose a uniform key of length n then that is equivalent of choosing a function </a:t>
            </a:r>
            <a:r>
              <a:rPr lang="en-US" baseline="0" dirty="0" err="1" smtClean="0"/>
              <a:t>Fk</a:t>
            </a:r>
            <a:r>
              <a:rPr lang="en-US" baseline="0" dirty="0" smtClean="0"/>
              <a:t> mapping </a:t>
            </a:r>
            <a:r>
              <a:rPr lang="en-US" baseline="0" dirty="0" err="1" smtClean="0"/>
              <a:t>nbit</a:t>
            </a:r>
            <a:r>
              <a:rPr lang="en-US" baseline="0" dirty="0" smtClean="0"/>
              <a:t> input to </a:t>
            </a:r>
            <a:r>
              <a:rPr lang="en-US" baseline="0" dirty="0" err="1" smtClean="0"/>
              <a:t>nbit</a:t>
            </a:r>
            <a:r>
              <a:rPr lang="en-US" baseline="0" dirty="0" smtClean="0"/>
              <a:t> output . So by choosing a uniform key we are choosing a function according to some distribution</a:t>
            </a:r>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42</a:t>
            </a:fld>
            <a:endParaRPr lang="en-US"/>
          </a:p>
        </p:txBody>
      </p:sp>
    </p:spTree>
    <p:extLst>
      <p:ext uri="{BB962C8B-B14F-4D97-AF65-F5344CB8AC3E}">
        <p14:creationId xmlns:p14="http://schemas.microsoft.com/office/powerpoint/2010/main" val="2410470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first person to study security of ciphers rigorously is the father of information theory, </a:t>
            </a:r>
            <a:r>
              <a:rPr lang="en-US" baseline="0" dirty="0" err="1" smtClean="0"/>
              <a:t>claude</a:t>
            </a:r>
            <a:r>
              <a:rPr lang="en-US" baseline="0" dirty="0" smtClean="0"/>
              <a:t> </a:t>
            </a:r>
            <a:r>
              <a:rPr lang="en-US" baseline="0" dirty="0" err="1" smtClean="0"/>
              <a:t>shannon</a:t>
            </a:r>
            <a:r>
              <a:rPr lang="en-US" baseline="0" dirty="0" smtClean="0"/>
              <a:t>.  The idea behind </a:t>
            </a:r>
            <a:r>
              <a:rPr lang="en-US" baseline="0" dirty="0" err="1" smtClean="0"/>
              <a:t>shannons</a:t>
            </a:r>
            <a:r>
              <a:rPr lang="en-US" baseline="0" dirty="0" smtClean="0"/>
              <a:t> definition of security is the following: if all you get to see is the cipher text , then you should reveal no </a:t>
            </a:r>
            <a:r>
              <a:rPr lang="en-US" baseline="0" dirty="0" err="1" smtClean="0"/>
              <a:t>informaiton</a:t>
            </a:r>
            <a:r>
              <a:rPr lang="en-US" baseline="0" dirty="0" smtClean="0"/>
              <a:t> about the plain text. </a:t>
            </a:r>
          </a:p>
          <a:p>
            <a:endParaRPr lang="en-US" baseline="0" dirty="0" smtClean="0"/>
          </a:p>
          <a:p>
            <a:r>
              <a:rPr lang="en-US" baseline="0" dirty="0" smtClean="0"/>
              <a:t>Formally, what does information about plaintext actually mean. Suppose we have a cipher E and D defined over a triple K,M,C where K is the </a:t>
            </a:r>
            <a:r>
              <a:rPr lang="en-US" baseline="0" dirty="0" err="1" smtClean="0"/>
              <a:t>keyspace</a:t>
            </a:r>
            <a:r>
              <a:rPr lang="en-US" baseline="0" dirty="0" smtClean="0"/>
              <a:t>, M is the message space and C is the ciphertext space , we say that the cipher has perfect secrecy  if the following condition holds. For every 2 messages m0 and m1 in the message space of the same length , and for every cipher text in the ciphertext space, it had better be the case that if I ask what is the probability of encrypting m0 with k give c is the same as that of encrypting m1 and getting c, where k is uniformly sampled in the key space k. </a:t>
            </a:r>
          </a:p>
          <a:p>
            <a:endParaRPr lang="en-US" baseline="0" dirty="0" smtClean="0"/>
          </a:p>
          <a:p>
            <a:r>
              <a:rPr lang="en-US" baseline="0" dirty="0" smtClean="0"/>
              <a:t>What does it mean that these two </a:t>
            </a:r>
            <a:r>
              <a:rPr lang="en-US" baseline="0" dirty="0" err="1" smtClean="0"/>
              <a:t>probabilitiesare</a:t>
            </a:r>
            <a:r>
              <a:rPr lang="en-US" baseline="0" dirty="0" smtClean="0"/>
              <a:t> the same. If am an attacker and intercept a particular ciphertext c , the </a:t>
            </a:r>
            <a:r>
              <a:rPr lang="en-US" baseline="0" dirty="0" err="1" smtClean="0"/>
              <a:t>probabiilty</a:t>
            </a:r>
            <a:r>
              <a:rPr lang="en-US" baseline="0" dirty="0" smtClean="0"/>
              <a:t> that the ciphertext is the encryption of m0 is exactly the same as the probability that the encryption is m1, because that probabilities are equal. All I have is the ciphertext c and I have no idea if it is from m0 or m1.</a:t>
            </a:r>
            <a:endParaRPr lang="en-US" dirty="0"/>
          </a:p>
        </p:txBody>
      </p:sp>
      <p:sp>
        <p:nvSpPr>
          <p:cNvPr id="4" name="Slide Number Placeholder 3"/>
          <p:cNvSpPr>
            <a:spLocks noGrp="1"/>
          </p:cNvSpPr>
          <p:nvPr>
            <p:ph type="sldNum" sz="quarter" idx="10"/>
          </p:nvPr>
        </p:nvSpPr>
        <p:spPr/>
        <p:txBody>
          <a:bodyPr/>
          <a:lstStyle/>
          <a:p>
            <a:fld id="{AF6617F2-5BAB-2F45-885E-08C679659F6A}" type="slidenum">
              <a:rPr lang="en-US" smtClean="0"/>
              <a:t>6</a:t>
            </a:fld>
            <a:endParaRPr lang="en-US"/>
          </a:p>
        </p:txBody>
      </p:sp>
    </p:spTree>
    <p:extLst>
      <p:ext uri="{BB962C8B-B14F-4D97-AF65-F5344CB8AC3E}">
        <p14:creationId xmlns:p14="http://schemas.microsoft.com/office/powerpoint/2010/main" val="26406926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we have polynomial time distinguisher D, and D is going to try to tell the difference   between two possibilities –in the first case, we try to choose the function f uniformly at random from the set  of all functions having n bit inputs and n bit outputs . What it means  for the attacker to encrypt with this function is that the attacker can specify inputs of his choice and get back the corresponding output . He can do this adaptively i.e. he can choose the next input x2 based on the output f(x1) and it can do this as many times as it likes.  One thing is that, at any point the attacker knows that he does not need to repeat any input because he knows that he will get the same output . The only randomness here is the initial choice of f but once we have chosen an f fixed it inside the box, f is then a deterministic function that returns the same output given any input. </a:t>
            </a:r>
          </a:p>
          <a:p>
            <a:endParaRPr lang="en-US" baseline="0" dirty="0" smtClean="0"/>
          </a:p>
          <a:p>
            <a:r>
              <a:rPr lang="en-US" baseline="0" dirty="0" smtClean="0"/>
              <a:t>We will compare that situation with a situation where we choose a uniform key k and then put the function </a:t>
            </a:r>
            <a:r>
              <a:rPr lang="en-US" baseline="0" dirty="0" err="1" smtClean="0"/>
              <a:t>fk</a:t>
            </a:r>
            <a:r>
              <a:rPr lang="en-US" baseline="0" dirty="0" smtClean="0"/>
              <a:t> inside the box . We then let the attacker interact with that box again by submitting inputs and getting the corresponding outputs. As in the first case it can do it as many times as it likes adaptively choosing inputs to feed into the box. And we will say that F is a pseudorandom function if these two worlds were  one or indistinguishable from the point of the attacker i.e. the attacker cant tell whether it is interacting with a black box containing a f chosen uniformly from the set of all functions or whether it is interacting with a box containing </a:t>
            </a:r>
            <a:r>
              <a:rPr lang="en-US" baseline="0" dirty="0" err="1" smtClean="0"/>
              <a:t>fk</a:t>
            </a:r>
            <a:r>
              <a:rPr lang="en-US" baseline="0" dirty="0" smtClean="0"/>
              <a:t> for a uniformly chosen key k.  In world 0 the function is chosen from a huge space of possibilities whereas in the second box the number of possibilities is at most 2 ^ n because k is </a:t>
            </a:r>
            <a:r>
              <a:rPr lang="en-US" baseline="0" dirty="0" err="1" smtClean="0"/>
              <a:t>nbit</a:t>
            </a:r>
            <a:r>
              <a:rPr lang="en-US" baseline="0" dirty="0" smtClean="0"/>
              <a:t> key and there are at most 2 ^ n choices for k . </a:t>
            </a:r>
          </a:p>
          <a:p>
            <a:endParaRPr lang="en-US" baseline="0" dirty="0" smtClean="0"/>
          </a:p>
          <a:p>
            <a:r>
              <a:rPr lang="en-US" baseline="0" dirty="0" smtClean="0"/>
              <a:t>So at the top we have a distribution over a doubly </a:t>
            </a:r>
            <a:r>
              <a:rPr lang="en-US" baseline="0" dirty="0" err="1" smtClean="0"/>
              <a:t>expontential</a:t>
            </a:r>
            <a:r>
              <a:rPr lang="en-US" baseline="0" dirty="0" smtClean="0"/>
              <a:t> set of functions and at the bottom we have a distribution over an exponential set of functions. Nevertheless F is  pseudorandom if the attacker can distinguish between these two possibilities.	</a:t>
            </a:r>
          </a:p>
        </p:txBody>
      </p:sp>
      <p:sp>
        <p:nvSpPr>
          <p:cNvPr id="4" name="Slide Number Placeholder 3"/>
          <p:cNvSpPr>
            <a:spLocks noGrp="1"/>
          </p:cNvSpPr>
          <p:nvPr>
            <p:ph type="sldNum" sz="quarter" idx="10"/>
          </p:nvPr>
        </p:nvSpPr>
        <p:spPr/>
        <p:txBody>
          <a:bodyPr/>
          <a:lstStyle/>
          <a:p>
            <a:fld id="{11232547-7A3D-8341-AE55-45B0B032F54E}" type="slidenum">
              <a:rPr lang="en-US" smtClean="0"/>
              <a:t>43</a:t>
            </a:fld>
            <a:endParaRPr lang="en-US"/>
          </a:p>
        </p:txBody>
      </p:sp>
    </p:spTree>
    <p:extLst>
      <p:ext uri="{BB962C8B-B14F-4D97-AF65-F5344CB8AC3E}">
        <p14:creationId xmlns:p14="http://schemas.microsoft.com/office/powerpoint/2010/main" val="18859930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a:t>
            </a:r>
            <a:r>
              <a:rPr lang="en-US" baseline="0" dirty="0" smtClean="0"/>
              <a:t> – No it is easy to distinguish. All the adversary has to do is to query the function with x=0. For the random function the probability that the function will return 0 ix 1/ (2 ^ 128) whereas for the pseudo random function he is always going to get 0. What this example shows is that even if you have a secure PRF with just one know output, even if the rest of the function is secure, it is still a broken PRF and is distinguishable from PRF</a:t>
            </a:r>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44</a:t>
            </a:fld>
            <a:endParaRPr lang="en-US"/>
          </a:p>
        </p:txBody>
      </p:sp>
    </p:spTree>
    <p:extLst>
      <p:ext uri="{BB962C8B-B14F-4D97-AF65-F5344CB8AC3E}">
        <p14:creationId xmlns:p14="http://schemas.microsoft.com/office/powerpoint/2010/main" val="5473019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a:t>
            </a:r>
            <a:r>
              <a:rPr lang="en-US" baseline="0" dirty="0" smtClean="0"/>
              <a:t> – No it is easy to distinguish. All the adversary has to do is to query the function with x=0. For the random function the probability that the function will return 0 ix 1/ (2 ^ 128) whereas for the pseudo random function he is always going to get 0. What this example shows is that even if you have a secure PRF with just one know output, even if the rest of the function is secure, it is still a broken PRF and is distinguishable from PRF</a:t>
            </a:r>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45</a:t>
            </a:fld>
            <a:endParaRPr lang="en-US"/>
          </a:p>
        </p:txBody>
      </p:sp>
    </p:spTree>
    <p:extLst>
      <p:ext uri="{BB962C8B-B14F-4D97-AF65-F5344CB8AC3E}">
        <p14:creationId xmlns:p14="http://schemas.microsoft.com/office/powerpoint/2010/main" val="5473019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show the powe</a:t>
            </a:r>
            <a:r>
              <a:rPr lang="en-US" baseline="0" dirty="0" smtClean="0"/>
              <a:t>r of PRF </a:t>
            </a:r>
            <a:r>
              <a:rPr lang="en-US" dirty="0" smtClean="0"/>
              <a:t>Lets looks at an easy application</a:t>
            </a:r>
            <a:r>
              <a:rPr lang="en-US" baseline="0" dirty="0" smtClean="0"/>
              <a:t> that shows that a PRF directly gives a very simple PRG. Lets assume we have a PRF that happens to go from n bits to </a:t>
            </a:r>
            <a:r>
              <a:rPr lang="en-US" baseline="0" dirty="0" err="1" smtClean="0"/>
              <a:t>nbits</a:t>
            </a:r>
            <a:r>
              <a:rPr lang="en-US" baseline="0" dirty="0" smtClean="0"/>
              <a:t>. And then lets define the following generator. The seed space is going to be the key space for the PRF. And its output space is basically going to be t blocks of n bits each for some parameter t that we can choose. It turns out that we can do a very simple construction called the counter mode where we take the PRF and you give a value of x = 0,1,2,3,4, </a:t>
            </a:r>
            <a:r>
              <a:rPr lang="en-US" baseline="0" dirty="0" err="1" smtClean="0"/>
              <a:t>e.t.c</a:t>
            </a:r>
            <a:r>
              <a:rPr lang="en-US" baseline="0" dirty="0" smtClean="0"/>
              <a:t>. </a:t>
            </a:r>
            <a:r>
              <a:rPr lang="en-US" baseline="0" dirty="0" err="1" smtClean="0"/>
              <a:t>upto</a:t>
            </a:r>
            <a:r>
              <a:rPr lang="en-US" baseline="0" dirty="0" smtClean="0"/>
              <a:t> t and you concatenate all these values. We basically took the key for the </a:t>
            </a:r>
            <a:r>
              <a:rPr lang="en-US" baseline="0" dirty="0" err="1" smtClean="0"/>
              <a:t>PRFand</a:t>
            </a:r>
            <a:r>
              <a:rPr lang="en-US" baseline="0" dirty="0" smtClean="0"/>
              <a:t> concatenated into n times t bits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Key property of this is that it is  parallelizable.</a:t>
            </a:r>
            <a:r>
              <a:rPr lang="en-US" sz="1200" baseline="0" dirty="0" smtClean="0"/>
              <a:t> What that means is that if there are two cores that you can compute on then one core can compute the even entries and the other can compute the odd. So in effect you can run the generator twice as fast.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smtClean="0"/>
              <a:t>Why is this secure : The security follows directly from the PRF </a:t>
            </a:r>
            <a:r>
              <a:rPr lang="en-US" sz="1200" b="1" baseline="0" dirty="0" err="1" smtClean="0"/>
              <a:t>property.PRF</a:t>
            </a:r>
            <a:r>
              <a:rPr lang="en-US" sz="1200" b="1" baseline="0" dirty="0" smtClean="0"/>
              <a:t> by definition is indistinguishable from a random function. So if I were to use a truly random function (without the key) and construct using F(0) || F(1) || … F(t) then the output of the generator using truly random function will be indistinguishable from that of a pseudorandom function That is the essence of the security property of the PRF.	 </a:t>
            </a:r>
            <a:endParaRPr lang="en-US" sz="1200" b="1" baseline="30000" dirty="0" smtClean="0"/>
          </a:p>
        </p:txBody>
      </p:sp>
      <p:sp>
        <p:nvSpPr>
          <p:cNvPr id="4" name="Slide Number Placeholder 3"/>
          <p:cNvSpPr>
            <a:spLocks noGrp="1"/>
          </p:cNvSpPr>
          <p:nvPr>
            <p:ph type="sldNum" sz="quarter" idx="10"/>
          </p:nvPr>
        </p:nvSpPr>
        <p:spPr/>
        <p:txBody>
          <a:bodyPr/>
          <a:lstStyle/>
          <a:p>
            <a:fld id="{11232547-7A3D-8341-AE55-45B0B032F54E}" type="slidenum">
              <a:rPr lang="en-US" smtClean="0"/>
              <a:t>46</a:t>
            </a:fld>
            <a:endParaRPr lang="en-US"/>
          </a:p>
        </p:txBody>
      </p:sp>
    </p:spTree>
    <p:extLst>
      <p:ext uri="{BB962C8B-B14F-4D97-AF65-F5344CB8AC3E}">
        <p14:creationId xmlns:p14="http://schemas.microsoft.com/office/powerpoint/2010/main" val="27579068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related concept that more accurately captures the concept of a block cipher</a:t>
            </a:r>
            <a:r>
              <a:rPr lang="en-US" baseline="0" dirty="0" smtClean="0"/>
              <a:t> is called PRP. PRP is defined over a </a:t>
            </a:r>
            <a:r>
              <a:rPr lang="en-US" baseline="0" dirty="0" err="1" smtClean="0"/>
              <a:t>keyspace</a:t>
            </a:r>
            <a:r>
              <a:rPr lang="en-US" baseline="0" dirty="0" smtClean="0"/>
              <a:t> and a set X. It takes an element in the </a:t>
            </a:r>
            <a:r>
              <a:rPr lang="en-US" baseline="0" dirty="0" err="1" smtClean="0"/>
              <a:t>keyspace</a:t>
            </a:r>
            <a:r>
              <a:rPr lang="en-US" baseline="0" dirty="0" smtClean="0"/>
              <a:t> and a set X and outputs basically one element in X. As usual the function F should be easy to evaluate,  but more importantly once we fix this function F it should be one to one. </a:t>
            </a:r>
          </a:p>
          <a:p>
            <a:r>
              <a:rPr lang="en-US" baseline="0" dirty="0" smtClean="0"/>
              <a:t>Let X be a set and the other X is also a set , and the function F which is a one to one function maps every element in X maps to exactly one element in X and because it is one to one it is also invertible . So given some output there is only one input that maps to that output and the requirement is that there is an efficient inversion algorithm D that given a particular output gives the original input that mapped to that output.  </a:t>
            </a:r>
          </a:p>
          <a:p>
            <a:endParaRPr lang="en-US" baseline="0" dirty="0" smtClean="0"/>
          </a:p>
          <a:p>
            <a:r>
              <a:rPr lang="en-US" baseline="0" dirty="0" smtClean="0"/>
              <a:t>A PRP very accurately captures what a block cipher is and we can use either interchangeable . Functionally a PRP is also a PRF . A PRP is a PRF that has more structure, </a:t>
            </a:r>
            <a:r>
              <a:rPr lang="en-US" baseline="0" dirty="0" err="1" smtClean="0"/>
              <a:t>inparticular</a:t>
            </a:r>
            <a:r>
              <a:rPr lang="en-US" baseline="0" dirty="0" smtClean="0"/>
              <a:t> a PRP is a PRF where the input space and the output space is the same so X=Y and is efficiently invertible once you have the secret key k.</a:t>
            </a:r>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47</a:t>
            </a:fld>
            <a:endParaRPr lang="en-US"/>
          </a:p>
        </p:txBody>
      </p:sp>
    </p:spTree>
    <p:extLst>
      <p:ext uri="{BB962C8B-B14F-4D97-AF65-F5344CB8AC3E}">
        <p14:creationId xmlns:p14="http://schemas.microsoft.com/office/powerpoint/2010/main" val="29295113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Block ciphers are made of two algorithms</a:t>
            </a:r>
            <a:r>
              <a:rPr lang="en-US" baseline="0" dirty="0" smtClean="0"/>
              <a:t> E and D. Both these </a:t>
            </a:r>
            <a:r>
              <a:rPr lang="en-US" baseline="0" dirty="0" err="1" smtClean="0"/>
              <a:t>algs</a:t>
            </a:r>
            <a:r>
              <a:rPr lang="en-US" baseline="0" dirty="0" smtClean="0"/>
              <a:t> take as input a key k. The point of a block cipher is that it takes n bit plain text as input and it produces exactly the same number of bits as output. </a:t>
            </a:r>
            <a:r>
              <a:rPr lang="en-US" baseline="0" dirty="0" err="1" smtClean="0"/>
              <a:t>Theres</a:t>
            </a:r>
            <a:r>
              <a:rPr lang="en-US" baseline="0" dirty="0" smtClean="0"/>
              <a:t> 2 canonical examples – 3DES  - maps 64 bit blocks to 64blocks using 168 bit key/</a:t>
            </a:r>
          </a:p>
          <a:p>
            <a:r>
              <a:rPr lang="en-US" baseline="0" dirty="0" smtClean="0"/>
              <a:t>AES has slightly different parameters  - maps 128 bit </a:t>
            </a:r>
            <a:r>
              <a:rPr lang="en-US" baseline="0" dirty="0" err="1" smtClean="0"/>
              <a:t>i</a:t>
            </a:r>
            <a:r>
              <a:rPr lang="en-US" baseline="0" dirty="0" smtClean="0"/>
              <a:t>/p to 128 bit o/p. Has three types of key – 128 bit, 192 bit and 256 bits</a:t>
            </a:r>
          </a:p>
        </p:txBody>
      </p:sp>
      <p:sp>
        <p:nvSpPr>
          <p:cNvPr id="4" name="Slide Number Placeholder 3"/>
          <p:cNvSpPr>
            <a:spLocks noGrp="1"/>
          </p:cNvSpPr>
          <p:nvPr>
            <p:ph type="sldNum" sz="quarter" idx="10"/>
          </p:nvPr>
        </p:nvSpPr>
        <p:spPr/>
        <p:txBody>
          <a:bodyPr/>
          <a:lstStyle/>
          <a:p>
            <a:fld id="{11232547-7A3D-8341-AE55-45B0B032F54E}" type="slidenum">
              <a:rPr lang="en-US" smtClean="0"/>
              <a:t>48</a:t>
            </a:fld>
            <a:endParaRPr lang="en-US"/>
          </a:p>
        </p:txBody>
      </p:sp>
    </p:spTree>
    <p:extLst>
      <p:ext uri="{BB962C8B-B14F-4D97-AF65-F5344CB8AC3E}">
        <p14:creationId xmlns:p14="http://schemas.microsoft.com/office/powerpoint/2010/main" val="30076995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Block Ciphers are typically built by iteration. They take in as input  a</a:t>
            </a:r>
            <a:r>
              <a:rPr lang="en-US" baseline="0" dirty="0" smtClean="0"/>
              <a:t> key k, and the first thing that happens to the key is that the keys get expanded to k1… kn called round keys. The way the round keys get used is by iteratively encrypting the message again and again by what is called the round function. The round function takes as input two parameters – it takes as input the key k, and also takes as input the current state of the message m. </a:t>
            </a:r>
          </a:p>
          <a:p>
            <a:endParaRPr lang="en-US" baseline="0" dirty="0" smtClean="0"/>
          </a:p>
          <a:p>
            <a:r>
              <a:rPr lang="en-US" baseline="0" dirty="0" smtClean="0"/>
              <a:t>The first thing that happens is we apply the first round function using the key k1 to the message m, and we get a new message out called m1. We then apply the new round function using a different key k2 on m1 and we get the next round message and so on until all the rounds have been applied to get the final result of the cipher. For AES the message is 128 bits and the output is also 128 bits. For different ciphers there is different number of rounds function, for 3DES the number of rounds is 48 and for AES the number of rounds is 10.</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49</a:t>
            </a:fld>
            <a:endParaRPr lang="en-US"/>
          </a:p>
        </p:txBody>
      </p:sp>
    </p:spTree>
    <p:extLst>
      <p:ext uri="{BB962C8B-B14F-4D97-AF65-F5344CB8AC3E}">
        <p14:creationId xmlns:p14="http://schemas.microsoft.com/office/powerpoint/2010/main" val="26864289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we discuss</a:t>
            </a:r>
            <a:r>
              <a:rPr lang="en-US" baseline="0" dirty="0" smtClean="0"/>
              <a:t> a CPA secure </a:t>
            </a:r>
            <a:r>
              <a:rPr lang="en-US" baseline="0" dirty="0" err="1" smtClean="0"/>
              <a:t>encyrption</a:t>
            </a:r>
            <a:r>
              <a:rPr lang="en-US" baseline="0" dirty="0" smtClean="0"/>
              <a:t> scheme. Let F be a keyed function. We will define the </a:t>
            </a:r>
            <a:r>
              <a:rPr lang="en-US" baseline="0" dirty="0" err="1" smtClean="0"/>
              <a:t>enc</a:t>
            </a:r>
            <a:r>
              <a:rPr lang="en-US" baseline="0" dirty="0" smtClean="0"/>
              <a:t> scheme as follows. The key gen algorithm will choose a uniform key of length n. To encrypt the message m whose length we assume is the same as the key k, we  choose a uniform n bit string r and we output the cipher text with 2 components : the first component is r itself and the second component is </a:t>
            </a:r>
            <a:r>
              <a:rPr lang="en-US" baseline="0" dirty="0" err="1" smtClean="0"/>
              <a:t>fk</a:t>
            </a:r>
            <a:r>
              <a:rPr lang="en-US" baseline="0" dirty="0" smtClean="0"/>
              <a:t>(r) </a:t>
            </a:r>
            <a:r>
              <a:rPr lang="en-US" baseline="0" dirty="0" err="1" smtClean="0"/>
              <a:t>xor</a:t>
            </a:r>
            <a:r>
              <a:rPr lang="en-US" baseline="0" dirty="0" smtClean="0"/>
              <a:t> 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encryption here is </a:t>
            </a:r>
            <a:r>
              <a:rPr lang="en-US" baseline="0" dirty="0" err="1" smtClean="0"/>
              <a:t>randomized,i.e</a:t>
            </a:r>
            <a:r>
              <a:rPr lang="en-US" baseline="0" dirty="0" smtClean="0"/>
              <a:t>. if we encrypt the same string using the same key we will get a different result each time, as long as we choose different value of r each time. To decrypt , we apply </a:t>
            </a:r>
            <a:r>
              <a:rPr lang="en-US" baseline="0" dirty="0" err="1" smtClean="0"/>
              <a:t>fk</a:t>
            </a:r>
            <a:r>
              <a:rPr lang="en-US" baseline="0" dirty="0" smtClean="0"/>
              <a:t> to c1 and </a:t>
            </a:r>
            <a:r>
              <a:rPr lang="en-US" baseline="0" dirty="0" err="1" smtClean="0"/>
              <a:t>xor</a:t>
            </a:r>
            <a:r>
              <a:rPr lang="en-US" baseline="0" dirty="0" smtClean="0"/>
              <a:t> that with c2. You can verify correctness holds with probability 1.</a:t>
            </a:r>
            <a:endParaRPr lang="en-US" dirty="0" smtClean="0"/>
          </a:p>
        </p:txBody>
      </p:sp>
      <p:sp>
        <p:nvSpPr>
          <p:cNvPr id="4" name="Slide Number Placeholder 3"/>
          <p:cNvSpPr>
            <a:spLocks noGrp="1"/>
          </p:cNvSpPr>
          <p:nvPr>
            <p:ph type="sldNum" sz="quarter" idx="10"/>
          </p:nvPr>
        </p:nvSpPr>
        <p:spPr/>
        <p:txBody>
          <a:bodyPr/>
          <a:lstStyle/>
          <a:p>
            <a:fld id="{11232547-7A3D-8341-AE55-45B0B032F54E}" type="slidenum">
              <a:rPr lang="en-US" smtClean="0"/>
              <a:t>50</a:t>
            </a:fld>
            <a:endParaRPr lang="en-US"/>
          </a:p>
        </p:txBody>
      </p:sp>
    </p:spTree>
    <p:extLst>
      <p:ext uri="{BB962C8B-B14F-4D97-AF65-F5344CB8AC3E}">
        <p14:creationId xmlns:p14="http://schemas.microsoft.com/office/powerpoint/2010/main" val="19792943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take message m and key</a:t>
            </a:r>
            <a:r>
              <a:rPr lang="en-US" baseline="0" dirty="0" smtClean="0"/>
              <a:t> k. To encrypt,  We choose a uniform string r and then evaluate pseudorandom f on the value r using key k. This gives us a pseudorandom value </a:t>
            </a:r>
            <a:r>
              <a:rPr lang="en-US" baseline="0" dirty="0" err="1" smtClean="0"/>
              <a:t>fk</a:t>
            </a:r>
            <a:r>
              <a:rPr lang="en-US" baseline="0" dirty="0" smtClean="0"/>
              <a:t>(r ) . This is pseudorandom coz f is a </a:t>
            </a:r>
            <a:r>
              <a:rPr lang="en-US" baseline="0" dirty="0" err="1" smtClean="0"/>
              <a:t>peseudorandom</a:t>
            </a:r>
            <a:r>
              <a:rPr lang="en-US" baseline="0" dirty="0" smtClean="0"/>
              <a:t> </a:t>
            </a:r>
            <a:r>
              <a:rPr lang="en-US" baseline="0" dirty="0" err="1" smtClean="0"/>
              <a:t>fucniton</a:t>
            </a:r>
            <a:r>
              <a:rPr lang="en-US" baseline="0" dirty="0" smtClean="0"/>
              <a:t>. The value is </a:t>
            </a:r>
            <a:r>
              <a:rPr lang="en-US" baseline="0" dirty="0" err="1" smtClean="0"/>
              <a:t>xor</a:t>
            </a:r>
            <a:r>
              <a:rPr lang="en-US" baseline="0" dirty="0" smtClean="0"/>
              <a:t> with the message to get first component. The value r is sent as the first component to allow the receiver to decrypt. A part of the diagram looks exactly like the </a:t>
            </a:r>
            <a:r>
              <a:rPr lang="en-US" baseline="0" dirty="0" err="1" smtClean="0"/>
              <a:t>pseudoonetime</a:t>
            </a:r>
            <a:r>
              <a:rPr lang="en-US" baseline="0" dirty="0" smtClean="0"/>
              <a:t> pad.  The key difference here is that rather than having a single </a:t>
            </a:r>
            <a:r>
              <a:rPr lang="en-US" baseline="0" dirty="0" err="1" smtClean="0"/>
              <a:t>pseduorandom</a:t>
            </a:r>
            <a:r>
              <a:rPr lang="en-US" baseline="0" dirty="0" smtClean="0"/>
              <a:t> value obtained by applying a PRG to a key,  what we have is the ability here is the ability to produce multiple independent looking PR values based on the key k. We do that by selecting a random value r that identifies some pseudo random value in the function table </a:t>
            </a:r>
            <a:r>
              <a:rPr lang="en-US" baseline="0" dirty="0" err="1" smtClean="0"/>
              <a:t>fk</a:t>
            </a:r>
            <a:r>
              <a:rPr lang="en-US" baseline="0" dirty="0" smtClean="0"/>
              <a:t>. What the value r can do for instance is it gives the ability to look up a large array based on the index and get the value at that location.  This gives us 2 ^ n different values for encryption. This is why we can use the method to safely encrypt more than one message.</a:t>
            </a:r>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51</a:t>
            </a:fld>
            <a:endParaRPr lang="en-US"/>
          </a:p>
        </p:txBody>
      </p:sp>
    </p:spTree>
    <p:extLst>
      <p:ext uri="{BB962C8B-B14F-4D97-AF65-F5344CB8AC3E}">
        <p14:creationId xmlns:p14="http://schemas.microsoft.com/office/powerpoint/2010/main" val="26343679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the key is as long as the message. But what then is good about this scheme? The point is that the same key can be used to encrypt multiple messages =&gt; CPA secrecy. </a:t>
            </a:r>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52</a:t>
            </a:fld>
            <a:endParaRPr lang="en-US"/>
          </a:p>
        </p:txBody>
      </p:sp>
    </p:spTree>
    <p:extLst>
      <p:ext uri="{BB962C8B-B14F-4D97-AF65-F5344CB8AC3E}">
        <p14:creationId xmlns:p14="http://schemas.microsoft.com/office/powerpoint/2010/main" val="4262773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OTP encrypts by</a:t>
            </a:r>
            <a:r>
              <a:rPr lang="en-US" baseline="0" dirty="0" smtClean="0"/>
              <a:t> </a:t>
            </a:r>
            <a:r>
              <a:rPr lang="en-US" baseline="0" dirty="0" err="1" smtClean="0"/>
              <a:t>xoring</a:t>
            </a:r>
            <a:r>
              <a:rPr lang="en-US" baseline="0" dirty="0" smtClean="0"/>
              <a:t> the message with secret where secret key is as long as the message . Similarly </a:t>
            </a:r>
            <a:r>
              <a:rPr lang="en-US" baseline="0" dirty="0" err="1" smtClean="0"/>
              <a:t>decrryption</a:t>
            </a:r>
            <a:r>
              <a:rPr lang="en-US" baseline="0" dirty="0" smtClean="0"/>
              <a:t> is done by </a:t>
            </a:r>
            <a:r>
              <a:rPr lang="en-US" baseline="0" dirty="0" err="1" smtClean="0"/>
              <a:t>xoring</a:t>
            </a:r>
            <a:r>
              <a:rPr lang="en-US" baseline="0" dirty="0" smtClean="0"/>
              <a:t> the ciphertext with the same secret key. When the key is uniform and random, the OTP has perfect secrecy. The problem is key is as long as the message so the OTP is very difficult to use</a:t>
            </a:r>
          </a:p>
          <a:p>
            <a:endParaRPr lang="en-US" baseline="0" dirty="0" smtClean="0"/>
          </a:p>
        </p:txBody>
      </p:sp>
      <p:sp>
        <p:nvSpPr>
          <p:cNvPr id="4" name="Slide Number Placeholder 3"/>
          <p:cNvSpPr>
            <a:spLocks noGrp="1"/>
          </p:cNvSpPr>
          <p:nvPr>
            <p:ph type="sldNum" sz="quarter" idx="10"/>
          </p:nvPr>
        </p:nvSpPr>
        <p:spPr/>
        <p:txBody>
          <a:bodyPr/>
          <a:lstStyle/>
          <a:p>
            <a:fld id="{AF6617F2-5BAB-2F45-885E-08C679659F6A}" type="slidenum">
              <a:rPr lang="en-US" smtClean="0"/>
              <a:t>7</a:t>
            </a:fld>
            <a:endParaRPr lang="en-US"/>
          </a:p>
        </p:txBody>
      </p:sp>
    </p:spTree>
    <p:extLst>
      <p:ext uri="{BB962C8B-B14F-4D97-AF65-F5344CB8AC3E}">
        <p14:creationId xmlns:p14="http://schemas.microsoft.com/office/powerpoint/2010/main" val="4645189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we look at a mode called the ECB mode. We talk about this coz this mode was standardized before people had a good idea of the security notions that are used now a days. Sometimes we do encounter this mode in practice, but be warned that that this not secure.</a:t>
            </a:r>
          </a:p>
          <a:p>
            <a:endParaRPr lang="en-US" baseline="0" dirty="0" smtClean="0"/>
          </a:p>
          <a:p>
            <a:r>
              <a:rPr lang="en-US" baseline="0" dirty="0" smtClean="0"/>
              <a:t>The Encryption is simply done by applying the pseudorandom function to each message block individually.  There is no ciphertext expansion here, but this scheme is very deterministic. There is no randomness here . If you look how encryption is done you can see very clearly that if two plaintext blocks mi and </a:t>
            </a:r>
            <a:r>
              <a:rPr lang="en-US" baseline="0" dirty="0" err="1" smtClean="0"/>
              <a:t>mj</a:t>
            </a:r>
            <a:r>
              <a:rPr lang="en-US" baseline="0" dirty="0" smtClean="0"/>
              <a:t> are equal, then it will show up as the same ciphertext block. That is given a long cipher text the attacker can tell when there are repeated blocks in the ciphertext</a:t>
            </a:r>
          </a:p>
          <a:p>
            <a:endParaRPr lang="en-US" baseline="0" dirty="0" smtClean="0"/>
          </a:p>
          <a:p>
            <a:r>
              <a:rPr lang="en-US" baseline="0" dirty="0" smtClean="0"/>
              <a:t>This mode has been used to send the key by the </a:t>
            </a:r>
            <a:r>
              <a:rPr lang="en-US" baseline="0" dirty="0" err="1" smtClean="0"/>
              <a:t>communicatng</a:t>
            </a:r>
            <a:r>
              <a:rPr lang="en-US" baseline="0" dirty="0" smtClean="0"/>
              <a:t> parties</a:t>
            </a:r>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53</a:t>
            </a:fld>
            <a:endParaRPr lang="en-US"/>
          </a:p>
        </p:txBody>
      </p:sp>
    </p:spTree>
    <p:extLst>
      <p:ext uri="{BB962C8B-B14F-4D97-AF65-F5344CB8AC3E}">
        <p14:creationId xmlns:p14="http://schemas.microsoft.com/office/powerpoint/2010/main" val="41508389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a:t>
            </a:r>
            <a:r>
              <a:rPr lang="en-US" baseline="0" dirty="0" smtClean="0"/>
              <a:t> an example of the ECB mode in practice . Here each pixel of the image is represented as  </a:t>
            </a:r>
            <a:r>
              <a:rPr lang="en-US" baseline="0" dirty="0" err="1" smtClean="0"/>
              <a:t>oneblock</a:t>
            </a:r>
            <a:r>
              <a:rPr lang="en-US" baseline="0" dirty="0" smtClean="0"/>
              <a:t> value . Although parts of the image are obscured and although you cant reconstruct the original image, you can still see there is a lot of information in the image.</a:t>
            </a:r>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54</a:t>
            </a:fld>
            <a:endParaRPr lang="en-US"/>
          </a:p>
        </p:txBody>
      </p:sp>
    </p:spTree>
    <p:extLst>
      <p:ext uri="{BB962C8B-B14F-4D97-AF65-F5344CB8AC3E}">
        <p14:creationId xmlns:p14="http://schemas.microsoft.com/office/powerpoint/2010/main" val="8154201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mode quite</a:t>
            </a:r>
            <a:r>
              <a:rPr lang="en-US" baseline="0" dirty="0" smtClean="0"/>
              <a:t> popular and used in the real world is the CBC mode. This mode works in the following way:  now to encrypt a message consisting of blocks blocks m1 ---mt as before what the sender does is to choose a random value c0 that sometimes is also called the IV or the Initialization Vector. Then for I = to t the sender computes the </a:t>
            </a:r>
            <a:r>
              <a:rPr lang="en-US" baseline="0" dirty="0" err="1" smtClean="0"/>
              <a:t>ith</a:t>
            </a:r>
            <a:r>
              <a:rPr lang="en-US" baseline="0" dirty="0" smtClean="0"/>
              <a:t> block of cipher text as </a:t>
            </a:r>
            <a:r>
              <a:rPr lang="en-US" baseline="0" dirty="0" err="1" smtClean="0"/>
              <a:t>Fk</a:t>
            </a:r>
            <a:r>
              <a:rPr lang="en-US" baseline="0" dirty="0" smtClean="0"/>
              <a:t>(m </a:t>
            </a:r>
            <a:r>
              <a:rPr lang="en-US" baseline="0" dirty="0" err="1" smtClean="0"/>
              <a:t>xor</a:t>
            </a:r>
            <a:r>
              <a:rPr lang="en-US" baseline="0" dirty="0" smtClean="0"/>
              <a:t> ci-1). The resulting cipher text consists of the t+1 blocks c0…ct . And note that the ciphertext expansion is only by a single block. Again here the cipher text expansion is only one block (basically n bits).</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One thing to note here is that decryption requires f to be invertible unlike in the case of counter mode where the receiver only needed to evaluate in the forward direction. To decrypt in CBC mode the receiver also has to be able to evaluate in the reverse as well. Fortunately block ciphers are invertible and they can be run in the reverse direction and CBC can be decrypted .</a:t>
            </a:r>
            <a:endParaRPr lang="en-US" dirty="0" smtClean="0"/>
          </a:p>
        </p:txBody>
      </p:sp>
      <p:sp>
        <p:nvSpPr>
          <p:cNvPr id="4" name="Slide Number Placeholder 3"/>
          <p:cNvSpPr>
            <a:spLocks noGrp="1"/>
          </p:cNvSpPr>
          <p:nvPr>
            <p:ph type="sldNum" sz="quarter" idx="10"/>
          </p:nvPr>
        </p:nvSpPr>
        <p:spPr/>
        <p:txBody>
          <a:bodyPr/>
          <a:lstStyle/>
          <a:p>
            <a:fld id="{11232547-7A3D-8341-AE55-45B0B032F54E}" type="slidenum">
              <a:rPr lang="en-US" smtClean="0"/>
              <a:t>55</a:t>
            </a:fld>
            <a:endParaRPr lang="en-US"/>
          </a:p>
        </p:txBody>
      </p:sp>
    </p:spTree>
    <p:extLst>
      <p:ext uri="{BB962C8B-B14F-4D97-AF65-F5344CB8AC3E}">
        <p14:creationId xmlns:p14="http://schemas.microsoft.com/office/powerpoint/2010/main" val="32115296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definition</a:t>
            </a:r>
            <a:r>
              <a:rPr lang="en-US" baseline="0" dirty="0" smtClean="0"/>
              <a:t> of CCA-security we said that the attacker can obtain the decryption of any ciphertext of his choice. But in reality the attacker wont be able to simply get a full decryption for a message, but can get parts of the message and this information can be exploited by the attacker to learn the entire plaintext. The point of this is to demonstrate the importance of protecting yourself against chosen ciphertext attacks.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59</a:t>
            </a:fld>
            <a:endParaRPr lang="en-US"/>
          </a:p>
        </p:txBody>
      </p:sp>
    </p:spTree>
    <p:extLst>
      <p:ext uri="{BB962C8B-B14F-4D97-AF65-F5344CB8AC3E}">
        <p14:creationId xmlns:p14="http://schemas.microsoft.com/office/powerpoint/2010/main" val="17466681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6617F2-5BAB-2F45-885E-08C679659F6A}" type="slidenum">
              <a:rPr lang="en-US" smtClean="0"/>
              <a:t>60</a:t>
            </a:fld>
            <a:endParaRPr lang="en-US"/>
          </a:p>
        </p:txBody>
      </p:sp>
    </p:spTree>
    <p:extLst>
      <p:ext uri="{BB962C8B-B14F-4D97-AF65-F5344CB8AC3E}">
        <p14:creationId xmlns:p14="http://schemas.microsoft.com/office/powerpoint/2010/main" val="42839667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practice, we would like to allow the encryption</a:t>
            </a:r>
            <a:r>
              <a:rPr lang="en-US" baseline="0" dirty="0" smtClean="0"/>
              <a:t> of </a:t>
            </a:r>
            <a:r>
              <a:rPr lang="en-US" baseline="0" dirty="0" err="1" smtClean="0"/>
              <a:t>ciphertexts</a:t>
            </a:r>
            <a:r>
              <a:rPr lang="en-US" baseline="0" dirty="0" smtClean="0"/>
              <a:t> that is not an integral multiple of the block length . So in general what we can do to achieve this is to take the message the sender wants to send and encode it in some non-</a:t>
            </a:r>
            <a:r>
              <a:rPr lang="en-US" baseline="0" dirty="0" err="1" smtClean="0"/>
              <a:t>crypttographic</a:t>
            </a:r>
            <a:r>
              <a:rPr lang="en-US" baseline="0" dirty="0" smtClean="0"/>
              <a:t> way that will allow efficient reconstruction of cryptographic message and then encrypt the encoded data using CBC mode encryption to yield the ciphertext . </a:t>
            </a:r>
          </a:p>
          <a:p>
            <a:endParaRPr lang="en-US" baseline="0" dirty="0" smtClean="0"/>
          </a:p>
          <a:p>
            <a:r>
              <a:rPr lang="en-US" baseline="0" dirty="0" smtClean="0"/>
              <a:t>One particular encoding scheme we look at is PKCS#5 encoding that is defined by the following. Lets let L be the block length in bytes about the block cipher. If we look at the message we are given , we can determine from the length of the message how many bytes of padding we need to append to the message, to get something that is an integral multiple of the block length.  And lets let b be the number of bytes to append to message </a:t>
            </a:r>
            <a:r>
              <a:rPr lang="en-US" baseline="0" dirty="0" err="1" smtClean="0"/>
              <a:t>inorder</a:t>
            </a:r>
            <a:r>
              <a:rPr lang="en-US" baseline="0" dirty="0" smtClean="0"/>
              <a:t> to get something that is an integral multiple of block length.  Lets let b be the number of bytes that we need to append to the message to get something that is a multiple of L. The number of bytes of padding we need is going to be strictly between 1 and L and note that we cannot have b =0. We cannot have a case that we don</a:t>
            </a:r>
            <a:r>
              <a:rPr lang="fr-FR" baseline="0" dirty="0" smtClean="0"/>
              <a:t>’</a:t>
            </a:r>
            <a:r>
              <a:rPr lang="en-US" baseline="0" dirty="0" smtClean="0"/>
              <a:t>t pad anything. That might seem little stranger because what if our message is an integral multiple of the block length . The point is that we need the receiver to be able to unambiguously recover the original message and if there are cases if we don</a:t>
            </a:r>
            <a:r>
              <a:rPr lang="fr-FR" baseline="0" dirty="0" smtClean="0"/>
              <a:t>’</a:t>
            </a:r>
            <a:r>
              <a:rPr lang="en-US" baseline="0" dirty="0" smtClean="0"/>
              <a:t>t add any padding at all then it would be impossible .  So if our message is an </a:t>
            </a:r>
            <a:r>
              <a:rPr lang="en-US" baseline="0" dirty="0" err="1" smtClean="0"/>
              <a:t>intergral</a:t>
            </a:r>
            <a:r>
              <a:rPr lang="en-US" baseline="0" dirty="0" smtClean="0"/>
              <a:t> </a:t>
            </a:r>
            <a:r>
              <a:rPr lang="en-US" baseline="0" dirty="0" err="1" smtClean="0"/>
              <a:t>multuple</a:t>
            </a:r>
            <a:r>
              <a:rPr lang="en-US" baseline="0" dirty="0" smtClean="0"/>
              <a:t> of the block length then we append an additional L bytes of padding before the message before encrypting it. So what we do then is to append b(encoded in 1 byte)  a total of  b times . So we are appending b bytes of encoding which consists of the value b repeated b times.  So if 3 bytes of padding is needed, we append the 3 bytes 0x030303 </a:t>
            </a:r>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61</a:t>
            </a:fld>
            <a:endParaRPr lang="en-US"/>
          </a:p>
        </p:txBody>
      </p:sp>
    </p:spTree>
    <p:extLst>
      <p:ext uri="{BB962C8B-B14F-4D97-AF65-F5344CB8AC3E}">
        <p14:creationId xmlns:p14="http://schemas.microsoft.com/office/powerpoint/2010/main" val="5047208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CBC mode decryption to get the encoded data. Say the final byte of encoded data has value b and if b =0 or b &gt; L return an error. Otherwise, the receiver looks at the final b bytes of the encoded data and these should all equal to b. If they are not equal to be the receiver returns an error. And otherwise , what it does is strip off final b bytes of encoded data and output the initial portion of the message whatever is left as the message itself. </a:t>
            </a:r>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63</a:t>
            </a:fld>
            <a:endParaRPr lang="en-US"/>
          </a:p>
        </p:txBody>
      </p:sp>
    </p:spTree>
    <p:extLst>
      <p:ext uri="{BB962C8B-B14F-4D97-AF65-F5344CB8AC3E}">
        <p14:creationId xmlns:p14="http://schemas.microsoft.com/office/powerpoint/2010/main" val="93143117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describe the attack I will show you the CBC mode encryption. We have a message that consists of t</a:t>
            </a:r>
            <a:r>
              <a:rPr lang="en-US" baseline="0" dirty="0" smtClean="0"/>
              <a:t> blocks of plaintext and to encrypt that we choose a random initialization vector IV, </a:t>
            </a:r>
            <a:r>
              <a:rPr lang="en-US" baseline="0" dirty="0" err="1" smtClean="0"/>
              <a:t>ouptut</a:t>
            </a:r>
            <a:r>
              <a:rPr lang="en-US" baseline="0" dirty="0" smtClean="0"/>
              <a:t> that IV as the first block of ciphertext  and then chain the preceding block of ciphertext </a:t>
            </a:r>
            <a:r>
              <a:rPr lang="en-US" baseline="0" dirty="0" err="1" smtClean="0"/>
              <a:t>xoring</a:t>
            </a:r>
            <a:r>
              <a:rPr lang="en-US" baseline="0" dirty="0" smtClean="0"/>
              <a:t> them with the next block of ciphertext and then feeding that into the block cipher to produce the next block of cipher text output. Now in our description of CBC mode encryption  what we have seen until now is that the plaintext is an integral </a:t>
            </a:r>
            <a:r>
              <a:rPr lang="en-US" baseline="0" dirty="0" err="1" smtClean="0"/>
              <a:t>multuple</a:t>
            </a:r>
            <a:r>
              <a:rPr lang="en-US" baseline="0" dirty="0" smtClean="0"/>
              <a:t> of the block length of the block cipher. </a:t>
            </a:r>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64</a:t>
            </a:fld>
            <a:endParaRPr lang="en-US"/>
          </a:p>
        </p:txBody>
      </p:sp>
    </p:spTree>
    <p:extLst>
      <p:ext uri="{BB962C8B-B14F-4D97-AF65-F5344CB8AC3E}">
        <p14:creationId xmlns:p14="http://schemas.microsoft.com/office/powerpoint/2010/main" val="37466567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attacker can potentially exploit</a:t>
            </a:r>
            <a:r>
              <a:rPr lang="en-US" baseline="0" dirty="0" smtClean="0"/>
              <a:t> the behavior of the receiver to learn information about the cipher text and this will be done in sort of a chosen cipher text attack but of a limited </a:t>
            </a:r>
            <a:r>
              <a:rPr lang="en-US" baseline="0" dirty="0" err="1" smtClean="0"/>
              <a:t>form.Here</a:t>
            </a:r>
            <a:r>
              <a:rPr lang="en-US" baseline="0" dirty="0" smtClean="0"/>
              <a:t> we assume the attacker has intercepted some ciphertext c which was generated by an honest sender in an appropriate way </a:t>
            </a:r>
            <a:r>
              <a:rPr lang="en-US" baseline="0" dirty="0" err="1" smtClean="0"/>
              <a:t>ie</a:t>
            </a:r>
            <a:r>
              <a:rPr lang="en-US" baseline="0" dirty="0" smtClean="0"/>
              <a:t>. By padding appropriately and encrypting it.  The attacker can then construct modified </a:t>
            </a:r>
            <a:r>
              <a:rPr lang="en-US" baseline="0" dirty="0" err="1" smtClean="0"/>
              <a:t>cyphertext</a:t>
            </a:r>
            <a:r>
              <a:rPr lang="en-US" baseline="0" dirty="0" smtClean="0"/>
              <a:t> c’ and send that to the receiver as if it as coming from the sender. The receiver will decrypt that and gain some encoded data and try to get some message about the encoded data. At which point the receiver will return an error or not i.e. either the encoded data was properly formatted and there was no error or there will be some error processing and the receiver will return an error message.  We call this a padding oracle. So we imagine that the attacker can interact with this oracle i.e. takes ciphertext as input decrypts them and checks the encoding and outputs a zero or one depending on whether the encrypted data is correctly formatted. </a:t>
            </a:r>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65</a:t>
            </a:fld>
            <a:endParaRPr lang="en-US"/>
          </a:p>
        </p:txBody>
      </p:sp>
    </p:spTree>
    <p:extLst>
      <p:ext uri="{BB962C8B-B14F-4D97-AF65-F5344CB8AC3E}">
        <p14:creationId xmlns:p14="http://schemas.microsoft.com/office/powerpoint/2010/main" val="21150585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this may seem like something that never happens in real life. However padding oracles are frequently present in web applications because when a receiver gets a cipher text and decrypts it and gets some  encoded data which is not properly formatted in general it does need to inform the sender that something went wrong. It could be that the message was garbled during transit or there was some network error. </a:t>
            </a:r>
            <a:r>
              <a:rPr lang="en-US" baseline="0" dirty="0" err="1" smtClean="0"/>
              <a:t>Eitherway</a:t>
            </a:r>
            <a:r>
              <a:rPr lang="en-US" baseline="0" dirty="0" smtClean="0"/>
              <a:t>, there has to be some w</a:t>
            </a:r>
            <a:r>
              <a:rPr lang="tr-TR" baseline="0" dirty="0" smtClean="0"/>
              <a:t>ay</a:t>
            </a:r>
            <a:r>
              <a:rPr lang="en-US" baseline="0" dirty="0" smtClean="0"/>
              <a:t> for the receiver to recover from that event. And even if the receiver does not </a:t>
            </a:r>
            <a:r>
              <a:rPr lang="en-US" baseline="0" dirty="0" err="1" smtClean="0"/>
              <a:t>explicity</a:t>
            </a:r>
            <a:r>
              <a:rPr lang="en-US" baseline="0" dirty="0" smtClean="0"/>
              <a:t> return an error message as in the case of improper encoding an attacker still might be able to detect whether an error occurred based on differences in the timing of what the receiver does or in the behavior of the receiver overall i.e. if the behavior terminates a connection </a:t>
            </a:r>
            <a:r>
              <a:rPr lang="en-US" baseline="0" dirty="0" err="1" smtClean="0"/>
              <a:t>e.t.c</a:t>
            </a:r>
            <a:r>
              <a:rPr lang="en-US" baseline="0" dirty="0" smtClean="0"/>
              <a:t>. Even such behavior is enough to effectively give the attacker access to a padding oracle.</a:t>
            </a:r>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66</a:t>
            </a:fld>
            <a:endParaRPr lang="en-US"/>
          </a:p>
        </p:txBody>
      </p:sp>
    </p:spTree>
    <p:extLst>
      <p:ext uri="{BB962C8B-B14F-4D97-AF65-F5344CB8AC3E}">
        <p14:creationId xmlns:p14="http://schemas.microsoft.com/office/powerpoint/2010/main" val="4123175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with the OTP is that the secret key is really long</a:t>
            </a:r>
            <a:r>
              <a:rPr lang="en-US" baseline="0" dirty="0" smtClean="0"/>
              <a:t> keys. Are there </a:t>
            </a:r>
            <a:endParaRPr lang="en-US" dirty="0"/>
          </a:p>
        </p:txBody>
      </p:sp>
      <p:sp>
        <p:nvSpPr>
          <p:cNvPr id="4" name="Slide Number Placeholder 3"/>
          <p:cNvSpPr>
            <a:spLocks noGrp="1"/>
          </p:cNvSpPr>
          <p:nvPr>
            <p:ph type="sldNum" sz="quarter" idx="10"/>
          </p:nvPr>
        </p:nvSpPr>
        <p:spPr/>
        <p:txBody>
          <a:bodyPr/>
          <a:lstStyle/>
          <a:p>
            <a:fld id="{AF6617F2-5BAB-2F45-885E-08C679659F6A}" type="slidenum">
              <a:rPr lang="en-US" smtClean="0"/>
              <a:t>8</a:t>
            </a:fld>
            <a:endParaRPr lang="en-US"/>
          </a:p>
        </p:txBody>
      </p:sp>
    </p:spTree>
    <p:extLst>
      <p:ext uri="{BB962C8B-B14F-4D97-AF65-F5344CB8AC3E}">
        <p14:creationId xmlns:p14="http://schemas.microsoft.com/office/powerpoint/2010/main" val="5644656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err="1" smtClean="0"/>
              <a:t>Heres</a:t>
            </a:r>
            <a:r>
              <a:rPr lang="en-US" baseline="0" dirty="0" smtClean="0"/>
              <a:t> the main idea of the attack, assuming the attacker has access to a padding oracle. For simplicity lets assume we have a 2 block cipher text IV,C. We have one block encoded data and so a plaintext that is strictly smaller than one block. Therefore </a:t>
            </a:r>
            <a:r>
              <a:rPr lang="en-US" dirty="0" smtClean="0"/>
              <a:t>Encoded data = F</a:t>
            </a:r>
            <a:r>
              <a:rPr lang="en-US" baseline="-25000" dirty="0" smtClean="0"/>
              <a:t>k</a:t>
            </a:r>
            <a:r>
              <a:rPr lang="en-US" baseline="30000" dirty="0" smtClean="0"/>
              <a:t>-1</a:t>
            </a:r>
            <a:r>
              <a:rPr lang="en-US" dirty="0" smtClean="0"/>
              <a:t>(c) </a:t>
            </a:r>
            <a:r>
              <a:rPr lang="en-US" dirty="0" smtClean="0">
                <a:sym typeface="Symbol"/>
              </a:rPr>
              <a:t> IV</a:t>
            </a:r>
            <a:r>
              <a:rPr lang="en-US" baseline="0" dirty="0" smtClean="0">
                <a:sym typeface="Symbol"/>
              </a:rPr>
              <a:t> -&gt; This is simply the decryption operation of the CBC mode. The attacker </a:t>
            </a:r>
            <a:r>
              <a:rPr lang="en-US" baseline="0" dirty="0" err="1" smtClean="0">
                <a:sym typeface="Symbol"/>
              </a:rPr>
              <a:t>doesn</a:t>
            </a:r>
            <a:r>
              <a:rPr lang="en-US" baseline="0" dirty="0" smtClean="0">
                <a:sym typeface="Symbol"/>
              </a:rPr>
              <a:t> know k or the FK inverse of C, but the attacker does know that this is how the receiver will decrypt ciphertext. The main observation here is that if an attacker modifies the </a:t>
            </a:r>
            <a:r>
              <a:rPr lang="en-US" baseline="0" dirty="0" err="1" smtClean="0">
                <a:sym typeface="Symbol"/>
              </a:rPr>
              <a:t>ith</a:t>
            </a:r>
            <a:r>
              <a:rPr lang="en-US" baseline="0" dirty="0" smtClean="0">
                <a:sym typeface="Symbol"/>
              </a:rPr>
              <a:t> byte of the IV this will cause a predictable change only to the </a:t>
            </a:r>
            <a:r>
              <a:rPr lang="en-US" baseline="0" dirty="0" err="1" smtClean="0">
                <a:sym typeface="Symbol"/>
              </a:rPr>
              <a:t>ith</a:t>
            </a:r>
            <a:r>
              <a:rPr lang="en-US" baseline="0" dirty="0" smtClean="0">
                <a:sym typeface="Symbol"/>
              </a:rPr>
              <a:t> byte of the encoded data. If C remains unchanged and the attacker modifies the </a:t>
            </a:r>
            <a:r>
              <a:rPr lang="en-US" baseline="0" dirty="0" err="1" smtClean="0">
                <a:sym typeface="Symbol"/>
              </a:rPr>
              <a:t>ith</a:t>
            </a:r>
            <a:r>
              <a:rPr lang="en-US" baseline="0" dirty="0" smtClean="0">
                <a:sym typeface="Symbol"/>
              </a:rPr>
              <a:t> byte of the IV then </a:t>
            </a:r>
            <a:r>
              <a:rPr lang="en-US" baseline="0" dirty="0" err="1" smtClean="0">
                <a:sym typeface="Symbol"/>
              </a:rPr>
              <a:t>Fkinverse</a:t>
            </a:r>
            <a:r>
              <a:rPr lang="en-US" baseline="0" dirty="0" smtClean="0">
                <a:sym typeface="Symbol"/>
              </a:rPr>
              <a:t> of C remains unchanged and if that gets </a:t>
            </a:r>
            <a:r>
              <a:rPr lang="en-US" baseline="0" dirty="0" err="1" smtClean="0">
                <a:sym typeface="Symbol"/>
              </a:rPr>
              <a:t>xored</a:t>
            </a:r>
            <a:r>
              <a:rPr lang="en-US" baseline="0" dirty="0" smtClean="0">
                <a:sym typeface="Symbol"/>
              </a:rPr>
              <a:t> with the IV , then the result will be affect only in the </a:t>
            </a:r>
            <a:r>
              <a:rPr lang="en-US" baseline="0" dirty="0" err="1" smtClean="0">
                <a:sym typeface="Symbol"/>
              </a:rPr>
              <a:t>ith</a:t>
            </a:r>
            <a:r>
              <a:rPr lang="en-US" baseline="0" dirty="0" smtClean="0">
                <a:sym typeface="Symbol"/>
              </a:rPr>
              <a:t> byte.</a:t>
            </a:r>
            <a:endParaRPr lang="en-US" dirty="0" smtClean="0">
              <a:sym typeface="Symbol"/>
            </a:endParaRPr>
          </a:p>
        </p:txBody>
      </p:sp>
      <p:sp>
        <p:nvSpPr>
          <p:cNvPr id="4" name="Slide Number Placeholder 3"/>
          <p:cNvSpPr>
            <a:spLocks noGrp="1"/>
          </p:cNvSpPr>
          <p:nvPr>
            <p:ph type="sldNum" sz="quarter" idx="10"/>
          </p:nvPr>
        </p:nvSpPr>
        <p:spPr/>
        <p:txBody>
          <a:bodyPr/>
          <a:lstStyle/>
          <a:p>
            <a:fld id="{11232547-7A3D-8341-AE55-45B0B032F54E}" type="slidenum">
              <a:rPr lang="en-US" smtClean="0"/>
              <a:t>67</a:t>
            </a:fld>
            <a:endParaRPr lang="en-US"/>
          </a:p>
        </p:txBody>
      </p:sp>
    </p:spTree>
    <p:extLst>
      <p:ext uri="{BB962C8B-B14F-4D97-AF65-F5344CB8AC3E}">
        <p14:creationId xmlns:p14="http://schemas.microsoft.com/office/powerpoint/2010/main" val="3160222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picture from</a:t>
            </a:r>
            <a:r>
              <a:rPr lang="en-US" baseline="0" dirty="0" smtClean="0"/>
              <a:t> the point of view of the attacker. The first box indicates a bunch of bytes that is unknown to the attacker. The attacker knows that it will be </a:t>
            </a:r>
            <a:r>
              <a:rPr lang="en-US" baseline="0" dirty="0" err="1" smtClean="0"/>
              <a:t>xored</a:t>
            </a:r>
            <a:r>
              <a:rPr lang="en-US" baseline="0" dirty="0" smtClean="0"/>
              <a:t> with the IV which is known to the attacker to give some encoded data which at this point in time is completely unknown to the attacker. The attacker does know however that the encoded data that results from this is properly formatted and that</a:t>
            </a:r>
            <a:r>
              <a:rPr lang="fr-FR" baseline="0" dirty="0" smtClean="0"/>
              <a:t>’</a:t>
            </a:r>
            <a:r>
              <a:rPr lang="en-US" baseline="0" dirty="0" smtClean="0"/>
              <a:t>s because the sender properly formatted the message before encrypting it. So the attacker knows that if it forwards IV, C to the receiver, the receiver will decrypt, the padding will be fine and there will be no error.  What the attacker can now do is try modifying the first byte of the IV. This will result in a modification only to first byte of encoded data. The attacker can forward the resulting cipher text with this modified first byte of IV and check whether this yields an error or not . Assume that in this case there is no error and it gets successfully decrypted. The attacker can then modify the second byte and check whether it is successfully decrypted and then the third byte of the IV and so </a:t>
            </a:r>
            <a:r>
              <a:rPr lang="en-US" baseline="0" dirty="0" err="1" smtClean="0"/>
              <a:t>on.Lets</a:t>
            </a:r>
            <a:r>
              <a:rPr lang="en-US" baseline="0" dirty="0" smtClean="0"/>
              <a:t> assume that after modifying the third byte of the IV, the receiver returns an error. So this means that at this point in time, when the third byte has been modified , suddenly the encoded data is no longer properly formatted. What does this tell the attacker ? What that tells the attacker is that the receiver is checking the final 6 bytes of encoded data to check whether the encoding was done properly. And that</a:t>
            </a:r>
            <a:r>
              <a:rPr lang="fr-FR" baseline="0" dirty="0" smtClean="0"/>
              <a:t>’</a:t>
            </a:r>
            <a:r>
              <a:rPr lang="en-US" baseline="0" dirty="0" smtClean="0"/>
              <a:t>s because when the attacker modified the second byte of IV decryption succeeded and when it modified the third byte, decryption suddenly failed. That tells  the attacker that exactly the final 6 bytes of </a:t>
            </a:r>
            <a:r>
              <a:rPr lang="en-US" baseline="0" dirty="0" err="1" smtClean="0"/>
              <a:t>encdoded</a:t>
            </a:r>
            <a:r>
              <a:rPr lang="en-US" baseline="0" dirty="0" smtClean="0"/>
              <a:t> data are being checked. That said the final 6 bytes of encoded data were all equal to six. </a:t>
            </a:r>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69</a:t>
            </a:fld>
            <a:endParaRPr lang="en-US"/>
          </a:p>
        </p:txBody>
      </p:sp>
    </p:spTree>
    <p:extLst>
      <p:ext uri="{BB962C8B-B14F-4D97-AF65-F5344CB8AC3E}">
        <p14:creationId xmlns:p14="http://schemas.microsoft.com/office/powerpoint/2010/main" val="25148617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picture from</a:t>
            </a:r>
            <a:r>
              <a:rPr lang="en-US" baseline="0" dirty="0" smtClean="0"/>
              <a:t> the point of view of the attacker. The first box indicates a bunch of bytes that is unknown to the attacker. The attacker knows that it will be </a:t>
            </a:r>
            <a:r>
              <a:rPr lang="en-US" baseline="0" dirty="0" err="1" smtClean="0"/>
              <a:t>xored</a:t>
            </a:r>
            <a:r>
              <a:rPr lang="en-US" baseline="0" dirty="0" smtClean="0"/>
              <a:t> with the IV which is known to the attacker to give some encoded data which at this point in time is completely unknown to the attacker. The attacker does know however that the encoded data that results from this is properly formatted and that</a:t>
            </a:r>
            <a:r>
              <a:rPr lang="fr-FR" baseline="0" dirty="0" smtClean="0"/>
              <a:t>’</a:t>
            </a:r>
            <a:r>
              <a:rPr lang="en-US" baseline="0" dirty="0" smtClean="0"/>
              <a:t>s because the sender properly formatted the message before encrypting it. So the attacker knows that if it forwards IV, C to the receiver, the receiver will decrypt, the padding will be fine and there will be no error.  What the attacker can now do is try modifying the first byte of the IV. This will result in a modification only to first byte of encoded data. The attacker can forward the resulting cipher text with this modified first byte of IV and check whether this yields an error or not . Assume that in this case there is no error and it gets successfully decrypted. The attacker can then modify the second byte and check whether it is successfully decrypted and then the third byte of the IV and so </a:t>
            </a:r>
            <a:r>
              <a:rPr lang="en-US" baseline="0" dirty="0" err="1" smtClean="0"/>
              <a:t>on.Lets</a:t>
            </a:r>
            <a:r>
              <a:rPr lang="en-US" baseline="0" dirty="0" smtClean="0"/>
              <a:t> assume that after modifying the third byte of the IV, the receiver returns an error. So this means that at this point in time, when the third byte has been modified , suddenly the encoded data is no longer properly formatted. What does this tell the attacker ? What that tells the attacker is that the receiver is checking the final 6 bytes of encoded data to check whether the encoding was done properly. And that</a:t>
            </a:r>
            <a:r>
              <a:rPr lang="fr-FR" baseline="0" dirty="0" smtClean="0"/>
              <a:t>’</a:t>
            </a:r>
            <a:r>
              <a:rPr lang="en-US" baseline="0" dirty="0" smtClean="0"/>
              <a:t>s because when the attacker modified the second byte of IV decryption succeeded and when it modified the third byte, decryption suddenly failed. That tells  the attacker that exactly the final 6 bytes of </a:t>
            </a:r>
            <a:r>
              <a:rPr lang="en-US" baseline="0" dirty="0" err="1" smtClean="0"/>
              <a:t>encdoded</a:t>
            </a:r>
            <a:r>
              <a:rPr lang="en-US" baseline="0" dirty="0" smtClean="0"/>
              <a:t> data are being checked. That said the final 6 bytes of encoded data were all equal to six. </a:t>
            </a:r>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70</a:t>
            </a:fld>
            <a:endParaRPr lang="en-US"/>
          </a:p>
        </p:txBody>
      </p:sp>
    </p:spTree>
    <p:extLst>
      <p:ext uri="{BB962C8B-B14F-4D97-AF65-F5344CB8AC3E}">
        <p14:creationId xmlns:p14="http://schemas.microsoft.com/office/powerpoint/2010/main" val="25148617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picture from</a:t>
            </a:r>
            <a:r>
              <a:rPr lang="en-US" baseline="0" dirty="0" smtClean="0"/>
              <a:t> the point of view of the attacker. The first box indicates a bunch of bytes that is unknown to the attacker. The attacker knows that it will be </a:t>
            </a:r>
            <a:r>
              <a:rPr lang="en-US" baseline="0" dirty="0" err="1" smtClean="0"/>
              <a:t>xored</a:t>
            </a:r>
            <a:r>
              <a:rPr lang="en-US" baseline="0" dirty="0" smtClean="0"/>
              <a:t> with the IV which is known to the attacker to give some encoded data which at this point in time is completely unknown to the attacker. The attacker does know however that the encoded data that results from this is properly formatted and that</a:t>
            </a:r>
            <a:r>
              <a:rPr lang="fr-FR" baseline="0" dirty="0" smtClean="0"/>
              <a:t>’</a:t>
            </a:r>
            <a:r>
              <a:rPr lang="en-US" baseline="0" dirty="0" smtClean="0"/>
              <a:t>s because the sender properly formatted the message before encrypting it. So the attacker knows that if it forwards IV, C to the receiver, the receiver will decrypt, the padding will be fine and there will be no error.  What the attacker can now do is try modifying the first byte of the IV. This will result in a modification only to first byte of encoded data. The attacker can forward the resulting cipher text with this modified first byte of IV and check whether this yields an error or not . Assume that in this case there is no error and it gets successfully decrypted. The attacker can then modify the second byte and check whether it is successfully decrypted and then the third byte of the IV and so </a:t>
            </a:r>
            <a:r>
              <a:rPr lang="en-US" baseline="0" dirty="0" err="1" smtClean="0"/>
              <a:t>on.Lets</a:t>
            </a:r>
            <a:r>
              <a:rPr lang="en-US" baseline="0" dirty="0" smtClean="0"/>
              <a:t> assume that after modifying the third byte of the IV, the receiver returns an error. So this means that at this point in time, when the third byte has been modified , suddenly the encoded data is no longer properly formatted. What does this tell the attacker ? What that tells the attacker is that the receiver is checking the final 6 bytes of encoded data to check whether the encoding was done properly. And that</a:t>
            </a:r>
            <a:r>
              <a:rPr lang="fr-FR" baseline="0" dirty="0" smtClean="0"/>
              <a:t>’</a:t>
            </a:r>
            <a:r>
              <a:rPr lang="en-US" baseline="0" dirty="0" smtClean="0"/>
              <a:t>s because when the attacker modified the second byte of IV decryption succeeded and when it modified the third byte, decryption suddenly failed. That tells  the attacker that exactly the final 6 bytes of </a:t>
            </a:r>
            <a:r>
              <a:rPr lang="en-US" baseline="0" dirty="0" err="1" smtClean="0"/>
              <a:t>encdoded</a:t>
            </a:r>
            <a:r>
              <a:rPr lang="en-US" baseline="0" dirty="0" smtClean="0"/>
              <a:t> data are being checked. That said the final 6 bytes of encoded data were all equal to six. </a:t>
            </a:r>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71</a:t>
            </a:fld>
            <a:endParaRPr lang="en-US"/>
          </a:p>
        </p:txBody>
      </p:sp>
    </p:spTree>
    <p:extLst>
      <p:ext uri="{BB962C8B-B14F-4D97-AF65-F5344CB8AC3E}">
        <p14:creationId xmlns:p14="http://schemas.microsoft.com/office/powerpoint/2010/main" val="25148617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picture from</a:t>
            </a:r>
            <a:r>
              <a:rPr lang="en-US" baseline="0" dirty="0" smtClean="0"/>
              <a:t> the point of view of the attacker. The first box indicates a bunch of bytes that is unknown to the attacker. The attacker knows that it will be </a:t>
            </a:r>
            <a:r>
              <a:rPr lang="en-US" baseline="0" dirty="0" err="1" smtClean="0"/>
              <a:t>xored</a:t>
            </a:r>
            <a:r>
              <a:rPr lang="en-US" baseline="0" dirty="0" smtClean="0"/>
              <a:t> with the IV which is known to the attacker to give some encoded data which at this point in time is completely unknown to the attacker. The attacker does know however that the encoded data that results from this is properly formatted and that</a:t>
            </a:r>
            <a:r>
              <a:rPr lang="fr-FR" baseline="0" dirty="0" smtClean="0"/>
              <a:t>’</a:t>
            </a:r>
            <a:r>
              <a:rPr lang="en-US" baseline="0" dirty="0" smtClean="0"/>
              <a:t>s because the sender properly formatted the message before encrypting it. So the attacker knows that if it forwards IV, C to the receiver, the receiver will decrypt, the padding will be fine and there will be no error.  What the attacker can now do is try modifying the first byte of the IV. This will result in a modification only to first byte of encoded data. The attacker can forward the resulting cipher text with this modified first byte of IV and check whether this yields an error or not . Assume that in this case there is no error and it gets successfully decrypted. The attacker can then modify the second byte and check whether it is successfully decrypted and then the third byte of the IV and so </a:t>
            </a:r>
            <a:r>
              <a:rPr lang="en-US" baseline="0" dirty="0" err="1" smtClean="0"/>
              <a:t>on.Lets</a:t>
            </a:r>
            <a:r>
              <a:rPr lang="en-US" baseline="0" dirty="0" smtClean="0"/>
              <a:t> assume that after modifying the third byte of the IV, the receiver returns an error. So this means that at this point in time, when the third byte has been modified , suddenly the encoded data is no longer properly formatted. What does this tell the attacker ? What that tells the attacker is that the receiver is checking the final 6 bytes of encoded data to check whether the encoding was done properly. And that</a:t>
            </a:r>
            <a:r>
              <a:rPr lang="fr-FR" baseline="0" dirty="0" smtClean="0"/>
              <a:t>’</a:t>
            </a:r>
            <a:r>
              <a:rPr lang="en-US" baseline="0" dirty="0" smtClean="0"/>
              <a:t>s because when the attacker modified the second byte of IV decryption succeeded and when it modified the third byte, decryption suddenly failed. That tells  the attacker that exactly the final 6 bytes of </a:t>
            </a:r>
            <a:r>
              <a:rPr lang="en-US" baseline="0" dirty="0" err="1" smtClean="0"/>
              <a:t>encdoded</a:t>
            </a:r>
            <a:r>
              <a:rPr lang="en-US" baseline="0" dirty="0" smtClean="0"/>
              <a:t> data are being checked. That said the final 6 bytes of encoded data were all equal to six. </a:t>
            </a:r>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72</a:t>
            </a:fld>
            <a:endParaRPr lang="en-US"/>
          </a:p>
        </p:txBody>
      </p:sp>
    </p:spTree>
    <p:extLst>
      <p:ext uri="{BB962C8B-B14F-4D97-AF65-F5344CB8AC3E}">
        <p14:creationId xmlns:p14="http://schemas.microsoft.com/office/powerpoint/2010/main" val="25148617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picture from</a:t>
            </a:r>
            <a:r>
              <a:rPr lang="en-US" baseline="0" dirty="0" smtClean="0"/>
              <a:t> the point of view of the attacker. The first box indicates a bunch of bytes that is unknown to the attacker. The attacker knows that it will be </a:t>
            </a:r>
            <a:r>
              <a:rPr lang="en-US" baseline="0" dirty="0" err="1" smtClean="0"/>
              <a:t>xored</a:t>
            </a:r>
            <a:r>
              <a:rPr lang="en-US" baseline="0" dirty="0" smtClean="0"/>
              <a:t> with the IV which is known to the attacker to give some encoded data which at this point in time is completely unknown to the attacker. The attacker does know however that the encoded data that results from this is properly formatted and that</a:t>
            </a:r>
            <a:r>
              <a:rPr lang="fr-FR" baseline="0" dirty="0" smtClean="0"/>
              <a:t>’</a:t>
            </a:r>
            <a:r>
              <a:rPr lang="en-US" baseline="0" dirty="0" smtClean="0"/>
              <a:t>s because the sender properly formatted the message before encrypting it. So the attacker knows that if it forwards IV, C to the receiver, the receiver will decrypt, the padding will be fine and there will be no error.  What the attacker can now do is try modifying the first byte of the IV. This will result in a modification only to first byte of encoded data. The attacker can forward the resulting cipher text with this modified first byte of IV and check whether this yields an error or not . Assume that in this case there is no error and it gets successfully decrypted. The attacker can then modify the second byte and check whether it is successfully decrypted and then the third byte of the IV and so </a:t>
            </a:r>
            <a:r>
              <a:rPr lang="en-US" baseline="0" dirty="0" err="1" smtClean="0"/>
              <a:t>on.Lets</a:t>
            </a:r>
            <a:r>
              <a:rPr lang="en-US" baseline="0" dirty="0" smtClean="0"/>
              <a:t> assume that after modifying the third byte of the IV, the receiver returns an error. So this means that at this point in time, when the third byte has been modified , suddenly the encoded data is no longer properly formatted. What does this tell the attacker ? What that tells the attacker is that the receiver is checking the final 6 bytes of encoded data to check whether the encoding was done properly. And that</a:t>
            </a:r>
            <a:r>
              <a:rPr lang="fr-FR" baseline="0" dirty="0" smtClean="0"/>
              <a:t>’</a:t>
            </a:r>
            <a:r>
              <a:rPr lang="en-US" baseline="0" dirty="0" smtClean="0"/>
              <a:t>s because when the attacker modified the second byte of IV decryption succeeded and when it modified the third byte, decryption suddenly failed. That tells  the attacker that exactly the final 6 bytes of </a:t>
            </a:r>
            <a:r>
              <a:rPr lang="en-US" baseline="0" dirty="0" err="1" smtClean="0"/>
              <a:t>encdoded</a:t>
            </a:r>
            <a:r>
              <a:rPr lang="en-US" baseline="0" dirty="0" smtClean="0"/>
              <a:t> data are being checked. That said the final 6 bytes of encoded data were all equal to six. </a:t>
            </a:r>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73</a:t>
            </a:fld>
            <a:endParaRPr lang="en-US"/>
          </a:p>
        </p:txBody>
      </p:sp>
    </p:spTree>
    <p:extLst>
      <p:ext uri="{BB962C8B-B14F-4D97-AF65-F5344CB8AC3E}">
        <p14:creationId xmlns:p14="http://schemas.microsoft.com/office/powerpoint/2010/main" val="251486178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picture from</a:t>
            </a:r>
            <a:r>
              <a:rPr lang="en-US" baseline="0" dirty="0" smtClean="0"/>
              <a:t> the point of view of the attacker. The first box indicates a bunch of bytes that is unknown to the attacker. The attacker knows that it will be </a:t>
            </a:r>
            <a:r>
              <a:rPr lang="en-US" baseline="0" dirty="0" err="1" smtClean="0"/>
              <a:t>xored</a:t>
            </a:r>
            <a:r>
              <a:rPr lang="en-US" baseline="0" dirty="0" smtClean="0"/>
              <a:t> with the IV which is known to the attacker to give some encoded data which at this point in time is completely unknown to the attacker. The attacker does know however that the encoded data that results from this is properly formatted and that</a:t>
            </a:r>
            <a:r>
              <a:rPr lang="fr-FR" baseline="0" dirty="0" smtClean="0"/>
              <a:t>’</a:t>
            </a:r>
            <a:r>
              <a:rPr lang="en-US" baseline="0" dirty="0" smtClean="0"/>
              <a:t>s because the sender properly formatted the message before encrypting it. So the attacker knows that if it forwards IV, C to the receiver, the receiver will decrypt, the padding will be fine and there will be no error.  What the attacker can now do is try modifying the first byte of the IV. This will result in a modification only to first byte of encoded data. The attacker can forward the resulting cipher text with this modified first byte of IV and check whether this yields an error or not . Assume that in this case there is no error and it gets successfully decrypted. The attacker can then modify the second byte and check whether it is successfully decrypted and then the third byte of the IV and so </a:t>
            </a:r>
            <a:r>
              <a:rPr lang="en-US" baseline="0" dirty="0" err="1" smtClean="0"/>
              <a:t>on.Lets</a:t>
            </a:r>
            <a:r>
              <a:rPr lang="en-US" baseline="0" dirty="0" smtClean="0"/>
              <a:t> assume that after modifying the third byte of the IV, the receiver returns an error. So this means that at this point in time, when the third byte has been modified , suddenly the encoded data is no longer properly formatted. What does this tell the attacker ? What that tells the attacker is that the receiver is checking the final 6 bytes of encoded data to check whether the encoding was done properly. And that</a:t>
            </a:r>
            <a:r>
              <a:rPr lang="fr-FR" baseline="0" dirty="0" smtClean="0"/>
              <a:t>’</a:t>
            </a:r>
            <a:r>
              <a:rPr lang="en-US" baseline="0" dirty="0" smtClean="0"/>
              <a:t>s because when the attacker modified the second byte of IV decryption succeeded and when it modified the third byte, decryption suddenly failed. That tells  the attacker that exactly the final 6 bytes of </a:t>
            </a:r>
            <a:r>
              <a:rPr lang="en-US" baseline="0" dirty="0" err="1" smtClean="0"/>
              <a:t>encdoded</a:t>
            </a:r>
            <a:r>
              <a:rPr lang="en-US" baseline="0" dirty="0" smtClean="0"/>
              <a:t> data are being checked. That said the final 6 bytes of encoded data were all equal to six. </a:t>
            </a:r>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74</a:t>
            </a:fld>
            <a:endParaRPr lang="en-US"/>
          </a:p>
        </p:txBody>
      </p:sp>
    </p:spTree>
    <p:extLst>
      <p:ext uri="{BB962C8B-B14F-4D97-AF65-F5344CB8AC3E}">
        <p14:creationId xmlns:p14="http://schemas.microsoft.com/office/powerpoint/2010/main" val="251486178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picture from</a:t>
            </a:r>
            <a:r>
              <a:rPr lang="en-US" baseline="0" dirty="0" smtClean="0"/>
              <a:t> the point of view of the attacker. The first box indicates a bunch of bytes that is unknown to the attacker. The attacker knows that it will be </a:t>
            </a:r>
            <a:r>
              <a:rPr lang="en-US" baseline="0" dirty="0" err="1" smtClean="0"/>
              <a:t>xored</a:t>
            </a:r>
            <a:r>
              <a:rPr lang="en-US" baseline="0" dirty="0" smtClean="0"/>
              <a:t> with the IV which is known to the attacker to give some encoded data which at this point in time is completely unknown to the attacker. The attacker does know however that the encoded data that results from this is properly formatted and that</a:t>
            </a:r>
            <a:r>
              <a:rPr lang="fr-FR" baseline="0" dirty="0" smtClean="0"/>
              <a:t>’</a:t>
            </a:r>
            <a:r>
              <a:rPr lang="en-US" baseline="0" dirty="0" smtClean="0"/>
              <a:t>s because the sender properly formatted the message before encrypting it. So the attacker knows that if it forwards IV, C to the receiver, the receiver will decrypt, the padding will be fine and there will be no error.  What the attacker can now do is try modifying the first byte of the IV. This will result in a modification only to first byte of encoded data. The attacker can forward the resulting cipher text with this modified first byte of IV and check whether this yields an error or not . Assume that in this case there is no error and it gets successfully decrypted. The attacker can then modify the second byte and check whether it is successfully decrypted and then the third byte of the IV and so on. Let’s assume that after modifying the third byte of the IV, the receiver returns an error. So this means that at this point in time, when the third byte has been modified , suddenly the encoded data is no longer properly formatted. What does this tell the attacker ? What that tells the attacker is that the receiver is checking the final 6 bytes of encoded data to check whether the encoding was done properly. And that</a:t>
            </a:r>
            <a:r>
              <a:rPr lang="fr-FR" baseline="0" dirty="0" smtClean="0"/>
              <a:t>’</a:t>
            </a:r>
            <a:r>
              <a:rPr lang="en-US" baseline="0" dirty="0" smtClean="0"/>
              <a:t>s because when the attacker modified the second byte of IV decryption succeeded and when it modified the third byte, decryption suddenly failed. That tells  the attacker that exactly the final 6 bytes of </a:t>
            </a:r>
            <a:r>
              <a:rPr lang="en-US" baseline="0" dirty="0" err="1" smtClean="0"/>
              <a:t>encdoded</a:t>
            </a:r>
            <a:r>
              <a:rPr lang="en-US" baseline="0" dirty="0" smtClean="0"/>
              <a:t> data are being checked. That said the final 6 bytes of encoded data were all equal to six. </a:t>
            </a:r>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75</a:t>
            </a:fld>
            <a:endParaRPr lang="en-US"/>
          </a:p>
        </p:txBody>
      </p:sp>
    </p:spTree>
    <p:extLst>
      <p:ext uri="{BB962C8B-B14F-4D97-AF65-F5344CB8AC3E}">
        <p14:creationId xmlns:p14="http://schemas.microsoft.com/office/powerpoint/2010/main" val="251486178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picture from</a:t>
            </a:r>
            <a:r>
              <a:rPr lang="en-US" baseline="0" dirty="0" smtClean="0"/>
              <a:t> the point of view of the attacker. The first box indicates a bunch of bytes that is unknown to the attacker. The attacker knows that it will be </a:t>
            </a:r>
            <a:r>
              <a:rPr lang="en-US" baseline="0" dirty="0" err="1" smtClean="0"/>
              <a:t>xored</a:t>
            </a:r>
            <a:r>
              <a:rPr lang="en-US" baseline="0" dirty="0" smtClean="0"/>
              <a:t> with the IV which is known to the attacker to give some encoded data which at this point in time is completely unknown to the attacker. The attacker does know however that the encoded data that results from this is properly formatted and that</a:t>
            </a:r>
            <a:r>
              <a:rPr lang="fr-FR" baseline="0" dirty="0" smtClean="0"/>
              <a:t>’</a:t>
            </a:r>
            <a:r>
              <a:rPr lang="en-US" baseline="0" dirty="0" smtClean="0"/>
              <a:t>s because the sender properly formatted the message before encrypting it. So the attacker knows that if it forwards IV, C to the receiver, the receiver will decrypt, the padding will be fine and there will be no error.  What the attacker can now do is try modifying the first byte of the IV. This will result in a modification only to first byte of encoded data. The attacker can forward the resulting cipher text with this modified first byte of IV and check whether this yields an error or not . Assume that in this case there is no error and it gets successfully decrypted. The attacker can then modify the second byte and check whether it is successfully decrypted and then the third byte of the IV and so </a:t>
            </a:r>
            <a:r>
              <a:rPr lang="en-US" baseline="0" dirty="0" err="1" smtClean="0"/>
              <a:t>on.Lets</a:t>
            </a:r>
            <a:r>
              <a:rPr lang="en-US" baseline="0" dirty="0" smtClean="0"/>
              <a:t> assume that after modifying the third byte of the IV, the receiver returns an error. So this means that at this point in time, when the third byte has been modified , suddenly the encoded data is no longer properly formatted. What does this tell the attacker ? What that tells the attacker is that the receiver is checking the final 6 bytes of encoded data to check whether the encoding was done properly. And that</a:t>
            </a:r>
            <a:r>
              <a:rPr lang="fr-FR" baseline="0" dirty="0" smtClean="0"/>
              <a:t>’</a:t>
            </a:r>
            <a:r>
              <a:rPr lang="en-US" baseline="0" dirty="0" smtClean="0"/>
              <a:t>s because when the attacker modified the second byte of IV decryption succeeded and when it modified the third byte, decryption suddenly failed. That tells  the attacker that exactly the final 6 bytes of </a:t>
            </a:r>
            <a:r>
              <a:rPr lang="en-US" baseline="0" dirty="0" err="1" smtClean="0"/>
              <a:t>encdoded</a:t>
            </a:r>
            <a:r>
              <a:rPr lang="en-US" baseline="0" dirty="0" smtClean="0"/>
              <a:t> data are being checked. That said the final 6 bytes of encoded data were all equal to six. </a:t>
            </a:r>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76</a:t>
            </a:fld>
            <a:endParaRPr lang="en-US"/>
          </a:p>
        </p:txBody>
      </p:sp>
    </p:spTree>
    <p:extLst>
      <p:ext uri="{BB962C8B-B14F-4D97-AF65-F5344CB8AC3E}">
        <p14:creationId xmlns:p14="http://schemas.microsoft.com/office/powerpoint/2010/main" val="251486178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picture from</a:t>
            </a:r>
            <a:r>
              <a:rPr lang="en-US" baseline="0" dirty="0" smtClean="0"/>
              <a:t> the point of view of the attacker. The first box indicates a bunch of bytes that is unknown to the attacker. The attacker knows that it will be </a:t>
            </a:r>
            <a:r>
              <a:rPr lang="en-US" baseline="0" dirty="0" err="1" smtClean="0"/>
              <a:t>xored</a:t>
            </a:r>
            <a:r>
              <a:rPr lang="en-US" baseline="0" dirty="0" smtClean="0"/>
              <a:t> with the IV which is known to the attacker to give some encoded data which at this point in time is completely unknown to the attacker. The attacker does know however that the encoded data that results from this is properly formatted and that</a:t>
            </a:r>
            <a:r>
              <a:rPr lang="fr-FR" baseline="0" dirty="0" smtClean="0"/>
              <a:t>’</a:t>
            </a:r>
            <a:r>
              <a:rPr lang="en-US" baseline="0" dirty="0" smtClean="0"/>
              <a:t>s because the sender properly formatted the message before encrypting it. So the attacker knows that if it forwards IV, C to the receiver, the receiver will decrypt, the padding will be fine and there will be no error.  What the attacker can now do is try modifying the first byte of the IV. This will result in a modification only to first byte of encoded data. The attacker can forward the resulting cipher text with this modified first byte of IV and check whether this yields an error or not . Assume that in this case there is no error and it gets successfully decrypted. The attacker can then modify the second byte and check whether it is successfully decrypted and then the third byte of the IV and so </a:t>
            </a:r>
            <a:r>
              <a:rPr lang="en-US" baseline="0" dirty="0" err="1" smtClean="0"/>
              <a:t>on.Lets</a:t>
            </a:r>
            <a:r>
              <a:rPr lang="en-US" baseline="0" dirty="0" smtClean="0"/>
              <a:t> assume that after modifying the third byte of the IV, the receiver returns an error. So this means that at this point in time, when the third byte has been modified , suddenly the encoded data is no longer properly formatted. What does this tell the attacker ? What that tells the attacker is that the receiver is checking the final 6 bytes of encoded data to check whether the encoding was done properly. And that</a:t>
            </a:r>
            <a:r>
              <a:rPr lang="fr-FR" baseline="0" dirty="0" smtClean="0"/>
              <a:t>’</a:t>
            </a:r>
            <a:r>
              <a:rPr lang="en-US" baseline="0" dirty="0" smtClean="0"/>
              <a:t>s because when the attacker modified the second byte of IV decryption succeeded and when it modified the third byte, decryption suddenly failed. That tells  the attacker that exactly the final 6 bytes of </a:t>
            </a:r>
            <a:r>
              <a:rPr lang="en-US" baseline="0" dirty="0" err="1" smtClean="0"/>
              <a:t>encdoded</a:t>
            </a:r>
            <a:r>
              <a:rPr lang="en-US" baseline="0" dirty="0" smtClean="0"/>
              <a:t> data are being checked. That said the final 6 bytes of encoded data were all equal to six. </a:t>
            </a:r>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77</a:t>
            </a:fld>
            <a:endParaRPr lang="en-US"/>
          </a:p>
        </p:txBody>
      </p:sp>
    </p:spTree>
    <p:extLst>
      <p:ext uri="{BB962C8B-B14F-4D97-AF65-F5344CB8AC3E}">
        <p14:creationId xmlns:p14="http://schemas.microsoft.com/office/powerpoint/2010/main" val="2514861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6617F2-5BAB-2F45-885E-08C679659F6A}" type="slidenum">
              <a:rPr lang="en-US" smtClean="0"/>
              <a:t>9</a:t>
            </a:fld>
            <a:endParaRPr lang="en-US"/>
          </a:p>
        </p:txBody>
      </p:sp>
    </p:spTree>
    <p:extLst>
      <p:ext uri="{BB962C8B-B14F-4D97-AF65-F5344CB8AC3E}">
        <p14:creationId xmlns:p14="http://schemas.microsoft.com/office/powerpoint/2010/main" val="428396671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we go back to the original</a:t>
            </a:r>
            <a:r>
              <a:rPr lang="en-US" baseline="0" dirty="0" smtClean="0"/>
              <a:t> situation with the original IV, the attacker has now learned the last 6 bytes of the encoded data but the remaining 2 bytes are still unknown. What the attacker can do next is modify the rightmost byte of IV in a particular way to cause a predictable change in the right byte of data.  The right most byte started out to be equal to 9E . If the attacker where to </a:t>
            </a:r>
            <a:r>
              <a:rPr lang="en-US" baseline="0" dirty="0" err="1" smtClean="0"/>
              <a:t>xor</a:t>
            </a:r>
            <a:r>
              <a:rPr lang="en-US" baseline="0" dirty="0" smtClean="0"/>
              <a:t> 9E with 0x6 and then with 0x7 , it knows that the encoded data will end up as 0x7. He does this for the remaining 6 bytes.  If the attacker sends this to the padding oracle most likely the decryption will fail , coz its its unlikely that the second byte of encoded data will happen to be </a:t>
            </a:r>
            <a:r>
              <a:rPr lang="en-US" baseline="0" dirty="0" err="1" smtClean="0"/>
              <a:t>euqal</a:t>
            </a:r>
            <a:r>
              <a:rPr lang="en-US" baseline="0" dirty="0" smtClean="0"/>
              <a:t> to 7.</a:t>
            </a:r>
            <a:endParaRPr lang="en-US" dirty="0"/>
          </a:p>
        </p:txBody>
      </p:sp>
      <p:sp>
        <p:nvSpPr>
          <p:cNvPr id="4" name="Slide Number Placeholder 3"/>
          <p:cNvSpPr>
            <a:spLocks noGrp="1"/>
          </p:cNvSpPr>
          <p:nvPr>
            <p:ph type="sldNum" sz="quarter" idx="10"/>
          </p:nvPr>
        </p:nvSpPr>
        <p:spPr/>
        <p:txBody>
          <a:bodyPr/>
          <a:lstStyle/>
          <a:p>
            <a:fld id="{11232547-7A3D-8341-AE55-45B0B032F54E}" type="slidenum">
              <a:rPr lang="en-US" smtClean="0"/>
              <a:t>78</a:t>
            </a:fld>
            <a:endParaRPr lang="en-US"/>
          </a:p>
        </p:txBody>
      </p:sp>
    </p:spTree>
    <p:extLst>
      <p:ext uri="{BB962C8B-B14F-4D97-AF65-F5344CB8AC3E}">
        <p14:creationId xmlns:p14="http://schemas.microsoft.com/office/powerpoint/2010/main" val="290917448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effectLst/>
              </a:rPr>
              <a:t>Google Hacking: We look for known error messages and standard API exceptions. In Java, the error message is Given final block not properly padded, and the standard exception is </a:t>
            </a:r>
            <a:r>
              <a:rPr lang="en-US" sz="1200" dirty="0" err="1" smtClean="0">
                <a:effectLst/>
              </a:rPr>
              <a:t>javax.crypto.BadPaddingException</a:t>
            </a:r>
            <a:r>
              <a:rPr lang="en-US" sz="1200" dirty="0" smtClean="0">
                <a:effectLst/>
              </a:rPr>
              <a:t>. Other plat- forms and crypto libraries provide di􏰄</a:t>
            </a:r>
            <a:r>
              <a:rPr lang="en-US" sz="1200" dirty="0" err="1" smtClean="0">
                <a:effectLst/>
              </a:rPr>
              <a:t>erent</a:t>
            </a:r>
            <a:r>
              <a:rPr lang="en-US" sz="1200" dirty="0" smtClean="0">
                <a:effectLst/>
              </a:rPr>
              <a:t> error </a:t>
            </a:r>
            <a:r>
              <a:rPr lang="en-US" sz="1200" dirty="0" err="1" smtClean="0">
                <a:effectLst/>
              </a:rPr>
              <a:t>mes</a:t>
            </a:r>
            <a:r>
              <a:rPr lang="en-US" sz="1200" dirty="0" smtClean="0">
                <a:effectLst/>
              </a:rPr>
              <a:t>- sages and API exceptions. Just </a:t>
            </a:r>
            <a:r>
              <a:rPr lang="en-US" sz="1200" dirty="0" err="1" smtClean="0">
                <a:effectLst/>
              </a:rPr>
              <a:t>googling</a:t>
            </a:r>
            <a:r>
              <a:rPr lang="en-US" sz="1200" dirty="0" smtClean="0">
                <a:effectLst/>
              </a:rPr>
              <a:t> these </a:t>
            </a:r>
            <a:r>
              <a:rPr lang="en-US" sz="1200" dirty="0" err="1" smtClean="0">
                <a:effectLst/>
              </a:rPr>
              <a:t>mes</a:t>
            </a:r>
            <a:r>
              <a:rPr lang="en-US" sz="1200" dirty="0" smtClean="0">
                <a:effectLst/>
              </a:rPr>
              <a:t>- sages, we promise that you can 􏰅</a:t>
            </a:r>
            <a:r>
              <a:rPr lang="en-US" sz="1200" dirty="0" err="1" smtClean="0">
                <a:effectLst/>
              </a:rPr>
              <a:t>nd</a:t>
            </a:r>
            <a:r>
              <a:rPr lang="en-US" sz="1200" dirty="0" smtClean="0">
                <a:effectLst/>
              </a:rPr>
              <a:t> many </a:t>
            </a:r>
            <a:r>
              <a:rPr lang="en-US" sz="1200" dirty="0" err="1" smtClean="0">
                <a:effectLst/>
              </a:rPr>
              <a:t>applica</a:t>
            </a:r>
            <a:r>
              <a:rPr lang="en-US" sz="1200" dirty="0" smtClean="0">
                <a:effectLst/>
              </a:rPr>
              <a:t>- </a:t>
            </a:r>
            <a:r>
              <a:rPr lang="en-US" sz="1200" dirty="0" err="1" smtClean="0">
                <a:effectLst/>
              </a:rPr>
              <a:t>tions</a:t>
            </a:r>
            <a:r>
              <a:rPr lang="en-US" sz="1200" dirty="0" smtClean="0">
                <a:effectLst/>
              </a:rPr>
              <a:t> potentially vulnerable to the padding oracle at- tack.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effectLst/>
              </a:rPr>
              <a:t>Source Code Auditing Another way is to look for known source code keywords. You can start by looking for code that imports low level cryptography libraries such as </a:t>
            </a:r>
            <a:r>
              <a:rPr lang="en-US" sz="1200" dirty="0" err="1" smtClean="0">
                <a:effectLst/>
              </a:rPr>
              <a:t>OpenSSL</a:t>
            </a:r>
            <a:r>
              <a:rPr lang="en-US" sz="1200" dirty="0" smtClean="0">
                <a:effectLst/>
              </a:rPr>
              <a:t>, Crypto++, </a:t>
            </a:r>
            <a:r>
              <a:rPr lang="en-US" sz="1200" dirty="0" err="1" smtClean="0">
                <a:effectLst/>
              </a:rPr>
              <a:t>PyCrypto</a:t>
            </a:r>
            <a:r>
              <a:rPr lang="en-US" sz="1200" dirty="0" smtClean="0">
                <a:effectLst/>
              </a:rPr>
              <a:t>, Microsoft Crypto API or Java Cryptography </a:t>
            </a:r>
            <a:r>
              <a:rPr lang="en-US" sz="1200" dirty="0" err="1" smtClean="0">
                <a:effectLst/>
              </a:rPr>
              <a:t>Exten</a:t>
            </a:r>
            <a:r>
              <a:rPr lang="en-US" sz="1200" dirty="0" smtClean="0">
                <a:effectLst/>
              </a:rPr>
              <a:t>- </a:t>
            </a:r>
            <a:r>
              <a:rPr lang="en-US" sz="1200" dirty="0" err="1" smtClean="0">
                <a:effectLst/>
              </a:rPr>
              <a:t>sion</a:t>
            </a:r>
            <a:r>
              <a:rPr lang="en-US" sz="1200" dirty="0" smtClean="0">
                <a:effectLst/>
              </a:rPr>
              <a:t>. Then look for routines that perform encryption and decryption. If there's some code to handle errors while decrypting, and/or no evidence of </a:t>
            </a:r>
            <a:r>
              <a:rPr lang="en-US" sz="1200" dirty="0" err="1" smtClean="0">
                <a:effectLst/>
              </a:rPr>
              <a:t>authentica</a:t>
            </a:r>
            <a:r>
              <a:rPr lang="en-US" sz="1200" dirty="0" smtClean="0">
                <a:effectLst/>
              </a:rPr>
              <a:t>- </a:t>
            </a:r>
            <a:r>
              <a:rPr lang="en-US" sz="1200" dirty="0" err="1" smtClean="0">
                <a:effectLst/>
              </a:rPr>
              <a:t>tion</a:t>
            </a:r>
            <a:r>
              <a:rPr lang="en-US" sz="1200" dirty="0" smtClean="0">
                <a:effectLst/>
              </a:rPr>
              <a:t> checks, then it is highly probable that you have found a target for the padding oracle attack.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effectLst/>
            </a:endParaRPr>
          </a:p>
          <a:p>
            <a:r>
              <a:rPr lang="en-US" sz="1200" dirty="0" err="1" smtClean="0">
                <a:effectLst/>
              </a:rPr>
              <a:t>Backbox</a:t>
            </a:r>
            <a:r>
              <a:rPr lang="en-US" sz="1200" dirty="0" smtClean="0">
                <a:effectLst/>
              </a:rPr>
              <a:t> Testing: We crawl the target web site to</a:t>
            </a:r>
            <a:r>
              <a:rPr lang="en-US" sz="1200" baseline="0" dirty="0" smtClean="0">
                <a:effectLst/>
              </a:rPr>
              <a:t> </a:t>
            </a:r>
            <a:r>
              <a:rPr lang="en-US" sz="1200" dirty="0" smtClean="0">
                <a:effectLst/>
              </a:rPr>
              <a:t>find Base64 strings which can be found in hidden fields, cookies, or request parameters . Then we decode each Base64 string found. If the result looks random, and its length is a multiple of a common block cipher size, i.e., 8, 16 or 32 bytes, then there's a good chance that it is a ciphertext. We also look for common separators, i.e., --, | or :, which are of- ten used to separate IV, ciphertext, or MAC. Then we replace a byte at the end of the ciphertext by a random value, then send it back to the target, and see what changes in the response. If there is an error message, then there's a high chance that this is a padding oracle. Even a blank page is enough </a:t>
            </a:r>
            <a:r>
              <a:rPr lang="en-US" sz="1200" dirty="0" err="1" smtClean="0">
                <a:effectLst/>
              </a:rPr>
              <a:t>infor</a:t>
            </a:r>
            <a:r>
              <a:rPr lang="en-US" sz="1200" dirty="0" smtClean="0">
                <a:effectLst/>
              </a:rPr>
              <a:t>- </a:t>
            </a:r>
            <a:r>
              <a:rPr lang="en-US" sz="1200" dirty="0" err="1" smtClean="0">
                <a:effectLst/>
              </a:rPr>
              <a:t>mation</a:t>
            </a:r>
            <a:r>
              <a:rPr lang="en-US" sz="1200" dirty="0" smtClean="0">
                <a:effectLst/>
              </a:rPr>
              <a:t> to perform this attack. </a:t>
            </a:r>
            <a:endParaRPr lang="en-US" dirty="0" smtClean="0"/>
          </a:p>
          <a:p>
            <a:r>
              <a:rPr lang="en-US" sz="1200" dirty="0" smtClean="0">
                <a:effectLst/>
              </a:rPr>
              <a:t>For </a:t>
            </a:r>
            <a:r>
              <a:rPr lang="en-US" sz="1200" dirty="0" err="1" smtClean="0">
                <a:effectLst/>
              </a:rPr>
              <a:t>blackbox</a:t>
            </a:r>
            <a:r>
              <a:rPr lang="en-US" sz="1200" dirty="0" smtClean="0">
                <a:effectLst/>
              </a:rPr>
              <a:t> testing, the most important task is to </a:t>
            </a:r>
            <a:r>
              <a:rPr lang="en-US" sz="1200" dirty="0" err="1" smtClean="0">
                <a:effectLst/>
              </a:rPr>
              <a:t>analyse</a:t>
            </a:r>
            <a:r>
              <a:rPr lang="en-US" sz="1200" dirty="0" smtClean="0">
                <a:effectLst/>
              </a:rPr>
              <a:t> and understand the meaning of error </a:t>
            </a:r>
            <a:r>
              <a:rPr lang="en-US" sz="1200" dirty="0" err="1" smtClean="0">
                <a:effectLst/>
              </a:rPr>
              <a:t>mes</a:t>
            </a:r>
            <a:r>
              <a:rPr lang="en-US" sz="1200" dirty="0" smtClean="0">
                <a:effectLst/>
              </a:rPr>
              <a:t>- sages returned by the target upon receiving mangled </a:t>
            </a:r>
            <a:r>
              <a:rPr lang="en-US" sz="1200" dirty="0" err="1" smtClean="0">
                <a:effectLst/>
              </a:rPr>
              <a:t>ciphertexts</a:t>
            </a:r>
            <a:r>
              <a:rPr lang="en-US" sz="1200" dirty="0" smtClean="0">
                <a:effectLst/>
              </a:rPr>
              <a:t>. In short, you need to know which re- </a:t>
            </a:r>
            <a:r>
              <a:rPr lang="en-US" sz="1200" dirty="0" err="1" smtClean="0">
                <a:effectLst/>
              </a:rPr>
              <a:t>sponses</a:t>
            </a:r>
            <a:r>
              <a:rPr lang="en-US" sz="1200" dirty="0" smtClean="0">
                <a:effectLst/>
              </a:rPr>
              <a:t> from the target mean that the padding was VALID after decrypting your </a:t>
            </a:r>
            <a:r>
              <a:rPr lang="en-US" sz="1200" dirty="0" err="1" smtClean="0">
                <a:effectLst/>
              </a:rPr>
              <a:t>modi</a:t>
            </a:r>
            <a:r>
              <a:rPr lang="en-US" sz="1200" dirty="0" smtClean="0">
                <a:effectLst/>
              </a:rPr>
              <a:t>􏰅</a:t>
            </a:r>
            <a:r>
              <a:rPr lang="en-US" sz="1200" dirty="0" err="1" smtClean="0">
                <a:effectLst/>
              </a:rPr>
              <a:t>ed</a:t>
            </a:r>
            <a:r>
              <a:rPr lang="en-US" sz="1200" dirty="0" smtClean="0">
                <a:effectLst/>
              </a:rPr>
              <a:t> </a:t>
            </a:r>
            <a:r>
              <a:rPr lang="en-US" sz="1200" dirty="0" err="1" smtClean="0">
                <a:effectLst/>
              </a:rPr>
              <a:t>ciphertexts</a:t>
            </a:r>
            <a:r>
              <a:rPr lang="en-US" sz="1200" dirty="0" smtClean="0">
                <a:effectLst/>
              </a:rPr>
              <a:t>. </a:t>
            </a:r>
            <a:endParaRPr lang="en-US" dirty="0" smtClean="0"/>
          </a:p>
          <a:p>
            <a:r>
              <a:rPr lang="en-US" sz="1200" dirty="0" smtClean="0">
                <a:effectLst/>
              </a:rPr>
              <a:t>This algorithm, which is very similar to the last word decryption algorithm that </a:t>
            </a:r>
            <a:r>
              <a:rPr lang="en-US" sz="1200" dirty="0" err="1" smtClean="0">
                <a:effectLst/>
              </a:rPr>
              <a:t>Vaudenay</a:t>
            </a:r>
            <a:r>
              <a:rPr lang="en-US" sz="1200" dirty="0" smtClean="0">
                <a:effectLst/>
              </a:rPr>
              <a:t> described in his seminal paper (See [6, Section 3.1]), can be used in a black-box scenario as the 􏰅</a:t>
            </a:r>
            <a:r>
              <a:rPr lang="en-US" sz="1200" dirty="0" err="1" smtClean="0">
                <a:effectLst/>
              </a:rPr>
              <a:t>rst</a:t>
            </a:r>
            <a:r>
              <a:rPr lang="en-US" sz="1200" dirty="0" smtClean="0">
                <a:effectLst/>
              </a:rPr>
              <a:t> step to learn if the target leaks information about its padding validity. </a:t>
            </a:r>
            <a:endParaRPr lang="en-US" dirty="0" smtClean="0"/>
          </a:p>
          <a:p>
            <a:r>
              <a:rPr lang="en-US" sz="1200" dirty="0" smtClean="0">
                <a:effectLst/>
              </a:rPr>
              <a:t>1. Determine the block size </a:t>
            </a:r>
            <a:r>
              <a:rPr lang="en-US" sz="1200" kern="1200" dirty="0" smtClean="0">
                <a:solidFill>
                  <a:schemeClr val="tx1"/>
                </a:solidFill>
                <a:effectLst/>
                <a:latin typeface="+mn-lt"/>
                <a:ea typeface="+mn-ea"/>
                <a:cs typeface="+mn-cs"/>
              </a:rPr>
              <a:t>b</a:t>
            </a:r>
            <a:r>
              <a:rPr lang="en-US" sz="1200" dirty="0" smtClean="0">
                <a:effectLst/>
              </a:rPr>
              <a:t>. You can use the algorithm described in Section 2.2.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F6617F2-5BAB-2F45-885E-08C679659F6A}" type="slidenum">
              <a:rPr lang="en-US" smtClean="0"/>
              <a:t>83</a:t>
            </a:fld>
            <a:endParaRPr lang="en-US"/>
          </a:p>
        </p:txBody>
      </p:sp>
    </p:spTree>
    <p:extLst>
      <p:ext uri="{BB962C8B-B14F-4D97-AF65-F5344CB8AC3E}">
        <p14:creationId xmlns:p14="http://schemas.microsoft.com/office/powerpoint/2010/main" val="113363430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err="1" smtClean="0"/>
              <a:t>https</a:t>
            </a:r>
            <a:r>
              <a:rPr lang="it-IT" dirty="0" smtClean="0"/>
              <a:t>://</a:t>
            </a:r>
            <a:r>
              <a:rPr lang="it-IT" dirty="0" err="1" smtClean="0"/>
              <a:t>www.cise.ufl.edu</a:t>
            </a:r>
            <a:r>
              <a:rPr lang="it-IT" dirty="0" smtClean="0"/>
              <a:t>/~</a:t>
            </a:r>
            <a:r>
              <a:rPr lang="it-IT" dirty="0" err="1" smtClean="0"/>
              <a:t>nemo</a:t>
            </a:r>
            <a:r>
              <a:rPr lang="it-IT" dirty="0" smtClean="0"/>
              <a:t>/</a:t>
            </a:r>
            <a:r>
              <a:rPr lang="it-IT" dirty="0" err="1" smtClean="0"/>
              <a:t>crypto</a:t>
            </a:r>
            <a:r>
              <a:rPr lang="it-IT" dirty="0" smtClean="0"/>
              <a:t>/</a:t>
            </a:r>
            <a:r>
              <a:rPr lang="it-IT" dirty="0" err="1" smtClean="0"/>
              <a:t>Rizzo.pdf</a:t>
            </a:r>
            <a:endParaRPr lang="en-US" dirty="0"/>
          </a:p>
        </p:txBody>
      </p:sp>
      <p:sp>
        <p:nvSpPr>
          <p:cNvPr id="4" name="Slide Number Placeholder 3"/>
          <p:cNvSpPr>
            <a:spLocks noGrp="1"/>
          </p:cNvSpPr>
          <p:nvPr>
            <p:ph type="sldNum" sz="quarter" idx="10"/>
          </p:nvPr>
        </p:nvSpPr>
        <p:spPr/>
        <p:txBody>
          <a:bodyPr/>
          <a:lstStyle/>
          <a:p>
            <a:fld id="{AF6617F2-5BAB-2F45-885E-08C679659F6A}" type="slidenum">
              <a:rPr lang="en-US" smtClean="0"/>
              <a:t>86</a:t>
            </a:fld>
            <a:endParaRPr lang="en-US"/>
          </a:p>
        </p:txBody>
      </p:sp>
    </p:spTree>
    <p:extLst>
      <p:ext uri="{BB962C8B-B14F-4D97-AF65-F5344CB8AC3E}">
        <p14:creationId xmlns:p14="http://schemas.microsoft.com/office/powerpoint/2010/main" val="99991180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6617F2-5BAB-2F45-885E-08C679659F6A}" type="slidenum">
              <a:rPr lang="en-US" smtClean="0"/>
              <a:t>87</a:t>
            </a:fld>
            <a:endParaRPr lang="en-US"/>
          </a:p>
        </p:txBody>
      </p:sp>
    </p:spTree>
    <p:extLst>
      <p:ext uri="{BB962C8B-B14F-4D97-AF65-F5344CB8AC3E}">
        <p14:creationId xmlns:p14="http://schemas.microsoft.com/office/powerpoint/2010/main" val="1726899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take the idea of OTP and make it into a practical encryption scheme. The idea of a</a:t>
            </a:r>
            <a:r>
              <a:rPr lang="en-US" baseline="0" dirty="0" smtClean="0"/>
              <a:t> stream cipher is that rather than using a totally random key, we are actually going to use a PRG. </a:t>
            </a:r>
          </a:p>
          <a:p>
            <a:endParaRPr lang="en-US" baseline="0" dirty="0" smtClean="0"/>
          </a:p>
          <a:p>
            <a:r>
              <a:rPr lang="en-US" baseline="0" dirty="0" smtClean="0"/>
              <a:t>What is a PRG?</a:t>
            </a:r>
          </a:p>
          <a:p>
            <a:endParaRPr lang="en-US" baseline="0" dirty="0" smtClean="0"/>
          </a:p>
          <a:p>
            <a:r>
              <a:rPr lang="en-US" baseline="0" dirty="0" smtClean="0"/>
              <a:t>It</a:t>
            </a:r>
            <a:r>
              <a:rPr lang="fr-FR" baseline="0" dirty="0" smtClean="0"/>
              <a:t>’</a:t>
            </a:r>
            <a:r>
              <a:rPr lang="en-US" baseline="0" dirty="0" smtClean="0"/>
              <a:t>s a function, G that takes a seed {0,1} ^ s and maps it into a much much larger string {0,1} ^ n where n &gt;&gt; s. The output could be gigabytes long . The function G itself is totally deterministic by nature, the only thing that is random is the random seed. The only property is the output should look random.</a:t>
            </a:r>
            <a:endParaRPr lang="en-US" dirty="0"/>
          </a:p>
        </p:txBody>
      </p:sp>
      <p:sp>
        <p:nvSpPr>
          <p:cNvPr id="4" name="Slide Number Placeholder 3"/>
          <p:cNvSpPr>
            <a:spLocks noGrp="1"/>
          </p:cNvSpPr>
          <p:nvPr>
            <p:ph type="sldNum" sz="quarter" idx="10"/>
          </p:nvPr>
        </p:nvSpPr>
        <p:spPr/>
        <p:txBody>
          <a:bodyPr/>
          <a:lstStyle/>
          <a:p>
            <a:fld id="{AF6617F2-5BAB-2F45-885E-08C679659F6A}" type="slidenum">
              <a:rPr lang="en-US" smtClean="0"/>
              <a:t>10</a:t>
            </a:fld>
            <a:endParaRPr lang="en-US"/>
          </a:p>
        </p:txBody>
      </p:sp>
    </p:spTree>
    <p:extLst>
      <p:ext uri="{BB962C8B-B14F-4D97-AF65-F5344CB8AC3E}">
        <p14:creationId xmlns:p14="http://schemas.microsoft.com/office/powerpoint/2010/main" val="1886815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a:t>
            </a:r>
            <a:r>
              <a:rPr lang="en-US" baseline="0" dirty="0" smtClean="0"/>
              <a:t> stream cipher : We will use the seed as they secret key and use the generator to expand the seed to expand into a much much larger sequence and just like in the OTP, we will </a:t>
            </a:r>
            <a:r>
              <a:rPr lang="en-US" baseline="0" dirty="0" err="1" smtClean="0"/>
              <a:t>xor</a:t>
            </a:r>
            <a:r>
              <a:rPr lang="en-US" baseline="0" dirty="0" smtClean="0"/>
              <a:t> the PR sequence with the message to get the cipher text. </a:t>
            </a:r>
          </a:p>
          <a:p>
            <a:endParaRPr lang="en-US" baseline="0" dirty="0" smtClean="0"/>
          </a:p>
        </p:txBody>
      </p:sp>
      <p:sp>
        <p:nvSpPr>
          <p:cNvPr id="4" name="Slide Number Placeholder 3"/>
          <p:cNvSpPr>
            <a:spLocks noGrp="1"/>
          </p:cNvSpPr>
          <p:nvPr>
            <p:ph type="sldNum" sz="quarter" idx="10"/>
          </p:nvPr>
        </p:nvSpPr>
        <p:spPr/>
        <p:txBody>
          <a:bodyPr/>
          <a:lstStyle/>
          <a:p>
            <a:fld id="{8FF38DAD-5F37-4EA5-A798-26ED1E453939}" type="slidenum">
              <a:rPr lang="en-US" smtClean="0"/>
              <a:pPr/>
              <a:t>11</a:t>
            </a:fld>
            <a:endParaRPr lang="en-US" dirty="0"/>
          </a:p>
        </p:txBody>
      </p:sp>
    </p:spTree>
    <p:extLst>
      <p:ext uri="{BB962C8B-B14F-4D97-AF65-F5344CB8AC3E}">
        <p14:creationId xmlns:p14="http://schemas.microsoft.com/office/powerpoint/2010/main" val="3068773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7B184E-DCB5-304E-B462-C22FD6C11905}" type="datetime1">
              <a:rPr lang="en-IN" smtClean="0"/>
              <a:t>1/27/17</a:t>
            </a:fld>
            <a:endParaRPr lang="en-US"/>
          </a:p>
        </p:txBody>
      </p:sp>
      <p:sp>
        <p:nvSpPr>
          <p:cNvPr id="5" name="Footer Placeholder 4"/>
          <p:cNvSpPr>
            <a:spLocks noGrp="1"/>
          </p:cNvSpPr>
          <p:nvPr>
            <p:ph type="ftr" sz="quarter" idx="11"/>
          </p:nvPr>
        </p:nvSpPr>
        <p:spPr/>
        <p:txBody>
          <a:bodyPr/>
          <a:lstStyle/>
          <a:p>
            <a:r>
              <a:rPr lang="en-US" smtClean="0"/>
              <a:t>AMRITA CENTER FOR CYBERSECURITY</a:t>
            </a:r>
            <a:endParaRPr lang="en-US"/>
          </a:p>
        </p:txBody>
      </p:sp>
      <p:sp>
        <p:nvSpPr>
          <p:cNvPr id="6" name="Slide Number Placeholder 5"/>
          <p:cNvSpPr>
            <a:spLocks noGrp="1"/>
          </p:cNvSpPr>
          <p:nvPr>
            <p:ph type="sldNum" sz="quarter" idx="12"/>
          </p:nvPr>
        </p:nvSpPr>
        <p:spPr/>
        <p:txBody>
          <a:bodyPr/>
          <a:lstStyle/>
          <a:p>
            <a:fld id="{26EAE79F-8373-9B49-B0D1-4D8E73CDE129}"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07970B-7D0E-3A45-BCFA-71ED78DFA90B}" type="datetime1">
              <a:rPr lang="en-IN" smtClean="0"/>
              <a:t>1/27/17</a:t>
            </a:fld>
            <a:endParaRPr lang="en-US"/>
          </a:p>
        </p:txBody>
      </p:sp>
      <p:sp>
        <p:nvSpPr>
          <p:cNvPr id="5" name="Footer Placeholder 4"/>
          <p:cNvSpPr>
            <a:spLocks noGrp="1"/>
          </p:cNvSpPr>
          <p:nvPr>
            <p:ph type="ftr" sz="quarter" idx="11"/>
          </p:nvPr>
        </p:nvSpPr>
        <p:spPr/>
        <p:txBody>
          <a:bodyPr/>
          <a:lstStyle/>
          <a:p>
            <a:r>
              <a:rPr lang="en-US" smtClean="0"/>
              <a:t>AMRITA CENTER FOR CYBERSECURITY</a:t>
            </a:r>
            <a:endParaRPr lang="en-US"/>
          </a:p>
        </p:txBody>
      </p:sp>
      <p:sp>
        <p:nvSpPr>
          <p:cNvPr id="6" name="Slide Number Placeholder 5"/>
          <p:cNvSpPr>
            <a:spLocks noGrp="1"/>
          </p:cNvSpPr>
          <p:nvPr>
            <p:ph type="sldNum" sz="quarter" idx="12"/>
          </p:nvPr>
        </p:nvSpPr>
        <p:spPr/>
        <p:txBody>
          <a:bodyPr/>
          <a:lstStyle/>
          <a:p>
            <a:fld id="{26EAE79F-8373-9B49-B0D1-4D8E73CDE12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EE5B68-BF42-5140-8DA2-08EE8F2667BA}" type="datetime1">
              <a:rPr lang="en-IN" smtClean="0"/>
              <a:t>1/27/17</a:t>
            </a:fld>
            <a:endParaRPr lang="en-US"/>
          </a:p>
        </p:txBody>
      </p:sp>
      <p:sp>
        <p:nvSpPr>
          <p:cNvPr id="5" name="Footer Placeholder 4"/>
          <p:cNvSpPr>
            <a:spLocks noGrp="1"/>
          </p:cNvSpPr>
          <p:nvPr>
            <p:ph type="ftr" sz="quarter" idx="11"/>
          </p:nvPr>
        </p:nvSpPr>
        <p:spPr/>
        <p:txBody>
          <a:bodyPr/>
          <a:lstStyle/>
          <a:p>
            <a:r>
              <a:rPr lang="en-US" smtClean="0"/>
              <a:t>AMRITA CENTER FOR CYBERSECURITY</a:t>
            </a:r>
            <a:endParaRPr lang="en-US"/>
          </a:p>
        </p:txBody>
      </p:sp>
      <p:sp>
        <p:nvSpPr>
          <p:cNvPr id="6" name="Slide Number Placeholder 5"/>
          <p:cNvSpPr>
            <a:spLocks noGrp="1"/>
          </p:cNvSpPr>
          <p:nvPr>
            <p:ph type="sldNum" sz="quarter" idx="12"/>
          </p:nvPr>
        </p:nvSpPr>
        <p:spPr/>
        <p:txBody>
          <a:bodyPr/>
          <a:lstStyle/>
          <a:p>
            <a:fld id="{26EAE79F-8373-9B49-B0D1-4D8E73CDE12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744422"/>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6293562"/>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C7E8D1-84EB-2742-871B-13679A8E83A9}" type="datetime1">
              <a:rPr lang="en-IN" smtClean="0"/>
              <a:t>1/27/17</a:t>
            </a:fld>
            <a:endParaRPr lang="en-US"/>
          </a:p>
        </p:txBody>
      </p:sp>
      <p:sp>
        <p:nvSpPr>
          <p:cNvPr id="5" name="Footer Placeholder 4"/>
          <p:cNvSpPr>
            <a:spLocks noGrp="1"/>
          </p:cNvSpPr>
          <p:nvPr>
            <p:ph type="ftr" sz="quarter" idx="11"/>
          </p:nvPr>
        </p:nvSpPr>
        <p:spPr/>
        <p:txBody>
          <a:bodyPr/>
          <a:lstStyle/>
          <a:p>
            <a:r>
              <a:rPr lang="en-US" smtClean="0"/>
              <a:t>AMRITA CENTER FOR CYBERSECURITY</a:t>
            </a:r>
            <a:endParaRPr lang="en-US"/>
          </a:p>
        </p:txBody>
      </p:sp>
      <p:sp>
        <p:nvSpPr>
          <p:cNvPr id="6" name="Slide Number Placeholder 5"/>
          <p:cNvSpPr>
            <a:spLocks noGrp="1"/>
          </p:cNvSpPr>
          <p:nvPr>
            <p:ph type="sldNum" sz="quarter" idx="12"/>
          </p:nvPr>
        </p:nvSpPr>
        <p:spPr/>
        <p:txBody>
          <a:bodyPr/>
          <a:lstStyle/>
          <a:p>
            <a:fld id="{26EAE79F-8373-9B49-B0D1-4D8E73CDE12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8AE5E-EC83-B041-9341-F7E7B8EE90F4}" type="datetime1">
              <a:rPr lang="en-IN" smtClean="0"/>
              <a:t>1/27/17</a:t>
            </a:fld>
            <a:endParaRPr lang="en-US"/>
          </a:p>
        </p:txBody>
      </p:sp>
      <p:sp>
        <p:nvSpPr>
          <p:cNvPr id="5" name="Footer Placeholder 4"/>
          <p:cNvSpPr>
            <a:spLocks noGrp="1"/>
          </p:cNvSpPr>
          <p:nvPr>
            <p:ph type="ftr" sz="quarter" idx="11"/>
          </p:nvPr>
        </p:nvSpPr>
        <p:spPr/>
        <p:txBody>
          <a:bodyPr/>
          <a:lstStyle/>
          <a:p>
            <a:r>
              <a:rPr lang="en-US" smtClean="0"/>
              <a:t>AMRITA CENTER FOR CYBERSECURITY</a:t>
            </a:r>
            <a:endParaRPr lang="en-US"/>
          </a:p>
        </p:txBody>
      </p:sp>
      <p:sp>
        <p:nvSpPr>
          <p:cNvPr id="6" name="Slide Number Placeholder 5"/>
          <p:cNvSpPr>
            <a:spLocks noGrp="1"/>
          </p:cNvSpPr>
          <p:nvPr>
            <p:ph type="sldNum" sz="quarter" idx="12"/>
          </p:nvPr>
        </p:nvSpPr>
        <p:spPr/>
        <p:txBody>
          <a:bodyPr/>
          <a:lstStyle/>
          <a:p>
            <a:fld id="{26EAE79F-8373-9B49-B0D1-4D8E73CDE129}"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07C7A5-F146-264B-9753-D11CD8ADBE28}" type="datetime1">
              <a:rPr lang="en-IN" smtClean="0"/>
              <a:t>1/27/17</a:t>
            </a:fld>
            <a:endParaRPr lang="en-US"/>
          </a:p>
        </p:txBody>
      </p:sp>
      <p:sp>
        <p:nvSpPr>
          <p:cNvPr id="6" name="Footer Placeholder 5"/>
          <p:cNvSpPr>
            <a:spLocks noGrp="1"/>
          </p:cNvSpPr>
          <p:nvPr>
            <p:ph type="ftr" sz="quarter" idx="11"/>
          </p:nvPr>
        </p:nvSpPr>
        <p:spPr/>
        <p:txBody>
          <a:bodyPr/>
          <a:lstStyle/>
          <a:p>
            <a:r>
              <a:rPr lang="en-US" smtClean="0"/>
              <a:t>AMRITA CENTER FOR CYBERSECURITY</a:t>
            </a:r>
            <a:endParaRPr lang="en-US"/>
          </a:p>
        </p:txBody>
      </p:sp>
      <p:sp>
        <p:nvSpPr>
          <p:cNvPr id="7" name="Slide Number Placeholder 6"/>
          <p:cNvSpPr>
            <a:spLocks noGrp="1"/>
          </p:cNvSpPr>
          <p:nvPr>
            <p:ph type="sldNum" sz="quarter" idx="12"/>
          </p:nvPr>
        </p:nvSpPr>
        <p:spPr/>
        <p:txBody>
          <a:bodyPr/>
          <a:lstStyle/>
          <a:p>
            <a:fld id="{26EAE79F-8373-9B49-B0D1-4D8E73CDE12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1915B4-F7C4-3748-9DF6-E1D188B321CD}" type="datetime1">
              <a:rPr lang="en-IN" smtClean="0"/>
              <a:t>1/27/17</a:t>
            </a:fld>
            <a:endParaRPr lang="en-US"/>
          </a:p>
        </p:txBody>
      </p:sp>
      <p:sp>
        <p:nvSpPr>
          <p:cNvPr id="8" name="Footer Placeholder 7"/>
          <p:cNvSpPr>
            <a:spLocks noGrp="1"/>
          </p:cNvSpPr>
          <p:nvPr>
            <p:ph type="ftr" sz="quarter" idx="11"/>
          </p:nvPr>
        </p:nvSpPr>
        <p:spPr/>
        <p:txBody>
          <a:bodyPr/>
          <a:lstStyle/>
          <a:p>
            <a:r>
              <a:rPr lang="en-US" smtClean="0"/>
              <a:t>AMRITA CENTER FOR CYBERSECURITY</a:t>
            </a:r>
            <a:endParaRPr lang="en-US"/>
          </a:p>
        </p:txBody>
      </p:sp>
      <p:sp>
        <p:nvSpPr>
          <p:cNvPr id="9" name="Slide Number Placeholder 8"/>
          <p:cNvSpPr>
            <a:spLocks noGrp="1"/>
          </p:cNvSpPr>
          <p:nvPr>
            <p:ph type="sldNum" sz="quarter" idx="12"/>
          </p:nvPr>
        </p:nvSpPr>
        <p:spPr/>
        <p:txBody>
          <a:bodyPr/>
          <a:lstStyle/>
          <a:p>
            <a:fld id="{26EAE79F-8373-9B49-B0D1-4D8E73CDE129}"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5617D2-1B8A-EC4D-B6E5-E2B944CD9825}" type="datetime1">
              <a:rPr lang="en-IN" smtClean="0"/>
              <a:t>1/27/17</a:t>
            </a:fld>
            <a:endParaRPr lang="en-US"/>
          </a:p>
        </p:txBody>
      </p:sp>
      <p:sp>
        <p:nvSpPr>
          <p:cNvPr id="4" name="Footer Placeholder 3"/>
          <p:cNvSpPr>
            <a:spLocks noGrp="1"/>
          </p:cNvSpPr>
          <p:nvPr>
            <p:ph type="ftr" sz="quarter" idx="11"/>
          </p:nvPr>
        </p:nvSpPr>
        <p:spPr/>
        <p:txBody>
          <a:bodyPr/>
          <a:lstStyle/>
          <a:p>
            <a:r>
              <a:rPr lang="en-US" smtClean="0"/>
              <a:t>AMRITA CENTER FOR CYBERSECURITY</a:t>
            </a:r>
            <a:endParaRPr lang="en-US"/>
          </a:p>
        </p:txBody>
      </p:sp>
      <p:sp>
        <p:nvSpPr>
          <p:cNvPr id="5" name="Slide Number Placeholder 4"/>
          <p:cNvSpPr>
            <a:spLocks noGrp="1"/>
          </p:cNvSpPr>
          <p:nvPr>
            <p:ph type="sldNum" sz="quarter" idx="12"/>
          </p:nvPr>
        </p:nvSpPr>
        <p:spPr/>
        <p:txBody>
          <a:bodyPr/>
          <a:lstStyle/>
          <a:p>
            <a:fld id="{26EAE79F-8373-9B49-B0D1-4D8E73CDE12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219FDE-5265-4448-9F20-AE11668BB338}" type="datetime1">
              <a:rPr lang="en-IN" smtClean="0"/>
              <a:t>1/27/17</a:t>
            </a:fld>
            <a:endParaRPr lang="en-US"/>
          </a:p>
        </p:txBody>
      </p:sp>
      <p:sp>
        <p:nvSpPr>
          <p:cNvPr id="3" name="Footer Placeholder 2"/>
          <p:cNvSpPr>
            <a:spLocks noGrp="1"/>
          </p:cNvSpPr>
          <p:nvPr>
            <p:ph type="ftr" sz="quarter" idx="11"/>
          </p:nvPr>
        </p:nvSpPr>
        <p:spPr/>
        <p:txBody>
          <a:bodyPr/>
          <a:lstStyle/>
          <a:p>
            <a:r>
              <a:rPr lang="en-US" smtClean="0"/>
              <a:t>AMRITA CENTER FOR CYBERSECURITY</a:t>
            </a:r>
            <a:endParaRPr lang="en-US"/>
          </a:p>
        </p:txBody>
      </p:sp>
      <p:sp>
        <p:nvSpPr>
          <p:cNvPr id="4" name="Slide Number Placeholder 3"/>
          <p:cNvSpPr>
            <a:spLocks noGrp="1"/>
          </p:cNvSpPr>
          <p:nvPr>
            <p:ph type="sldNum" sz="quarter" idx="12"/>
          </p:nvPr>
        </p:nvSpPr>
        <p:spPr/>
        <p:txBody>
          <a:bodyPr/>
          <a:lstStyle/>
          <a:p>
            <a:fld id="{26EAE79F-8373-9B49-B0D1-4D8E73CDE12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D71155-9A1C-FE44-B480-F6A7AD0FE125}" type="datetime1">
              <a:rPr lang="en-IN" smtClean="0"/>
              <a:t>1/27/17</a:t>
            </a:fld>
            <a:endParaRPr lang="en-US"/>
          </a:p>
        </p:txBody>
      </p:sp>
      <p:sp>
        <p:nvSpPr>
          <p:cNvPr id="6" name="Footer Placeholder 5"/>
          <p:cNvSpPr>
            <a:spLocks noGrp="1"/>
          </p:cNvSpPr>
          <p:nvPr>
            <p:ph type="ftr" sz="quarter" idx="11"/>
          </p:nvPr>
        </p:nvSpPr>
        <p:spPr/>
        <p:txBody>
          <a:bodyPr/>
          <a:lstStyle/>
          <a:p>
            <a:r>
              <a:rPr lang="en-US" smtClean="0"/>
              <a:t>AMRITA CENTER FOR CYBERSECURITY</a:t>
            </a:r>
            <a:endParaRPr lang="en-US"/>
          </a:p>
        </p:txBody>
      </p:sp>
      <p:sp>
        <p:nvSpPr>
          <p:cNvPr id="7" name="Slide Number Placeholder 6"/>
          <p:cNvSpPr>
            <a:spLocks noGrp="1"/>
          </p:cNvSpPr>
          <p:nvPr>
            <p:ph type="sldNum" sz="quarter" idx="12"/>
          </p:nvPr>
        </p:nvSpPr>
        <p:spPr/>
        <p:txBody>
          <a:bodyPr/>
          <a:lstStyle/>
          <a:p>
            <a:fld id="{26EAE79F-8373-9B49-B0D1-4D8E73CDE129}"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47D3A0-2E0D-E047-8C09-DA52623BB44A}" type="datetime1">
              <a:rPr lang="en-IN" smtClean="0"/>
              <a:t>1/27/17</a:t>
            </a:fld>
            <a:endParaRPr lang="en-US"/>
          </a:p>
        </p:txBody>
      </p:sp>
      <p:sp>
        <p:nvSpPr>
          <p:cNvPr id="6" name="Footer Placeholder 5"/>
          <p:cNvSpPr>
            <a:spLocks noGrp="1"/>
          </p:cNvSpPr>
          <p:nvPr>
            <p:ph type="ftr" sz="quarter" idx="11"/>
          </p:nvPr>
        </p:nvSpPr>
        <p:spPr/>
        <p:txBody>
          <a:bodyPr/>
          <a:lstStyle/>
          <a:p>
            <a:r>
              <a:rPr lang="en-US" smtClean="0"/>
              <a:t>AMRITA CENTER FOR CYBERSECURITY</a:t>
            </a:r>
            <a:endParaRPr lang="en-US"/>
          </a:p>
        </p:txBody>
      </p:sp>
      <p:sp>
        <p:nvSpPr>
          <p:cNvPr id="7" name="Slide Number Placeholder 6"/>
          <p:cNvSpPr>
            <a:spLocks noGrp="1"/>
          </p:cNvSpPr>
          <p:nvPr>
            <p:ph type="sldNum" sz="quarter" idx="12"/>
          </p:nvPr>
        </p:nvSpPr>
        <p:spPr/>
        <p:txBody>
          <a:bodyPr/>
          <a:lstStyle/>
          <a:p>
            <a:fld id="{26EAE79F-8373-9B49-B0D1-4D8E73CDE12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BCE6916-F543-1C45-9909-3D352CCB5B70}" type="datetime1">
              <a:rPr lang="en-IN" smtClean="0"/>
              <a:t>1/27/17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AMRITA CENTER FOR CYBERSECURITY</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26EAE79F-8373-9B49-B0D1-4D8E73CDE12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customXml" Target="../ink/ink1.xml"/><Relationship Id="rId5"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3" Type="http://schemas.openxmlformats.org/officeDocument/2006/relationships/customXml" Target="../ink/ink2.xml"/><Relationship Id="rId4" Type="http://schemas.openxmlformats.org/officeDocument/2006/relationships/image" Target="../media/image210.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wmf"/><Relationship Id="rId5" Type="http://schemas.openxmlformats.org/officeDocument/2006/relationships/image" Target="../media/image8.wmf"/><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wmf"/><Relationship Id="rId5" Type="http://schemas.openxmlformats.org/officeDocument/2006/relationships/image" Target="../media/image8.wmf"/><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wmf"/><Relationship Id="rId5" Type="http://schemas.openxmlformats.org/officeDocument/2006/relationships/image" Target="../media/image8.wmf"/><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9.wmf"/></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wmf"/><Relationship Id="rId5" Type="http://schemas.openxmlformats.org/officeDocument/2006/relationships/image" Target="../media/image8.wmf"/><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usenix.org/legacy/events/woot10/tech/full_papers/Rizzo.pdf"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2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smtClean="0">
                <a:solidFill>
                  <a:schemeClr val="bg1"/>
                </a:solidFill>
              </a:rPr>
              <a:t>NETWORK SECURITY</a:t>
            </a:r>
            <a:br>
              <a:rPr lang="en-US" sz="4800" b="1" dirty="0" smtClean="0">
                <a:solidFill>
                  <a:schemeClr val="bg1"/>
                </a:solidFill>
              </a:rPr>
            </a:br>
            <a:r>
              <a:rPr lang="en-US" sz="4800" b="1" dirty="0" smtClean="0">
                <a:solidFill>
                  <a:schemeClr val="bg1"/>
                </a:solidFill>
              </a:rPr>
              <a:t>SPRING 2014</a:t>
            </a:r>
            <a:endParaRPr lang="en-US" sz="4800" b="1" dirty="0">
              <a:solidFill>
                <a:schemeClr val="bg1"/>
              </a:solidFill>
            </a:endParaRPr>
          </a:p>
        </p:txBody>
      </p:sp>
      <p:sp>
        <p:nvSpPr>
          <p:cNvPr id="4" name="Footer Placeholder 3"/>
          <p:cNvSpPr>
            <a:spLocks noGrp="1"/>
          </p:cNvSpPr>
          <p:nvPr>
            <p:ph type="ftr" sz="quarter" idx="11"/>
          </p:nvPr>
        </p:nvSpPr>
        <p:spPr/>
        <p:txBody>
          <a:bodyPr/>
          <a:lstStyle/>
          <a:p>
            <a:r>
              <a:rPr lang="en-US" smtClean="0"/>
              <a:t>AMRITA CENTER FOR CYBERSECURITY</a:t>
            </a:r>
            <a:endParaRPr lang="en-US"/>
          </a:p>
        </p:txBody>
      </p:sp>
      <p:sp>
        <p:nvSpPr>
          <p:cNvPr id="5" name="Slide Number Placeholder 4"/>
          <p:cNvSpPr>
            <a:spLocks noGrp="1"/>
          </p:cNvSpPr>
          <p:nvPr>
            <p:ph type="sldNum" sz="quarter" idx="12"/>
          </p:nvPr>
        </p:nvSpPr>
        <p:spPr/>
        <p:txBody>
          <a:bodyPr/>
          <a:lstStyle/>
          <a:p>
            <a:fld id="{26EAE79F-8373-9B49-B0D1-4D8E73CDE129}" type="slidenum">
              <a:rPr lang="en-US" smtClean="0"/>
              <a:t>1</a:t>
            </a:fld>
            <a:endParaRPr lang="en-US"/>
          </a:p>
        </p:txBody>
      </p:sp>
      <p:pic>
        <p:nvPicPr>
          <p:cNvPr id="9" name="Picture 8"/>
          <p:cNvPicPr>
            <a:picLocks noChangeAspect="1"/>
          </p:cNvPicPr>
          <p:nvPr/>
        </p:nvPicPr>
        <p:blipFill>
          <a:blip r:embed="rId3"/>
          <a:stretch>
            <a:fillRect/>
          </a:stretch>
        </p:blipFill>
        <p:spPr>
          <a:xfrm>
            <a:off x="0" y="0"/>
            <a:ext cx="7174999" cy="5381250"/>
          </a:xfrm>
          <a:prstGeom prst="rect">
            <a:avLst/>
          </a:prstGeom>
        </p:spPr>
      </p:pic>
      <p:sp>
        <p:nvSpPr>
          <p:cNvPr id="10" name="Title 1"/>
          <p:cNvSpPr txBox="1">
            <a:spLocks/>
          </p:cNvSpPr>
          <p:nvPr/>
        </p:nvSpPr>
        <p:spPr>
          <a:xfrm>
            <a:off x="2775857" y="35439"/>
            <a:ext cx="6368142" cy="147002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smtClean="0"/>
              <a:t>SYSTEMS &amp; NETWORK SECURITY</a:t>
            </a:r>
            <a:br>
              <a:rPr lang="en-US" sz="3200" b="1" dirty="0" smtClean="0"/>
            </a:br>
            <a:r>
              <a:rPr lang="en-US" sz="3200" b="1" dirty="0" smtClean="0"/>
              <a:t>SPRING 2017</a:t>
            </a:r>
            <a:endParaRPr lang="en-US" sz="3200" b="1" dirty="0"/>
          </a:p>
        </p:txBody>
      </p:sp>
      <p:sp>
        <p:nvSpPr>
          <p:cNvPr id="7" name="TextBox 6"/>
          <p:cNvSpPr txBox="1"/>
          <p:nvPr/>
        </p:nvSpPr>
        <p:spPr>
          <a:xfrm>
            <a:off x="2" y="5407278"/>
            <a:ext cx="9143998" cy="1446550"/>
          </a:xfrm>
          <a:prstGeom prst="rect">
            <a:avLst/>
          </a:prstGeom>
          <a:noFill/>
        </p:spPr>
        <p:txBody>
          <a:bodyPr wrap="square" rtlCol="0">
            <a:spAutoFit/>
          </a:bodyPr>
          <a:lstStyle/>
          <a:p>
            <a:pPr algn="ctr"/>
            <a:r>
              <a:rPr lang="en-US" sz="2600" dirty="0">
                <a:solidFill>
                  <a:schemeClr val="bg1">
                    <a:lumMod val="50000"/>
                  </a:schemeClr>
                </a:solidFill>
                <a:latin typeface="Apple Chancery"/>
                <a:cs typeface="Apple Chancery"/>
              </a:rPr>
              <a:t>"To kill the Enemy, you should know him as well as you know yourself."—Anonymous</a:t>
            </a:r>
          </a:p>
          <a:p>
            <a:endParaRPr lang="en-US" dirty="0">
              <a:solidFill>
                <a:srgbClr val="0000FF"/>
              </a:solidFill>
            </a:endParaRPr>
          </a:p>
          <a:p>
            <a:endParaRPr lang="en-US" dirty="0"/>
          </a:p>
        </p:txBody>
      </p:sp>
      <p:sp>
        <p:nvSpPr>
          <p:cNvPr id="3" name="Subtitle 2"/>
          <p:cNvSpPr>
            <a:spLocks noGrp="1"/>
          </p:cNvSpPr>
          <p:nvPr>
            <p:ph type="subTitle" idx="1"/>
          </p:nvPr>
        </p:nvSpPr>
        <p:spPr>
          <a:xfrm>
            <a:off x="6005286" y="1505464"/>
            <a:ext cx="3392714" cy="599424"/>
          </a:xfrm>
        </p:spPr>
        <p:txBody>
          <a:bodyPr>
            <a:noAutofit/>
          </a:bodyPr>
          <a:lstStyle/>
          <a:p>
            <a:r>
              <a:rPr lang="en-US" sz="2000" dirty="0" err="1" smtClean="0">
                <a:solidFill>
                  <a:srgbClr val="0000FF"/>
                </a:solidFill>
              </a:rPr>
              <a:t>Renuka</a:t>
            </a:r>
            <a:r>
              <a:rPr lang="en-US" sz="2000" dirty="0" smtClean="0">
                <a:solidFill>
                  <a:srgbClr val="0000FF"/>
                </a:solidFill>
              </a:rPr>
              <a:t> Kumar</a:t>
            </a:r>
          </a:p>
          <a:p>
            <a:r>
              <a:rPr lang="en-US" sz="2000" dirty="0" err="1" smtClean="0">
                <a:solidFill>
                  <a:srgbClr val="0000FF"/>
                </a:solidFill>
              </a:rPr>
              <a:t>amritanetsec@gmail.com</a:t>
            </a:r>
            <a:endParaRPr lang="en-US" sz="2000" dirty="0" smtClean="0">
              <a:solidFill>
                <a:srgbClr val="0000FF"/>
              </a:solidFill>
            </a:endParaRPr>
          </a:p>
          <a:p>
            <a:endParaRPr lang="en-US" sz="2000" dirty="0">
              <a:solidFill>
                <a:srgbClr val="0000FF"/>
              </a:solidFill>
            </a:endParaRPr>
          </a:p>
        </p:txBody>
      </p:sp>
      <p:sp>
        <p:nvSpPr>
          <p:cNvPr id="11" name="Title 1"/>
          <p:cNvSpPr txBox="1">
            <a:spLocks/>
          </p:cNvSpPr>
          <p:nvPr/>
        </p:nvSpPr>
        <p:spPr>
          <a:xfrm>
            <a:off x="0" y="4674131"/>
            <a:ext cx="9144000" cy="86768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smtClean="0">
                <a:solidFill>
                  <a:srgbClr val="0000FF"/>
                </a:solidFill>
              </a:rPr>
              <a:t>Stream Ciphers, Padding Oracle Attack</a:t>
            </a:r>
            <a:endParaRPr lang="en-US" sz="3200" b="1" dirty="0">
              <a:solidFill>
                <a:srgbClr val="0000FF"/>
              </a:solidFill>
            </a:endParaRPr>
          </a:p>
        </p:txBody>
      </p:sp>
    </p:spTree>
    <p:extLst>
      <p:ext uri="{BB962C8B-B14F-4D97-AF65-F5344CB8AC3E}">
        <p14:creationId xmlns:p14="http://schemas.microsoft.com/office/powerpoint/2010/main" val="11174145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Stream Ciphers: Making OTP Practical</a:t>
            </a:r>
            <a:endParaRPr lang="en-US" dirty="0"/>
          </a:p>
        </p:txBody>
      </p:sp>
      <p:sp>
        <p:nvSpPr>
          <p:cNvPr id="3" name="Content Placeholder 2"/>
          <p:cNvSpPr>
            <a:spLocks noGrp="1"/>
          </p:cNvSpPr>
          <p:nvPr>
            <p:ph idx="1"/>
          </p:nvPr>
        </p:nvSpPr>
        <p:spPr/>
        <p:txBody>
          <a:bodyPr/>
          <a:lstStyle/>
          <a:p>
            <a:r>
              <a:rPr lang="en-US" dirty="0" smtClean="0"/>
              <a:t>Idea: replace “random” key by “pseudorandom” key</a:t>
            </a:r>
          </a:p>
          <a:p>
            <a:endParaRPr lang="en-US" dirty="0"/>
          </a:p>
          <a:p>
            <a:pPr marL="0" indent="0">
              <a:buNone/>
            </a:pPr>
            <a:r>
              <a:rPr lang="en-US" dirty="0" err="1" smtClean="0"/>
              <a:t>Psuedorandom</a:t>
            </a:r>
            <a:r>
              <a:rPr lang="en-US" dirty="0" smtClean="0"/>
              <a:t> generator (PRG) is a function </a:t>
            </a:r>
            <a:endParaRPr lang="en-US" dirty="0"/>
          </a:p>
          <a:p>
            <a:pPr marL="0" indent="0" algn="ctr">
              <a:buNone/>
            </a:pPr>
            <a:r>
              <a:rPr lang="en-US" i="1" dirty="0" smtClean="0"/>
              <a:t>G: {0,1} </a:t>
            </a:r>
            <a:r>
              <a:rPr lang="en-US" i="1" baseline="30000" dirty="0" smtClean="0"/>
              <a:t>s </a:t>
            </a:r>
            <a:r>
              <a:rPr lang="en-US" i="1" dirty="0" smtClean="0">
                <a:sym typeface="Wingdings"/>
              </a:rPr>
              <a:t> </a:t>
            </a:r>
            <a:r>
              <a:rPr lang="en-US" i="1" dirty="0"/>
              <a:t>{0,1} </a:t>
            </a:r>
            <a:r>
              <a:rPr lang="en-US" i="1" baseline="30000" dirty="0" smtClean="0"/>
              <a:t>n</a:t>
            </a:r>
            <a:r>
              <a:rPr lang="en-US" i="1" dirty="0" smtClean="0"/>
              <a:t>, n &gt;&gt; s</a:t>
            </a:r>
          </a:p>
          <a:p>
            <a:pPr marL="0" indent="0" algn="ctr">
              <a:buNone/>
            </a:pPr>
            <a:endParaRPr lang="en-US" i="1" baseline="30000" dirty="0"/>
          </a:p>
          <a:p>
            <a:pPr marL="0" indent="0" algn="ctr">
              <a:buNone/>
            </a:pPr>
            <a:r>
              <a:rPr lang="en-US" sz="2800" i="1" dirty="0" smtClean="0"/>
              <a:t>G is a totally deterministic function, the only thing random is the seed</a:t>
            </a:r>
            <a:endParaRPr lang="en-US" sz="2800" i="1" dirty="0"/>
          </a:p>
          <a:p>
            <a:pPr marL="0" indent="0" algn="ctr">
              <a:buNone/>
            </a:pPr>
            <a:endParaRPr lang="en-US" i="1" baseline="30000" dirty="0"/>
          </a:p>
        </p:txBody>
      </p:sp>
      <p:sp>
        <p:nvSpPr>
          <p:cNvPr id="4" name="Footer Placeholder 3"/>
          <p:cNvSpPr>
            <a:spLocks noGrp="1"/>
          </p:cNvSpPr>
          <p:nvPr>
            <p:ph type="ftr" sz="quarter" idx="11"/>
          </p:nvPr>
        </p:nvSpPr>
        <p:spPr/>
        <p:txBody>
          <a:bodyPr/>
          <a:lstStyle/>
          <a:p>
            <a:r>
              <a:rPr lang="en-US" smtClean="0"/>
              <a:t>AMRITA CENTER FOR CYBERSECURITY</a:t>
            </a:r>
            <a:endParaRPr lang="en-US"/>
          </a:p>
        </p:txBody>
      </p:sp>
      <p:sp>
        <p:nvSpPr>
          <p:cNvPr id="5" name="Slide Number Placeholder 4"/>
          <p:cNvSpPr>
            <a:spLocks noGrp="1"/>
          </p:cNvSpPr>
          <p:nvPr>
            <p:ph type="sldNum" sz="quarter" idx="12"/>
          </p:nvPr>
        </p:nvSpPr>
        <p:spPr/>
        <p:txBody>
          <a:bodyPr/>
          <a:lstStyle/>
          <a:p>
            <a:fld id="{26EAE79F-8373-9B49-B0D1-4D8E73CDE129}" type="slidenum">
              <a:rPr lang="en-US" smtClean="0"/>
              <a:t>10</a:t>
            </a:fld>
            <a:endParaRPr lang="en-US"/>
          </a:p>
        </p:txBody>
      </p:sp>
    </p:spTree>
    <p:extLst>
      <p:ext uri="{BB962C8B-B14F-4D97-AF65-F5344CB8AC3E}">
        <p14:creationId xmlns:p14="http://schemas.microsoft.com/office/powerpoint/2010/main" val="730844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Stream Ciphers</a:t>
            </a:r>
            <a:r>
              <a:rPr lang="en-US" dirty="0" smtClean="0"/>
              <a:t>:  making OTP practical</a:t>
            </a:r>
            <a:endParaRPr lang="en-US" dirty="0"/>
          </a:p>
        </p:txBody>
      </p:sp>
      <p:sp>
        <p:nvSpPr>
          <p:cNvPr id="3" name="Content Placeholder 2"/>
          <p:cNvSpPr>
            <a:spLocks noGrp="1"/>
          </p:cNvSpPr>
          <p:nvPr>
            <p:ph idx="1"/>
          </p:nvPr>
        </p:nvSpPr>
        <p:spPr/>
        <p:txBody>
          <a:bodyPr>
            <a:normAutofit/>
          </a:bodyPr>
          <a:lstStyle/>
          <a:p>
            <a:pPr marL="0" indent="0">
              <a:buNone/>
            </a:pPr>
            <a:endParaRPr lang="en-US" sz="2800" i="1" dirty="0" smtClean="0"/>
          </a:p>
          <a:p>
            <a:pPr marL="0" indent="0">
              <a:buNone/>
            </a:pPr>
            <a:r>
              <a:rPr lang="en-US" sz="2800" i="1" dirty="0" smtClean="0"/>
              <a:t>c = E (k,m) = m </a:t>
            </a:r>
            <a:r>
              <a:rPr lang="en-US" sz="2800" i="1" dirty="0" smtClean="0">
                <a:sym typeface="Symbol"/>
              </a:rPr>
              <a:t> G(k)</a:t>
            </a:r>
          </a:p>
          <a:p>
            <a:pPr marL="0" indent="0">
              <a:buNone/>
            </a:pPr>
            <a:r>
              <a:rPr lang="en-US" sz="2800" i="1" dirty="0" smtClean="0">
                <a:sym typeface="Symbol"/>
              </a:rPr>
              <a:t>D (</a:t>
            </a:r>
            <a:r>
              <a:rPr lang="en-US" sz="2800" i="1" dirty="0" err="1" smtClean="0">
                <a:sym typeface="Symbol"/>
              </a:rPr>
              <a:t>k,c</a:t>
            </a:r>
            <a:r>
              <a:rPr lang="en-US" sz="2800" i="1" dirty="0">
                <a:sym typeface="Symbol"/>
              </a:rPr>
              <a:t>) = c </a:t>
            </a:r>
            <a:r>
              <a:rPr lang="en-US" sz="2800" i="1" dirty="0" smtClean="0">
                <a:sym typeface="Symbol"/>
              </a:rPr>
              <a:t> G(k)</a:t>
            </a:r>
            <a:endParaRPr lang="en-US" sz="2800" i="1" dirty="0"/>
          </a:p>
        </p:txBody>
      </p:sp>
      <p:sp>
        <p:nvSpPr>
          <p:cNvPr id="18" name="Footer Placeholder 17"/>
          <p:cNvSpPr>
            <a:spLocks noGrp="1"/>
          </p:cNvSpPr>
          <p:nvPr>
            <p:ph type="ftr" sz="quarter" idx="11"/>
          </p:nvPr>
        </p:nvSpPr>
        <p:spPr/>
        <p:txBody>
          <a:bodyPr/>
          <a:lstStyle/>
          <a:p>
            <a:r>
              <a:rPr lang="en-US" smtClean="0"/>
              <a:t>AMRITA CENTER FOR CYBERSECURITY</a:t>
            </a:r>
            <a:endParaRPr lang="en-US"/>
          </a:p>
        </p:txBody>
      </p:sp>
      <p:sp>
        <p:nvSpPr>
          <p:cNvPr id="19" name="Slide Number Placeholder 18"/>
          <p:cNvSpPr>
            <a:spLocks noGrp="1"/>
          </p:cNvSpPr>
          <p:nvPr>
            <p:ph type="sldNum" sz="quarter" idx="12"/>
          </p:nvPr>
        </p:nvSpPr>
        <p:spPr/>
        <p:txBody>
          <a:bodyPr/>
          <a:lstStyle/>
          <a:p>
            <a:fld id="{26EAE79F-8373-9B49-B0D1-4D8E73CDE129}" type="slidenum">
              <a:rPr lang="en-US" smtClean="0"/>
              <a:t>11</a:t>
            </a:fld>
            <a:endParaRPr lang="en-US"/>
          </a:p>
        </p:txBody>
      </p:sp>
      <p:grpSp>
        <p:nvGrpSpPr>
          <p:cNvPr id="16" name="Group 15"/>
          <p:cNvGrpSpPr/>
          <p:nvPr/>
        </p:nvGrpSpPr>
        <p:grpSpPr>
          <a:xfrm>
            <a:off x="3975115" y="1687111"/>
            <a:ext cx="4915286" cy="3025011"/>
            <a:chOff x="956667" y="3332089"/>
            <a:chExt cx="4915286" cy="3025011"/>
          </a:xfrm>
        </p:grpSpPr>
        <p:sp>
          <p:nvSpPr>
            <p:cNvPr id="5" name="Rectangle 4"/>
            <p:cNvSpPr/>
            <p:nvPr/>
          </p:nvSpPr>
          <p:spPr>
            <a:xfrm>
              <a:off x="1847356" y="3332089"/>
              <a:ext cx="1517471" cy="46187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K</a:t>
              </a:r>
              <a:endParaRPr lang="en-US" dirty="0">
                <a:solidFill>
                  <a:schemeClr val="tx1"/>
                </a:solidFill>
              </a:endParaRPr>
            </a:p>
          </p:txBody>
        </p:sp>
        <p:sp>
          <p:nvSpPr>
            <p:cNvPr id="6" name="Rectangle 5"/>
            <p:cNvSpPr/>
            <p:nvPr/>
          </p:nvSpPr>
          <p:spPr>
            <a:xfrm>
              <a:off x="1847356" y="4526823"/>
              <a:ext cx="3018448" cy="46187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G(k)</a:t>
              </a:r>
              <a:endParaRPr lang="en-US" dirty="0">
                <a:solidFill>
                  <a:schemeClr val="tx1"/>
                </a:solidFill>
              </a:endParaRPr>
            </a:p>
          </p:txBody>
        </p:sp>
        <p:cxnSp>
          <p:nvCxnSpPr>
            <p:cNvPr id="8" name="Straight Connector 7"/>
            <p:cNvCxnSpPr/>
            <p:nvPr/>
          </p:nvCxnSpPr>
          <p:spPr>
            <a:xfrm>
              <a:off x="1847356" y="3793963"/>
              <a:ext cx="0" cy="73286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3364827" y="3793963"/>
              <a:ext cx="1500977" cy="732860"/>
            </a:xfrm>
            <a:prstGeom prst="line">
              <a:avLst/>
            </a:prstGeom>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847356" y="5141097"/>
              <a:ext cx="3018448" cy="46187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sp>
          <p:nvSpPr>
            <p:cNvPr id="12" name="Rectangle 11"/>
            <p:cNvSpPr/>
            <p:nvPr/>
          </p:nvSpPr>
          <p:spPr>
            <a:xfrm>
              <a:off x="1290100" y="4804031"/>
              <a:ext cx="421059" cy="461665"/>
            </a:xfrm>
            <a:prstGeom prst="rect">
              <a:avLst/>
            </a:prstGeom>
          </p:spPr>
          <p:txBody>
            <a:bodyPr wrap="none">
              <a:spAutoFit/>
            </a:bodyPr>
            <a:lstStyle/>
            <a:p>
              <a:r>
                <a:rPr lang="en-US" sz="2400" dirty="0">
                  <a:sym typeface="Symbol"/>
                </a:rPr>
                <a:t></a:t>
              </a:r>
              <a:endParaRPr lang="en-US" sz="2400" dirty="0"/>
            </a:p>
          </p:txBody>
        </p:sp>
        <p:cxnSp>
          <p:nvCxnSpPr>
            <p:cNvPr id="14" name="Straight Connector 13"/>
            <p:cNvCxnSpPr/>
            <p:nvPr/>
          </p:nvCxnSpPr>
          <p:spPr>
            <a:xfrm flipV="1">
              <a:off x="956667" y="5740431"/>
              <a:ext cx="4915286" cy="16495"/>
            </a:xfrm>
            <a:prstGeom prst="line">
              <a:avLst/>
            </a:prstGeom>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1847356" y="5895226"/>
              <a:ext cx="3018448" cy="46187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grpSp>
    </p:spTree>
    <p:extLst>
      <p:ext uri="{BB962C8B-B14F-4D97-AF65-F5344CB8AC3E}">
        <p14:creationId xmlns:p14="http://schemas.microsoft.com/office/powerpoint/2010/main" val="85634506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1600200"/>
            <a:ext cx="6344480" cy="523220"/>
          </a:xfrm>
          <a:prstGeom prst="rect">
            <a:avLst/>
          </a:prstGeom>
          <a:noFill/>
        </p:spPr>
        <p:txBody>
          <a:bodyPr wrap="none" rtlCol="0">
            <a:spAutoFit/>
          </a:bodyPr>
          <a:lstStyle/>
          <a:p>
            <a:r>
              <a:rPr lang="en-US" sz="2800" dirty="0" smtClean="0"/>
              <a:t>Can a stream cipher have perfect secrecy?</a:t>
            </a:r>
          </a:p>
        </p:txBody>
      </p:sp>
      <p:sp>
        <p:nvSpPr>
          <p:cNvPr id="5" name="TextBox 4"/>
          <p:cNvSpPr txBox="1"/>
          <p:nvPr/>
        </p:nvSpPr>
        <p:spPr>
          <a:xfrm>
            <a:off x="1524000" y="3530601"/>
            <a:ext cx="4168028" cy="461665"/>
          </a:xfrm>
          <a:prstGeom prst="rect">
            <a:avLst/>
          </a:prstGeom>
          <a:noFill/>
        </p:spPr>
        <p:txBody>
          <a:bodyPr wrap="none" rtlCol="0">
            <a:spAutoFit/>
          </a:bodyPr>
          <a:lstStyle/>
          <a:p>
            <a:r>
              <a:rPr lang="en-US" sz="2400" dirty="0" smtClean="0"/>
              <a:t>Yes, if the PRG is really “secure” </a:t>
            </a:r>
          </a:p>
        </p:txBody>
      </p:sp>
      <p:sp>
        <p:nvSpPr>
          <p:cNvPr id="6" name="TextBox 5"/>
          <p:cNvSpPr txBox="1"/>
          <p:nvPr/>
        </p:nvSpPr>
        <p:spPr>
          <a:xfrm>
            <a:off x="1524000" y="4174840"/>
            <a:ext cx="5816166" cy="461665"/>
          </a:xfrm>
          <a:prstGeom prst="rect">
            <a:avLst/>
          </a:prstGeom>
          <a:noFill/>
        </p:spPr>
        <p:txBody>
          <a:bodyPr wrap="none" rtlCol="0">
            <a:spAutoFit/>
          </a:bodyPr>
          <a:lstStyle/>
          <a:p>
            <a:r>
              <a:rPr lang="en-US" sz="2400" dirty="0" smtClean="0"/>
              <a:t>No, there are no ciphers with perfect secrecy</a:t>
            </a:r>
          </a:p>
        </p:txBody>
      </p:sp>
      <p:sp>
        <p:nvSpPr>
          <p:cNvPr id="7" name="TextBox 6"/>
          <p:cNvSpPr txBox="1"/>
          <p:nvPr/>
        </p:nvSpPr>
        <p:spPr>
          <a:xfrm>
            <a:off x="1524000" y="5461001"/>
            <a:ext cx="5848626" cy="461665"/>
          </a:xfrm>
          <a:prstGeom prst="rect">
            <a:avLst/>
          </a:prstGeom>
          <a:noFill/>
        </p:spPr>
        <p:txBody>
          <a:bodyPr wrap="none" rtlCol="0">
            <a:spAutoFit/>
          </a:bodyPr>
          <a:lstStyle/>
          <a:p>
            <a:r>
              <a:rPr lang="en-US" sz="2400" dirty="0" smtClean="0"/>
              <a:t>No, since the key is shorter than the message</a:t>
            </a:r>
          </a:p>
        </p:txBody>
      </p:sp>
      <p:sp>
        <p:nvSpPr>
          <p:cNvPr id="9" name="TextBox 8"/>
          <p:cNvSpPr txBox="1"/>
          <p:nvPr/>
        </p:nvSpPr>
        <p:spPr>
          <a:xfrm>
            <a:off x="1524000" y="4835701"/>
            <a:ext cx="4775666" cy="461665"/>
          </a:xfrm>
          <a:prstGeom prst="rect">
            <a:avLst/>
          </a:prstGeom>
          <a:noFill/>
        </p:spPr>
        <p:txBody>
          <a:bodyPr wrap="none" rtlCol="0">
            <a:spAutoFit/>
          </a:bodyPr>
          <a:lstStyle/>
          <a:p>
            <a:r>
              <a:rPr lang="en-US" sz="2400" dirty="0" smtClean="0"/>
              <a:t>Yes, every cipher has perfect secrecy</a:t>
            </a:r>
          </a:p>
        </p:txBody>
      </p:sp>
    </p:spTree>
    <p:extLst>
      <p:ext uri="{BB962C8B-B14F-4D97-AF65-F5344CB8AC3E}">
        <p14:creationId xmlns:p14="http://schemas.microsoft.com/office/powerpoint/2010/main" val="231906982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Stream Ciphers</a:t>
            </a:r>
            <a:r>
              <a:rPr lang="en-US" dirty="0" smtClean="0"/>
              <a:t>:  making OTP practical</a:t>
            </a:r>
            <a:endParaRPr lang="en-US" dirty="0"/>
          </a:p>
        </p:txBody>
      </p:sp>
      <p:sp>
        <p:nvSpPr>
          <p:cNvPr id="3" name="Content Placeholder 2"/>
          <p:cNvSpPr>
            <a:spLocks noGrp="1"/>
          </p:cNvSpPr>
          <p:nvPr>
            <p:ph idx="1"/>
          </p:nvPr>
        </p:nvSpPr>
        <p:spPr/>
        <p:txBody>
          <a:bodyPr>
            <a:normAutofit/>
          </a:bodyPr>
          <a:lstStyle/>
          <a:p>
            <a:pPr marL="0" indent="0">
              <a:buNone/>
            </a:pPr>
            <a:endParaRPr lang="en-US" sz="2800" dirty="0" smtClean="0"/>
          </a:p>
          <a:p>
            <a:pPr marL="0" indent="0">
              <a:buNone/>
            </a:pPr>
            <a:r>
              <a:rPr lang="en-US" sz="2800" dirty="0" smtClean="0"/>
              <a:t>Stream ciphers cannot have perfect secrecy  !!</a:t>
            </a:r>
          </a:p>
          <a:p>
            <a:pPr marL="0" indent="0">
              <a:buNone/>
            </a:pPr>
            <a:endParaRPr lang="en-US" sz="2800" dirty="0"/>
          </a:p>
          <a:p>
            <a:r>
              <a:rPr lang="en-US" sz="2800" dirty="0" smtClean="0"/>
              <a:t>Need a different definition of security</a:t>
            </a:r>
          </a:p>
          <a:p>
            <a:endParaRPr lang="en-US" sz="2800" dirty="0"/>
          </a:p>
          <a:p>
            <a:r>
              <a:rPr lang="en-US" sz="2800" dirty="0" smtClean="0"/>
              <a:t>Security will depend on specific PRG</a:t>
            </a:r>
          </a:p>
          <a:p>
            <a:pPr lvl="1"/>
            <a:r>
              <a:rPr lang="en-US" sz="2400" dirty="0" smtClean="0"/>
              <a:t>The minimal property needed for PRG is unpredictability</a:t>
            </a:r>
            <a:endParaRPr lang="en-US" sz="2400" dirty="0"/>
          </a:p>
        </p:txBody>
      </p:sp>
      <p:sp>
        <p:nvSpPr>
          <p:cNvPr id="4" name="Footer Placeholder 3"/>
          <p:cNvSpPr>
            <a:spLocks noGrp="1"/>
          </p:cNvSpPr>
          <p:nvPr>
            <p:ph type="ftr" sz="quarter" idx="11"/>
          </p:nvPr>
        </p:nvSpPr>
        <p:spPr/>
        <p:txBody>
          <a:bodyPr/>
          <a:lstStyle/>
          <a:p>
            <a:r>
              <a:rPr lang="en-US" smtClean="0"/>
              <a:t>AMRITA CENTER FOR CYBERSECURITY</a:t>
            </a:r>
            <a:endParaRPr lang="en-US"/>
          </a:p>
        </p:txBody>
      </p:sp>
      <p:sp>
        <p:nvSpPr>
          <p:cNvPr id="5" name="Slide Number Placeholder 4"/>
          <p:cNvSpPr>
            <a:spLocks noGrp="1"/>
          </p:cNvSpPr>
          <p:nvPr>
            <p:ph type="sldNum" sz="quarter" idx="12"/>
          </p:nvPr>
        </p:nvSpPr>
        <p:spPr/>
        <p:txBody>
          <a:bodyPr/>
          <a:lstStyle/>
          <a:p>
            <a:fld id="{26EAE79F-8373-9B49-B0D1-4D8E73CDE129}" type="slidenum">
              <a:rPr lang="en-US" smtClean="0"/>
              <a:t>13</a:t>
            </a:fld>
            <a:endParaRPr lang="en-US"/>
          </a:p>
        </p:txBody>
      </p:sp>
    </p:spTree>
    <p:extLst>
      <p:ext uri="{BB962C8B-B14F-4D97-AF65-F5344CB8AC3E}">
        <p14:creationId xmlns:p14="http://schemas.microsoft.com/office/powerpoint/2010/main" val="52559122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PRG must be unpredictable</a:t>
            </a:r>
          </a:p>
        </p:txBody>
      </p:sp>
      <p:sp>
        <p:nvSpPr>
          <p:cNvPr id="3" name="Content Placeholder 2"/>
          <p:cNvSpPr>
            <a:spLocks noGrp="1"/>
          </p:cNvSpPr>
          <p:nvPr>
            <p:ph idx="1"/>
          </p:nvPr>
        </p:nvSpPr>
        <p:spPr/>
        <p:txBody>
          <a:bodyPr>
            <a:normAutofit/>
          </a:bodyPr>
          <a:lstStyle/>
          <a:p>
            <a:pPr marL="0" indent="0">
              <a:buNone/>
            </a:pPr>
            <a:r>
              <a:rPr lang="en-US" sz="2800" dirty="0" smtClean="0"/>
              <a:t>Suppose PRG is predictable</a:t>
            </a:r>
          </a:p>
          <a:p>
            <a:pPr marL="0" indent="0" algn="ctr">
              <a:buNone/>
            </a:pPr>
            <a:r>
              <a:rPr lang="en-US" sz="2400" i="1" dirty="0" smtClean="0"/>
              <a:t>There exists G(k)|</a:t>
            </a:r>
            <a:r>
              <a:rPr lang="en-US" sz="2400" i="1" baseline="-25000" dirty="0" smtClean="0"/>
              <a:t>1…</a:t>
            </a:r>
            <a:r>
              <a:rPr lang="en-US" sz="2400" i="1" baseline="-25000" dirty="0" err="1" smtClean="0"/>
              <a:t>i</a:t>
            </a:r>
            <a:r>
              <a:rPr lang="en-US" sz="2400" i="1" baseline="-25000" dirty="0" smtClean="0"/>
              <a:t> </a:t>
            </a:r>
            <a:r>
              <a:rPr lang="en-US" sz="2400" i="1" dirty="0" smtClean="0">
                <a:sym typeface="Wingdings"/>
              </a:rPr>
              <a:t> </a:t>
            </a:r>
            <a:r>
              <a:rPr lang="en-US" sz="2400" i="1" dirty="0"/>
              <a:t>G(k)</a:t>
            </a:r>
            <a:r>
              <a:rPr lang="en-US" sz="2400" i="1" dirty="0" smtClean="0"/>
              <a:t>|</a:t>
            </a:r>
            <a:r>
              <a:rPr lang="en-US" sz="2400" i="1" baseline="-25000" dirty="0" smtClean="0"/>
              <a:t>i+1…n</a:t>
            </a:r>
          </a:p>
          <a:p>
            <a:pPr marL="0" indent="0">
              <a:buNone/>
            </a:pPr>
            <a:endParaRPr lang="en-US" sz="2400" i="1" baseline="-25000" dirty="0" smtClean="0"/>
          </a:p>
          <a:p>
            <a:pPr marL="0" indent="0">
              <a:buNone/>
            </a:pPr>
            <a:r>
              <a:rPr lang="en-US" sz="2800" dirty="0" smtClean="0"/>
              <a:t>Example: SMTP </a:t>
            </a:r>
            <a:endParaRPr lang="en-US" sz="2800" dirty="0"/>
          </a:p>
          <a:p>
            <a:pPr marL="0" indent="0">
              <a:buNone/>
            </a:pPr>
            <a:endParaRPr lang="en-US" sz="2800" baseline="-25000" dirty="0"/>
          </a:p>
          <a:p>
            <a:pPr marL="0" indent="0">
              <a:buNone/>
            </a:pPr>
            <a:r>
              <a:rPr lang="en-US" sz="2800" baseline="-25000" dirty="0" smtClean="0"/>
              <a:t>	</a:t>
            </a:r>
            <a:endParaRPr lang="en-US" sz="2800" baseline="-25000" dirty="0"/>
          </a:p>
        </p:txBody>
      </p:sp>
      <p:sp>
        <p:nvSpPr>
          <p:cNvPr id="17" name="Footer Placeholder 16"/>
          <p:cNvSpPr>
            <a:spLocks noGrp="1"/>
          </p:cNvSpPr>
          <p:nvPr>
            <p:ph type="ftr" sz="quarter" idx="11"/>
          </p:nvPr>
        </p:nvSpPr>
        <p:spPr/>
        <p:txBody>
          <a:bodyPr/>
          <a:lstStyle/>
          <a:p>
            <a:r>
              <a:rPr lang="en-US" smtClean="0"/>
              <a:t>AMRITA CENTER FOR CYBERSECURITY</a:t>
            </a:r>
            <a:endParaRPr lang="en-US"/>
          </a:p>
        </p:txBody>
      </p:sp>
      <p:sp>
        <p:nvSpPr>
          <p:cNvPr id="18" name="Slide Number Placeholder 17"/>
          <p:cNvSpPr>
            <a:spLocks noGrp="1"/>
          </p:cNvSpPr>
          <p:nvPr>
            <p:ph type="sldNum" sz="quarter" idx="12"/>
          </p:nvPr>
        </p:nvSpPr>
        <p:spPr/>
        <p:txBody>
          <a:bodyPr/>
          <a:lstStyle/>
          <a:p>
            <a:fld id="{26EAE79F-8373-9B49-B0D1-4D8E73CDE129}" type="slidenum">
              <a:rPr lang="en-US" smtClean="0"/>
              <a:t>14</a:t>
            </a:fld>
            <a:endParaRPr lang="en-US"/>
          </a:p>
        </p:txBody>
      </p:sp>
      <p:grpSp>
        <p:nvGrpSpPr>
          <p:cNvPr id="16" name="Group 15"/>
          <p:cNvGrpSpPr/>
          <p:nvPr/>
        </p:nvGrpSpPr>
        <p:grpSpPr>
          <a:xfrm>
            <a:off x="2672076" y="4001249"/>
            <a:ext cx="4915286" cy="2050035"/>
            <a:chOff x="4090575" y="3432592"/>
            <a:chExt cx="4915286" cy="2050035"/>
          </a:xfrm>
        </p:grpSpPr>
        <p:sp>
          <p:nvSpPr>
            <p:cNvPr id="7" name="Rectangle 6"/>
            <p:cNvSpPr/>
            <p:nvPr/>
          </p:nvSpPr>
          <p:spPr>
            <a:xfrm>
              <a:off x="5937930" y="4076579"/>
              <a:ext cx="2061782" cy="46187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sp>
          <p:nvSpPr>
            <p:cNvPr id="10" name="Rectangle 9"/>
            <p:cNvSpPr/>
            <p:nvPr/>
          </p:nvSpPr>
          <p:spPr>
            <a:xfrm>
              <a:off x="5958378" y="5020753"/>
              <a:ext cx="2041334" cy="46187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G(k)</a:t>
              </a:r>
              <a:endParaRPr lang="en-US" dirty="0">
                <a:solidFill>
                  <a:schemeClr val="tx1"/>
                </a:solidFill>
              </a:endParaRPr>
            </a:p>
          </p:txBody>
        </p:sp>
        <p:sp>
          <p:nvSpPr>
            <p:cNvPr id="11" name="Rectangle 10"/>
            <p:cNvSpPr/>
            <p:nvPr/>
          </p:nvSpPr>
          <p:spPr>
            <a:xfrm>
              <a:off x="4424008" y="3726977"/>
              <a:ext cx="421059" cy="461665"/>
            </a:xfrm>
            <a:prstGeom prst="rect">
              <a:avLst/>
            </a:prstGeom>
          </p:spPr>
          <p:txBody>
            <a:bodyPr wrap="none">
              <a:spAutoFit/>
            </a:bodyPr>
            <a:lstStyle/>
            <a:p>
              <a:r>
                <a:rPr lang="en-US" sz="2400" dirty="0">
                  <a:sym typeface="Symbol"/>
                </a:rPr>
                <a:t></a:t>
              </a:r>
              <a:endParaRPr lang="en-US" sz="2400" dirty="0"/>
            </a:p>
          </p:txBody>
        </p:sp>
        <p:cxnSp>
          <p:nvCxnSpPr>
            <p:cNvPr id="12" name="Straight Connector 11"/>
            <p:cNvCxnSpPr/>
            <p:nvPr/>
          </p:nvCxnSpPr>
          <p:spPr>
            <a:xfrm flipV="1">
              <a:off x="4090575" y="4795337"/>
              <a:ext cx="4915286" cy="16495"/>
            </a:xfrm>
            <a:prstGeom prst="line">
              <a:avLst/>
            </a:prstGeom>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4981264" y="3432592"/>
              <a:ext cx="3018448" cy="46187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4" name="Rectangle 13"/>
            <p:cNvSpPr/>
            <p:nvPr/>
          </p:nvSpPr>
          <p:spPr>
            <a:xfrm>
              <a:off x="4981264" y="4064655"/>
              <a:ext cx="956666" cy="473798"/>
            </a:xfrm>
            <a:prstGeom prst="rect">
              <a:avLst/>
            </a:prstGeom>
            <a:solidFill>
              <a:srgbClr val="C0504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From:</a:t>
              </a:r>
              <a:endParaRPr lang="en-US" dirty="0">
                <a:solidFill>
                  <a:schemeClr val="tx1"/>
                </a:solidFill>
              </a:endParaRPr>
            </a:p>
          </p:txBody>
        </p:sp>
        <p:sp>
          <p:nvSpPr>
            <p:cNvPr id="15" name="Rectangle 14"/>
            <p:cNvSpPr/>
            <p:nvPr/>
          </p:nvSpPr>
          <p:spPr>
            <a:xfrm>
              <a:off x="5001712" y="5008815"/>
              <a:ext cx="956666" cy="473798"/>
            </a:xfrm>
            <a:prstGeom prst="rect">
              <a:avLst/>
            </a:prstGeom>
            <a:solidFill>
              <a:srgbClr val="C0504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XXXX</a:t>
              </a:r>
              <a:endParaRPr lang="en-US" dirty="0">
                <a:solidFill>
                  <a:schemeClr val="tx1"/>
                </a:solidFill>
              </a:endParaRPr>
            </a:p>
          </p:txBody>
        </p:sp>
      </p:grpSp>
    </p:spTree>
    <p:extLst>
      <p:ext uri="{BB962C8B-B14F-4D97-AF65-F5344CB8AC3E}">
        <p14:creationId xmlns:p14="http://schemas.microsoft.com/office/powerpoint/2010/main" val="36835786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1" y="177801"/>
            <a:ext cx="7661673" cy="2031325"/>
          </a:xfrm>
          <a:prstGeom prst="rect">
            <a:avLst/>
          </a:prstGeom>
          <a:noFill/>
        </p:spPr>
        <p:txBody>
          <a:bodyPr wrap="none" rtlCol="0">
            <a:spAutoFit/>
          </a:bodyPr>
          <a:lstStyle/>
          <a:p>
            <a:endParaRPr lang="en-US" sz="2400" dirty="0" smtClean="0"/>
          </a:p>
          <a:p>
            <a:r>
              <a:rPr lang="en-US" sz="2400" dirty="0" smtClean="0"/>
              <a:t>Suppose  G:K ⟶ </a:t>
            </a:r>
            <a:r>
              <a:rPr lang="en-US" sz="2400" dirty="0"/>
              <a:t>{0,1}</a:t>
            </a:r>
            <a:r>
              <a:rPr lang="en-US" sz="2400" baseline="50000" dirty="0"/>
              <a:t>n</a:t>
            </a:r>
            <a:r>
              <a:rPr lang="en-US" sz="2400" dirty="0"/>
              <a:t> </a:t>
            </a:r>
            <a:r>
              <a:rPr lang="en-US" sz="2400" dirty="0" smtClean="0"/>
              <a:t> is such that for all k:    </a:t>
            </a:r>
            <a:r>
              <a:rPr lang="en-US" sz="2400" b="1" dirty="0" smtClean="0">
                <a:solidFill>
                  <a:srgbClr val="558ED5"/>
                </a:solidFill>
              </a:rPr>
              <a:t>XOR(G(k)) = 1</a:t>
            </a:r>
            <a:endParaRPr lang="en-US" sz="2400" b="1" dirty="0">
              <a:solidFill>
                <a:srgbClr val="558ED5"/>
              </a:solidFill>
            </a:endParaRPr>
          </a:p>
          <a:p>
            <a:pPr>
              <a:spcBef>
                <a:spcPts val="1800"/>
              </a:spcBef>
            </a:pPr>
            <a:endParaRPr lang="en-US" sz="2400" dirty="0" smtClean="0"/>
          </a:p>
          <a:p>
            <a:pPr>
              <a:spcBef>
                <a:spcPts val="1800"/>
              </a:spcBef>
            </a:pPr>
            <a:r>
              <a:rPr lang="en-US" sz="2400" dirty="0" smtClean="0"/>
              <a:t>Is G predictable ??</a:t>
            </a:r>
            <a:endParaRPr lang="en-US" sz="2400" dirty="0"/>
          </a:p>
        </p:txBody>
      </p:sp>
      <p:sp>
        <p:nvSpPr>
          <p:cNvPr id="6" name="TextBox 5"/>
          <p:cNvSpPr txBox="1"/>
          <p:nvPr/>
        </p:nvSpPr>
        <p:spPr>
          <a:xfrm>
            <a:off x="1459991" y="3573274"/>
            <a:ext cx="5939396" cy="461665"/>
          </a:xfrm>
          <a:prstGeom prst="rect">
            <a:avLst/>
          </a:prstGeom>
          <a:noFill/>
        </p:spPr>
        <p:txBody>
          <a:bodyPr wrap="none" rtlCol="0">
            <a:spAutoFit/>
          </a:bodyPr>
          <a:lstStyle/>
          <a:p>
            <a:r>
              <a:rPr lang="en-US" sz="2400" dirty="0" smtClean="0"/>
              <a:t>Yes, given the first bit I can predict the second</a:t>
            </a:r>
          </a:p>
        </p:txBody>
      </p:sp>
      <p:sp>
        <p:nvSpPr>
          <p:cNvPr id="7" name="TextBox 6"/>
          <p:cNvSpPr txBox="1"/>
          <p:nvPr/>
        </p:nvSpPr>
        <p:spPr>
          <a:xfrm>
            <a:off x="1447800" y="4219594"/>
            <a:ext cx="2960366" cy="461665"/>
          </a:xfrm>
          <a:prstGeom prst="rect">
            <a:avLst/>
          </a:prstGeom>
          <a:noFill/>
        </p:spPr>
        <p:txBody>
          <a:bodyPr wrap="none" rtlCol="0">
            <a:spAutoFit/>
          </a:bodyPr>
          <a:lstStyle/>
          <a:p>
            <a:r>
              <a:rPr lang="en-US" sz="2400" dirty="0" smtClean="0"/>
              <a:t>No, G is unpredictable</a:t>
            </a:r>
          </a:p>
        </p:txBody>
      </p:sp>
      <p:sp>
        <p:nvSpPr>
          <p:cNvPr id="8" name="TextBox 7"/>
          <p:cNvSpPr txBox="1"/>
          <p:nvPr/>
        </p:nvSpPr>
        <p:spPr>
          <a:xfrm>
            <a:off x="1485547" y="4851401"/>
            <a:ext cx="6746859" cy="461665"/>
          </a:xfrm>
          <a:prstGeom prst="rect">
            <a:avLst/>
          </a:prstGeom>
          <a:noFill/>
        </p:spPr>
        <p:txBody>
          <a:bodyPr wrap="none" rtlCol="0">
            <a:spAutoFit/>
          </a:bodyPr>
          <a:lstStyle/>
          <a:p>
            <a:r>
              <a:rPr lang="en-US" sz="2400" dirty="0" smtClean="0"/>
              <a:t>Yes, given the first (n-1) bits I can predict the </a:t>
            </a:r>
            <a:r>
              <a:rPr lang="en-US" sz="2400" dirty="0" err="1" smtClean="0"/>
              <a:t>n’th</a:t>
            </a:r>
            <a:r>
              <a:rPr lang="en-US" sz="2400" dirty="0" smtClean="0"/>
              <a:t> bit</a:t>
            </a:r>
          </a:p>
        </p:txBody>
      </p:sp>
      <p:sp>
        <p:nvSpPr>
          <p:cNvPr id="9" name="TextBox 8"/>
          <p:cNvSpPr txBox="1"/>
          <p:nvPr/>
        </p:nvSpPr>
        <p:spPr>
          <a:xfrm>
            <a:off x="1536191" y="5461001"/>
            <a:ext cx="1508346" cy="461665"/>
          </a:xfrm>
          <a:prstGeom prst="rect">
            <a:avLst/>
          </a:prstGeom>
          <a:noFill/>
        </p:spPr>
        <p:txBody>
          <a:bodyPr wrap="none" rtlCol="0">
            <a:spAutoFit/>
          </a:bodyPr>
          <a:lstStyle/>
          <a:p>
            <a:r>
              <a:rPr lang="en-US" sz="2400" dirty="0" smtClean="0"/>
              <a:t>It depends</a:t>
            </a:r>
          </a:p>
        </p:txBody>
      </p:sp>
    </p:spTree>
    <p:extLst>
      <p:ext uri="{BB962C8B-B14F-4D97-AF65-F5344CB8AC3E}">
        <p14:creationId xmlns:p14="http://schemas.microsoft.com/office/powerpoint/2010/main" val="230591032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Weak PRGs     </a:t>
            </a:r>
            <a:r>
              <a:rPr lang="en-US" sz="2400" dirty="0" smtClean="0"/>
              <a:t>(do not use for crypto)</a:t>
            </a:r>
            <a:endParaRPr lang="en-US" sz="2400" dirty="0"/>
          </a:p>
        </p:txBody>
      </p:sp>
      <p:sp>
        <p:nvSpPr>
          <p:cNvPr id="3" name="Content Placeholder 2"/>
          <p:cNvSpPr>
            <a:spLocks noGrp="1"/>
          </p:cNvSpPr>
          <p:nvPr>
            <p:ph idx="1"/>
          </p:nvPr>
        </p:nvSpPr>
        <p:spPr>
          <a:xfrm>
            <a:off x="457200" y="1600201"/>
            <a:ext cx="8229600" cy="5257799"/>
          </a:xfrm>
        </p:spPr>
        <p:txBody>
          <a:bodyPr>
            <a:normAutofit/>
          </a:bodyPr>
          <a:lstStyle/>
          <a:p>
            <a:pPr marL="0" indent="0">
              <a:buNone/>
            </a:pPr>
            <a:r>
              <a:rPr lang="en-US" sz="2800" dirty="0" smtClean="0"/>
              <a:t>Linear Congruential Generator </a:t>
            </a:r>
          </a:p>
          <a:p>
            <a:pPr marL="0" indent="0">
              <a:buNone/>
            </a:pPr>
            <a:r>
              <a:rPr lang="en-US" sz="2800" dirty="0"/>
              <a:t>	</a:t>
            </a:r>
            <a:r>
              <a:rPr lang="en-US" sz="2800" dirty="0" smtClean="0"/>
              <a:t>Integers </a:t>
            </a:r>
            <a:r>
              <a:rPr lang="en-US" sz="2800" dirty="0" err="1" smtClean="0"/>
              <a:t>a,b</a:t>
            </a:r>
            <a:r>
              <a:rPr lang="en-US" sz="2800" dirty="0"/>
              <a:t> </a:t>
            </a:r>
            <a:r>
              <a:rPr lang="en-US" sz="2800" dirty="0" smtClean="0"/>
              <a:t>and p where p is a prime</a:t>
            </a:r>
          </a:p>
          <a:p>
            <a:pPr marL="0" indent="0">
              <a:buNone/>
            </a:pPr>
            <a:r>
              <a:rPr lang="en-US" sz="2800" dirty="0"/>
              <a:t> </a:t>
            </a:r>
            <a:r>
              <a:rPr lang="en-US" sz="2800" dirty="0" smtClean="0"/>
              <a:t>     r[0] is the seed of the generator</a:t>
            </a:r>
          </a:p>
          <a:p>
            <a:pPr marL="0" indent="0">
              <a:buNone/>
            </a:pPr>
            <a:endParaRPr lang="en-US" sz="2800" dirty="0"/>
          </a:p>
          <a:p>
            <a:pPr marL="0" indent="0">
              <a:buNone/>
            </a:pPr>
            <a:r>
              <a:rPr lang="en-US" sz="2800" dirty="0" smtClean="0"/>
              <a:t>Algorithm</a:t>
            </a:r>
          </a:p>
          <a:p>
            <a:pPr marL="514350" indent="-514350">
              <a:buFont typeface="+mj-lt"/>
              <a:buAutoNum type="arabicPeriod"/>
            </a:pPr>
            <a:r>
              <a:rPr lang="en-US" sz="2800" dirty="0" smtClean="0"/>
              <a:t>r[</a:t>
            </a:r>
            <a:r>
              <a:rPr lang="en-US" sz="2800" dirty="0" err="1" smtClean="0"/>
              <a:t>i</a:t>
            </a:r>
            <a:r>
              <a:rPr lang="en-US" sz="2800" dirty="0" smtClean="0"/>
              <a:t>] = a . r [i-1] + b mod p </a:t>
            </a:r>
            <a:endParaRPr lang="en-US" sz="2800" dirty="0">
              <a:sym typeface="Wingdings"/>
            </a:endParaRPr>
          </a:p>
          <a:p>
            <a:pPr marL="514350" indent="-514350">
              <a:buFont typeface="+mj-lt"/>
              <a:buAutoNum type="arabicPeriod"/>
            </a:pPr>
            <a:r>
              <a:rPr lang="en-US" sz="2800" dirty="0">
                <a:sym typeface="Wingdings"/>
              </a:rPr>
              <a:t> output few bits of r[</a:t>
            </a:r>
            <a:r>
              <a:rPr lang="en-US" sz="2800" dirty="0" err="1">
                <a:sym typeface="Wingdings"/>
              </a:rPr>
              <a:t>i</a:t>
            </a:r>
            <a:r>
              <a:rPr lang="en-US" sz="2800" dirty="0">
                <a:sym typeface="Wingdings"/>
              </a:rPr>
              <a:t>] </a:t>
            </a:r>
            <a:endParaRPr lang="en-US" sz="2800" dirty="0" smtClean="0">
              <a:sym typeface="Wingdings"/>
            </a:endParaRPr>
          </a:p>
          <a:p>
            <a:pPr marL="514350" indent="-514350">
              <a:buFont typeface="+mj-lt"/>
              <a:buAutoNum type="arabicPeriod"/>
            </a:pPr>
            <a:r>
              <a:rPr lang="en-US" sz="2800" dirty="0" err="1" smtClean="0">
                <a:sym typeface="Wingdings"/>
              </a:rPr>
              <a:t>i</a:t>
            </a:r>
            <a:r>
              <a:rPr lang="en-US" sz="2800" dirty="0" smtClean="0">
                <a:sym typeface="Wingdings"/>
              </a:rPr>
              <a:t>++</a:t>
            </a:r>
          </a:p>
          <a:p>
            <a:pPr marL="514350" indent="-514350">
              <a:buFont typeface="+mj-lt"/>
              <a:buAutoNum type="arabicPeriod"/>
            </a:pPr>
            <a:r>
              <a:rPr lang="en-US" sz="2800" dirty="0" err="1" smtClean="0">
                <a:sym typeface="Wingdings"/>
              </a:rPr>
              <a:t>Goto</a:t>
            </a:r>
            <a:r>
              <a:rPr lang="en-US" sz="2800" dirty="0" smtClean="0">
                <a:sym typeface="Wingdings"/>
              </a:rPr>
              <a:t> step 1 </a:t>
            </a:r>
            <a:endParaRPr lang="en-US" sz="2800" dirty="0" smtClean="0"/>
          </a:p>
          <a:p>
            <a:pPr marL="0" indent="0">
              <a:buNone/>
            </a:pPr>
            <a:endParaRPr lang="en-US" sz="2800" dirty="0"/>
          </a:p>
          <a:p>
            <a:pPr marL="0" indent="0">
              <a:buNone/>
            </a:pPr>
            <a:endParaRPr lang="en-US" sz="2800" dirty="0" smtClean="0"/>
          </a:p>
        </p:txBody>
      </p:sp>
      <p:sp>
        <p:nvSpPr>
          <p:cNvPr id="6" name="Footer Placeholder 5"/>
          <p:cNvSpPr>
            <a:spLocks noGrp="1"/>
          </p:cNvSpPr>
          <p:nvPr>
            <p:ph type="ftr" sz="quarter" idx="11"/>
          </p:nvPr>
        </p:nvSpPr>
        <p:spPr/>
        <p:txBody>
          <a:bodyPr/>
          <a:lstStyle/>
          <a:p>
            <a:r>
              <a:rPr lang="en-US" smtClean="0"/>
              <a:t>AMRITA CENTER FOR CYBERSECURITY</a:t>
            </a:r>
            <a:endParaRPr lang="en-US"/>
          </a:p>
        </p:txBody>
      </p:sp>
      <p:sp>
        <p:nvSpPr>
          <p:cNvPr id="7" name="Slide Number Placeholder 6"/>
          <p:cNvSpPr>
            <a:spLocks noGrp="1"/>
          </p:cNvSpPr>
          <p:nvPr>
            <p:ph type="sldNum" sz="quarter" idx="12"/>
          </p:nvPr>
        </p:nvSpPr>
        <p:spPr/>
        <p:txBody>
          <a:bodyPr/>
          <a:lstStyle/>
          <a:p>
            <a:fld id="{26EAE79F-8373-9B49-B0D1-4D8E73CDE129}" type="slidenum">
              <a:rPr lang="en-US" smtClean="0"/>
              <a:t>16</a:t>
            </a:fld>
            <a:endParaRPr lang="en-US"/>
          </a:p>
        </p:txBody>
      </p:sp>
      <p:sp>
        <p:nvSpPr>
          <p:cNvPr id="4" name="TextBox 3"/>
          <p:cNvSpPr txBox="1"/>
          <p:nvPr/>
        </p:nvSpPr>
        <p:spPr>
          <a:xfrm>
            <a:off x="5544528" y="4579448"/>
            <a:ext cx="3142272" cy="1015663"/>
          </a:xfrm>
          <a:prstGeom prst="rect">
            <a:avLst/>
          </a:prstGeom>
          <a:noFill/>
        </p:spPr>
        <p:txBody>
          <a:bodyPr wrap="square" rtlCol="0">
            <a:spAutoFit/>
          </a:bodyPr>
          <a:lstStyle/>
          <a:p>
            <a:r>
              <a:rPr lang="en-US" sz="2000" dirty="0" smtClean="0"/>
              <a:t>Good statistical properties, but easy to predict with 3 equations</a:t>
            </a:r>
            <a:endParaRPr lang="en-US" sz="2000" dirty="0"/>
          </a:p>
        </p:txBody>
      </p:sp>
    </p:spTree>
    <p:extLst>
      <p:ext uri="{BB962C8B-B14F-4D97-AF65-F5344CB8AC3E}">
        <p14:creationId xmlns:p14="http://schemas.microsoft.com/office/powerpoint/2010/main" val="116602775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Weak PRGs     </a:t>
            </a:r>
            <a:r>
              <a:rPr lang="en-US" sz="2400" dirty="0" smtClean="0"/>
              <a:t>(do not use for crypto)</a:t>
            </a:r>
            <a:endParaRPr lang="en-US" sz="2400" dirty="0"/>
          </a:p>
        </p:txBody>
      </p:sp>
      <p:sp>
        <p:nvSpPr>
          <p:cNvPr id="3" name="Content Placeholder 2"/>
          <p:cNvSpPr>
            <a:spLocks noGrp="1"/>
          </p:cNvSpPr>
          <p:nvPr>
            <p:ph idx="1"/>
          </p:nvPr>
        </p:nvSpPr>
        <p:spPr>
          <a:xfrm>
            <a:off x="457200" y="1600201"/>
            <a:ext cx="8229600" cy="5257799"/>
          </a:xfrm>
        </p:spPr>
        <p:txBody>
          <a:bodyPr>
            <a:normAutofit lnSpcReduction="10000"/>
          </a:bodyPr>
          <a:lstStyle/>
          <a:p>
            <a:pPr marL="0" indent="0">
              <a:buNone/>
            </a:pPr>
            <a:r>
              <a:rPr lang="en-US" sz="2800" dirty="0" smtClean="0"/>
              <a:t>Another example similar to LCG implemented in </a:t>
            </a:r>
            <a:r>
              <a:rPr lang="en-US" sz="2800" dirty="0" err="1" smtClean="0"/>
              <a:t>glibc</a:t>
            </a:r>
            <a:endParaRPr lang="en-US" sz="2800" dirty="0"/>
          </a:p>
          <a:p>
            <a:pPr marL="0" indent="0">
              <a:buNone/>
            </a:pPr>
            <a:endParaRPr lang="en-US" sz="2400" dirty="0" smtClean="0"/>
          </a:p>
          <a:p>
            <a:pPr marL="0" indent="0">
              <a:buNone/>
            </a:pPr>
            <a:r>
              <a:rPr lang="en-US" sz="2400" dirty="0" err="1" smtClean="0"/>
              <a:t>glibc</a:t>
            </a:r>
            <a:r>
              <a:rPr lang="en-US" sz="2400" dirty="0" smtClean="0"/>
              <a:t> random():</a:t>
            </a:r>
          </a:p>
          <a:p>
            <a:pPr marL="0" indent="0">
              <a:buNone/>
            </a:pPr>
            <a:r>
              <a:rPr lang="en-US" sz="2400" dirty="0"/>
              <a:t>	</a:t>
            </a:r>
            <a:r>
              <a:rPr lang="en-US" sz="2400" dirty="0" smtClean="0"/>
              <a:t>r[</a:t>
            </a:r>
            <a:r>
              <a:rPr lang="en-US" sz="2400" dirty="0" err="1" smtClean="0"/>
              <a:t>i</a:t>
            </a:r>
            <a:r>
              <a:rPr lang="en-US" sz="2400" dirty="0" smtClean="0"/>
              <a:t>] ← </a:t>
            </a:r>
            <a:r>
              <a:rPr lang="en-US" sz="2800" dirty="0" smtClean="0"/>
              <a:t>( </a:t>
            </a:r>
            <a:r>
              <a:rPr lang="en-US" sz="2400" dirty="0" smtClean="0"/>
              <a:t>r[i-3] + r[i-31] </a:t>
            </a:r>
            <a:r>
              <a:rPr lang="en-US" sz="2800" dirty="0" smtClean="0"/>
              <a:t>)</a:t>
            </a:r>
            <a:r>
              <a:rPr lang="en-US" sz="2400" dirty="0" smtClean="0"/>
              <a:t>  % 2</a:t>
            </a:r>
            <a:r>
              <a:rPr lang="en-US" sz="2400" baseline="30000" dirty="0" smtClean="0"/>
              <a:t>32</a:t>
            </a:r>
          </a:p>
          <a:p>
            <a:pPr marL="0" indent="0">
              <a:buNone/>
            </a:pPr>
            <a:r>
              <a:rPr lang="en-US" sz="2400" dirty="0"/>
              <a:t>	</a:t>
            </a:r>
            <a:r>
              <a:rPr lang="en-US" sz="2400" dirty="0" smtClean="0"/>
              <a:t>output  r[</a:t>
            </a:r>
            <a:r>
              <a:rPr lang="en-US" sz="2400" dirty="0" err="1" smtClean="0"/>
              <a:t>i</a:t>
            </a:r>
            <a:r>
              <a:rPr lang="en-US" sz="2400" dirty="0" smtClean="0"/>
              <a:t>] &gt;&gt; 1</a:t>
            </a:r>
          </a:p>
          <a:p>
            <a:pPr marL="0" indent="0">
              <a:buNone/>
            </a:pPr>
            <a:endParaRPr lang="en-US" sz="2400" dirty="0"/>
          </a:p>
          <a:p>
            <a:pPr marL="0" indent="0">
              <a:buNone/>
            </a:pPr>
            <a:endParaRPr lang="en-US" sz="2400" dirty="0"/>
          </a:p>
          <a:p>
            <a:r>
              <a:rPr lang="en-US" sz="2800" dirty="0" smtClean="0"/>
              <a:t>Never use the built in </a:t>
            </a:r>
            <a:r>
              <a:rPr lang="en-US" sz="2800" dirty="0" err="1" smtClean="0"/>
              <a:t>glibc</a:t>
            </a:r>
            <a:r>
              <a:rPr lang="en-US" sz="2800" dirty="0" smtClean="0"/>
              <a:t> function called random() for cryptographic randomness since its easy to predict</a:t>
            </a:r>
          </a:p>
          <a:p>
            <a:r>
              <a:rPr lang="en-US" sz="2800" dirty="0" smtClean="0"/>
              <a:t>Kerberos v4 has used random and been bitten</a:t>
            </a:r>
            <a:endParaRPr lang="en-US" sz="2800" dirty="0"/>
          </a:p>
        </p:txBody>
      </p:sp>
      <p:sp>
        <p:nvSpPr>
          <p:cNvPr id="6" name="Footer Placeholder 5"/>
          <p:cNvSpPr>
            <a:spLocks noGrp="1"/>
          </p:cNvSpPr>
          <p:nvPr>
            <p:ph type="ftr" sz="quarter" idx="11"/>
          </p:nvPr>
        </p:nvSpPr>
        <p:spPr/>
        <p:txBody>
          <a:bodyPr/>
          <a:lstStyle/>
          <a:p>
            <a:r>
              <a:rPr lang="en-US" smtClean="0"/>
              <a:t>AMRITA CENTER FOR CYBERSECURITY</a:t>
            </a:r>
            <a:endParaRPr lang="en-US"/>
          </a:p>
        </p:txBody>
      </p:sp>
      <p:sp>
        <p:nvSpPr>
          <p:cNvPr id="7" name="Slide Number Placeholder 6"/>
          <p:cNvSpPr>
            <a:spLocks noGrp="1"/>
          </p:cNvSpPr>
          <p:nvPr>
            <p:ph type="sldNum" sz="quarter" idx="12"/>
          </p:nvPr>
        </p:nvSpPr>
        <p:spPr/>
        <p:txBody>
          <a:bodyPr/>
          <a:lstStyle/>
          <a:p>
            <a:fld id="{26EAE79F-8373-9B49-B0D1-4D8E73CDE129}" type="slidenum">
              <a:rPr lang="en-US" smtClean="0"/>
              <a:t>17</a:t>
            </a:fld>
            <a:endParaRPr lang="en-US"/>
          </a:p>
        </p:txBody>
      </p:sp>
      <p:sp>
        <p:nvSpPr>
          <p:cNvPr id="4" name="Rounded Rectangle 3"/>
          <p:cNvSpPr/>
          <p:nvPr/>
        </p:nvSpPr>
        <p:spPr>
          <a:xfrm>
            <a:off x="304800" y="2839243"/>
            <a:ext cx="5181600" cy="1439685"/>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701149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a:xfrm>
            <a:off x="381000" y="1524000"/>
            <a:ext cx="8229600" cy="5232400"/>
          </a:xfrm>
        </p:spPr>
        <p:txBody>
          <a:bodyPr/>
          <a:lstStyle/>
          <a:p>
            <a:pPr marL="0" indent="0">
              <a:buNone/>
            </a:pPr>
            <a:r>
              <a:rPr lang="en-US" dirty="0" smtClean="0"/>
              <a:t>Making OTP practical using a PRG:       G: </a:t>
            </a:r>
            <a:r>
              <a:rPr lang="en-US" dirty="0"/>
              <a:t>K ⟶ {0,1}</a:t>
            </a:r>
            <a:r>
              <a:rPr lang="en-US" baseline="50000" dirty="0"/>
              <a:t>n</a:t>
            </a:r>
            <a:r>
              <a:rPr lang="en-US" dirty="0"/>
              <a:t> </a:t>
            </a:r>
            <a:endParaRPr lang="en-US" dirty="0" smtClean="0"/>
          </a:p>
          <a:p>
            <a:pPr marL="400050" lvl="1" indent="0">
              <a:spcBef>
                <a:spcPts val="2376"/>
              </a:spcBef>
              <a:buNone/>
            </a:pPr>
            <a:r>
              <a:rPr lang="en-US" b="1" dirty="0" smtClean="0"/>
              <a:t>Stream cipher</a:t>
            </a:r>
            <a:r>
              <a:rPr lang="en-US" dirty="0" smtClean="0"/>
              <a:t>:       </a:t>
            </a:r>
            <a:r>
              <a:rPr lang="en-US" dirty="0"/>
              <a:t>E(</a:t>
            </a:r>
            <a:r>
              <a:rPr lang="en-US" dirty="0" err="1"/>
              <a:t>k,m</a:t>
            </a:r>
            <a:r>
              <a:rPr lang="en-US" dirty="0"/>
              <a:t>) = </a:t>
            </a:r>
            <a:r>
              <a:rPr lang="en-US" dirty="0" smtClean="0"/>
              <a:t>m </a:t>
            </a:r>
            <a:r>
              <a:rPr lang="en-US" dirty="0"/>
              <a:t>⊕ </a:t>
            </a:r>
            <a:r>
              <a:rPr lang="en-US" dirty="0" smtClean="0"/>
              <a:t>G(k)      </a:t>
            </a:r>
            <a:r>
              <a:rPr lang="en-US" dirty="0"/>
              <a:t>,     D(</a:t>
            </a:r>
            <a:r>
              <a:rPr lang="en-US" dirty="0" err="1"/>
              <a:t>k,c</a:t>
            </a:r>
            <a:r>
              <a:rPr lang="en-US" dirty="0"/>
              <a:t>) = </a:t>
            </a:r>
            <a:r>
              <a:rPr lang="en-US" dirty="0" smtClean="0"/>
              <a:t>c </a:t>
            </a:r>
            <a:r>
              <a:rPr lang="en-US" dirty="0"/>
              <a:t>⊕ </a:t>
            </a:r>
            <a:r>
              <a:rPr lang="en-US" dirty="0" smtClean="0"/>
              <a:t>G(k) </a:t>
            </a:r>
          </a:p>
          <a:p>
            <a:pPr marL="400050" lvl="1" indent="0">
              <a:buNone/>
            </a:pPr>
            <a:endParaRPr lang="en-US" dirty="0" smtClean="0"/>
          </a:p>
          <a:p>
            <a:pPr marL="400050" lvl="1" indent="0">
              <a:buNone/>
            </a:pPr>
            <a:r>
              <a:rPr lang="en-US" dirty="0" smtClean="0"/>
              <a:t>Security:  PRG must be unpredictable   </a:t>
            </a:r>
            <a:r>
              <a:rPr lang="en-US" sz="1600" dirty="0" smtClean="0"/>
              <a:t>(better definitions, but we are going to work with this for now)</a:t>
            </a:r>
            <a:endParaRPr lang="en-US" sz="1600" dirty="0"/>
          </a:p>
          <a:p>
            <a:endParaRPr lang="en-US" dirty="0"/>
          </a:p>
        </p:txBody>
      </p:sp>
      <p:sp>
        <p:nvSpPr>
          <p:cNvPr id="4" name="Footer Placeholder 3"/>
          <p:cNvSpPr>
            <a:spLocks noGrp="1"/>
          </p:cNvSpPr>
          <p:nvPr>
            <p:ph type="ftr" sz="quarter" idx="11"/>
          </p:nvPr>
        </p:nvSpPr>
        <p:spPr/>
        <p:txBody>
          <a:bodyPr/>
          <a:lstStyle/>
          <a:p>
            <a:r>
              <a:rPr lang="en-US" smtClean="0"/>
              <a:t>AMRITA CENTER FOR CYBERSECURITY</a:t>
            </a:r>
            <a:endParaRPr lang="en-US"/>
          </a:p>
        </p:txBody>
      </p:sp>
      <p:sp>
        <p:nvSpPr>
          <p:cNvPr id="5" name="Slide Number Placeholder 4"/>
          <p:cNvSpPr>
            <a:spLocks noGrp="1"/>
          </p:cNvSpPr>
          <p:nvPr>
            <p:ph type="sldNum" sz="quarter" idx="12"/>
          </p:nvPr>
        </p:nvSpPr>
        <p:spPr/>
        <p:txBody>
          <a:bodyPr/>
          <a:lstStyle/>
          <a:p>
            <a:fld id="{26EAE79F-8373-9B49-B0D1-4D8E73CDE129}" type="slidenum">
              <a:rPr lang="en-US" smtClean="0"/>
              <a:t>18</a:t>
            </a:fld>
            <a:endParaRPr lang="en-US"/>
          </a:p>
        </p:txBody>
      </p:sp>
    </p:spTree>
    <p:extLst>
      <p:ext uri="{BB962C8B-B14F-4D97-AF65-F5344CB8AC3E}">
        <p14:creationId xmlns:p14="http://schemas.microsoft.com/office/powerpoint/2010/main" val="21725354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981200" y="2006600"/>
            <a:ext cx="3352800" cy="1422400"/>
          </a:xfrm>
          <a:prstGeom prst="round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92" name="Rectangle 2"/>
          <p:cNvSpPr>
            <a:spLocks noGrp="1" noChangeArrowheads="1"/>
          </p:cNvSpPr>
          <p:nvPr>
            <p:ph type="title"/>
          </p:nvPr>
        </p:nvSpPr>
        <p:spPr/>
        <p:txBody>
          <a:bodyPr>
            <a:normAutofit fontScale="90000"/>
          </a:bodyPr>
          <a:lstStyle/>
          <a:p>
            <a:pPr eaLnBrk="1" hangingPunct="1"/>
            <a:r>
              <a:rPr lang="en-US" dirty="0" smtClean="0"/>
              <a:t>Attack 1:    </a:t>
            </a:r>
            <a:r>
              <a:rPr lang="en-US" b="1" dirty="0" smtClean="0"/>
              <a:t>two time </a:t>
            </a:r>
            <a:r>
              <a:rPr lang="en-US" dirty="0" smtClean="0"/>
              <a:t>pad is insecure !!</a:t>
            </a:r>
          </a:p>
        </p:txBody>
      </p:sp>
      <p:sp>
        <p:nvSpPr>
          <p:cNvPr id="35843" name="Rectangle 3"/>
          <p:cNvSpPr>
            <a:spLocks noGrp="1" noChangeArrowheads="1"/>
          </p:cNvSpPr>
          <p:nvPr>
            <p:ph idx="1"/>
          </p:nvPr>
        </p:nvSpPr>
        <p:spPr>
          <a:xfrm>
            <a:off x="381000" y="1524000"/>
            <a:ext cx="8534400" cy="5334000"/>
          </a:xfrm>
        </p:spPr>
        <p:txBody>
          <a:bodyPr>
            <a:noAutofit/>
          </a:bodyPr>
          <a:lstStyle/>
          <a:p>
            <a:pPr marL="0" indent="0" eaLnBrk="1" hangingPunct="1">
              <a:buNone/>
            </a:pPr>
            <a:r>
              <a:rPr lang="en-US" dirty="0" smtClean="0"/>
              <a:t>Never use stream cipher key more than once !!</a:t>
            </a:r>
          </a:p>
          <a:p>
            <a:pPr marL="0" indent="0" eaLnBrk="1" hangingPunct="1">
              <a:lnSpc>
                <a:spcPct val="140000"/>
              </a:lnSpc>
              <a:buNone/>
            </a:pPr>
            <a:r>
              <a:rPr lang="en-US" sz="2000" dirty="0" smtClean="0"/>
              <a:t>		         </a:t>
            </a:r>
          </a:p>
          <a:p>
            <a:pPr marL="0" indent="0" eaLnBrk="1" hangingPunct="1">
              <a:lnSpc>
                <a:spcPct val="140000"/>
              </a:lnSpc>
              <a:buNone/>
            </a:pPr>
            <a:r>
              <a:rPr lang="en-US" sz="2000" b="0" dirty="0"/>
              <a:t>	</a:t>
            </a:r>
            <a:r>
              <a:rPr lang="en-US" sz="2000" b="0" dirty="0" smtClean="0"/>
              <a:t>	C</a:t>
            </a:r>
            <a:r>
              <a:rPr lang="en-US" sz="2000" b="0" baseline="-25000" dirty="0" smtClean="0"/>
              <a:t>1</a:t>
            </a:r>
            <a:r>
              <a:rPr lang="en-US" sz="2000" b="0" dirty="0" smtClean="0"/>
              <a:t>  </a:t>
            </a:r>
            <a:r>
              <a:rPr lang="en-US" sz="2000" b="0" dirty="0" smtClean="0">
                <a:sym typeface="Symbol" pitchFamily="18" charset="2"/>
              </a:rPr>
              <a:t>  m</a:t>
            </a:r>
            <a:r>
              <a:rPr lang="en-US" sz="2000" b="0" baseline="-25000" dirty="0" smtClean="0">
                <a:sym typeface="Symbol" pitchFamily="18" charset="2"/>
              </a:rPr>
              <a:t>1</a:t>
            </a:r>
            <a:r>
              <a:rPr lang="en-US" sz="2000" b="0" dirty="0" smtClean="0">
                <a:sym typeface="Symbol" pitchFamily="18" charset="2"/>
              </a:rPr>
              <a:t>    PRG(k)</a:t>
            </a:r>
          </a:p>
          <a:p>
            <a:pPr lvl="1" eaLnBrk="1" hangingPunct="1">
              <a:buFont typeface="Times" pitchFamily="18" charset="0"/>
              <a:buNone/>
            </a:pPr>
            <a:r>
              <a:rPr lang="en-US" dirty="0" smtClean="0">
                <a:sym typeface="Symbol" pitchFamily="18" charset="2"/>
              </a:rPr>
              <a:t>			</a:t>
            </a:r>
            <a:r>
              <a:rPr lang="en-US" dirty="0" smtClean="0"/>
              <a:t>C</a:t>
            </a:r>
            <a:r>
              <a:rPr lang="en-US" baseline="-25000" dirty="0" smtClean="0"/>
              <a:t>2</a:t>
            </a:r>
            <a:r>
              <a:rPr lang="en-US" dirty="0" smtClean="0"/>
              <a:t>  </a:t>
            </a:r>
            <a:r>
              <a:rPr lang="en-US" dirty="0" smtClean="0">
                <a:sym typeface="Symbol" pitchFamily="18" charset="2"/>
              </a:rPr>
              <a:t>  m</a:t>
            </a:r>
            <a:r>
              <a:rPr lang="en-US" baseline="-25000" dirty="0" smtClean="0">
                <a:sym typeface="Symbol" pitchFamily="18" charset="2"/>
              </a:rPr>
              <a:t>2</a:t>
            </a:r>
            <a:r>
              <a:rPr lang="en-US" dirty="0" smtClean="0">
                <a:sym typeface="Symbol" pitchFamily="18" charset="2"/>
              </a:rPr>
              <a:t>    PRG(k)</a:t>
            </a:r>
          </a:p>
          <a:p>
            <a:pPr lvl="1" eaLnBrk="1" hangingPunct="1">
              <a:lnSpc>
                <a:spcPct val="140000"/>
              </a:lnSpc>
              <a:spcBef>
                <a:spcPct val="80000"/>
              </a:spcBef>
              <a:buFont typeface="Times" pitchFamily="18" charset="0"/>
              <a:buNone/>
            </a:pPr>
            <a:endParaRPr lang="en-US" dirty="0" smtClean="0">
              <a:sym typeface="Symbol" pitchFamily="18" charset="2"/>
            </a:endParaRPr>
          </a:p>
          <a:p>
            <a:pPr lvl="1" eaLnBrk="1" hangingPunct="1">
              <a:lnSpc>
                <a:spcPct val="140000"/>
              </a:lnSpc>
              <a:spcBef>
                <a:spcPct val="80000"/>
              </a:spcBef>
              <a:buFont typeface="Times" pitchFamily="18" charset="0"/>
              <a:buNone/>
            </a:pPr>
            <a:r>
              <a:rPr lang="en-US" dirty="0" smtClean="0">
                <a:sym typeface="Symbol" pitchFamily="18" charset="2"/>
              </a:rPr>
              <a:t>Eavesdropper does:</a:t>
            </a:r>
          </a:p>
          <a:p>
            <a:pPr lvl="1" eaLnBrk="1" hangingPunct="1">
              <a:lnSpc>
                <a:spcPct val="120000"/>
              </a:lnSpc>
              <a:buFont typeface="Times" pitchFamily="18" charset="0"/>
              <a:buNone/>
            </a:pPr>
            <a:r>
              <a:rPr lang="en-US" dirty="0" smtClean="0">
                <a:sym typeface="Symbol" pitchFamily="18" charset="2"/>
              </a:rPr>
              <a:t>			C</a:t>
            </a:r>
            <a:r>
              <a:rPr lang="en-US" baseline="-25000" dirty="0" smtClean="0">
                <a:sym typeface="Symbol" pitchFamily="18" charset="2"/>
              </a:rPr>
              <a:t>1 </a:t>
            </a:r>
            <a:r>
              <a:rPr lang="en-US" dirty="0" smtClean="0">
                <a:sym typeface="Symbol" pitchFamily="18" charset="2"/>
              </a:rPr>
              <a:t>   C</a:t>
            </a:r>
            <a:r>
              <a:rPr lang="en-US" baseline="-25000" dirty="0" smtClean="0">
                <a:sym typeface="Symbol" pitchFamily="18" charset="2"/>
              </a:rPr>
              <a:t>2       </a:t>
            </a:r>
            <a:r>
              <a:rPr lang="en-US" b="1" dirty="0" smtClean="0">
                <a:sym typeface="Symbol" pitchFamily="18" charset="2"/>
              </a:rPr>
              <a:t></a:t>
            </a:r>
            <a:r>
              <a:rPr lang="en-US" dirty="0" smtClean="0">
                <a:sym typeface="Symbol" pitchFamily="18" charset="2"/>
              </a:rPr>
              <a:t>        m</a:t>
            </a:r>
            <a:r>
              <a:rPr lang="en-US" baseline="-25000" dirty="0" smtClean="0">
                <a:sym typeface="Symbol" pitchFamily="18" charset="2"/>
              </a:rPr>
              <a:t>1</a:t>
            </a:r>
            <a:r>
              <a:rPr lang="en-US" dirty="0" smtClean="0">
                <a:sym typeface="Symbol" pitchFamily="18" charset="2"/>
              </a:rPr>
              <a:t>   m</a:t>
            </a:r>
            <a:r>
              <a:rPr lang="en-US" baseline="-25000" dirty="0" smtClean="0">
                <a:sym typeface="Symbol" pitchFamily="18" charset="2"/>
              </a:rPr>
              <a:t>2 </a:t>
            </a:r>
          </a:p>
          <a:p>
            <a:pPr lvl="1" eaLnBrk="1" hangingPunct="1">
              <a:lnSpc>
                <a:spcPct val="120000"/>
              </a:lnSpc>
              <a:buFont typeface="Times" pitchFamily="18" charset="0"/>
              <a:buNone/>
            </a:pPr>
            <a:endParaRPr lang="en-US" baseline="-25000" dirty="0" smtClean="0">
              <a:sym typeface="Symbol" pitchFamily="18" charset="2"/>
            </a:endParaRPr>
          </a:p>
          <a:p>
            <a:pPr lvl="1" eaLnBrk="1" hangingPunct="1">
              <a:lnSpc>
                <a:spcPct val="120000"/>
              </a:lnSpc>
              <a:buFont typeface="Times" pitchFamily="18" charset="0"/>
              <a:buNone/>
            </a:pPr>
            <a:r>
              <a:rPr lang="en-US" dirty="0" smtClean="0">
                <a:sym typeface="Symbol" pitchFamily="18" charset="2"/>
              </a:rPr>
              <a:t>Enough redundancy in English and ASCII encoding that:</a:t>
            </a:r>
          </a:p>
          <a:p>
            <a:pPr lvl="1" eaLnBrk="1" hangingPunct="1">
              <a:lnSpc>
                <a:spcPct val="80000"/>
              </a:lnSpc>
              <a:buFont typeface="Times" pitchFamily="18" charset="0"/>
              <a:buNone/>
            </a:pPr>
            <a:r>
              <a:rPr lang="en-US" dirty="0" smtClean="0">
                <a:sym typeface="Symbol" pitchFamily="18" charset="2"/>
              </a:rPr>
              <a:t>			 m</a:t>
            </a:r>
            <a:r>
              <a:rPr lang="en-US" baseline="-25000" dirty="0" smtClean="0">
                <a:sym typeface="Symbol" pitchFamily="18" charset="2"/>
              </a:rPr>
              <a:t>1</a:t>
            </a:r>
            <a:r>
              <a:rPr lang="en-US" dirty="0" smtClean="0">
                <a:sym typeface="Symbol" pitchFamily="18" charset="2"/>
              </a:rPr>
              <a:t>   m</a:t>
            </a:r>
            <a:r>
              <a:rPr lang="en-US" baseline="-25000" dirty="0" smtClean="0">
                <a:sym typeface="Symbol" pitchFamily="18" charset="2"/>
              </a:rPr>
              <a:t>2       </a:t>
            </a:r>
            <a:r>
              <a:rPr lang="en-US" b="1" dirty="0" smtClean="0">
                <a:sym typeface="Symbol" pitchFamily="18" charset="2"/>
              </a:rPr>
              <a:t></a:t>
            </a:r>
            <a:r>
              <a:rPr lang="en-US" dirty="0" smtClean="0">
                <a:sym typeface="Symbol" pitchFamily="18" charset="2"/>
              </a:rPr>
              <a:t>      m</a:t>
            </a:r>
            <a:r>
              <a:rPr lang="en-US" baseline="-25000" dirty="0" smtClean="0">
                <a:sym typeface="Symbol" pitchFamily="18" charset="2"/>
              </a:rPr>
              <a:t>1</a:t>
            </a:r>
            <a:r>
              <a:rPr lang="en-US" dirty="0" smtClean="0">
                <a:sym typeface="Symbol" pitchFamily="18" charset="2"/>
              </a:rPr>
              <a:t> ,  m</a:t>
            </a:r>
            <a:r>
              <a:rPr lang="en-US" baseline="-25000" dirty="0" smtClean="0">
                <a:sym typeface="Symbol" pitchFamily="18" charset="2"/>
              </a:rPr>
              <a:t>2</a:t>
            </a:r>
            <a:endParaRPr lang="en-US" dirty="0" smtClean="0">
              <a:sym typeface="Symbol" pitchFamily="18" charset="2"/>
            </a:endParaRPr>
          </a:p>
        </p:txBody>
      </p:sp>
      <p:sp>
        <p:nvSpPr>
          <p:cNvPr id="4" name="Footer Placeholder 3"/>
          <p:cNvSpPr>
            <a:spLocks noGrp="1"/>
          </p:cNvSpPr>
          <p:nvPr>
            <p:ph type="ftr" sz="quarter" idx="11"/>
          </p:nvPr>
        </p:nvSpPr>
        <p:spPr/>
        <p:txBody>
          <a:bodyPr/>
          <a:lstStyle/>
          <a:p>
            <a:r>
              <a:rPr lang="en-US" smtClean="0"/>
              <a:t>AMRITA CENTER FOR CYBERSECURITY</a:t>
            </a:r>
            <a:endParaRPr lang="en-US"/>
          </a:p>
        </p:txBody>
      </p:sp>
      <p:sp>
        <p:nvSpPr>
          <p:cNvPr id="5" name="Slide Number Placeholder 4"/>
          <p:cNvSpPr>
            <a:spLocks noGrp="1"/>
          </p:cNvSpPr>
          <p:nvPr>
            <p:ph type="sldNum" sz="quarter" idx="12"/>
          </p:nvPr>
        </p:nvSpPr>
        <p:spPr/>
        <p:txBody>
          <a:bodyPr/>
          <a:lstStyle/>
          <a:p>
            <a:fld id="{26EAE79F-8373-9B49-B0D1-4D8E73CDE129}" type="slidenum">
              <a:rPr lang="en-US" smtClean="0"/>
              <a:t>19</a:t>
            </a:fld>
            <a:endParaRPr lang="en-US"/>
          </a:p>
        </p:txBody>
      </p:sp>
    </p:spTree>
    <p:extLst>
      <p:ext uri="{BB962C8B-B14F-4D97-AF65-F5344CB8AC3E}">
        <p14:creationId xmlns:p14="http://schemas.microsoft.com/office/powerpoint/2010/main" val="6717744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Late Submissions</a:t>
            </a:r>
            <a:endParaRPr lang="en-US" dirty="0"/>
          </a:p>
        </p:txBody>
      </p:sp>
      <p:sp>
        <p:nvSpPr>
          <p:cNvPr id="3" name="Content Placeholder 2"/>
          <p:cNvSpPr>
            <a:spLocks noGrp="1"/>
          </p:cNvSpPr>
          <p:nvPr>
            <p:ph idx="1"/>
          </p:nvPr>
        </p:nvSpPr>
        <p:spPr/>
        <p:txBody>
          <a:bodyPr/>
          <a:lstStyle/>
          <a:p>
            <a:r>
              <a:rPr lang="en-US" dirty="0" smtClean="0"/>
              <a:t>10% penalty for each day</a:t>
            </a:r>
          </a:p>
          <a:p>
            <a:endParaRPr lang="en-US" dirty="0"/>
          </a:p>
          <a:p>
            <a:r>
              <a:rPr lang="en-US" dirty="0" smtClean="0"/>
              <a:t>For next weeks quiz </a:t>
            </a:r>
            <a:r>
              <a:rPr lang="en-US" dirty="0" err="1" smtClean="0"/>
              <a:t>Herberts</a:t>
            </a:r>
            <a:r>
              <a:rPr lang="en-US" dirty="0" smtClean="0"/>
              <a:t> </a:t>
            </a:r>
            <a:r>
              <a:rPr lang="en-US" smtClean="0"/>
              <a:t>Lectures </a:t>
            </a:r>
            <a:r>
              <a:rPr lang="en-US" smtClean="0"/>
              <a:t>3,4,5</a:t>
            </a:r>
            <a:endParaRPr lang="en-US" dirty="0"/>
          </a:p>
        </p:txBody>
      </p:sp>
      <p:sp>
        <p:nvSpPr>
          <p:cNvPr id="4" name="Footer Placeholder 3"/>
          <p:cNvSpPr>
            <a:spLocks noGrp="1"/>
          </p:cNvSpPr>
          <p:nvPr>
            <p:ph type="ftr" sz="quarter" idx="11"/>
          </p:nvPr>
        </p:nvSpPr>
        <p:spPr/>
        <p:txBody>
          <a:bodyPr/>
          <a:lstStyle/>
          <a:p>
            <a:r>
              <a:rPr lang="en-US" smtClean="0"/>
              <a:t>AMRITA CENTER FOR CYBERSECURITY</a:t>
            </a:r>
            <a:endParaRPr lang="en-US"/>
          </a:p>
        </p:txBody>
      </p:sp>
      <p:sp>
        <p:nvSpPr>
          <p:cNvPr id="5" name="Slide Number Placeholder 4"/>
          <p:cNvSpPr>
            <a:spLocks noGrp="1"/>
          </p:cNvSpPr>
          <p:nvPr>
            <p:ph type="sldNum" sz="quarter" idx="12"/>
          </p:nvPr>
        </p:nvSpPr>
        <p:spPr/>
        <p:txBody>
          <a:bodyPr/>
          <a:lstStyle/>
          <a:p>
            <a:fld id="{26EAE79F-8373-9B49-B0D1-4D8E73CDE129}" type="slidenum">
              <a:rPr lang="en-US" smtClean="0"/>
              <a:t>2</a:t>
            </a:fld>
            <a:endParaRPr lang="en-US"/>
          </a:p>
        </p:txBody>
      </p:sp>
    </p:spTree>
    <p:extLst>
      <p:ext uri="{BB962C8B-B14F-4D97-AF65-F5344CB8AC3E}">
        <p14:creationId xmlns:p14="http://schemas.microsoft.com/office/powerpoint/2010/main" val="221737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examples</a:t>
            </a:r>
            <a:endParaRPr lang="en-US" dirty="0"/>
          </a:p>
        </p:txBody>
      </p:sp>
      <p:sp>
        <p:nvSpPr>
          <p:cNvPr id="3" name="Content Placeholder 2"/>
          <p:cNvSpPr>
            <a:spLocks noGrp="1"/>
          </p:cNvSpPr>
          <p:nvPr>
            <p:ph idx="1"/>
          </p:nvPr>
        </p:nvSpPr>
        <p:spPr/>
        <p:txBody>
          <a:bodyPr/>
          <a:lstStyle/>
          <a:p>
            <a:r>
              <a:rPr lang="en-US" dirty="0" smtClean="0"/>
              <a:t>Project </a:t>
            </a:r>
            <a:r>
              <a:rPr lang="en-US" dirty="0" err="1" smtClean="0"/>
              <a:t>Venona</a:t>
            </a:r>
            <a:r>
              <a:rPr lang="en-US" dirty="0" smtClean="0"/>
              <a:t> – historic example (1940’s)	</a:t>
            </a:r>
          </a:p>
          <a:p>
            <a:endParaRPr lang="en-US" dirty="0"/>
          </a:p>
          <a:p>
            <a:r>
              <a:rPr lang="en-US" dirty="0" smtClean="0"/>
              <a:t>MS-PPTP   (windows NT):</a:t>
            </a:r>
          </a:p>
          <a:p>
            <a:endParaRPr lang="en-US" dirty="0"/>
          </a:p>
          <a:p>
            <a:endParaRPr lang="en-US" dirty="0" smtClean="0"/>
          </a:p>
          <a:p>
            <a:endParaRPr lang="en-US" dirty="0"/>
          </a:p>
          <a:p>
            <a:pPr marL="0" lvl="1" indent="0">
              <a:buNone/>
            </a:pPr>
            <a:endParaRPr lang="en-US" sz="2400" i="1" dirty="0" smtClean="0"/>
          </a:p>
          <a:p>
            <a:pPr marL="0" lvl="1" indent="0">
              <a:buNone/>
            </a:pPr>
            <a:endParaRPr lang="en-US" sz="2400" i="1" dirty="0"/>
          </a:p>
          <a:p>
            <a:pPr marL="0" lvl="1" indent="0">
              <a:buNone/>
            </a:pPr>
            <a:r>
              <a:rPr lang="en-US" sz="2400" i="1" dirty="0" smtClean="0"/>
              <a:t>     [m1 || m2 || m3… </a:t>
            </a:r>
            <a:r>
              <a:rPr lang="en-US" sz="2400" i="1" dirty="0">
                <a:sym typeface="Symbol" pitchFamily="18" charset="2"/>
              </a:rPr>
              <a:t>  PRG(k</a:t>
            </a:r>
            <a:r>
              <a:rPr lang="en-US" sz="2400" i="1" dirty="0" smtClean="0">
                <a:sym typeface="Symbol" pitchFamily="18" charset="2"/>
              </a:rPr>
              <a:t>)</a:t>
            </a:r>
            <a:r>
              <a:rPr lang="en-US" sz="2400" i="1" dirty="0" smtClean="0"/>
              <a:t>]</a:t>
            </a:r>
            <a:r>
              <a:rPr lang="en-US" sz="2400" i="1" dirty="0"/>
              <a:t>	</a:t>
            </a:r>
            <a:r>
              <a:rPr lang="en-US" sz="2400" i="1" dirty="0" smtClean="0"/>
              <a:t>     [s1 </a:t>
            </a:r>
            <a:r>
              <a:rPr lang="en-US" sz="2400" i="1" dirty="0"/>
              <a:t>|| </a:t>
            </a:r>
            <a:r>
              <a:rPr lang="en-US" sz="2400" i="1" dirty="0" smtClean="0"/>
              <a:t>s2 </a:t>
            </a:r>
            <a:r>
              <a:rPr lang="en-US" sz="2400" i="1" dirty="0"/>
              <a:t>|| </a:t>
            </a:r>
            <a:r>
              <a:rPr lang="en-US" sz="2400" i="1" dirty="0" smtClean="0"/>
              <a:t>s3… </a:t>
            </a:r>
            <a:r>
              <a:rPr lang="en-US" sz="2400" i="1" dirty="0">
                <a:sym typeface="Symbol" pitchFamily="18" charset="2"/>
              </a:rPr>
              <a:t>  PRG(k)</a:t>
            </a:r>
            <a:r>
              <a:rPr lang="en-US" sz="2400" i="1" dirty="0" smtClean="0"/>
              <a:t>]</a:t>
            </a:r>
            <a:endParaRPr lang="en-US" sz="2400" i="1" dirty="0"/>
          </a:p>
        </p:txBody>
      </p:sp>
      <p:sp>
        <p:nvSpPr>
          <p:cNvPr id="27" name="Footer Placeholder 26"/>
          <p:cNvSpPr>
            <a:spLocks noGrp="1"/>
          </p:cNvSpPr>
          <p:nvPr>
            <p:ph type="ftr" sz="quarter" idx="11"/>
          </p:nvPr>
        </p:nvSpPr>
        <p:spPr/>
        <p:txBody>
          <a:bodyPr/>
          <a:lstStyle/>
          <a:p>
            <a:r>
              <a:rPr lang="en-US" smtClean="0"/>
              <a:t>AMRITA CENTER FOR CYBERSECURITY</a:t>
            </a:r>
            <a:endParaRPr lang="en-US"/>
          </a:p>
        </p:txBody>
      </p:sp>
      <p:sp>
        <p:nvSpPr>
          <p:cNvPr id="28" name="Slide Number Placeholder 27"/>
          <p:cNvSpPr>
            <a:spLocks noGrp="1"/>
          </p:cNvSpPr>
          <p:nvPr>
            <p:ph type="sldNum" sz="quarter" idx="12"/>
          </p:nvPr>
        </p:nvSpPr>
        <p:spPr/>
        <p:txBody>
          <a:bodyPr/>
          <a:lstStyle/>
          <a:p>
            <a:fld id="{26EAE79F-8373-9B49-B0D1-4D8E73CDE129}" type="slidenum">
              <a:rPr lang="en-US" smtClean="0"/>
              <a:t>20</a:t>
            </a:fld>
            <a:endParaRPr lang="en-US"/>
          </a:p>
        </p:txBody>
      </p:sp>
      <p:pic>
        <p:nvPicPr>
          <p:cNvPr id="4" name="Picture 3"/>
          <p:cNvPicPr>
            <a:picLocks noChangeAspect="1"/>
          </p:cNvPicPr>
          <p:nvPr/>
        </p:nvPicPr>
        <p:blipFill>
          <a:blip r:embed="rId3"/>
          <a:stretch>
            <a:fillRect/>
          </a:stretch>
        </p:blipFill>
        <p:spPr>
          <a:xfrm flipH="1">
            <a:off x="6858000" y="3464621"/>
            <a:ext cx="1295400" cy="1744647"/>
          </a:xfrm>
          <a:prstGeom prst="rect">
            <a:avLst/>
          </a:prstGeom>
        </p:spPr>
      </p:pic>
      <p:pic>
        <p:nvPicPr>
          <p:cNvPr id="5" name="Picture 4"/>
          <p:cNvPicPr>
            <a:picLocks noChangeAspect="1"/>
          </p:cNvPicPr>
          <p:nvPr/>
        </p:nvPicPr>
        <p:blipFill>
          <a:blip r:embed="rId4"/>
          <a:stretch>
            <a:fillRect/>
          </a:stretch>
        </p:blipFill>
        <p:spPr>
          <a:xfrm flipH="1">
            <a:off x="914401" y="3667820"/>
            <a:ext cx="1076739" cy="1320800"/>
          </a:xfrm>
          <a:prstGeom prst="rect">
            <a:avLst/>
          </a:prstGeom>
        </p:spPr>
      </p:pic>
      <p:sp>
        <p:nvSpPr>
          <p:cNvPr id="6" name="TextBox 5"/>
          <p:cNvSpPr txBox="1"/>
          <p:nvPr/>
        </p:nvSpPr>
        <p:spPr>
          <a:xfrm>
            <a:off x="762000" y="3835401"/>
            <a:ext cx="325730" cy="461665"/>
          </a:xfrm>
          <a:prstGeom prst="rect">
            <a:avLst/>
          </a:prstGeom>
          <a:noFill/>
        </p:spPr>
        <p:txBody>
          <a:bodyPr wrap="none" rtlCol="0">
            <a:spAutoFit/>
          </a:bodyPr>
          <a:lstStyle/>
          <a:p>
            <a:r>
              <a:rPr lang="en-US" sz="2400" dirty="0"/>
              <a:t>k</a:t>
            </a:r>
          </a:p>
        </p:txBody>
      </p:sp>
      <p:sp>
        <p:nvSpPr>
          <p:cNvPr id="7" name="TextBox 6"/>
          <p:cNvSpPr txBox="1"/>
          <p:nvPr/>
        </p:nvSpPr>
        <p:spPr>
          <a:xfrm>
            <a:off x="8153400" y="3829448"/>
            <a:ext cx="325730" cy="461665"/>
          </a:xfrm>
          <a:prstGeom prst="rect">
            <a:avLst/>
          </a:prstGeom>
          <a:noFill/>
        </p:spPr>
        <p:txBody>
          <a:bodyPr wrap="none" rtlCol="0">
            <a:spAutoFit/>
          </a:bodyPr>
          <a:lstStyle/>
          <a:p>
            <a:r>
              <a:rPr lang="en-US" sz="2400" dirty="0"/>
              <a:t>k</a:t>
            </a:r>
          </a:p>
        </p:txBody>
      </p:sp>
      <p:sp>
        <p:nvSpPr>
          <p:cNvPr id="8" name="TextBox 7"/>
          <p:cNvSpPr txBox="1"/>
          <p:nvPr/>
        </p:nvSpPr>
        <p:spPr>
          <a:xfrm>
            <a:off x="2221860" y="5762455"/>
            <a:ext cx="5709315" cy="461665"/>
          </a:xfrm>
          <a:prstGeom prst="rect">
            <a:avLst/>
          </a:prstGeom>
          <a:noFill/>
        </p:spPr>
        <p:txBody>
          <a:bodyPr wrap="none" rtlCol="0">
            <a:spAutoFit/>
          </a:bodyPr>
          <a:lstStyle/>
          <a:p>
            <a:r>
              <a:rPr lang="en-US" sz="2400" dirty="0" smtClean="0">
                <a:solidFill>
                  <a:srgbClr val="FF0000"/>
                </a:solidFill>
              </a:rPr>
              <a:t>Need different keys for    C</a:t>
            </a:r>
            <a:r>
              <a:rPr lang="en-US" sz="2400" dirty="0">
                <a:solidFill>
                  <a:srgbClr val="FF0000"/>
                </a:solidFill>
                <a:sym typeface="Wingdings"/>
              </a:rPr>
              <a:t>⟶</a:t>
            </a:r>
            <a:r>
              <a:rPr lang="en-US" sz="2400" dirty="0" smtClean="0">
                <a:solidFill>
                  <a:srgbClr val="FF0000"/>
                </a:solidFill>
              </a:rPr>
              <a:t>S    and    S</a:t>
            </a:r>
            <a:r>
              <a:rPr lang="en-US" sz="2400" dirty="0">
                <a:solidFill>
                  <a:srgbClr val="FF0000"/>
                </a:solidFill>
                <a:sym typeface="Wingdings"/>
              </a:rPr>
              <a:t>⟶</a:t>
            </a:r>
            <a:r>
              <a:rPr lang="en-US" sz="2400" dirty="0" smtClean="0">
                <a:solidFill>
                  <a:srgbClr val="FF0000"/>
                </a:solidFill>
                <a:sym typeface="Wingdings"/>
              </a:rPr>
              <a:t>C</a:t>
            </a:r>
            <a:endParaRPr lang="en-US" sz="2400" dirty="0">
              <a:solidFill>
                <a:srgbClr val="FF0000"/>
              </a:solidFill>
            </a:endParaRPr>
          </a:p>
        </p:txBody>
      </p:sp>
      <p:cxnSp>
        <p:nvCxnSpPr>
          <p:cNvPr id="13" name="Straight Arrow Connector 12"/>
          <p:cNvCxnSpPr/>
          <p:nvPr/>
        </p:nvCxnSpPr>
        <p:spPr>
          <a:xfrm flipV="1">
            <a:off x="1991140" y="4041395"/>
            <a:ext cx="1852020" cy="329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1991140" y="4416117"/>
            <a:ext cx="1852020" cy="329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1958152" y="4841060"/>
            <a:ext cx="1852020" cy="329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a:off x="4981264" y="4041395"/>
            <a:ext cx="202913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4981264" y="4420058"/>
            <a:ext cx="202913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4981264" y="4881932"/>
            <a:ext cx="202913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424658" y="3703441"/>
            <a:ext cx="486056" cy="369332"/>
          </a:xfrm>
          <a:prstGeom prst="rect">
            <a:avLst/>
          </a:prstGeom>
          <a:noFill/>
        </p:spPr>
        <p:txBody>
          <a:bodyPr wrap="none" rtlCol="0">
            <a:spAutoFit/>
          </a:bodyPr>
          <a:lstStyle/>
          <a:p>
            <a:r>
              <a:rPr lang="en-US" dirty="0" smtClean="0"/>
              <a:t>m1</a:t>
            </a:r>
            <a:endParaRPr lang="en-US" dirty="0"/>
          </a:p>
        </p:txBody>
      </p:sp>
      <p:sp>
        <p:nvSpPr>
          <p:cNvPr id="22" name="TextBox 21"/>
          <p:cNvSpPr txBox="1"/>
          <p:nvPr/>
        </p:nvSpPr>
        <p:spPr>
          <a:xfrm>
            <a:off x="2692516" y="4086771"/>
            <a:ext cx="486056" cy="369332"/>
          </a:xfrm>
          <a:prstGeom prst="rect">
            <a:avLst/>
          </a:prstGeom>
          <a:noFill/>
        </p:spPr>
        <p:txBody>
          <a:bodyPr wrap="none" rtlCol="0">
            <a:spAutoFit/>
          </a:bodyPr>
          <a:lstStyle/>
          <a:p>
            <a:r>
              <a:rPr lang="en-US" dirty="0" smtClean="0"/>
              <a:t>m2</a:t>
            </a:r>
            <a:endParaRPr lang="en-US" dirty="0"/>
          </a:p>
        </p:txBody>
      </p:sp>
      <p:sp>
        <p:nvSpPr>
          <p:cNvPr id="23" name="TextBox 22"/>
          <p:cNvSpPr txBox="1"/>
          <p:nvPr/>
        </p:nvSpPr>
        <p:spPr>
          <a:xfrm>
            <a:off x="2993362" y="4503091"/>
            <a:ext cx="486056" cy="369332"/>
          </a:xfrm>
          <a:prstGeom prst="rect">
            <a:avLst/>
          </a:prstGeom>
          <a:noFill/>
        </p:spPr>
        <p:txBody>
          <a:bodyPr wrap="none" rtlCol="0">
            <a:spAutoFit/>
          </a:bodyPr>
          <a:lstStyle/>
          <a:p>
            <a:r>
              <a:rPr lang="en-US" dirty="0" smtClean="0"/>
              <a:t>m3</a:t>
            </a:r>
            <a:endParaRPr lang="en-US" dirty="0"/>
          </a:p>
        </p:txBody>
      </p:sp>
      <p:sp>
        <p:nvSpPr>
          <p:cNvPr id="24" name="TextBox 23"/>
          <p:cNvSpPr txBox="1"/>
          <p:nvPr/>
        </p:nvSpPr>
        <p:spPr>
          <a:xfrm>
            <a:off x="5395580" y="3672063"/>
            <a:ext cx="391942" cy="369332"/>
          </a:xfrm>
          <a:prstGeom prst="rect">
            <a:avLst/>
          </a:prstGeom>
          <a:noFill/>
        </p:spPr>
        <p:txBody>
          <a:bodyPr wrap="none" rtlCol="0">
            <a:spAutoFit/>
          </a:bodyPr>
          <a:lstStyle/>
          <a:p>
            <a:r>
              <a:rPr lang="en-US" dirty="0" smtClean="0"/>
              <a:t>s1</a:t>
            </a:r>
            <a:endParaRPr lang="en-US" dirty="0"/>
          </a:p>
        </p:txBody>
      </p:sp>
      <p:sp>
        <p:nvSpPr>
          <p:cNvPr id="25" name="TextBox 24"/>
          <p:cNvSpPr txBox="1"/>
          <p:nvPr/>
        </p:nvSpPr>
        <p:spPr>
          <a:xfrm>
            <a:off x="5597462" y="4071888"/>
            <a:ext cx="391942" cy="369332"/>
          </a:xfrm>
          <a:prstGeom prst="rect">
            <a:avLst/>
          </a:prstGeom>
          <a:noFill/>
        </p:spPr>
        <p:txBody>
          <a:bodyPr wrap="none" rtlCol="0">
            <a:spAutoFit/>
          </a:bodyPr>
          <a:lstStyle/>
          <a:p>
            <a:r>
              <a:rPr lang="en-US" dirty="0" smtClean="0"/>
              <a:t>s2</a:t>
            </a:r>
            <a:endParaRPr lang="en-US" dirty="0"/>
          </a:p>
        </p:txBody>
      </p:sp>
      <p:sp>
        <p:nvSpPr>
          <p:cNvPr id="26" name="TextBox 25"/>
          <p:cNvSpPr txBox="1"/>
          <p:nvPr/>
        </p:nvSpPr>
        <p:spPr>
          <a:xfrm>
            <a:off x="5832332" y="4504703"/>
            <a:ext cx="391942" cy="369332"/>
          </a:xfrm>
          <a:prstGeom prst="rect">
            <a:avLst/>
          </a:prstGeom>
          <a:noFill/>
        </p:spPr>
        <p:txBody>
          <a:bodyPr wrap="none" rtlCol="0">
            <a:spAutoFit/>
          </a:bodyPr>
          <a:lstStyle/>
          <a:p>
            <a:r>
              <a:rPr lang="en-US" dirty="0" smtClean="0"/>
              <a:t>s3</a:t>
            </a:r>
            <a:endParaRPr lang="en-US" dirty="0"/>
          </a:p>
        </p:txBody>
      </p:sp>
    </p:spTree>
    <p:extLst>
      <p:ext uri="{BB962C8B-B14F-4D97-AF65-F5344CB8AC3E}">
        <p14:creationId xmlns:p14="http://schemas.microsoft.com/office/powerpoint/2010/main" val="10338977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examples</a:t>
            </a:r>
          </a:p>
        </p:txBody>
      </p:sp>
      <p:sp>
        <p:nvSpPr>
          <p:cNvPr id="3" name="Content Placeholder 2"/>
          <p:cNvSpPr>
            <a:spLocks noGrp="1"/>
          </p:cNvSpPr>
          <p:nvPr>
            <p:ph idx="1"/>
          </p:nvPr>
        </p:nvSpPr>
        <p:spPr/>
        <p:txBody>
          <a:bodyPr>
            <a:normAutofit/>
          </a:bodyPr>
          <a:lstStyle/>
          <a:p>
            <a:pPr marL="0" indent="0">
              <a:buNone/>
            </a:pPr>
            <a:r>
              <a:rPr lang="en-US" b="1" dirty="0" smtClean="0"/>
              <a:t>802.11b WEP:</a:t>
            </a:r>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dirty="0" smtClean="0"/>
          </a:p>
          <a:p>
            <a:pPr marL="0" indent="0">
              <a:buNone/>
            </a:pPr>
            <a:r>
              <a:rPr lang="en-US" dirty="0" smtClean="0"/>
              <a:t>Length of IV:     24 bits    Length of key: 104bits</a:t>
            </a:r>
          </a:p>
          <a:p>
            <a:r>
              <a:rPr lang="en-US" dirty="0" smtClean="0"/>
              <a:t>Repeated IV after 2</a:t>
            </a:r>
            <a:r>
              <a:rPr lang="en-US" baseline="30000" dirty="0" smtClean="0"/>
              <a:t>24</a:t>
            </a:r>
            <a:r>
              <a:rPr lang="en-US" dirty="0" smtClean="0"/>
              <a:t> ≈ 16M </a:t>
            </a:r>
            <a:r>
              <a:rPr lang="en-US" dirty="0" smtClean="0"/>
              <a:t>frames</a:t>
            </a:r>
          </a:p>
          <a:p>
            <a:r>
              <a:rPr lang="en-US" dirty="0" smtClean="0"/>
              <a:t>IV incremented by 1 for each frame and wraps around</a:t>
            </a:r>
            <a:endParaRPr lang="en-US" dirty="0" smtClean="0"/>
          </a:p>
          <a:p>
            <a:r>
              <a:rPr lang="en-US" dirty="0" smtClean="0"/>
              <a:t>On some 802.11 cards:   IV resets to 0 after power cycle</a:t>
            </a:r>
          </a:p>
        </p:txBody>
      </p:sp>
      <p:sp>
        <p:nvSpPr>
          <p:cNvPr id="4" name="Footer Placeholder 3"/>
          <p:cNvSpPr>
            <a:spLocks noGrp="1"/>
          </p:cNvSpPr>
          <p:nvPr>
            <p:ph type="ftr" sz="quarter" idx="11"/>
          </p:nvPr>
        </p:nvSpPr>
        <p:spPr/>
        <p:txBody>
          <a:bodyPr/>
          <a:lstStyle/>
          <a:p>
            <a:r>
              <a:rPr lang="en-US" smtClean="0"/>
              <a:t>AMRITA CENTER FOR CYBERSECURITY</a:t>
            </a:r>
            <a:endParaRPr lang="en-US"/>
          </a:p>
        </p:txBody>
      </p:sp>
      <p:sp>
        <p:nvSpPr>
          <p:cNvPr id="9" name="Slide Number Placeholder 8"/>
          <p:cNvSpPr>
            <a:spLocks noGrp="1"/>
          </p:cNvSpPr>
          <p:nvPr>
            <p:ph type="sldNum" sz="quarter" idx="12"/>
          </p:nvPr>
        </p:nvSpPr>
        <p:spPr/>
        <p:txBody>
          <a:bodyPr/>
          <a:lstStyle/>
          <a:p>
            <a:fld id="{26EAE79F-8373-9B49-B0D1-4D8E73CDE129}" type="slidenum">
              <a:rPr lang="en-US" smtClean="0"/>
              <a:t>21</a:t>
            </a:fld>
            <a:endParaRPr lang="en-US"/>
          </a:p>
        </p:txBody>
      </p:sp>
      <p:pic>
        <p:nvPicPr>
          <p:cNvPr id="5" name="Picture 4"/>
          <p:cNvPicPr>
            <a:picLocks noChangeAspect="1"/>
          </p:cNvPicPr>
          <p:nvPr/>
        </p:nvPicPr>
        <p:blipFill>
          <a:blip r:embed="rId3"/>
          <a:stretch>
            <a:fillRect/>
          </a:stretch>
        </p:blipFill>
        <p:spPr>
          <a:xfrm flipH="1">
            <a:off x="914401" y="2514600"/>
            <a:ext cx="1076739" cy="1320800"/>
          </a:xfrm>
          <a:prstGeom prst="rect">
            <a:avLst/>
          </a:prstGeom>
        </p:spPr>
      </p:pic>
      <p:sp>
        <p:nvSpPr>
          <p:cNvPr id="6" name="TextBox 5"/>
          <p:cNvSpPr txBox="1"/>
          <p:nvPr/>
        </p:nvSpPr>
        <p:spPr>
          <a:xfrm>
            <a:off x="762000" y="2616201"/>
            <a:ext cx="325730" cy="461665"/>
          </a:xfrm>
          <a:prstGeom prst="rect">
            <a:avLst/>
          </a:prstGeom>
          <a:noFill/>
        </p:spPr>
        <p:txBody>
          <a:bodyPr wrap="none" rtlCol="0">
            <a:spAutoFit/>
          </a:bodyPr>
          <a:lstStyle/>
          <a:p>
            <a:r>
              <a:rPr lang="en-US" sz="2400" dirty="0"/>
              <a:t>k</a:t>
            </a:r>
          </a:p>
        </p:txBody>
      </p:sp>
      <p:sp>
        <p:nvSpPr>
          <p:cNvPr id="7" name="TextBox 6"/>
          <p:cNvSpPr txBox="1"/>
          <p:nvPr/>
        </p:nvSpPr>
        <p:spPr>
          <a:xfrm>
            <a:off x="8437270" y="2711848"/>
            <a:ext cx="325730" cy="461665"/>
          </a:xfrm>
          <a:prstGeom prst="rect">
            <a:avLst/>
          </a:prstGeom>
          <a:noFill/>
        </p:spPr>
        <p:txBody>
          <a:bodyPr wrap="none" rtlCol="0">
            <a:spAutoFit/>
          </a:bodyPr>
          <a:lstStyle/>
          <a:p>
            <a:r>
              <a:rPr lang="en-US" sz="2400" dirty="0"/>
              <a:t>k</a:t>
            </a:r>
          </a:p>
        </p:txBody>
      </p:sp>
      <p:pic>
        <p:nvPicPr>
          <p:cNvPr id="8" name="Picture 7"/>
          <p:cNvPicPr>
            <a:picLocks noChangeAspect="1"/>
          </p:cNvPicPr>
          <p:nvPr/>
        </p:nvPicPr>
        <p:blipFill>
          <a:blip r:embed="rId4"/>
          <a:stretch>
            <a:fillRect/>
          </a:stretch>
        </p:blipFill>
        <p:spPr>
          <a:xfrm>
            <a:off x="7467600" y="2604685"/>
            <a:ext cx="1041400" cy="1027515"/>
          </a:xfrm>
          <a:prstGeom prst="rect">
            <a:avLst/>
          </a:prstGeom>
        </p:spPr>
      </p:pic>
      <p:cxnSp>
        <p:nvCxnSpPr>
          <p:cNvPr id="10" name="Straight Arrow Connector 9"/>
          <p:cNvCxnSpPr/>
          <p:nvPr/>
        </p:nvCxnSpPr>
        <p:spPr>
          <a:xfrm>
            <a:off x="2286000" y="3327400"/>
            <a:ext cx="4876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3124200" y="2108200"/>
            <a:ext cx="2209800" cy="406400"/>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m</a:t>
            </a:r>
            <a:endParaRPr lang="en-US" dirty="0"/>
          </a:p>
        </p:txBody>
      </p:sp>
      <p:sp>
        <p:nvSpPr>
          <p:cNvPr id="12" name="Rectangle 11"/>
          <p:cNvSpPr/>
          <p:nvPr/>
        </p:nvSpPr>
        <p:spPr>
          <a:xfrm>
            <a:off x="5410200" y="2108200"/>
            <a:ext cx="914400" cy="406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CRC(m)</a:t>
            </a:r>
            <a:endParaRPr lang="en-US" sz="1400" b="1" dirty="0"/>
          </a:p>
        </p:txBody>
      </p:sp>
      <p:sp>
        <p:nvSpPr>
          <p:cNvPr id="13" name="Rectangle 12"/>
          <p:cNvSpPr/>
          <p:nvPr/>
        </p:nvSpPr>
        <p:spPr>
          <a:xfrm>
            <a:off x="3124200" y="2717800"/>
            <a:ext cx="3276600" cy="406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PRG(  IV  </a:t>
            </a:r>
            <a:r>
              <a:rPr lang="en-US" dirty="0" err="1" smtClean="0"/>
              <a:t>ll</a:t>
            </a:r>
            <a:r>
              <a:rPr lang="en-US" dirty="0" smtClean="0"/>
              <a:t>  k ) </a:t>
            </a:r>
            <a:endParaRPr lang="en-US" dirty="0"/>
          </a:p>
        </p:txBody>
      </p:sp>
      <p:sp>
        <p:nvSpPr>
          <p:cNvPr id="14" name="Rectangle 13"/>
          <p:cNvSpPr/>
          <p:nvPr/>
        </p:nvSpPr>
        <p:spPr>
          <a:xfrm>
            <a:off x="3124200" y="3530600"/>
            <a:ext cx="3276600" cy="406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t>ciphetext</a:t>
            </a:r>
            <a:endParaRPr lang="en-US" dirty="0"/>
          </a:p>
        </p:txBody>
      </p:sp>
      <p:sp>
        <p:nvSpPr>
          <p:cNvPr id="15" name="Rectangle 14"/>
          <p:cNvSpPr/>
          <p:nvPr/>
        </p:nvSpPr>
        <p:spPr>
          <a:xfrm>
            <a:off x="2590800" y="3530600"/>
            <a:ext cx="457200" cy="406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IV</a:t>
            </a:r>
            <a:endParaRPr lang="en-US" dirty="0"/>
          </a:p>
        </p:txBody>
      </p:sp>
      <p:sp>
        <p:nvSpPr>
          <p:cNvPr id="17" name="TextBox 16"/>
          <p:cNvSpPr txBox="1"/>
          <p:nvPr/>
        </p:nvSpPr>
        <p:spPr>
          <a:xfrm>
            <a:off x="1237069" y="2145268"/>
            <a:ext cx="740332" cy="369332"/>
          </a:xfrm>
          <a:prstGeom prst="rect">
            <a:avLst/>
          </a:prstGeom>
          <a:noFill/>
        </p:spPr>
        <p:txBody>
          <a:bodyPr wrap="none" rtlCol="0">
            <a:spAutoFit/>
          </a:bodyPr>
          <a:lstStyle/>
          <a:p>
            <a:r>
              <a:rPr lang="en-US" b="1" dirty="0" smtClean="0"/>
              <a:t>Client</a:t>
            </a:r>
            <a:endParaRPr lang="en-US" b="1" dirty="0"/>
          </a:p>
        </p:txBody>
      </p:sp>
      <p:sp>
        <p:nvSpPr>
          <p:cNvPr id="18" name="TextBox 17"/>
          <p:cNvSpPr txBox="1"/>
          <p:nvPr/>
        </p:nvSpPr>
        <p:spPr>
          <a:xfrm>
            <a:off x="7467600" y="2113002"/>
            <a:ext cx="1377826" cy="369332"/>
          </a:xfrm>
          <a:prstGeom prst="rect">
            <a:avLst/>
          </a:prstGeom>
          <a:noFill/>
        </p:spPr>
        <p:txBody>
          <a:bodyPr wrap="none" rtlCol="0">
            <a:spAutoFit/>
          </a:bodyPr>
          <a:lstStyle/>
          <a:p>
            <a:r>
              <a:rPr lang="en-US" b="1" dirty="0" smtClean="0"/>
              <a:t>Access Point</a:t>
            </a:r>
            <a:endParaRPr lang="en-US" b="1" dirty="0"/>
          </a:p>
        </p:txBody>
      </p:sp>
    </p:spTree>
    <p:extLst>
      <p:ext uri="{BB962C8B-B14F-4D97-AF65-F5344CB8AC3E}">
        <p14:creationId xmlns:p14="http://schemas.microsoft.com/office/powerpoint/2010/main" val="33771019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 related keys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802.11b WEP:</a:t>
            </a:r>
          </a:p>
          <a:p>
            <a:pPr marL="0" indent="0">
              <a:buNone/>
            </a:pPr>
            <a:endParaRPr lang="en-US" b="1" dirty="0"/>
          </a:p>
          <a:p>
            <a:pPr marL="0" indent="0">
              <a:buNone/>
            </a:pPr>
            <a:endParaRPr lang="en-US" b="1" dirty="0" smtClean="0"/>
          </a:p>
          <a:p>
            <a:pPr marL="0" indent="0">
              <a:buNone/>
            </a:pPr>
            <a:endParaRPr lang="en-US" b="1" dirty="0"/>
          </a:p>
          <a:p>
            <a:pPr marL="0" indent="0">
              <a:buNone/>
            </a:pPr>
            <a:endParaRPr lang="en-US" dirty="0" smtClean="0"/>
          </a:p>
          <a:p>
            <a:pPr marL="0" indent="0">
              <a:buNone/>
            </a:pPr>
            <a:endParaRPr lang="en-US" dirty="0" smtClean="0"/>
          </a:p>
          <a:p>
            <a:pPr marL="0" indent="0">
              <a:buNone/>
            </a:pPr>
            <a:r>
              <a:rPr lang="en-US" dirty="0" smtClean="0"/>
              <a:t>key for frame #1:     (1 </a:t>
            </a:r>
            <a:r>
              <a:rPr lang="en-US" dirty="0" err="1" smtClean="0"/>
              <a:t>ll</a:t>
            </a:r>
            <a:r>
              <a:rPr lang="en-US" dirty="0" smtClean="0"/>
              <a:t> k)  </a:t>
            </a:r>
            <a:endParaRPr lang="en-US" sz="2200" dirty="0" smtClean="0"/>
          </a:p>
          <a:p>
            <a:pPr marL="0" indent="0">
              <a:buNone/>
            </a:pPr>
            <a:r>
              <a:rPr lang="en-US" dirty="0"/>
              <a:t>key for </a:t>
            </a:r>
            <a:r>
              <a:rPr lang="en-US" dirty="0" smtClean="0"/>
              <a:t>frame #2:     (2 </a:t>
            </a:r>
            <a:r>
              <a:rPr lang="en-US" dirty="0" err="1"/>
              <a:t>ll</a:t>
            </a:r>
            <a:r>
              <a:rPr lang="en-US" dirty="0"/>
              <a:t> k)</a:t>
            </a:r>
          </a:p>
          <a:p>
            <a:pPr marL="0" indent="0">
              <a:buNone/>
            </a:pPr>
            <a:endParaRPr lang="en-US" dirty="0"/>
          </a:p>
        </p:txBody>
      </p:sp>
      <p:sp>
        <p:nvSpPr>
          <p:cNvPr id="9" name="Footer Placeholder 8"/>
          <p:cNvSpPr>
            <a:spLocks noGrp="1"/>
          </p:cNvSpPr>
          <p:nvPr>
            <p:ph type="ftr" sz="quarter" idx="11"/>
          </p:nvPr>
        </p:nvSpPr>
        <p:spPr/>
        <p:txBody>
          <a:bodyPr/>
          <a:lstStyle/>
          <a:p>
            <a:r>
              <a:rPr lang="en-US" smtClean="0"/>
              <a:t>AMRITA CENTER FOR CYBERSECURITY</a:t>
            </a:r>
            <a:endParaRPr lang="en-US"/>
          </a:p>
        </p:txBody>
      </p:sp>
      <p:sp>
        <p:nvSpPr>
          <p:cNvPr id="16" name="Slide Number Placeholder 15"/>
          <p:cNvSpPr>
            <a:spLocks noGrp="1"/>
          </p:cNvSpPr>
          <p:nvPr>
            <p:ph type="sldNum" sz="quarter" idx="12"/>
          </p:nvPr>
        </p:nvSpPr>
        <p:spPr/>
        <p:txBody>
          <a:bodyPr/>
          <a:lstStyle/>
          <a:p>
            <a:fld id="{26EAE79F-8373-9B49-B0D1-4D8E73CDE129}" type="slidenum">
              <a:rPr lang="en-US" smtClean="0"/>
              <a:t>22</a:t>
            </a:fld>
            <a:endParaRPr lang="en-US" dirty="0"/>
          </a:p>
        </p:txBody>
      </p:sp>
      <p:pic>
        <p:nvPicPr>
          <p:cNvPr id="5" name="Picture 4"/>
          <p:cNvPicPr>
            <a:picLocks noChangeAspect="1"/>
          </p:cNvPicPr>
          <p:nvPr/>
        </p:nvPicPr>
        <p:blipFill>
          <a:blip r:embed="rId3"/>
          <a:stretch>
            <a:fillRect/>
          </a:stretch>
        </p:blipFill>
        <p:spPr>
          <a:xfrm flipH="1">
            <a:off x="914401" y="2514600"/>
            <a:ext cx="1076739" cy="1320800"/>
          </a:xfrm>
          <a:prstGeom prst="rect">
            <a:avLst/>
          </a:prstGeom>
        </p:spPr>
      </p:pic>
      <p:sp>
        <p:nvSpPr>
          <p:cNvPr id="6" name="TextBox 5"/>
          <p:cNvSpPr txBox="1"/>
          <p:nvPr/>
        </p:nvSpPr>
        <p:spPr>
          <a:xfrm>
            <a:off x="762000" y="2616201"/>
            <a:ext cx="325730" cy="461665"/>
          </a:xfrm>
          <a:prstGeom prst="rect">
            <a:avLst/>
          </a:prstGeom>
          <a:noFill/>
        </p:spPr>
        <p:txBody>
          <a:bodyPr wrap="none" rtlCol="0">
            <a:spAutoFit/>
          </a:bodyPr>
          <a:lstStyle/>
          <a:p>
            <a:r>
              <a:rPr lang="en-US" sz="2400" dirty="0"/>
              <a:t>k</a:t>
            </a:r>
          </a:p>
        </p:txBody>
      </p:sp>
      <p:sp>
        <p:nvSpPr>
          <p:cNvPr id="7" name="TextBox 6"/>
          <p:cNvSpPr txBox="1"/>
          <p:nvPr/>
        </p:nvSpPr>
        <p:spPr>
          <a:xfrm>
            <a:off x="8437270" y="2711848"/>
            <a:ext cx="325730" cy="461665"/>
          </a:xfrm>
          <a:prstGeom prst="rect">
            <a:avLst/>
          </a:prstGeom>
          <a:noFill/>
        </p:spPr>
        <p:txBody>
          <a:bodyPr wrap="none" rtlCol="0">
            <a:spAutoFit/>
          </a:bodyPr>
          <a:lstStyle/>
          <a:p>
            <a:r>
              <a:rPr lang="en-US" sz="2400" dirty="0"/>
              <a:t>k</a:t>
            </a:r>
          </a:p>
        </p:txBody>
      </p:sp>
      <p:pic>
        <p:nvPicPr>
          <p:cNvPr id="8" name="Picture 7"/>
          <p:cNvPicPr>
            <a:picLocks noChangeAspect="1"/>
          </p:cNvPicPr>
          <p:nvPr/>
        </p:nvPicPr>
        <p:blipFill>
          <a:blip r:embed="rId4"/>
          <a:stretch>
            <a:fillRect/>
          </a:stretch>
        </p:blipFill>
        <p:spPr>
          <a:xfrm>
            <a:off x="7467600" y="2604685"/>
            <a:ext cx="1041400" cy="1027515"/>
          </a:xfrm>
          <a:prstGeom prst="rect">
            <a:avLst/>
          </a:prstGeom>
        </p:spPr>
      </p:pic>
      <p:cxnSp>
        <p:nvCxnSpPr>
          <p:cNvPr id="10" name="Straight Arrow Connector 9"/>
          <p:cNvCxnSpPr/>
          <p:nvPr/>
        </p:nvCxnSpPr>
        <p:spPr>
          <a:xfrm>
            <a:off x="2286000" y="3327400"/>
            <a:ext cx="4876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3124200" y="2108200"/>
            <a:ext cx="2209800" cy="406400"/>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m</a:t>
            </a:r>
            <a:endParaRPr lang="en-US" dirty="0"/>
          </a:p>
        </p:txBody>
      </p:sp>
      <p:sp>
        <p:nvSpPr>
          <p:cNvPr id="12" name="Rectangle 11"/>
          <p:cNvSpPr/>
          <p:nvPr/>
        </p:nvSpPr>
        <p:spPr>
          <a:xfrm>
            <a:off x="5410200" y="2108200"/>
            <a:ext cx="914400" cy="406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CRC(m)</a:t>
            </a:r>
            <a:endParaRPr lang="en-US" dirty="0"/>
          </a:p>
        </p:txBody>
      </p:sp>
      <p:sp>
        <p:nvSpPr>
          <p:cNvPr id="13" name="Rectangle 12"/>
          <p:cNvSpPr/>
          <p:nvPr/>
        </p:nvSpPr>
        <p:spPr>
          <a:xfrm>
            <a:off x="3124200" y="2717800"/>
            <a:ext cx="3276600" cy="406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PRG(  IV  </a:t>
            </a:r>
            <a:r>
              <a:rPr lang="en-US" dirty="0" err="1" smtClean="0"/>
              <a:t>ll</a:t>
            </a:r>
            <a:r>
              <a:rPr lang="en-US" dirty="0" smtClean="0"/>
              <a:t>  k ) </a:t>
            </a:r>
            <a:endParaRPr lang="en-US" dirty="0"/>
          </a:p>
        </p:txBody>
      </p:sp>
      <p:sp>
        <p:nvSpPr>
          <p:cNvPr id="14" name="Rectangle 13"/>
          <p:cNvSpPr/>
          <p:nvPr/>
        </p:nvSpPr>
        <p:spPr>
          <a:xfrm>
            <a:off x="3124200" y="3530600"/>
            <a:ext cx="3276600" cy="406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t>ciphetext</a:t>
            </a:r>
            <a:endParaRPr lang="en-US" dirty="0"/>
          </a:p>
        </p:txBody>
      </p:sp>
      <p:sp>
        <p:nvSpPr>
          <p:cNvPr id="15" name="Rectangle 14"/>
          <p:cNvSpPr/>
          <p:nvPr/>
        </p:nvSpPr>
        <p:spPr>
          <a:xfrm>
            <a:off x="2590800" y="3530600"/>
            <a:ext cx="457200" cy="406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IV</a:t>
            </a:r>
            <a:endParaRPr lang="en-US" dirty="0"/>
          </a:p>
        </p:txBody>
      </p:sp>
      <p:sp>
        <p:nvSpPr>
          <p:cNvPr id="18" name="TextBox 17"/>
          <p:cNvSpPr txBox="1"/>
          <p:nvPr/>
        </p:nvSpPr>
        <p:spPr>
          <a:xfrm>
            <a:off x="1600200" y="5578741"/>
            <a:ext cx="415498" cy="646331"/>
          </a:xfrm>
          <a:prstGeom prst="rect">
            <a:avLst/>
          </a:prstGeom>
          <a:noFill/>
        </p:spPr>
        <p:txBody>
          <a:bodyPr wrap="none" rtlCol="0">
            <a:spAutoFit/>
          </a:bodyPr>
          <a:lstStyle/>
          <a:p>
            <a:r>
              <a:rPr lang="en-US" sz="3600" b="1" dirty="0" smtClean="0"/>
              <a:t>⋮</a:t>
            </a:r>
            <a:endParaRPr lang="en-US" sz="3600" b="1" dirty="0"/>
          </a:p>
        </p:txBody>
      </p:sp>
      <p:sp>
        <p:nvSpPr>
          <p:cNvPr id="4" name="TextBox 3"/>
          <p:cNvSpPr txBox="1"/>
          <p:nvPr/>
        </p:nvSpPr>
        <p:spPr>
          <a:xfrm>
            <a:off x="5262896" y="4154701"/>
            <a:ext cx="3895531" cy="2308324"/>
          </a:xfrm>
          <a:prstGeom prst="rect">
            <a:avLst/>
          </a:prstGeom>
          <a:noFill/>
        </p:spPr>
        <p:txBody>
          <a:bodyPr wrap="square" rtlCol="0">
            <a:spAutoFit/>
          </a:bodyPr>
          <a:lstStyle/>
          <a:p>
            <a:pPr marL="342900" indent="-342900">
              <a:buFont typeface="Arial"/>
              <a:buChar char="•"/>
            </a:pPr>
            <a:r>
              <a:rPr lang="en-US" sz="2400" dirty="0" smtClean="0"/>
              <a:t>In 2001, was shown that with the RC4 algorithm it is possible to recover k after 10</a:t>
            </a:r>
            <a:r>
              <a:rPr lang="en-US" sz="2400" baseline="30000" dirty="0" smtClean="0"/>
              <a:t>6 </a:t>
            </a:r>
            <a:r>
              <a:rPr lang="en-US" sz="2400" dirty="0" smtClean="0"/>
              <a:t>frames </a:t>
            </a:r>
            <a:endParaRPr lang="en-US" sz="2400" baseline="30000" dirty="0"/>
          </a:p>
          <a:p>
            <a:pPr marL="342900" indent="-342900">
              <a:buFont typeface="Arial"/>
              <a:buChar char="•"/>
            </a:pPr>
            <a:r>
              <a:rPr lang="en-US" sz="2400" dirty="0"/>
              <a:t>M</a:t>
            </a:r>
            <a:r>
              <a:rPr lang="en-US" sz="2400" dirty="0" smtClean="0"/>
              <a:t>ore attacks hack in just about 40,000 frames</a:t>
            </a:r>
            <a:endParaRPr lang="en-US" sz="2400" baseline="30000" dirty="0"/>
          </a:p>
        </p:txBody>
      </p:sp>
    </p:spTree>
    <p:extLst>
      <p:ext uri="{BB962C8B-B14F-4D97-AF65-F5344CB8AC3E}">
        <p14:creationId xmlns:p14="http://schemas.microsoft.com/office/powerpoint/2010/main" val="4542984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WEP Security</a:t>
            </a:r>
            <a:endParaRPr lang="en-US" dirty="0"/>
          </a:p>
        </p:txBody>
      </p:sp>
      <p:sp>
        <p:nvSpPr>
          <p:cNvPr id="3" name="Content Placeholder 2"/>
          <p:cNvSpPr>
            <a:spLocks noGrp="1"/>
          </p:cNvSpPr>
          <p:nvPr>
            <p:ph idx="1"/>
          </p:nvPr>
        </p:nvSpPr>
        <p:spPr/>
        <p:txBody>
          <a:bodyPr/>
          <a:lstStyle/>
          <a:p>
            <a:r>
              <a:rPr lang="en-US" dirty="0"/>
              <a:t>WEP provides no security at all for two </a:t>
            </a:r>
            <a:r>
              <a:rPr lang="en-US" dirty="0" smtClean="0"/>
              <a:t>reasons</a:t>
            </a:r>
          </a:p>
          <a:p>
            <a:pPr lvl="1"/>
            <a:r>
              <a:rPr lang="en-US" dirty="0"/>
              <a:t>I</a:t>
            </a:r>
            <a:r>
              <a:rPr lang="en-US" dirty="0" smtClean="0"/>
              <a:t>t </a:t>
            </a:r>
            <a:r>
              <a:rPr lang="en-US" dirty="0"/>
              <a:t>can provide  a two time pad attack </a:t>
            </a:r>
            <a:endParaRPr lang="en-US" dirty="0" smtClean="0"/>
          </a:p>
          <a:p>
            <a:pPr lvl="1"/>
            <a:r>
              <a:rPr lang="en-US" dirty="0" smtClean="0"/>
              <a:t>More </a:t>
            </a:r>
            <a:r>
              <a:rPr lang="en-US" dirty="0"/>
              <a:t>significantly because these keys are so closely related its actually possible to recover the key by watching a few cipher texts</a:t>
            </a:r>
          </a:p>
          <a:p>
            <a:endParaRPr lang="en-US" dirty="0"/>
          </a:p>
        </p:txBody>
      </p:sp>
      <p:sp>
        <p:nvSpPr>
          <p:cNvPr id="4" name="Footer Placeholder 3"/>
          <p:cNvSpPr>
            <a:spLocks noGrp="1"/>
          </p:cNvSpPr>
          <p:nvPr>
            <p:ph type="ftr" sz="quarter" idx="11"/>
          </p:nvPr>
        </p:nvSpPr>
        <p:spPr/>
        <p:txBody>
          <a:bodyPr/>
          <a:lstStyle/>
          <a:p>
            <a:r>
              <a:rPr lang="en-US" smtClean="0"/>
              <a:t>AMRITA CENTER FOR CYBERSECURITY</a:t>
            </a:r>
            <a:endParaRPr lang="en-US"/>
          </a:p>
        </p:txBody>
      </p:sp>
      <p:sp>
        <p:nvSpPr>
          <p:cNvPr id="5" name="Slide Number Placeholder 4"/>
          <p:cNvSpPr>
            <a:spLocks noGrp="1"/>
          </p:cNvSpPr>
          <p:nvPr>
            <p:ph type="sldNum" sz="quarter" idx="12"/>
          </p:nvPr>
        </p:nvSpPr>
        <p:spPr/>
        <p:txBody>
          <a:bodyPr/>
          <a:lstStyle/>
          <a:p>
            <a:fld id="{26EAE79F-8373-9B49-B0D1-4D8E73CDE129}" type="slidenum">
              <a:rPr lang="en-US" smtClean="0"/>
              <a:t>23</a:t>
            </a:fld>
            <a:endParaRPr lang="en-US"/>
          </a:p>
        </p:txBody>
      </p:sp>
    </p:spTree>
    <p:extLst>
      <p:ext uri="{BB962C8B-B14F-4D97-AF65-F5344CB8AC3E}">
        <p14:creationId xmlns:p14="http://schemas.microsoft.com/office/powerpoint/2010/main" val="275435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better construction</a:t>
            </a:r>
            <a:endParaRPr lang="en-US" dirty="0"/>
          </a:p>
        </p:txBody>
      </p:sp>
      <p:sp>
        <p:nvSpPr>
          <p:cNvPr id="6" name="Footer Placeholder 5"/>
          <p:cNvSpPr>
            <a:spLocks noGrp="1"/>
          </p:cNvSpPr>
          <p:nvPr>
            <p:ph type="ftr" sz="quarter" idx="11"/>
          </p:nvPr>
        </p:nvSpPr>
        <p:spPr/>
        <p:txBody>
          <a:bodyPr/>
          <a:lstStyle/>
          <a:p>
            <a:r>
              <a:rPr lang="en-US" smtClean="0"/>
              <a:t>AMRITA CENTER FOR CYBERSECURITY</a:t>
            </a:r>
            <a:endParaRPr lang="en-US"/>
          </a:p>
        </p:txBody>
      </p:sp>
      <p:sp>
        <p:nvSpPr>
          <p:cNvPr id="16" name="Slide Number Placeholder 15"/>
          <p:cNvSpPr>
            <a:spLocks noGrp="1"/>
          </p:cNvSpPr>
          <p:nvPr>
            <p:ph type="sldNum" sz="quarter" idx="12"/>
          </p:nvPr>
        </p:nvSpPr>
        <p:spPr/>
        <p:txBody>
          <a:bodyPr/>
          <a:lstStyle/>
          <a:p>
            <a:fld id="{26EAE79F-8373-9B49-B0D1-4D8E73CDE129}" type="slidenum">
              <a:rPr lang="en-US" smtClean="0"/>
              <a:t>24</a:t>
            </a:fld>
            <a:endParaRPr lang="en-US"/>
          </a:p>
        </p:txBody>
      </p:sp>
      <p:pic>
        <p:nvPicPr>
          <p:cNvPr id="4" name="Picture 3"/>
          <p:cNvPicPr>
            <a:picLocks noChangeAspect="1"/>
          </p:cNvPicPr>
          <p:nvPr/>
        </p:nvPicPr>
        <p:blipFill>
          <a:blip r:embed="rId3"/>
          <a:stretch>
            <a:fillRect/>
          </a:stretch>
        </p:blipFill>
        <p:spPr>
          <a:xfrm flipH="1">
            <a:off x="838201" y="1498600"/>
            <a:ext cx="1076739" cy="1320800"/>
          </a:xfrm>
          <a:prstGeom prst="rect">
            <a:avLst/>
          </a:prstGeom>
        </p:spPr>
      </p:pic>
      <p:sp>
        <p:nvSpPr>
          <p:cNvPr id="5" name="TextBox 4"/>
          <p:cNvSpPr txBox="1"/>
          <p:nvPr/>
        </p:nvSpPr>
        <p:spPr>
          <a:xfrm>
            <a:off x="685800" y="1600201"/>
            <a:ext cx="325730" cy="461665"/>
          </a:xfrm>
          <a:prstGeom prst="rect">
            <a:avLst/>
          </a:prstGeom>
          <a:noFill/>
        </p:spPr>
        <p:txBody>
          <a:bodyPr wrap="none" rtlCol="0">
            <a:spAutoFit/>
          </a:bodyPr>
          <a:lstStyle/>
          <a:p>
            <a:r>
              <a:rPr lang="en-US" sz="2400" dirty="0"/>
              <a:t>k</a:t>
            </a:r>
          </a:p>
        </p:txBody>
      </p:sp>
      <p:sp>
        <p:nvSpPr>
          <p:cNvPr id="7" name="Rectangle 6"/>
          <p:cNvSpPr/>
          <p:nvPr/>
        </p:nvSpPr>
        <p:spPr>
          <a:xfrm>
            <a:off x="2971800" y="1803400"/>
            <a:ext cx="457200" cy="40640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k</a:t>
            </a:r>
            <a:endParaRPr lang="en-US" sz="2400" dirty="0"/>
          </a:p>
        </p:txBody>
      </p:sp>
      <p:sp>
        <p:nvSpPr>
          <p:cNvPr id="8" name="Right Arrow 7"/>
          <p:cNvSpPr/>
          <p:nvPr/>
        </p:nvSpPr>
        <p:spPr>
          <a:xfrm>
            <a:off x="3810000" y="1905000"/>
            <a:ext cx="838200" cy="203200"/>
          </a:xfrm>
          <a:prstGeom prst="rightArrow">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3920928" y="1514157"/>
            <a:ext cx="574872" cy="369332"/>
          </a:xfrm>
          <a:prstGeom prst="rect">
            <a:avLst/>
          </a:prstGeom>
          <a:noFill/>
        </p:spPr>
        <p:txBody>
          <a:bodyPr wrap="none" rtlCol="0">
            <a:spAutoFit/>
          </a:bodyPr>
          <a:lstStyle/>
          <a:p>
            <a:r>
              <a:rPr lang="en-US" dirty="0" smtClean="0"/>
              <a:t>PRG</a:t>
            </a:r>
            <a:endParaRPr lang="en-US" dirty="0"/>
          </a:p>
        </p:txBody>
      </p:sp>
      <p:sp>
        <p:nvSpPr>
          <p:cNvPr id="10" name="Rectangle 9"/>
          <p:cNvSpPr/>
          <p:nvPr/>
        </p:nvSpPr>
        <p:spPr>
          <a:xfrm>
            <a:off x="4953000" y="1803400"/>
            <a:ext cx="685800" cy="406400"/>
          </a:xfrm>
          <a:prstGeom prst="rect">
            <a:avLst/>
          </a:prstGeom>
          <a:solidFill>
            <a:srgbClr val="FF0000"/>
          </a:solidFill>
          <a:ln w="28575"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1" name="Rectangle 10"/>
          <p:cNvSpPr/>
          <p:nvPr/>
        </p:nvSpPr>
        <p:spPr>
          <a:xfrm>
            <a:off x="5638800" y="1803400"/>
            <a:ext cx="685800" cy="406400"/>
          </a:xfrm>
          <a:prstGeom prst="rect">
            <a:avLst/>
          </a:prstGeom>
          <a:solidFill>
            <a:srgbClr val="FF0000"/>
          </a:solidFill>
          <a:ln w="28575"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2" name="Rectangle 11"/>
          <p:cNvSpPr/>
          <p:nvPr/>
        </p:nvSpPr>
        <p:spPr>
          <a:xfrm>
            <a:off x="6324600" y="1803400"/>
            <a:ext cx="685800" cy="406400"/>
          </a:xfrm>
          <a:prstGeom prst="rect">
            <a:avLst/>
          </a:prstGeom>
          <a:solidFill>
            <a:srgbClr val="FF0000"/>
          </a:solidFill>
          <a:ln w="28575"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a:xfrm>
            <a:off x="7010400" y="1803400"/>
            <a:ext cx="685800" cy="406400"/>
          </a:xfrm>
          <a:prstGeom prst="rect">
            <a:avLst/>
          </a:prstGeom>
          <a:solidFill>
            <a:srgbClr val="FF0000"/>
          </a:solidFill>
          <a:ln w="28575"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ectangle 13"/>
          <p:cNvSpPr/>
          <p:nvPr/>
        </p:nvSpPr>
        <p:spPr>
          <a:xfrm>
            <a:off x="7696200" y="1803400"/>
            <a:ext cx="685800" cy="406400"/>
          </a:xfrm>
          <a:prstGeom prst="rect">
            <a:avLst/>
          </a:prstGeom>
          <a:solidFill>
            <a:srgbClr val="FF0000"/>
          </a:solidFill>
          <a:ln w="28575"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5" name="TextBox 14"/>
          <p:cNvSpPr txBox="1"/>
          <p:nvPr/>
        </p:nvSpPr>
        <p:spPr>
          <a:xfrm>
            <a:off x="369289" y="4452844"/>
            <a:ext cx="8709510" cy="1169551"/>
          </a:xfrm>
          <a:prstGeom prst="rect">
            <a:avLst/>
          </a:prstGeom>
          <a:noFill/>
        </p:spPr>
        <p:txBody>
          <a:bodyPr wrap="none" rtlCol="0">
            <a:spAutoFit/>
          </a:bodyPr>
          <a:lstStyle/>
          <a:p>
            <a:r>
              <a:rPr lang="en-US" sz="2000" dirty="0" smtClean="0"/>
              <a:t>Convert long term key to random key:</a:t>
            </a:r>
          </a:p>
          <a:p>
            <a:r>
              <a:rPr lang="en-US" sz="2000" dirty="0" smtClean="0"/>
              <a:t>⇒  now each frame has a pseudorandom key</a:t>
            </a:r>
          </a:p>
          <a:p>
            <a:pPr>
              <a:spcBef>
                <a:spcPts val="1200"/>
              </a:spcBef>
            </a:pPr>
            <a:r>
              <a:rPr lang="en-US" sz="2000" dirty="0" smtClean="0"/>
              <a:t>⇒ if the PRG is secure for random seeds, it will also be secure on the input</a:t>
            </a:r>
            <a:endParaRPr lang="en-US" sz="2000" dirty="0"/>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3576960" y="2287680"/>
              <a:ext cx="4309560" cy="1488000"/>
            </p14:xfrm>
          </p:contentPart>
        </mc:Choice>
        <mc:Fallback xmlns="">
          <p:pic>
            <p:nvPicPr>
              <p:cNvPr id="3" name="Ink 2"/>
              <p:cNvPicPr/>
              <p:nvPr/>
            </p:nvPicPr>
            <p:blipFill>
              <a:blip r:embed="rId5"/>
              <a:stretch>
                <a:fillRect/>
              </a:stretch>
            </p:blipFill>
            <p:spPr>
              <a:xfrm>
                <a:off x="3568680" y="1707840"/>
                <a:ext cx="4326120" cy="1134720"/>
              </a:xfrm>
              <a:prstGeom prst="rect">
                <a:avLst/>
              </a:prstGeom>
            </p:spPr>
          </p:pic>
        </mc:Fallback>
      </mc:AlternateContent>
    </p:spTree>
    <p:extLst>
      <p:ext uri="{BB962C8B-B14F-4D97-AF65-F5344CB8AC3E}">
        <p14:creationId xmlns:p14="http://schemas.microsoft.com/office/powerpoint/2010/main" val="9943879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Yet another example:  disk encryption</a:t>
            </a:r>
            <a:endParaRPr lang="en-US" dirty="0"/>
          </a:p>
        </p:txBody>
      </p:sp>
      <p:sp>
        <p:nvSpPr>
          <p:cNvPr id="3" name="Footer Placeholder 2"/>
          <p:cNvSpPr>
            <a:spLocks noGrp="1"/>
          </p:cNvSpPr>
          <p:nvPr>
            <p:ph type="ftr" sz="quarter" idx="11"/>
          </p:nvPr>
        </p:nvSpPr>
        <p:spPr/>
        <p:txBody>
          <a:bodyPr/>
          <a:lstStyle/>
          <a:p>
            <a:r>
              <a:rPr lang="en-US" smtClean="0"/>
              <a:t>AMRITA CENTER FOR CYBERSECURITY</a:t>
            </a:r>
            <a:endParaRPr lang="en-US"/>
          </a:p>
        </p:txBody>
      </p:sp>
      <p:sp>
        <p:nvSpPr>
          <p:cNvPr id="5" name="Slide Number Placeholder 4"/>
          <p:cNvSpPr>
            <a:spLocks noGrp="1"/>
          </p:cNvSpPr>
          <p:nvPr>
            <p:ph type="sldNum" sz="quarter" idx="12"/>
          </p:nvPr>
        </p:nvSpPr>
        <p:spPr/>
        <p:txBody>
          <a:bodyPr/>
          <a:lstStyle/>
          <a:p>
            <a:fld id="{26EAE79F-8373-9B49-B0D1-4D8E73CDE129}" type="slidenum">
              <a:rPr lang="en-US" smtClean="0"/>
              <a:t>25</a:t>
            </a:fld>
            <a:endParaRPr lang="en-US"/>
          </a:p>
        </p:txBody>
      </p:sp>
      <p:sp>
        <p:nvSpPr>
          <p:cNvPr id="6" name="Rectangle 5"/>
          <p:cNvSpPr/>
          <p:nvPr/>
        </p:nvSpPr>
        <p:spPr>
          <a:xfrm>
            <a:off x="457200" y="1583567"/>
            <a:ext cx="1423145" cy="148459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p:nvSpPr>
        <p:spPr>
          <a:xfrm>
            <a:off x="457200" y="1600062"/>
            <a:ext cx="1244714" cy="1477328"/>
          </a:xfrm>
          <a:prstGeom prst="rect">
            <a:avLst/>
          </a:prstGeom>
          <a:noFill/>
        </p:spPr>
        <p:txBody>
          <a:bodyPr wrap="none" rtlCol="0">
            <a:spAutoFit/>
          </a:bodyPr>
          <a:lstStyle/>
          <a:p>
            <a:r>
              <a:rPr lang="en-US" dirty="0" smtClean="0"/>
              <a:t>To Bob</a:t>
            </a:r>
          </a:p>
          <a:p>
            <a:endParaRPr lang="en-US" dirty="0"/>
          </a:p>
          <a:p>
            <a:r>
              <a:rPr lang="en-US" dirty="0" smtClean="0"/>
              <a:t>---------------</a:t>
            </a:r>
          </a:p>
          <a:p>
            <a:r>
              <a:rPr lang="en-US" dirty="0" smtClean="0"/>
              <a:t>---------------</a:t>
            </a:r>
          </a:p>
          <a:p>
            <a:r>
              <a:rPr lang="en-US" dirty="0" smtClean="0"/>
              <a:t>---------------</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392439205"/>
              </p:ext>
            </p:extLst>
          </p:nvPr>
        </p:nvGraphicFramePr>
        <p:xfrm>
          <a:off x="3058224" y="2023215"/>
          <a:ext cx="5733210" cy="741680"/>
        </p:xfrm>
        <a:graphic>
          <a:graphicData uri="http://schemas.openxmlformats.org/drawingml/2006/table">
            <a:tbl>
              <a:tblPr firstRow="1" bandRow="1">
                <a:tableStyleId>{5940675A-B579-460E-94D1-54222C63F5DA}</a:tableStyleId>
              </a:tblPr>
              <a:tblGrid>
                <a:gridCol w="1146642"/>
                <a:gridCol w="1146642"/>
                <a:gridCol w="1146642"/>
                <a:gridCol w="1146642"/>
                <a:gridCol w="1146642"/>
              </a:tblGrid>
              <a:tr h="370840">
                <a:tc>
                  <a:txBody>
                    <a:bodyPr/>
                    <a:lstStyle/>
                    <a:p>
                      <a:r>
                        <a:rPr lang="en-US" dirty="0" smtClean="0"/>
                        <a:t>To Bob</a:t>
                      </a:r>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c>
                  <a:txBody>
                    <a:bodyPr/>
                    <a:lstStyle/>
                    <a:p>
                      <a:endParaRPr lang="en-US"/>
                    </a:p>
                  </a:txBody>
                  <a:tcPr>
                    <a:solidFill>
                      <a:schemeClr val="accent6">
                        <a:lumMod val="20000"/>
                        <a:lumOff val="80000"/>
                      </a:schemeClr>
                    </a:solidFill>
                  </a:tcPr>
                </a:tc>
                <a:tc>
                  <a:txBody>
                    <a:bodyPr/>
                    <a:lstStyle/>
                    <a:p>
                      <a:endParaRPr lang="en-US"/>
                    </a:p>
                  </a:txBody>
                  <a:tcPr>
                    <a:solidFill>
                      <a:schemeClr val="accent6">
                        <a:lumMod val="20000"/>
                        <a:lumOff val="80000"/>
                      </a:schemeClr>
                    </a:solidFill>
                  </a:tcPr>
                </a:tc>
                <a:tc>
                  <a:txBody>
                    <a:bodyPr/>
                    <a:lstStyle/>
                    <a:p>
                      <a:endParaRPr lang="en-US"/>
                    </a:p>
                  </a:txBody>
                  <a:tcPr>
                    <a:solidFill>
                      <a:schemeClr val="accent6">
                        <a:lumMod val="20000"/>
                        <a:lumOff val="80000"/>
                      </a:schemeClr>
                    </a:solidFill>
                  </a:tcPr>
                </a:tc>
              </a:tr>
              <a:tr h="370840">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r>
            </a:tbl>
          </a:graphicData>
        </a:graphic>
      </p:graphicFrame>
      <p:grpSp>
        <p:nvGrpSpPr>
          <p:cNvPr id="14" name="Group 13"/>
          <p:cNvGrpSpPr/>
          <p:nvPr/>
        </p:nvGrpSpPr>
        <p:grpSpPr>
          <a:xfrm>
            <a:off x="1880345" y="1923540"/>
            <a:ext cx="1072126" cy="649756"/>
            <a:chOff x="1880345" y="1923540"/>
            <a:chExt cx="1072126" cy="649756"/>
          </a:xfrm>
        </p:grpSpPr>
        <p:sp>
          <p:nvSpPr>
            <p:cNvPr id="8" name="Right Arrow 7"/>
            <p:cNvSpPr/>
            <p:nvPr/>
          </p:nvSpPr>
          <p:spPr>
            <a:xfrm>
              <a:off x="1880345" y="2243387"/>
              <a:ext cx="1072126" cy="32990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061781" y="1923540"/>
              <a:ext cx="518404" cy="369332"/>
            </a:xfrm>
            <a:prstGeom prst="rect">
              <a:avLst/>
            </a:prstGeom>
            <a:noFill/>
          </p:spPr>
          <p:txBody>
            <a:bodyPr wrap="none" rtlCol="0">
              <a:spAutoFit/>
            </a:bodyPr>
            <a:lstStyle/>
            <a:p>
              <a:r>
                <a:rPr lang="en-US" dirty="0" err="1" smtClean="0"/>
                <a:t>enc</a:t>
              </a:r>
              <a:endParaRPr lang="en-US" dirty="0"/>
            </a:p>
          </p:txBody>
        </p:sp>
      </p:grpSp>
      <p:sp>
        <p:nvSpPr>
          <p:cNvPr id="12" name="Rectangle 11"/>
          <p:cNvSpPr/>
          <p:nvPr/>
        </p:nvSpPr>
        <p:spPr>
          <a:xfrm>
            <a:off x="457200" y="3665939"/>
            <a:ext cx="1423145" cy="148459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Box 12"/>
          <p:cNvSpPr txBox="1"/>
          <p:nvPr/>
        </p:nvSpPr>
        <p:spPr>
          <a:xfrm>
            <a:off x="457200" y="3682434"/>
            <a:ext cx="1244714" cy="1477328"/>
          </a:xfrm>
          <a:prstGeom prst="rect">
            <a:avLst/>
          </a:prstGeom>
          <a:noFill/>
        </p:spPr>
        <p:txBody>
          <a:bodyPr wrap="none" rtlCol="0">
            <a:spAutoFit/>
          </a:bodyPr>
          <a:lstStyle/>
          <a:p>
            <a:r>
              <a:rPr lang="en-US" dirty="0" smtClean="0"/>
              <a:t>To Eve</a:t>
            </a:r>
          </a:p>
          <a:p>
            <a:endParaRPr lang="en-US" dirty="0"/>
          </a:p>
          <a:p>
            <a:r>
              <a:rPr lang="en-US" dirty="0" smtClean="0"/>
              <a:t>---------------</a:t>
            </a:r>
          </a:p>
          <a:p>
            <a:r>
              <a:rPr lang="en-US" dirty="0" smtClean="0"/>
              <a:t>---------------</a:t>
            </a:r>
          </a:p>
          <a:p>
            <a:r>
              <a:rPr lang="en-US" dirty="0" smtClean="0"/>
              <a:t>---------------</a:t>
            </a:r>
            <a:endParaRPr lang="en-US" dirty="0"/>
          </a:p>
        </p:txBody>
      </p:sp>
      <p:grpSp>
        <p:nvGrpSpPr>
          <p:cNvPr id="15" name="Group 14"/>
          <p:cNvGrpSpPr/>
          <p:nvPr/>
        </p:nvGrpSpPr>
        <p:grpSpPr>
          <a:xfrm>
            <a:off x="1880345" y="3939931"/>
            <a:ext cx="1072126" cy="649756"/>
            <a:chOff x="1880345" y="1923540"/>
            <a:chExt cx="1072126" cy="649756"/>
          </a:xfrm>
        </p:grpSpPr>
        <p:sp>
          <p:nvSpPr>
            <p:cNvPr id="16" name="Right Arrow 15"/>
            <p:cNvSpPr/>
            <p:nvPr/>
          </p:nvSpPr>
          <p:spPr>
            <a:xfrm>
              <a:off x="1880345" y="2243387"/>
              <a:ext cx="1072126" cy="32990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2061781" y="1923540"/>
              <a:ext cx="518404" cy="369332"/>
            </a:xfrm>
            <a:prstGeom prst="rect">
              <a:avLst/>
            </a:prstGeom>
            <a:noFill/>
          </p:spPr>
          <p:txBody>
            <a:bodyPr wrap="none" rtlCol="0">
              <a:spAutoFit/>
            </a:bodyPr>
            <a:lstStyle/>
            <a:p>
              <a:r>
                <a:rPr lang="en-US" dirty="0" err="1" smtClean="0"/>
                <a:t>enc</a:t>
              </a:r>
              <a:endParaRPr lang="en-US" dirty="0"/>
            </a:p>
          </p:txBody>
        </p:sp>
      </p:grpSp>
      <p:graphicFrame>
        <p:nvGraphicFramePr>
          <p:cNvPr id="18" name="Table 17"/>
          <p:cNvGraphicFramePr>
            <a:graphicFrameLocks noGrp="1"/>
          </p:cNvGraphicFramePr>
          <p:nvPr>
            <p:extLst>
              <p:ext uri="{D42A27DB-BD31-4B8C-83A1-F6EECF244321}">
                <p14:modId xmlns:p14="http://schemas.microsoft.com/office/powerpoint/2010/main" val="3316210653"/>
              </p:ext>
            </p:extLst>
          </p:nvPr>
        </p:nvGraphicFramePr>
        <p:xfrm>
          <a:off x="3058224" y="3939931"/>
          <a:ext cx="5733210" cy="741680"/>
        </p:xfrm>
        <a:graphic>
          <a:graphicData uri="http://schemas.openxmlformats.org/drawingml/2006/table">
            <a:tbl>
              <a:tblPr firstRow="1" bandRow="1">
                <a:tableStyleId>{5940675A-B579-460E-94D1-54222C63F5DA}</a:tableStyleId>
              </a:tblPr>
              <a:tblGrid>
                <a:gridCol w="1146642"/>
                <a:gridCol w="1146642"/>
                <a:gridCol w="1146642"/>
                <a:gridCol w="1146642"/>
                <a:gridCol w="1146642"/>
              </a:tblGrid>
              <a:tr h="370840">
                <a:tc>
                  <a:txBody>
                    <a:bodyPr/>
                    <a:lstStyle/>
                    <a:p>
                      <a:r>
                        <a:rPr lang="en-US" dirty="0" smtClean="0"/>
                        <a:t>To Eve</a:t>
                      </a:r>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c>
                  <a:txBody>
                    <a:bodyPr/>
                    <a:lstStyle/>
                    <a:p>
                      <a:endParaRPr lang="en-US"/>
                    </a:p>
                  </a:txBody>
                  <a:tcPr>
                    <a:solidFill>
                      <a:schemeClr val="accent6">
                        <a:lumMod val="20000"/>
                        <a:lumOff val="80000"/>
                      </a:schemeClr>
                    </a:solidFill>
                  </a:tcPr>
                </a:tc>
                <a:tc>
                  <a:txBody>
                    <a:bodyPr/>
                    <a:lstStyle/>
                    <a:p>
                      <a:endParaRPr lang="en-US"/>
                    </a:p>
                  </a:txBody>
                  <a:tcPr>
                    <a:solidFill>
                      <a:schemeClr val="accent6">
                        <a:lumMod val="20000"/>
                        <a:lumOff val="80000"/>
                      </a:schemeClr>
                    </a:solidFill>
                  </a:tcPr>
                </a:tc>
                <a:tc>
                  <a:txBody>
                    <a:bodyPr/>
                    <a:lstStyle/>
                    <a:p>
                      <a:endParaRPr lang="en-US"/>
                    </a:p>
                  </a:txBody>
                  <a:tcPr>
                    <a:solidFill>
                      <a:schemeClr val="accent6">
                        <a:lumMod val="20000"/>
                        <a:lumOff val="80000"/>
                      </a:schemeClr>
                    </a:solidFill>
                  </a:tcPr>
                </a:tc>
              </a:tr>
              <a:tr h="370840">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r>
            </a:tbl>
          </a:graphicData>
        </a:graphic>
      </p:graphicFrame>
      <p:cxnSp>
        <p:nvCxnSpPr>
          <p:cNvPr id="20" name="Straight Arrow Connector 19"/>
          <p:cNvCxnSpPr/>
          <p:nvPr/>
        </p:nvCxnSpPr>
        <p:spPr>
          <a:xfrm>
            <a:off x="3513275" y="2292872"/>
            <a:ext cx="0" cy="1798010"/>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562760" y="3077390"/>
            <a:ext cx="1256799" cy="400110"/>
          </a:xfrm>
          <a:prstGeom prst="rect">
            <a:avLst/>
          </a:prstGeom>
          <a:noFill/>
        </p:spPr>
        <p:txBody>
          <a:bodyPr wrap="none" rtlCol="0">
            <a:spAutoFit/>
          </a:bodyPr>
          <a:lstStyle/>
          <a:p>
            <a:r>
              <a:rPr lang="en-US" sz="2000" b="1" dirty="0" smtClean="0">
                <a:solidFill>
                  <a:srgbClr val="FF0000"/>
                </a:solidFill>
              </a:rPr>
              <a:t>CHANGED</a:t>
            </a:r>
            <a:endParaRPr lang="en-US" sz="2000" b="1" dirty="0">
              <a:solidFill>
                <a:srgbClr val="FF0000"/>
              </a:solidFill>
            </a:endParaRPr>
          </a:p>
        </p:txBody>
      </p:sp>
      <p:sp>
        <p:nvSpPr>
          <p:cNvPr id="23" name="TextBox 22"/>
          <p:cNvSpPr txBox="1"/>
          <p:nvPr/>
        </p:nvSpPr>
        <p:spPr>
          <a:xfrm>
            <a:off x="4298462" y="1591394"/>
            <a:ext cx="1781219" cy="369332"/>
          </a:xfrm>
          <a:prstGeom prst="rect">
            <a:avLst/>
          </a:prstGeom>
          <a:noFill/>
        </p:spPr>
        <p:txBody>
          <a:bodyPr wrap="none" rtlCol="0">
            <a:spAutoFit/>
          </a:bodyPr>
          <a:lstStyle/>
          <a:p>
            <a:r>
              <a:rPr lang="en-US" dirty="0" smtClean="0"/>
              <a:t>Encrypted Blocks</a:t>
            </a:r>
            <a:endParaRPr lang="en-US" dirty="0"/>
          </a:p>
        </p:txBody>
      </p:sp>
      <p:sp>
        <p:nvSpPr>
          <p:cNvPr id="4" name="TextBox 3"/>
          <p:cNvSpPr txBox="1"/>
          <p:nvPr/>
        </p:nvSpPr>
        <p:spPr>
          <a:xfrm>
            <a:off x="309175" y="5473002"/>
            <a:ext cx="8656851" cy="830997"/>
          </a:xfrm>
          <a:prstGeom prst="rect">
            <a:avLst/>
          </a:prstGeom>
          <a:noFill/>
        </p:spPr>
        <p:txBody>
          <a:bodyPr wrap="square" rtlCol="0">
            <a:spAutoFit/>
          </a:bodyPr>
          <a:lstStyle/>
          <a:p>
            <a:pPr algn="ctr"/>
            <a:r>
              <a:rPr lang="en-US" sz="2400" i="1" dirty="0" smtClean="0"/>
              <a:t>Since the stream cipher encrypts one bit at a time, if a change takes place, it is easy to find out.</a:t>
            </a:r>
            <a:endParaRPr lang="en-US" sz="2400" i="1" dirty="0"/>
          </a:p>
        </p:txBody>
      </p:sp>
    </p:spTree>
    <p:extLst>
      <p:ext uri="{BB962C8B-B14F-4D97-AF65-F5344CB8AC3E}">
        <p14:creationId xmlns:p14="http://schemas.microsoft.com/office/powerpoint/2010/main" val="262105403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time pad:   summary</a:t>
            </a:r>
            <a:endParaRPr lang="en-US" dirty="0"/>
          </a:p>
        </p:txBody>
      </p:sp>
      <p:sp>
        <p:nvSpPr>
          <p:cNvPr id="3" name="Content Placeholder 2"/>
          <p:cNvSpPr>
            <a:spLocks noGrp="1"/>
          </p:cNvSpPr>
          <p:nvPr>
            <p:ph idx="1"/>
          </p:nvPr>
        </p:nvSpPr>
        <p:spPr>
          <a:xfrm>
            <a:off x="304800" y="1905000"/>
            <a:ext cx="8610600" cy="3556000"/>
          </a:xfrm>
        </p:spPr>
        <p:txBody>
          <a:bodyPr>
            <a:normAutofit/>
          </a:bodyPr>
          <a:lstStyle/>
          <a:p>
            <a:pPr marL="0" indent="0">
              <a:buNone/>
            </a:pPr>
            <a:r>
              <a:rPr lang="en-US" dirty="0" smtClean="0"/>
              <a:t>Never use stream cipher key more than once !!</a:t>
            </a:r>
          </a:p>
          <a:p>
            <a:pPr marL="0" indent="0">
              <a:buNone/>
            </a:pPr>
            <a:endParaRPr lang="en-US" dirty="0"/>
          </a:p>
          <a:p>
            <a:r>
              <a:rPr lang="en-US" dirty="0" smtClean="0"/>
              <a:t>Network traffic:    negotiate new key for every session (e.g. TLS) </a:t>
            </a:r>
          </a:p>
          <a:p>
            <a:endParaRPr lang="en-US" dirty="0"/>
          </a:p>
          <a:p>
            <a:r>
              <a:rPr lang="en-US" dirty="0" smtClean="0"/>
              <a:t>Disk encryption:   typically do not use a stream cipher</a:t>
            </a:r>
            <a:endParaRPr lang="en-US" dirty="0"/>
          </a:p>
        </p:txBody>
      </p:sp>
      <p:sp>
        <p:nvSpPr>
          <p:cNvPr id="4" name="Footer Placeholder 3"/>
          <p:cNvSpPr>
            <a:spLocks noGrp="1"/>
          </p:cNvSpPr>
          <p:nvPr>
            <p:ph type="ftr" sz="quarter" idx="11"/>
          </p:nvPr>
        </p:nvSpPr>
        <p:spPr/>
        <p:txBody>
          <a:bodyPr/>
          <a:lstStyle/>
          <a:p>
            <a:r>
              <a:rPr lang="en-US" smtClean="0"/>
              <a:t>AMRITA CENTER FOR CYBERSECURITY</a:t>
            </a:r>
            <a:endParaRPr lang="en-US"/>
          </a:p>
        </p:txBody>
      </p:sp>
      <p:sp>
        <p:nvSpPr>
          <p:cNvPr id="5" name="Slide Number Placeholder 4"/>
          <p:cNvSpPr>
            <a:spLocks noGrp="1"/>
          </p:cNvSpPr>
          <p:nvPr>
            <p:ph type="sldNum" sz="quarter" idx="12"/>
          </p:nvPr>
        </p:nvSpPr>
        <p:spPr/>
        <p:txBody>
          <a:bodyPr/>
          <a:lstStyle/>
          <a:p>
            <a:fld id="{26EAE79F-8373-9B49-B0D1-4D8E73CDE129}" type="slidenum">
              <a:rPr lang="en-US" smtClean="0"/>
              <a:t>26</a:t>
            </a:fld>
            <a:endParaRPr lang="en-US"/>
          </a:p>
        </p:txBody>
      </p:sp>
    </p:spTree>
    <p:extLst>
      <p:ext uri="{BB962C8B-B14F-4D97-AF65-F5344CB8AC3E}">
        <p14:creationId xmlns:p14="http://schemas.microsoft.com/office/powerpoint/2010/main" val="190037962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Attack 2:   no integrity   </a:t>
            </a:r>
            <a:r>
              <a:rPr lang="en-US" sz="3200" dirty="0" smtClean="0"/>
              <a:t>(OTP is malleable)</a:t>
            </a:r>
            <a:endParaRPr lang="en-US" sz="3200" dirty="0"/>
          </a:p>
        </p:txBody>
      </p:sp>
      <p:sp>
        <p:nvSpPr>
          <p:cNvPr id="3" name="Content Placeholder 2"/>
          <p:cNvSpPr>
            <a:spLocks noGrp="1"/>
          </p:cNvSpPr>
          <p:nvPr>
            <p:ph idx="1"/>
          </p:nvPr>
        </p:nvSpPr>
        <p:spPr>
          <a:xfrm>
            <a:off x="457200" y="5359400"/>
            <a:ext cx="8229600" cy="1320800"/>
          </a:xfrm>
        </p:spPr>
        <p:txBody>
          <a:bodyPr/>
          <a:lstStyle/>
          <a:p>
            <a:pPr marL="0" indent="0">
              <a:buNone/>
            </a:pPr>
            <a:r>
              <a:rPr lang="en-US" dirty="0" smtClean="0"/>
              <a:t>Modifications to </a:t>
            </a:r>
            <a:r>
              <a:rPr lang="en-US" dirty="0" err="1" smtClean="0"/>
              <a:t>ciphertext</a:t>
            </a:r>
            <a:r>
              <a:rPr lang="en-US" dirty="0" smtClean="0"/>
              <a:t> are undetected and </a:t>
            </a:r>
            <a:br>
              <a:rPr lang="en-US" dirty="0" smtClean="0"/>
            </a:br>
            <a:r>
              <a:rPr lang="en-US" dirty="0" smtClean="0"/>
              <a:t>have </a:t>
            </a:r>
            <a:r>
              <a:rPr lang="en-US" b="1" u="sng" dirty="0" smtClean="0"/>
              <a:t>predictable</a:t>
            </a:r>
            <a:r>
              <a:rPr lang="en-US" dirty="0" smtClean="0"/>
              <a:t> impact on plaintext</a:t>
            </a:r>
            <a:endParaRPr lang="en-US" dirty="0"/>
          </a:p>
        </p:txBody>
      </p:sp>
      <p:sp>
        <p:nvSpPr>
          <p:cNvPr id="6" name="Footer Placeholder 5"/>
          <p:cNvSpPr>
            <a:spLocks noGrp="1"/>
          </p:cNvSpPr>
          <p:nvPr>
            <p:ph type="ftr" sz="quarter" idx="11"/>
          </p:nvPr>
        </p:nvSpPr>
        <p:spPr/>
        <p:txBody>
          <a:bodyPr/>
          <a:lstStyle/>
          <a:p>
            <a:r>
              <a:rPr lang="en-US" smtClean="0"/>
              <a:t>AMRITA CENTER FOR CYBERSECURITY</a:t>
            </a:r>
            <a:endParaRPr lang="en-US"/>
          </a:p>
        </p:txBody>
      </p:sp>
      <p:sp>
        <p:nvSpPr>
          <p:cNvPr id="16" name="Slide Number Placeholder 15"/>
          <p:cNvSpPr>
            <a:spLocks noGrp="1"/>
          </p:cNvSpPr>
          <p:nvPr>
            <p:ph type="sldNum" sz="quarter" idx="12"/>
          </p:nvPr>
        </p:nvSpPr>
        <p:spPr/>
        <p:txBody>
          <a:bodyPr/>
          <a:lstStyle/>
          <a:p>
            <a:fld id="{26EAE79F-8373-9B49-B0D1-4D8E73CDE129}" type="slidenum">
              <a:rPr lang="en-US" smtClean="0"/>
              <a:t>27</a:t>
            </a:fld>
            <a:endParaRPr lang="en-US"/>
          </a:p>
        </p:txBody>
      </p:sp>
      <p:sp>
        <p:nvSpPr>
          <p:cNvPr id="5" name="Rectangle 4"/>
          <p:cNvSpPr/>
          <p:nvPr/>
        </p:nvSpPr>
        <p:spPr>
          <a:xfrm>
            <a:off x="381000" y="2108200"/>
            <a:ext cx="1828800" cy="5080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FF0000"/>
                </a:solidFill>
                <a:latin typeface="Courier New"/>
                <a:cs typeface="Courier New"/>
              </a:rPr>
              <a:t>m</a:t>
            </a:r>
            <a:endParaRPr lang="en-US" sz="2800" b="1" dirty="0">
              <a:solidFill>
                <a:srgbClr val="FF0000"/>
              </a:solidFill>
              <a:latin typeface="Courier New"/>
              <a:cs typeface="Courier New"/>
            </a:endParaRPr>
          </a:p>
        </p:txBody>
      </p:sp>
      <p:cxnSp>
        <p:nvCxnSpPr>
          <p:cNvPr id="7" name="Straight Arrow Connector 6"/>
          <p:cNvCxnSpPr/>
          <p:nvPr/>
        </p:nvCxnSpPr>
        <p:spPr>
          <a:xfrm>
            <a:off x="2743200" y="2311400"/>
            <a:ext cx="2286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276601" y="1701801"/>
            <a:ext cx="1388421" cy="461665"/>
          </a:xfrm>
          <a:prstGeom prst="rect">
            <a:avLst/>
          </a:prstGeom>
          <a:noFill/>
        </p:spPr>
        <p:txBody>
          <a:bodyPr wrap="none" rtlCol="0">
            <a:spAutoFit/>
          </a:bodyPr>
          <a:lstStyle/>
          <a:p>
            <a:r>
              <a:rPr lang="en-US" sz="2400" dirty="0" err="1"/>
              <a:t>e</a:t>
            </a:r>
            <a:r>
              <a:rPr lang="en-US" sz="2400" dirty="0" err="1" smtClean="0"/>
              <a:t>nc</a:t>
            </a:r>
            <a:r>
              <a:rPr lang="en-US" sz="2400" dirty="0" smtClean="0"/>
              <a:t>  ( ⊕k )</a:t>
            </a:r>
            <a:endParaRPr lang="en-US" sz="2400" dirty="0"/>
          </a:p>
        </p:txBody>
      </p:sp>
      <p:sp>
        <p:nvSpPr>
          <p:cNvPr id="9" name="Rectangle 8"/>
          <p:cNvSpPr/>
          <p:nvPr/>
        </p:nvSpPr>
        <p:spPr>
          <a:xfrm>
            <a:off x="5638800" y="2006600"/>
            <a:ext cx="1828800" cy="508000"/>
          </a:xfrm>
          <a:prstGeom prst="rect">
            <a:avLst/>
          </a:prstGeom>
          <a:pattFill prst="lgCheck">
            <a:fgClr>
              <a:schemeClr val="bg1">
                <a:lumMod val="75000"/>
              </a:schemeClr>
            </a:fgClr>
            <a:bgClr>
              <a:prstClr val="white"/>
            </a:bgClr>
          </a:patt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err="1">
                <a:solidFill>
                  <a:srgbClr val="FF0000"/>
                </a:solidFill>
                <a:latin typeface="Courier New"/>
                <a:cs typeface="Courier New"/>
              </a:rPr>
              <a:t>m</a:t>
            </a:r>
            <a:r>
              <a:rPr lang="en-US" sz="2400" b="1" dirty="0" err="1" smtClean="0">
                <a:solidFill>
                  <a:srgbClr val="FF0000"/>
                </a:solidFill>
                <a:latin typeface="Courier New"/>
                <a:cs typeface="Courier New"/>
              </a:rPr>
              <a:t>⊕</a:t>
            </a:r>
            <a:r>
              <a:rPr lang="en-US" sz="2800" b="1" dirty="0" err="1" smtClean="0">
                <a:solidFill>
                  <a:srgbClr val="FF0000"/>
                </a:solidFill>
                <a:latin typeface="Courier New"/>
                <a:cs typeface="Courier New"/>
              </a:rPr>
              <a:t>k</a:t>
            </a:r>
            <a:endParaRPr lang="en-US" sz="2800" b="1" dirty="0">
              <a:solidFill>
                <a:srgbClr val="FF0000"/>
              </a:solidFill>
              <a:latin typeface="Courier New"/>
              <a:cs typeface="Courier New"/>
            </a:endParaRPr>
          </a:p>
        </p:txBody>
      </p:sp>
      <p:cxnSp>
        <p:nvCxnSpPr>
          <p:cNvPr id="12" name="Straight Arrow Connector 11"/>
          <p:cNvCxnSpPr/>
          <p:nvPr/>
        </p:nvCxnSpPr>
        <p:spPr>
          <a:xfrm flipH="1">
            <a:off x="2819400" y="3829447"/>
            <a:ext cx="2286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flipH="1">
            <a:off x="3352801" y="3219847"/>
            <a:ext cx="1318841" cy="461665"/>
          </a:xfrm>
          <a:prstGeom prst="rect">
            <a:avLst/>
          </a:prstGeom>
          <a:noFill/>
        </p:spPr>
        <p:txBody>
          <a:bodyPr wrap="none" rtlCol="0">
            <a:spAutoFit/>
          </a:bodyPr>
          <a:lstStyle/>
          <a:p>
            <a:r>
              <a:rPr lang="en-US" sz="2400" dirty="0" err="1"/>
              <a:t>d</a:t>
            </a:r>
            <a:r>
              <a:rPr lang="en-US" sz="2400" dirty="0" err="1" smtClean="0"/>
              <a:t>ec</a:t>
            </a:r>
            <a:r>
              <a:rPr lang="en-US" sz="2400" dirty="0" smtClean="0"/>
              <a:t> ( ⊕k )</a:t>
            </a:r>
            <a:endParaRPr lang="en-US" sz="2400" dirty="0"/>
          </a:p>
        </p:txBody>
      </p:sp>
      <p:sp>
        <p:nvSpPr>
          <p:cNvPr id="14" name="Rectangle 13"/>
          <p:cNvSpPr/>
          <p:nvPr/>
        </p:nvSpPr>
        <p:spPr>
          <a:xfrm>
            <a:off x="381000" y="3530600"/>
            <a:ext cx="1828800" cy="5080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err="1">
                <a:solidFill>
                  <a:srgbClr val="FF0000"/>
                </a:solidFill>
                <a:latin typeface="Courier New"/>
                <a:cs typeface="Courier New"/>
              </a:rPr>
              <a:t>m</a:t>
            </a:r>
            <a:r>
              <a:rPr lang="en-US" sz="2800" b="1" dirty="0" err="1" smtClean="0">
                <a:solidFill>
                  <a:srgbClr val="FF0000"/>
                </a:solidFill>
                <a:latin typeface="Courier New"/>
                <a:cs typeface="Courier New"/>
              </a:rPr>
              <a:t>⊕p</a:t>
            </a:r>
            <a:endParaRPr lang="en-US" sz="2800" b="1" dirty="0">
              <a:solidFill>
                <a:srgbClr val="FF0000"/>
              </a:solidFill>
              <a:latin typeface="Courier New"/>
              <a:cs typeface="Courier New"/>
            </a:endParaRPr>
          </a:p>
        </p:txBody>
      </p:sp>
      <p:grpSp>
        <p:nvGrpSpPr>
          <p:cNvPr id="19" name="Group 18"/>
          <p:cNvGrpSpPr/>
          <p:nvPr/>
        </p:nvGrpSpPr>
        <p:grpSpPr>
          <a:xfrm>
            <a:off x="5410200" y="2108200"/>
            <a:ext cx="2667000" cy="1930400"/>
            <a:chOff x="5410200" y="1581150"/>
            <a:chExt cx="2667000" cy="1447800"/>
          </a:xfrm>
        </p:grpSpPr>
        <p:sp>
          <p:nvSpPr>
            <p:cNvPr id="10" name="Rectangle 9"/>
            <p:cNvSpPr/>
            <p:nvPr/>
          </p:nvSpPr>
          <p:spPr>
            <a:xfrm>
              <a:off x="5638800" y="2038350"/>
              <a:ext cx="1828800" cy="3810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FF0000"/>
                  </a:solidFill>
                </a:rPr>
                <a:t>p</a:t>
              </a:r>
              <a:endParaRPr lang="en-US" sz="2800" dirty="0">
                <a:solidFill>
                  <a:srgbClr val="FF0000"/>
                </a:solidFill>
              </a:endParaRPr>
            </a:p>
          </p:txBody>
        </p:sp>
        <p:sp>
          <p:nvSpPr>
            <p:cNvPr id="11" name="Rectangle 10"/>
            <p:cNvSpPr/>
            <p:nvPr/>
          </p:nvSpPr>
          <p:spPr>
            <a:xfrm>
              <a:off x="5638800" y="2647950"/>
              <a:ext cx="1828800" cy="381000"/>
            </a:xfrm>
            <a:prstGeom prst="rect">
              <a:avLst/>
            </a:prstGeom>
            <a:pattFill prst="lgCheck">
              <a:fgClr>
                <a:schemeClr val="bg1">
                  <a:lumMod val="65000"/>
                </a:schemeClr>
              </a:fgClr>
              <a:bgClr>
                <a:prstClr val="white"/>
              </a:bgClr>
            </a:patt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rgbClr val="FF0000"/>
                  </a:solidFill>
                  <a:latin typeface="Courier New"/>
                  <a:cs typeface="Courier New"/>
                </a:rPr>
                <a:t>(</a:t>
              </a:r>
              <a:r>
                <a:rPr lang="en-US" sz="2400" b="1" dirty="0" err="1" smtClean="0">
                  <a:solidFill>
                    <a:srgbClr val="FF0000"/>
                  </a:solidFill>
                  <a:latin typeface="Courier New"/>
                  <a:cs typeface="Courier New"/>
                </a:rPr>
                <a:t>m</a:t>
              </a:r>
              <a:r>
                <a:rPr lang="en-US" sz="2400" b="1" dirty="0" err="1">
                  <a:solidFill>
                    <a:srgbClr val="FF0000"/>
                  </a:solidFill>
                  <a:latin typeface="Courier New"/>
                  <a:cs typeface="Courier New"/>
                </a:rPr>
                <a:t>⊕</a:t>
              </a:r>
              <a:r>
                <a:rPr lang="en-US" sz="2400" b="1" dirty="0" err="1" smtClean="0">
                  <a:solidFill>
                    <a:srgbClr val="FF0000"/>
                  </a:solidFill>
                  <a:latin typeface="Courier New"/>
                  <a:cs typeface="Courier New"/>
                </a:rPr>
                <a:t>k</a:t>
              </a:r>
              <a:r>
                <a:rPr lang="en-US" sz="2400" b="1" dirty="0">
                  <a:solidFill>
                    <a:srgbClr val="FF0000"/>
                  </a:solidFill>
                  <a:latin typeface="Courier New"/>
                  <a:cs typeface="Courier New"/>
                </a:rPr>
                <a:t>)</a:t>
              </a:r>
              <a:r>
                <a:rPr lang="en-US" sz="2400" b="1" dirty="0" smtClean="0">
                  <a:solidFill>
                    <a:srgbClr val="FF0000"/>
                  </a:solidFill>
                  <a:latin typeface="Courier New"/>
                  <a:cs typeface="Courier New"/>
                </a:rPr>
                <a:t>⊕p</a:t>
              </a:r>
              <a:endParaRPr lang="en-US" sz="2400" b="1" dirty="0">
                <a:solidFill>
                  <a:srgbClr val="FF0000"/>
                </a:solidFill>
                <a:latin typeface="Courier New"/>
                <a:cs typeface="Courier New"/>
              </a:endParaRPr>
            </a:p>
          </p:txBody>
        </p:sp>
        <p:sp>
          <p:nvSpPr>
            <p:cNvPr id="15" name="TextBox 14"/>
            <p:cNvSpPr txBox="1"/>
            <p:nvPr/>
          </p:nvSpPr>
          <p:spPr>
            <a:xfrm>
              <a:off x="7467600" y="1581150"/>
              <a:ext cx="441146" cy="530915"/>
            </a:xfrm>
            <a:prstGeom prst="rect">
              <a:avLst/>
            </a:prstGeom>
            <a:noFill/>
          </p:spPr>
          <p:txBody>
            <a:bodyPr wrap="none" rtlCol="0">
              <a:spAutoFit/>
            </a:bodyPr>
            <a:lstStyle/>
            <a:p>
              <a:r>
                <a:rPr lang="en-US" sz="4000" dirty="0"/>
                <a:t>⊕</a:t>
              </a:r>
            </a:p>
          </p:txBody>
        </p:sp>
        <p:cxnSp>
          <p:nvCxnSpPr>
            <p:cNvPr id="18" name="Straight Connector 17"/>
            <p:cNvCxnSpPr/>
            <p:nvPr/>
          </p:nvCxnSpPr>
          <p:spPr>
            <a:xfrm>
              <a:off x="5410200" y="2533650"/>
              <a:ext cx="2667000" cy="0"/>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824345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Attack 2:   no integrity   </a:t>
            </a:r>
            <a:r>
              <a:rPr lang="en-US" sz="3200" dirty="0" smtClean="0"/>
              <a:t>(OTP is malleable)</a:t>
            </a:r>
            <a:endParaRPr lang="en-US" sz="3200" dirty="0"/>
          </a:p>
        </p:txBody>
      </p:sp>
      <p:sp>
        <p:nvSpPr>
          <p:cNvPr id="3" name="Content Placeholder 2"/>
          <p:cNvSpPr>
            <a:spLocks noGrp="1"/>
          </p:cNvSpPr>
          <p:nvPr>
            <p:ph idx="1"/>
          </p:nvPr>
        </p:nvSpPr>
        <p:spPr>
          <a:xfrm>
            <a:off x="457200" y="5562600"/>
            <a:ext cx="8229600" cy="1320800"/>
          </a:xfrm>
        </p:spPr>
        <p:txBody>
          <a:bodyPr/>
          <a:lstStyle/>
          <a:p>
            <a:pPr marL="0" indent="0">
              <a:buNone/>
            </a:pPr>
            <a:r>
              <a:rPr lang="en-US" dirty="0" smtClean="0"/>
              <a:t>Modifications to </a:t>
            </a:r>
            <a:r>
              <a:rPr lang="en-US" dirty="0" err="1" smtClean="0"/>
              <a:t>ciphertext</a:t>
            </a:r>
            <a:r>
              <a:rPr lang="en-US" dirty="0" smtClean="0"/>
              <a:t> are undetected and </a:t>
            </a:r>
            <a:br>
              <a:rPr lang="en-US" dirty="0" smtClean="0"/>
            </a:br>
            <a:r>
              <a:rPr lang="en-US" dirty="0" smtClean="0"/>
              <a:t>have predictable impact on plaintext</a:t>
            </a:r>
            <a:endParaRPr lang="en-US" dirty="0"/>
          </a:p>
        </p:txBody>
      </p:sp>
      <p:sp>
        <p:nvSpPr>
          <p:cNvPr id="6" name="Footer Placeholder 5"/>
          <p:cNvSpPr>
            <a:spLocks noGrp="1"/>
          </p:cNvSpPr>
          <p:nvPr>
            <p:ph type="ftr" sz="quarter" idx="11"/>
          </p:nvPr>
        </p:nvSpPr>
        <p:spPr/>
        <p:txBody>
          <a:bodyPr/>
          <a:lstStyle/>
          <a:p>
            <a:r>
              <a:rPr lang="en-US" smtClean="0"/>
              <a:t>AMRITA CENTER FOR CYBERSECURITY</a:t>
            </a:r>
            <a:endParaRPr lang="en-US"/>
          </a:p>
        </p:txBody>
      </p:sp>
      <p:sp>
        <p:nvSpPr>
          <p:cNvPr id="16" name="Slide Number Placeholder 15"/>
          <p:cNvSpPr>
            <a:spLocks noGrp="1"/>
          </p:cNvSpPr>
          <p:nvPr>
            <p:ph type="sldNum" sz="quarter" idx="12"/>
          </p:nvPr>
        </p:nvSpPr>
        <p:spPr/>
        <p:txBody>
          <a:bodyPr/>
          <a:lstStyle/>
          <a:p>
            <a:fld id="{26EAE79F-8373-9B49-B0D1-4D8E73CDE129}" type="slidenum">
              <a:rPr lang="en-US" smtClean="0"/>
              <a:t>28</a:t>
            </a:fld>
            <a:endParaRPr lang="en-US"/>
          </a:p>
        </p:txBody>
      </p:sp>
      <p:sp>
        <p:nvSpPr>
          <p:cNvPr id="5" name="Rectangle 4"/>
          <p:cNvSpPr/>
          <p:nvPr/>
        </p:nvSpPr>
        <p:spPr>
          <a:xfrm>
            <a:off x="381000" y="2006600"/>
            <a:ext cx="1828800" cy="5080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FF0000"/>
                </a:solidFill>
                <a:latin typeface="Courier New"/>
                <a:cs typeface="Courier New"/>
              </a:rPr>
              <a:t>From: Bob</a:t>
            </a:r>
            <a:endParaRPr lang="en-US" b="1" dirty="0">
              <a:solidFill>
                <a:srgbClr val="FF0000"/>
              </a:solidFill>
              <a:latin typeface="Courier New"/>
              <a:cs typeface="Courier New"/>
            </a:endParaRPr>
          </a:p>
        </p:txBody>
      </p:sp>
      <p:cxnSp>
        <p:nvCxnSpPr>
          <p:cNvPr id="7" name="Straight Arrow Connector 6"/>
          <p:cNvCxnSpPr/>
          <p:nvPr/>
        </p:nvCxnSpPr>
        <p:spPr>
          <a:xfrm>
            <a:off x="2743200" y="2209800"/>
            <a:ext cx="2286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276601" y="1600201"/>
            <a:ext cx="1388421" cy="461665"/>
          </a:xfrm>
          <a:prstGeom prst="rect">
            <a:avLst/>
          </a:prstGeom>
          <a:noFill/>
        </p:spPr>
        <p:txBody>
          <a:bodyPr wrap="none" rtlCol="0">
            <a:spAutoFit/>
          </a:bodyPr>
          <a:lstStyle/>
          <a:p>
            <a:r>
              <a:rPr lang="en-US" sz="2400" dirty="0" err="1"/>
              <a:t>e</a:t>
            </a:r>
            <a:r>
              <a:rPr lang="en-US" sz="2400" dirty="0" err="1" smtClean="0"/>
              <a:t>nc</a:t>
            </a:r>
            <a:r>
              <a:rPr lang="en-US" sz="2400" dirty="0" smtClean="0"/>
              <a:t>  ( ⊕k )</a:t>
            </a:r>
            <a:endParaRPr lang="en-US" sz="2400" dirty="0"/>
          </a:p>
        </p:txBody>
      </p:sp>
      <p:sp>
        <p:nvSpPr>
          <p:cNvPr id="9" name="Rectangle 8"/>
          <p:cNvSpPr/>
          <p:nvPr/>
        </p:nvSpPr>
        <p:spPr>
          <a:xfrm>
            <a:off x="5638800" y="1905000"/>
            <a:ext cx="1828800" cy="508000"/>
          </a:xfrm>
          <a:prstGeom prst="rect">
            <a:avLst/>
          </a:prstGeom>
          <a:pattFill prst="lgCheck">
            <a:fgClr>
              <a:schemeClr val="bg1">
                <a:lumMod val="65000"/>
              </a:schemeClr>
            </a:fgClr>
            <a:bgClr>
              <a:prstClr val="white"/>
            </a:bgClr>
          </a:patt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FF0000"/>
                </a:solidFill>
                <a:latin typeface="Courier New"/>
                <a:cs typeface="Courier New"/>
              </a:rPr>
              <a:t>From: Bob</a:t>
            </a:r>
            <a:endParaRPr lang="en-US" b="1" dirty="0">
              <a:solidFill>
                <a:srgbClr val="FF0000"/>
              </a:solidFill>
              <a:latin typeface="Courier New"/>
              <a:cs typeface="Courier New"/>
            </a:endParaRPr>
          </a:p>
        </p:txBody>
      </p:sp>
      <p:sp>
        <p:nvSpPr>
          <p:cNvPr id="10" name="Rectangle 9"/>
          <p:cNvSpPr/>
          <p:nvPr/>
        </p:nvSpPr>
        <p:spPr>
          <a:xfrm>
            <a:off x="6629400" y="2616200"/>
            <a:ext cx="609600" cy="5080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FF0000"/>
                </a:solidFill>
              </a:rPr>
              <a:t>⋯</a:t>
            </a:r>
            <a:endParaRPr lang="en-US" dirty="0">
              <a:solidFill>
                <a:srgbClr val="FF0000"/>
              </a:solidFill>
            </a:endParaRPr>
          </a:p>
        </p:txBody>
      </p:sp>
      <p:sp>
        <p:nvSpPr>
          <p:cNvPr id="11" name="Rectangle 10"/>
          <p:cNvSpPr/>
          <p:nvPr/>
        </p:nvSpPr>
        <p:spPr>
          <a:xfrm>
            <a:off x="5638800" y="3429000"/>
            <a:ext cx="1828800" cy="508000"/>
          </a:xfrm>
          <a:prstGeom prst="rect">
            <a:avLst/>
          </a:prstGeom>
          <a:pattFill prst="lgCheck">
            <a:fgClr>
              <a:schemeClr val="bg1">
                <a:lumMod val="65000"/>
              </a:schemeClr>
            </a:fgClr>
            <a:bgClr>
              <a:prstClr val="white"/>
            </a:bgClr>
          </a:patt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FF0000"/>
                </a:solidFill>
                <a:latin typeface="Courier New"/>
                <a:cs typeface="Courier New"/>
              </a:rPr>
              <a:t>From: Eve</a:t>
            </a:r>
            <a:endParaRPr lang="en-US" b="1" dirty="0">
              <a:solidFill>
                <a:srgbClr val="FF0000"/>
              </a:solidFill>
              <a:latin typeface="Courier New"/>
              <a:cs typeface="Courier New"/>
            </a:endParaRPr>
          </a:p>
        </p:txBody>
      </p:sp>
      <p:cxnSp>
        <p:nvCxnSpPr>
          <p:cNvPr id="12" name="Straight Arrow Connector 11"/>
          <p:cNvCxnSpPr/>
          <p:nvPr/>
        </p:nvCxnSpPr>
        <p:spPr>
          <a:xfrm flipH="1">
            <a:off x="2819400" y="3727847"/>
            <a:ext cx="2286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flipH="1">
            <a:off x="3352801" y="3118248"/>
            <a:ext cx="1318841" cy="461665"/>
          </a:xfrm>
          <a:prstGeom prst="rect">
            <a:avLst/>
          </a:prstGeom>
          <a:noFill/>
        </p:spPr>
        <p:txBody>
          <a:bodyPr wrap="none" rtlCol="0">
            <a:spAutoFit/>
          </a:bodyPr>
          <a:lstStyle/>
          <a:p>
            <a:r>
              <a:rPr lang="en-US" sz="2400" dirty="0" err="1"/>
              <a:t>d</a:t>
            </a:r>
            <a:r>
              <a:rPr lang="en-US" sz="2400" dirty="0" err="1" smtClean="0"/>
              <a:t>ec</a:t>
            </a:r>
            <a:r>
              <a:rPr lang="en-US" sz="2400" dirty="0" smtClean="0"/>
              <a:t> ( ⊕k )</a:t>
            </a:r>
            <a:endParaRPr lang="en-US" sz="2400" dirty="0"/>
          </a:p>
        </p:txBody>
      </p:sp>
      <p:sp>
        <p:nvSpPr>
          <p:cNvPr id="14" name="Rectangle 13"/>
          <p:cNvSpPr/>
          <p:nvPr/>
        </p:nvSpPr>
        <p:spPr>
          <a:xfrm>
            <a:off x="381000" y="3429000"/>
            <a:ext cx="1828800" cy="5080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FF0000"/>
                </a:solidFill>
                <a:latin typeface="Courier New"/>
                <a:cs typeface="Courier New"/>
              </a:rPr>
              <a:t>From: Eve</a:t>
            </a:r>
            <a:endParaRPr lang="en-US" b="1" dirty="0">
              <a:solidFill>
                <a:srgbClr val="FF0000"/>
              </a:solidFill>
              <a:latin typeface="Courier New"/>
              <a:cs typeface="Courier New"/>
            </a:endParaRPr>
          </a:p>
        </p:txBody>
      </p:sp>
      <p:sp>
        <p:nvSpPr>
          <p:cNvPr id="15" name="TextBox 14"/>
          <p:cNvSpPr txBox="1"/>
          <p:nvPr/>
        </p:nvSpPr>
        <p:spPr>
          <a:xfrm>
            <a:off x="7467600" y="2006600"/>
            <a:ext cx="441146" cy="707886"/>
          </a:xfrm>
          <a:prstGeom prst="rect">
            <a:avLst/>
          </a:prstGeom>
          <a:noFill/>
        </p:spPr>
        <p:txBody>
          <a:bodyPr wrap="none" rtlCol="0">
            <a:spAutoFit/>
          </a:bodyPr>
          <a:lstStyle/>
          <a:p>
            <a:r>
              <a:rPr lang="en-US" sz="4000" dirty="0"/>
              <a:t>⊕</a:t>
            </a:r>
          </a:p>
        </p:txBody>
      </p:sp>
      <p:cxnSp>
        <p:nvCxnSpPr>
          <p:cNvPr id="18" name="Straight Connector 17"/>
          <p:cNvCxnSpPr/>
          <p:nvPr/>
        </p:nvCxnSpPr>
        <p:spPr>
          <a:xfrm>
            <a:off x="5410200" y="3276600"/>
            <a:ext cx="2667000"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309944" y="3042505"/>
              <a:ext cx="7539840" cy="1983360"/>
            </p14:xfrm>
          </p:contentPart>
        </mc:Choice>
        <mc:Fallback xmlns="">
          <p:pic>
            <p:nvPicPr>
              <p:cNvPr id="4" name="Ink 3"/>
              <p:cNvPicPr/>
              <p:nvPr/>
            </p:nvPicPr>
            <p:blipFill>
              <a:blip r:embed="rId4"/>
              <a:stretch>
                <a:fillRect/>
              </a:stretch>
            </p:blipFill>
            <p:spPr>
              <a:xfrm>
                <a:off x="1309944" y="3042505"/>
                <a:ext cx="7539840" cy="1983360"/>
              </a:xfrm>
              <a:prstGeom prst="rect">
                <a:avLst/>
              </a:prstGeom>
            </p:spPr>
          </p:pic>
        </mc:Fallback>
      </mc:AlternateContent>
    </p:spTree>
    <p:extLst>
      <p:ext uri="{BB962C8B-B14F-4D97-AF65-F5344CB8AC3E}">
        <p14:creationId xmlns:p14="http://schemas.microsoft.com/office/powerpoint/2010/main" val="9344971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p:bldP spid="14" grpId="0" animBg="1"/>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a:t>
            </a:r>
            <a:endParaRPr lang="en-US" dirty="0"/>
          </a:p>
        </p:txBody>
      </p:sp>
      <p:sp>
        <p:nvSpPr>
          <p:cNvPr id="3" name="Content Placeholder 2"/>
          <p:cNvSpPr>
            <a:spLocks noGrp="1"/>
          </p:cNvSpPr>
          <p:nvPr>
            <p:ph idx="1"/>
          </p:nvPr>
        </p:nvSpPr>
        <p:spPr/>
        <p:txBody>
          <a:bodyPr>
            <a:normAutofit/>
          </a:bodyPr>
          <a:lstStyle/>
          <a:p>
            <a:r>
              <a:rPr lang="en-US" dirty="0" smtClean="0"/>
              <a:t>Perfect secrecy has two limitations/drawbacks</a:t>
            </a:r>
          </a:p>
          <a:p>
            <a:pPr lvl="1"/>
            <a:r>
              <a:rPr lang="en-US" dirty="0" smtClean="0"/>
              <a:t>Key as long as the message</a:t>
            </a:r>
          </a:p>
          <a:p>
            <a:pPr lvl="1"/>
            <a:r>
              <a:rPr lang="en-US" dirty="0" smtClean="0"/>
              <a:t>Key can only be used once</a:t>
            </a:r>
            <a:endParaRPr lang="en-US" dirty="0"/>
          </a:p>
          <a:p>
            <a:r>
              <a:rPr lang="en-US" dirty="0" smtClean="0"/>
              <a:t>We have seen how to circumvent the first…</a:t>
            </a:r>
          </a:p>
          <a:p>
            <a:r>
              <a:rPr lang="en-US" dirty="0" smtClean="0"/>
              <a:t>The pseudo OTP still has the second limitation</a:t>
            </a:r>
            <a:br>
              <a:rPr lang="en-US" dirty="0" smtClean="0"/>
            </a:br>
            <a:r>
              <a:rPr lang="en-US" dirty="0" smtClean="0"/>
              <a:t>(for the same reason as the OTP)</a:t>
            </a:r>
            <a:endParaRPr lang="en-US" dirty="0"/>
          </a:p>
          <a:p>
            <a:r>
              <a:rPr lang="en-US" dirty="0" smtClean="0"/>
              <a:t>How can we circumvent the second?</a:t>
            </a:r>
            <a:endParaRPr lang="en-US" dirty="0"/>
          </a:p>
        </p:txBody>
      </p:sp>
      <p:sp>
        <p:nvSpPr>
          <p:cNvPr id="4" name="Footer Placeholder 3"/>
          <p:cNvSpPr>
            <a:spLocks noGrp="1"/>
          </p:cNvSpPr>
          <p:nvPr>
            <p:ph type="ftr" sz="quarter" idx="11"/>
          </p:nvPr>
        </p:nvSpPr>
        <p:spPr/>
        <p:txBody>
          <a:bodyPr/>
          <a:lstStyle/>
          <a:p>
            <a:r>
              <a:rPr lang="en-US" smtClean="0"/>
              <a:t>Amrita Center for Cybersecurity</a:t>
            </a:r>
            <a:endParaRPr lang="en-US"/>
          </a:p>
        </p:txBody>
      </p:sp>
      <p:sp>
        <p:nvSpPr>
          <p:cNvPr id="5" name="Slide Number Placeholder 4"/>
          <p:cNvSpPr>
            <a:spLocks noGrp="1"/>
          </p:cNvSpPr>
          <p:nvPr>
            <p:ph type="sldNum" sz="quarter" idx="12"/>
          </p:nvPr>
        </p:nvSpPr>
        <p:spPr/>
        <p:txBody>
          <a:bodyPr/>
          <a:lstStyle/>
          <a:p>
            <a:fld id="{A6F3C3BC-51E5-EA44-9A26-97B44896E6CD}" type="slidenum">
              <a:rPr lang="en-US" smtClean="0"/>
              <a:t>29</a:t>
            </a:fld>
            <a:endParaRPr lang="en-US"/>
          </a:p>
        </p:txBody>
      </p:sp>
    </p:spTree>
    <p:extLst>
      <p:ext uri="{BB962C8B-B14F-4D97-AF65-F5344CB8AC3E}">
        <p14:creationId xmlns:p14="http://schemas.microsoft.com/office/powerpoint/2010/main" val="233512406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Attendance (Math)</a:t>
            </a:r>
            <a:endParaRPr lang="en-US" dirty="0"/>
          </a:p>
        </p:txBody>
      </p:sp>
      <p:sp>
        <p:nvSpPr>
          <p:cNvPr id="3" name="Content Placeholder 2"/>
          <p:cNvSpPr>
            <a:spLocks noGrp="1"/>
          </p:cNvSpPr>
          <p:nvPr>
            <p:ph idx="1"/>
          </p:nvPr>
        </p:nvSpPr>
        <p:spPr/>
        <p:txBody>
          <a:bodyPr/>
          <a:lstStyle/>
          <a:p>
            <a:r>
              <a:rPr lang="en-US" dirty="0" smtClean="0"/>
              <a:t>Totally 13 classes (one lecture cancelled)</a:t>
            </a:r>
          </a:p>
          <a:p>
            <a:r>
              <a:rPr lang="en-US" dirty="0" smtClean="0"/>
              <a:t>80% attendance for lectures and lab </a:t>
            </a:r>
            <a:r>
              <a:rPr lang="en-US" dirty="0" err="1" smtClean="0"/>
              <a:t>hrs</a:t>
            </a:r>
            <a:r>
              <a:rPr lang="en-US" dirty="0" smtClean="0"/>
              <a:t> separately</a:t>
            </a:r>
          </a:p>
          <a:p>
            <a:pPr>
              <a:buFont typeface="Symbol" charset="0"/>
              <a:buChar char=""/>
            </a:pPr>
            <a:r>
              <a:rPr lang="en-US" dirty="0" smtClean="0"/>
              <a:t>2.5 lectures you are allowed to miss</a:t>
            </a:r>
          </a:p>
          <a:p>
            <a:pPr>
              <a:buFont typeface="Symbol" charset="0"/>
              <a:buChar char=""/>
            </a:pPr>
            <a:r>
              <a:rPr lang="en-US" dirty="0" smtClean="0"/>
              <a:t>2.5 labs you are allowed to miss</a:t>
            </a:r>
          </a:p>
          <a:p>
            <a:pPr>
              <a:buFont typeface="Symbol" charset="0"/>
              <a:buChar char=""/>
            </a:pPr>
            <a:r>
              <a:rPr lang="en-US" dirty="0" smtClean="0"/>
              <a:t>More than 2.5 </a:t>
            </a:r>
            <a:r>
              <a:rPr lang="en-US" dirty="0" err="1" smtClean="0"/>
              <a:t>hrs</a:t>
            </a:r>
            <a:r>
              <a:rPr lang="en-US" dirty="0" smtClean="0"/>
              <a:t> -&gt; 10% penalty on final grades for each class missed </a:t>
            </a:r>
            <a:r>
              <a:rPr lang="en-US" dirty="0" smtClean="0"/>
              <a:t>OR one additional assignment</a:t>
            </a:r>
            <a:endParaRPr lang="en-US" dirty="0" smtClean="0"/>
          </a:p>
          <a:p>
            <a:pPr>
              <a:buFont typeface="Symbol" charset="0"/>
              <a:buChar char=""/>
            </a:pPr>
            <a:endParaRPr lang="en-US" dirty="0"/>
          </a:p>
        </p:txBody>
      </p:sp>
      <p:sp>
        <p:nvSpPr>
          <p:cNvPr id="4" name="Footer Placeholder 3"/>
          <p:cNvSpPr>
            <a:spLocks noGrp="1"/>
          </p:cNvSpPr>
          <p:nvPr>
            <p:ph type="ftr" sz="quarter" idx="11"/>
          </p:nvPr>
        </p:nvSpPr>
        <p:spPr/>
        <p:txBody>
          <a:bodyPr/>
          <a:lstStyle/>
          <a:p>
            <a:r>
              <a:rPr lang="en-US" smtClean="0"/>
              <a:t>AMRITA CENTER FOR CYBERSECURITY</a:t>
            </a:r>
            <a:endParaRPr lang="en-US"/>
          </a:p>
        </p:txBody>
      </p:sp>
      <p:sp>
        <p:nvSpPr>
          <p:cNvPr id="5" name="Slide Number Placeholder 4"/>
          <p:cNvSpPr>
            <a:spLocks noGrp="1"/>
          </p:cNvSpPr>
          <p:nvPr>
            <p:ph type="sldNum" sz="quarter" idx="12"/>
          </p:nvPr>
        </p:nvSpPr>
        <p:spPr/>
        <p:txBody>
          <a:bodyPr/>
          <a:lstStyle/>
          <a:p>
            <a:fld id="{26EAE79F-8373-9B49-B0D1-4D8E73CDE129}" type="slidenum">
              <a:rPr lang="en-US" smtClean="0"/>
              <a:t>3</a:t>
            </a:fld>
            <a:endParaRPr lang="en-US"/>
          </a:p>
        </p:txBody>
      </p:sp>
    </p:spTree>
    <p:extLst>
      <p:ext uri="{BB962C8B-B14F-4D97-AF65-F5344CB8AC3E}">
        <p14:creationId xmlns:p14="http://schemas.microsoft.com/office/powerpoint/2010/main" val="1700416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first…</a:t>
            </a:r>
            <a:endParaRPr lang="en-US" dirty="0"/>
          </a:p>
        </p:txBody>
      </p:sp>
      <p:sp>
        <p:nvSpPr>
          <p:cNvPr id="3" name="Content Placeholder 2"/>
          <p:cNvSpPr>
            <a:spLocks noGrp="1"/>
          </p:cNvSpPr>
          <p:nvPr>
            <p:ph idx="1"/>
          </p:nvPr>
        </p:nvSpPr>
        <p:spPr/>
        <p:txBody>
          <a:bodyPr/>
          <a:lstStyle/>
          <a:p>
            <a:r>
              <a:rPr lang="en-US" dirty="0" smtClean="0"/>
              <a:t>Also recall that security definitions have two parts</a:t>
            </a:r>
          </a:p>
          <a:p>
            <a:pPr lvl="1"/>
            <a:r>
              <a:rPr lang="en-US" dirty="0" smtClean="0"/>
              <a:t>Security goal</a:t>
            </a:r>
          </a:p>
          <a:p>
            <a:pPr lvl="1"/>
            <a:r>
              <a:rPr lang="en-US" dirty="0" smtClean="0"/>
              <a:t>Threat model</a:t>
            </a:r>
          </a:p>
          <a:p>
            <a:pPr lvl="1"/>
            <a:endParaRPr lang="en-US" dirty="0"/>
          </a:p>
          <a:p>
            <a:r>
              <a:rPr lang="en-US" dirty="0" smtClean="0"/>
              <a:t>We will keep the security goal the same, but strengthen the threat model</a:t>
            </a:r>
            <a:endParaRPr lang="en-US" dirty="0"/>
          </a:p>
        </p:txBody>
      </p:sp>
      <p:sp>
        <p:nvSpPr>
          <p:cNvPr id="4" name="Footer Placeholder 3"/>
          <p:cNvSpPr>
            <a:spLocks noGrp="1"/>
          </p:cNvSpPr>
          <p:nvPr>
            <p:ph type="ftr" sz="quarter" idx="11"/>
          </p:nvPr>
        </p:nvSpPr>
        <p:spPr/>
        <p:txBody>
          <a:bodyPr/>
          <a:lstStyle/>
          <a:p>
            <a:r>
              <a:rPr lang="en-US" smtClean="0"/>
              <a:t>Amrita Center for Cybersecurity</a:t>
            </a:r>
            <a:endParaRPr lang="en-US"/>
          </a:p>
        </p:txBody>
      </p:sp>
      <p:sp>
        <p:nvSpPr>
          <p:cNvPr id="5" name="Slide Number Placeholder 4"/>
          <p:cNvSpPr>
            <a:spLocks noGrp="1"/>
          </p:cNvSpPr>
          <p:nvPr>
            <p:ph type="sldNum" sz="quarter" idx="12"/>
          </p:nvPr>
        </p:nvSpPr>
        <p:spPr/>
        <p:txBody>
          <a:bodyPr/>
          <a:lstStyle/>
          <a:p>
            <a:fld id="{A6F3C3BC-51E5-EA44-9A26-97B44896E6CD}" type="slidenum">
              <a:rPr lang="en-US" smtClean="0"/>
              <a:t>30</a:t>
            </a:fld>
            <a:endParaRPr lang="en-US"/>
          </a:p>
        </p:txBody>
      </p:sp>
    </p:spTree>
    <p:extLst>
      <p:ext uri="{BB962C8B-B14F-4D97-AF65-F5344CB8AC3E}">
        <p14:creationId xmlns:p14="http://schemas.microsoft.com/office/powerpoint/2010/main" val="302964803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upe, Magnifier, Loupe, Glass, Magnify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600" y="2590800"/>
            <a:ext cx="1400829" cy="1418561"/>
          </a:xfrm>
          <a:prstGeom prst="rect">
            <a:avLst/>
          </a:prstGeom>
          <a:noFill/>
          <a:extLst>
            <a:ext uri="{909E8E84-426E-40dd-AFC4-6F175D3DCCD1}">
              <a14:hiddenFill xmlns:a14="http://schemas.microsoft.com/office/drawing/2010/main">
                <a:solidFill>
                  <a:srgbClr val="FFFFFF"/>
                </a:solidFill>
              </a14:hiddenFill>
            </a:ext>
          </a:extLst>
        </p:spPr>
      </p:pic>
      <p:sp>
        <p:nvSpPr>
          <p:cNvPr id="176130" name="AutoShape 2"/>
          <p:cNvSpPr>
            <a:spLocks noGrp="1" noChangeArrowheads="1"/>
          </p:cNvSpPr>
          <p:nvPr>
            <p:ph type="title"/>
          </p:nvPr>
        </p:nvSpPr>
        <p:spPr/>
        <p:txBody>
          <a:bodyPr/>
          <a:lstStyle/>
          <a:p>
            <a:r>
              <a:rPr lang="en-US" altLang="en-US" dirty="0" smtClean="0"/>
              <a:t>Single-message secrecy</a:t>
            </a:r>
            <a:endParaRPr lang="en-US" altLang="en-US" dirty="0"/>
          </a:p>
        </p:txBody>
      </p:sp>
      <p:pic>
        <p:nvPicPr>
          <p:cNvPr id="176132" name="Picture 4" descr="j02920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0602" y="2585268"/>
            <a:ext cx="1527175" cy="1448571"/>
          </a:xfrm>
          <a:prstGeom prst="rect">
            <a:avLst/>
          </a:prstGeom>
          <a:noFill/>
          <a:extLst>
            <a:ext uri="{909E8E84-426E-40dd-AFC4-6F175D3DCCD1}">
              <a14:hiddenFill xmlns:a14="http://schemas.microsoft.com/office/drawing/2010/main">
                <a:solidFill>
                  <a:srgbClr val="FFFFFF"/>
                </a:solidFill>
              </a14:hiddenFill>
            </a:ext>
          </a:extLst>
        </p:spPr>
      </p:pic>
      <p:pic>
        <p:nvPicPr>
          <p:cNvPr id="176133" name="Picture 5" descr="j019538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29402" y="2585268"/>
            <a:ext cx="1418391" cy="1448571"/>
          </a:xfrm>
          <a:prstGeom prst="rect">
            <a:avLst/>
          </a:prstGeom>
          <a:noFill/>
          <a:extLst>
            <a:ext uri="{909E8E84-426E-40dd-AFC4-6F175D3DCCD1}">
              <a14:hiddenFill xmlns:a14="http://schemas.microsoft.com/office/drawing/2010/main">
                <a:solidFill>
                  <a:srgbClr val="FFFFFF"/>
                </a:solidFill>
              </a14:hiddenFill>
            </a:ext>
          </a:extLst>
        </p:spPr>
      </p:pic>
      <p:sp>
        <p:nvSpPr>
          <p:cNvPr id="176135" name="Text Box 7"/>
          <p:cNvSpPr txBox="1">
            <a:spLocks noChangeArrowheads="1"/>
          </p:cNvSpPr>
          <p:nvPr/>
        </p:nvSpPr>
        <p:spPr bwMode="auto">
          <a:xfrm>
            <a:off x="8077200" y="3047943"/>
            <a:ext cx="3481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800" dirty="0">
                <a:solidFill>
                  <a:schemeClr val="tx1"/>
                </a:solidFill>
              </a:rPr>
              <a:t>k</a:t>
            </a:r>
          </a:p>
        </p:txBody>
      </p:sp>
      <p:sp>
        <p:nvSpPr>
          <p:cNvPr id="176136" name="Line 8"/>
          <p:cNvSpPr>
            <a:spLocks noChangeShapeType="1"/>
          </p:cNvSpPr>
          <p:nvPr/>
        </p:nvSpPr>
        <p:spPr bwMode="auto">
          <a:xfrm>
            <a:off x="2590800" y="3309553"/>
            <a:ext cx="3810000"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176137" name="Text Box 9"/>
          <p:cNvSpPr txBox="1">
            <a:spLocks noChangeArrowheads="1"/>
          </p:cNvSpPr>
          <p:nvPr/>
        </p:nvSpPr>
        <p:spPr bwMode="auto">
          <a:xfrm>
            <a:off x="4317009" y="2717800"/>
            <a:ext cx="35758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dirty="0" smtClean="0">
                <a:solidFill>
                  <a:schemeClr val="tx1"/>
                </a:solidFill>
              </a:rPr>
              <a:t>c</a:t>
            </a:r>
            <a:endParaRPr lang="en-US" altLang="en-US" sz="2800" dirty="0">
              <a:solidFill>
                <a:schemeClr val="tx1"/>
              </a:solidFill>
            </a:endParaRPr>
          </a:p>
        </p:txBody>
      </p:sp>
      <p:sp>
        <p:nvSpPr>
          <p:cNvPr id="5" name="TextBox 4"/>
          <p:cNvSpPr txBox="1"/>
          <p:nvPr/>
        </p:nvSpPr>
        <p:spPr>
          <a:xfrm>
            <a:off x="750838" y="3962401"/>
            <a:ext cx="1984839" cy="954107"/>
          </a:xfrm>
          <a:prstGeom prst="rect">
            <a:avLst/>
          </a:prstGeom>
          <a:noFill/>
        </p:spPr>
        <p:txBody>
          <a:bodyPr wrap="none" rtlCol="0">
            <a:spAutoFit/>
          </a:bodyPr>
          <a:lstStyle/>
          <a:p>
            <a:pPr algn="ctr"/>
            <a:r>
              <a:rPr lang="en-US" sz="2800" dirty="0"/>
              <a:t>m</a:t>
            </a:r>
            <a:endParaRPr lang="en-US" sz="2800" dirty="0" smtClean="0"/>
          </a:p>
          <a:p>
            <a:pPr algn="ctr"/>
            <a:r>
              <a:rPr lang="en-US" sz="2800" dirty="0"/>
              <a:t>c</a:t>
            </a:r>
            <a:r>
              <a:rPr lang="en-US" sz="2800" dirty="0" smtClean="0"/>
              <a:t> </a:t>
            </a:r>
            <a:r>
              <a:rPr lang="en-US" sz="2800" dirty="0">
                <a:sym typeface="Symbol"/>
              </a:rPr>
              <a:t></a:t>
            </a:r>
            <a:r>
              <a:rPr lang="en-US" sz="2800" dirty="0" smtClean="0"/>
              <a:t> Enc</a:t>
            </a:r>
            <a:r>
              <a:rPr lang="en-US" sz="2800" baseline="-25000" dirty="0" smtClean="0"/>
              <a:t>k</a:t>
            </a:r>
            <a:r>
              <a:rPr lang="en-US" sz="2800" dirty="0" smtClean="0"/>
              <a:t>(m)</a:t>
            </a:r>
            <a:endParaRPr lang="en-US" sz="2800" dirty="0"/>
          </a:p>
        </p:txBody>
      </p:sp>
      <p:sp>
        <p:nvSpPr>
          <p:cNvPr id="24" name="Text Box 7"/>
          <p:cNvSpPr txBox="1">
            <a:spLocks noChangeArrowheads="1"/>
          </p:cNvSpPr>
          <p:nvPr/>
        </p:nvSpPr>
        <p:spPr bwMode="auto">
          <a:xfrm>
            <a:off x="566228" y="3047943"/>
            <a:ext cx="3481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800" dirty="0">
                <a:solidFill>
                  <a:schemeClr val="tx1"/>
                </a:solidFill>
              </a:rPr>
              <a:t>k</a:t>
            </a:r>
          </a:p>
        </p:txBody>
      </p:sp>
      <p:sp>
        <p:nvSpPr>
          <p:cNvPr id="2" name="TextBox 1"/>
          <p:cNvSpPr txBox="1"/>
          <p:nvPr/>
        </p:nvSpPr>
        <p:spPr>
          <a:xfrm>
            <a:off x="457201" y="5082750"/>
            <a:ext cx="8229600" cy="1200328"/>
          </a:xfrm>
          <a:prstGeom prst="rect">
            <a:avLst/>
          </a:prstGeom>
          <a:noFill/>
        </p:spPr>
        <p:txBody>
          <a:bodyPr wrap="square" rtlCol="0">
            <a:spAutoFit/>
          </a:bodyPr>
          <a:lstStyle/>
          <a:p>
            <a:pPr algn="ctr"/>
            <a:r>
              <a:rPr lang="en-US" sz="2400" dirty="0" smtClean="0"/>
              <a:t>Single message secrecy has perfect secrecy. </a:t>
            </a:r>
          </a:p>
          <a:p>
            <a:pPr algn="ctr"/>
            <a:r>
              <a:rPr lang="en-US" sz="2400" dirty="0" smtClean="0"/>
              <a:t>The scheme is secure if attacker cant figure any information about plaintext from ciphertext.</a:t>
            </a:r>
            <a:endParaRPr lang="en-US" sz="2400" dirty="0"/>
          </a:p>
        </p:txBody>
      </p:sp>
      <p:sp>
        <p:nvSpPr>
          <p:cNvPr id="3" name="Footer Placeholder 2"/>
          <p:cNvSpPr>
            <a:spLocks noGrp="1"/>
          </p:cNvSpPr>
          <p:nvPr>
            <p:ph type="ftr" sz="quarter" idx="11"/>
          </p:nvPr>
        </p:nvSpPr>
        <p:spPr/>
        <p:txBody>
          <a:bodyPr/>
          <a:lstStyle/>
          <a:p>
            <a:r>
              <a:rPr lang="en-US" smtClean="0"/>
              <a:t>Amrita Center for Cybersecurity</a:t>
            </a:r>
            <a:endParaRPr lang="en-US"/>
          </a:p>
        </p:txBody>
      </p:sp>
      <p:sp>
        <p:nvSpPr>
          <p:cNvPr id="4" name="Slide Number Placeholder 3"/>
          <p:cNvSpPr>
            <a:spLocks noGrp="1"/>
          </p:cNvSpPr>
          <p:nvPr>
            <p:ph type="sldNum" sz="quarter" idx="12"/>
          </p:nvPr>
        </p:nvSpPr>
        <p:spPr/>
        <p:txBody>
          <a:bodyPr/>
          <a:lstStyle/>
          <a:p>
            <a:fld id="{A6F3C3BC-51E5-EA44-9A26-97B44896E6CD}" type="slidenum">
              <a:rPr lang="en-US" smtClean="0"/>
              <a:t>31</a:t>
            </a:fld>
            <a:endParaRPr lang="en-US"/>
          </a:p>
        </p:txBody>
      </p:sp>
    </p:spTree>
    <p:extLst>
      <p:ext uri="{BB962C8B-B14F-4D97-AF65-F5344CB8AC3E}">
        <p14:creationId xmlns:p14="http://schemas.microsoft.com/office/powerpoint/2010/main" val="16028773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upe, Magnifier, Loupe, Glass, Magnify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7068" y="2202716"/>
            <a:ext cx="2438400" cy="2469265"/>
          </a:xfrm>
          <a:prstGeom prst="rect">
            <a:avLst/>
          </a:prstGeom>
          <a:noFill/>
          <a:extLst>
            <a:ext uri="{909E8E84-426E-40dd-AFC4-6F175D3DCCD1}">
              <a14:hiddenFill xmlns:a14="http://schemas.microsoft.com/office/drawing/2010/main">
                <a:solidFill>
                  <a:srgbClr val="FFFFFF"/>
                </a:solidFill>
              </a14:hiddenFill>
            </a:ext>
          </a:extLst>
        </p:spPr>
      </p:pic>
      <p:sp>
        <p:nvSpPr>
          <p:cNvPr id="176130" name="AutoShape 2"/>
          <p:cNvSpPr>
            <a:spLocks noGrp="1" noChangeArrowheads="1"/>
          </p:cNvSpPr>
          <p:nvPr>
            <p:ph type="title"/>
          </p:nvPr>
        </p:nvSpPr>
        <p:spPr/>
        <p:txBody>
          <a:bodyPr/>
          <a:lstStyle/>
          <a:p>
            <a:r>
              <a:rPr lang="en-US" altLang="en-US" dirty="0" smtClean="0"/>
              <a:t>Multiple-message secrecy</a:t>
            </a:r>
            <a:endParaRPr lang="en-US" altLang="en-US" dirty="0"/>
          </a:p>
        </p:txBody>
      </p:sp>
      <p:pic>
        <p:nvPicPr>
          <p:cNvPr id="176132" name="Picture 4" descr="j02920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0602" y="2585268"/>
            <a:ext cx="1527175" cy="1448571"/>
          </a:xfrm>
          <a:prstGeom prst="rect">
            <a:avLst/>
          </a:prstGeom>
          <a:noFill/>
          <a:extLst>
            <a:ext uri="{909E8E84-426E-40dd-AFC4-6F175D3DCCD1}">
              <a14:hiddenFill xmlns:a14="http://schemas.microsoft.com/office/drawing/2010/main">
                <a:solidFill>
                  <a:srgbClr val="FFFFFF"/>
                </a:solidFill>
              </a14:hiddenFill>
            </a:ext>
          </a:extLst>
        </p:spPr>
      </p:pic>
      <p:pic>
        <p:nvPicPr>
          <p:cNvPr id="176133" name="Picture 5" descr="j019538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29402" y="2585268"/>
            <a:ext cx="1418391" cy="1448571"/>
          </a:xfrm>
          <a:prstGeom prst="rect">
            <a:avLst/>
          </a:prstGeom>
          <a:noFill/>
          <a:extLst>
            <a:ext uri="{909E8E84-426E-40dd-AFC4-6F175D3DCCD1}">
              <a14:hiddenFill xmlns:a14="http://schemas.microsoft.com/office/drawing/2010/main">
                <a:solidFill>
                  <a:srgbClr val="FFFFFF"/>
                </a:solidFill>
              </a14:hiddenFill>
            </a:ext>
          </a:extLst>
        </p:spPr>
      </p:pic>
      <p:sp>
        <p:nvSpPr>
          <p:cNvPr id="176135" name="Text Box 7"/>
          <p:cNvSpPr txBox="1">
            <a:spLocks noChangeArrowheads="1"/>
          </p:cNvSpPr>
          <p:nvPr/>
        </p:nvSpPr>
        <p:spPr bwMode="auto">
          <a:xfrm>
            <a:off x="8077200" y="3047943"/>
            <a:ext cx="3481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800" dirty="0">
                <a:solidFill>
                  <a:schemeClr val="tx1"/>
                </a:solidFill>
              </a:rPr>
              <a:t>k</a:t>
            </a:r>
          </a:p>
        </p:txBody>
      </p:sp>
      <p:sp>
        <p:nvSpPr>
          <p:cNvPr id="176136" name="Line 8"/>
          <p:cNvSpPr>
            <a:spLocks noChangeShapeType="1"/>
          </p:cNvSpPr>
          <p:nvPr/>
        </p:nvSpPr>
        <p:spPr bwMode="auto">
          <a:xfrm>
            <a:off x="2590800" y="3309553"/>
            <a:ext cx="3810000"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176137" name="Text Box 9"/>
          <p:cNvSpPr txBox="1">
            <a:spLocks noChangeArrowheads="1"/>
          </p:cNvSpPr>
          <p:nvPr/>
        </p:nvSpPr>
        <p:spPr bwMode="auto">
          <a:xfrm>
            <a:off x="3810000" y="2717800"/>
            <a:ext cx="155039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dirty="0"/>
              <a:t>c</a:t>
            </a:r>
            <a:r>
              <a:rPr lang="en-US" altLang="en-US" sz="2800" baseline="-25000" dirty="0" smtClean="0">
                <a:solidFill>
                  <a:schemeClr val="tx1"/>
                </a:solidFill>
              </a:rPr>
              <a:t>1</a:t>
            </a:r>
            <a:r>
              <a:rPr lang="en-US" altLang="en-US" sz="2800" dirty="0" smtClean="0">
                <a:solidFill>
                  <a:schemeClr val="tx1"/>
                </a:solidFill>
              </a:rPr>
              <a:t>, …, c</a:t>
            </a:r>
            <a:r>
              <a:rPr lang="en-US" altLang="en-US" sz="2800" baseline="-25000" dirty="0" smtClean="0">
                <a:solidFill>
                  <a:schemeClr val="tx1"/>
                </a:solidFill>
              </a:rPr>
              <a:t>t</a:t>
            </a:r>
            <a:endParaRPr lang="en-US" altLang="en-US" sz="2800" dirty="0">
              <a:solidFill>
                <a:schemeClr val="tx1"/>
              </a:solidFill>
            </a:endParaRPr>
          </a:p>
        </p:txBody>
      </p:sp>
      <p:sp>
        <p:nvSpPr>
          <p:cNvPr id="5" name="TextBox 4"/>
          <p:cNvSpPr txBox="1"/>
          <p:nvPr/>
        </p:nvSpPr>
        <p:spPr>
          <a:xfrm>
            <a:off x="629010" y="3962401"/>
            <a:ext cx="2228495" cy="1815882"/>
          </a:xfrm>
          <a:prstGeom prst="rect">
            <a:avLst/>
          </a:prstGeom>
          <a:noFill/>
        </p:spPr>
        <p:txBody>
          <a:bodyPr wrap="none" rtlCol="0">
            <a:spAutoFit/>
          </a:bodyPr>
          <a:lstStyle/>
          <a:p>
            <a:pPr algn="ctr"/>
            <a:r>
              <a:rPr lang="en-US" sz="2800" dirty="0"/>
              <a:t>m</a:t>
            </a:r>
            <a:r>
              <a:rPr lang="en-US" sz="2800" baseline="-25000" dirty="0" smtClean="0"/>
              <a:t>1</a:t>
            </a:r>
            <a:r>
              <a:rPr lang="en-US" sz="2800" dirty="0" smtClean="0"/>
              <a:t>, …, m</a:t>
            </a:r>
            <a:r>
              <a:rPr lang="en-US" sz="2800" baseline="-25000" dirty="0" smtClean="0"/>
              <a:t>t</a:t>
            </a:r>
            <a:endParaRPr lang="en-US" sz="2800" dirty="0" smtClean="0"/>
          </a:p>
          <a:p>
            <a:pPr algn="ctr"/>
            <a:r>
              <a:rPr lang="en-US" sz="2800" dirty="0" smtClean="0"/>
              <a:t>c</a:t>
            </a:r>
            <a:r>
              <a:rPr lang="en-US" sz="2800" baseline="-25000" dirty="0" smtClean="0"/>
              <a:t>1</a:t>
            </a:r>
            <a:r>
              <a:rPr lang="en-US" sz="2800" dirty="0" smtClean="0"/>
              <a:t> </a:t>
            </a:r>
            <a:r>
              <a:rPr lang="en-US" sz="2800" dirty="0">
                <a:sym typeface="Symbol"/>
              </a:rPr>
              <a:t></a:t>
            </a:r>
            <a:r>
              <a:rPr lang="en-US" sz="2800" dirty="0" smtClean="0"/>
              <a:t> Enc</a:t>
            </a:r>
            <a:r>
              <a:rPr lang="en-US" sz="2800" baseline="-25000" dirty="0" smtClean="0"/>
              <a:t>k</a:t>
            </a:r>
            <a:r>
              <a:rPr lang="en-US" sz="2800" dirty="0" smtClean="0"/>
              <a:t>(m</a:t>
            </a:r>
            <a:r>
              <a:rPr lang="en-US" sz="2800" baseline="-25000" dirty="0" smtClean="0"/>
              <a:t>1</a:t>
            </a:r>
            <a:r>
              <a:rPr lang="en-US" sz="2800" dirty="0" smtClean="0"/>
              <a:t>)</a:t>
            </a:r>
            <a:br>
              <a:rPr lang="en-US" sz="2800" dirty="0" smtClean="0"/>
            </a:br>
            <a:r>
              <a:rPr lang="en-US" sz="2800" dirty="0" smtClean="0"/>
              <a:t>…</a:t>
            </a:r>
            <a:br>
              <a:rPr lang="en-US" sz="2800" dirty="0" smtClean="0"/>
            </a:br>
            <a:r>
              <a:rPr lang="en-US" sz="2800" dirty="0" smtClean="0"/>
              <a:t>c</a:t>
            </a:r>
            <a:r>
              <a:rPr lang="en-US" sz="2800" baseline="-25000" dirty="0" smtClean="0"/>
              <a:t>t</a:t>
            </a:r>
            <a:r>
              <a:rPr lang="en-US" sz="2800" dirty="0" smtClean="0"/>
              <a:t> </a:t>
            </a:r>
            <a:r>
              <a:rPr lang="en-US" sz="2800" dirty="0">
                <a:sym typeface="Symbol"/>
              </a:rPr>
              <a:t></a:t>
            </a:r>
            <a:r>
              <a:rPr lang="en-US" sz="2800" dirty="0"/>
              <a:t> </a:t>
            </a:r>
            <a:r>
              <a:rPr lang="en-US" sz="2800" dirty="0" smtClean="0"/>
              <a:t>Enc</a:t>
            </a:r>
            <a:r>
              <a:rPr lang="en-US" sz="2800" baseline="-25000" dirty="0" smtClean="0"/>
              <a:t>k</a:t>
            </a:r>
            <a:r>
              <a:rPr lang="en-US" sz="2800" dirty="0" smtClean="0"/>
              <a:t>(m</a:t>
            </a:r>
            <a:r>
              <a:rPr lang="en-US" sz="2800" baseline="-25000" dirty="0" smtClean="0"/>
              <a:t>t</a:t>
            </a:r>
            <a:r>
              <a:rPr lang="en-US" sz="2800" dirty="0" smtClean="0"/>
              <a:t>)</a:t>
            </a:r>
            <a:endParaRPr lang="en-US" sz="2800" dirty="0"/>
          </a:p>
        </p:txBody>
      </p:sp>
      <p:sp>
        <p:nvSpPr>
          <p:cNvPr id="10" name="Text Box 7"/>
          <p:cNvSpPr txBox="1">
            <a:spLocks noChangeArrowheads="1"/>
          </p:cNvSpPr>
          <p:nvPr/>
        </p:nvSpPr>
        <p:spPr bwMode="auto">
          <a:xfrm>
            <a:off x="566228" y="3047943"/>
            <a:ext cx="3481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800" dirty="0">
                <a:solidFill>
                  <a:schemeClr val="tx1"/>
                </a:solidFill>
              </a:rPr>
              <a:t>k</a:t>
            </a:r>
          </a:p>
        </p:txBody>
      </p:sp>
      <p:sp>
        <p:nvSpPr>
          <p:cNvPr id="2" name="Footer Placeholder 1"/>
          <p:cNvSpPr>
            <a:spLocks noGrp="1"/>
          </p:cNvSpPr>
          <p:nvPr>
            <p:ph type="ftr" sz="quarter" idx="11"/>
          </p:nvPr>
        </p:nvSpPr>
        <p:spPr/>
        <p:txBody>
          <a:bodyPr/>
          <a:lstStyle/>
          <a:p>
            <a:r>
              <a:rPr lang="en-US" smtClean="0"/>
              <a:t>Amrita Center for Cybersecurity</a:t>
            </a:r>
            <a:endParaRPr lang="en-US"/>
          </a:p>
        </p:txBody>
      </p:sp>
      <p:sp>
        <p:nvSpPr>
          <p:cNvPr id="3" name="Slide Number Placeholder 2"/>
          <p:cNvSpPr>
            <a:spLocks noGrp="1"/>
          </p:cNvSpPr>
          <p:nvPr>
            <p:ph type="sldNum" sz="quarter" idx="12"/>
          </p:nvPr>
        </p:nvSpPr>
        <p:spPr/>
        <p:txBody>
          <a:bodyPr/>
          <a:lstStyle/>
          <a:p>
            <a:fld id="{A6F3C3BC-51E5-EA44-9A26-97B44896E6CD}" type="slidenum">
              <a:rPr lang="en-US" smtClean="0"/>
              <a:t>32</a:t>
            </a:fld>
            <a:endParaRPr lang="en-US"/>
          </a:p>
        </p:txBody>
      </p:sp>
      <p:sp>
        <p:nvSpPr>
          <p:cNvPr id="4" name="TextBox 3"/>
          <p:cNvSpPr txBox="1"/>
          <p:nvPr/>
        </p:nvSpPr>
        <p:spPr>
          <a:xfrm>
            <a:off x="3124200" y="4854953"/>
            <a:ext cx="6019799" cy="1200328"/>
          </a:xfrm>
          <a:prstGeom prst="rect">
            <a:avLst/>
          </a:prstGeom>
          <a:noFill/>
        </p:spPr>
        <p:txBody>
          <a:bodyPr wrap="square" rtlCol="0">
            <a:spAutoFit/>
          </a:bodyPr>
          <a:lstStyle/>
          <a:p>
            <a:pPr marL="342900" indent="-342900">
              <a:buFont typeface="Arial"/>
              <a:buChar char="•"/>
            </a:pPr>
            <a:r>
              <a:rPr lang="en-US" sz="2400" dirty="0" smtClean="0"/>
              <a:t>Goal here again is that ciphertext message should leak no information about plaintext </a:t>
            </a:r>
          </a:p>
          <a:p>
            <a:pPr marL="342900" indent="-342900">
              <a:buFont typeface="Arial"/>
              <a:buChar char="•"/>
            </a:pPr>
            <a:r>
              <a:rPr lang="en-US" sz="2400" dirty="0" smtClean="0"/>
              <a:t>Not possible with OTP</a:t>
            </a:r>
            <a:endParaRPr lang="en-US" sz="2400" dirty="0"/>
          </a:p>
        </p:txBody>
      </p:sp>
    </p:spTree>
    <p:extLst>
      <p:ext uri="{BB962C8B-B14F-4D97-AF65-F5344CB8AC3E}">
        <p14:creationId xmlns:p14="http://schemas.microsoft.com/office/powerpoint/2010/main" val="70036203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Multiple-message secrecy</a:t>
            </a:r>
            <a:endParaRPr lang="en-US" dirty="0"/>
          </a:p>
        </p:txBody>
      </p:sp>
      <p:sp>
        <p:nvSpPr>
          <p:cNvPr id="3" name="Content Placeholder 2"/>
          <p:cNvSpPr>
            <a:spLocks noGrp="1"/>
          </p:cNvSpPr>
          <p:nvPr>
            <p:ph idx="1"/>
          </p:nvPr>
        </p:nvSpPr>
        <p:spPr/>
        <p:txBody>
          <a:bodyPr>
            <a:normAutofit/>
          </a:bodyPr>
          <a:lstStyle/>
          <a:p>
            <a:r>
              <a:rPr lang="en-US" dirty="0" smtClean="0"/>
              <a:t>We are not going to formally define a notion of multiple-message secrecy</a:t>
            </a:r>
          </a:p>
          <a:p>
            <a:endParaRPr lang="en-US" dirty="0"/>
          </a:p>
          <a:p>
            <a:r>
              <a:rPr lang="en-US" dirty="0" smtClean="0"/>
              <a:t>Instead, define something </a:t>
            </a:r>
            <a:r>
              <a:rPr lang="en-US" i="1" dirty="0" smtClean="0"/>
              <a:t>stronger</a:t>
            </a:r>
            <a:r>
              <a:rPr lang="en-US" dirty="0" smtClean="0"/>
              <a:t>: security against chosen-plaintext attacks (CPA-security)</a:t>
            </a:r>
          </a:p>
          <a:p>
            <a:pPr lvl="1"/>
            <a:r>
              <a:rPr lang="en-US" dirty="0" smtClean="0"/>
              <a:t>Nowadays, this is the </a:t>
            </a:r>
            <a:r>
              <a:rPr lang="en-US" i="1" dirty="0" smtClean="0"/>
              <a:t>minimal</a:t>
            </a:r>
            <a:r>
              <a:rPr lang="en-US" dirty="0" smtClean="0"/>
              <a:t> notion of security an encryption scheme should satisfy</a:t>
            </a:r>
            <a:br>
              <a:rPr lang="en-US" dirty="0" smtClean="0"/>
            </a:br>
            <a:endParaRPr lang="en-US" sz="2000" dirty="0" smtClean="0"/>
          </a:p>
        </p:txBody>
      </p:sp>
      <p:sp>
        <p:nvSpPr>
          <p:cNvPr id="4" name="TextBox 3"/>
          <p:cNvSpPr txBox="1"/>
          <p:nvPr/>
        </p:nvSpPr>
        <p:spPr>
          <a:xfrm>
            <a:off x="769522" y="5334071"/>
            <a:ext cx="7288373" cy="584776"/>
          </a:xfrm>
          <a:prstGeom prst="rect">
            <a:avLst/>
          </a:prstGeom>
          <a:noFill/>
        </p:spPr>
        <p:txBody>
          <a:bodyPr wrap="none" rtlCol="0">
            <a:spAutoFit/>
          </a:bodyPr>
          <a:lstStyle/>
          <a:p>
            <a:r>
              <a:rPr lang="en-US" sz="3200" dirty="0" smtClean="0">
                <a:solidFill>
                  <a:srgbClr val="0000FF"/>
                </a:solidFill>
              </a:rPr>
              <a:t>CPA Security </a:t>
            </a:r>
            <a:r>
              <a:rPr lang="en-US" sz="3200" dirty="0">
                <a:solidFill>
                  <a:srgbClr val="0000FF"/>
                </a:solidFill>
                <a:sym typeface="Wingdings"/>
              </a:rPr>
              <a:t> </a:t>
            </a:r>
            <a:r>
              <a:rPr lang="en-US" sz="3200" dirty="0" smtClean="0">
                <a:solidFill>
                  <a:srgbClr val="0000FF"/>
                </a:solidFill>
                <a:sym typeface="Wingdings"/>
              </a:rPr>
              <a:t>=&gt; Multiple-message secrecy</a:t>
            </a:r>
            <a:endParaRPr lang="en-US" sz="3200" dirty="0">
              <a:solidFill>
                <a:srgbClr val="0000FF"/>
              </a:solidFill>
            </a:endParaRPr>
          </a:p>
        </p:txBody>
      </p:sp>
      <p:sp>
        <p:nvSpPr>
          <p:cNvPr id="5" name="Footer Placeholder 4"/>
          <p:cNvSpPr>
            <a:spLocks noGrp="1"/>
          </p:cNvSpPr>
          <p:nvPr>
            <p:ph type="ftr" sz="quarter" idx="11"/>
          </p:nvPr>
        </p:nvSpPr>
        <p:spPr/>
        <p:txBody>
          <a:bodyPr/>
          <a:lstStyle/>
          <a:p>
            <a:r>
              <a:rPr lang="en-US" smtClean="0"/>
              <a:t>Amrita Center for Cybersecurity</a:t>
            </a:r>
            <a:endParaRPr lang="en-US"/>
          </a:p>
        </p:txBody>
      </p:sp>
      <p:sp>
        <p:nvSpPr>
          <p:cNvPr id="6" name="Slide Number Placeholder 5"/>
          <p:cNvSpPr>
            <a:spLocks noGrp="1"/>
          </p:cNvSpPr>
          <p:nvPr>
            <p:ph type="sldNum" sz="quarter" idx="12"/>
          </p:nvPr>
        </p:nvSpPr>
        <p:spPr/>
        <p:txBody>
          <a:bodyPr/>
          <a:lstStyle/>
          <a:p>
            <a:fld id="{A6F3C3BC-51E5-EA44-9A26-97B44896E6CD}" type="slidenum">
              <a:rPr lang="en-US" smtClean="0"/>
              <a:t>33</a:t>
            </a:fld>
            <a:endParaRPr lang="en-US"/>
          </a:p>
        </p:txBody>
      </p:sp>
    </p:spTree>
    <p:extLst>
      <p:ext uri="{BB962C8B-B14F-4D97-AF65-F5344CB8AC3E}">
        <p14:creationId xmlns:p14="http://schemas.microsoft.com/office/powerpoint/2010/main" val="9163102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upe, Magnifier, Loupe, Glass, Magnify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2216" y="2427293"/>
            <a:ext cx="1415648" cy="1433568"/>
          </a:xfrm>
          <a:prstGeom prst="rect">
            <a:avLst/>
          </a:prstGeom>
          <a:noFill/>
          <a:extLst>
            <a:ext uri="{909E8E84-426E-40dd-AFC4-6F175D3DCCD1}">
              <a14:hiddenFill xmlns:a14="http://schemas.microsoft.com/office/drawing/2010/main">
                <a:solidFill>
                  <a:srgbClr val="FFFFFF"/>
                </a:solidFill>
              </a14:hiddenFill>
            </a:ext>
          </a:extLst>
        </p:spPr>
      </p:pic>
      <p:sp>
        <p:nvSpPr>
          <p:cNvPr id="176130" name="AutoShape 2"/>
          <p:cNvSpPr>
            <a:spLocks noGrp="1" noChangeArrowheads="1"/>
          </p:cNvSpPr>
          <p:nvPr>
            <p:ph type="title"/>
          </p:nvPr>
        </p:nvSpPr>
        <p:spPr/>
        <p:txBody>
          <a:bodyPr/>
          <a:lstStyle/>
          <a:p>
            <a:r>
              <a:rPr lang="en-US" altLang="en-US" dirty="0" smtClean="0"/>
              <a:t>CPA-security Model</a:t>
            </a:r>
            <a:endParaRPr lang="en-US" altLang="en-US" dirty="0"/>
          </a:p>
        </p:txBody>
      </p:sp>
      <p:pic>
        <p:nvPicPr>
          <p:cNvPr id="176132" name="Picture 4" descr="j02920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0602" y="2568988"/>
            <a:ext cx="1527175" cy="1448571"/>
          </a:xfrm>
          <a:prstGeom prst="rect">
            <a:avLst/>
          </a:prstGeom>
          <a:noFill/>
          <a:extLst>
            <a:ext uri="{909E8E84-426E-40dd-AFC4-6F175D3DCCD1}">
              <a14:hiddenFill xmlns:a14="http://schemas.microsoft.com/office/drawing/2010/main">
                <a:solidFill>
                  <a:srgbClr val="FFFFFF"/>
                </a:solidFill>
              </a14:hiddenFill>
            </a:ext>
          </a:extLst>
        </p:spPr>
      </p:pic>
      <p:pic>
        <p:nvPicPr>
          <p:cNvPr id="176133" name="Picture 5" descr="j019538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29402" y="2585268"/>
            <a:ext cx="1418391" cy="1448571"/>
          </a:xfrm>
          <a:prstGeom prst="rect">
            <a:avLst/>
          </a:prstGeom>
          <a:noFill/>
          <a:extLst>
            <a:ext uri="{909E8E84-426E-40dd-AFC4-6F175D3DCCD1}">
              <a14:hiddenFill xmlns:a14="http://schemas.microsoft.com/office/drawing/2010/main">
                <a:solidFill>
                  <a:srgbClr val="FFFFFF"/>
                </a:solidFill>
              </a14:hiddenFill>
            </a:ext>
          </a:extLst>
        </p:spPr>
      </p:pic>
      <p:sp>
        <p:nvSpPr>
          <p:cNvPr id="176135" name="Text Box 7"/>
          <p:cNvSpPr txBox="1">
            <a:spLocks noChangeArrowheads="1"/>
          </p:cNvSpPr>
          <p:nvPr/>
        </p:nvSpPr>
        <p:spPr bwMode="auto">
          <a:xfrm>
            <a:off x="8077200" y="3047943"/>
            <a:ext cx="3481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800" dirty="0">
                <a:solidFill>
                  <a:schemeClr val="tx1"/>
                </a:solidFill>
              </a:rPr>
              <a:t>k</a:t>
            </a:r>
          </a:p>
        </p:txBody>
      </p:sp>
      <p:sp>
        <p:nvSpPr>
          <p:cNvPr id="176136" name="Line 8"/>
          <p:cNvSpPr>
            <a:spLocks noChangeShapeType="1"/>
          </p:cNvSpPr>
          <p:nvPr/>
        </p:nvSpPr>
        <p:spPr bwMode="auto">
          <a:xfrm>
            <a:off x="2590800" y="3420513"/>
            <a:ext cx="3810000" cy="0"/>
          </a:xfrm>
          <a:prstGeom prst="line">
            <a:avLst/>
          </a:prstGeom>
          <a:noFill/>
          <a:ln w="38100" cmpd="sng">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4" name="Text Box 7"/>
          <p:cNvSpPr txBox="1">
            <a:spLocks noChangeArrowheads="1"/>
          </p:cNvSpPr>
          <p:nvPr/>
        </p:nvSpPr>
        <p:spPr bwMode="auto">
          <a:xfrm>
            <a:off x="566228" y="3047943"/>
            <a:ext cx="3481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800" dirty="0">
                <a:solidFill>
                  <a:schemeClr val="tx1"/>
                </a:solidFill>
              </a:rPr>
              <a:t>k</a:t>
            </a:r>
          </a:p>
        </p:txBody>
      </p:sp>
      <p:cxnSp>
        <p:nvCxnSpPr>
          <p:cNvPr id="3" name="Straight Arrow Connector 2"/>
          <p:cNvCxnSpPr/>
          <p:nvPr/>
        </p:nvCxnSpPr>
        <p:spPr>
          <a:xfrm flipH="1" flipV="1">
            <a:off x="2086089" y="4489240"/>
            <a:ext cx="2083794" cy="1447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000489" y="4717840"/>
            <a:ext cx="593432" cy="523220"/>
          </a:xfrm>
          <a:prstGeom prst="rect">
            <a:avLst/>
          </a:prstGeom>
          <a:noFill/>
        </p:spPr>
        <p:txBody>
          <a:bodyPr wrap="none" rtlCol="0">
            <a:spAutoFit/>
          </a:bodyPr>
          <a:lstStyle/>
          <a:p>
            <a:r>
              <a:rPr lang="en-US" sz="2800" dirty="0" smtClean="0"/>
              <a:t>m</a:t>
            </a:r>
            <a:r>
              <a:rPr lang="en-US" sz="2800" baseline="-25000" dirty="0" smtClean="0"/>
              <a:t>1</a:t>
            </a:r>
            <a:endParaRPr lang="en-US" sz="2800" dirty="0"/>
          </a:p>
        </p:txBody>
      </p:sp>
      <p:cxnSp>
        <p:nvCxnSpPr>
          <p:cNvPr id="16" name="Straight Arrow Connector 15"/>
          <p:cNvCxnSpPr/>
          <p:nvPr/>
        </p:nvCxnSpPr>
        <p:spPr>
          <a:xfrm flipH="1" flipV="1">
            <a:off x="2370471" y="4124470"/>
            <a:ext cx="2083794" cy="1447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84871" y="4353070"/>
            <a:ext cx="593432" cy="523220"/>
          </a:xfrm>
          <a:prstGeom prst="rect">
            <a:avLst/>
          </a:prstGeom>
          <a:noFill/>
        </p:spPr>
        <p:txBody>
          <a:bodyPr wrap="none" rtlCol="0">
            <a:spAutoFit/>
          </a:bodyPr>
          <a:lstStyle/>
          <a:p>
            <a:r>
              <a:rPr lang="en-US" sz="2800" dirty="0" smtClean="0"/>
              <a:t>m</a:t>
            </a:r>
            <a:r>
              <a:rPr lang="en-US" sz="2800" baseline="-25000" dirty="0"/>
              <a:t>2</a:t>
            </a:r>
            <a:endParaRPr lang="en-US" sz="2800" dirty="0"/>
          </a:p>
        </p:txBody>
      </p:sp>
      <p:sp>
        <p:nvSpPr>
          <p:cNvPr id="18" name="TextBox 17"/>
          <p:cNvSpPr txBox="1"/>
          <p:nvPr/>
        </p:nvSpPr>
        <p:spPr>
          <a:xfrm>
            <a:off x="609600" y="5529240"/>
            <a:ext cx="2228495" cy="523220"/>
          </a:xfrm>
          <a:prstGeom prst="rect">
            <a:avLst/>
          </a:prstGeom>
          <a:noFill/>
        </p:spPr>
        <p:txBody>
          <a:bodyPr wrap="none" rtlCol="0">
            <a:spAutoFit/>
          </a:bodyPr>
          <a:lstStyle/>
          <a:p>
            <a:pPr algn="ctr"/>
            <a:r>
              <a:rPr lang="en-US" sz="2800" dirty="0" smtClean="0"/>
              <a:t>c</a:t>
            </a:r>
            <a:r>
              <a:rPr lang="en-US" sz="2800" baseline="-25000" dirty="0"/>
              <a:t>2</a:t>
            </a:r>
            <a:r>
              <a:rPr lang="en-US" sz="2800" dirty="0" smtClean="0"/>
              <a:t> </a:t>
            </a:r>
            <a:r>
              <a:rPr lang="en-US" sz="2800" dirty="0">
                <a:sym typeface="Symbol"/>
              </a:rPr>
              <a:t></a:t>
            </a:r>
            <a:r>
              <a:rPr lang="en-US" sz="2800" dirty="0" smtClean="0"/>
              <a:t> Enc</a:t>
            </a:r>
            <a:r>
              <a:rPr lang="en-US" sz="2800" baseline="-25000" dirty="0" smtClean="0"/>
              <a:t>k</a:t>
            </a:r>
            <a:r>
              <a:rPr lang="en-US" sz="2800" dirty="0" smtClean="0"/>
              <a:t>(m</a:t>
            </a:r>
            <a:r>
              <a:rPr lang="en-US" sz="2800" baseline="-25000" dirty="0"/>
              <a:t>2</a:t>
            </a:r>
            <a:r>
              <a:rPr lang="en-US" sz="2800" dirty="0" smtClean="0"/>
              <a:t>)</a:t>
            </a:r>
            <a:endParaRPr lang="en-US" sz="2800" dirty="0"/>
          </a:p>
        </p:txBody>
      </p:sp>
      <p:sp>
        <p:nvSpPr>
          <p:cNvPr id="23" name="Text Box 9"/>
          <p:cNvSpPr txBox="1">
            <a:spLocks noChangeArrowheads="1"/>
          </p:cNvSpPr>
          <p:nvPr/>
        </p:nvSpPr>
        <p:spPr bwMode="auto">
          <a:xfrm>
            <a:off x="4490217" y="2743200"/>
            <a:ext cx="53521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dirty="0" smtClean="0">
                <a:solidFill>
                  <a:schemeClr val="tx1"/>
                </a:solidFill>
              </a:rPr>
              <a:t>c</a:t>
            </a:r>
            <a:r>
              <a:rPr lang="en-US" altLang="en-US" sz="2800" baseline="-25000" dirty="0"/>
              <a:t>2</a:t>
            </a:r>
            <a:endParaRPr lang="en-US" altLang="en-US" sz="2800" dirty="0">
              <a:solidFill>
                <a:schemeClr val="tx1"/>
              </a:solidFill>
            </a:endParaRPr>
          </a:p>
        </p:txBody>
      </p:sp>
      <p:sp>
        <p:nvSpPr>
          <p:cNvPr id="21" name="TextBox 20"/>
          <p:cNvSpPr txBox="1"/>
          <p:nvPr/>
        </p:nvSpPr>
        <p:spPr>
          <a:xfrm>
            <a:off x="609600" y="4979368"/>
            <a:ext cx="2228495" cy="523220"/>
          </a:xfrm>
          <a:prstGeom prst="rect">
            <a:avLst/>
          </a:prstGeom>
          <a:noFill/>
        </p:spPr>
        <p:txBody>
          <a:bodyPr wrap="none" rtlCol="0">
            <a:spAutoFit/>
          </a:bodyPr>
          <a:lstStyle/>
          <a:p>
            <a:pPr algn="ctr"/>
            <a:r>
              <a:rPr lang="en-US" sz="2800" dirty="0" smtClean="0"/>
              <a:t>c</a:t>
            </a:r>
            <a:r>
              <a:rPr lang="en-US" sz="2800" baseline="-25000" dirty="0" smtClean="0"/>
              <a:t>1</a:t>
            </a:r>
            <a:r>
              <a:rPr lang="en-US" sz="2800" dirty="0" smtClean="0"/>
              <a:t> </a:t>
            </a:r>
            <a:r>
              <a:rPr lang="en-US" sz="2800" dirty="0">
                <a:sym typeface="Symbol"/>
              </a:rPr>
              <a:t></a:t>
            </a:r>
            <a:r>
              <a:rPr lang="en-US" sz="2800" dirty="0" smtClean="0"/>
              <a:t> Enc</a:t>
            </a:r>
            <a:r>
              <a:rPr lang="en-US" sz="2800" baseline="-25000" dirty="0" smtClean="0"/>
              <a:t>k</a:t>
            </a:r>
            <a:r>
              <a:rPr lang="en-US" sz="2800" dirty="0" smtClean="0"/>
              <a:t>(m</a:t>
            </a:r>
            <a:r>
              <a:rPr lang="en-US" sz="2800" baseline="-25000" dirty="0" smtClean="0"/>
              <a:t>1</a:t>
            </a:r>
            <a:r>
              <a:rPr lang="en-US" sz="2800" dirty="0" smtClean="0"/>
              <a:t>)</a:t>
            </a:r>
            <a:endParaRPr lang="en-US" sz="2800" dirty="0"/>
          </a:p>
        </p:txBody>
      </p:sp>
      <p:sp>
        <p:nvSpPr>
          <p:cNvPr id="25" name="Text Box 9"/>
          <p:cNvSpPr txBox="1">
            <a:spLocks noChangeArrowheads="1"/>
          </p:cNvSpPr>
          <p:nvPr/>
        </p:nvSpPr>
        <p:spPr bwMode="auto">
          <a:xfrm>
            <a:off x="4463193" y="2375100"/>
            <a:ext cx="53521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dirty="0" smtClean="0">
                <a:solidFill>
                  <a:schemeClr val="tx1"/>
                </a:solidFill>
              </a:rPr>
              <a:t>c</a:t>
            </a:r>
            <a:r>
              <a:rPr lang="en-US" altLang="en-US" sz="2800" baseline="-25000" dirty="0" smtClean="0">
                <a:solidFill>
                  <a:schemeClr val="tx1"/>
                </a:solidFill>
              </a:rPr>
              <a:t>1</a:t>
            </a:r>
            <a:endParaRPr lang="en-US" altLang="en-US" sz="2800" dirty="0">
              <a:solidFill>
                <a:schemeClr val="tx1"/>
              </a:solidFill>
            </a:endParaRPr>
          </a:p>
        </p:txBody>
      </p:sp>
      <p:sp>
        <p:nvSpPr>
          <p:cNvPr id="2" name="TextBox 1"/>
          <p:cNvSpPr txBox="1"/>
          <p:nvPr/>
        </p:nvSpPr>
        <p:spPr>
          <a:xfrm>
            <a:off x="5228544" y="4393287"/>
            <a:ext cx="3458256" cy="1569660"/>
          </a:xfrm>
          <a:prstGeom prst="rect">
            <a:avLst/>
          </a:prstGeom>
          <a:noFill/>
        </p:spPr>
        <p:txBody>
          <a:bodyPr wrap="square" rtlCol="0">
            <a:spAutoFit/>
          </a:bodyPr>
          <a:lstStyle/>
          <a:p>
            <a:r>
              <a:rPr lang="en-US" sz="2400" dirty="0" smtClean="0"/>
              <a:t>The attacker can send as many messages as he likes for as long as he wants</a:t>
            </a:r>
            <a:endParaRPr lang="en-US" sz="2400" dirty="0"/>
          </a:p>
        </p:txBody>
      </p:sp>
      <p:sp>
        <p:nvSpPr>
          <p:cNvPr id="29" name="TextBox 28"/>
          <p:cNvSpPr txBox="1"/>
          <p:nvPr/>
        </p:nvSpPr>
        <p:spPr>
          <a:xfrm>
            <a:off x="4101969" y="3376310"/>
            <a:ext cx="471503" cy="523220"/>
          </a:xfrm>
          <a:prstGeom prst="rect">
            <a:avLst/>
          </a:prstGeom>
          <a:noFill/>
        </p:spPr>
        <p:txBody>
          <a:bodyPr wrap="none" rtlCol="0">
            <a:spAutoFit/>
          </a:bodyPr>
          <a:lstStyle/>
          <a:p>
            <a:r>
              <a:rPr lang="en-US" sz="2800" dirty="0" smtClean="0"/>
              <a:t>m</a:t>
            </a:r>
            <a:endParaRPr lang="en-US" sz="2800" dirty="0"/>
          </a:p>
        </p:txBody>
      </p:sp>
      <p:sp>
        <p:nvSpPr>
          <p:cNvPr id="12" name="Footer Placeholder 11"/>
          <p:cNvSpPr>
            <a:spLocks noGrp="1"/>
          </p:cNvSpPr>
          <p:nvPr>
            <p:ph type="ftr" sz="quarter" idx="11"/>
          </p:nvPr>
        </p:nvSpPr>
        <p:spPr/>
        <p:txBody>
          <a:bodyPr/>
          <a:lstStyle/>
          <a:p>
            <a:r>
              <a:rPr lang="en-US" smtClean="0"/>
              <a:t>Amrita Center for Cybersecurity</a:t>
            </a:r>
            <a:endParaRPr lang="en-US"/>
          </a:p>
        </p:txBody>
      </p:sp>
      <p:sp>
        <p:nvSpPr>
          <p:cNvPr id="13" name="Slide Number Placeholder 12"/>
          <p:cNvSpPr>
            <a:spLocks noGrp="1"/>
          </p:cNvSpPr>
          <p:nvPr>
            <p:ph type="sldNum" sz="quarter" idx="12"/>
          </p:nvPr>
        </p:nvSpPr>
        <p:spPr/>
        <p:txBody>
          <a:bodyPr/>
          <a:lstStyle/>
          <a:p>
            <a:fld id="{A6F3C3BC-51E5-EA44-9A26-97B44896E6CD}" type="slidenum">
              <a:rPr lang="en-US" smtClean="0"/>
              <a:t>34</a:t>
            </a:fld>
            <a:endParaRPr lang="en-US"/>
          </a:p>
        </p:txBody>
      </p:sp>
    </p:spTree>
    <p:extLst>
      <p:ext uri="{BB962C8B-B14F-4D97-AF65-F5344CB8AC3E}">
        <p14:creationId xmlns:p14="http://schemas.microsoft.com/office/powerpoint/2010/main" val="11520902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6"/>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7"/>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6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1"/>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25"/>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6" grpId="0" animBg="1"/>
      <p:bldP spid="4" grpId="0"/>
      <p:bldP spid="4" grpId="1"/>
      <p:bldP spid="17" grpId="0"/>
      <p:bldP spid="17" grpId="1"/>
      <p:bldP spid="18" grpId="0"/>
      <p:bldP spid="18" grpId="1"/>
      <p:bldP spid="23" grpId="0"/>
      <p:bldP spid="23" grpId="1"/>
      <p:bldP spid="21" grpId="0"/>
      <p:bldP spid="21" grpId="1"/>
      <p:bldP spid="25" grpId="0"/>
      <p:bldP spid="25" grpId="1"/>
      <p:bldP spid="29" grpId="0"/>
      <p:bldP spid="29"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Cryptographic Oracle</a:t>
            </a:r>
            <a:endParaRPr lang="en-US" dirty="0"/>
          </a:p>
        </p:txBody>
      </p:sp>
      <p:sp>
        <p:nvSpPr>
          <p:cNvPr id="3" name="Content Placeholder 2"/>
          <p:cNvSpPr>
            <a:spLocks noGrp="1"/>
          </p:cNvSpPr>
          <p:nvPr>
            <p:ph idx="1"/>
          </p:nvPr>
        </p:nvSpPr>
        <p:spPr/>
        <p:txBody>
          <a:bodyPr>
            <a:normAutofit/>
          </a:bodyPr>
          <a:lstStyle/>
          <a:p>
            <a:r>
              <a:rPr lang="en-US" dirty="0"/>
              <a:t>Cryptographic oracles are </a:t>
            </a:r>
            <a:r>
              <a:rPr lang="en-US" dirty="0" smtClean="0"/>
              <a:t>mathematical models of a data leak</a:t>
            </a:r>
          </a:p>
          <a:p>
            <a:r>
              <a:rPr lang="en-US" dirty="0" smtClean="0"/>
              <a:t>Is a </a:t>
            </a:r>
            <a:r>
              <a:rPr lang="en-US" dirty="0"/>
              <a:t>black box input/output </a:t>
            </a:r>
            <a:r>
              <a:rPr lang="en-US" dirty="0" smtClean="0"/>
              <a:t>method</a:t>
            </a:r>
          </a:p>
          <a:p>
            <a:r>
              <a:rPr lang="en-US" dirty="0" smtClean="0"/>
              <a:t>Can give you answer in O(1) time</a:t>
            </a:r>
          </a:p>
          <a:p>
            <a:r>
              <a:rPr lang="en-US" dirty="0">
                <a:solidFill>
                  <a:srgbClr val="000000"/>
                </a:solidFill>
              </a:rPr>
              <a:t>In cryptographic papers, </a:t>
            </a:r>
            <a:r>
              <a:rPr lang="en-US" dirty="0" smtClean="0">
                <a:solidFill>
                  <a:srgbClr val="000000"/>
                </a:solidFill>
              </a:rPr>
              <a:t>oracles </a:t>
            </a:r>
            <a:r>
              <a:rPr lang="en-US" dirty="0">
                <a:solidFill>
                  <a:srgbClr val="000000"/>
                </a:solidFill>
              </a:rPr>
              <a:t>are </a:t>
            </a:r>
            <a:r>
              <a:rPr lang="en-US" dirty="0" smtClean="0">
                <a:solidFill>
                  <a:srgbClr val="000000"/>
                </a:solidFill>
              </a:rPr>
              <a:t>used </a:t>
            </a:r>
            <a:r>
              <a:rPr lang="en-US" dirty="0">
                <a:solidFill>
                  <a:srgbClr val="000000"/>
                </a:solidFill>
              </a:rPr>
              <a:t>to show that, even </a:t>
            </a:r>
            <a:r>
              <a:rPr lang="en-US" b="1" dirty="0">
                <a:solidFill>
                  <a:srgbClr val="000000"/>
                </a:solidFill>
              </a:rPr>
              <a:t>if</a:t>
            </a:r>
            <a:r>
              <a:rPr lang="en-US" dirty="0">
                <a:solidFill>
                  <a:srgbClr val="000000"/>
                </a:solidFill>
              </a:rPr>
              <a:t> our attackers had access to some seemingly-</a:t>
            </a:r>
            <a:r>
              <a:rPr lang="en-US" dirty="0" smtClean="0">
                <a:solidFill>
                  <a:srgbClr val="000000"/>
                </a:solidFill>
              </a:rPr>
              <a:t>impossible </a:t>
            </a:r>
            <a:r>
              <a:rPr lang="en-US" dirty="0">
                <a:solidFill>
                  <a:srgbClr val="000000"/>
                </a:solidFill>
              </a:rPr>
              <a:t>oracle, they </a:t>
            </a:r>
            <a:r>
              <a:rPr lang="en-US" i="1" dirty="0">
                <a:solidFill>
                  <a:srgbClr val="000000"/>
                </a:solidFill>
              </a:rPr>
              <a:t>still</a:t>
            </a:r>
            <a:r>
              <a:rPr lang="en-US" dirty="0">
                <a:solidFill>
                  <a:srgbClr val="000000"/>
                </a:solidFill>
              </a:rPr>
              <a:t> wouldn't have any (significant) advantage to breaking our security</a:t>
            </a:r>
            <a:endParaRPr lang="en-US" dirty="0"/>
          </a:p>
          <a:p>
            <a:endParaRPr lang="en-US" dirty="0"/>
          </a:p>
        </p:txBody>
      </p:sp>
      <p:sp>
        <p:nvSpPr>
          <p:cNvPr id="4" name="Footer Placeholder 3"/>
          <p:cNvSpPr>
            <a:spLocks noGrp="1"/>
          </p:cNvSpPr>
          <p:nvPr>
            <p:ph type="ftr" sz="quarter" idx="11"/>
          </p:nvPr>
        </p:nvSpPr>
        <p:spPr/>
        <p:txBody>
          <a:bodyPr/>
          <a:lstStyle/>
          <a:p>
            <a:r>
              <a:rPr lang="en-US" smtClean="0"/>
              <a:t>Amrita Center for Cybersecurity</a:t>
            </a:r>
            <a:endParaRPr lang="en-US"/>
          </a:p>
        </p:txBody>
      </p:sp>
      <p:sp>
        <p:nvSpPr>
          <p:cNvPr id="5" name="Slide Number Placeholder 4"/>
          <p:cNvSpPr>
            <a:spLocks noGrp="1"/>
          </p:cNvSpPr>
          <p:nvPr>
            <p:ph type="sldNum" sz="quarter" idx="12"/>
          </p:nvPr>
        </p:nvSpPr>
        <p:spPr/>
        <p:txBody>
          <a:bodyPr/>
          <a:lstStyle/>
          <a:p>
            <a:fld id="{A6F3C3BC-51E5-EA44-9A26-97B44896E6CD}" type="slidenum">
              <a:rPr lang="en-US" smtClean="0"/>
              <a:t>35</a:t>
            </a:fld>
            <a:endParaRPr lang="en-US"/>
          </a:p>
        </p:txBody>
      </p:sp>
    </p:spTree>
    <p:extLst>
      <p:ext uri="{BB962C8B-B14F-4D97-AF65-F5344CB8AC3E}">
        <p14:creationId xmlns:p14="http://schemas.microsoft.com/office/powerpoint/2010/main" val="22967804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CPA Security</a:t>
            </a:r>
            <a:endParaRPr lang="en-US" dirty="0"/>
          </a:p>
        </p:txBody>
      </p:sp>
      <p:sp>
        <p:nvSpPr>
          <p:cNvPr id="3" name="Content Placeholder 2"/>
          <p:cNvSpPr>
            <a:spLocks noGrp="1"/>
          </p:cNvSpPr>
          <p:nvPr>
            <p:ph idx="1"/>
          </p:nvPr>
        </p:nvSpPr>
        <p:spPr/>
        <p:txBody>
          <a:bodyPr>
            <a:normAutofit/>
          </a:bodyPr>
          <a:lstStyle/>
          <a:p>
            <a:r>
              <a:rPr lang="en-US" dirty="0" smtClean="0"/>
              <a:t>Say an </a:t>
            </a:r>
            <a:r>
              <a:rPr lang="en-US" dirty="0"/>
              <a:t>attacker </a:t>
            </a:r>
            <a:r>
              <a:rPr lang="en-US" dirty="0" smtClean="0"/>
              <a:t>has access to an </a:t>
            </a:r>
            <a:r>
              <a:rPr lang="en-US" dirty="0"/>
              <a:t>oracle who can encrypt or decrypt </a:t>
            </a:r>
            <a:r>
              <a:rPr lang="en-US" i="1" dirty="0"/>
              <a:t>any</a:t>
            </a:r>
            <a:r>
              <a:rPr lang="en-US" dirty="0"/>
              <a:t> message with your key </a:t>
            </a:r>
            <a:r>
              <a:rPr lang="en-US" b="1" dirty="0"/>
              <a:t>except</a:t>
            </a:r>
            <a:r>
              <a:rPr lang="en-US" dirty="0"/>
              <a:t> for </a:t>
            </a:r>
            <a:r>
              <a:rPr lang="en-US" dirty="0" smtClean="0"/>
              <a:t>m0 </a:t>
            </a:r>
            <a:r>
              <a:rPr lang="en-US" dirty="0"/>
              <a:t>and </a:t>
            </a:r>
            <a:r>
              <a:rPr lang="en-US" dirty="0" smtClean="0"/>
              <a:t>m1. </a:t>
            </a:r>
          </a:p>
          <a:p>
            <a:r>
              <a:rPr lang="en-US" dirty="0" smtClean="0"/>
              <a:t>We </a:t>
            </a:r>
            <a:r>
              <a:rPr lang="en-US" dirty="0"/>
              <a:t>want to show for our encryption that the attacker with the oracle will have no advantage in finding m </a:t>
            </a:r>
            <a:r>
              <a:rPr lang="en-US" i="1" dirty="0"/>
              <a:t>(or your key)</a:t>
            </a:r>
            <a:r>
              <a:rPr lang="en-US" dirty="0"/>
              <a:t> than the attacker without the oracle. </a:t>
            </a:r>
            <a:endParaRPr lang="en-US" dirty="0" smtClean="0"/>
          </a:p>
          <a:p>
            <a:r>
              <a:rPr lang="en-US" dirty="0" smtClean="0"/>
              <a:t>This </a:t>
            </a:r>
            <a:r>
              <a:rPr lang="en-US" dirty="0"/>
              <a:t>would mean our encryption is safe from chosen-plaintext attacks.</a:t>
            </a:r>
            <a:endParaRPr lang="en-US" dirty="0">
              <a:solidFill>
                <a:srgbClr val="0D0D0D"/>
              </a:solidFill>
            </a:endParaRPr>
          </a:p>
        </p:txBody>
      </p:sp>
      <p:sp>
        <p:nvSpPr>
          <p:cNvPr id="4" name="Footer Placeholder 3"/>
          <p:cNvSpPr>
            <a:spLocks noGrp="1"/>
          </p:cNvSpPr>
          <p:nvPr>
            <p:ph type="ftr" sz="quarter" idx="11"/>
          </p:nvPr>
        </p:nvSpPr>
        <p:spPr/>
        <p:txBody>
          <a:bodyPr/>
          <a:lstStyle/>
          <a:p>
            <a:r>
              <a:rPr lang="en-US" smtClean="0"/>
              <a:t>Amrita Center for Cybersecurity</a:t>
            </a:r>
            <a:endParaRPr lang="en-US"/>
          </a:p>
        </p:txBody>
      </p:sp>
      <p:sp>
        <p:nvSpPr>
          <p:cNvPr id="5" name="Slide Number Placeholder 4"/>
          <p:cNvSpPr>
            <a:spLocks noGrp="1"/>
          </p:cNvSpPr>
          <p:nvPr>
            <p:ph type="sldNum" sz="quarter" idx="12"/>
          </p:nvPr>
        </p:nvSpPr>
        <p:spPr/>
        <p:txBody>
          <a:bodyPr/>
          <a:lstStyle/>
          <a:p>
            <a:fld id="{A6F3C3BC-51E5-EA44-9A26-97B44896E6CD}" type="slidenum">
              <a:rPr lang="en-US" smtClean="0"/>
              <a:t>36</a:t>
            </a:fld>
            <a:endParaRPr lang="en-US"/>
          </a:p>
        </p:txBody>
      </p:sp>
    </p:spTree>
    <p:extLst>
      <p:ext uri="{BB962C8B-B14F-4D97-AF65-F5344CB8AC3E}">
        <p14:creationId xmlns:p14="http://schemas.microsoft.com/office/powerpoint/2010/main" val="147809711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Impossible?</a:t>
            </a:r>
            <a:endParaRPr lang="en-US" dirty="0"/>
          </a:p>
        </p:txBody>
      </p:sp>
      <p:sp>
        <p:nvSpPr>
          <p:cNvPr id="3" name="Content Placeholder 2"/>
          <p:cNvSpPr>
            <a:spLocks noGrp="1"/>
          </p:cNvSpPr>
          <p:nvPr>
            <p:ph idx="1"/>
          </p:nvPr>
        </p:nvSpPr>
        <p:spPr/>
        <p:txBody>
          <a:bodyPr>
            <a:normAutofit/>
          </a:bodyPr>
          <a:lstStyle/>
          <a:p>
            <a:r>
              <a:rPr lang="en-US" dirty="0" smtClean="0"/>
              <a:t>Consider the following attacker A:</a:t>
            </a:r>
          </a:p>
          <a:p>
            <a:pPr lvl="1"/>
            <a:r>
              <a:rPr lang="en-US" dirty="0" smtClean="0"/>
              <a:t>Attacker has access to any number of plain text </a:t>
            </a:r>
            <a:r>
              <a:rPr lang="en-US" dirty="0" err="1" smtClean="0"/>
              <a:t>messges</a:t>
            </a:r>
            <a:r>
              <a:rPr lang="en-US" dirty="0" smtClean="0"/>
              <a:t> and their corresponding cipher texts</a:t>
            </a:r>
          </a:p>
          <a:p>
            <a:pPr lvl="1"/>
            <a:r>
              <a:rPr lang="en-US" dirty="0" smtClean="0"/>
              <a:t>At a certain instant oracle outputs m</a:t>
            </a:r>
            <a:r>
              <a:rPr lang="en-US" baseline="-25000" dirty="0" smtClean="0"/>
              <a:t>0</a:t>
            </a:r>
            <a:r>
              <a:rPr lang="en-US" dirty="0" smtClean="0"/>
              <a:t>, m</a:t>
            </a:r>
            <a:r>
              <a:rPr lang="en-US" baseline="-25000" dirty="0" smtClean="0"/>
              <a:t>1</a:t>
            </a:r>
            <a:r>
              <a:rPr lang="en-US" dirty="0"/>
              <a:t> </a:t>
            </a:r>
            <a:r>
              <a:rPr lang="en-US" dirty="0" smtClean="0"/>
              <a:t>and a challenge ciphertext c</a:t>
            </a:r>
          </a:p>
          <a:p>
            <a:pPr lvl="1"/>
            <a:r>
              <a:rPr lang="en-US" dirty="0" smtClean="0"/>
              <a:t>Can attacker figure out whether c=c0 or c= c1?</a:t>
            </a:r>
          </a:p>
          <a:p>
            <a:pPr lvl="1"/>
            <a:r>
              <a:rPr lang="en-US" dirty="0" smtClean="0"/>
              <a:t>Attacker can obtain </a:t>
            </a:r>
            <a:r>
              <a:rPr lang="en-US" dirty="0"/>
              <a:t>c</a:t>
            </a:r>
            <a:r>
              <a:rPr lang="en-US" baseline="-25000" dirty="0"/>
              <a:t>0</a:t>
            </a:r>
            <a:r>
              <a:rPr lang="en-US" dirty="0"/>
              <a:t> = Enc</a:t>
            </a:r>
            <a:r>
              <a:rPr lang="en-US" baseline="-25000" dirty="0"/>
              <a:t>k</a:t>
            </a:r>
            <a:r>
              <a:rPr lang="en-US" dirty="0"/>
              <a:t>(m</a:t>
            </a:r>
            <a:r>
              <a:rPr lang="en-US" baseline="-25000" dirty="0"/>
              <a:t>0</a:t>
            </a:r>
            <a:r>
              <a:rPr lang="en-US" dirty="0"/>
              <a:t>) and c</a:t>
            </a:r>
            <a:r>
              <a:rPr lang="en-US" baseline="-25000" dirty="0"/>
              <a:t>1</a:t>
            </a:r>
            <a:r>
              <a:rPr lang="en-US" dirty="0"/>
              <a:t> = Enc</a:t>
            </a:r>
            <a:r>
              <a:rPr lang="en-US" baseline="-25000" dirty="0"/>
              <a:t>k</a:t>
            </a:r>
            <a:r>
              <a:rPr lang="en-US" dirty="0"/>
              <a:t>(m</a:t>
            </a:r>
            <a:r>
              <a:rPr lang="en-US" baseline="-25000" dirty="0"/>
              <a:t>1</a:t>
            </a:r>
            <a:r>
              <a:rPr lang="en-US" dirty="0"/>
              <a:t>) using chosen-plaintext </a:t>
            </a:r>
            <a:r>
              <a:rPr lang="en-US" dirty="0" smtClean="0"/>
              <a:t>attack</a:t>
            </a:r>
          </a:p>
          <a:p>
            <a:pPr lvl="1"/>
            <a:r>
              <a:rPr lang="en-US" dirty="0" smtClean="0"/>
              <a:t>If c=c</a:t>
            </a:r>
            <a:r>
              <a:rPr lang="en-US" baseline="-25000" dirty="0" smtClean="0"/>
              <a:t>0</a:t>
            </a:r>
            <a:r>
              <a:rPr lang="en-US" dirty="0" smtClean="0"/>
              <a:t> output ‘0’ ; if c=c</a:t>
            </a:r>
            <a:r>
              <a:rPr lang="en-US" baseline="-25000" dirty="0" smtClean="0"/>
              <a:t>1</a:t>
            </a:r>
            <a:r>
              <a:rPr lang="en-US" dirty="0" smtClean="0"/>
              <a:t> output ‘1’</a:t>
            </a:r>
          </a:p>
          <a:p>
            <a:pPr lvl="1"/>
            <a:r>
              <a:rPr lang="en-US" dirty="0" smtClean="0"/>
              <a:t>A succeeds with probability 1 (?)</a:t>
            </a:r>
          </a:p>
          <a:p>
            <a:pPr lvl="1"/>
            <a:endParaRPr lang="en-US" dirty="0"/>
          </a:p>
          <a:p>
            <a:r>
              <a:rPr lang="en-US" dirty="0" smtClean="0"/>
              <a:t>This attack only works if encryption is deterministic!</a:t>
            </a:r>
          </a:p>
          <a:p>
            <a:pPr lvl="1"/>
            <a:r>
              <a:rPr lang="en-US" dirty="0"/>
              <a:t>Moral: randomized encryption </a:t>
            </a:r>
            <a:r>
              <a:rPr lang="en-US" dirty="0" smtClean="0"/>
              <a:t>must be </a:t>
            </a:r>
            <a:r>
              <a:rPr lang="en-US" dirty="0"/>
              <a:t>used</a:t>
            </a: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Amrita Center for Cybersecurity</a:t>
            </a:r>
            <a:endParaRPr lang="en-US"/>
          </a:p>
        </p:txBody>
      </p:sp>
      <p:sp>
        <p:nvSpPr>
          <p:cNvPr id="6" name="Slide Number Placeholder 5"/>
          <p:cNvSpPr>
            <a:spLocks noGrp="1"/>
          </p:cNvSpPr>
          <p:nvPr>
            <p:ph type="sldNum" sz="quarter" idx="12"/>
          </p:nvPr>
        </p:nvSpPr>
        <p:spPr/>
        <p:txBody>
          <a:bodyPr/>
          <a:lstStyle/>
          <a:p>
            <a:fld id="{A6F3C3BC-51E5-EA44-9A26-97B44896E6CD}" type="slidenum">
              <a:rPr lang="en-US" smtClean="0"/>
              <a:t>37</a:t>
            </a:fld>
            <a:endParaRPr lang="en-US"/>
          </a:p>
        </p:txBody>
      </p:sp>
    </p:spTree>
    <p:extLst>
      <p:ext uri="{BB962C8B-B14F-4D97-AF65-F5344CB8AC3E}">
        <p14:creationId xmlns:p14="http://schemas.microsoft.com/office/powerpoint/2010/main" val="408169407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Pseudorandom functions</a:t>
            </a:r>
            <a:endParaRPr lang="en-US" dirty="0"/>
          </a:p>
        </p:txBody>
      </p:sp>
      <p:sp>
        <p:nvSpPr>
          <p:cNvPr id="3" name="Content Placeholder 2"/>
          <p:cNvSpPr>
            <a:spLocks noGrp="1"/>
          </p:cNvSpPr>
          <p:nvPr>
            <p:ph idx="1"/>
          </p:nvPr>
        </p:nvSpPr>
        <p:spPr/>
        <p:txBody>
          <a:bodyPr/>
          <a:lstStyle/>
          <a:p>
            <a:r>
              <a:rPr lang="en-US" dirty="0" smtClean="0"/>
              <a:t>Informally, a pseudorandom function “looks like” a random function</a:t>
            </a:r>
          </a:p>
        </p:txBody>
      </p:sp>
      <p:sp>
        <p:nvSpPr>
          <p:cNvPr id="4" name="Footer Placeholder 3"/>
          <p:cNvSpPr>
            <a:spLocks noGrp="1"/>
          </p:cNvSpPr>
          <p:nvPr>
            <p:ph type="ftr" sz="quarter" idx="11"/>
          </p:nvPr>
        </p:nvSpPr>
        <p:spPr/>
        <p:txBody>
          <a:bodyPr/>
          <a:lstStyle/>
          <a:p>
            <a:r>
              <a:rPr lang="en-US" smtClean="0"/>
              <a:t>Amrita Center for Cybersecurity</a:t>
            </a:r>
            <a:endParaRPr lang="en-US"/>
          </a:p>
        </p:txBody>
      </p:sp>
      <p:sp>
        <p:nvSpPr>
          <p:cNvPr id="5" name="Slide Number Placeholder 4"/>
          <p:cNvSpPr>
            <a:spLocks noGrp="1"/>
          </p:cNvSpPr>
          <p:nvPr>
            <p:ph type="sldNum" sz="quarter" idx="12"/>
          </p:nvPr>
        </p:nvSpPr>
        <p:spPr/>
        <p:txBody>
          <a:bodyPr/>
          <a:lstStyle/>
          <a:p>
            <a:fld id="{A6F3C3BC-51E5-EA44-9A26-97B44896E6CD}" type="slidenum">
              <a:rPr lang="en-US" smtClean="0"/>
              <a:t>38</a:t>
            </a:fld>
            <a:endParaRPr lang="en-US"/>
          </a:p>
        </p:txBody>
      </p:sp>
    </p:spTree>
    <p:extLst>
      <p:ext uri="{BB962C8B-B14F-4D97-AF65-F5344CB8AC3E}">
        <p14:creationId xmlns:p14="http://schemas.microsoft.com/office/powerpoint/2010/main" val="66389799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function</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288745292"/>
              </p:ext>
            </p:extLst>
          </p:nvPr>
        </p:nvGraphicFramePr>
        <p:xfrm>
          <a:off x="3621401" y="3430593"/>
          <a:ext cx="1060152" cy="3169920"/>
        </p:xfrm>
        <a:graphic>
          <a:graphicData uri="http://schemas.openxmlformats.org/drawingml/2006/table">
            <a:tbl>
              <a:tblPr bandRow="1">
                <a:tableStyleId>{5C22544A-7EE6-4342-B048-85BDC9FD1C3A}</a:tableStyleId>
              </a:tblPr>
              <a:tblGrid>
                <a:gridCol w="1060152"/>
              </a:tblGrid>
              <a:tr h="375531">
                <a:tc>
                  <a:txBody>
                    <a:bodyPr/>
                    <a:lstStyle/>
                    <a:p>
                      <a:pPr algn="ctr"/>
                      <a:r>
                        <a:rPr lang="en-US" sz="2000" dirty="0" smtClean="0"/>
                        <a:t>010</a:t>
                      </a:r>
                      <a:endParaRPr lang="en-US" sz="2000" dirty="0"/>
                    </a:p>
                  </a:txBody>
                  <a:tcPr/>
                </a:tc>
              </a:tr>
              <a:tr h="375531">
                <a:tc>
                  <a:txBody>
                    <a:bodyPr/>
                    <a:lstStyle/>
                    <a:p>
                      <a:pPr algn="ctr"/>
                      <a:r>
                        <a:rPr lang="en-US" sz="2000" dirty="0" smtClean="0"/>
                        <a:t>100</a:t>
                      </a:r>
                      <a:endParaRPr lang="en-US" sz="2000" dirty="0"/>
                    </a:p>
                  </a:txBody>
                  <a:tcPr/>
                </a:tc>
              </a:tr>
              <a:tr h="375531">
                <a:tc>
                  <a:txBody>
                    <a:bodyPr/>
                    <a:lstStyle/>
                    <a:p>
                      <a:pPr algn="ctr"/>
                      <a:r>
                        <a:rPr lang="en-US" sz="2000" dirty="0" smtClean="0"/>
                        <a:t>100</a:t>
                      </a:r>
                      <a:endParaRPr lang="en-US" sz="2000" dirty="0"/>
                    </a:p>
                  </a:txBody>
                  <a:tcPr/>
                </a:tc>
              </a:tr>
              <a:tr h="375531">
                <a:tc>
                  <a:txBody>
                    <a:bodyPr/>
                    <a:lstStyle/>
                    <a:p>
                      <a:pPr algn="ctr"/>
                      <a:r>
                        <a:rPr lang="en-US" sz="2000" dirty="0" smtClean="0"/>
                        <a:t>111</a:t>
                      </a:r>
                      <a:endParaRPr lang="en-US" sz="2000" dirty="0"/>
                    </a:p>
                  </a:txBody>
                  <a:tcPr/>
                </a:tc>
              </a:tr>
              <a:tr h="375531">
                <a:tc>
                  <a:txBody>
                    <a:bodyPr/>
                    <a:lstStyle/>
                    <a:p>
                      <a:pPr algn="ctr"/>
                      <a:r>
                        <a:rPr lang="en-US" sz="2000" dirty="0" smtClean="0"/>
                        <a:t>001</a:t>
                      </a:r>
                      <a:endParaRPr lang="en-US" sz="2000" dirty="0"/>
                    </a:p>
                  </a:txBody>
                  <a:tcPr/>
                </a:tc>
              </a:tr>
              <a:tr h="375531">
                <a:tc>
                  <a:txBody>
                    <a:bodyPr/>
                    <a:lstStyle/>
                    <a:p>
                      <a:pPr algn="ctr"/>
                      <a:r>
                        <a:rPr lang="en-US" sz="2000" dirty="0" smtClean="0"/>
                        <a:t>010</a:t>
                      </a:r>
                      <a:endParaRPr lang="en-US" sz="2000" dirty="0"/>
                    </a:p>
                  </a:txBody>
                  <a:tcPr/>
                </a:tc>
              </a:tr>
              <a:tr h="375531">
                <a:tc>
                  <a:txBody>
                    <a:bodyPr/>
                    <a:lstStyle/>
                    <a:p>
                      <a:pPr algn="ctr"/>
                      <a:r>
                        <a:rPr lang="en-US" sz="2000" dirty="0" smtClean="0"/>
                        <a:t>010</a:t>
                      </a:r>
                      <a:endParaRPr lang="en-US" sz="2000" dirty="0"/>
                    </a:p>
                  </a:txBody>
                  <a:tcPr/>
                </a:tc>
              </a:tr>
              <a:tr h="375531">
                <a:tc>
                  <a:txBody>
                    <a:bodyPr/>
                    <a:lstStyle/>
                    <a:p>
                      <a:pPr algn="ctr"/>
                      <a:r>
                        <a:rPr lang="en-US" sz="2000" dirty="0" smtClean="0"/>
                        <a:t>000</a:t>
                      </a:r>
                      <a:endParaRPr lang="en-US" sz="2000"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648771179"/>
              </p:ext>
            </p:extLst>
          </p:nvPr>
        </p:nvGraphicFramePr>
        <p:xfrm>
          <a:off x="2540251" y="3430593"/>
          <a:ext cx="1060152" cy="3169920"/>
        </p:xfrm>
        <a:graphic>
          <a:graphicData uri="http://schemas.openxmlformats.org/drawingml/2006/table">
            <a:tbl>
              <a:tblPr bandRow="1">
                <a:tableStyleId>{5C22544A-7EE6-4342-B048-85BDC9FD1C3A}</a:tableStyleId>
              </a:tblPr>
              <a:tblGrid>
                <a:gridCol w="1060152"/>
              </a:tblGrid>
              <a:tr h="375531">
                <a:tc>
                  <a:txBody>
                    <a:bodyPr/>
                    <a:lstStyle/>
                    <a:p>
                      <a:pPr algn="ctr"/>
                      <a:r>
                        <a:rPr lang="en-US" sz="2000" dirty="0" smtClean="0"/>
                        <a:t>000</a:t>
                      </a:r>
                      <a:endParaRPr lang="en-US" sz="2000" dirty="0"/>
                    </a:p>
                  </a:txBody>
                  <a:tcPr/>
                </a:tc>
              </a:tr>
              <a:tr h="375531">
                <a:tc>
                  <a:txBody>
                    <a:bodyPr/>
                    <a:lstStyle/>
                    <a:p>
                      <a:pPr algn="ctr"/>
                      <a:r>
                        <a:rPr lang="en-US" sz="2000" dirty="0" smtClean="0"/>
                        <a:t>001</a:t>
                      </a:r>
                      <a:endParaRPr lang="en-US" sz="2000" dirty="0"/>
                    </a:p>
                  </a:txBody>
                  <a:tcPr/>
                </a:tc>
              </a:tr>
              <a:tr h="375531">
                <a:tc>
                  <a:txBody>
                    <a:bodyPr/>
                    <a:lstStyle/>
                    <a:p>
                      <a:pPr algn="ctr"/>
                      <a:r>
                        <a:rPr lang="en-US" sz="2000" dirty="0" smtClean="0"/>
                        <a:t>010</a:t>
                      </a:r>
                      <a:endParaRPr lang="en-US" sz="2000" dirty="0"/>
                    </a:p>
                  </a:txBody>
                  <a:tcPr/>
                </a:tc>
              </a:tr>
              <a:tr h="375531">
                <a:tc>
                  <a:txBody>
                    <a:bodyPr/>
                    <a:lstStyle/>
                    <a:p>
                      <a:pPr algn="ctr"/>
                      <a:r>
                        <a:rPr lang="en-US" sz="2000" dirty="0" smtClean="0"/>
                        <a:t>011</a:t>
                      </a:r>
                      <a:endParaRPr lang="en-US" sz="2000" dirty="0"/>
                    </a:p>
                  </a:txBody>
                  <a:tcPr/>
                </a:tc>
              </a:tr>
              <a:tr h="375531">
                <a:tc>
                  <a:txBody>
                    <a:bodyPr/>
                    <a:lstStyle/>
                    <a:p>
                      <a:pPr algn="ctr"/>
                      <a:r>
                        <a:rPr lang="en-US" sz="2000" dirty="0" smtClean="0"/>
                        <a:t>100</a:t>
                      </a:r>
                      <a:endParaRPr lang="en-US" sz="2000" dirty="0"/>
                    </a:p>
                  </a:txBody>
                  <a:tcPr/>
                </a:tc>
              </a:tr>
              <a:tr h="375531">
                <a:tc>
                  <a:txBody>
                    <a:bodyPr/>
                    <a:lstStyle/>
                    <a:p>
                      <a:pPr algn="ctr"/>
                      <a:r>
                        <a:rPr lang="en-US" sz="2000" dirty="0" smtClean="0"/>
                        <a:t>101</a:t>
                      </a:r>
                      <a:endParaRPr lang="en-US" sz="2000" dirty="0"/>
                    </a:p>
                  </a:txBody>
                  <a:tcPr/>
                </a:tc>
              </a:tr>
              <a:tr h="375531">
                <a:tc>
                  <a:txBody>
                    <a:bodyPr/>
                    <a:lstStyle/>
                    <a:p>
                      <a:pPr algn="ctr"/>
                      <a:r>
                        <a:rPr lang="en-US" sz="2000" dirty="0" smtClean="0"/>
                        <a:t>110</a:t>
                      </a:r>
                      <a:endParaRPr lang="en-US" sz="2000" dirty="0"/>
                    </a:p>
                  </a:txBody>
                  <a:tcPr/>
                </a:tc>
              </a:tr>
              <a:tr h="375531">
                <a:tc>
                  <a:txBody>
                    <a:bodyPr/>
                    <a:lstStyle/>
                    <a:p>
                      <a:pPr algn="ctr"/>
                      <a:r>
                        <a:rPr lang="en-US" sz="2000" dirty="0" smtClean="0"/>
                        <a:t>111</a:t>
                      </a:r>
                      <a:endParaRPr lang="en-US" sz="2000" dirty="0"/>
                    </a:p>
                  </a:txBody>
                  <a:tcPr/>
                </a:tc>
              </a:tr>
            </a:tbl>
          </a:graphicData>
        </a:graphic>
      </p:graphicFrame>
      <p:sp>
        <p:nvSpPr>
          <p:cNvPr id="3" name="Content Placeholder 2"/>
          <p:cNvSpPr>
            <a:spLocks noGrp="1"/>
          </p:cNvSpPr>
          <p:nvPr>
            <p:ph idx="1"/>
          </p:nvPr>
        </p:nvSpPr>
        <p:spPr/>
        <p:txBody>
          <a:bodyPr/>
          <a:lstStyle/>
          <a:p>
            <a:r>
              <a:rPr lang="en-US" dirty="0" err="1"/>
              <a:t>Func</a:t>
            </a:r>
            <a:r>
              <a:rPr lang="en-US" baseline="-25000" dirty="0" err="1"/>
              <a:t>n</a:t>
            </a:r>
            <a:r>
              <a:rPr lang="en-US" dirty="0"/>
              <a:t> = all functions mapping {0,1}</a:t>
            </a:r>
            <a:r>
              <a:rPr lang="en-US" baseline="30000" dirty="0"/>
              <a:t>n</a:t>
            </a:r>
            <a:r>
              <a:rPr lang="en-US" dirty="0"/>
              <a:t> to {</a:t>
            </a:r>
            <a:r>
              <a:rPr lang="en-US" dirty="0" smtClean="0"/>
              <a:t>0,1}</a:t>
            </a:r>
            <a:r>
              <a:rPr lang="en-US" baseline="30000" dirty="0" smtClean="0"/>
              <a:t>n</a:t>
            </a:r>
            <a:endParaRPr lang="en-US" baseline="30000" dirty="0"/>
          </a:p>
          <a:p>
            <a:endParaRPr lang="en-US" baseline="30000" dirty="0" smtClean="0"/>
          </a:p>
          <a:p>
            <a:r>
              <a:rPr lang="en-US" dirty="0" smtClean="0"/>
              <a:t>How big is </a:t>
            </a:r>
            <a:r>
              <a:rPr lang="en-US" dirty="0" err="1" smtClean="0"/>
              <a:t>Func</a:t>
            </a:r>
            <a:r>
              <a:rPr lang="en-US" baseline="-25000" dirty="0" err="1" smtClean="0"/>
              <a:t>n</a:t>
            </a:r>
            <a:r>
              <a:rPr lang="en-US" baseline="-25000" dirty="0" smtClean="0"/>
              <a:t> </a:t>
            </a:r>
            <a:r>
              <a:rPr lang="en-US" dirty="0" smtClean="0"/>
              <a:t>?</a:t>
            </a:r>
          </a:p>
        </p:txBody>
      </p:sp>
      <p:sp>
        <p:nvSpPr>
          <p:cNvPr id="4" name="TextBox 3"/>
          <p:cNvSpPr txBox="1"/>
          <p:nvPr/>
        </p:nvSpPr>
        <p:spPr>
          <a:xfrm>
            <a:off x="4982086" y="4183991"/>
            <a:ext cx="3386517" cy="1384995"/>
          </a:xfrm>
          <a:prstGeom prst="rect">
            <a:avLst/>
          </a:prstGeom>
          <a:noFill/>
        </p:spPr>
        <p:txBody>
          <a:bodyPr wrap="square" rtlCol="0">
            <a:spAutoFit/>
          </a:bodyPr>
          <a:lstStyle/>
          <a:p>
            <a:r>
              <a:rPr lang="en-US" sz="2800" dirty="0" smtClean="0">
                <a:solidFill>
                  <a:srgbClr val="0000FF"/>
                </a:solidFill>
              </a:rPr>
              <a:t>Function that maps 3 bit strings </a:t>
            </a:r>
            <a:r>
              <a:rPr lang="en-US" sz="2800" dirty="0" smtClean="0">
                <a:solidFill>
                  <a:srgbClr val="0000FF"/>
                </a:solidFill>
                <a:sym typeface="Wingdings"/>
              </a:rPr>
              <a:t> 3 bit strings</a:t>
            </a:r>
            <a:endParaRPr lang="en-US" sz="2800" dirty="0">
              <a:solidFill>
                <a:srgbClr val="0000FF"/>
              </a:solidFill>
            </a:endParaRPr>
          </a:p>
        </p:txBody>
      </p:sp>
      <p:sp>
        <p:nvSpPr>
          <p:cNvPr id="5" name="Footer Placeholder 4"/>
          <p:cNvSpPr>
            <a:spLocks noGrp="1"/>
          </p:cNvSpPr>
          <p:nvPr>
            <p:ph type="ftr" sz="quarter" idx="11"/>
          </p:nvPr>
        </p:nvSpPr>
        <p:spPr/>
        <p:txBody>
          <a:bodyPr/>
          <a:lstStyle/>
          <a:p>
            <a:r>
              <a:rPr lang="en-US" smtClean="0"/>
              <a:t>Amrita Center for Cybersecurity</a:t>
            </a:r>
            <a:endParaRPr lang="en-US"/>
          </a:p>
        </p:txBody>
      </p:sp>
      <p:sp>
        <p:nvSpPr>
          <p:cNvPr id="6" name="Slide Number Placeholder 5"/>
          <p:cNvSpPr>
            <a:spLocks noGrp="1"/>
          </p:cNvSpPr>
          <p:nvPr>
            <p:ph type="sldNum" sz="quarter" idx="12"/>
          </p:nvPr>
        </p:nvSpPr>
        <p:spPr/>
        <p:txBody>
          <a:bodyPr/>
          <a:lstStyle/>
          <a:p>
            <a:fld id="{A6F3C3BC-51E5-EA44-9A26-97B44896E6CD}" type="slidenum">
              <a:rPr lang="en-US" smtClean="0"/>
              <a:t>39</a:t>
            </a:fld>
            <a:endParaRPr lang="en-US"/>
          </a:p>
        </p:txBody>
      </p:sp>
    </p:spTree>
    <p:extLst>
      <p:ext uri="{BB962C8B-B14F-4D97-AF65-F5344CB8AC3E}">
        <p14:creationId xmlns:p14="http://schemas.microsoft.com/office/powerpoint/2010/main" val="33049267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22058"/>
            <a:ext cx="8229600" cy="1143000"/>
          </a:xfrm>
        </p:spPr>
        <p:txBody>
          <a:bodyPr>
            <a:normAutofit/>
          </a:bodyPr>
          <a:lstStyle/>
          <a:p>
            <a:r>
              <a:rPr lang="en-US" dirty="0" smtClean="0"/>
              <a:t>Recap</a:t>
            </a:r>
            <a:endParaRPr lang="en-US" dirty="0"/>
          </a:p>
        </p:txBody>
      </p:sp>
      <p:sp>
        <p:nvSpPr>
          <p:cNvPr id="4" name="Footer Placeholder 3"/>
          <p:cNvSpPr>
            <a:spLocks noGrp="1"/>
          </p:cNvSpPr>
          <p:nvPr>
            <p:ph type="ftr" sz="quarter" idx="11"/>
          </p:nvPr>
        </p:nvSpPr>
        <p:spPr/>
        <p:txBody>
          <a:bodyPr/>
          <a:lstStyle/>
          <a:p>
            <a:r>
              <a:rPr lang="en-US" smtClean="0"/>
              <a:t>AMRITA CENTER FOR CYBERSECURITY</a:t>
            </a:r>
            <a:endParaRPr lang="en-US"/>
          </a:p>
        </p:txBody>
      </p:sp>
      <p:sp>
        <p:nvSpPr>
          <p:cNvPr id="5" name="Slide Number Placeholder 4"/>
          <p:cNvSpPr>
            <a:spLocks noGrp="1"/>
          </p:cNvSpPr>
          <p:nvPr>
            <p:ph type="sldNum" sz="quarter" idx="12"/>
          </p:nvPr>
        </p:nvSpPr>
        <p:spPr/>
        <p:txBody>
          <a:bodyPr/>
          <a:lstStyle/>
          <a:p>
            <a:fld id="{26EAE79F-8373-9B49-B0D1-4D8E73CDE129}" type="slidenum">
              <a:rPr lang="en-US" smtClean="0"/>
              <a:t>4</a:t>
            </a:fld>
            <a:endParaRPr lang="en-US"/>
          </a:p>
        </p:txBody>
      </p:sp>
    </p:spTree>
    <p:extLst>
      <p:ext uri="{BB962C8B-B14F-4D97-AF65-F5344CB8AC3E}">
        <p14:creationId xmlns:p14="http://schemas.microsoft.com/office/powerpoint/2010/main" val="122529906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function</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508507668"/>
              </p:ext>
            </p:extLst>
          </p:nvPr>
        </p:nvGraphicFramePr>
        <p:xfrm>
          <a:off x="5086729" y="3007314"/>
          <a:ext cx="1060152" cy="3169920"/>
        </p:xfrm>
        <a:graphic>
          <a:graphicData uri="http://schemas.openxmlformats.org/drawingml/2006/table">
            <a:tbl>
              <a:tblPr bandRow="1">
                <a:tableStyleId>{5C22544A-7EE6-4342-B048-85BDC9FD1C3A}</a:tableStyleId>
              </a:tblPr>
              <a:tblGrid>
                <a:gridCol w="1060152"/>
              </a:tblGrid>
              <a:tr h="375531">
                <a:tc>
                  <a:txBody>
                    <a:bodyPr/>
                    <a:lstStyle/>
                    <a:p>
                      <a:pPr algn="ctr"/>
                      <a:r>
                        <a:rPr lang="en-US" sz="2000" dirty="0" smtClean="0"/>
                        <a:t>010</a:t>
                      </a:r>
                      <a:endParaRPr lang="en-US" sz="2000" dirty="0"/>
                    </a:p>
                  </a:txBody>
                  <a:tcPr/>
                </a:tc>
              </a:tr>
              <a:tr h="375531">
                <a:tc>
                  <a:txBody>
                    <a:bodyPr/>
                    <a:lstStyle/>
                    <a:p>
                      <a:pPr algn="ctr"/>
                      <a:r>
                        <a:rPr lang="en-US" sz="2000" dirty="0" smtClean="0"/>
                        <a:t>100</a:t>
                      </a:r>
                      <a:endParaRPr lang="en-US" sz="2000" dirty="0"/>
                    </a:p>
                  </a:txBody>
                  <a:tcPr/>
                </a:tc>
              </a:tr>
              <a:tr h="375531">
                <a:tc>
                  <a:txBody>
                    <a:bodyPr/>
                    <a:lstStyle/>
                    <a:p>
                      <a:pPr algn="ctr"/>
                      <a:r>
                        <a:rPr lang="en-US" sz="2000" dirty="0" smtClean="0"/>
                        <a:t>100</a:t>
                      </a:r>
                      <a:endParaRPr lang="en-US" sz="2000" dirty="0"/>
                    </a:p>
                  </a:txBody>
                  <a:tcPr/>
                </a:tc>
              </a:tr>
              <a:tr h="375531">
                <a:tc>
                  <a:txBody>
                    <a:bodyPr/>
                    <a:lstStyle/>
                    <a:p>
                      <a:pPr algn="ctr"/>
                      <a:r>
                        <a:rPr lang="en-US" sz="2000" dirty="0" smtClean="0"/>
                        <a:t>111</a:t>
                      </a:r>
                      <a:endParaRPr lang="en-US" sz="2000" dirty="0"/>
                    </a:p>
                  </a:txBody>
                  <a:tcPr/>
                </a:tc>
              </a:tr>
              <a:tr h="375531">
                <a:tc>
                  <a:txBody>
                    <a:bodyPr/>
                    <a:lstStyle/>
                    <a:p>
                      <a:pPr algn="ctr"/>
                      <a:r>
                        <a:rPr lang="en-US" sz="2000" dirty="0" smtClean="0"/>
                        <a:t>001</a:t>
                      </a:r>
                      <a:endParaRPr lang="en-US" sz="2000" dirty="0"/>
                    </a:p>
                  </a:txBody>
                  <a:tcPr/>
                </a:tc>
              </a:tr>
              <a:tr h="375531">
                <a:tc>
                  <a:txBody>
                    <a:bodyPr/>
                    <a:lstStyle/>
                    <a:p>
                      <a:pPr algn="ctr"/>
                      <a:r>
                        <a:rPr lang="en-US" sz="2000" dirty="0" smtClean="0"/>
                        <a:t>010</a:t>
                      </a:r>
                      <a:endParaRPr lang="en-US" sz="2000" dirty="0"/>
                    </a:p>
                  </a:txBody>
                  <a:tcPr/>
                </a:tc>
              </a:tr>
              <a:tr h="375531">
                <a:tc>
                  <a:txBody>
                    <a:bodyPr/>
                    <a:lstStyle/>
                    <a:p>
                      <a:pPr algn="ctr"/>
                      <a:r>
                        <a:rPr lang="en-US" sz="2000" dirty="0" smtClean="0"/>
                        <a:t>010</a:t>
                      </a:r>
                      <a:endParaRPr lang="en-US" sz="2000" dirty="0"/>
                    </a:p>
                  </a:txBody>
                  <a:tcPr/>
                </a:tc>
              </a:tr>
              <a:tr h="375531">
                <a:tc>
                  <a:txBody>
                    <a:bodyPr/>
                    <a:lstStyle/>
                    <a:p>
                      <a:pPr algn="ctr"/>
                      <a:r>
                        <a:rPr lang="en-US" sz="2000" dirty="0" smtClean="0"/>
                        <a:t>000</a:t>
                      </a:r>
                      <a:endParaRPr lang="en-US" sz="2000" dirty="0"/>
                    </a:p>
                  </a:txBody>
                  <a:tcPr/>
                </a:tc>
              </a:tr>
            </a:tbl>
          </a:graphicData>
        </a:graphic>
      </p:graphicFrame>
      <p:sp>
        <p:nvSpPr>
          <p:cNvPr id="10" name="Left Brace 9"/>
          <p:cNvSpPr/>
          <p:nvPr/>
        </p:nvSpPr>
        <p:spPr>
          <a:xfrm flipH="1">
            <a:off x="6258579" y="3042626"/>
            <a:ext cx="265038" cy="3164174"/>
          </a:xfrm>
          <a:prstGeom prst="lef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6553200" y="3820575"/>
            <a:ext cx="1750277" cy="461665"/>
          </a:xfrm>
          <a:prstGeom prst="rect">
            <a:avLst/>
          </a:prstGeom>
          <a:noFill/>
        </p:spPr>
        <p:txBody>
          <a:bodyPr wrap="square" rtlCol="0">
            <a:spAutoFit/>
          </a:bodyPr>
          <a:lstStyle/>
          <a:p>
            <a:r>
              <a:rPr lang="en-US" sz="2400" dirty="0" smtClean="0"/>
              <a:t>Size 2</a:t>
            </a:r>
            <a:r>
              <a:rPr lang="en-US" sz="2400" baseline="30000" dirty="0" smtClean="0"/>
              <a:t>3</a:t>
            </a:r>
            <a:r>
              <a:rPr lang="en-US" sz="2400" dirty="0" smtClean="0"/>
              <a:t> = 8</a:t>
            </a:r>
            <a:endParaRPr lang="en-US" sz="2400" dirty="0"/>
          </a:p>
        </p:txBody>
      </p:sp>
      <p:sp>
        <p:nvSpPr>
          <p:cNvPr id="3" name="Content Placeholder 2"/>
          <p:cNvSpPr>
            <a:spLocks noGrp="1"/>
          </p:cNvSpPr>
          <p:nvPr>
            <p:ph idx="1"/>
          </p:nvPr>
        </p:nvSpPr>
        <p:spPr/>
        <p:txBody>
          <a:bodyPr/>
          <a:lstStyle/>
          <a:p>
            <a:r>
              <a:rPr lang="en-US" dirty="0" smtClean="0"/>
              <a:t>How big is </a:t>
            </a:r>
            <a:r>
              <a:rPr lang="en-US" dirty="0" err="1" smtClean="0"/>
              <a:t>Func</a:t>
            </a:r>
            <a:r>
              <a:rPr lang="en-US" baseline="-25000" dirty="0" err="1" smtClean="0"/>
              <a:t>n</a:t>
            </a:r>
            <a:r>
              <a:rPr lang="en-US" baseline="-25000" dirty="0" smtClean="0"/>
              <a:t> </a:t>
            </a:r>
            <a:r>
              <a:rPr lang="en-US" dirty="0" smtClean="0"/>
              <a:t>?</a:t>
            </a:r>
          </a:p>
          <a:p>
            <a:pPr lvl="1"/>
            <a:r>
              <a:rPr lang="en-US" dirty="0" smtClean="0"/>
              <a:t>Can represent a function in </a:t>
            </a:r>
            <a:r>
              <a:rPr lang="en-US" dirty="0" err="1" smtClean="0"/>
              <a:t>Func</a:t>
            </a:r>
            <a:r>
              <a:rPr lang="en-US" baseline="-25000" dirty="0" err="1" smtClean="0"/>
              <a:t>n</a:t>
            </a:r>
            <a:r>
              <a:rPr lang="en-US" dirty="0" smtClean="0"/>
              <a:t> using n · 2</a:t>
            </a:r>
            <a:r>
              <a:rPr lang="en-US" baseline="30000" dirty="0" smtClean="0"/>
              <a:t>n</a:t>
            </a:r>
            <a:r>
              <a:rPr lang="en-US" dirty="0" smtClean="0"/>
              <a:t> bits</a:t>
            </a:r>
          </a:p>
          <a:p>
            <a:pPr lvl="1" indent="0">
              <a:buNone/>
            </a:pPr>
            <a:r>
              <a:rPr lang="en-US" dirty="0" smtClean="0">
                <a:sym typeface="Symbol"/>
              </a:rPr>
              <a:t>|</a:t>
            </a:r>
            <a:r>
              <a:rPr lang="en-US" dirty="0" err="1" smtClean="0">
                <a:sym typeface="Symbol"/>
              </a:rPr>
              <a:t>Func</a:t>
            </a:r>
            <a:r>
              <a:rPr lang="en-US" baseline="-25000" dirty="0" err="1" smtClean="0">
                <a:sym typeface="Symbol"/>
              </a:rPr>
              <a:t>n</a:t>
            </a:r>
            <a:r>
              <a:rPr lang="en-US" dirty="0" smtClean="0">
                <a:sym typeface="Symbol"/>
              </a:rPr>
              <a:t>| </a:t>
            </a:r>
            <a:r>
              <a:rPr lang="en-US" dirty="0" smtClean="0">
                <a:sym typeface="Symbol"/>
              </a:rPr>
              <a:t>= Total number of string of size </a:t>
            </a:r>
            <a:r>
              <a:rPr lang="en-US" dirty="0"/>
              <a:t>n · 2</a:t>
            </a:r>
            <a:r>
              <a:rPr lang="en-US" baseline="30000" dirty="0"/>
              <a:t>n</a:t>
            </a:r>
            <a:r>
              <a:rPr lang="en-US" dirty="0"/>
              <a:t> </a:t>
            </a:r>
            <a:r>
              <a:rPr lang="en-US" dirty="0" smtClean="0"/>
              <a:t>bits =</a:t>
            </a:r>
            <a:r>
              <a:rPr lang="en-US" dirty="0" smtClean="0">
                <a:sym typeface="Symbol"/>
              </a:rPr>
              <a:t> </a:t>
            </a:r>
            <a:r>
              <a:rPr lang="en-US" dirty="0" smtClean="0">
                <a:sym typeface="Symbol"/>
              </a:rPr>
              <a:t>2</a:t>
            </a:r>
            <a:r>
              <a:rPr lang="en-US" baseline="30000" dirty="0" smtClean="0">
                <a:sym typeface="Symbol"/>
              </a:rPr>
              <a:t>n·2</a:t>
            </a:r>
            <a:r>
              <a:rPr lang="en-US" sz="2400" baseline="55000" dirty="0" smtClean="0">
                <a:sym typeface="Symbol"/>
              </a:rPr>
              <a:t>n</a:t>
            </a:r>
            <a:r>
              <a:rPr lang="en-US" sz="2400" dirty="0" smtClean="0">
                <a:sym typeface="Symbol"/>
              </a:rPr>
              <a:t>(huge yet finite)</a:t>
            </a:r>
            <a:endParaRPr lang="en-US" sz="2400" baseline="55000" dirty="0" smtClean="0">
              <a:sym typeface="Symbol"/>
            </a:endParaRPr>
          </a:p>
          <a:p>
            <a:pPr marL="457200" lvl="1" indent="0">
              <a:buNone/>
            </a:pPr>
            <a:endParaRPr lang="en-US" sz="2400" baseline="55000" dirty="0">
              <a:sym typeface="Symbol"/>
            </a:endParaRPr>
          </a:p>
          <a:p>
            <a:pPr marL="457200" lvl="1" indent="0">
              <a:buNone/>
            </a:pPr>
            <a:r>
              <a:rPr lang="en-US" sz="2400" dirty="0"/>
              <a:t>Choose uniform f </a:t>
            </a:r>
            <a:r>
              <a:rPr lang="en-US" sz="2400" dirty="0">
                <a:sym typeface="Symbol"/>
              </a:rPr>
              <a:t> </a:t>
            </a:r>
            <a:r>
              <a:rPr lang="en-US" sz="2400" dirty="0" err="1">
                <a:sym typeface="Symbol"/>
              </a:rPr>
              <a:t>Func</a:t>
            </a:r>
            <a:r>
              <a:rPr lang="en-US" sz="2400" baseline="-25000" dirty="0" err="1">
                <a:sym typeface="Symbol"/>
              </a:rPr>
              <a:t>n</a:t>
            </a:r>
            <a:endParaRPr lang="en-US" sz="2400" dirty="0">
              <a:sym typeface="Symbol"/>
            </a:endParaRPr>
          </a:p>
          <a:p>
            <a:pPr marL="457200" lvl="1" indent="0">
              <a:buNone/>
            </a:pPr>
            <a:endParaRPr lang="en-US" sz="2400" baseline="55000" dirty="0"/>
          </a:p>
        </p:txBody>
      </p:sp>
      <p:graphicFrame>
        <p:nvGraphicFramePr>
          <p:cNvPr id="7" name="Table 6"/>
          <p:cNvGraphicFramePr>
            <a:graphicFrameLocks noGrp="1"/>
          </p:cNvGraphicFramePr>
          <p:nvPr>
            <p:extLst>
              <p:ext uri="{D42A27DB-BD31-4B8C-83A1-F6EECF244321}">
                <p14:modId xmlns:p14="http://schemas.microsoft.com/office/powerpoint/2010/main" val="2359701160"/>
              </p:ext>
            </p:extLst>
          </p:nvPr>
        </p:nvGraphicFramePr>
        <p:xfrm>
          <a:off x="4599190" y="3007314"/>
          <a:ext cx="466540" cy="3169920"/>
        </p:xfrm>
        <a:graphic>
          <a:graphicData uri="http://schemas.openxmlformats.org/drawingml/2006/table">
            <a:tbl>
              <a:tblPr bandRow="1">
                <a:tableStyleId>{5C22544A-7EE6-4342-B048-85BDC9FD1C3A}</a:tableStyleId>
              </a:tblPr>
              <a:tblGrid>
                <a:gridCol w="466540"/>
              </a:tblGrid>
              <a:tr h="375531">
                <a:tc>
                  <a:txBody>
                    <a:bodyPr/>
                    <a:lstStyle/>
                    <a:p>
                      <a:pPr algn="ctr"/>
                      <a:r>
                        <a:rPr lang="en-US" sz="2000" dirty="0" smtClean="0"/>
                        <a:t>0</a:t>
                      </a:r>
                      <a:endParaRPr lang="en-US" sz="2000" dirty="0"/>
                    </a:p>
                  </a:txBody>
                  <a:tcPr/>
                </a:tc>
              </a:tr>
              <a:tr h="375531">
                <a:tc>
                  <a:txBody>
                    <a:bodyPr/>
                    <a:lstStyle/>
                    <a:p>
                      <a:pPr algn="ctr"/>
                      <a:r>
                        <a:rPr lang="en-US" sz="2000" dirty="0" smtClean="0"/>
                        <a:t>1</a:t>
                      </a:r>
                      <a:endParaRPr lang="en-US" sz="2000" dirty="0"/>
                    </a:p>
                  </a:txBody>
                  <a:tcPr/>
                </a:tc>
              </a:tr>
              <a:tr h="375531">
                <a:tc>
                  <a:txBody>
                    <a:bodyPr/>
                    <a:lstStyle/>
                    <a:p>
                      <a:pPr algn="ctr"/>
                      <a:r>
                        <a:rPr lang="en-US" sz="2000" dirty="0" smtClean="0"/>
                        <a:t>2</a:t>
                      </a:r>
                      <a:endParaRPr lang="en-US" sz="2000" dirty="0"/>
                    </a:p>
                  </a:txBody>
                  <a:tcPr/>
                </a:tc>
              </a:tr>
              <a:tr h="375531">
                <a:tc>
                  <a:txBody>
                    <a:bodyPr/>
                    <a:lstStyle/>
                    <a:p>
                      <a:pPr algn="ctr"/>
                      <a:r>
                        <a:rPr lang="en-US" sz="2000" dirty="0" smtClean="0"/>
                        <a:t>3</a:t>
                      </a:r>
                      <a:endParaRPr lang="en-US" sz="2000" dirty="0"/>
                    </a:p>
                  </a:txBody>
                  <a:tcPr/>
                </a:tc>
              </a:tr>
              <a:tr h="375531">
                <a:tc>
                  <a:txBody>
                    <a:bodyPr/>
                    <a:lstStyle/>
                    <a:p>
                      <a:pPr algn="ctr"/>
                      <a:r>
                        <a:rPr lang="en-US" sz="2000" dirty="0" smtClean="0"/>
                        <a:t>4</a:t>
                      </a:r>
                      <a:endParaRPr lang="en-US" sz="2000" dirty="0"/>
                    </a:p>
                  </a:txBody>
                  <a:tcPr/>
                </a:tc>
              </a:tr>
              <a:tr h="375531">
                <a:tc>
                  <a:txBody>
                    <a:bodyPr/>
                    <a:lstStyle/>
                    <a:p>
                      <a:pPr algn="ctr"/>
                      <a:r>
                        <a:rPr lang="en-US" sz="2000" dirty="0" smtClean="0"/>
                        <a:t>5</a:t>
                      </a:r>
                      <a:endParaRPr lang="en-US" sz="2000" dirty="0"/>
                    </a:p>
                  </a:txBody>
                  <a:tcPr/>
                </a:tc>
              </a:tr>
              <a:tr h="375531">
                <a:tc>
                  <a:txBody>
                    <a:bodyPr/>
                    <a:lstStyle/>
                    <a:p>
                      <a:pPr algn="ctr"/>
                      <a:r>
                        <a:rPr lang="en-US" sz="2000" dirty="0" smtClean="0"/>
                        <a:t>6</a:t>
                      </a:r>
                      <a:endParaRPr lang="en-US" sz="2000" dirty="0"/>
                    </a:p>
                  </a:txBody>
                  <a:tcPr/>
                </a:tc>
              </a:tr>
              <a:tr h="375531">
                <a:tc>
                  <a:txBody>
                    <a:bodyPr/>
                    <a:lstStyle/>
                    <a:p>
                      <a:pPr algn="ctr"/>
                      <a:r>
                        <a:rPr lang="en-US" sz="2000" dirty="0" smtClean="0"/>
                        <a:t>7</a:t>
                      </a:r>
                      <a:endParaRPr lang="en-US" sz="2000" dirty="0"/>
                    </a:p>
                  </a:txBody>
                  <a:tcPr/>
                </a:tc>
              </a:tr>
            </a:tbl>
          </a:graphicData>
        </a:graphic>
      </p:graphicFrame>
      <p:sp>
        <p:nvSpPr>
          <p:cNvPr id="4" name="Footer Placeholder 3"/>
          <p:cNvSpPr>
            <a:spLocks noGrp="1"/>
          </p:cNvSpPr>
          <p:nvPr>
            <p:ph type="ftr" sz="quarter" idx="11"/>
          </p:nvPr>
        </p:nvSpPr>
        <p:spPr/>
        <p:txBody>
          <a:bodyPr/>
          <a:lstStyle/>
          <a:p>
            <a:r>
              <a:rPr lang="en-US" smtClean="0"/>
              <a:t>Amrita Center for Cybersecurity</a:t>
            </a:r>
            <a:endParaRPr lang="en-US"/>
          </a:p>
        </p:txBody>
      </p:sp>
      <p:sp>
        <p:nvSpPr>
          <p:cNvPr id="5" name="Slide Number Placeholder 4"/>
          <p:cNvSpPr>
            <a:spLocks noGrp="1"/>
          </p:cNvSpPr>
          <p:nvPr>
            <p:ph type="sldNum" sz="quarter" idx="12"/>
          </p:nvPr>
        </p:nvSpPr>
        <p:spPr/>
        <p:txBody>
          <a:bodyPr/>
          <a:lstStyle/>
          <a:p>
            <a:fld id="{A6F3C3BC-51E5-EA44-9A26-97B44896E6CD}" type="slidenum">
              <a:rPr lang="en-US" smtClean="0"/>
              <a:t>40</a:t>
            </a:fld>
            <a:endParaRPr lang="en-US"/>
          </a:p>
        </p:txBody>
      </p:sp>
    </p:spTree>
    <p:extLst>
      <p:ext uri="{BB962C8B-B14F-4D97-AF65-F5344CB8AC3E}">
        <p14:creationId xmlns:p14="http://schemas.microsoft.com/office/powerpoint/2010/main" val="11087697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p:bldP spid="11" grpId="1"/>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Pseudorandom functions</a:t>
            </a:r>
            <a:endParaRPr lang="en-US" dirty="0"/>
          </a:p>
        </p:txBody>
      </p:sp>
      <p:sp>
        <p:nvSpPr>
          <p:cNvPr id="3" name="Content Placeholder 2"/>
          <p:cNvSpPr>
            <a:spLocks noGrp="1"/>
          </p:cNvSpPr>
          <p:nvPr>
            <p:ph idx="1"/>
          </p:nvPr>
        </p:nvSpPr>
        <p:spPr/>
        <p:txBody>
          <a:bodyPr/>
          <a:lstStyle/>
          <a:p>
            <a:r>
              <a:rPr lang="en-US" dirty="0" smtClean="0"/>
              <a:t>Informally, a pseudorandom function “looks like” a random function</a:t>
            </a:r>
          </a:p>
          <a:p>
            <a:endParaRPr lang="en-US" dirty="0"/>
          </a:p>
          <a:p>
            <a:r>
              <a:rPr lang="en-US" dirty="0" smtClean="0"/>
              <a:t>As in our discussion of PRGs, it does not make sense to talk about any </a:t>
            </a:r>
            <a:r>
              <a:rPr lang="en-US" i="1" dirty="0" smtClean="0"/>
              <a:t>fixed</a:t>
            </a:r>
            <a:r>
              <a:rPr lang="en-US" dirty="0" smtClean="0"/>
              <a:t> function being pseudorandom</a:t>
            </a:r>
          </a:p>
          <a:p>
            <a:pPr lvl="1"/>
            <a:r>
              <a:rPr lang="en-US" dirty="0" smtClean="0"/>
              <a:t>We look instead at </a:t>
            </a:r>
            <a:r>
              <a:rPr lang="en-US" i="1" dirty="0" smtClean="0"/>
              <a:t>keyed</a:t>
            </a:r>
            <a:r>
              <a:rPr lang="en-US" dirty="0" smtClean="0"/>
              <a:t> functions that define a distribution of functions from n-bit input to n-bit output</a:t>
            </a:r>
            <a:endParaRPr lang="en-US" dirty="0"/>
          </a:p>
        </p:txBody>
      </p:sp>
      <p:sp>
        <p:nvSpPr>
          <p:cNvPr id="4" name="Footer Placeholder 3"/>
          <p:cNvSpPr>
            <a:spLocks noGrp="1"/>
          </p:cNvSpPr>
          <p:nvPr>
            <p:ph type="ftr" sz="quarter" idx="11"/>
          </p:nvPr>
        </p:nvSpPr>
        <p:spPr/>
        <p:txBody>
          <a:bodyPr/>
          <a:lstStyle/>
          <a:p>
            <a:r>
              <a:rPr lang="en-US" smtClean="0"/>
              <a:t>Amrita Center for Cybersecurity</a:t>
            </a:r>
            <a:endParaRPr lang="en-US"/>
          </a:p>
        </p:txBody>
      </p:sp>
      <p:sp>
        <p:nvSpPr>
          <p:cNvPr id="5" name="Slide Number Placeholder 4"/>
          <p:cNvSpPr>
            <a:spLocks noGrp="1"/>
          </p:cNvSpPr>
          <p:nvPr>
            <p:ph type="sldNum" sz="quarter" idx="12"/>
          </p:nvPr>
        </p:nvSpPr>
        <p:spPr/>
        <p:txBody>
          <a:bodyPr/>
          <a:lstStyle/>
          <a:p>
            <a:fld id="{A6F3C3BC-51E5-EA44-9A26-97B44896E6CD}" type="slidenum">
              <a:rPr lang="en-US" smtClean="0"/>
              <a:t>41</a:t>
            </a:fld>
            <a:endParaRPr lang="en-US"/>
          </a:p>
        </p:txBody>
      </p:sp>
    </p:spTree>
    <p:extLst>
      <p:ext uri="{BB962C8B-B14F-4D97-AF65-F5344CB8AC3E}">
        <p14:creationId xmlns:p14="http://schemas.microsoft.com/office/powerpoint/2010/main" val="335662935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Keyed functions</a:t>
            </a:r>
            <a:endParaRPr lang="en-US" dirty="0"/>
          </a:p>
        </p:txBody>
      </p:sp>
      <p:sp>
        <p:nvSpPr>
          <p:cNvPr id="3" name="Content Placeholder 2"/>
          <p:cNvSpPr>
            <a:spLocks noGrp="1"/>
          </p:cNvSpPr>
          <p:nvPr>
            <p:ph idx="1"/>
          </p:nvPr>
        </p:nvSpPr>
        <p:spPr>
          <a:xfrm>
            <a:off x="457200" y="1600201"/>
            <a:ext cx="8229600" cy="4952999"/>
          </a:xfrm>
        </p:spPr>
        <p:txBody>
          <a:bodyPr>
            <a:normAutofit/>
          </a:bodyPr>
          <a:lstStyle/>
          <a:p>
            <a:r>
              <a:rPr lang="en-US" dirty="0" smtClean="0"/>
              <a:t>Let F: {0,1}</a:t>
            </a:r>
            <a:r>
              <a:rPr lang="en-US" baseline="30000" dirty="0" smtClean="0"/>
              <a:t>*</a:t>
            </a:r>
            <a:r>
              <a:rPr lang="en-US" dirty="0" smtClean="0"/>
              <a:t> x {0,1}</a:t>
            </a:r>
            <a:r>
              <a:rPr lang="en-US" baseline="30000" dirty="0" smtClean="0"/>
              <a:t>*</a:t>
            </a:r>
            <a:r>
              <a:rPr lang="en-US" dirty="0" smtClean="0"/>
              <a:t> </a:t>
            </a:r>
            <a:r>
              <a:rPr lang="en-US" dirty="0" smtClean="0">
                <a:sym typeface="Symbol"/>
              </a:rPr>
              <a:t> {0,1}</a:t>
            </a:r>
            <a:r>
              <a:rPr lang="en-US" baseline="30000" dirty="0" smtClean="0">
                <a:sym typeface="Symbol"/>
              </a:rPr>
              <a:t>*</a:t>
            </a:r>
            <a:r>
              <a:rPr lang="en-US" dirty="0" smtClean="0">
                <a:sym typeface="Symbol"/>
              </a:rPr>
              <a:t> be an efficiently computable function</a:t>
            </a:r>
          </a:p>
          <a:p>
            <a:pPr lvl="1"/>
            <a:r>
              <a:rPr lang="en-US" dirty="0" smtClean="0">
                <a:sym typeface="Symbol"/>
              </a:rPr>
              <a:t>The first input is called the </a:t>
            </a:r>
            <a:r>
              <a:rPr lang="en-US" i="1" dirty="0" smtClean="0">
                <a:sym typeface="Symbol"/>
              </a:rPr>
              <a:t>key</a:t>
            </a:r>
            <a:endParaRPr lang="en-US" i="1" baseline="30000" dirty="0" smtClean="0">
              <a:sym typeface="Symbol"/>
            </a:endParaRPr>
          </a:p>
          <a:p>
            <a:pPr marL="0" indent="0">
              <a:buNone/>
            </a:pPr>
            <a:endParaRPr lang="en-US" dirty="0" smtClean="0">
              <a:sym typeface="Symbol"/>
            </a:endParaRPr>
          </a:p>
          <a:p>
            <a:r>
              <a:rPr lang="en-US" dirty="0">
                <a:sym typeface="Symbol"/>
              </a:rPr>
              <a:t>A</a:t>
            </a:r>
            <a:r>
              <a:rPr lang="en-US" dirty="0" smtClean="0">
                <a:sym typeface="Symbol"/>
              </a:rPr>
              <a:t>ssume F is </a:t>
            </a:r>
            <a:r>
              <a:rPr lang="en-US" i="1" dirty="0" smtClean="0">
                <a:sym typeface="Symbol"/>
              </a:rPr>
              <a:t>length preserving</a:t>
            </a:r>
            <a:r>
              <a:rPr lang="en-US" dirty="0" smtClean="0">
                <a:sym typeface="Symbol"/>
              </a:rPr>
              <a:t>: F(k, x) only defined if |k|=|x|, in which case |F(k, x)| = |k| = |x|</a:t>
            </a:r>
          </a:p>
          <a:p>
            <a:endParaRPr lang="en-US" dirty="0" smtClean="0">
              <a:sym typeface="Symbol"/>
            </a:endParaRPr>
          </a:p>
          <a:p>
            <a:r>
              <a:rPr lang="en-US" dirty="0" smtClean="0">
                <a:sym typeface="Symbol"/>
              </a:rPr>
              <a:t>Choosing </a:t>
            </a:r>
            <a:r>
              <a:rPr lang="en-US" dirty="0">
                <a:sym typeface="Symbol"/>
              </a:rPr>
              <a:t>a uniform k  {0,1}</a:t>
            </a:r>
            <a:r>
              <a:rPr lang="en-US" baseline="30000" dirty="0">
                <a:sym typeface="Symbol"/>
              </a:rPr>
              <a:t>n</a:t>
            </a:r>
            <a:r>
              <a:rPr lang="en-US" dirty="0">
                <a:sym typeface="Symbol"/>
              </a:rPr>
              <a:t> is equivalent to choosing the function </a:t>
            </a:r>
            <a:r>
              <a:rPr lang="en-US" dirty="0" err="1">
                <a:sym typeface="Symbol"/>
              </a:rPr>
              <a:t>F</a:t>
            </a:r>
            <a:r>
              <a:rPr lang="en-US" baseline="-25000" dirty="0" err="1">
                <a:sym typeface="Symbol"/>
              </a:rPr>
              <a:t>k</a:t>
            </a:r>
            <a:r>
              <a:rPr lang="en-US" dirty="0">
                <a:sym typeface="Symbol"/>
              </a:rPr>
              <a:t> : {0,1}</a:t>
            </a:r>
            <a:r>
              <a:rPr lang="en-US" baseline="30000" dirty="0">
                <a:sym typeface="Symbol"/>
              </a:rPr>
              <a:t>n</a:t>
            </a:r>
            <a:r>
              <a:rPr lang="en-US" dirty="0">
                <a:sym typeface="Symbol"/>
              </a:rPr>
              <a:t>  {</a:t>
            </a:r>
            <a:r>
              <a:rPr lang="en-US" dirty="0" smtClean="0">
                <a:sym typeface="Symbol"/>
              </a:rPr>
              <a:t>0,1}</a:t>
            </a:r>
            <a:r>
              <a:rPr lang="en-US" baseline="30000" dirty="0" smtClean="0">
                <a:sym typeface="Symbol"/>
              </a:rPr>
              <a:t>n</a:t>
            </a:r>
            <a:endParaRPr lang="en-US" dirty="0" smtClean="0">
              <a:sym typeface="Symbol"/>
            </a:endParaRPr>
          </a:p>
          <a:p>
            <a:pPr lvl="1"/>
            <a:r>
              <a:rPr lang="en-US" dirty="0" smtClean="0">
                <a:sym typeface="Symbol"/>
              </a:rPr>
              <a:t>I.e., F </a:t>
            </a:r>
            <a:r>
              <a:rPr lang="en-US" dirty="0">
                <a:sym typeface="Symbol"/>
              </a:rPr>
              <a:t>d</a:t>
            </a:r>
            <a:r>
              <a:rPr lang="en-US" dirty="0" smtClean="0">
                <a:sym typeface="Symbol"/>
              </a:rPr>
              <a:t>efines a distribution over functions in </a:t>
            </a:r>
            <a:r>
              <a:rPr lang="en-US" dirty="0" err="1" smtClean="0">
                <a:sym typeface="Symbol"/>
              </a:rPr>
              <a:t>Func</a:t>
            </a:r>
            <a:r>
              <a:rPr lang="en-US" baseline="-25000" dirty="0" err="1" smtClean="0">
                <a:sym typeface="Symbol"/>
              </a:rPr>
              <a:t>n</a:t>
            </a:r>
            <a:r>
              <a:rPr lang="en-US" dirty="0" smtClean="0">
                <a:sym typeface="Symbol"/>
              </a:rPr>
              <a:t>!</a:t>
            </a:r>
            <a:endParaRPr lang="en-US" dirty="0">
              <a:sym typeface="Symbol"/>
            </a:endParaRPr>
          </a:p>
        </p:txBody>
      </p:sp>
      <p:sp>
        <p:nvSpPr>
          <p:cNvPr id="4" name="Footer Placeholder 3"/>
          <p:cNvSpPr>
            <a:spLocks noGrp="1"/>
          </p:cNvSpPr>
          <p:nvPr>
            <p:ph type="ftr" sz="quarter" idx="11"/>
          </p:nvPr>
        </p:nvSpPr>
        <p:spPr/>
        <p:txBody>
          <a:bodyPr/>
          <a:lstStyle/>
          <a:p>
            <a:r>
              <a:rPr lang="en-US" smtClean="0"/>
              <a:t>Amrita Center for Cybersecurity</a:t>
            </a:r>
            <a:endParaRPr lang="en-US"/>
          </a:p>
        </p:txBody>
      </p:sp>
      <p:sp>
        <p:nvSpPr>
          <p:cNvPr id="5" name="Slide Number Placeholder 4"/>
          <p:cNvSpPr>
            <a:spLocks noGrp="1"/>
          </p:cNvSpPr>
          <p:nvPr>
            <p:ph type="sldNum" sz="quarter" idx="12"/>
          </p:nvPr>
        </p:nvSpPr>
        <p:spPr/>
        <p:txBody>
          <a:bodyPr/>
          <a:lstStyle/>
          <a:p>
            <a:fld id="{A6F3C3BC-51E5-EA44-9A26-97B44896E6CD}" type="slidenum">
              <a:rPr lang="en-US" smtClean="0"/>
              <a:t>42</a:t>
            </a:fld>
            <a:endParaRPr lang="en-US"/>
          </a:p>
        </p:txBody>
      </p:sp>
    </p:spTree>
    <p:extLst>
      <p:ext uri="{BB962C8B-B14F-4D97-AF65-F5344CB8AC3E}">
        <p14:creationId xmlns:p14="http://schemas.microsoft.com/office/powerpoint/2010/main" val="99102561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MCj0139031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9838" y="2855912"/>
            <a:ext cx="7159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7"/>
          <p:cNvSpPr>
            <a:spLocks noChangeShapeType="1"/>
          </p:cNvSpPr>
          <p:nvPr/>
        </p:nvSpPr>
        <p:spPr bwMode="auto">
          <a:xfrm>
            <a:off x="2133600" y="3429000"/>
            <a:ext cx="4724400"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 name="Text Box 8"/>
          <p:cNvSpPr txBox="1">
            <a:spLocks noChangeArrowheads="1"/>
          </p:cNvSpPr>
          <p:nvPr/>
        </p:nvSpPr>
        <p:spPr bwMode="auto">
          <a:xfrm>
            <a:off x="7600950" y="2249487"/>
            <a:ext cx="6921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rgbClr val="000000"/>
                </a:solidFill>
                <a:latin typeface="Arial" charset="0"/>
              </a:defRPr>
            </a:lvl1pPr>
            <a:lvl2pPr marL="742950" indent="-285750">
              <a:defRPr sz="2400">
                <a:solidFill>
                  <a:srgbClr val="000000"/>
                </a:solidFill>
                <a:latin typeface="Arial" charset="0"/>
              </a:defRPr>
            </a:lvl2pPr>
            <a:lvl3pPr marL="1143000" indent="-228600">
              <a:defRPr sz="2400">
                <a:solidFill>
                  <a:srgbClr val="000000"/>
                </a:solidFill>
                <a:latin typeface="Arial" charset="0"/>
              </a:defRPr>
            </a:lvl3pPr>
            <a:lvl4pPr marL="1600200" indent="-228600">
              <a:defRPr sz="2400">
                <a:solidFill>
                  <a:srgbClr val="000000"/>
                </a:solidFill>
                <a:latin typeface="Arial" charset="0"/>
              </a:defRPr>
            </a:lvl4pPr>
            <a:lvl5pPr marL="2057400" indent="-228600">
              <a:defRPr sz="2400">
                <a:solidFill>
                  <a:srgbClr val="000000"/>
                </a:solidFill>
                <a:latin typeface="Arial" charset="0"/>
              </a:defRPr>
            </a:lvl5pPr>
            <a:lvl6pPr marL="2514600" indent="-228600" algn="ctr" eaLnBrk="0" fontAlgn="base" hangingPunct="0">
              <a:spcBef>
                <a:spcPct val="0"/>
              </a:spcBef>
              <a:spcAft>
                <a:spcPct val="0"/>
              </a:spcAft>
              <a:defRPr sz="2400">
                <a:solidFill>
                  <a:srgbClr val="000000"/>
                </a:solidFill>
                <a:latin typeface="Arial" charset="0"/>
              </a:defRPr>
            </a:lvl6pPr>
            <a:lvl7pPr marL="2971800" indent="-228600" algn="ctr" eaLnBrk="0" fontAlgn="base" hangingPunct="0">
              <a:spcBef>
                <a:spcPct val="0"/>
              </a:spcBef>
              <a:spcAft>
                <a:spcPct val="0"/>
              </a:spcAft>
              <a:defRPr sz="2400">
                <a:solidFill>
                  <a:srgbClr val="000000"/>
                </a:solidFill>
                <a:latin typeface="Arial" charset="0"/>
              </a:defRPr>
            </a:lvl7pPr>
            <a:lvl8pPr marL="3429000" indent="-228600" algn="ctr" eaLnBrk="0" fontAlgn="base" hangingPunct="0">
              <a:spcBef>
                <a:spcPct val="0"/>
              </a:spcBef>
              <a:spcAft>
                <a:spcPct val="0"/>
              </a:spcAft>
              <a:defRPr sz="2400">
                <a:solidFill>
                  <a:srgbClr val="000000"/>
                </a:solidFill>
                <a:latin typeface="Arial" charset="0"/>
              </a:defRPr>
            </a:lvl8pPr>
            <a:lvl9pPr marL="3886200" indent="-228600" algn="ctr" eaLnBrk="0" fontAlgn="base" hangingPunct="0">
              <a:spcBef>
                <a:spcPct val="0"/>
              </a:spcBef>
              <a:spcAft>
                <a:spcPct val="0"/>
              </a:spcAft>
              <a:defRPr sz="2400">
                <a:solidFill>
                  <a:srgbClr val="000000"/>
                </a:solidFill>
                <a:latin typeface="Arial" charset="0"/>
              </a:defRPr>
            </a:lvl9pPr>
          </a:lstStyle>
          <a:p>
            <a:r>
              <a:rPr lang="en-US" altLang="en-US" sz="3600"/>
              <a:t>??</a:t>
            </a:r>
          </a:p>
        </p:txBody>
      </p:sp>
      <p:grpSp>
        <p:nvGrpSpPr>
          <p:cNvPr id="8" name="Group 43"/>
          <p:cNvGrpSpPr>
            <a:grpSpLocks/>
          </p:cNvGrpSpPr>
          <p:nvPr/>
        </p:nvGrpSpPr>
        <p:grpSpPr bwMode="auto">
          <a:xfrm>
            <a:off x="914400" y="3657599"/>
            <a:ext cx="5969000" cy="2022474"/>
            <a:chOff x="576" y="2905"/>
            <a:chExt cx="3760" cy="1274"/>
          </a:xfrm>
        </p:grpSpPr>
        <p:sp>
          <p:nvSpPr>
            <p:cNvPr id="9" name="Rectangle 21"/>
            <p:cNvSpPr>
              <a:spLocks noChangeArrowheads="1"/>
            </p:cNvSpPr>
            <p:nvPr/>
          </p:nvSpPr>
          <p:spPr bwMode="auto">
            <a:xfrm>
              <a:off x="2640" y="3001"/>
              <a:ext cx="1152" cy="1152"/>
            </a:xfrm>
            <a:prstGeom prst="rect">
              <a:avLst/>
            </a:prstGeom>
            <a:solidFill>
              <a:srgbClr val="FFFFFF"/>
            </a:solidFill>
            <a:ln w="25400" algn="ctr">
              <a:solidFill>
                <a:srgbClr val="000000"/>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rgbClr val="000000"/>
                  </a:solidFill>
                  <a:latin typeface="Arial" charset="0"/>
                </a:defRPr>
              </a:lvl1pPr>
              <a:lvl2pPr marL="742950" indent="-285750">
                <a:defRPr sz="2400">
                  <a:solidFill>
                    <a:srgbClr val="000000"/>
                  </a:solidFill>
                  <a:latin typeface="Arial" charset="0"/>
                </a:defRPr>
              </a:lvl2pPr>
              <a:lvl3pPr marL="1143000" indent="-228600">
                <a:defRPr sz="2400">
                  <a:solidFill>
                    <a:srgbClr val="000000"/>
                  </a:solidFill>
                  <a:latin typeface="Arial" charset="0"/>
                </a:defRPr>
              </a:lvl3pPr>
              <a:lvl4pPr marL="1600200" indent="-228600">
                <a:defRPr sz="2400">
                  <a:solidFill>
                    <a:srgbClr val="000000"/>
                  </a:solidFill>
                  <a:latin typeface="Arial" charset="0"/>
                </a:defRPr>
              </a:lvl4pPr>
              <a:lvl5pPr marL="2057400" indent="-228600">
                <a:defRPr sz="2400">
                  <a:solidFill>
                    <a:srgbClr val="000000"/>
                  </a:solidFill>
                  <a:latin typeface="Arial" charset="0"/>
                </a:defRPr>
              </a:lvl5pPr>
              <a:lvl6pPr marL="2514600" indent="-228600" algn="ctr" eaLnBrk="0" fontAlgn="base" hangingPunct="0">
                <a:spcBef>
                  <a:spcPct val="0"/>
                </a:spcBef>
                <a:spcAft>
                  <a:spcPct val="0"/>
                </a:spcAft>
                <a:defRPr sz="2400">
                  <a:solidFill>
                    <a:srgbClr val="000000"/>
                  </a:solidFill>
                  <a:latin typeface="Arial" charset="0"/>
                </a:defRPr>
              </a:lvl6pPr>
              <a:lvl7pPr marL="2971800" indent="-228600" algn="ctr" eaLnBrk="0" fontAlgn="base" hangingPunct="0">
                <a:spcBef>
                  <a:spcPct val="0"/>
                </a:spcBef>
                <a:spcAft>
                  <a:spcPct val="0"/>
                </a:spcAft>
                <a:defRPr sz="2400">
                  <a:solidFill>
                    <a:srgbClr val="000000"/>
                  </a:solidFill>
                  <a:latin typeface="Arial" charset="0"/>
                </a:defRPr>
              </a:lvl7pPr>
              <a:lvl8pPr marL="3429000" indent="-228600" algn="ctr" eaLnBrk="0" fontAlgn="base" hangingPunct="0">
                <a:spcBef>
                  <a:spcPct val="0"/>
                </a:spcBef>
                <a:spcAft>
                  <a:spcPct val="0"/>
                </a:spcAft>
                <a:defRPr sz="2400">
                  <a:solidFill>
                    <a:srgbClr val="000000"/>
                  </a:solidFill>
                  <a:latin typeface="Arial" charset="0"/>
                </a:defRPr>
              </a:lvl8pPr>
              <a:lvl9pPr marL="3886200" indent="-228600" algn="ctr" eaLnBrk="0" fontAlgn="base" hangingPunct="0">
                <a:spcBef>
                  <a:spcPct val="0"/>
                </a:spcBef>
                <a:spcAft>
                  <a:spcPct val="0"/>
                </a:spcAft>
                <a:defRPr sz="2400">
                  <a:solidFill>
                    <a:srgbClr val="000000"/>
                  </a:solidFill>
                  <a:latin typeface="Arial" charset="0"/>
                </a:defRPr>
              </a:lvl9pPr>
            </a:lstStyle>
            <a:p>
              <a:endParaRPr lang="en-US" altLang="en-US"/>
            </a:p>
          </p:txBody>
        </p:sp>
        <p:sp>
          <p:nvSpPr>
            <p:cNvPr id="10" name="Text Box 10"/>
            <p:cNvSpPr txBox="1">
              <a:spLocks noChangeArrowheads="1"/>
            </p:cNvSpPr>
            <p:nvPr/>
          </p:nvSpPr>
          <p:spPr bwMode="auto">
            <a:xfrm>
              <a:off x="1584" y="2953"/>
              <a:ext cx="73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rgbClr val="000000"/>
                  </a:solidFill>
                  <a:latin typeface="Arial" charset="0"/>
                </a:defRPr>
              </a:lvl1pPr>
              <a:lvl2pPr marL="742950" indent="-285750">
                <a:defRPr sz="2400">
                  <a:solidFill>
                    <a:srgbClr val="000000"/>
                  </a:solidFill>
                  <a:latin typeface="Arial" charset="0"/>
                </a:defRPr>
              </a:lvl2pPr>
              <a:lvl3pPr marL="1143000" indent="-228600">
                <a:defRPr sz="2400">
                  <a:solidFill>
                    <a:srgbClr val="000000"/>
                  </a:solidFill>
                  <a:latin typeface="Arial" charset="0"/>
                </a:defRPr>
              </a:lvl3pPr>
              <a:lvl4pPr marL="1600200" indent="-228600">
                <a:defRPr sz="2400">
                  <a:solidFill>
                    <a:srgbClr val="000000"/>
                  </a:solidFill>
                  <a:latin typeface="Arial" charset="0"/>
                </a:defRPr>
              </a:lvl4pPr>
              <a:lvl5pPr marL="2057400" indent="-228600">
                <a:defRPr sz="2400">
                  <a:solidFill>
                    <a:srgbClr val="000000"/>
                  </a:solidFill>
                  <a:latin typeface="Arial" charset="0"/>
                </a:defRPr>
              </a:lvl5pPr>
              <a:lvl6pPr marL="2514600" indent="-228600" algn="ctr" eaLnBrk="0" fontAlgn="base" hangingPunct="0">
                <a:spcBef>
                  <a:spcPct val="0"/>
                </a:spcBef>
                <a:spcAft>
                  <a:spcPct val="0"/>
                </a:spcAft>
                <a:defRPr sz="2400">
                  <a:solidFill>
                    <a:srgbClr val="000000"/>
                  </a:solidFill>
                  <a:latin typeface="Arial" charset="0"/>
                </a:defRPr>
              </a:lvl6pPr>
              <a:lvl7pPr marL="2971800" indent="-228600" algn="ctr" eaLnBrk="0" fontAlgn="base" hangingPunct="0">
                <a:spcBef>
                  <a:spcPct val="0"/>
                </a:spcBef>
                <a:spcAft>
                  <a:spcPct val="0"/>
                </a:spcAft>
                <a:defRPr sz="2400">
                  <a:solidFill>
                    <a:srgbClr val="000000"/>
                  </a:solidFill>
                  <a:latin typeface="Arial" charset="0"/>
                </a:defRPr>
              </a:lvl7pPr>
              <a:lvl8pPr marL="3429000" indent="-228600" algn="ctr" eaLnBrk="0" fontAlgn="base" hangingPunct="0">
                <a:spcBef>
                  <a:spcPct val="0"/>
                </a:spcBef>
                <a:spcAft>
                  <a:spcPct val="0"/>
                </a:spcAft>
                <a:defRPr sz="2400">
                  <a:solidFill>
                    <a:srgbClr val="000000"/>
                  </a:solidFill>
                  <a:latin typeface="Arial" charset="0"/>
                </a:defRPr>
              </a:lvl8pPr>
              <a:lvl9pPr marL="3886200" indent="-228600" algn="ctr" eaLnBrk="0" fontAlgn="base" hangingPunct="0">
                <a:spcBef>
                  <a:spcPct val="0"/>
                </a:spcBef>
                <a:spcAft>
                  <a:spcPct val="0"/>
                </a:spcAft>
                <a:defRPr sz="2400">
                  <a:solidFill>
                    <a:srgbClr val="000000"/>
                  </a:solidFill>
                  <a:latin typeface="Arial" charset="0"/>
                </a:defRPr>
              </a:lvl9pPr>
            </a:lstStyle>
            <a:p>
              <a:r>
                <a:rPr lang="en-US" altLang="en-US" dirty="0">
                  <a:latin typeface="+mn-lt"/>
                </a:rPr>
                <a:t>World 1</a:t>
              </a:r>
            </a:p>
          </p:txBody>
        </p:sp>
        <p:sp>
          <p:nvSpPr>
            <p:cNvPr id="11" name="Rectangle 11"/>
            <p:cNvSpPr>
              <a:spLocks noChangeArrowheads="1"/>
            </p:cNvSpPr>
            <p:nvPr/>
          </p:nvSpPr>
          <p:spPr bwMode="auto">
            <a:xfrm>
              <a:off x="576" y="3340"/>
              <a:ext cx="1736" cy="523"/>
            </a:xfrm>
            <a:prstGeom prst="rect">
              <a:avLst/>
            </a:prstGeom>
            <a:solidFill>
              <a:srgbClr val="FFFFFF"/>
            </a:solidFill>
            <a:ln w="19050" algn="ctr">
              <a:solidFill>
                <a:srgbClr val="000000"/>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rgbClr val="000000"/>
                  </a:solidFill>
                  <a:latin typeface="Arial" charset="0"/>
                </a:defRPr>
              </a:lvl1pPr>
              <a:lvl2pPr marL="742950" indent="-285750">
                <a:defRPr sz="2400">
                  <a:solidFill>
                    <a:srgbClr val="000000"/>
                  </a:solidFill>
                  <a:latin typeface="Arial" charset="0"/>
                </a:defRPr>
              </a:lvl2pPr>
              <a:lvl3pPr marL="1143000" indent="-228600">
                <a:defRPr sz="2400">
                  <a:solidFill>
                    <a:srgbClr val="000000"/>
                  </a:solidFill>
                  <a:latin typeface="Arial" charset="0"/>
                </a:defRPr>
              </a:lvl3pPr>
              <a:lvl4pPr marL="1600200" indent="-228600">
                <a:defRPr sz="2400">
                  <a:solidFill>
                    <a:srgbClr val="000000"/>
                  </a:solidFill>
                  <a:latin typeface="Arial" charset="0"/>
                </a:defRPr>
              </a:lvl4pPr>
              <a:lvl5pPr marL="2057400" indent="-228600">
                <a:defRPr sz="2400">
                  <a:solidFill>
                    <a:srgbClr val="000000"/>
                  </a:solidFill>
                  <a:latin typeface="Arial" charset="0"/>
                </a:defRPr>
              </a:lvl5pPr>
              <a:lvl6pPr marL="2514600" indent="-228600" algn="ctr" eaLnBrk="0" fontAlgn="base" hangingPunct="0">
                <a:spcBef>
                  <a:spcPct val="0"/>
                </a:spcBef>
                <a:spcAft>
                  <a:spcPct val="0"/>
                </a:spcAft>
                <a:defRPr sz="2400">
                  <a:solidFill>
                    <a:srgbClr val="000000"/>
                  </a:solidFill>
                  <a:latin typeface="Arial" charset="0"/>
                </a:defRPr>
              </a:lvl6pPr>
              <a:lvl7pPr marL="2971800" indent="-228600" algn="ctr" eaLnBrk="0" fontAlgn="base" hangingPunct="0">
                <a:spcBef>
                  <a:spcPct val="0"/>
                </a:spcBef>
                <a:spcAft>
                  <a:spcPct val="0"/>
                </a:spcAft>
                <a:defRPr sz="2400">
                  <a:solidFill>
                    <a:srgbClr val="000000"/>
                  </a:solidFill>
                  <a:latin typeface="Arial" charset="0"/>
                </a:defRPr>
              </a:lvl7pPr>
              <a:lvl8pPr marL="3429000" indent="-228600" algn="ctr" eaLnBrk="0" fontAlgn="base" hangingPunct="0">
                <a:spcBef>
                  <a:spcPct val="0"/>
                </a:spcBef>
                <a:spcAft>
                  <a:spcPct val="0"/>
                </a:spcAft>
                <a:defRPr sz="2400">
                  <a:solidFill>
                    <a:srgbClr val="000000"/>
                  </a:solidFill>
                  <a:latin typeface="Arial" charset="0"/>
                </a:defRPr>
              </a:lvl8pPr>
              <a:lvl9pPr marL="3886200" indent="-228600" algn="ctr" eaLnBrk="0" fontAlgn="base" hangingPunct="0">
                <a:spcBef>
                  <a:spcPct val="0"/>
                </a:spcBef>
                <a:spcAft>
                  <a:spcPct val="0"/>
                </a:spcAft>
                <a:defRPr sz="2400">
                  <a:solidFill>
                    <a:srgbClr val="000000"/>
                  </a:solidFill>
                  <a:latin typeface="Arial" charset="0"/>
                </a:defRPr>
              </a:lvl9pPr>
            </a:lstStyle>
            <a:p>
              <a:r>
                <a:rPr lang="en-US" altLang="en-US" dirty="0">
                  <a:latin typeface="+mn-lt"/>
                </a:rPr>
                <a:t>k </a:t>
              </a:r>
              <a:r>
                <a:rPr lang="en-US" altLang="en-US" dirty="0">
                  <a:latin typeface="+mn-lt"/>
                  <a:sym typeface="Symbol" pitchFamily="18" charset="2"/>
                </a:rPr>
                <a:t> {0,1}</a:t>
              </a:r>
              <a:r>
                <a:rPr lang="en-US" altLang="en-US" baseline="30000" dirty="0">
                  <a:latin typeface="+mn-lt"/>
                  <a:sym typeface="Symbol" pitchFamily="18" charset="2"/>
                </a:rPr>
                <a:t>n</a:t>
              </a:r>
              <a:r>
                <a:rPr lang="en-US" altLang="en-US" dirty="0">
                  <a:latin typeface="+mn-lt"/>
                </a:rPr>
                <a:t> chosen </a:t>
              </a:r>
              <a:br>
                <a:rPr lang="en-US" altLang="en-US" dirty="0">
                  <a:latin typeface="+mn-lt"/>
                </a:rPr>
              </a:br>
              <a:r>
                <a:rPr lang="en-US" altLang="en-US" dirty="0">
                  <a:latin typeface="+mn-lt"/>
                </a:rPr>
                <a:t>uniformly at random</a:t>
              </a:r>
            </a:p>
          </p:txBody>
        </p:sp>
        <p:sp>
          <p:nvSpPr>
            <p:cNvPr id="12" name="Text Box 20"/>
            <p:cNvSpPr txBox="1">
              <a:spLocks noChangeArrowheads="1"/>
            </p:cNvSpPr>
            <p:nvPr/>
          </p:nvSpPr>
          <p:spPr bwMode="auto">
            <a:xfrm>
              <a:off x="3052" y="3414"/>
              <a:ext cx="289"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rgbClr val="000000"/>
                  </a:solidFill>
                  <a:latin typeface="Arial" charset="0"/>
                </a:defRPr>
              </a:lvl1pPr>
              <a:lvl2pPr marL="742950" indent="-285750">
                <a:defRPr sz="2400">
                  <a:solidFill>
                    <a:srgbClr val="000000"/>
                  </a:solidFill>
                  <a:latin typeface="Arial" charset="0"/>
                </a:defRPr>
              </a:lvl2pPr>
              <a:lvl3pPr marL="1143000" indent="-228600">
                <a:defRPr sz="2400">
                  <a:solidFill>
                    <a:srgbClr val="000000"/>
                  </a:solidFill>
                  <a:latin typeface="Arial" charset="0"/>
                </a:defRPr>
              </a:lvl3pPr>
              <a:lvl4pPr marL="1600200" indent="-228600">
                <a:defRPr sz="2400">
                  <a:solidFill>
                    <a:srgbClr val="000000"/>
                  </a:solidFill>
                  <a:latin typeface="Arial" charset="0"/>
                </a:defRPr>
              </a:lvl4pPr>
              <a:lvl5pPr marL="2057400" indent="-228600">
                <a:defRPr sz="2400">
                  <a:solidFill>
                    <a:srgbClr val="000000"/>
                  </a:solidFill>
                  <a:latin typeface="Arial" charset="0"/>
                </a:defRPr>
              </a:lvl5pPr>
              <a:lvl6pPr marL="2514600" indent="-228600" algn="ctr" eaLnBrk="0" fontAlgn="base" hangingPunct="0">
                <a:spcBef>
                  <a:spcPct val="0"/>
                </a:spcBef>
                <a:spcAft>
                  <a:spcPct val="0"/>
                </a:spcAft>
                <a:defRPr sz="2400">
                  <a:solidFill>
                    <a:srgbClr val="000000"/>
                  </a:solidFill>
                  <a:latin typeface="Arial" charset="0"/>
                </a:defRPr>
              </a:lvl6pPr>
              <a:lvl7pPr marL="2971800" indent="-228600" algn="ctr" eaLnBrk="0" fontAlgn="base" hangingPunct="0">
                <a:spcBef>
                  <a:spcPct val="0"/>
                </a:spcBef>
                <a:spcAft>
                  <a:spcPct val="0"/>
                </a:spcAft>
                <a:defRPr sz="2400">
                  <a:solidFill>
                    <a:srgbClr val="000000"/>
                  </a:solidFill>
                  <a:latin typeface="Arial" charset="0"/>
                </a:defRPr>
              </a:lvl7pPr>
              <a:lvl8pPr marL="3429000" indent="-228600" algn="ctr" eaLnBrk="0" fontAlgn="base" hangingPunct="0">
                <a:spcBef>
                  <a:spcPct val="0"/>
                </a:spcBef>
                <a:spcAft>
                  <a:spcPct val="0"/>
                </a:spcAft>
                <a:defRPr sz="2400">
                  <a:solidFill>
                    <a:srgbClr val="000000"/>
                  </a:solidFill>
                  <a:latin typeface="Arial" charset="0"/>
                </a:defRPr>
              </a:lvl8pPr>
              <a:lvl9pPr marL="3886200" indent="-228600" algn="ctr" eaLnBrk="0" fontAlgn="base" hangingPunct="0">
                <a:spcBef>
                  <a:spcPct val="0"/>
                </a:spcBef>
                <a:spcAft>
                  <a:spcPct val="0"/>
                </a:spcAft>
                <a:defRPr sz="2400">
                  <a:solidFill>
                    <a:srgbClr val="000000"/>
                  </a:solidFill>
                  <a:latin typeface="Arial" charset="0"/>
                </a:defRPr>
              </a:lvl9pPr>
            </a:lstStyle>
            <a:p>
              <a:r>
                <a:rPr lang="en-US" altLang="en-US" sz="2800" dirty="0" err="1">
                  <a:latin typeface="+mn-lt"/>
                </a:rPr>
                <a:t>F</a:t>
              </a:r>
              <a:r>
                <a:rPr lang="en-US" altLang="en-US" sz="2800" baseline="-25000" dirty="0" err="1">
                  <a:latin typeface="+mn-lt"/>
                </a:rPr>
                <a:t>k</a:t>
              </a:r>
              <a:endParaRPr lang="en-US" altLang="en-US" sz="2800" dirty="0">
                <a:latin typeface="+mn-lt"/>
              </a:endParaRPr>
            </a:p>
          </p:txBody>
        </p:sp>
        <p:sp>
          <p:nvSpPr>
            <p:cNvPr id="13" name="Line 22"/>
            <p:cNvSpPr>
              <a:spLocks noChangeShapeType="1"/>
            </p:cNvSpPr>
            <p:nvPr/>
          </p:nvSpPr>
          <p:spPr bwMode="auto">
            <a:xfrm flipH="1">
              <a:off x="3808" y="3193"/>
              <a:ext cx="528" cy="0"/>
            </a:xfrm>
            <a:prstGeom prst="line">
              <a:avLst/>
            </a:prstGeom>
            <a:noFill/>
            <a:ln w="19050">
              <a:solidFill>
                <a:srgbClr val="0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14" name="Text Box 23"/>
            <p:cNvSpPr txBox="1">
              <a:spLocks noChangeArrowheads="1"/>
            </p:cNvSpPr>
            <p:nvPr/>
          </p:nvSpPr>
          <p:spPr bwMode="auto">
            <a:xfrm>
              <a:off x="3931" y="2905"/>
              <a:ext cx="26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rgbClr val="000000"/>
                  </a:solidFill>
                  <a:latin typeface="Arial" charset="0"/>
                </a:defRPr>
              </a:lvl1pPr>
              <a:lvl2pPr marL="742950" indent="-285750">
                <a:defRPr sz="2400">
                  <a:solidFill>
                    <a:srgbClr val="000000"/>
                  </a:solidFill>
                  <a:latin typeface="Arial" charset="0"/>
                </a:defRPr>
              </a:lvl2pPr>
              <a:lvl3pPr marL="1143000" indent="-228600">
                <a:defRPr sz="2400">
                  <a:solidFill>
                    <a:srgbClr val="000000"/>
                  </a:solidFill>
                  <a:latin typeface="Arial" charset="0"/>
                </a:defRPr>
              </a:lvl3pPr>
              <a:lvl4pPr marL="1600200" indent="-228600">
                <a:defRPr sz="2400">
                  <a:solidFill>
                    <a:srgbClr val="000000"/>
                  </a:solidFill>
                  <a:latin typeface="Arial" charset="0"/>
                </a:defRPr>
              </a:lvl4pPr>
              <a:lvl5pPr marL="2057400" indent="-228600">
                <a:defRPr sz="2400">
                  <a:solidFill>
                    <a:srgbClr val="000000"/>
                  </a:solidFill>
                  <a:latin typeface="Arial" charset="0"/>
                </a:defRPr>
              </a:lvl5pPr>
              <a:lvl6pPr marL="2514600" indent="-228600" algn="ctr" eaLnBrk="0" fontAlgn="base" hangingPunct="0">
                <a:spcBef>
                  <a:spcPct val="0"/>
                </a:spcBef>
                <a:spcAft>
                  <a:spcPct val="0"/>
                </a:spcAft>
                <a:defRPr sz="2400">
                  <a:solidFill>
                    <a:srgbClr val="000000"/>
                  </a:solidFill>
                  <a:latin typeface="Arial" charset="0"/>
                </a:defRPr>
              </a:lvl6pPr>
              <a:lvl7pPr marL="2971800" indent="-228600" algn="ctr" eaLnBrk="0" fontAlgn="base" hangingPunct="0">
                <a:spcBef>
                  <a:spcPct val="0"/>
                </a:spcBef>
                <a:spcAft>
                  <a:spcPct val="0"/>
                </a:spcAft>
                <a:defRPr sz="2400">
                  <a:solidFill>
                    <a:srgbClr val="000000"/>
                  </a:solidFill>
                  <a:latin typeface="Arial" charset="0"/>
                </a:defRPr>
              </a:lvl7pPr>
              <a:lvl8pPr marL="3429000" indent="-228600" algn="ctr" eaLnBrk="0" fontAlgn="base" hangingPunct="0">
                <a:spcBef>
                  <a:spcPct val="0"/>
                </a:spcBef>
                <a:spcAft>
                  <a:spcPct val="0"/>
                </a:spcAft>
                <a:defRPr sz="2400">
                  <a:solidFill>
                    <a:srgbClr val="000000"/>
                  </a:solidFill>
                  <a:latin typeface="Arial" charset="0"/>
                </a:defRPr>
              </a:lvl8pPr>
              <a:lvl9pPr marL="3886200" indent="-228600" algn="ctr" eaLnBrk="0" fontAlgn="base" hangingPunct="0">
                <a:spcBef>
                  <a:spcPct val="0"/>
                </a:spcBef>
                <a:spcAft>
                  <a:spcPct val="0"/>
                </a:spcAft>
                <a:defRPr sz="2400">
                  <a:solidFill>
                    <a:srgbClr val="000000"/>
                  </a:solidFill>
                  <a:latin typeface="Arial" charset="0"/>
                </a:defRPr>
              </a:lvl9pPr>
            </a:lstStyle>
            <a:p>
              <a:r>
                <a:rPr lang="en-US" altLang="en-US" dirty="0">
                  <a:latin typeface="+mn-lt"/>
                </a:rPr>
                <a:t>x</a:t>
              </a:r>
              <a:r>
                <a:rPr lang="en-US" altLang="en-US" baseline="-25000" dirty="0">
                  <a:latin typeface="+mn-lt"/>
                </a:rPr>
                <a:t>1</a:t>
              </a:r>
              <a:endParaRPr lang="en-US" altLang="en-US" dirty="0">
                <a:latin typeface="+mn-lt"/>
              </a:endParaRPr>
            </a:p>
          </p:txBody>
        </p:sp>
        <p:sp>
          <p:nvSpPr>
            <p:cNvPr id="15" name="Line 24"/>
            <p:cNvSpPr>
              <a:spLocks noChangeShapeType="1"/>
            </p:cNvSpPr>
            <p:nvPr/>
          </p:nvSpPr>
          <p:spPr bwMode="auto">
            <a:xfrm flipH="1">
              <a:off x="3808" y="3456"/>
              <a:ext cx="528" cy="0"/>
            </a:xfrm>
            <a:prstGeom prst="line">
              <a:avLst/>
            </a:prstGeom>
            <a:noFill/>
            <a:ln w="19050">
              <a:solidFill>
                <a:srgbClr val="000000"/>
              </a:solidFill>
              <a:round/>
              <a:headEnd type="triangle" w="lg" len="me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16" name="Text Box 25"/>
            <p:cNvSpPr txBox="1">
              <a:spLocks noChangeArrowheads="1"/>
            </p:cNvSpPr>
            <p:nvPr/>
          </p:nvSpPr>
          <p:spPr bwMode="auto">
            <a:xfrm>
              <a:off x="3776" y="3193"/>
              <a:ext cx="530"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rgbClr val="000000"/>
                  </a:solidFill>
                  <a:latin typeface="Arial" charset="0"/>
                </a:defRPr>
              </a:lvl1pPr>
              <a:lvl2pPr marL="742950" indent="-285750">
                <a:defRPr sz="2400">
                  <a:solidFill>
                    <a:srgbClr val="000000"/>
                  </a:solidFill>
                  <a:latin typeface="Arial" charset="0"/>
                </a:defRPr>
              </a:lvl2pPr>
              <a:lvl3pPr marL="1143000" indent="-228600">
                <a:defRPr sz="2400">
                  <a:solidFill>
                    <a:srgbClr val="000000"/>
                  </a:solidFill>
                  <a:latin typeface="Arial" charset="0"/>
                </a:defRPr>
              </a:lvl3pPr>
              <a:lvl4pPr marL="1600200" indent="-228600">
                <a:defRPr sz="2400">
                  <a:solidFill>
                    <a:srgbClr val="000000"/>
                  </a:solidFill>
                  <a:latin typeface="Arial" charset="0"/>
                </a:defRPr>
              </a:lvl4pPr>
              <a:lvl5pPr marL="2057400" indent="-228600">
                <a:defRPr sz="2400">
                  <a:solidFill>
                    <a:srgbClr val="000000"/>
                  </a:solidFill>
                  <a:latin typeface="Arial" charset="0"/>
                </a:defRPr>
              </a:lvl5pPr>
              <a:lvl6pPr marL="2514600" indent="-228600" algn="ctr" eaLnBrk="0" fontAlgn="base" hangingPunct="0">
                <a:spcBef>
                  <a:spcPct val="0"/>
                </a:spcBef>
                <a:spcAft>
                  <a:spcPct val="0"/>
                </a:spcAft>
                <a:defRPr sz="2400">
                  <a:solidFill>
                    <a:srgbClr val="000000"/>
                  </a:solidFill>
                  <a:latin typeface="Arial" charset="0"/>
                </a:defRPr>
              </a:lvl6pPr>
              <a:lvl7pPr marL="2971800" indent="-228600" algn="ctr" eaLnBrk="0" fontAlgn="base" hangingPunct="0">
                <a:spcBef>
                  <a:spcPct val="0"/>
                </a:spcBef>
                <a:spcAft>
                  <a:spcPct val="0"/>
                </a:spcAft>
                <a:defRPr sz="2400">
                  <a:solidFill>
                    <a:srgbClr val="000000"/>
                  </a:solidFill>
                  <a:latin typeface="Arial" charset="0"/>
                </a:defRPr>
              </a:lvl7pPr>
              <a:lvl8pPr marL="3429000" indent="-228600" algn="ctr" eaLnBrk="0" fontAlgn="base" hangingPunct="0">
                <a:spcBef>
                  <a:spcPct val="0"/>
                </a:spcBef>
                <a:spcAft>
                  <a:spcPct val="0"/>
                </a:spcAft>
                <a:defRPr sz="2400">
                  <a:solidFill>
                    <a:srgbClr val="000000"/>
                  </a:solidFill>
                  <a:latin typeface="Arial" charset="0"/>
                </a:defRPr>
              </a:lvl8pPr>
              <a:lvl9pPr marL="3886200" indent="-228600" algn="ctr" eaLnBrk="0" fontAlgn="base" hangingPunct="0">
                <a:spcBef>
                  <a:spcPct val="0"/>
                </a:spcBef>
                <a:spcAft>
                  <a:spcPct val="0"/>
                </a:spcAft>
                <a:defRPr sz="2400">
                  <a:solidFill>
                    <a:srgbClr val="000000"/>
                  </a:solidFill>
                  <a:latin typeface="Arial" charset="0"/>
                </a:defRPr>
              </a:lvl9pPr>
            </a:lstStyle>
            <a:p>
              <a:r>
                <a:rPr lang="en-US" altLang="en-US" dirty="0" err="1">
                  <a:latin typeface="+mn-lt"/>
                </a:rPr>
                <a:t>F</a:t>
              </a:r>
              <a:r>
                <a:rPr lang="en-US" altLang="en-US" baseline="-25000" dirty="0" err="1">
                  <a:latin typeface="+mn-lt"/>
                </a:rPr>
                <a:t>k</a:t>
              </a:r>
              <a:r>
                <a:rPr lang="en-US" altLang="en-US" dirty="0">
                  <a:latin typeface="+mn-lt"/>
                </a:rPr>
                <a:t>(x</a:t>
              </a:r>
              <a:r>
                <a:rPr lang="en-US" altLang="en-US" baseline="-25000" dirty="0">
                  <a:latin typeface="+mn-lt"/>
                </a:rPr>
                <a:t>1</a:t>
              </a:r>
              <a:r>
                <a:rPr lang="en-US" altLang="en-US" dirty="0">
                  <a:latin typeface="+mn-lt"/>
                </a:rPr>
                <a:t>)</a:t>
              </a:r>
            </a:p>
          </p:txBody>
        </p:sp>
        <p:sp>
          <p:nvSpPr>
            <p:cNvPr id="17" name="Text Box 26"/>
            <p:cNvSpPr txBox="1">
              <a:spLocks noChangeArrowheads="1"/>
            </p:cNvSpPr>
            <p:nvPr/>
          </p:nvSpPr>
          <p:spPr bwMode="auto">
            <a:xfrm rot="-5400000">
              <a:off x="3818" y="3439"/>
              <a:ext cx="3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rgbClr val="000000"/>
                  </a:solidFill>
                  <a:latin typeface="Arial" charset="0"/>
                </a:defRPr>
              </a:lvl1pPr>
              <a:lvl2pPr marL="742950" indent="-285750">
                <a:defRPr sz="2400">
                  <a:solidFill>
                    <a:srgbClr val="000000"/>
                  </a:solidFill>
                  <a:latin typeface="Arial" charset="0"/>
                </a:defRPr>
              </a:lvl2pPr>
              <a:lvl3pPr marL="1143000" indent="-228600">
                <a:defRPr sz="2400">
                  <a:solidFill>
                    <a:srgbClr val="000000"/>
                  </a:solidFill>
                  <a:latin typeface="Arial" charset="0"/>
                </a:defRPr>
              </a:lvl3pPr>
              <a:lvl4pPr marL="1600200" indent="-228600">
                <a:defRPr sz="2400">
                  <a:solidFill>
                    <a:srgbClr val="000000"/>
                  </a:solidFill>
                  <a:latin typeface="Arial" charset="0"/>
                </a:defRPr>
              </a:lvl4pPr>
              <a:lvl5pPr marL="2057400" indent="-228600">
                <a:defRPr sz="2400">
                  <a:solidFill>
                    <a:srgbClr val="000000"/>
                  </a:solidFill>
                  <a:latin typeface="Arial" charset="0"/>
                </a:defRPr>
              </a:lvl5pPr>
              <a:lvl6pPr marL="2514600" indent="-228600" algn="ctr" eaLnBrk="0" fontAlgn="base" hangingPunct="0">
                <a:spcBef>
                  <a:spcPct val="0"/>
                </a:spcBef>
                <a:spcAft>
                  <a:spcPct val="0"/>
                </a:spcAft>
                <a:defRPr sz="2400">
                  <a:solidFill>
                    <a:srgbClr val="000000"/>
                  </a:solidFill>
                  <a:latin typeface="Arial" charset="0"/>
                </a:defRPr>
              </a:lvl6pPr>
              <a:lvl7pPr marL="2971800" indent="-228600" algn="ctr" eaLnBrk="0" fontAlgn="base" hangingPunct="0">
                <a:spcBef>
                  <a:spcPct val="0"/>
                </a:spcBef>
                <a:spcAft>
                  <a:spcPct val="0"/>
                </a:spcAft>
                <a:defRPr sz="2400">
                  <a:solidFill>
                    <a:srgbClr val="000000"/>
                  </a:solidFill>
                  <a:latin typeface="Arial" charset="0"/>
                </a:defRPr>
              </a:lvl7pPr>
              <a:lvl8pPr marL="3429000" indent="-228600" algn="ctr" eaLnBrk="0" fontAlgn="base" hangingPunct="0">
                <a:spcBef>
                  <a:spcPct val="0"/>
                </a:spcBef>
                <a:spcAft>
                  <a:spcPct val="0"/>
                </a:spcAft>
                <a:defRPr sz="2400">
                  <a:solidFill>
                    <a:srgbClr val="000000"/>
                  </a:solidFill>
                  <a:latin typeface="Arial" charset="0"/>
                </a:defRPr>
              </a:lvl8pPr>
              <a:lvl9pPr marL="3886200" indent="-228600" algn="ctr" eaLnBrk="0" fontAlgn="base" hangingPunct="0">
                <a:spcBef>
                  <a:spcPct val="0"/>
                </a:spcBef>
                <a:spcAft>
                  <a:spcPct val="0"/>
                </a:spcAft>
                <a:defRPr sz="2400">
                  <a:solidFill>
                    <a:srgbClr val="000000"/>
                  </a:solidFill>
                  <a:latin typeface="Arial" charset="0"/>
                </a:defRPr>
              </a:lvl9pPr>
            </a:lstStyle>
            <a:p>
              <a:r>
                <a:rPr lang="en-US" altLang="en-US" sz="2800"/>
                <a:t>…</a:t>
              </a:r>
            </a:p>
          </p:txBody>
        </p:sp>
        <p:sp>
          <p:nvSpPr>
            <p:cNvPr id="18" name="Line 27"/>
            <p:cNvSpPr>
              <a:spLocks noChangeShapeType="1"/>
            </p:cNvSpPr>
            <p:nvPr/>
          </p:nvSpPr>
          <p:spPr bwMode="auto">
            <a:xfrm flipH="1">
              <a:off x="3808" y="3888"/>
              <a:ext cx="528" cy="0"/>
            </a:xfrm>
            <a:prstGeom prst="line">
              <a:avLst/>
            </a:prstGeom>
            <a:noFill/>
            <a:ln w="19050">
              <a:solidFill>
                <a:srgbClr val="0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19" name="Text Box 28"/>
            <p:cNvSpPr txBox="1">
              <a:spLocks noChangeArrowheads="1"/>
            </p:cNvSpPr>
            <p:nvPr/>
          </p:nvSpPr>
          <p:spPr bwMode="auto">
            <a:xfrm>
              <a:off x="3947" y="3625"/>
              <a:ext cx="24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rgbClr val="000000"/>
                  </a:solidFill>
                  <a:latin typeface="Arial" charset="0"/>
                </a:defRPr>
              </a:lvl1pPr>
              <a:lvl2pPr marL="742950" indent="-285750">
                <a:defRPr sz="2400">
                  <a:solidFill>
                    <a:srgbClr val="000000"/>
                  </a:solidFill>
                  <a:latin typeface="Arial" charset="0"/>
                </a:defRPr>
              </a:lvl2pPr>
              <a:lvl3pPr marL="1143000" indent="-228600">
                <a:defRPr sz="2400">
                  <a:solidFill>
                    <a:srgbClr val="000000"/>
                  </a:solidFill>
                  <a:latin typeface="Arial" charset="0"/>
                </a:defRPr>
              </a:lvl3pPr>
              <a:lvl4pPr marL="1600200" indent="-228600">
                <a:defRPr sz="2400">
                  <a:solidFill>
                    <a:srgbClr val="000000"/>
                  </a:solidFill>
                  <a:latin typeface="Arial" charset="0"/>
                </a:defRPr>
              </a:lvl4pPr>
              <a:lvl5pPr marL="2057400" indent="-228600">
                <a:defRPr sz="2400">
                  <a:solidFill>
                    <a:srgbClr val="000000"/>
                  </a:solidFill>
                  <a:latin typeface="Arial" charset="0"/>
                </a:defRPr>
              </a:lvl5pPr>
              <a:lvl6pPr marL="2514600" indent="-228600" algn="ctr" eaLnBrk="0" fontAlgn="base" hangingPunct="0">
                <a:spcBef>
                  <a:spcPct val="0"/>
                </a:spcBef>
                <a:spcAft>
                  <a:spcPct val="0"/>
                </a:spcAft>
                <a:defRPr sz="2400">
                  <a:solidFill>
                    <a:srgbClr val="000000"/>
                  </a:solidFill>
                  <a:latin typeface="Arial" charset="0"/>
                </a:defRPr>
              </a:lvl6pPr>
              <a:lvl7pPr marL="2971800" indent="-228600" algn="ctr" eaLnBrk="0" fontAlgn="base" hangingPunct="0">
                <a:spcBef>
                  <a:spcPct val="0"/>
                </a:spcBef>
                <a:spcAft>
                  <a:spcPct val="0"/>
                </a:spcAft>
                <a:defRPr sz="2400">
                  <a:solidFill>
                    <a:srgbClr val="000000"/>
                  </a:solidFill>
                  <a:latin typeface="Arial" charset="0"/>
                </a:defRPr>
              </a:lvl7pPr>
              <a:lvl8pPr marL="3429000" indent="-228600" algn="ctr" eaLnBrk="0" fontAlgn="base" hangingPunct="0">
                <a:spcBef>
                  <a:spcPct val="0"/>
                </a:spcBef>
                <a:spcAft>
                  <a:spcPct val="0"/>
                </a:spcAft>
                <a:defRPr sz="2400">
                  <a:solidFill>
                    <a:srgbClr val="000000"/>
                  </a:solidFill>
                  <a:latin typeface="Arial" charset="0"/>
                </a:defRPr>
              </a:lvl8pPr>
              <a:lvl9pPr marL="3886200" indent="-228600" algn="ctr" eaLnBrk="0" fontAlgn="base" hangingPunct="0">
                <a:spcBef>
                  <a:spcPct val="0"/>
                </a:spcBef>
                <a:spcAft>
                  <a:spcPct val="0"/>
                </a:spcAft>
                <a:defRPr sz="2400">
                  <a:solidFill>
                    <a:srgbClr val="000000"/>
                  </a:solidFill>
                  <a:latin typeface="Arial" charset="0"/>
                </a:defRPr>
              </a:lvl9pPr>
            </a:lstStyle>
            <a:p>
              <a:r>
                <a:rPr lang="en-US" altLang="en-US" dirty="0" err="1">
                  <a:latin typeface="+mn-lt"/>
                </a:rPr>
                <a:t>x</a:t>
              </a:r>
              <a:r>
                <a:rPr lang="en-US" altLang="en-US" baseline="-25000" dirty="0" err="1">
                  <a:latin typeface="+mn-lt"/>
                </a:rPr>
                <a:t>t</a:t>
              </a:r>
              <a:endParaRPr lang="en-US" altLang="en-US" dirty="0">
                <a:latin typeface="+mn-lt"/>
              </a:endParaRPr>
            </a:p>
          </p:txBody>
        </p:sp>
        <p:sp>
          <p:nvSpPr>
            <p:cNvPr id="20" name="Line 29"/>
            <p:cNvSpPr>
              <a:spLocks noChangeShapeType="1"/>
            </p:cNvSpPr>
            <p:nvPr/>
          </p:nvSpPr>
          <p:spPr bwMode="auto">
            <a:xfrm flipH="1">
              <a:off x="3808" y="4151"/>
              <a:ext cx="528" cy="0"/>
            </a:xfrm>
            <a:prstGeom prst="line">
              <a:avLst/>
            </a:prstGeom>
            <a:noFill/>
            <a:ln w="19050">
              <a:solidFill>
                <a:srgbClr val="000000"/>
              </a:solidFill>
              <a:round/>
              <a:headEnd type="triangle" w="lg" len="me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1" name="Text Box 30"/>
            <p:cNvSpPr txBox="1">
              <a:spLocks noChangeArrowheads="1"/>
            </p:cNvSpPr>
            <p:nvPr/>
          </p:nvSpPr>
          <p:spPr bwMode="auto">
            <a:xfrm>
              <a:off x="3793" y="3888"/>
              <a:ext cx="509"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rgbClr val="000000"/>
                  </a:solidFill>
                  <a:latin typeface="Arial" charset="0"/>
                </a:defRPr>
              </a:lvl1pPr>
              <a:lvl2pPr marL="742950" indent="-285750">
                <a:defRPr sz="2400">
                  <a:solidFill>
                    <a:srgbClr val="000000"/>
                  </a:solidFill>
                  <a:latin typeface="Arial" charset="0"/>
                </a:defRPr>
              </a:lvl2pPr>
              <a:lvl3pPr marL="1143000" indent="-228600">
                <a:defRPr sz="2400">
                  <a:solidFill>
                    <a:srgbClr val="000000"/>
                  </a:solidFill>
                  <a:latin typeface="Arial" charset="0"/>
                </a:defRPr>
              </a:lvl3pPr>
              <a:lvl4pPr marL="1600200" indent="-228600">
                <a:defRPr sz="2400">
                  <a:solidFill>
                    <a:srgbClr val="000000"/>
                  </a:solidFill>
                  <a:latin typeface="Arial" charset="0"/>
                </a:defRPr>
              </a:lvl4pPr>
              <a:lvl5pPr marL="2057400" indent="-228600">
                <a:defRPr sz="2400">
                  <a:solidFill>
                    <a:srgbClr val="000000"/>
                  </a:solidFill>
                  <a:latin typeface="Arial" charset="0"/>
                </a:defRPr>
              </a:lvl5pPr>
              <a:lvl6pPr marL="2514600" indent="-228600" algn="ctr" eaLnBrk="0" fontAlgn="base" hangingPunct="0">
                <a:spcBef>
                  <a:spcPct val="0"/>
                </a:spcBef>
                <a:spcAft>
                  <a:spcPct val="0"/>
                </a:spcAft>
                <a:defRPr sz="2400">
                  <a:solidFill>
                    <a:srgbClr val="000000"/>
                  </a:solidFill>
                  <a:latin typeface="Arial" charset="0"/>
                </a:defRPr>
              </a:lvl6pPr>
              <a:lvl7pPr marL="2971800" indent="-228600" algn="ctr" eaLnBrk="0" fontAlgn="base" hangingPunct="0">
                <a:spcBef>
                  <a:spcPct val="0"/>
                </a:spcBef>
                <a:spcAft>
                  <a:spcPct val="0"/>
                </a:spcAft>
                <a:defRPr sz="2400">
                  <a:solidFill>
                    <a:srgbClr val="000000"/>
                  </a:solidFill>
                  <a:latin typeface="Arial" charset="0"/>
                </a:defRPr>
              </a:lvl7pPr>
              <a:lvl8pPr marL="3429000" indent="-228600" algn="ctr" eaLnBrk="0" fontAlgn="base" hangingPunct="0">
                <a:spcBef>
                  <a:spcPct val="0"/>
                </a:spcBef>
                <a:spcAft>
                  <a:spcPct val="0"/>
                </a:spcAft>
                <a:defRPr sz="2400">
                  <a:solidFill>
                    <a:srgbClr val="000000"/>
                  </a:solidFill>
                  <a:latin typeface="Arial" charset="0"/>
                </a:defRPr>
              </a:lvl8pPr>
              <a:lvl9pPr marL="3886200" indent="-228600" algn="ctr" eaLnBrk="0" fontAlgn="base" hangingPunct="0">
                <a:spcBef>
                  <a:spcPct val="0"/>
                </a:spcBef>
                <a:spcAft>
                  <a:spcPct val="0"/>
                </a:spcAft>
                <a:defRPr sz="2400">
                  <a:solidFill>
                    <a:srgbClr val="000000"/>
                  </a:solidFill>
                  <a:latin typeface="Arial" charset="0"/>
                </a:defRPr>
              </a:lvl9pPr>
            </a:lstStyle>
            <a:p>
              <a:r>
                <a:rPr lang="en-US" altLang="en-US" dirty="0" err="1">
                  <a:latin typeface="+mn-lt"/>
                </a:rPr>
                <a:t>F</a:t>
              </a:r>
              <a:r>
                <a:rPr lang="en-US" altLang="en-US" baseline="-25000" dirty="0" err="1">
                  <a:latin typeface="+mn-lt"/>
                </a:rPr>
                <a:t>k</a:t>
              </a:r>
              <a:r>
                <a:rPr lang="en-US" altLang="en-US" dirty="0">
                  <a:latin typeface="+mn-lt"/>
                </a:rPr>
                <a:t>(</a:t>
              </a:r>
              <a:r>
                <a:rPr lang="en-US" altLang="en-US" dirty="0" err="1">
                  <a:latin typeface="+mn-lt"/>
                </a:rPr>
                <a:t>x</a:t>
              </a:r>
              <a:r>
                <a:rPr lang="en-US" altLang="en-US" baseline="-25000" dirty="0" err="1">
                  <a:latin typeface="+mn-lt"/>
                </a:rPr>
                <a:t>t</a:t>
              </a:r>
              <a:r>
                <a:rPr lang="en-US" altLang="en-US" dirty="0">
                  <a:latin typeface="+mn-lt"/>
                </a:rPr>
                <a:t>)</a:t>
              </a:r>
            </a:p>
          </p:txBody>
        </p:sp>
      </p:grpSp>
      <p:grpSp>
        <p:nvGrpSpPr>
          <p:cNvPr id="22" name="Group 44"/>
          <p:cNvGrpSpPr>
            <a:grpSpLocks/>
          </p:cNvGrpSpPr>
          <p:nvPr/>
        </p:nvGrpSpPr>
        <p:grpSpPr bwMode="auto">
          <a:xfrm>
            <a:off x="914400" y="990600"/>
            <a:ext cx="5969000" cy="2022474"/>
            <a:chOff x="576" y="1417"/>
            <a:chExt cx="3760" cy="1274"/>
          </a:xfrm>
        </p:grpSpPr>
        <p:sp>
          <p:nvSpPr>
            <p:cNvPr id="23" name="Text Box 34"/>
            <p:cNvSpPr txBox="1">
              <a:spLocks noChangeArrowheads="1"/>
            </p:cNvSpPr>
            <p:nvPr/>
          </p:nvSpPr>
          <p:spPr bwMode="auto">
            <a:xfrm>
              <a:off x="3941" y="1417"/>
              <a:ext cx="26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rgbClr val="000000"/>
                  </a:solidFill>
                  <a:latin typeface="Arial" charset="0"/>
                </a:defRPr>
              </a:lvl1pPr>
              <a:lvl2pPr marL="742950" indent="-285750">
                <a:defRPr sz="2400">
                  <a:solidFill>
                    <a:srgbClr val="000000"/>
                  </a:solidFill>
                  <a:latin typeface="Arial" charset="0"/>
                </a:defRPr>
              </a:lvl2pPr>
              <a:lvl3pPr marL="1143000" indent="-228600">
                <a:defRPr sz="2400">
                  <a:solidFill>
                    <a:srgbClr val="000000"/>
                  </a:solidFill>
                  <a:latin typeface="Arial" charset="0"/>
                </a:defRPr>
              </a:lvl3pPr>
              <a:lvl4pPr marL="1600200" indent="-228600">
                <a:defRPr sz="2400">
                  <a:solidFill>
                    <a:srgbClr val="000000"/>
                  </a:solidFill>
                  <a:latin typeface="Arial" charset="0"/>
                </a:defRPr>
              </a:lvl4pPr>
              <a:lvl5pPr marL="2057400" indent="-228600">
                <a:defRPr sz="2400">
                  <a:solidFill>
                    <a:srgbClr val="000000"/>
                  </a:solidFill>
                  <a:latin typeface="Arial" charset="0"/>
                </a:defRPr>
              </a:lvl5pPr>
              <a:lvl6pPr marL="2514600" indent="-228600" algn="ctr" eaLnBrk="0" fontAlgn="base" hangingPunct="0">
                <a:spcBef>
                  <a:spcPct val="0"/>
                </a:spcBef>
                <a:spcAft>
                  <a:spcPct val="0"/>
                </a:spcAft>
                <a:defRPr sz="2400">
                  <a:solidFill>
                    <a:srgbClr val="000000"/>
                  </a:solidFill>
                  <a:latin typeface="Arial" charset="0"/>
                </a:defRPr>
              </a:lvl6pPr>
              <a:lvl7pPr marL="2971800" indent="-228600" algn="ctr" eaLnBrk="0" fontAlgn="base" hangingPunct="0">
                <a:spcBef>
                  <a:spcPct val="0"/>
                </a:spcBef>
                <a:spcAft>
                  <a:spcPct val="0"/>
                </a:spcAft>
                <a:defRPr sz="2400">
                  <a:solidFill>
                    <a:srgbClr val="000000"/>
                  </a:solidFill>
                  <a:latin typeface="Arial" charset="0"/>
                </a:defRPr>
              </a:lvl7pPr>
              <a:lvl8pPr marL="3429000" indent="-228600" algn="ctr" eaLnBrk="0" fontAlgn="base" hangingPunct="0">
                <a:spcBef>
                  <a:spcPct val="0"/>
                </a:spcBef>
                <a:spcAft>
                  <a:spcPct val="0"/>
                </a:spcAft>
                <a:defRPr sz="2400">
                  <a:solidFill>
                    <a:srgbClr val="000000"/>
                  </a:solidFill>
                  <a:latin typeface="Arial" charset="0"/>
                </a:defRPr>
              </a:lvl8pPr>
              <a:lvl9pPr marL="3886200" indent="-228600" algn="ctr" eaLnBrk="0" fontAlgn="base" hangingPunct="0">
                <a:spcBef>
                  <a:spcPct val="0"/>
                </a:spcBef>
                <a:spcAft>
                  <a:spcPct val="0"/>
                </a:spcAft>
                <a:defRPr sz="2400">
                  <a:solidFill>
                    <a:srgbClr val="000000"/>
                  </a:solidFill>
                  <a:latin typeface="Arial" charset="0"/>
                </a:defRPr>
              </a:lvl9pPr>
            </a:lstStyle>
            <a:p>
              <a:r>
                <a:rPr lang="en-US" altLang="en-US" dirty="0">
                  <a:latin typeface="+mn-lt"/>
                </a:rPr>
                <a:t>x</a:t>
              </a:r>
              <a:r>
                <a:rPr lang="en-US" altLang="en-US" baseline="-25000" dirty="0">
                  <a:latin typeface="+mn-lt"/>
                </a:rPr>
                <a:t>1</a:t>
              </a:r>
              <a:endParaRPr lang="en-US" altLang="en-US" dirty="0">
                <a:latin typeface="+mn-lt"/>
              </a:endParaRPr>
            </a:p>
          </p:txBody>
        </p:sp>
        <p:sp>
          <p:nvSpPr>
            <p:cNvPr id="24" name="Rectangle 3"/>
            <p:cNvSpPr>
              <a:spLocks noChangeArrowheads="1"/>
            </p:cNvSpPr>
            <p:nvPr/>
          </p:nvSpPr>
          <p:spPr bwMode="auto">
            <a:xfrm>
              <a:off x="576" y="1779"/>
              <a:ext cx="1736" cy="523"/>
            </a:xfrm>
            <a:prstGeom prst="rect">
              <a:avLst/>
            </a:prstGeom>
            <a:solidFill>
              <a:srgbClr val="FFFFFF"/>
            </a:solidFill>
            <a:ln w="19050" algn="ctr">
              <a:solidFill>
                <a:srgbClr val="000000"/>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rgbClr val="000000"/>
                  </a:solidFill>
                  <a:latin typeface="Arial" charset="0"/>
                </a:defRPr>
              </a:lvl1pPr>
              <a:lvl2pPr marL="742950" indent="-285750">
                <a:defRPr sz="2400">
                  <a:solidFill>
                    <a:srgbClr val="000000"/>
                  </a:solidFill>
                  <a:latin typeface="Arial" charset="0"/>
                </a:defRPr>
              </a:lvl2pPr>
              <a:lvl3pPr marL="1143000" indent="-228600">
                <a:defRPr sz="2400">
                  <a:solidFill>
                    <a:srgbClr val="000000"/>
                  </a:solidFill>
                  <a:latin typeface="Arial" charset="0"/>
                </a:defRPr>
              </a:lvl3pPr>
              <a:lvl4pPr marL="1600200" indent="-228600">
                <a:defRPr sz="2400">
                  <a:solidFill>
                    <a:srgbClr val="000000"/>
                  </a:solidFill>
                  <a:latin typeface="Arial" charset="0"/>
                </a:defRPr>
              </a:lvl4pPr>
              <a:lvl5pPr marL="2057400" indent="-228600">
                <a:defRPr sz="2400">
                  <a:solidFill>
                    <a:srgbClr val="000000"/>
                  </a:solidFill>
                  <a:latin typeface="Arial" charset="0"/>
                </a:defRPr>
              </a:lvl5pPr>
              <a:lvl6pPr marL="2514600" indent="-228600" algn="ctr" eaLnBrk="0" fontAlgn="base" hangingPunct="0">
                <a:spcBef>
                  <a:spcPct val="0"/>
                </a:spcBef>
                <a:spcAft>
                  <a:spcPct val="0"/>
                </a:spcAft>
                <a:defRPr sz="2400">
                  <a:solidFill>
                    <a:srgbClr val="000000"/>
                  </a:solidFill>
                  <a:latin typeface="Arial" charset="0"/>
                </a:defRPr>
              </a:lvl6pPr>
              <a:lvl7pPr marL="2971800" indent="-228600" algn="ctr" eaLnBrk="0" fontAlgn="base" hangingPunct="0">
                <a:spcBef>
                  <a:spcPct val="0"/>
                </a:spcBef>
                <a:spcAft>
                  <a:spcPct val="0"/>
                </a:spcAft>
                <a:defRPr sz="2400">
                  <a:solidFill>
                    <a:srgbClr val="000000"/>
                  </a:solidFill>
                  <a:latin typeface="Arial" charset="0"/>
                </a:defRPr>
              </a:lvl7pPr>
              <a:lvl8pPr marL="3429000" indent="-228600" algn="ctr" eaLnBrk="0" fontAlgn="base" hangingPunct="0">
                <a:spcBef>
                  <a:spcPct val="0"/>
                </a:spcBef>
                <a:spcAft>
                  <a:spcPct val="0"/>
                </a:spcAft>
                <a:defRPr sz="2400">
                  <a:solidFill>
                    <a:srgbClr val="000000"/>
                  </a:solidFill>
                  <a:latin typeface="Arial" charset="0"/>
                </a:defRPr>
              </a:lvl8pPr>
              <a:lvl9pPr marL="3886200" indent="-228600" algn="ctr" eaLnBrk="0" fontAlgn="base" hangingPunct="0">
                <a:spcBef>
                  <a:spcPct val="0"/>
                </a:spcBef>
                <a:spcAft>
                  <a:spcPct val="0"/>
                </a:spcAft>
                <a:defRPr sz="2400">
                  <a:solidFill>
                    <a:srgbClr val="000000"/>
                  </a:solidFill>
                  <a:latin typeface="Arial" charset="0"/>
                </a:defRPr>
              </a:lvl9pPr>
            </a:lstStyle>
            <a:p>
              <a:r>
                <a:rPr lang="en-US" altLang="en-US" dirty="0">
                  <a:latin typeface="+mn-lt"/>
                </a:rPr>
                <a:t>f </a:t>
              </a:r>
              <a:r>
                <a:rPr lang="en-US" altLang="en-US" dirty="0">
                  <a:latin typeface="+mn-lt"/>
                  <a:sym typeface="Symbol" pitchFamily="18" charset="2"/>
                </a:rPr>
                <a:t></a:t>
              </a:r>
              <a:r>
                <a:rPr lang="en-US" altLang="en-US" dirty="0">
                  <a:latin typeface="+mn-lt"/>
                </a:rPr>
                <a:t> </a:t>
              </a:r>
              <a:r>
                <a:rPr lang="en-US" altLang="en-US" dirty="0" err="1" smtClean="0">
                  <a:latin typeface="+mn-lt"/>
                </a:rPr>
                <a:t>Func</a:t>
              </a:r>
              <a:r>
                <a:rPr lang="en-US" altLang="en-US" baseline="-25000" dirty="0" err="1" smtClean="0">
                  <a:latin typeface="+mn-lt"/>
                </a:rPr>
                <a:t>n</a:t>
              </a:r>
              <a:r>
                <a:rPr lang="en-US" altLang="en-US" dirty="0" smtClean="0">
                  <a:latin typeface="+mn-lt"/>
                </a:rPr>
                <a:t> </a:t>
              </a:r>
              <a:r>
                <a:rPr lang="en-US" altLang="en-US" dirty="0">
                  <a:latin typeface="+mn-lt"/>
                </a:rPr>
                <a:t>chosen </a:t>
              </a:r>
              <a:br>
                <a:rPr lang="en-US" altLang="en-US" dirty="0">
                  <a:latin typeface="+mn-lt"/>
                </a:rPr>
              </a:br>
              <a:r>
                <a:rPr lang="en-US" altLang="en-US" dirty="0">
                  <a:latin typeface="+mn-lt"/>
                </a:rPr>
                <a:t>uniformly at random</a:t>
              </a:r>
            </a:p>
          </p:txBody>
        </p:sp>
        <p:sp>
          <p:nvSpPr>
            <p:cNvPr id="25" name="Text Box 9"/>
            <p:cNvSpPr txBox="1">
              <a:spLocks noChangeArrowheads="1"/>
            </p:cNvSpPr>
            <p:nvPr/>
          </p:nvSpPr>
          <p:spPr bwMode="auto">
            <a:xfrm>
              <a:off x="1584" y="2400"/>
              <a:ext cx="73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rgbClr val="000000"/>
                  </a:solidFill>
                  <a:latin typeface="Arial" charset="0"/>
                </a:defRPr>
              </a:lvl1pPr>
              <a:lvl2pPr marL="742950" indent="-285750">
                <a:defRPr sz="2400">
                  <a:solidFill>
                    <a:srgbClr val="000000"/>
                  </a:solidFill>
                  <a:latin typeface="Arial" charset="0"/>
                </a:defRPr>
              </a:lvl2pPr>
              <a:lvl3pPr marL="1143000" indent="-228600">
                <a:defRPr sz="2400">
                  <a:solidFill>
                    <a:srgbClr val="000000"/>
                  </a:solidFill>
                  <a:latin typeface="Arial" charset="0"/>
                </a:defRPr>
              </a:lvl3pPr>
              <a:lvl4pPr marL="1600200" indent="-228600">
                <a:defRPr sz="2400">
                  <a:solidFill>
                    <a:srgbClr val="000000"/>
                  </a:solidFill>
                  <a:latin typeface="Arial" charset="0"/>
                </a:defRPr>
              </a:lvl4pPr>
              <a:lvl5pPr marL="2057400" indent="-228600">
                <a:defRPr sz="2400">
                  <a:solidFill>
                    <a:srgbClr val="000000"/>
                  </a:solidFill>
                  <a:latin typeface="Arial" charset="0"/>
                </a:defRPr>
              </a:lvl5pPr>
              <a:lvl6pPr marL="2514600" indent="-228600" algn="ctr" eaLnBrk="0" fontAlgn="base" hangingPunct="0">
                <a:spcBef>
                  <a:spcPct val="0"/>
                </a:spcBef>
                <a:spcAft>
                  <a:spcPct val="0"/>
                </a:spcAft>
                <a:defRPr sz="2400">
                  <a:solidFill>
                    <a:srgbClr val="000000"/>
                  </a:solidFill>
                  <a:latin typeface="Arial" charset="0"/>
                </a:defRPr>
              </a:lvl6pPr>
              <a:lvl7pPr marL="2971800" indent="-228600" algn="ctr" eaLnBrk="0" fontAlgn="base" hangingPunct="0">
                <a:spcBef>
                  <a:spcPct val="0"/>
                </a:spcBef>
                <a:spcAft>
                  <a:spcPct val="0"/>
                </a:spcAft>
                <a:defRPr sz="2400">
                  <a:solidFill>
                    <a:srgbClr val="000000"/>
                  </a:solidFill>
                  <a:latin typeface="Arial" charset="0"/>
                </a:defRPr>
              </a:lvl7pPr>
              <a:lvl8pPr marL="3429000" indent="-228600" algn="ctr" eaLnBrk="0" fontAlgn="base" hangingPunct="0">
                <a:spcBef>
                  <a:spcPct val="0"/>
                </a:spcBef>
                <a:spcAft>
                  <a:spcPct val="0"/>
                </a:spcAft>
                <a:defRPr sz="2400">
                  <a:solidFill>
                    <a:srgbClr val="000000"/>
                  </a:solidFill>
                  <a:latin typeface="Arial" charset="0"/>
                </a:defRPr>
              </a:lvl8pPr>
              <a:lvl9pPr marL="3886200" indent="-228600" algn="ctr" eaLnBrk="0" fontAlgn="base" hangingPunct="0">
                <a:spcBef>
                  <a:spcPct val="0"/>
                </a:spcBef>
                <a:spcAft>
                  <a:spcPct val="0"/>
                </a:spcAft>
                <a:defRPr sz="2400">
                  <a:solidFill>
                    <a:srgbClr val="000000"/>
                  </a:solidFill>
                  <a:latin typeface="Arial" charset="0"/>
                </a:defRPr>
              </a:lvl9pPr>
            </a:lstStyle>
            <a:p>
              <a:r>
                <a:rPr lang="en-US" altLang="en-US" dirty="0">
                  <a:latin typeface="+mn-lt"/>
                </a:rPr>
                <a:t>World 0</a:t>
              </a:r>
            </a:p>
          </p:txBody>
        </p:sp>
        <p:sp>
          <p:nvSpPr>
            <p:cNvPr id="26" name="Rectangle 31"/>
            <p:cNvSpPr>
              <a:spLocks noChangeArrowheads="1"/>
            </p:cNvSpPr>
            <p:nvPr/>
          </p:nvSpPr>
          <p:spPr bwMode="auto">
            <a:xfrm>
              <a:off x="2640" y="1513"/>
              <a:ext cx="1152" cy="1152"/>
            </a:xfrm>
            <a:prstGeom prst="rect">
              <a:avLst/>
            </a:prstGeom>
            <a:solidFill>
              <a:srgbClr val="FFFFFF"/>
            </a:solidFill>
            <a:ln w="25400" algn="ctr">
              <a:solidFill>
                <a:srgbClr val="000000"/>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rgbClr val="000000"/>
                  </a:solidFill>
                  <a:latin typeface="Arial" charset="0"/>
                </a:defRPr>
              </a:lvl1pPr>
              <a:lvl2pPr marL="742950" indent="-285750">
                <a:defRPr sz="2400">
                  <a:solidFill>
                    <a:srgbClr val="000000"/>
                  </a:solidFill>
                  <a:latin typeface="Arial" charset="0"/>
                </a:defRPr>
              </a:lvl2pPr>
              <a:lvl3pPr marL="1143000" indent="-228600">
                <a:defRPr sz="2400">
                  <a:solidFill>
                    <a:srgbClr val="000000"/>
                  </a:solidFill>
                  <a:latin typeface="Arial" charset="0"/>
                </a:defRPr>
              </a:lvl3pPr>
              <a:lvl4pPr marL="1600200" indent="-228600">
                <a:defRPr sz="2400">
                  <a:solidFill>
                    <a:srgbClr val="000000"/>
                  </a:solidFill>
                  <a:latin typeface="Arial" charset="0"/>
                </a:defRPr>
              </a:lvl4pPr>
              <a:lvl5pPr marL="2057400" indent="-228600">
                <a:defRPr sz="2400">
                  <a:solidFill>
                    <a:srgbClr val="000000"/>
                  </a:solidFill>
                  <a:latin typeface="Arial" charset="0"/>
                </a:defRPr>
              </a:lvl5pPr>
              <a:lvl6pPr marL="2514600" indent="-228600" algn="ctr" eaLnBrk="0" fontAlgn="base" hangingPunct="0">
                <a:spcBef>
                  <a:spcPct val="0"/>
                </a:spcBef>
                <a:spcAft>
                  <a:spcPct val="0"/>
                </a:spcAft>
                <a:defRPr sz="2400">
                  <a:solidFill>
                    <a:srgbClr val="000000"/>
                  </a:solidFill>
                  <a:latin typeface="Arial" charset="0"/>
                </a:defRPr>
              </a:lvl6pPr>
              <a:lvl7pPr marL="2971800" indent="-228600" algn="ctr" eaLnBrk="0" fontAlgn="base" hangingPunct="0">
                <a:spcBef>
                  <a:spcPct val="0"/>
                </a:spcBef>
                <a:spcAft>
                  <a:spcPct val="0"/>
                </a:spcAft>
                <a:defRPr sz="2400">
                  <a:solidFill>
                    <a:srgbClr val="000000"/>
                  </a:solidFill>
                  <a:latin typeface="Arial" charset="0"/>
                </a:defRPr>
              </a:lvl7pPr>
              <a:lvl8pPr marL="3429000" indent="-228600" algn="ctr" eaLnBrk="0" fontAlgn="base" hangingPunct="0">
                <a:spcBef>
                  <a:spcPct val="0"/>
                </a:spcBef>
                <a:spcAft>
                  <a:spcPct val="0"/>
                </a:spcAft>
                <a:defRPr sz="2400">
                  <a:solidFill>
                    <a:srgbClr val="000000"/>
                  </a:solidFill>
                  <a:latin typeface="Arial" charset="0"/>
                </a:defRPr>
              </a:lvl8pPr>
              <a:lvl9pPr marL="3886200" indent="-228600" algn="ctr" eaLnBrk="0" fontAlgn="base" hangingPunct="0">
                <a:spcBef>
                  <a:spcPct val="0"/>
                </a:spcBef>
                <a:spcAft>
                  <a:spcPct val="0"/>
                </a:spcAft>
                <a:defRPr sz="2400">
                  <a:solidFill>
                    <a:srgbClr val="000000"/>
                  </a:solidFill>
                  <a:latin typeface="Arial" charset="0"/>
                </a:defRPr>
              </a:lvl9pPr>
            </a:lstStyle>
            <a:p>
              <a:endParaRPr lang="en-US" altLang="en-US"/>
            </a:p>
          </p:txBody>
        </p:sp>
        <p:sp>
          <p:nvSpPr>
            <p:cNvPr id="27" name="Text Box 32"/>
            <p:cNvSpPr txBox="1">
              <a:spLocks noChangeArrowheads="1"/>
            </p:cNvSpPr>
            <p:nvPr/>
          </p:nvSpPr>
          <p:spPr bwMode="auto">
            <a:xfrm>
              <a:off x="3127" y="1926"/>
              <a:ext cx="18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rgbClr val="000000"/>
                  </a:solidFill>
                  <a:latin typeface="Arial" charset="0"/>
                </a:defRPr>
              </a:lvl1pPr>
              <a:lvl2pPr marL="742950" indent="-285750">
                <a:defRPr sz="2400">
                  <a:solidFill>
                    <a:srgbClr val="000000"/>
                  </a:solidFill>
                  <a:latin typeface="Arial" charset="0"/>
                </a:defRPr>
              </a:lvl2pPr>
              <a:lvl3pPr marL="1143000" indent="-228600">
                <a:defRPr sz="2400">
                  <a:solidFill>
                    <a:srgbClr val="000000"/>
                  </a:solidFill>
                  <a:latin typeface="Arial" charset="0"/>
                </a:defRPr>
              </a:lvl3pPr>
              <a:lvl4pPr marL="1600200" indent="-228600">
                <a:defRPr sz="2400">
                  <a:solidFill>
                    <a:srgbClr val="000000"/>
                  </a:solidFill>
                  <a:latin typeface="Arial" charset="0"/>
                </a:defRPr>
              </a:lvl4pPr>
              <a:lvl5pPr marL="2057400" indent="-228600">
                <a:defRPr sz="2400">
                  <a:solidFill>
                    <a:srgbClr val="000000"/>
                  </a:solidFill>
                  <a:latin typeface="Arial" charset="0"/>
                </a:defRPr>
              </a:lvl5pPr>
              <a:lvl6pPr marL="2514600" indent="-228600" algn="ctr" eaLnBrk="0" fontAlgn="base" hangingPunct="0">
                <a:spcBef>
                  <a:spcPct val="0"/>
                </a:spcBef>
                <a:spcAft>
                  <a:spcPct val="0"/>
                </a:spcAft>
                <a:defRPr sz="2400">
                  <a:solidFill>
                    <a:srgbClr val="000000"/>
                  </a:solidFill>
                  <a:latin typeface="Arial" charset="0"/>
                </a:defRPr>
              </a:lvl6pPr>
              <a:lvl7pPr marL="2971800" indent="-228600" algn="ctr" eaLnBrk="0" fontAlgn="base" hangingPunct="0">
                <a:spcBef>
                  <a:spcPct val="0"/>
                </a:spcBef>
                <a:spcAft>
                  <a:spcPct val="0"/>
                </a:spcAft>
                <a:defRPr sz="2400">
                  <a:solidFill>
                    <a:srgbClr val="000000"/>
                  </a:solidFill>
                  <a:latin typeface="Arial" charset="0"/>
                </a:defRPr>
              </a:lvl7pPr>
              <a:lvl8pPr marL="3429000" indent="-228600" algn="ctr" eaLnBrk="0" fontAlgn="base" hangingPunct="0">
                <a:spcBef>
                  <a:spcPct val="0"/>
                </a:spcBef>
                <a:spcAft>
                  <a:spcPct val="0"/>
                </a:spcAft>
                <a:defRPr sz="2400">
                  <a:solidFill>
                    <a:srgbClr val="000000"/>
                  </a:solidFill>
                  <a:latin typeface="Arial" charset="0"/>
                </a:defRPr>
              </a:lvl8pPr>
              <a:lvl9pPr marL="3886200" indent="-228600" algn="ctr" eaLnBrk="0" fontAlgn="base" hangingPunct="0">
                <a:spcBef>
                  <a:spcPct val="0"/>
                </a:spcBef>
                <a:spcAft>
                  <a:spcPct val="0"/>
                </a:spcAft>
                <a:defRPr sz="2400">
                  <a:solidFill>
                    <a:srgbClr val="000000"/>
                  </a:solidFill>
                  <a:latin typeface="Arial" charset="0"/>
                </a:defRPr>
              </a:lvl9pPr>
            </a:lstStyle>
            <a:p>
              <a:r>
                <a:rPr lang="en-US" altLang="en-US" sz="2800" dirty="0">
                  <a:latin typeface="+mn-lt"/>
                </a:rPr>
                <a:t>f</a:t>
              </a:r>
            </a:p>
          </p:txBody>
        </p:sp>
        <p:sp>
          <p:nvSpPr>
            <p:cNvPr id="28" name="Line 33"/>
            <p:cNvSpPr>
              <a:spLocks noChangeShapeType="1"/>
            </p:cNvSpPr>
            <p:nvPr/>
          </p:nvSpPr>
          <p:spPr bwMode="auto">
            <a:xfrm flipH="1">
              <a:off x="3808" y="1705"/>
              <a:ext cx="528" cy="0"/>
            </a:xfrm>
            <a:prstGeom prst="line">
              <a:avLst/>
            </a:prstGeom>
            <a:noFill/>
            <a:ln w="19050">
              <a:solidFill>
                <a:srgbClr val="0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9" name="Line 35"/>
            <p:cNvSpPr>
              <a:spLocks noChangeShapeType="1"/>
            </p:cNvSpPr>
            <p:nvPr/>
          </p:nvSpPr>
          <p:spPr bwMode="auto">
            <a:xfrm flipH="1">
              <a:off x="3808" y="1968"/>
              <a:ext cx="528" cy="0"/>
            </a:xfrm>
            <a:prstGeom prst="line">
              <a:avLst/>
            </a:prstGeom>
            <a:noFill/>
            <a:ln w="19050">
              <a:solidFill>
                <a:srgbClr val="000000"/>
              </a:solidFill>
              <a:round/>
              <a:headEnd type="triangle" w="lg" len="me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0" name="Text Box 36"/>
            <p:cNvSpPr txBox="1">
              <a:spLocks noChangeArrowheads="1"/>
            </p:cNvSpPr>
            <p:nvPr/>
          </p:nvSpPr>
          <p:spPr bwMode="auto">
            <a:xfrm>
              <a:off x="3840" y="1705"/>
              <a:ext cx="442"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rgbClr val="000000"/>
                  </a:solidFill>
                  <a:latin typeface="Arial" charset="0"/>
                </a:defRPr>
              </a:lvl1pPr>
              <a:lvl2pPr marL="742950" indent="-285750">
                <a:defRPr sz="2400">
                  <a:solidFill>
                    <a:srgbClr val="000000"/>
                  </a:solidFill>
                  <a:latin typeface="Arial" charset="0"/>
                </a:defRPr>
              </a:lvl2pPr>
              <a:lvl3pPr marL="1143000" indent="-228600">
                <a:defRPr sz="2400">
                  <a:solidFill>
                    <a:srgbClr val="000000"/>
                  </a:solidFill>
                  <a:latin typeface="Arial" charset="0"/>
                </a:defRPr>
              </a:lvl3pPr>
              <a:lvl4pPr marL="1600200" indent="-228600">
                <a:defRPr sz="2400">
                  <a:solidFill>
                    <a:srgbClr val="000000"/>
                  </a:solidFill>
                  <a:latin typeface="Arial" charset="0"/>
                </a:defRPr>
              </a:lvl4pPr>
              <a:lvl5pPr marL="2057400" indent="-228600">
                <a:defRPr sz="2400">
                  <a:solidFill>
                    <a:srgbClr val="000000"/>
                  </a:solidFill>
                  <a:latin typeface="Arial" charset="0"/>
                </a:defRPr>
              </a:lvl5pPr>
              <a:lvl6pPr marL="2514600" indent="-228600" algn="ctr" eaLnBrk="0" fontAlgn="base" hangingPunct="0">
                <a:spcBef>
                  <a:spcPct val="0"/>
                </a:spcBef>
                <a:spcAft>
                  <a:spcPct val="0"/>
                </a:spcAft>
                <a:defRPr sz="2400">
                  <a:solidFill>
                    <a:srgbClr val="000000"/>
                  </a:solidFill>
                  <a:latin typeface="Arial" charset="0"/>
                </a:defRPr>
              </a:lvl6pPr>
              <a:lvl7pPr marL="2971800" indent="-228600" algn="ctr" eaLnBrk="0" fontAlgn="base" hangingPunct="0">
                <a:spcBef>
                  <a:spcPct val="0"/>
                </a:spcBef>
                <a:spcAft>
                  <a:spcPct val="0"/>
                </a:spcAft>
                <a:defRPr sz="2400">
                  <a:solidFill>
                    <a:srgbClr val="000000"/>
                  </a:solidFill>
                  <a:latin typeface="Arial" charset="0"/>
                </a:defRPr>
              </a:lvl7pPr>
              <a:lvl8pPr marL="3429000" indent="-228600" algn="ctr" eaLnBrk="0" fontAlgn="base" hangingPunct="0">
                <a:spcBef>
                  <a:spcPct val="0"/>
                </a:spcBef>
                <a:spcAft>
                  <a:spcPct val="0"/>
                </a:spcAft>
                <a:defRPr sz="2400">
                  <a:solidFill>
                    <a:srgbClr val="000000"/>
                  </a:solidFill>
                  <a:latin typeface="Arial" charset="0"/>
                </a:defRPr>
              </a:lvl8pPr>
              <a:lvl9pPr marL="3886200" indent="-228600" algn="ctr" eaLnBrk="0" fontAlgn="base" hangingPunct="0">
                <a:spcBef>
                  <a:spcPct val="0"/>
                </a:spcBef>
                <a:spcAft>
                  <a:spcPct val="0"/>
                </a:spcAft>
                <a:defRPr sz="2400">
                  <a:solidFill>
                    <a:srgbClr val="000000"/>
                  </a:solidFill>
                  <a:latin typeface="Arial" charset="0"/>
                </a:defRPr>
              </a:lvl9pPr>
            </a:lstStyle>
            <a:p>
              <a:r>
                <a:rPr lang="en-US" altLang="en-US" dirty="0">
                  <a:latin typeface="+mn-lt"/>
                </a:rPr>
                <a:t>f(x</a:t>
              </a:r>
              <a:r>
                <a:rPr lang="en-US" altLang="en-US" baseline="-25000" dirty="0">
                  <a:latin typeface="+mn-lt"/>
                </a:rPr>
                <a:t>1</a:t>
              </a:r>
              <a:r>
                <a:rPr lang="en-US" altLang="en-US" dirty="0">
                  <a:latin typeface="+mn-lt"/>
                </a:rPr>
                <a:t>)</a:t>
              </a:r>
            </a:p>
          </p:txBody>
        </p:sp>
        <p:sp>
          <p:nvSpPr>
            <p:cNvPr id="31" name="Text Box 37"/>
            <p:cNvSpPr txBox="1">
              <a:spLocks noChangeArrowheads="1"/>
            </p:cNvSpPr>
            <p:nvPr/>
          </p:nvSpPr>
          <p:spPr bwMode="auto">
            <a:xfrm rot="-5400000">
              <a:off x="3818" y="1951"/>
              <a:ext cx="3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rgbClr val="000000"/>
                  </a:solidFill>
                  <a:latin typeface="Arial" charset="0"/>
                </a:defRPr>
              </a:lvl1pPr>
              <a:lvl2pPr marL="742950" indent="-285750">
                <a:defRPr sz="2400">
                  <a:solidFill>
                    <a:srgbClr val="000000"/>
                  </a:solidFill>
                  <a:latin typeface="Arial" charset="0"/>
                </a:defRPr>
              </a:lvl2pPr>
              <a:lvl3pPr marL="1143000" indent="-228600">
                <a:defRPr sz="2400">
                  <a:solidFill>
                    <a:srgbClr val="000000"/>
                  </a:solidFill>
                  <a:latin typeface="Arial" charset="0"/>
                </a:defRPr>
              </a:lvl3pPr>
              <a:lvl4pPr marL="1600200" indent="-228600">
                <a:defRPr sz="2400">
                  <a:solidFill>
                    <a:srgbClr val="000000"/>
                  </a:solidFill>
                  <a:latin typeface="Arial" charset="0"/>
                </a:defRPr>
              </a:lvl4pPr>
              <a:lvl5pPr marL="2057400" indent="-228600">
                <a:defRPr sz="2400">
                  <a:solidFill>
                    <a:srgbClr val="000000"/>
                  </a:solidFill>
                  <a:latin typeface="Arial" charset="0"/>
                </a:defRPr>
              </a:lvl5pPr>
              <a:lvl6pPr marL="2514600" indent="-228600" algn="ctr" eaLnBrk="0" fontAlgn="base" hangingPunct="0">
                <a:spcBef>
                  <a:spcPct val="0"/>
                </a:spcBef>
                <a:spcAft>
                  <a:spcPct val="0"/>
                </a:spcAft>
                <a:defRPr sz="2400">
                  <a:solidFill>
                    <a:srgbClr val="000000"/>
                  </a:solidFill>
                  <a:latin typeface="Arial" charset="0"/>
                </a:defRPr>
              </a:lvl6pPr>
              <a:lvl7pPr marL="2971800" indent="-228600" algn="ctr" eaLnBrk="0" fontAlgn="base" hangingPunct="0">
                <a:spcBef>
                  <a:spcPct val="0"/>
                </a:spcBef>
                <a:spcAft>
                  <a:spcPct val="0"/>
                </a:spcAft>
                <a:defRPr sz="2400">
                  <a:solidFill>
                    <a:srgbClr val="000000"/>
                  </a:solidFill>
                  <a:latin typeface="Arial" charset="0"/>
                </a:defRPr>
              </a:lvl7pPr>
              <a:lvl8pPr marL="3429000" indent="-228600" algn="ctr" eaLnBrk="0" fontAlgn="base" hangingPunct="0">
                <a:spcBef>
                  <a:spcPct val="0"/>
                </a:spcBef>
                <a:spcAft>
                  <a:spcPct val="0"/>
                </a:spcAft>
                <a:defRPr sz="2400">
                  <a:solidFill>
                    <a:srgbClr val="000000"/>
                  </a:solidFill>
                  <a:latin typeface="Arial" charset="0"/>
                </a:defRPr>
              </a:lvl8pPr>
              <a:lvl9pPr marL="3886200" indent="-228600" algn="ctr" eaLnBrk="0" fontAlgn="base" hangingPunct="0">
                <a:spcBef>
                  <a:spcPct val="0"/>
                </a:spcBef>
                <a:spcAft>
                  <a:spcPct val="0"/>
                </a:spcAft>
                <a:defRPr sz="2400">
                  <a:solidFill>
                    <a:srgbClr val="000000"/>
                  </a:solidFill>
                  <a:latin typeface="Arial" charset="0"/>
                </a:defRPr>
              </a:lvl9pPr>
            </a:lstStyle>
            <a:p>
              <a:r>
                <a:rPr lang="en-US" altLang="en-US" sz="2800"/>
                <a:t>…</a:t>
              </a:r>
            </a:p>
          </p:txBody>
        </p:sp>
        <p:sp>
          <p:nvSpPr>
            <p:cNvPr id="32" name="Line 38"/>
            <p:cNvSpPr>
              <a:spLocks noChangeShapeType="1"/>
            </p:cNvSpPr>
            <p:nvPr/>
          </p:nvSpPr>
          <p:spPr bwMode="auto">
            <a:xfrm flipH="1">
              <a:off x="3808" y="2400"/>
              <a:ext cx="528" cy="0"/>
            </a:xfrm>
            <a:prstGeom prst="line">
              <a:avLst/>
            </a:prstGeom>
            <a:noFill/>
            <a:ln w="19050">
              <a:solidFill>
                <a:srgbClr val="0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3" name="Text Box 39"/>
            <p:cNvSpPr txBox="1">
              <a:spLocks noChangeArrowheads="1"/>
            </p:cNvSpPr>
            <p:nvPr/>
          </p:nvSpPr>
          <p:spPr bwMode="auto">
            <a:xfrm>
              <a:off x="3947" y="2137"/>
              <a:ext cx="24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rgbClr val="000000"/>
                  </a:solidFill>
                  <a:latin typeface="Arial" charset="0"/>
                </a:defRPr>
              </a:lvl1pPr>
              <a:lvl2pPr marL="742950" indent="-285750">
                <a:defRPr sz="2400">
                  <a:solidFill>
                    <a:srgbClr val="000000"/>
                  </a:solidFill>
                  <a:latin typeface="Arial" charset="0"/>
                </a:defRPr>
              </a:lvl2pPr>
              <a:lvl3pPr marL="1143000" indent="-228600">
                <a:defRPr sz="2400">
                  <a:solidFill>
                    <a:srgbClr val="000000"/>
                  </a:solidFill>
                  <a:latin typeface="Arial" charset="0"/>
                </a:defRPr>
              </a:lvl3pPr>
              <a:lvl4pPr marL="1600200" indent="-228600">
                <a:defRPr sz="2400">
                  <a:solidFill>
                    <a:srgbClr val="000000"/>
                  </a:solidFill>
                  <a:latin typeface="Arial" charset="0"/>
                </a:defRPr>
              </a:lvl4pPr>
              <a:lvl5pPr marL="2057400" indent="-228600">
                <a:defRPr sz="2400">
                  <a:solidFill>
                    <a:srgbClr val="000000"/>
                  </a:solidFill>
                  <a:latin typeface="Arial" charset="0"/>
                </a:defRPr>
              </a:lvl5pPr>
              <a:lvl6pPr marL="2514600" indent="-228600" algn="ctr" eaLnBrk="0" fontAlgn="base" hangingPunct="0">
                <a:spcBef>
                  <a:spcPct val="0"/>
                </a:spcBef>
                <a:spcAft>
                  <a:spcPct val="0"/>
                </a:spcAft>
                <a:defRPr sz="2400">
                  <a:solidFill>
                    <a:srgbClr val="000000"/>
                  </a:solidFill>
                  <a:latin typeface="Arial" charset="0"/>
                </a:defRPr>
              </a:lvl6pPr>
              <a:lvl7pPr marL="2971800" indent="-228600" algn="ctr" eaLnBrk="0" fontAlgn="base" hangingPunct="0">
                <a:spcBef>
                  <a:spcPct val="0"/>
                </a:spcBef>
                <a:spcAft>
                  <a:spcPct val="0"/>
                </a:spcAft>
                <a:defRPr sz="2400">
                  <a:solidFill>
                    <a:srgbClr val="000000"/>
                  </a:solidFill>
                  <a:latin typeface="Arial" charset="0"/>
                </a:defRPr>
              </a:lvl7pPr>
              <a:lvl8pPr marL="3429000" indent="-228600" algn="ctr" eaLnBrk="0" fontAlgn="base" hangingPunct="0">
                <a:spcBef>
                  <a:spcPct val="0"/>
                </a:spcBef>
                <a:spcAft>
                  <a:spcPct val="0"/>
                </a:spcAft>
                <a:defRPr sz="2400">
                  <a:solidFill>
                    <a:srgbClr val="000000"/>
                  </a:solidFill>
                  <a:latin typeface="Arial" charset="0"/>
                </a:defRPr>
              </a:lvl8pPr>
              <a:lvl9pPr marL="3886200" indent="-228600" algn="ctr" eaLnBrk="0" fontAlgn="base" hangingPunct="0">
                <a:spcBef>
                  <a:spcPct val="0"/>
                </a:spcBef>
                <a:spcAft>
                  <a:spcPct val="0"/>
                </a:spcAft>
                <a:defRPr sz="2400">
                  <a:solidFill>
                    <a:srgbClr val="000000"/>
                  </a:solidFill>
                  <a:latin typeface="Arial" charset="0"/>
                </a:defRPr>
              </a:lvl9pPr>
            </a:lstStyle>
            <a:p>
              <a:r>
                <a:rPr lang="en-US" altLang="en-US" dirty="0" err="1">
                  <a:latin typeface="+mn-lt"/>
                </a:rPr>
                <a:t>x</a:t>
              </a:r>
              <a:r>
                <a:rPr lang="en-US" altLang="en-US" baseline="-25000" dirty="0" err="1">
                  <a:latin typeface="+mn-lt"/>
                </a:rPr>
                <a:t>t</a:t>
              </a:r>
              <a:endParaRPr lang="en-US" altLang="en-US" dirty="0">
                <a:latin typeface="+mn-lt"/>
              </a:endParaRPr>
            </a:p>
          </p:txBody>
        </p:sp>
        <p:sp>
          <p:nvSpPr>
            <p:cNvPr id="34" name="Line 40"/>
            <p:cNvSpPr>
              <a:spLocks noChangeShapeType="1"/>
            </p:cNvSpPr>
            <p:nvPr/>
          </p:nvSpPr>
          <p:spPr bwMode="auto">
            <a:xfrm flipH="1">
              <a:off x="3808" y="2665"/>
              <a:ext cx="528" cy="0"/>
            </a:xfrm>
            <a:prstGeom prst="line">
              <a:avLst/>
            </a:prstGeom>
            <a:noFill/>
            <a:ln w="19050">
              <a:solidFill>
                <a:srgbClr val="000000"/>
              </a:solidFill>
              <a:round/>
              <a:headEnd type="triangle" w="lg" len="me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5" name="Text Box 41"/>
            <p:cNvSpPr txBox="1">
              <a:spLocks noChangeArrowheads="1"/>
            </p:cNvSpPr>
            <p:nvPr/>
          </p:nvSpPr>
          <p:spPr bwMode="auto">
            <a:xfrm>
              <a:off x="3857" y="2400"/>
              <a:ext cx="4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rgbClr val="000000"/>
                  </a:solidFill>
                  <a:latin typeface="Arial" charset="0"/>
                </a:defRPr>
              </a:lvl1pPr>
              <a:lvl2pPr marL="742950" indent="-285750">
                <a:defRPr sz="2400">
                  <a:solidFill>
                    <a:srgbClr val="000000"/>
                  </a:solidFill>
                  <a:latin typeface="Arial" charset="0"/>
                </a:defRPr>
              </a:lvl2pPr>
              <a:lvl3pPr marL="1143000" indent="-228600">
                <a:defRPr sz="2400">
                  <a:solidFill>
                    <a:srgbClr val="000000"/>
                  </a:solidFill>
                  <a:latin typeface="Arial" charset="0"/>
                </a:defRPr>
              </a:lvl3pPr>
              <a:lvl4pPr marL="1600200" indent="-228600">
                <a:defRPr sz="2400">
                  <a:solidFill>
                    <a:srgbClr val="000000"/>
                  </a:solidFill>
                  <a:latin typeface="Arial" charset="0"/>
                </a:defRPr>
              </a:lvl4pPr>
              <a:lvl5pPr marL="2057400" indent="-228600">
                <a:defRPr sz="2400">
                  <a:solidFill>
                    <a:srgbClr val="000000"/>
                  </a:solidFill>
                  <a:latin typeface="Arial" charset="0"/>
                </a:defRPr>
              </a:lvl5pPr>
              <a:lvl6pPr marL="2514600" indent="-228600" algn="ctr" eaLnBrk="0" fontAlgn="base" hangingPunct="0">
                <a:spcBef>
                  <a:spcPct val="0"/>
                </a:spcBef>
                <a:spcAft>
                  <a:spcPct val="0"/>
                </a:spcAft>
                <a:defRPr sz="2400">
                  <a:solidFill>
                    <a:srgbClr val="000000"/>
                  </a:solidFill>
                  <a:latin typeface="Arial" charset="0"/>
                </a:defRPr>
              </a:lvl6pPr>
              <a:lvl7pPr marL="2971800" indent="-228600" algn="ctr" eaLnBrk="0" fontAlgn="base" hangingPunct="0">
                <a:spcBef>
                  <a:spcPct val="0"/>
                </a:spcBef>
                <a:spcAft>
                  <a:spcPct val="0"/>
                </a:spcAft>
                <a:defRPr sz="2400">
                  <a:solidFill>
                    <a:srgbClr val="000000"/>
                  </a:solidFill>
                  <a:latin typeface="Arial" charset="0"/>
                </a:defRPr>
              </a:lvl7pPr>
              <a:lvl8pPr marL="3429000" indent="-228600" algn="ctr" eaLnBrk="0" fontAlgn="base" hangingPunct="0">
                <a:spcBef>
                  <a:spcPct val="0"/>
                </a:spcBef>
                <a:spcAft>
                  <a:spcPct val="0"/>
                </a:spcAft>
                <a:defRPr sz="2400">
                  <a:solidFill>
                    <a:srgbClr val="000000"/>
                  </a:solidFill>
                  <a:latin typeface="Arial" charset="0"/>
                </a:defRPr>
              </a:lvl8pPr>
              <a:lvl9pPr marL="3886200" indent="-228600" algn="ctr" eaLnBrk="0" fontAlgn="base" hangingPunct="0">
                <a:spcBef>
                  <a:spcPct val="0"/>
                </a:spcBef>
                <a:spcAft>
                  <a:spcPct val="0"/>
                </a:spcAft>
                <a:defRPr sz="2400">
                  <a:solidFill>
                    <a:srgbClr val="000000"/>
                  </a:solidFill>
                  <a:latin typeface="Arial" charset="0"/>
                </a:defRPr>
              </a:lvl9pPr>
            </a:lstStyle>
            <a:p>
              <a:r>
                <a:rPr lang="en-US" altLang="en-US" dirty="0">
                  <a:latin typeface="+mn-lt"/>
                </a:rPr>
                <a:t>f(</a:t>
              </a:r>
              <a:r>
                <a:rPr lang="en-US" altLang="en-US" dirty="0" err="1">
                  <a:latin typeface="+mn-lt"/>
                </a:rPr>
                <a:t>x</a:t>
              </a:r>
              <a:r>
                <a:rPr lang="en-US" altLang="en-US" baseline="-25000" dirty="0" err="1">
                  <a:latin typeface="+mn-lt"/>
                </a:rPr>
                <a:t>t</a:t>
              </a:r>
              <a:r>
                <a:rPr lang="en-US" altLang="en-US" dirty="0">
                  <a:latin typeface="+mn-lt"/>
                </a:rPr>
                <a:t>)</a:t>
              </a:r>
            </a:p>
          </p:txBody>
        </p:sp>
      </p:grpSp>
      <p:sp>
        <p:nvSpPr>
          <p:cNvPr id="36" name="Title 1"/>
          <p:cNvSpPr>
            <a:spLocks noGrp="1"/>
          </p:cNvSpPr>
          <p:nvPr>
            <p:ph type="title"/>
          </p:nvPr>
        </p:nvSpPr>
        <p:spPr>
          <a:xfrm>
            <a:off x="457200" y="274638"/>
            <a:ext cx="8229600" cy="1143000"/>
          </a:xfrm>
        </p:spPr>
        <p:txBody>
          <a:bodyPr/>
          <a:lstStyle/>
          <a:p>
            <a:r>
              <a:rPr lang="en-US" dirty="0" smtClean="0"/>
              <a:t>Secure PRF</a:t>
            </a:r>
            <a:endParaRPr lang="en-US" dirty="0"/>
          </a:p>
        </p:txBody>
      </p:sp>
      <p:sp>
        <p:nvSpPr>
          <p:cNvPr id="2" name="TextBox 1"/>
          <p:cNvSpPr txBox="1"/>
          <p:nvPr/>
        </p:nvSpPr>
        <p:spPr>
          <a:xfrm>
            <a:off x="457200" y="5785863"/>
            <a:ext cx="8255000" cy="984885"/>
          </a:xfrm>
          <a:prstGeom prst="rect">
            <a:avLst/>
          </a:prstGeom>
          <a:noFill/>
        </p:spPr>
        <p:txBody>
          <a:bodyPr wrap="square" rtlCol="0">
            <a:spAutoFit/>
          </a:bodyPr>
          <a:lstStyle/>
          <a:p>
            <a:pPr algn="ctr"/>
            <a:r>
              <a:rPr lang="en-US" sz="2000" b="1" i="1" dirty="0">
                <a:solidFill>
                  <a:srgbClr val="FF0000"/>
                </a:solidFill>
              </a:rPr>
              <a:t>A PRF is secure if a random function is indistinguishable from a pseudorandom function</a:t>
            </a:r>
          </a:p>
          <a:p>
            <a:pPr algn="ctr"/>
            <a:endParaRPr lang="en-US" dirty="0"/>
          </a:p>
        </p:txBody>
      </p:sp>
      <p:sp>
        <p:nvSpPr>
          <p:cNvPr id="3" name="Footer Placeholder 2"/>
          <p:cNvSpPr>
            <a:spLocks noGrp="1"/>
          </p:cNvSpPr>
          <p:nvPr>
            <p:ph type="ftr" sz="quarter" idx="11"/>
          </p:nvPr>
        </p:nvSpPr>
        <p:spPr/>
        <p:txBody>
          <a:bodyPr/>
          <a:lstStyle/>
          <a:p>
            <a:r>
              <a:rPr lang="en-US" smtClean="0"/>
              <a:t>Amrita Center for Cybersecurity</a:t>
            </a:r>
            <a:endParaRPr lang="en-US"/>
          </a:p>
        </p:txBody>
      </p:sp>
      <p:sp>
        <p:nvSpPr>
          <p:cNvPr id="37" name="Slide Number Placeholder 36"/>
          <p:cNvSpPr>
            <a:spLocks noGrp="1"/>
          </p:cNvSpPr>
          <p:nvPr>
            <p:ph type="sldNum" sz="quarter" idx="12"/>
          </p:nvPr>
        </p:nvSpPr>
        <p:spPr/>
        <p:txBody>
          <a:bodyPr/>
          <a:lstStyle/>
          <a:p>
            <a:fld id="{A6F3C3BC-51E5-EA44-9A26-97B44896E6CD}" type="slidenum">
              <a:rPr lang="en-US" smtClean="0"/>
              <a:t>43</a:t>
            </a:fld>
            <a:endParaRPr lang="en-US"/>
          </a:p>
        </p:txBody>
      </p:sp>
    </p:spTree>
    <p:extLst>
      <p:ext uri="{BB962C8B-B14F-4D97-AF65-F5344CB8AC3E}">
        <p14:creationId xmlns:p14="http://schemas.microsoft.com/office/powerpoint/2010/main" val="34331152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9"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ppt_x</p:attrName>
                                        </p:attrNameLst>
                                      </p:cBhvr>
                                      <p:tavLst>
                                        <p:tav tm="0">
                                          <p:val>
                                            <p:strVal val="#ppt_x-.2"/>
                                          </p:val>
                                        </p:tav>
                                        <p:tav tm="100000">
                                          <p:val>
                                            <p:strVal val="#ppt_x"/>
                                          </p:val>
                                        </p:tav>
                                      </p:tavLst>
                                    </p:anim>
                                    <p:anim calcmode="lin" valueType="num">
                                      <p:cBhvr>
                                        <p:cTn id="12"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3" dur="1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9"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1000" fill="hold"/>
                                        <p:tgtEl>
                                          <p:spTgt spid="6"/>
                                        </p:tgtEl>
                                        <p:attrNameLst>
                                          <p:attrName>ppt_x</p:attrName>
                                        </p:attrNameLst>
                                      </p:cBhvr>
                                      <p:tavLst>
                                        <p:tav tm="0">
                                          <p:val>
                                            <p:strVal val="#ppt_x-.2"/>
                                          </p:val>
                                        </p:tav>
                                        <p:tav tm="100000">
                                          <p:val>
                                            <p:strVal val="#ppt_x"/>
                                          </p:val>
                                        </p:tav>
                                      </p:tavLst>
                                    </p:anim>
                                    <p:anim calcmode="lin" valueType="num">
                                      <p:cBhvr>
                                        <p:cTn id="23"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2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lstStyle/>
          <a:p>
            <a:pPr marL="0" indent="0">
              <a:buNone/>
            </a:pPr>
            <a:r>
              <a:rPr lang="en-US" dirty="0" smtClean="0"/>
              <a:t>Let F: K x X -&gt; {0,1}</a:t>
            </a:r>
            <a:r>
              <a:rPr lang="en-US" baseline="30000" dirty="0" smtClean="0"/>
              <a:t>128 </a:t>
            </a:r>
            <a:r>
              <a:rPr lang="en-US" dirty="0" smtClean="0"/>
              <a:t>be a secure PRF. Is the following G a secure PRF?</a:t>
            </a:r>
            <a:endParaRPr lang="en-US" baseline="30000" dirty="0"/>
          </a:p>
        </p:txBody>
      </p:sp>
      <p:pic>
        <p:nvPicPr>
          <p:cNvPr id="4" name="Picture 3" descr="Screen Shot 2015-01-26 at 3.51.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3898" y="2766191"/>
            <a:ext cx="4839914" cy="1560981"/>
          </a:xfrm>
          <a:prstGeom prst="rect">
            <a:avLst/>
          </a:prstGeom>
        </p:spPr>
      </p:pic>
      <p:pic>
        <p:nvPicPr>
          <p:cNvPr id="5" name="Picture 4" descr="Screen Shot 2015-01-26 at 3.51.2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339" y="4733440"/>
            <a:ext cx="8686803" cy="1553384"/>
          </a:xfrm>
          <a:prstGeom prst="rect">
            <a:avLst/>
          </a:prstGeom>
        </p:spPr>
      </p:pic>
      <p:sp>
        <p:nvSpPr>
          <p:cNvPr id="6" name="Footer Placeholder 5"/>
          <p:cNvSpPr>
            <a:spLocks noGrp="1"/>
          </p:cNvSpPr>
          <p:nvPr>
            <p:ph type="ftr" sz="quarter" idx="11"/>
          </p:nvPr>
        </p:nvSpPr>
        <p:spPr/>
        <p:txBody>
          <a:bodyPr/>
          <a:lstStyle/>
          <a:p>
            <a:r>
              <a:rPr lang="en-US" smtClean="0"/>
              <a:t>Amrita Center for Cybersecurity</a:t>
            </a:r>
            <a:endParaRPr lang="en-US"/>
          </a:p>
        </p:txBody>
      </p:sp>
      <p:sp>
        <p:nvSpPr>
          <p:cNvPr id="7" name="Slide Number Placeholder 6"/>
          <p:cNvSpPr>
            <a:spLocks noGrp="1"/>
          </p:cNvSpPr>
          <p:nvPr>
            <p:ph type="sldNum" sz="quarter" idx="12"/>
          </p:nvPr>
        </p:nvSpPr>
        <p:spPr/>
        <p:txBody>
          <a:bodyPr/>
          <a:lstStyle/>
          <a:p>
            <a:fld id="{A6F3C3BC-51E5-EA44-9A26-97B44896E6CD}" type="slidenum">
              <a:rPr lang="en-US" smtClean="0"/>
              <a:t>44</a:t>
            </a:fld>
            <a:endParaRPr lang="en-US"/>
          </a:p>
        </p:txBody>
      </p:sp>
    </p:spTree>
    <p:extLst>
      <p:ext uri="{BB962C8B-B14F-4D97-AF65-F5344CB8AC3E}">
        <p14:creationId xmlns:p14="http://schemas.microsoft.com/office/powerpoint/2010/main" val="268928314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lstStyle/>
          <a:p>
            <a:pPr marL="0" indent="0">
              <a:buNone/>
            </a:pPr>
            <a:r>
              <a:rPr lang="en-US" dirty="0" smtClean="0"/>
              <a:t>Let F: K x X -&gt; {0,1}</a:t>
            </a:r>
            <a:r>
              <a:rPr lang="en-US" baseline="30000" dirty="0" smtClean="0"/>
              <a:t>128 </a:t>
            </a:r>
            <a:r>
              <a:rPr lang="en-US" dirty="0" smtClean="0"/>
              <a:t>be a secure PRF. Is the following G a secure PRF?</a:t>
            </a:r>
            <a:endParaRPr lang="en-US" baseline="30000" dirty="0"/>
          </a:p>
        </p:txBody>
      </p:sp>
      <p:pic>
        <p:nvPicPr>
          <p:cNvPr id="4" name="Picture 3" descr="Screen Shot 2015-01-26 at 3.51.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3898" y="2766191"/>
            <a:ext cx="4839914" cy="1560981"/>
          </a:xfrm>
          <a:prstGeom prst="rect">
            <a:avLst/>
          </a:prstGeom>
        </p:spPr>
      </p:pic>
      <p:pic>
        <p:nvPicPr>
          <p:cNvPr id="5" name="Picture 4" descr="Screen Shot 2015-01-26 at 3.51.2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339" y="4733440"/>
            <a:ext cx="8686803" cy="1553384"/>
          </a:xfrm>
          <a:prstGeom prst="rect">
            <a:avLst/>
          </a:prstGeom>
        </p:spPr>
      </p:pic>
      <p:sp>
        <p:nvSpPr>
          <p:cNvPr id="6" name="Footer Placeholder 5"/>
          <p:cNvSpPr>
            <a:spLocks noGrp="1"/>
          </p:cNvSpPr>
          <p:nvPr>
            <p:ph type="ftr" sz="quarter" idx="11"/>
          </p:nvPr>
        </p:nvSpPr>
        <p:spPr/>
        <p:txBody>
          <a:bodyPr/>
          <a:lstStyle/>
          <a:p>
            <a:r>
              <a:rPr lang="en-US" smtClean="0"/>
              <a:t>Amrita Center for Cybersecurity</a:t>
            </a:r>
            <a:endParaRPr lang="en-US"/>
          </a:p>
        </p:txBody>
      </p:sp>
      <p:sp>
        <p:nvSpPr>
          <p:cNvPr id="7" name="Slide Number Placeholder 6"/>
          <p:cNvSpPr>
            <a:spLocks noGrp="1"/>
          </p:cNvSpPr>
          <p:nvPr>
            <p:ph type="sldNum" sz="quarter" idx="12"/>
          </p:nvPr>
        </p:nvSpPr>
        <p:spPr/>
        <p:txBody>
          <a:bodyPr/>
          <a:lstStyle/>
          <a:p>
            <a:fld id="{A6F3C3BC-51E5-EA44-9A26-97B44896E6CD}" type="slidenum">
              <a:rPr lang="en-US" smtClean="0"/>
              <a:t>45</a:t>
            </a:fld>
            <a:endParaRPr lang="en-US"/>
          </a:p>
        </p:txBody>
      </p:sp>
      <p:sp>
        <p:nvSpPr>
          <p:cNvPr id="8" name="Rectangle 7"/>
          <p:cNvSpPr/>
          <p:nvPr/>
        </p:nvSpPr>
        <p:spPr>
          <a:xfrm>
            <a:off x="132365" y="4626112"/>
            <a:ext cx="8922205" cy="543665"/>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60433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application: PRF =&gt; PRG</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Let F : K x {0,1}</a:t>
            </a:r>
            <a:r>
              <a:rPr lang="en-US" baseline="30000" dirty="0" smtClean="0"/>
              <a:t>n </a:t>
            </a:r>
            <a:r>
              <a:rPr lang="en-US" dirty="0" smtClean="0">
                <a:sym typeface="Wingdings"/>
              </a:rPr>
              <a:t></a:t>
            </a:r>
            <a:r>
              <a:rPr lang="en-US" baseline="30000" dirty="0" smtClean="0">
                <a:sym typeface="Wingdings"/>
              </a:rPr>
              <a:t> </a:t>
            </a:r>
            <a:r>
              <a:rPr lang="en-US" dirty="0"/>
              <a:t>{0,1}</a:t>
            </a:r>
            <a:r>
              <a:rPr lang="en-US" baseline="30000" dirty="0" smtClean="0"/>
              <a:t>n </a:t>
            </a:r>
            <a:r>
              <a:rPr lang="en-US" dirty="0" smtClean="0"/>
              <a:t>be a secure PRF.</a:t>
            </a:r>
          </a:p>
          <a:p>
            <a:pPr marL="0" indent="0">
              <a:buNone/>
            </a:pPr>
            <a:endParaRPr lang="en-US" baseline="30000" dirty="0"/>
          </a:p>
          <a:p>
            <a:pPr marL="0" indent="0">
              <a:buNone/>
            </a:pPr>
            <a:r>
              <a:rPr lang="en-US" sz="2800" dirty="0" smtClean="0"/>
              <a:t>Then the following is a secure PRG: G: K </a:t>
            </a:r>
            <a:r>
              <a:rPr lang="en-US" sz="2800" dirty="0" smtClean="0">
                <a:sym typeface="Wingdings"/>
              </a:rPr>
              <a:t> {0,1}</a:t>
            </a:r>
            <a:r>
              <a:rPr lang="en-US" sz="2800" baseline="30000" dirty="0" err="1" smtClean="0">
                <a:sym typeface="Wingdings"/>
              </a:rPr>
              <a:t>nt</a:t>
            </a:r>
            <a:r>
              <a:rPr lang="en-US" sz="2800" dirty="0" smtClean="0">
                <a:sym typeface="Wingdings"/>
              </a:rPr>
              <a:t> </a:t>
            </a:r>
          </a:p>
          <a:p>
            <a:endParaRPr lang="en-US" dirty="0" smtClean="0">
              <a:sym typeface="Wingdings"/>
            </a:endParaRPr>
          </a:p>
          <a:p>
            <a:r>
              <a:rPr lang="en-US" dirty="0" smtClean="0">
                <a:sym typeface="Wingdings"/>
              </a:rPr>
              <a:t>Seed space = key space for the PRF</a:t>
            </a:r>
            <a:endParaRPr lang="en-US" dirty="0">
              <a:sym typeface="Wingdings"/>
            </a:endParaRPr>
          </a:p>
          <a:p>
            <a:r>
              <a:rPr lang="en-US" b="1" dirty="0" smtClean="0">
                <a:solidFill>
                  <a:schemeClr val="tx2"/>
                </a:solidFill>
                <a:latin typeface="Courier New"/>
                <a:cs typeface="Courier New"/>
              </a:rPr>
              <a:t>G(k) = F(k,0) || F(k,1) || F(k,2)…|| F(</a:t>
            </a:r>
            <a:r>
              <a:rPr lang="en-US" b="1" dirty="0" err="1" smtClean="0">
                <a:solidFill>
                  <a:schemeClr val="tx2"/>
                </a:solidFill>
                <a:latin typeface="Courier New"/>
                <a:cs typeface="Courier New"/>
              </a:rPr>
              <a:t>k,t</a:t>
            </a:r>
            <a:r>
              <a:rPr lang="en-US" b="1" dirty="0" smtClean="0">
                <a:solidFill>
                  <a:schemeClr val="tx2"/>
                </a:solidFill>
                <a:latin typeface="Courier New"/>
                <a:cs typeface="Courier New"/>
              </a:rPr>
              <a:t>) </a:t>
            </a:r>
          </a:p>
          <a:p>
            <a:r>
              <a:rPr lang="en-US" dirty="0" smtClean="0"/>
              <a:t>Generates t blocks of n bits, for a t we can choose</a:t>
            </a:r>
          </a:p>
          <a:p>
            <a:pPr marL="0" indent="0">
              <a:buNone/>
            </a:pPr>
            <a:endParaRPr lang="en-US" sz="2800" dirty="0" smtClean="0"/>
          </a:p>
          <a:p>
            <a:pPr marL="0" indent="0">
              <a:buNone/>
            </a:pPr>
            <a:r>
              <a:rPr lang="en-US" sz="2800" dirty="0" smtClean="0"/>
              <a:t>This construction is called </a:t>
            </a:r>
            <a:r>
              <a:rPr lang="en-US" sz="2800" i="1" dirty="0" smtClean="0"/>
              <a:t>counter mode</a:t>
            </a:r>
          </a:p>
          <a:p>
            <a:pPr marL="0" indent="0">
              <a:buNone/>
            </a:pPr>
            <a:r>
              <a:rPr lang="en-US" sz="2800" dirty="0"/>
              <a:t>Key property: it is  </a:t>
            </a:r>
            <a:r>
              <a:rPr lang="en-US" sz="2800" dirty="0" smtClean="0"/>
              <a:t>parallelizable</a:t>
            </a:r>
          </a:p>
          <a:p>
            <a:pPr marL="0" indent="0">
              <a:buNone/>
            </a:pPr>
            <a:endParaRPr lang="en-US" sz="2800" b="1" baseline="30000" dirty="0"/>
          </a:p>
          <a:p>
            <a:pPr marL="0" indent="0">
              <a:buNone/>
            </a:pPr>
            <a:r>
              <a:rPr lang="en-US" sz="2800" dirty="0" smtClean="0"/>
              <a:t>Security from PRF property: F(k, .) indistinguishable from random function f(.)</a:t>
            </a:r>
            <a:endParaRPr lang="en-US" sz="2800" dirty="0"/>
          </a:p>
        </p:txBody>
      </p:sp>
      <p:sp>
        <p:nvSpPr>
          <p:cNvPr id="4" name="Footer Placeholder 3"/>
          <p:cNvSpPr>
            <a:spLocks noGrp="1"/>
          </p:cNvSpPr>
          <p:nvPr>
            <p:ph type="ftr" sz="quarter" idx="11"/>
          </p:nvPr>
        </p:nvSpPr>
        <p:spPr/>
        <p:txBody>
          <a:bodyPr/>
          <a:lstStyle/>
          <a:p>
            <a:r>
              <a:rPr lang="en-US" smtClean="0"/>
              <a:t>Amrita Center for Cybersecurity</a:t>
            </a:r>
            <a:endParaRPr lang="en-US"/>
          </a:p>
        </p:txBody>
      </p:sp>
      <p:sp>
        <p:nvSpPr>
          <p:cNvPr id="5" name="Slide Number Placeholder 4"/>
          <p:cNvSpPr>
            <a:spLocks noGrp="1"/>
          </p:cNvSpPr>
          <p:nvPr>
            <p:ph type="sldNum" sz="quarter" idx="12"/>
          </p:nvPr>
        </p:nvSpPr>
        <p:spPr/>
        <p:txBody>
          <a:bodyPr/>
          <a:lstStyle/>
          <a:p>
            <a:fld id="{A6F3C3BC-51E5-EA44-9A26-97B44896E6CD}" type="slidenum">
              <a:rPr lang="en-US" smtClean="0"/>
              <a:t>46</a:t>
            </a:fld>
            <a:endParaRPr lang="en-US"/>
          </a:p>
        </p:txBody>
      </p:sp>
    </p:spTree>
    <p:extLst>
      <p:ext uri="{BB962C8B-B14F-4D97-AF65-F5344CB8AC3E}">
        <p14:creationId xmlns:p14="http://schemas.microsoft.com/office/powerpoint/2010/main" val="421730740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 Random Permutation</a:t>
            </a:r>
            <a:endParaRPr lang="en-US" dirty="0"/>
          </a:p>
        </p:txBody>
      </p:sp>
      <p:sp>
        <p:nvSpPr>
          <p:cNvPr id="3" name="Content Placeholder 2"/>
          <p:cNvSpPr>
            <a:spLocks noGrp="1"/>
          </p:cNvSpPr>
          <p:nvPr>
            <p:ph idx="1"/>
          </p:nvPr>
        </p:nvSpPr>
        <p:spPr>
          <a:xfrm>
            <a:off x="457200" y="1600200"/>
            <a:ext cx="8229600" cy="4911847"/>
          </a:xfrm>
        </p:spPr>
        <p:txBody>
          <a:bodyPr>
            <a:normAutofit/>
          </a:bodyPr>
          <a:lstStyle/>
          <a:p>
            <a:r>
              <a:rPr lang="en-US" dirty="0" smtClean="0"/>
              <a:t>PRP defined over (K,X)</a:t>
            </a:r>
          </a:p>
          <a:p>
            <a:pPr lvl="1"/>
            <a:r>
              <a:rPr lang="en-US" dirty="0" smtClean="0"/>
              <a:t>K is the key, X is a set </a:t>
            </a:r>
            <a:endParaRPr lang="en-US" dirty="0"/>
          </a:p>
          <a:p>
            <a:pPr lvl="1"/>
            <a:r>
              <a:rPr lang="en-US" dirty="0" err="1" smtClean="0"/>
              <a:t>F</a:t>
            </a:r>
            <a:r>
              <a:rPr lang="en-US" baseline="-25000" dirty="0" err="1" smtClean="0"/>
              <a:t>k</a:t>
            </a:r>
            <a:r>
              <a:rPr lang="en-US" dirty="0" smtClean="0"/>
              <a:t> </a:t>
            </a:r>
            <a:r>
              <a:rPr lang="en-US" dirty="0"/>
              <a:t>is a </a:t>
            </a:r>
            <a:r>
              <a:rPr lang="en-US" dirty="0" err="1"/>
              <a:t>bijection</a:t>
            </a:r>
            <a:r>
              <a:rPr lang="en-US" dirty="0"/>
              <a:t> for every </a:t>
            </a:r>
            <a:r>
              <a:rPr lang="en-US" dirty="0" smtClean="0"/>
              <a:t>k</a:t>
            </a:r>
          </a:p>
          <a:p>
            <a:pPr lvl="2"/>
            <a:r>
              <a:rPr lang="en-US" dirty="0" smtClean="0"/>
              <a:t>It is both one to one and onto </a:t>
            </a:r>
            <a:endParaRPr lang="en-US" dirty="0"/>
          </a:p>
          <a:p>
            <a:pPr lvl="1"/>
            <a:r>
              <a:rPr lang="en-US" dirty="0"/>
              <a:t>F</a:t>
            </a:r>
            <a:r>
              <a:rPr lang="en-US" baseline="-25000" dirty="0"/>
              <a:t>k</a:t>
            </a:r>
            <a:r>
              <a:rPr lang="en-US" baseline="30000" dirty="0"/>
              <a:t>-1</a:t>
            </a:r>
            <a:r>
              <a:rPr lang="en-US" dirty="0"/>
              <a:t> is efficiently computable</a:t>
            </a:r>
            <a:br>
              <a:rPr lang="en-US" dirty="0"/>
            </a:br>
            <a:r>
              <a:rPr lang="en-US" dirty="0"/>
              <a:t>(where F</a:t>
            </a:r>
            <a:r>
              <a:rPr lang="en-US" baseline="-25000" dirty="0"/>
              <a:t>k</a:t>
            </a:r>
            <a:r>
              <a:rPr lang="en-US" baseline="30000" dirty="0"/>
              <a:t>-1</a:t>
            </a:r>
            <a:r>
              <a:rPr lang="en-US" dirty="0"/>
              <a:t>(</a:t>
            </a:r>
            <a:r>
              <a:rPr lang="en-US" dirty="0" err="1"/>
              <a:t>F</a:t>
            </a:r>
            <a:r>
              <a:rPr lang="en-US" baseline="-25000" dirty="0" err="1"/>
              <a:t>k</a:t>
            </a:r>
            <a:r>
              <a:rPr lang="en-US" dirty="0"/>
              <a:t>(x)) = x)</a:t>
            </a:r>
          </a:p>
          <a:p>
            <a:r>
              <a:rPr lang="en-US" dirty="0" smtClean="0"/>
              <a:t>Functionally an PRP is also a PRF</a:t>
            </a:r>
          </a:p>
          <a:p>
            <a:pPr lvl="1"/>
            <a:r>
              <a:rPr lang="en-US" dirty="0" smtClean="0"/>
              <a:t>A PRF maps X -&gt; Y while a PRP maps X-&gt; X</a:t>
            </a:r>
            <a:endParaRPr lang="en-US" dirty="0"/>
          </a:p>
          <a:p>
            <a:pPr lvl="1"/>
            <a:r>
              <a:rPr lang="en-US" dirty="0" smtClean="0"/>
              <a:t>Most accurately captures block ciphers, but can be used interchangeably with a PRF</a:t>
            </a:r>
          </a:p>
        </p:txBody>
      </p:sp>
      <p:sp>
        <p:nvSpPr>
          <p:cNvPr id="4" name="Oval 3"/>
          <p:cNvSpPr/>
          <p:nvPr/>
        </p:nvSpPr>
        <p:spPr>
          <a:xfrm>
            <a:off x="5940101" y="2430487"/>
            <a:ext cx="983189" cy="1802401"/>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p>
          <a:p>
            <a:pPr algn="ctr"/>
            <a:r>
              <a:rPr lang="en-US" dirty="0" smtClean="0"/>
              <a:t>2</a:t>
            </a:r>
          </a:p>
          <a:p>
            <a:pPr algn="ctr"/>
            <a:r>
              <a:rPr lang="en-US" dirty="0" smtClean="0"/>
              <a:t>3</a:t>
            </a:r>
          </a:p>
          <a:p>
            <a:pPr algn="ctr"/>
            <a:r>
              <a:rPr lang="en-US" dirty="0" smtClean="0"/>
              <a:t>4</a:t>
            </a:r>
          </a:p>
        </p:txBody>
      </p:sp>
      <p:sp>
        <p:nvSpPr>
          <p:cNvPr id="5" name="Oval 4"/>
          <p:cNvSpPr/>
          <p:nvPr/>
        </p:nvSpPr>
        <p:spPr>
          <a:xfrm>
            <a:off x="7703611" y="2430487"/>
            <a:ext cx="983189" cy="1802401"/>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p>
          <a:p>
            <a:pPr algn="ctr"/>
            <a:r>
              <a:rPr lang="en-US" dirty="0" smtClean="0"/>
              <a:t>2</a:t>
            </a:r>
          </a:p>
          <a:p>
            <a:pPr algn="ctr"/>
            <a:r>
              <a:rPr lang="en-US" dirty="0" smtClean="0"/>
              <a:t>3</a:t>
            </a:r>
          </a:p>
          <a:p>
            <a:pPr algn="ctr"/>
            <a:r>
              <a:rPr lang="en-US" dirty="0"/>
              <a:t>4</a:t>
            </a:r>
          </a:p>
        </p:txBody>
      </p:sp>
      <p:cxnSp>
        <p:nvCxnSpPr>
          <p:cNvPr id="7" name="Straight Arrow Connector 6"/>
          <p:cNvCxnSpPr/>
          <p:nvPr/>
        </p:nvCxnSpPr>
        <p:spPr>
          <a:xfrm>
            <a:off x="6499971" y="2949360"/>
            <a:ext cx="1611337" cy="13654"/>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6515821" y="3224655"/>
            <a:ext cx="1611337" cy="13654"/>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6531671" y="3499950"/>
            <a:ext cx="1611337" cy="13654"/>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6533866" y="3761590"/>
            <a:ext cx="1611337" cy="13654"/>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282383" y="2011959"/>
            <a:ext cx="325931" cy="400110"/>
          </a:xfrm>
          <a:prstGeom prst="rect">
            <a:avLst/>
          </a:prstGeom>
          <a:noFill/>
        </p:spPr>
        <p:txBody>
          <a:bodyPr wrap="none" rtlCol="0">
            <a:spAutoFit/>
          </a:bodyPr>
          <a:lstStyle/>
          <a:p>
            <a:r>
              <a:rPr lang="en-US" sz="2000" b="1" dirty="0" smtClean="0"/>
              <a:t>X</a:t>
            </a:r>
            <a:endParaRPr lang="en-US" sz="2000" b="1" dirty="0"/>
          </a:p>
        </p:txBody>
      </p:sp>
      <p:sp>
        <p:nvSpPr>
          <p:cNvPr id="13" name="TextBox 12"/>
          <p:cNvSpPr txBox="1"/>
          <p:nvPr/>
        </p:nvSpPr>
        <p:spPr>
          <a:xfrm>
            <a:off x="8032418" y="2014154"/>
            <a:ext cx="325931" cy="400110"/>
          </a:xfrm>
          <a:prstGeom prst="rect">
            <a:avLst/>
          </a:prstGeom>
          <a:noFill/>
        </p:spPr>
        <p:txBody>
          <a:bodyPr wrap="none" rtlCol="0">
            <a:spAutoFit/>
          </a:bodyPr>
          <a:lstStyle/>
          <a:p>
            <a:r>
              <a:rPr lang="en-US" sz="2000" b="1" dirty="0" smtClean="0"/>
              <a:t>X</a:t>
            </a:r>
            <a:endParaRPr lang="en-US" sz="2000" b="1" dirty="0"/>
          </a:p>
        </p:txBody>
      </p:sp>
      <p:sp>
        <p:nvSpPr>
          <p:cNvPr id="14" name="Footer Placeholder 13"/>
          <p:cNvSpPr>
            <a:spLocks noGrp="1"/>
          </p:cNvSpPr>
          <p:nvPr>
            <p:ph type="ftr" sz="quarter" idx="11"/>
          </p:nvPr>
        </p:nvSpPr>
        <p:spPr/>
        <p:txBody>
          <a:bodyPr/>
          <a:lstStyle/>
          <a:p>
            <a:r>
              <a:rPr lang="en-US" smtClean="0"/>
              <a:t>Amrita Center for Cybersecurity</a:t>
            </a:r>
            <a:endParaRPr lang="en-US"/>
          </a:p>
        </p:txBody>
      </p:sp>
      <p:sp>
        <p:nvSpPr>
          <p:cNvPr id="15" name="Slide Number Placeholder 14"/>
          <p:cNvSpPr>
            <a:spLocks noGrp="1"/>
          </p:cNvSpPr>
          <p:nvPr>
            <p:ph type="sldNum" sz="quarter" idx="12"/>
          </p:nvPr>
        </p:nvSpPr>
        <p:spPr/>
        <p:txBody>
          <a:bodyPr/>
          <a:lstStyle/>
          <a:p>
            <a:fld id="{A6F3C3BC-51E5-EA44-9A26-97B44896E6CD}" type="slidenum">
              <a:rPr lang="en-US" smtClean="0"/>
              <a:t>47</a:t>
            </a:fld>
            <a:endParaRPr lang="en-US"/>
          </a:p>
        </p:txBody>
      </p:sp>
    </p:spTree>
    <p:extLst>
      <p:ext uri="{BB962C8B-B14F-4D97-AF65-F5344CB8AC3E}">
        <p14:creationId xmlns:p14="http://schemas.microsoft.com/office/powerpoint/2010/main" val="23876655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Ciphers</a:t>
            </a:r>
            <a:endParaRPr lang="en-US" dirty="0"/>
          </a:p>
        </p:txBody>
      </p:sp>
      <p:pic>
        <p:nvPicPr>
          <p:cNvPr id="11" name="Picture 10" descr="Screen Shot 2015-01-25 at 8.41.1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87319"/>
            <a:ext cx="9144000" cy="2346322"/>
          </a:xfrm>
          <a:prstGeom prst="rect">
            <a:avLst/>
          </a:prstGeom>
        </p:spPr>
      </p:pic>
      <p:sp>
        <p:nvSpPr>
          <p:cNvPr id="12" name="Content Placeholder 2"/>
          <p:cNvSpPr>
            <a:spLocks noGrp="1"/>
          </p:cNvSpPr>
          <p:nvPr>
            <p:ph idx="1"/>
          </p:nvPr>
        </p:nvSpPr>
        <p:spPr>
          <a:xfrm>
            <a:off x="457200" y="4512330"/>
            <a:ext cx="8229600" cy="2242655"/>
          </a:xfrm>
        </p:spPr>
        <p:txBody>
          <a:bodyPr>
            <a:normAutofit/>
          </a:bodyPr>
          <a:lstStyle/>
          <a:p>
            <a:r>
              <a:rPr lang="en-US" dirty="0" smtClean="0"/>
              <a:t>Block ciphers are practical constructions of pseudorandom permutations/functions</a:t>
            </a:r>
          </a:p>
          <a:p>
            <a:r>
              <a:rPr lang="en-US" dirty="0" smtClean="0"/>
              <a:t>Canonical Examples </a:t>
            </a:r>
          </a:p>
          <a:p>
            <a:pPr lvl="1"/>
            <a:r>
              <a:rPr lang="en-US" dirty="0" smtClean="0"/>
              <a:t>3DES n = 64 ,  k = 168 bits</a:t>
            </a:r>
          </a:p>
          <a:p>
            <a:pPr lvl="1"/>
            <a:r>
              <a:rPr lang="en-US" dirty="0" smtClean="0"/>
              <a:t>AES n = 128, k = 128, 192, 256 bits</a:t>
            </a:r>
          </a:p>
          <a:p>
            <a:pPr marL="0" indent="0">
              <a:buNone/>
            </a:pPr>
            <a:endParaRPr lang="en-US" dirty="0"/>
          </a:p>
        </p:txBody>
      </p:sp>
      <p:sp>
        <p:nvSpPr>
          <p:cNvPr id="3" name="Footer Placeholder 2"/>
          <p:cNvSpPr>
            <a:spLocks noGrp="1"/>
          </p:cNvSpPr>
          <p:nvPr>
            <p:ph type="ftr" sz="quarter" idx="11"/>
          </p:nvPr>
        </p:nvSpPr>
        <p:spPr/>
        <p:txBody>
          <a:bodyPr/>
          <a:lstStyle/>
          <a:p>
            <a:r>
              <a:rPr lang="en-US" smtClean="0"/>
              <a:t>Amrita Center for Cybersecurity</a:t>
            </a:r>
            <a:endParaRPr lang="en-US"/>
          </a:p>
        </p:txBody>
      </p:sp>
      <p:sp>
        <p:nvSpPr>
          <p:cNvPr id="4" name="Slide Number Placeholder 3"/>
          <p:cNvSpPr>
            <a:spLocks noGrp="1"/>
          </p:cNvSpPr>
          <p:nvPr>
            <p:ph type="sldNum" sz="quarter" idx="12"/>
          </p:nvPr>
        </p:nvSpPr>
        <p:spPr/>
        <p:txBody>
          <a:bodyPr/>
          <a:lstStyle/>
          <a:p>
            <a:fld id="{A6F3C3BC-51E5-EA44-9A26-97B44896E6CD}" type="slidenum">
              <a:rPr lang="en-US" smtClean="0"/>
              <a:t>48</a:t>
            </a:fld>
            <a:endParaRPr lang="en-US"/>
          </a:p>
        </p:txBody>
      </p:sp>
    </p:spTree>
    <p:extLst>
      <p:ext uri="{BB962C8B-B14F-4D97-AF65-F5344CB8AC3E}">
        <p14:creationId xmlns:p14="http://schemas.microsoft.com/office/powerpoint/2010/main" val="704977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Ciphers </a:t>
            </a:r>
            <a:r>
              <a:rPr lang="en-US" dirty="0"/>
              <a:t>B</a:t>
            </a:r>
            <a:r>
              <a:rPr lang="en-US" dirty="0" smtClean="0"/>
              <a:t>uilt by Iteration</a:t>
            </a:r>
            <a:endParaRPr lang="en-US" dirty="0"/>
          </a:p>
        </p:txBody>
      </p:sp>
      <p:pic>
        <p:nvPicPr>
          <p:cNvPr id="7" name="Picture 6" descr="Screen Shot 2015-01-25 at 11.12.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73175"/>
            <a:ext cx="9144000" cy="3290787"/>
          </a:xfrm>
          <a:prstGeom prst="rect">
            <a:avLst/>
          </a:prstGeom>
        </p:spPr>
      </p:pic>
      <p:sp>
        <p:nvSpPr>
          <p:cNvPr id="8" name="Content Placeholder 2"/>
          <p:cNvSpPr>
            <a:spLocks noGrp="1"/>
          </p:cNvSpPr>
          <p:nvPr>
            <p:ph idx="1"/>
          </p:nvPr>
        </p:nvSpPr>
        <p:spPr>
          <a:xfrm>
            <a:off x="457200" y="5052185"/>
            <a:ext cx="8229600" cy="1702800"/>
          </a:xfrm>
        </p:spPr>
        <p:txBody>
          <a:bodyPr>
            <a:normAutofit/>
          </a:bodyPr>
          <a:lstStyle/>
          <a:p>
            <a:pPr marL="0" indent="0">
              <a:buNone/>
            </a:pPr>
            <a:r>
              <a:rPr lang="en-US" dirty="0" smtClean="0"/>
              <a:t>R(k,m) is called the round function</a:t>
            </a:r>
          </a:p>
          <a:p>
            <a:pPr marL="0" indent="0">
              <a:buNone/>
            </a:pPr>
            <a:r>
              <a:rPr lang="en-US" dirty="0" smtClean="0"/>
              <a:t>Canonical Examples </a:t>
            </a:r>
          </a:p>
          <a:p>
            <a:pPr lvl="1"/>
            <a:r>
              <a:rPr lang="en-US" dirty="0" smtClean="0"/>
              <a:t>3DES Number of rounds = 48 </a:t>
            </a:r>
          </a:p>
          <a:p>
            <a:pPr lvl="1"/>
            <a:r>
              <a:rPr lang="en-US" dirty="0" smtClean="0"/>
              <a:t>AES </a:t>
            </a:r>
            <a:r>
              <a:rPr lang="en-US" dirty="0"/>
              <a:t>-</a:t>
            </a:r>
            <a:r>
              <a:rPr lang="en-US" dirty="0" smtClean="0"/>
              <a:t>128 Number of rounds = 10</a:t>
            </a:r>
          </a:p>
          <a:p>
            <a:pPr marL="0" indent="0">
              <a:buNone/>
            </a:pPr>
            <a:endParaRPr lang="en-US" dirty="0"/>
          </a:p>
        </p:txBody>
      </p:sp>
      <p:sp>
        <p:nvSpPr>
          <p:cNvPr id="3" name="Footer Placeholder 2"/>
          <p:cNvSpPr>
            <a:spLocks noGrp="1"/>
          </p:cNvSpPr>
          <p:nvPr>
            <p:ph type="ftr" sz="quarter" idx="11"/>
          </p:nvPr>
        </p:nvSpPr>
        <p:spPr/>
        <p:txBody>
          <a:bodyPr/>
          <a:lstStyle/>
          <a:p>
            <a:r>
              <a:rPr lang="en-US" smtClean="0"/>
              <a:t>Amrita Center for Cybersecurity</a:t>
            </a:r>
            <a:endParaRPr lang="en-US"/>
          </a:p>
        </p:txBody>
      </p:sp>
      <p:sp>
        <p:nvSpPr>
          <p:cNvPr id="4" name="Slide Number Placeholder 3"/>
          <p:cNvSpPr>
            <a:spLocks noGrp="1"/>
          </p:cNvSpPr>
          <p:nvPr>
            <p:ph type="sldNum" sz="quarter" idx="12"/>
          </p:nvPr>
        </p:nvSpPr>
        <p:spPr/>
        <p:txBody>
          <a:bodyPr/>
          <a:lstStyle/>
          <a:p>
            <a:fld id="{A6F3C3BC-51E5-EA44-9A26-97B44896E6CD}" type="slidenum">
              <a:rPr lang="en-US" smtClean="0"/>
              <a:t>49</a:t>
            </a:fld>
            <a:endParaRPr lang="en-US"/>
          </a:p>
        </p:txBody>
      </p:sp>
      <p:sp>
        <p:nvSpPr>
          <p:cNvPr id="5" name="TextBox 4"/>
          <p:cNvSpPr txBox="1"/>
          <p:nvPr/>
        </p:nvSpPr>
        <p:spPr>
          <a:xfrm>
            <a:off x="8066393" y="2719059"/>
            <a:ext cx="1149152" cy="646331"/>
          </a:xfrm>
          <a:prstGeom prst="rect">
            <a:avLst/>
          </a:prstGeom>
          <a:noFill/>
        </p:spPr>
        <p:txBody>
          <a:bodyPr wrap="square" rtlCol="0">
            <a:spAutoFit/>
          </a:bodyPr>
          <a:lstStyle/>
          <a:p>
            <a:r>
              <a:rPr lang="en-US" b="1" dirty="0" smtClean="0"/>
              <a:t>Round keys</a:t>
            </a:r>
            <a:endParaRPr lang="en-US" b="1" dirty="0"/>
          </a:p>
        </p:txBody>
      </p:sp>
    </p:spTree>
    <p:extLst>
      <p:ext uri="{BB962C8B-B14F-4D97-AF65-F5344CB8AC3E}">
        <p14:creationId xmlns:p14="http://schemas.microsoft.com/office/powerpoint/2010/main" val="16280278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Threat models for encryption (informal)</a:t>
            </a:r>
            <a:endParaRPr lang="en-US" dirty="0"/>
          </a:p>
        </p:txBody>
      </p:sp>
      <p:sp>
        <p:nvSpPr>
          <p:cNvPr id="3" name="Content Placeholder 2"/>
          <p:cNvSpPr>
            <a:spLocks noGrp="1"/>
          </p:cNvSpPr>
          <p:nvPr>
            <p:ph idx="1"/>
          </p:nvPr>
        </p:nvSpPr>
        <p:spPr/>
        <p:txBody>
          <a:bodyPr>
            <a:normAutofit/>
          </a:bodyPr>
          <a:lstStyle/>
          <a:p>
            <a:r>
              <a:rPr lang="en-US" dirty="0" err="1" smtClean="0"/>
              <a:t>Ciphertext</a:t>
            </a:r>
            <a:r>
              <a:rPr lang="en-US" dirty="0" smtClean="0"/>
              <a:t>-only attack</a:t>
            </a:r>
          </a:p>
          <a:p>
            <a:pPr lvl="1"/>
            <a:r>
              <a:rPr lang="en-US" dirty="0" smtClean="0"/>
              <a:t>One ciphertext or many?</a:t>
            </a:r>
          </a:p>
          <a:p>
            <a:r>
              <a:rPr lang="en-US" dirty="0" smtClean="0"/>
              <a:t>Known-plaintext attack</a:t>
            </a:r>
          </a:p>
          <a:p>
            <a:pPr lvl="1"/>
            <a:r>
              <a:rPr lang="en-US" dirty="0" smtClean="0"/>
              <a:t>Attacker obtains one or more cipher texts whose underlying plain text is known</a:t>
            </a:r>
          </a:p>
          <a:p>
            <a:pPr lvl="1"/>
            <a:r>
              <a:rPr lang="en-US" dirty="0" err="1" smtClean="0"/>
              <a:t>Eg</a:t>
            </a:r>
            <a:r>
              <a:rPr lang="en-US" dirty="0" smtClean="0"/>
              <a:t>. “Hello” messages sent between </a:t>
            </a:r>
            <a:r>
              <a:rPr lang="en-US" dirty="0"/>
              <a:t>A</a:t>
            </a:r>
            <a:r>
              <a:rPr lang="en-US" dirty="0" smtClean="0"/>
              <a:t>lice and Bob encrypted using same key</a:t>
            </a:r>
            <a:endParaRPr lang="en-US" dirty="0"/>
          </a:p>
          <a:p>
            <a:r>
              <a:rPr lang="en-US" dirty="0" smtClean="0"/>
              <a:t>Chosen-plaintext attack</a:t>
            </a:r>
          </a:p>
          <a:p>
            <a:pPr lvl="1"/>
            <a:r>
              <a:rPr lang="en-US" dirty="0" smtClean="0"/>
              <a:t>Attacker obtains one more cipher texts for plain text of his choice</a:t>
            </a:r>
            <a:endParaRPr lang="en-US" dirty="0"/>
          </a:p>
          <a:p>
            <a:r>
              <a:rPr lang="en-US" dirty="0" smtClean="0"/>
              <a:t>Chosen-ciphertext attack</a:t>
            </a:r>
          </a:p>
          <a:p>
            <a:pPr lvl="1"/>
            <a:r>
              <a:rPr lang="en-US" dirty="0" smtClean="0"/>
              <a:t>Attacker is able to get the parties to decrypt certain cipher texts of his choice</a:t>
            </a:r>
            <a:endParaRPr lang="en-US" dirty="0"/>
          </a:p>
        </p:txBody>
      </p:sp>
      <p:sp>
        <p:nvSpPr>
          <p:cNvPr id="4" name="Footer Placeholder 3"/>
          <p:cNvSpPr>
            <a:spLocks noGrp="1"/>
          </p:cNvSpPr>
          <p:nvPr>
            <p:ph type="ftr" sz="quarter" idx="11"/>
          </p:nvPr>
        </p:nvSpPr>
        <p:spPr/>
        <p:txBody>
          <a:bodyPr/>
          <a:lstStyle/>
          <a:p>
            <a:r>
              <a:rPr lang="en-US" smtClean="0"/>
              <a:t>AMRITA CENTER FOR CYBERSECURITY</a:t>
            </a:r>
            <a:endParaRPr lang="en-US"/>
          </a:p>
        </p:txBody>
      </p:sp>
      <p:sp>
        <p:nvSpPr>
          <p:cNvPr id="5" name="Slide Number Placeholder 4"/>
          <p:cNvSpPr>
            <a:spLocks noGrp="1"/>
          </p:cNvSpPr>
          <p:nvPr>
            <p:ph type="sldNum" sz="quarter" idx="12"/>
          </p:nvPr>
        </p:nvSpPr>
        <p:spPr/>
        <p:txBody>
          <a:bodyPr/>
          <a:lstStyle/>
          <a:p>
            <a:fld id="{26EAE79F-8373-9B49-B0D1-4D8E73CDE129}" type="slidenum">
              <a:rPr lang="en-US" smtClean="0"/>
              <a:t>5</a:t>
            </a:fld>
            <a:endParaRPr lang="en-US"/>
          </a:p>
        </p:txBody>
      </p:sp>
    </p:spTree>
    <p:extLst>
      <p:ext uri="{BB962C8B-B14F-4D97-AF65-F5344CB8AC3E}">
        <p14:creationId xmlns:p14="http://schemas.microsoft.com/office/powerpoint/2010/main" val="16951276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CPA-secure encryption</a:t>
            </a:r>
            <a:endParaRPr lang="en-US" dirty="0"/>
          </a:p>
        </p:txBody>
      </p:sp>
      <p:sp>
        <p:nvSpPr>
          <p:cNvPr id="3" name="Content Placeholder 2"/>
          <p:cNvSpPr>
            <a:spLocks noGrp="1"/>
          </p:cNvSpPr>
          <p:nvPr>
            <p:ph idx="1"/>
          </p:nvPr>
        </p:nvSpPr>
        <p:spPr/>
        <p:txBody>
          <a:bodyPr>
            <a:normAutofit/>
          </a:bodyPr>
          <a:lstStyle/>
          <a:p>
            <a:r>
              <a:rPr lang="en-US" dirty="0" smtClean="0"/>
              <a:t>CPA secure encryption based on block cipher</a:t>
            </a:r>
          </a:p>
          <a:p>
            <a:r>
              <a:rPr lang="en-US" dirty="0" smtClean="0"/>
              <a:t>Let F be a keyed function</a:t>
            </a:r>
            <a:endParaRPr lang="en-US" dirty="0"/>
          </a:p>
          <a:p>
            <a:r>
              <a:rPr lang="en-US" dirty="0" smtClean="0"/>
              <a:t>Gen(1</a:t>
            </a:r>
            <a:r>
              <a:rPr lang="en-US" baseline="30000" dirty="0" smtClean="0"/>
              <a:t>n</a:t>
            </a:r>
            <a:r>
              <a:rPr lang="en-US" dirty="0" smtClean="0"/>
              <a:t>): choose a uniform key k </a:t>
            </a:r>
            <a:r>
              <a:rPr lang="en-US" dirty="0" smtClean="0">
                <a:sym typeface="Symbol"/>
              </a:rPr>
              <a:t> {0, 1}</a:t>
            </a:r>
            <a:r>
              <a:rPr lang="en-US" baseline="30000" dirty="0" smtClean="0">
                <a:sym typeface="Symbol"/>
              </a:rPr>
              <a:t>n</a:t>
            </a:r>
            <a:endParaRPr lang="en-US" dirty="0" smtClean="0">
              <a:sym typeface="Symbol"/>
            </a:endParaRPr>
          </a:p>
          <a:p>
            <a:r>
              <a:rPr lang="en-US" dirty="0" smtClean="0"/>
              <a:t>Enc</a:t>
            </a:r>
            <a:r>
              <a:rPr lang="en-US" baseline="-25000" dirty="0" smtClean="0"/>
              <a:t>k</a:t>
            </a:r>
            <a:r>
              <a:rPr lang="en-US" dirty="0" smtClean="0"/>
              <a:t>(m), for |m| = |k|: </a:t>
            </a:r>
          </a:p>
          <a:p>
            <a:pPr lvl="1"/>
            <a:r>
              <a:rPr lang="en-US" dirty="0" smtClean="0"/>
              <a:t>Choose uniform r </a:t>
            </a:r>
            <a:r>
              <a:rPr lang="en-US" dirty="0" smtClean="0">
                <a:sym typeface="Symbol"/>
              </a:rPr>
              <a:t> {0, 1}</a:t>
            </a:r>
            <a:r>
              <a:rPr lang="en-US" baseline="30000" dirty="0" smtClean="0">
                <a:sym typeface="Symbol"/>
              </a:rPr>
              <a:t>n</a:t>
            </a:r>
            <a:endParaRPr lang="en-US" dirty="0">
              <a:sym typeface="Symbol"/>
            </a:endParaRPr>
          </a:p>
          <a:p>
            <a:pPr lvl="1"/>
            <a:r>
              <a:rPr lang="en-US" dirty="0" smtClean="0">
                <a:sym typeface="Symbol"/>
              </a:rPr>
              <a:t>Output ciphertext &lt; r, </a:t>
            </a:r>
            <a:r>
              <a:rPr lang="en-US" dirty="0" err="1" smtClean="0">
                <a:sym typeface="Symbol"/>
              </a:rPr>
              <a:t>F</a:t>
            </a:r>
            <a:r>
              <a:rPr lang="en-US" baseline="-25000" dirty="0" err="1" smtClean="0">
                <a:sym typeface="Symbol"/>
              </a:rPr>
              <a:t>k</a:t>
            </a:r>
            <a:r>
              <a:rPr lang="en-US" dirty="0" smtClean="0">
                <a:sym typeface="Symbol"/>
              </a:rPr>
              <a:t>(r)  m &gt;</a:t>
            </a:r>
          </a:p>
          <a:p>
            <a:pPr lvl="1"/>
            <a:r>
              <a:rPr lang="en-US" dirty="0" smtClean="0">
                <a:sym typeface="Symbol"/>
              </a:rPr>
              <a:t>Encryption is randomized since r is random</a:t>
            </a:r>
          </a:p>
          <a:p>
            <a:r>
              <a:rPr lang="en-US" dirty="0" smtClean="0">
                <a:sym typeface="Symbol"/>
              </a:rPr>
              <a:t>Dec</a:t>
            </a:r>
            <a:r>
              <a:rPr lang="en-US" baseline="-25000" dirty="0" smtClean="0">
                <a:sym typeface="Symbol"/>
              </a:rPr>
              <a:t>k</a:t>
            </a:r>
            <a:r>
              <a:rPr lang="en-US" dirty="0" smtClean="0">
                <a:sym typeface="Symbol"/>
              </a:rPr>
              <a:t>( &lt; c</a:t>
            </a:r>
            <a:r>
              <a:rPr lang="en-US" baseline="-25000" dirty="0" smtClean="0">
                <a:sym typeface="Symbol"/>
              </a:rPr>
              <a:t>1</a:t>
            </a:r>
            <a:r>
              <a:rPr lang="en-US" dirty="0" smtClean="0">
                <a:sym typeface="Symbol"/>
              </a:rPr>
              <a:t>, c</a:t>
            </a:r>
            <a:r>
              <a:rPr lang="en-US" baseline="-25000" dirty="0" smtClean="0">
                <a:sym typeface="Symbol"/>
              </a:rPr>
              <a:t>2</a:t>
            </a:r>
            <a:r>
              <a:rPr lang="en-US" dirty="0" smtClean="0">
                <a:sym typeface="Symbol"/>
              </a:rPr>
              <a:t> &gt; ): output c</a:t>
            </a:r>
            <a:r>
              <a:rPr lang="en-US" baseline="-25000" dirty="0" smtClean="0">
                <a:sym typeface="Symbol"/>
              </a:rPr>
              <a:t>2</a:t>
            </a:r>
            <a:r>
              <a:rPr lang="en-US" dirty="0" smtClean="0">
                <a:sym typeface="Symbol"/>
              </a:rPr>
              <a:t>  </a:t>
            </a:r>
            <a:r>
              <a:rPr lang="en-US" dirty="0" err="1" smtClean="0">
                <a:sym typeface="Symbol"/>
              </a:rPr>
              <a:t>F</a:t>
            </a:r>
            <a:r>
              <a:rPr lang="en-US" baseline="-25000" dirty="0" err="1" smtClean="0">
                <a:sym typeface="Symbol"/>
              </a:rPr>
              <a:t>k</a:t>
            </a:r>
            <a:r>
              <a:rPr lang="en-US" dirty="0" smtClean="0">
                <a:sym typeface="Symbol"/>
              </a:rPr>
              <a:t>(c</a:t>
            </a:r>
            <a:r>
              <a:rPr lang="en-US" baseline="-25000" dirty="0" smtClean="0">
                <a:sym typeface="Symbol"/>
              </a:rPr>
              <a:t>1</a:t>
            </a:r>
            <a:r>
              <a:rPr lang="en-US" dirty="0" smtClean="0">
                <a:sym typeface="Symbol"/>
              </a:rPr>
              <a:t>)</a:t>
            </a:r>
            <a:endParaRPr lang="en-US" dirty="0">
              <a:sym typeface="Symbol"/>
            </a:endParaRPr>
          </a:p>
          <a:p>
            <a:r>
              <a:rPr lang="en-US" dirty="0" smtClean="0">
                <a:sym typeface="Symbol"/>
              </a:rPr>
              <a:t>Correctness can be easily verified…</a:t>
            </a:r>
            <a:endParaRPr lang="en-US" dirty="0">
              <a:sym typeface="Symbol"/>
            </a:endParaRPr>
          </a:p>
        </p:txBody>
      </p:sp>
      <p:sp>
        <p:nvSpPr>
          <p:cNvPr id="4" name="Footer Placeholder 3"/>
          <p:cNvSpPr>
            <a:spLocks noGrp="1"/>
          </p:cNvSpPr>
          <p:nvPr>
            <p:ph type="ftr" sz="quarter" idx="11"/>
          </p:nvPr>
        </p:nvSpPr>
        <p:spPr/>
        <p:txBody>
          <a:bodyPr/>
          <a:lstStyle/>
          <a:p>
            <a:r>
              <a:rPr lang="en-US" smtClean="0"/>
              <a:t>Amrita Center for Cybersecurity</a:t>
            </a:r>
            <a:endParaRPr lang="en-US"/>
          </a:p>
        </p:txBody>
      </p:sp>
      <p:sp>
        <p:nvSpPr>
          <p:cNvPr id="5" name="Slide Number Placeholder 4"/>
          <p:cNvSpPr>
            <a:spLocks noGrp="1"/>
          </p:cNvSpPr>
          <p:nvPr>
            <p:ph type="sldNum" sz="quarter" idx="12"/>
          </p:nvPr>
        </p:nvSpPr>
        <p:spPr/>
        <p:txBody>
          <a:bodyPr/>
          <a:lstStyle/>
          <a:p>
            <a:fld id="{A6F3C3BC-51E5-EA44-9A26-97B44896E6CD}" type="slidenum">
              <a:rPr lang="en-US" smtClean="0"/>
              <a:t>50</a:t>
            </a:fld>
            <a:endParaRPr lang="en-US"/>
          </a:p>
        </p:txBody>
      </p:sp>
    </p:spTree>
    <p:extLst>
      <p:ext uri="{BB962C8B-B14F-4D97-AF65-F5344CB8AC3E}">
        <p14:creationId xmlns:p14="http://schemas.microsoft.com/office/powerpoint/2010/main" val="318593844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381000" y="2790825"/>
            <a:ext cx="1316038" cy="476250"/>
          </a:xfrm>
          <a:prstGeom prst="rect">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rgbClr val="000000"/>
                </a:solidFill>
                <a:latin typeface="Arial" charset="0"/>
              </a:defRPr>
            </a:lvl1pPr>
            <a:lvl2pPr marL="742950" indent="-285750">
              <a:defRPr sz="2400">
                <a:solidFill>
                  <a:srgbClr val="000000"/>
                </a:solidFill>
                <a:latin typeface="Arial" charset="0"/>
              </a:defRPr>
            </a:lvl2pPr>
            <a:lvl3pPr marL="1143000" indent="-228600">
              <a:defRPr sz="2400">
                <a:solidFill>
                  <a:srgbClr val="000000"/>
                </a:solidFill>
                <a:latin typeface="Arial" charset="0"/>
              </a:defRPr>
            </a:lvl3pPr>
            <a:lvl4pPr marL="1600200" indent="-228600">
              <a:defRPr sz="2400">
                <a:solidFill>
                  <a:srgbClr val="000000"/>
                </a:solidFill>
                <a:latin typeface="Arial" charset="0"/>
              </a:defRPr>
            </a:lvl4pPr>
            <a:lvl5pPr marL="2057400" indent="-228600">
              <a:defRPr sz="2400">
                <a:solidFill>
                  <a:srgbClr val="000000"/>
                </a:solidFill>
                <a:latin typeface="Arial" charset="0"/>
              </a:defRPr>
            </a:lvl5pPr>
            <a:lvl6pPr marL="2514600" indent="-228600" algn="ctr" eaLnBrk="0" fontAlgn="base" hangingPunct="0">
              <a:spcBef>
                <a:spcPct val="0"/>
              </a:spcBef>
              <a:spcAft>
                <a:spcPct val="0"/>
              </a:spcAft>
              <a:defRPr sz="2400">
                <a:solidFill>
                  <a:srgbClr val="000000"/>
                </a:solidFill>
                <a:latin typeface="Arial" charset="0"/>
              </a:defRPr>
            </a:lvl6pPr>
            <a:lvl7pPr marL="2971800" indent="-228600" algn="ctr" eaLnBrk="0" fontAlgn="base" hangingPunct="0">
              <a:spcBef>
                <a:spcPct val="0"/>
              </a:spcBef>
              <a:spcAft>
                <a:spcPct val="0"/>
              </a:spcAft>
              <a:defRPr sz="2400">
                <a:solidFill>
                  <a:srgbClr val="000000"/>
                </a:solidFill>
                <a:latin typeface="Arial" charset="0"/>
              </a:defRPr>
            </a:lvl7pPr>
            <a:lvl8pPr marL="3429000" indent="-228600" algn="ctr" eaLnBrk="0" fontAlgn="base" hangingPunct="0">
              <a:spcBef>
                <a:spcPct val="0"/>
              </a:spcBef>
              <a:spcAft>
                <a:spcPct val="0"/>
              </a:spcAft>
              <a:defRPr sz="2400">
                <a:solidFill>
                  <a:srgbClr val="000000"/>
                </a:solidFill>
                <a:latin typeface="Arial" charset="0"/>
              </a:defRPr>
            </a:lvl8pPr>
            <a:lvl9pPr marL="3886200" indent="-228600" algn="ctr" eaLnBrk="0" fontAlgn="base" hangingPunct="0">
              <a:spcBef>
                <a:spcPct val="0"/>
              </a:spcBef>
              <a:spcAft>
                <a:spcPct val="0"/>
              </a:spcAft>
              <a:defRPr sz="2400">
                <a:solidFill>
                  <a:srgbClr val="000000"/>
                </a:solidFill>
                <a:latin typeface="Arial" charset="0"/>
              </a:defRPr>
            </a:lvl9pPr>
          </a:lstStyle>
          <a:p>
            <a:r>
              <a:rPr lang="en-US" altLang="en-US" dirty="0" smtClean="0">
                <a:latin typeface="+mn-lt"/>
              </a:rPr>
              <a:t>     key</a:t>
            </a:r>
            <a:endParaRPr lang="en-US" altLang="en-US" dirty="0">
              <a:latin typeface="+mn-lt"/>
            </a:endParaRPr>
          </a:p>
        </p:txBody>
      </p:sp>
      <p:sp>
        <p:nvSpPr>
          <p:cNvPr id="5" name="Rectangle 4"/>
          <p:cNvSpPr>
            <a:spLocks noChangeArrowheads="1"/>
          </p:cNvSpPr>
          <p:nvPr/>
        </p:nvSpPr>
        <p:spPr bwMode="auto">
          <a:xfrm>
            <a:off x="990600" y="4648200"/>
            <a:ext cx="1944688" cy="476250"/>
          </a:xfrm>
          <a:prstGeom prst="rect">
            <a:avLst/>
          </a:prstGeom>
          <a:solidFill>
            <a:srgbClr val="FFFFFF"/>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rgbClr val="000000"/>
                </a:solidFill>
                <a:latin typeface="Arial" charset="0"/>
              </a:defRPr>
            </a:lvl1pPr>
            <a:lvl2pPr marL="742950" indent="-285750">
              <a:defRPr sz="2400">
                <a:solidFill>
                  <a:srgbClr val="000000"/>
                </a:solidFill>
                <a:latin typeface="Arial" charset="0"/>
              </a:defRPr>
            </a:lvl2pPr>
            <a:lvl3pPr marL="1143000" indent="-228600">
              <a:defRPr sz="2400">
                <a:solidFill>
                  <a:srgbClr val="000000"/>
                </a:solidFill>
                <a:latin typeface="Arial" charset="0"/>
              </a:defRPr>
            </a:lvl3pPr>
            <a:lvl4pPr marL="1600200" indent="-228600">
              <a:defRPr sz="2400">
                <a:solidFill>
                  <a:srgbClr val="000000"/>
                </a:solidFill>
                <a:latin typeface="Arial" charset="0"/>
              </a:defRPr>
            </a:lvl4pPr>
            <a:lvl5pPr marL="2057400" indent="-228600">
              <a:defRPr sz="2400">
                <a:solidFill>
                  <a:srgbClr val="000000"/>
                </a:solidFill>
                <a:latin typeface="Arial" charset="0"/>
              </a:defRPr>
            </a:lvl5pPr>
            <a:lvl6pPr marL="2514600" indent="-228600" algn="ctr" eaLnBrk="0" fontAlgn="base" hangingPunct="0">
              <a:spcBef>
                <a:spcPct val="0"/>
              </a:spcBef>
              <a:spcAft>
                <a:spcPct val="0"/>
              </a:spcAft>
              <a:defRPr sz="2400">
                <a:solidFill>
                  <a:srgbClr val="000000"/>
                </a:solidFill>
                <a:latin typeface="Arial" charset="0"/>
              </a:defRPr>
            </a:lvl6pPr>
            <a:lvl7pPr marL="2971800" indent="-228600" algn="ctr" eaLnBrk="0" fontAlgn="base" hangingPunct="0">
              <a:spcBef>
                <a:spcPct val="0"/>
              </a:spcBef>
              <a:spcAft>
                <a:spcPct val="0"/>
              </a:spcAft>
              <a:defRPr sz="2400">
                <a:solidFill>
                  <a:srgbClr val="000000"/>
                </a:solidFill>
                <a:latin typeface="Arial" charset="0"/>
              </a:defRPr>
            </a:lvl7pPr>
            <a:lvl8pPr marL="3429000" indent="-228600" algn="ctr" eaLnBrk="0" fontAlgn="base" hangingPunct="0">
              <a:spcBef>
                <a:spcPct val="0"/>
              </a:spcBef>
              <a:spcAft>
                <a:spcPct val="0"/>
              </a:spcAft>
              <a:defRPr sz="2400">
                <a:solidFill>
                  <a:srgbClr val="000000"/>
                </a:solidFill>
                <a:latin typeface="Arial" charset="0"/>
              </a:defRPr>
            </a:lvl8pPr>
            <a:lvl9pPr marL="3886200" indent="-228600" algn="ctr" eaLnBrk="0" fontAlgn="base" hangingPunct="0">
              <a:spcBef>
                <a:spcPct val="0"/>
              </a:spcBef>
              <a:spcAft>
                <a:spcPct val="0"/>
              </a:spcAft>
              <a:defRPr sz="2400">
                <a:solidFill>
                  <a:srgbClr val="000000"/>
                </a:solidFill>
                <a:latin typeface="Arial" charset="0"/>
              </a:defRPr>
            </a:lvl9pPr>
          </a:lstStyle>
          <a:p>
            <a:r>
              <a:rPr lang="en-US" altLang="en-US" dirty="0" smtClean="0">
                <a:latin typeface="+mn-lt"/>
              </a:rPr>
              <a:t>     message</a:t>
            </a:r>
            <a:endParaRPr lang="en-US" altLang="en-US" dirty="0">
              <a:latin typeface="+mn-lt"/>
            </a:endParaRPr>
          </a:p>
        </p:txBody>
      </p:sp>
      <p:grpSp>
        <p:nvGrpSpPr>
          <p:cNvPr id="6" name="Group 5"/>
          <p:cNvGrpSpPr>
            <a:grpSpLocks/>
          </p:cNvGrpSpPr>
          <p:nvPr/>
        </p:nvGrpSpPr>
        <p:grpSpPr bwMode="auto">
          <a:xfrm>
            <a:off x="4200525" y="4657725"/>
            <a:ext cx="457200" cy="457200"/>
            <a:chOff x="2928" y="2592"/>
            <a:chExt cx="288" cy="288"/>
          </a:xfrm>
        </p:grpSpPr>
        <p:sp>
          <p:nvSpPr>
            <p:cNvPr id="7" name="Oval 6"/>
            <p:cNvSpPr>
              <a:spLocks noChangeArrowheads="1"/>
            </p:cNvSpPr>
            <p:nvPr/>
          </p:nvSpPr>
          <p:spPr bwMode="auto">
            <a:xfrm>
              <a:off x="2928" y="2592"/>
              <a:ext cx="288" cy="288"/>
            </a:xfrm>
            <a:prstGeom prst="ellipse">
              <a:avLst/>
            </a:prstGeom>
            <a:solidFill>
              <a:srgbClr val="FFFFFF"/>
            </a:solidFill>
            <a:ln w="1905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rgbClr val="000000"/>
                  </a:solidFill>
                  <a:latin typeface="Arial" charset="0"/>
                </a:defRPr>
              </a:lvl1pPr>
              <a:lvl2pPr marL="742950" indent="-285750">
                <a:defRPr sz="2400">
                  <a:solidFill>
                    <a:srgbClr val="000000"/>
                  </a:solidFill>
                  <a:latin typeface="Arial" charset="0"/>
                </a:defRPr>
              </a:lvl2pPr>
              <a:lvl3pPr marL="1143000" indent="-228600">
                <a:defRPr sz="2400">
                  <a:solidFill>
                    <a:srgbClr val="000000"/>
                  </a:solidFill>
                  <a:latin typeface="Arial" charset="0"/>
                </a:defRPr>
              </a:lvl3pPr>
              <a:lvl4pPr marL="1600200" indent="-228600">
                <a:defRPr sz="2400">
                  <a:solidFill>
                    <a:srgbClr val="000000"/>
                  </a:solidFill>
                  <a:latin typeface="Arial" charset="0"/>
                </a:defRPr>
              </a:lvl4pPr>
              <a:lvl5pPr marL="2057400" indent="-228600">
                <a:defRPr sz="2400">
                  <a:solidFill>
                    <a:srgbClr val="000000"/>
                  </a:solidFill>
                  <a:latin typeface="Arial" charset="0"/>
                </a:defRPr>
              </a:lvl5pPr>
              <a:lvl6pPr marL="2514600" indent="-228600" algn="ctr" eaLnBrk="0" fontAlgn="base" hangingPunct="0">
                <a:spcBef>
                  <a:spcPct val="0"/>
                </a:spcBef>
                <a:spcAft>
                  <a:spcPct val="0"/>
                </a:spcAft>
                <a:defRPr sz="2400">
                  <a:solidFill>
                    <a:srgbClr val="000000"/>
                  </a:solidFill>
                  <a:latin typeface="Arial" charset="0"/>
                </a:defRPr>
              </a:lvl6pPr>
              <a:lvl7pPr marL="2971800" indent="-228600" algn="ctr" eaLnBrk="0" fontAlgn="base" hangingPunct="0">
                <a:spcBef>
                  <a:spcPct val="0"/>
                </a:spcBef>
                <a:spcAft>
                  <a:spcPct val="0"/>
                </a:spcAft>
                <a:defRPr sz="2400">
                  <a:solidFill>
                    <a:srgbClr val="000000"/>
                  </a:solidFill>
                  <a:latin typeface="Arial" charset="0"/>
                </a:defRPr>
              </a:lvl7pPr>
              <a:lvl8pPr marL="3429000" indent="-228600" algn="ctr" eaLnBrk="0" fontAlgn="base" hangingPunct="0">
                <a:spcBef>
                  <a:spcPct val="0"/>
                </a:spcBef>
                <a:spcAft>
                  <a:spcPct val="0"/>
                </a:spcAft>
                <a:defRPr sz="2400">
                  <a:solidFill>
                    <a:srgbClr val="000000"/>
                  </a:solidFill>
                  <a:latin typeface="Arial" charset="0"/>
                </a:defRPr>
              </a:lvl8pPr>
              <a:lvl9pPr marL="3886200" indent="-228600" algn="ctr" eaLnBrk="0" fontAlgn="base" hangingPunct="0">
                <a:spcBef>
                  <a:spcPct val="0"/>
                </a:spcBef>
                <a:spcAft>
                  <a:spcPct val="0"/>
                </a:spcAft>
                <a:defRPr sz="2400">
                  <a:solidFill>
                    <a:srgbClr val="000000"/>
                  </a:solidFill>
                  <a:latin typeface="Arial" charset="0"/>
                </a:defRPr>
              </a:lvl9pPr>
            </a:lstStyle>
            <a:p>
              <a:endParaRPr lang="en-US" altLang="en-US"/>
            </a:p>
          </p:txBody>
        </p:sp>
        <p:sp>
          <p:nvSpPr>
            <p:cNvPr id="8" name="Line 7"/>
            <p:cNvSpPr>
              <a:spLocks noChangeShapeType="1"/>
            </p:cNvSpPr>
            <p:nvPr/>
          </p:nvSpPr>
          <p:spPr bwMode="auto">
            <a:xfrm>
              <a:off x="2928" y="2736"/>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9" name="Line 8"/>
            <p:cNvSpPr>
              <a:spLocks noChangeShapeType="1"/>
            </p:cNvSpPr>
            <p:nvPr/>
          </p:nvSpPr>
          <p:spPr bwMode="auto">
            <a:xfrm rot="5400000">
              <a:off x="2928" y="2736"/>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sp>
        <p:nvSpPr>
          <p:cNvPr id="10" name="Line 9"/>
          <p:cNvSpPr>
            <a:spLocks noChangeShapeType="1"/>
          </p:cNvSpPr>
          <p:nvPr/>
        </p:nvSpPr>
        <p:spPr bwMode="auto">
          <a:xfrm>
            <a:off x="2935288" y="4886325"/>
            <a:ext cx="129540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1" name="Line 10"/>
          <p:cNvSpPr>
            <a:spLocks noChangeShapeType="1"/>
          </p:cNvSpPr>
          <p:nvPr/>
        </p:nvSpPr>
        <p:spPr bwMode="auto">
          <a:xfrm flipV="1">
            <a:off x="4429125" y="3209925"/>
            <a:ext cx="0" cy="1447800"/>
          </a:xfrm>
          <a:prstGeom prst="line">
            <a:avLst/>
          </a:prstGeom>
          <a:noFill/>
          <a:ln w="19050">
            <a:solidFill>
              <a:srgbClr val="000000"/>
            </a:solidFill>
            <a:round/>
            <a:headEnd type="triangle"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 name="Line 11"/>
          <p:cNvSpPr>
            <a:spLocks noChangeShapeType="1"/>
          </p:cNvSpPr>
          <p:nvPr/>
        </p:nvSpPr>
        <p:spPr bwMode="auto">
          <a:xfrm>
            <a:off x="4687888" y="4886325"/>
            <a:ext cx="1408112"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3" name="Rectangle 16"/>
          <p:cNvSpPr>
            <a:spLocks noChangeArrowheads="1"/>
          </p:cNvSpPr>
          <p:nvPr/>
        </p:nvSpPr>
        <p:spPr bwMode="auto">
          <a:xfrm>
            <a:off x="6096000" y="4633913"/>
            <a:ext cx="1676400" cy="476250"/>
          </a:xfrm>
          <a:prstGeom prst="rect">
            <a:avLst/>
          </a:prstGeom>
          <a:solidFill>
            <a:srgbClr val="FFFFFF"/>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rgbClr val="000000"/>
                </a:solidFill>
                <a:latin typeface="Arial" charset="0"/>
              </a:defRPr>
            </a:lvl1pPr>
            <a:lvl2pPr marL="742950" indent="-285750">
              <a:defRPr sz="2400">
                <a:solidFill>
                  <a:srgbClr val="000000"/>
                </a:solidFill>
                <a:latin typeface="Arial" charset="0"/>
              </a:defRPr>
            </a:lvl2pPr>
            <a:lvl3pPr marL="1143000" indent="-228600">
              <a:defRPr sz="2400">
                <a:solidFill>
                  <a:srgbClr val="000000"/>
                </a:solidFill>
                <a:latin typeface="Arial" charset="0"/>
              </a:defRPr>
            </a:lvl3pPr>
            <a:lvl4pPr marL="1600200" indent="-228600">
              <a:defRPr sz="2400">
                <a:solidFill>
                  <a:srgbClr val="000000"/>
                </a:solidFill>
                <a:latin typeface="Arial" charset="0"/>
              </a:defRPr>
            </a:lvl4pPr>
            <a:lvl5pPr marL="2057400" indent="-228600">
              <a:defRPr sz="2400">
                <a:solidFill>
                  <a:srgbClr val="000000"/>
                </a:solidFill>
                <a:latin typeface="Arial" charset="0"/>
              </a:defRPr>
            </a:lvl5pPr>
            <a:lvl6pPr marL="2514600" indent="-228600" algn="ctr" eaLnBrk="0" fontAlgn="base" hangingPunct="0">
              <a:spcBef>
                <a:spcPct val="0"/>
              </a:spcBef>
              <a:spcAft>
                <a:spcPct val="0"/>
              </a:spcAft>
              <a:defRPr sz="2400">
                <a:solidFill>
                  <a:srgbClr val="000000"/>
                </a:solidFill>
                <a:latin typeface="Arial" charset="0"/>
              </a:defRPr>
            </a:lvl6pPr>
            <a:lvl7pPr marL="2971800" indent="-228600" algn="ctr" eaLnBrk="0" fontAlgn="base" hangingPunct="0">
              <a:spcBef>
                <a:spcPct val="0"/>
              </a:spcBef>
              <a:spcAft>
                <a:spcPct val="0"/>
              </a:spcAft>
              <a:defRPr sz="2400">
                <a:solidFill>
                  <a:srgbClr val="000000"/>
                </a:solidFill>
                <a:latin typeface="Arial" charset="0"/>
              </a:defRPr>
            </a:lvl7pPr>
            <a:lvl8pPr marL="3429000" indent="-228600" algn="ctr" eaLnBrk="0" fontAlgn="base" hangingPunct="0">
              <a:spcBef>
                <a:spcPct val="0"/>
              </a:spcBef>
              <a:spcAft>
                <a:spcPct val="0"/>
              </a:spcAft>
              <a:defRPr sz="2400">
                <a:solidFill>
                  <a:srgbClr val="000000"/>
                </a:solidFill>
                <a:latin typeface="Arial" charset="0"/>
              </a:defRPr>
            </a:lvl8pPr>
            <a:lvl9pPr marL="3886200" indent="-228600" algn="ctr" eaLnBrk="0" fontAlgn="base" hangingPunct="0">
              <a:spcBef>
                <a:spcPct val="0"/>
              </a:spcBef>
              <a:spcAft>
                <a:spcPct val="0"/>
              </a:spcAft>
              <a:defRPr sz="2400">
                <a:solidFill>
                  <a:srgbClr val="000000"/>
                </a:solidFill>
                <a:latin typeface="Arial" charset="0"/>
              </a:defRPr>
            </a:lvl9pPr>
          </a:lstStyle>
          <a:p>
            <a:endParaRPr lang="en-US" altLang="en-US"/>
          </a:p>
        </p:txBody>
      </p:sp>
      <p:grpSp>
        <p:nvGrpSpPr>
          <p:cNvPr id="14" name="Group 19"/>
          <p:cNvGrpSpPr>
            <a:grpSpLocks/>
          </p:cNvGrpSpPr>
          <p:nvPr/>
        </p:nvGrpSpPr>
        <p:grpSpPr bwMode="auto">
          <a:xfrm>
            <a:off x="2297113" y="2686050"/>
            <a:ext cx="685800" cy="685800"/>
            <a:chOff x="2016" y="1776"/>
            <a:chExt cx="432" cy="432"/>
          </a:xfrm>
        </p:grpSpPr>
        <p:sp>
          <p:nvSpPr>
            <p:cNvPr id="15" name="Rectangle 20"/>
            <p:cNvSpPr>
              <a:spLocks noChangeArrowheads="1"/>
            </p:cNvSpPr>
            <p:nvPr/>
          </p:nvSpPr>
          <p:spPr bwMode="auto">
            <a:xfrm>
              <a:off x="2016" y="1776"/>
              <a:ext cx="432" cy="432"/>
            </a:xfrm>
            <a:prstGeom prst="rect">
              <a:avLst/>
            </a:prstGeom>
            <a:solidFill>
              <a:srgbClr val="99CC00"/>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rgbClr val="000000"/>
                  </a:solidFill>
                  <a:latin typeface="Arial" charset="0"/>
                </a:defRPr>
              </a:lvl1pPr>
              <a:lvl2pPr marL="742950" indent="-285750">
                <a:defRPr sz="2400">
                  <a:solidFill>
                    <a:srgbClr val="000000"/>
                  </a:solidFill>
                  <a:latin typeface="Arial" charset="0"/>
                </a:defRPr>
              </a:lvl2pPr>
              <a:lvl3pPr marL="1143000" indent="-228600">
                <a:defRPr sz="2400">
                  <a:solidFill>
                    <a:srgbClr val="000000"/>
                  </a:solidFill>
                  <a:latin typeface="Arial" charset="0"/>
                </a:defRPr>
              </a:lvl3pPr>
              <a:lvl4pPr marL="1600200" indent="-228600">
                <a:defRPr sz="2400">
                  <a:solidFill>
                    <a:srgbClr val="000000"/>
                  </a:solidFill>
                  <a:latin typeface="Arial" charset="0"/>
                </a:defRPr>
              </a:lvl4pPr>
              <a:lvl5pPr marL="2057400" indent="-228600">
                <a:defRPr sz="2400">
                  <a:solidFill>
                    <a:srgbClr val="000000"/>
                  </a:solidFill>
                  <a:latin typeface="Arial" charset="0"/>
                </a:defRPr>
              </a:lvl5pPr>
              <a:lvl6pPr marL="2514600" indent="-228600" algn="ctr" eaLnBrk="0" fontAlgn="base" hangingPunct="0">
                <a:spcBef>
                  <a:spcPct val="0"/>
                </a:spcBef>
                <a:spcAft>
                  <a:spcPct val="0"/>
                </a:spcAft>
                <a:defRPr sz="2400">
                  <a:solidFill>
                    <a:srgbClr val="000000"/>
                  </a:solidFill>
                  <a:latin typeface="Arial" charset="0"/>
                </a:defRPr>
              </a:lvl6pPr>
              <a:lvl7pPr marL="2971800" indent="-228600" algn="ctr" eaLnBrk="0" fontAlgn="base" hangingPunct="0">
                <a:spcBef>
                  <a:spcPct val="0"/>
                </a:spcBef>
                <a:spcAft>
                  <a:spcPct val="0"/>
                </a:spcAft>
                <a:defRPr sz="2400">
                  <a:solidFill>
                    <a:srgbClr val="000000"/>
                  </a:solidFill>
                  <a:latin typeface="Arial" charset="0"/>
                </a:defRPr>
              </a:lvl7pPr>
              <a:lvl8pPr marL="3429000" indent="-228600" algn="ctr" eaLnBrk="0" fontAlgn="base" hangingPunct="0">
                <a:spcBef>
                  <a:spcPct val="0"/>
                </a:spcBef>
                <a:spcAft>
                  <a:spcPct val="0"/>
                </a:spcAft>
                <a:defRPr sz="2400">
                  <a:solidFill>
                    <a:srgbClr val="000000"/>
                  </a:solidFill>
                  <a:latin typeface="Arial" charset="0"/>
                </a:defRPr>
              </a:lvl8pPr>
              <a:lvl9pPr marL="3886200" indent="-228600" algn="ctr" eaLnBrk="0" fontAlgn="base" hangingPunct="0">
                <a:spcBef>
                  <a:spcPct val="0"/>
                </a:spcBef>
                <a:spcAft>
                  <a:spcPct val="0"/>
                </a:spcAft>
                <a:defRPr sz="2400">
                  <a:solidFill>
                    <a:srgbClr val="000000"/>
                  </a:solidFill>
                  <a:latin typeface="Arial" charset="0"/>
                </a:defRPr>
              </a:lvl9pPr>
            </a:lstStyle>
            <a:p>
              <a:endParaRPr lang="en-US" altLang="en-US"/>
            </a:p>
          </p:txBody>
        </p:sp>
        <p:sp>
          <p:nvSpPr>
            <p:cNvPr id="16" name="Text Box 21"/>
            <p:cNvSpPr txBox="1">
              <a:spLocks noChangeArrowheads="1"/>
            </p:cNvSpPr>
            <p:nvPr/>
          </p:nvSpPr>
          <p:spPr bwMode="auto">
            <a:xfrm>
              <a:off x="2116" y="1848"/>
              <a:ext cx="205" cy="291"/>
            </a:xfrm>
            <a:prstGeom prst="rect">
              <a:avLst/>
            </a:prstGeom>
            <a:solidFill>
              <a:srgbClr val="99CC00"/>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rgbClr val="000000"/>
                  </a:solidFill>
                  <a:latin typeface="Arial" charset="0"/>
                </a:defRPr>
              </a:lvl1pPr>
              <a:lvl2pPr marL="742950" indent="-285750">
                <a:defRPr sz="2400">
                  <a:solidFill>
                    <a:srgbClr val="000000"/>
                  </a:solidFill>
                  <a:latin typeface="Arial" charset="0"/>
                </a:defRPr>
              </a:lvl2pPr>
              <a:lvl3pPr marL="1143000" indent="-228600">
                <a:defRPr sz="2400">
                  <a:solidFill>
                    <a:srgbClr val="000000"/>
                  </a:solidFill>
                  <a:latin typeface="Arial" charset="0"/>
                </a:defRPr>
              </a:lvl3pPr>
              <a:lvl4pPr marL="1600200" indent="-228600">
                <a:defRPr sz="2400">
                  <a:solidFill>
                    <a:srgbClr val="000000"/>
                  </a:solidFill>
                  <a:latin typeface="Arial" charset="0"/>
                </a:defRPr>
              </a:lvl4pPr>
              <a:lvl5pPr marL="2057400" indent="-228600">
                <a:defRPr sz="2400">
                  <a:solidFill>
                    <a:srgbClr val="000000"/>
                  </a:solidFill>
                  <a:latin typeface="Arial" charset="0"/>
                </a:defRPr>
              </a:lvl5pPr>
              <a:lvl6pPr marL="2514600" indent="-228600" algn="ctr" eaLnBrk="0" fontAlgn="base" hangingPunct="0">
                <a:spcBef>
                  <a:spcPct val="0"/>
                </a:spcBef>
                <a:spcAft>
                  <a:spcPct val="0"/>
                </a:spcAft>
                <a:defRPr sz="2400">
                  <a:solidFill>
                    <a:srgbClr val="000000"/>
                  </a:solidFill>
                  <a:latin typeface="Arial" charset="0"/>
                </a:defRPr>
              </a:lvl6pPr>
              <a:lvl7pPr marL="2971800" indent="-228600" algn="ctr" eaLnBrk="0" fontAlgn="base" hangingPunct="0">
                <a:spcBef>
                  <a:spcPct val="0"/>
                </a:spcBef>
                <a:spcAft>
                  <a:spcPct val="0"/>
                </a:spcAft>
                <a:defRPr sz="2400">
                  <a:solidFill>
                    <a:srgbClr val="000000"/>
                  </a:solidFill>
                  <a:latin typeface="Arial" charset="0"/>
                </a:defRPr>
              </a:lvl7pPr>
              <a:lvl8pPr marL="3429000" indent="-228600" algn="ctr" eaLnBrk="0" fontAlgn="base" hangingPunct="0">
                <a:spcBef>
                  <a:spcPct val="0"/>
                </a:spcBef>
                <a:spcAft>
                  <a:spcPct val="0"/>
                </a:spcAft>
                <a:defRPr sz="2400">
                  <a:solidFill>
                    <a:srgbClr val="000000"/>
                  </a:solidFill>
                  <a:latin typeface="Arial" charset="0"/>
                </a:defRPr>
              </a:lvl8pPr>
              <a:lvl9pPr marL="3886200" indent="-228600" algn="ctr" eaLnBrk="0" fontAlgn="base" hangingPunct="0">
                <a:spcBef>
                  <a:spcPct val="0"/>
                </a:spcBef>
                <a:spcAft>
                  <a:spcPct val="0"/>
                </a:spcAft>
                <a:defRPr sz="2400">
                  <a:solidFill>
                    <a:srgbClr val="000000"/>
                  </a:solidFill>
                  <a:latin typeface="Arial" charset="0"/>
                </a:defRPr>
              </a:lvl9pPr>
            </a:lstStyle>
            <a:p>
              <a:r>
                <a:rPr lang="en-US" altLang="en-US" dirty="0">
                  <a:latin typeface="+mn-lt"/>
                </a:rPr>
                <a:t>F</a:t>
              </a:r>
            </a:p>
          </p:txBody>
        </p:sp>
      </p:grpSp>
      <p:sp>
        <p:nvSpPr>
          <p:cNvPr id="17" name="Line 22"/>
          <p:cNvSpPr>
            <a:spLocks noChangeShapeType="1"/>
          </p:cNvSpPr>
          <p:nvPr/>
        </p:nvSpPr>
        <p:spPr bwMode="auto">
          <a:xfrm>
            <a:off x="1676400" y="3028950"/>
            <a:ext cx="609600"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 name="Line 26"/>
          <p:cNvSpPr>
            <a:spLocks noChangeShapeType="1"/>
          </p:cNvSpPr>
          <p:nvPr/>
        </p:nvSpPr>
        <p:spPr bwMode="auto">
          <a:xfrm>
            <a:off x="2971800" y="3028950"/>
            <a:ext cx="45720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 name="Rectangle 29"/>
          <p:cNvSpPr>
            <a:spLocks noChangeArrowheads="1"/>
          </p:cNvSpPr>
          <p:nvPr/>
        </p:nvSpPr>
        <p:spPr bwMode="auto">
          <a:xfrm>
            <a:off x="1830315" y="1676400"/>
            <a:ext cx="1316037" cy="476250"/>
          </a:xfrm>
          <a:prstGeom prst="rect">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rgbClr val="000000"/>
                </a:solidFill>
                <a:latin typeface="Arial" charset="0"/>
              </a:defRPr>
            </a:lvl1pPr>
            <a:lvl2pPr marL="742950" indent="-285750">
              <a:defRPr sz="2400">
                <a:solidFill>
                  <a:srgbClr val="000000"/>
                </a:solidFill>
                <a:latin typeface="Arial" charset="0"/>
              </a:defRPr>
            </a:lvl2pPr>
            <a:lvl3pPr marL="1143000" indent="-228600">
              <a:defRPr sz="2400">
                <a:solidFill>
                  <a:srgbClr val="000000"/>
                </a:solidFill>
                <a:latin typeface="Arial" charset="0"/>
              </a:defRPr>
            </a:lvl3pPr>
            <a:lvl4pPr marL="1600200" indent="-228600">
              <a:defRPr sz="2400">
                <a:solidFill>
                  <a:srgbClr val="000000"/>
                </a:solidFill>
                <a:latin typeface="Arial" charset="0"/>
              </a:defRPr>
            </a:lvl4pPr>
            <a:lvl5pPr marL="2057400" indent="-228600">
              <a:defRPr sz="2400">
                <a:solidFill>
                  <a:srgbClr val="000000"/>
                </a:solidFill>
                <a:latin typeface="Arial" charset="0"/>
              </a:defRPr>
            </a:lvl5pPr>
            <a:lvl6pPr marL="2514600" indent="-228600" algn="ctr" eaLnBrk="0" fontAlgn="base" hangingPunct="0">
              <a:spcBef>
                <a:spcPct val="0"/>
              </a:spcBef>
              <a:spcAft>
                <a:spcPct val="0"/>
              </a:spcAft>
              <a:defRPr sz="2400">
                <a:solidFill>
                  <a:srgbClr val="000000"/>
                </a:solidFill>
                <a:latin typeface="Arial" charset="0"/>
              </a:defRPr>
            </a:lvl6pPr>
            <a:lvl7pPr marL="2971800" indent="-228600" algn="ctr" eaLnBrk="0" fontAlgn="base" hangingPunct="0">
              <a:spcBef>
                <a:spcPct val="0"/>
              </a:spcBef>
              <a:spcAft>
                <a:spcPct val="0"/>
              </a:spcAft>
              <a:defRPr sz="2400">
                <a:solidFill>
                  <a:srgbClr val="000000"/>
                </a:solidFill>
                <a:latin typeface="Arial" charset="0"/>
              </a:defRPr>
            </a:lvl7pPr>
            <a:lvl8pPr marL="3429000" indent="-228600" algn="ctr" eaLnBrk="0" fontAlgn="base" hangingPunct="0">
              <a:spcBef>
                <a:spcPct val="0"/>
              </a:spcBef>
              <a:spcAft>
                <a:spcPct val="0"/>
              </a:spcAft>
              <a:defRPr sz="2400">
                <a:solidFill>
                  <a:srgbClr val="000000"/>
                </a:solidFill>
                <a:latin typeface="Arial" charset="0"/>
              </a:defRPr>
            </a:lvl8pPr>
            <a:lvl9pPr marL="3886200" indent="-228600" algn="ctr" eaLnBrk="0" fontAlgn="base" hangingPunct="0">
              <a:spcBef>
                <a:spcPct val="0"/>
              </a:spcBef>
              <a:spcAft>
                <a:spcPct val="0"/>
              </a:spcAft>
              <a:defRPr sz="2400">
                <a:solidFill>
                  <a:srgbClr val="000000"/>
                </a:solidFill>
                <a:latin typeface="Arial" charset="0"/>
              </a:defRPr>
            </a:lvl9pPr>
          </a:lstStyle>
          <a:p>
            <a:r>
              <a:rPr lang="en-US" altLang="en-US" dirty="0" smtClean="0">
                <a:latin typeface="+mn-lt"/>
              </a:rPr>
              <a:t>        r</a:t>
            </a:r>
            <a:endParaRPr lang="en-US" altLang="en-US" dirty="0">
              <a:latin typeface="+mn-lt"/>
            </a:endParaRPr>
          </a:p>
        </p:txBody>
      </p:sp>
      <p:sp>
        <p:nvSpPr>
          <p:cNvPr id="21" name="Line 30"/>
          <p:cNvSpPr>
            <a:spLocks noChangeShapeType="1"/>
          </p:cNvSpPr>
          <p:nvPr/>
        </p:nvSpPr>
        <p:spPr bwMode="auto">
          <a:xfrm>
            <a:off x="2638425" y="2152650"/>
            <a:ext cx="0" cy="5334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2" name="Line 31"/>
          <p:cNvSpPr>
            <a:spLocks noChangeShapeType="1"/>
          </p:cNvSpPr>
          <p:nvPr/>
        </p:nvSpPr>
        <p:spPr bwMode="auto">
          <a:xfrm>
            <a:off x="3276600" y="1924050"/>
            <a:ext cx="2514600" cy="0"/>
          </a:xfrm>
          <a:prstGeom prst="line">
            <a:avLst/>
          </a:prstGeom>
          <a:noFill/>
          <a:ln w="1905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3" name="Line 32"/>
          <p:cNvSpPr>
            <a:spLocks noChangeShapeType="1"/>
          </p:cNvSpPr>
          <p:nvPr/>
        </p:nvSpPr>
        <p:spPr bwMode="auto">
          <a:xfrm>
            <a:off x="5791200" y="1924050"/>
            <a:ext cx="0" cy="2133600"/>
          </a:xfrm>
          <a:prstGeom prst="line">
            <a:avLst/>
          </a:prstGeom>
          <a:noFill/>
          <a:ln w="19050">
            <a:solidFill>
              <a:srgbClr val="0000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4" name="Line 33"/>
          <p:cNvSpPr>
            <a:spLocks noChangeShapeType="1"/>
          </p:cNvSpPr>
          <p:nvPr/>
        </p:nvSpPr>
        <p:spPr bwMode="auto">
          <a:xfrm>
            <a:off x="5791200" y="4057650"/>
            <a:ext cx="30480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5" name="Rectangle 35"/>
          <p:cNvSpPr>
            <a:spLocks noChangeArrowheads="1"/>
          </p:cNvSpPr>
          <p:nvPr/>
        </p:nvSpPr>
        <p:spPr bwMode="auto">
          <a:xfrm>
            <a:off x="6096000" y="3829050"/>
            <a:ext cx="1676400" cy="476250"/>
          </a:xfrm>
          <a:prstGeom prst="rect">
            <a:avLst/>
          </a:prstGeom>
          <a:solidFill>
            <a:srgbClr val="FFFFFF"/>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rgbClr val="000000"/>
                </a:solidFill>
                <a:latin typeface="Arial" charset="0"/>
              </a:defRPr>
            </a:lvl1pPr>
            <a:lvl2pPr marL="742950" indent="-285750">
              <a:defRPr sz="2400">
                <a:solidFill>
                  <a:srgbClr val="000000"/>
                </a:solidFill>
                <a:latin typeface="Arial" charset="0"/>
              </a:defRPr>
            </a:lvl2pPr>
            <a:lvl3pPr marL="1143000" indent="-228600">
              <a:defRPr sz="2400">
                <a:solidFill>
                  <a:srgbClr val="000000"/>
                </a:solidFill>
                <a:latin typeface="Arial" charset="0"/>
              </a:defRPr>
            </a:lvl3pPr>
            <a:lvl4pPr marL="1600200" indent="-228600">
              <a:defRPr sz="2400">
                <a:solidFill>
                  <a:srgbClr val="000000"/>
                </a:solidFill>
                <a:latin typeface="Arial" charset="0"/>
              </a:defRPr>
            </a:lvl4pPr>
            <a:lvl5pPr marL="2057400" indent="-228600">
              <a:defRPr sz="2400">
                <a:solidFill>
                  <a:srgbClr val="000000"/>
                </a:solidFill>
                <a:latin typeface="Arial" charset="0"/>
              </a:defRPr>
            </a:lvl5pPr>
            <a:lvl6pPr marL="2514600" indent="-228600" algn="ctr" eaLnBrk="0" fontAlgn="base" hangingPunct="0">
              <a:spcBef>
                <a:spcPct val="0"/>
              </a:spcBef>
              <a:spcAft>
                <a:spcPct val="0"/>
              </a:spcAft>
              <a:defRPr sz="2400">
                <a:solidFill>
                  <a:srgbClr val="000000"/>
                </a:solidFill>
                <a:latin typeface="Arial" charset="0"/>
              </a:defRPr>
            </a:lvl6pPr>
            <a:lvl7pPr marL="2971800" indent="-228600" algn="ctr" eaLnBrk="0" fontAlgn="base" hangingPunct="0">
              <a:spcBef>
                <a:spcPct val="0"/>
              </a:spcBef>
              <a:spcAft>
                <a:spcPct val="0"/>
              </a:spcAft>
              <a:defRPr sz="2400">
                <a:solidFill>
                  <a:srgbClr val="000000"/>
                </a:solidFill>
                <a:latin typeface="Arial" charset="0"/>
              </a:defRPr>
            </a:lvl7pPr>
            <a:lvl8pPr marL="3429000" indent="-228600" algn="ctr" eaLnBrk="0" fontAlgn="base" hangingPunct="0">
              <a:spcBef>
                <a:spcPct val="0"/>
              </a:spcBef>
              <a:spcAft>
                <a:spcPct val="0"/>
              </a:spcAft>
              <a:defRPr sz="2400">
                <a:solidFill>
                  <a:srgbClr val="000000"/>
                </a:solidFill>
                <a:latin typeface="Arial" charset="0"/>
              </a:defRPr>
            </a:lvl8pPr>
            <a:lvl9pPr marL="3886200" indent="-228600" algn="ctr" eaLnBrk="0" fontAlgn="base" hangingPunct="0">
              <a:spcBef>
                <a:spcPct val="0"/>
              </a:spcBef>
              <a:spcAft>
                <a:spcPct val="0"/>
              </a:spcAft>
              <a:defRPr sz="2400">
                <a:solidFill>
                  <a:srgbClr val="000000"/>
                </a:solidFill>
                <a:latin typeface="Arial" charset="0"/>
              </a:defRPr>
            </a:lvl9pPr>
          </a:lstStyle>
          <a:p>
            <a:endParaRPr lang="en-US" altLang="en-US"/>
          </a:p>
        </p:txBody>
      </p:sp>
      <p:sp>
        <p:nvSpPr>
          <p:cNvPr id="26" name="AutoShape 36"/>
          <p:cNvSpPr>
            <a:spLocks/>
          </p:cNvSpPr>
          <p:nvPr/>
        </p:nvSpPr>
        <p:spPr bwMode="auto">
          <a:xfrm>
            <a:off x="7848600" y="3829050"/>
            <a:ext cx="228600" cy="1295400"/>
          </a:xfrm>
          <a:prstGeom prst="rightBrace">
            <a:avLst>
              <a:gd name="adj1" fmla="val 47222"/>
              <a:gd name="adj2" fmla="val 50000"/>
            </a:avLst>
          </a:prstGeom>
          <a:noFill/>
          <a:ln w="19050">
            <a:solidFill>
              <a:srgbClr val="000000"/>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rgbClr val="000000"/>
                </a:solidFill>
                <a:latin typeface="Arial" charset="0"/>
              </a:defRPr>
            </a:lvl1pPr>
            <a:lvl2pPr marL="742950" indent="-285750">
              <a:defRPr sz="2400">
                <a:solidFill>
                  <a:srgbClr val="000000"/>
                </a:solidFill>
                <a:latin typeface="Arial" charset="0"/>
              </a:defRPr>
            </a:lvl2pPr>
            <a:lvl3pPr marL="1143000" indent="-228600">
              <a:defRPr sz="2400">
                <a:solidFill>
                  <a:srgbClr val="000000"/>
                </a:solidFill>
                <a:latin typeface="Arial" charset="0"/>
              </a:defRPr>
            </a:lvl3pPr>
            <a:lvl4pPr marL="1600200" indent="-228600">
              <a:defRPr sz="2400">
                <a:solidFill>
                  <a:srgbClr val="000000"/>
                </a:solidFill>
                <a:latin typeface="Arial" charset="0"/>
              </a:defRPr>
            </a:lvl4pPr>
            <a:lvl5pPr marL="2057400" indent="-228600">
              <a:defRPr sz="2400">
                <a:solidFill>
                  <a:srgbClr val="000000"/>
                </a:solidFill>
                <a:latin typeface="Arial" charset="0"/>
              </a:defRPr>
            </a:lvl5pPr>
            <a:lvl6pPr marL="2514600" indent="-228600" algn="ctr" eaLnBrk="0" fontAlgn="base" hangingPunct="0">
              <a:spcBef>
                <a:spcPct val="0"/>
              </a:spcBef>
              <a:spcAft>
                <a:spcPct val="0"/>
              </a:spcAft>
              <a:defRPr sz="2400">
                <a:solidFill>
                  <a:srgbClr val="000000"/>
                </a:solidFill>
                <a:latin typeface="Arial" charset="0"/>
              </a:defRPr>
            </a:lvl6pPr>
            <a:lvl7pPr marL="2971800" indent="-228600" algn="ctr" eaLnBrk="0" fontAlgn="base" hangingPunct="0">
              <a:spcBef>
                <a:spcPct val="0"/>
              </a:spcBef>
              <a:spcAft>
                <a:spcPct val="0"/>
              </a:spcAft>
              <a:defRPr sz="2400">
                <a:solidFill>
                  <a:srgbClr val="000000"/>
                </a:solidFill>
                <a:latin typeface="Arial" charset="0"/>
              </a:defRPr>
            </a:lvl7pPr>
            <a:lvl8pPr marL="3429000" indent="-228600" algn="ctr" eaLnBrk="0" fontAlgn="base" hangingPunct="0">
              <a:spcBef>
                <a:spcPct val="0"/>
              </a:spcBef>
              <a:spcAft>
                <a:spcPct val="0"/>
              </a:spcAft>
              <a:defRPr sz="2400">
                <a:solidFill>
                  <a:srgbClr val="000000"/>
                </a:solidFill>
                <a:latin typeface="Arial" charset="0"/>
              </a:defRPr>
            </a:lvl8pPr>
            <a:lvl9pPr marL="3886200" indent="-228600" algn="ctr" eaLnBrk="0" fontAlgn="base" hangingPunct="0">
              <a:spcBef>
                <a:spcPct val="0"/>
              </a:spcBef>
              <a:spcAft>
                <a:spcPct val="0"/>
              </a:spcAft>
              <a:defRPr sz="2400">
                <a:solidFill>
                  <a:srgbClr val="000000"/>
                </a:solidFill>
                <a:latin typeface="Arial" charset="0"/>
              </a:defRPr>
            </a:lvl9pPr>
          </a:lstStyle>
          <a:p>
            <a:endParaRPr lang="en-US" altLang="en-US"/>
          </a:p>
        </p:txBody>
      </p:sp>
      <p:sp>
        <p:nvSpPr>
          <p:cNvPr id="27" name="Text Box 48"/>
          <p:cNvSpPr txBox="1">
            <a:spLocks noChangeArrowheads="1"/>
          </p:cNvSpPr>
          <p:nvPr/>
        </p:nvSpPr>
        <p:spPr bwMode="auto">
          <a:xfrm rot="5400000">
            <a:off x="7552531" y="4277519"/>
            <a:ext cx="1506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rgbClr val="000000"/>
                </a:solidFill>
                <a:latin typeface="Arial" charset="0"/>
              </a:defRPr>
            </a:lvl1pPr>
            <a:lvl2pPr marL="742950" indent="-285750">
              <a:defRPr sz="2400">
                <a:solidFill>
                  <a:srgbClr val="000000"/>
                </a:solidFill>
                <a:latin typeface="Arial" charset="0"/>
              </a:defRPr>
            </a:lvl2pPr>
            <a:lvl3pPr marL="1143000" indent="-228600">
              <a:defRPr sz="2400">
                <a:solidFill>
                  <a:srgbClr val="000000"/>
                </a:solidFill>
                <a:latin typeface="Arial" charset="0"/>
              </a:defRPr>
            </a:lvl3pPr>
            <a:lvl4pPr marL="1600200" indent="-228600">
              <a:defRPr sz="2400">
                <a:solidFill>
                  <a:srgbClr val="000000"/>
                </a:solidFill>
                <a:latin typeface="Arial" charset="0"/>
              </a:defRPr>
            </a:lvl4pPr>
            <a:lvl5pPr marL="2057400" indent="-228600">
              <a:defRPr sz="2400">
                <a:solidFill>
                  <a:srgbClr val="000000"/>
                </a:solidFill>
                <a:latin typeface="Arial" charset="0"/>
              </a:defRPr>
            </a:lvl5pPr>
            <a:lvl6pPr marL="2514600" indent="-228600" algn="ctr" eaLnBrk="0" fontAlgn="base" hangingPunct="0">
              <a:spcBef>
                <a:spcPct val="0"/>
              </a:spcBef>
              <a:spcAft>
                <a:spcPct val="0"/>
              </a:spcAft>
              <a:defRPr sz="2400">
                <a:solidFill>
                  <a:srgbClr val="000000"/>
                </a:solidFill>
                <a:latin typeface="Arial" charset="0"/>
              </a:defRPr>
            </a:lvl6pPr>
            <a:lvl7pPr marL="2971800" indent="-228600" algn="ctr" eaLnBrk="0" fontAlgn="base" hangingPunct="0">
              <a:spcBef>
                <a:spcPct val="0"/>
              </a:spcBef>
              <a:spcAft>
                <a:spcPct val="0"/>
              </a:spcAft>
              <a:defRPr sz="2400">
                <a:solidFill>
                  <a:srgbClr val="000000"/>
                </a:solidFill>
                <a:latin typeface="Arial" charset="0"/>
              </a:defRPr>
            </a:lvl7pPr>
            <a:lvl8pPr marL="3429000" indent="-228600" algn="ctr" eaLnBrk="0" fontAlgn="base" hangingPunct="0">
              <a:spcBef>
                <a:spcPct val="0"/>
              </a:spcBef>
              <a:spcAft>
                <a:spcPct val="0"/>
              </a:spcAft>
              <a:defRPr sz="2400">
                <a:solidFill>
                  <a:srgbClr val="000000"/>
                </a:solidFill>
                <a:latin typeface="Arial" charset="0"/>
              </a:defRPr>
            </a:lvl8pPr>
            <a:lvl9pPr marL="3886200" indent="-228600" algn="ctr" eaLnBrk="0" fontAlgn="base" hangingPunct="0">
              <a:spcBef>
                <a:spcPct val="0"/>
              </a:spcBef>
              <a:spcAft>
                <a:spcPct val="0"/>
              </a:spcAft>
              <a:defRPr sz="2400">
                <a:solidFill>
                  <a:srgbClr val="000000"/>
                </a:solidFill>
                <a:latin typeface="Arial" charset="0"/>
              </a:defRPr>
            </a:lvl9pPr>
          </a:lstStyle>
          <a:p>
            <a:r>
              <a:rPr lang="en-US" altLang="en-US" dirty="0" err="1">
                <a:latin typeface="+mn-lt"/>
              </a:rPr>
              <a:t>ciphertext</a:t>
            </a:r>
            <a:endParaRPr lang="en-US" altLang="en-US" dirty="0">
              <a:latin typeface="+mn-lt"/>
            </a:endParaRPr>
          </a:p>
        </p:txBody>
      </p:sp>
      <p:sp>
        <p:nvSpPr>
          <p:cNvPr id="28" name="Rectangle 23"/>
          <p:cNvSpPr>
            <a:spLocks noChangeArrowheads="1"/>
          </p:cNvSpPr>
          <p:nvPr/>
        </p:nvSpPr>
        <p:spPr bwMode="auto">
          <a:xfrm>
            <a:off x="3429000" y="2807793"/>
            <a:ext cx="2362200" cy="461665"/>
          </a:xfrm>
          <a:prstGeom prst="rect">
            <a:avLst/>
          </a:prstGeom>
          <a:solidFill>
            <a:srgbClr val="FFFFFF"/>
          </a:solidFill>
          <a:ln w="508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400">
                <a:solidFill>
                  <a:srgbClr val="000000"/>
                </a:solidFill>
                <a:latin typeface="Arial" charset="0"/>
              </a:defRPr>
            </a:lvl1pPr>
            <a:lvl2pPr marL="742950" indent="-285750">
              <a:defRPr sz="2400">
                <a:solidFill>
                  <a:srgbClr val="000000"/>
                </a:solidFill>
                <a:latin typeface="Arial" charset="0"/>
              </a:defRPr>
            </a:lvl2pPr>
            <a:lvl3pPr marL="1143000" indent="-228600">
              <a:defRPr sz="2400">
                <a:solidFill>
                  <a:srgbClr val="000000"/>
                </a:solidFill>
                <a:latin typeface="Arial" charset="0"/>
              </a:defRPr>
            </a:lvl3pPr>
            <a:lvl4pPr marL="1600200" indent="-228600">
              <a:defRPr sz="2400">
                <a:solidFill>
                  <a:srgbClr val="000000"/>
                </a:solidFill>
                <a:latin typeface="Arial" charset="0"/>
              </a:defRPr>
            </a:lvl4pPr>
            <a:lvl5pPr marL="2057400" indent="-228600">
              <a:defRPr sz="2400">
                <a:solidFill>
                  <a:srgbClr val="000000"/>
                </a:solidFill>
                <a:latin typeface="Arial" charset="0"/>
              </a:defRPr>
            </a:lvl5pPr>
            <a:lvl6pPr marL="2514600" indent="-228600" algn="ctr" eaLnBrk="0" fontAlgn="base" hangingPunct="0">
              <a:spcBef>
                <a:spcPct val="0"/>
              </a:spcBef>
              <a:spcAft>
                <a:spcPct val="0"/>
              </a:spcAft>
              <a:defRPr sz="2400">
                <a:solidFill>
                  <a:srgbClr val="000000"/>
                </a:solidFill>
                <a:latin typeface="Arial" charset="0"/>
              </a:defRPr>
            </a:lvl6pPr>
            <a:lvl7pPr marL="2971800" indent="-228600" algn="ctr" eaLnBrk="0" fontAlgn="base" hangingPunct="0">
              <a:spcBef>
                <a:spcPct val="0"/>
              </a:spcBef>
              <a:spcAft>
                <a:spcPct val="0"/>
              </a:spcAft>
              <a:defRPr sz="2400">
                <a:solidFill>
                  <a:srgbClr val="000000"/>
                </a:solidFill>
                <a:latin typeface="Arial" charset="0"/>
              </a:defRPr>
            </a:lvl7pPr>
            <a:lvl8pPr marL="3429000" indent="-228600" algn="ctr" eaLnBrk="0" fontAlgn="base" hangingPunct="0">
              <a:spcBef>
                <a:spcPct val="0"/>
              </a:spcBef>
              <a:spcAft>
                <a:spcPct val="0"/>
              </a:spcAft>
              <a:defRPr sz="2400">
                <a:solidFill>
                  <a:srgbClr val="000000"/>
                </a:solidFill>
                <a:latin typeface="Arial" charset="0"/>
              </a:defRPr>
            </a:lvl8pPr>
            <a:lvl9pPr marL="3886200" indent="-228600" algn="ctr" eaLnBrk="0" fontAlgn="base" hangingPunct="0">
              <a:spcBef>
                <a:spcPct val="0"/>
              </a:spcBef>
              <a:spcAft>
                <a:spcPct val="0"/>
              </a:spcAft>
              <a:defRPr sz="2400">
                <a:solidFill>
                  <a:srgbClr val="000000"/>
                </a:solidFill>
                <a:latin typeface="Arial" charset="0"/>
              </a:defRPr>
            </a:lvl9pPr>
          </a:lstStyle>
          <a:p>
            <a:r>
              <a:rPr lang="en-US" altLang="en-US" dirty="0" smtClean="0">
                <a:latin typeface="+mn-lt"/>
              </a:rPr>
              <a:t> pseudorandom</a:t>
            </a:r>
            <a:endParaRPr lang="en-US" altLang="en-US" dirty="0">
              <a:latin typeface="+mn-lt"/>
            </a:endParaRPr>
          </a:p>
        </p:txBody>
      </p:sp>
      <p:sp>
        <p:nvSpPr>
          <p:cNvPr id="29" name="Line 10"/>
          <p:cNvSpPr>
            <a:spLocks noChangeShapeType="1"/>
          </p:cNvSpPr>
          <p:nvPr/>
        </p:nvSpPr>
        <p:spPr bwMode="auto">
          <a:xfrm flipV="1">
            <a:off x="4429125" y="3276600"/>
            <a:ext cx="0" cy="1371600"/>
          </a:xfrm>
          <a:prstGeom prst="line">
            <a:avLst/>
          </a:prstGeom>
          <a:noFill/>
          <a:ln w="50800">
            <a:solidFill>
              <a:srgbClr val="000000"/>
            </a:solidFill>
            <a:round/>
            <a:headEnd type="triangle"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 name="Rectangle 29"/>
          <p:cNvSpPr>
            <a:spLocks noChangeArrowheads="1"/>
          </p:cNvSpPr>
          <p:nvPr/>
        </p:nvSpPr>
        <p:spPr bwMode="auto">
          <a:xfrm>
            <a:off x="990600" y="4648200"/>
            <a:ext cx="1944688" cy="476250"/>
          </a:xfrm>
          <a:prstGeom prst="rect">
            <a:avLst/>
          </a:prstGeom>
          <a:solidFill>
            <a:srgbClr val="FFFFFF"/>
          </a:solidFill>
          <a:ln w="508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rgbClr val="000000"/>
                </a:solidFill>
                <a:latin typeface="Arial" charset="0"/>
              </a:defRPr>
            </a:lvl1pPr>
            <a:lvl2pPr marL="742950" indent="-285750">
              <a:defRPr sz="2400">
                <a:solidFill>
                  <a:srgbClr val="000000"/>
                </a:solidFill>
                <a:latin typeface="Arial" charset="0"/>
              </a:defRPr>
            </a:lvl2pPr>
            <a:lvl3pPr marL="1143000" indent="-228600">
              <a:defRPr sz="2400">
                <a:solidFill>
                  <a:srgbClr val="000000"/>
                </a:solidFill>
                <a:latin typeface="Arial" charset="0"/>
              </a:defRPr>
            </a:lvl3pPr>
            <a:lvl4pPr marL="1600200" indent="-228600">
              <a:defRPr sz="2400">
                <a:solidFill>
                  <a:srgbClr val="000000"/>
                </a:solidFill>
                <a:latin typeface="Arial" charset="0"/>
              </a:defRPr>
            </a:lvl4pPr>
            <a:lvl5pPr marL="2057400" indent="-228600">
              <a:defRPr sz="2400">
                <a:solidFill>
                  <a:srgbClr val="000000"/>
                </a:solidFill>
                <a:latin typeface="Arial" charset="0"/>
              </a:defRPr>
            </a:lvl5pPr>
            <a:lvl6pPr marL="2514600" indent="-228600" algn="ctr" eaLnBrk="0" fontAlgn="base" hangingPunct="0">
              <a:spcBef>
                <a:spcPct val="0"/>
              </a:spcBef>
              <a:spcAft>
                <a:spcPct val="0"/>
              </a:spcAft>
              <a:defRPr sz="2400">
                <a:solidFill>
                  <a:srgbClr val="000000"/>
                </a:solidFill>
                <a:latin typeface="Arial" charset="0"/>
              </a:defRPr>
            </a:lvl6pPr>
            <a:lvl7pPr marL="2971800" indent="-228600" algn="ctr" eaLnBrk="0" fontAlgn="base" hangingPunct="0">
              <a:spcBef>
                <a:spcPct val="0"/>
              </a:spcBef>
              <a:spcAft>
                <a:spcPct val="0"/>
              </a:spcAft>
              <a:defRPr sz="2400">
                <a:solidFill>
                  <a:srgbClr val="000000"/>
                </a:solidFill>
                <a:latin typeface="Arial" charset="0"/>
              </a:defRPr>
            </a:lvl7pPr>
            <a:lvl8pPr marL="3429000" indent="-228600" algn="ctr" eaLnBrk="0" fontAlgn="base" hangingPunct="0">
              <a:spcBef>
                <a:spcPct val="0"/>
              </a:spcBef>
              <a:spcAft>
                <a:spcPct val="0"/>
              </a:spcAft>
              <a:defRPr sz="2400">
                <a:solidFill>
                  <a:srgbClr val="000000"/>
                </a:solidFill>
                <a:latin typeface="Arial" charset="0"/>
              </a:defRPr>
            </a:lvl8pPr>
            <a:lvl9pPr marL="3886200" indent="-228600" algn="ctr" eaLnBrk="0" fontAlgn="base" hangingPunct="0">
              <a:spcBef>
                <a:spcPct val="0"/>
              </a:spcBef>
              <a:spcAft>
                <a:spcPct val="0"/>
              </a:spcAft>
              <a:defRPr sz="2400">
                <a:solidFill>
                  <a:srgbClr val="000000"/>
                </a:solidFill>
                <a:latin typeface="Arial" charset="0"/>
              </a:defRPr>
            </a:lvl9pPr>
          </a:lstStyle>
          <a:p>
            <a:r>
              <a:rPr lang="en-US" altLang="en-US" dirty="0" smtClean="0">
                <a:latin typeface="+mn-lt"/>
              </a:rPr>
              <a:t>     message</a:t>
            </a:r>
            <a:endParaRPr lang="en-US" altLang="en-US" dirty="0">
              <a:latin typeface="+mn-lt"/>
            </a:endParaRPr>
          </a:p>
        </p:txBody>
      </p:sp>
      <p:sp>
        <p:nvSpPr>
          <p:cNvPr id="31" name="Line 9"/>
          <p:cNvSpPr>
            <a:spLocks noChangeShapeType="1"/>
          </p:cNvSpPr>
          <p:nvPr/>
        </p:nvSpPr>
        <p:spPr bwMode="auto">
          <a:xfrm>
            <a:off x="2946401" y="4876800"/>
            <a:ext cx="1284287" cy="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p>
        </p:txBody>
      </p:sp>
      <p:sp>
        <p:nvSpPr>
          <p:cNvPr id="32" name="Line 11"/>
          <p:cNvSpPr>
            <a:spLocks noChangeShapeType="1"/>
          </p:cNvSpPr>
          <p:nvPr/>
        </p:nvSpPr>
        <p:spPr bwMode="auto">
          <a:xfrm>
            <a:off x="4687888" y="4876800"/>
            <a:ext cx="1408112" cy="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3" name="Rectangle 16"/>
          <p:cNvSpPr>
            <a:spLocks noChangeArrowheads="1"/>
          </p:cNvSpPr>
          <p:nvPr/>
        </p:nvSpPr>
        <p:spPr bwMode="auto">
          <a:xfrm>
            <a:off x="6096000" y="4648200"/>
            <a:ext cx="1676400" cy="476250"/>
          </a:xfrm>
          <a:prstGeom prst="rect">
            <a:avLst/>
          </a:prstGeom>
          <a:solidFill>
            <a:srgbClr val="FFFFFF"/>
          </a:solidFill>
          <a:ln w="508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rgbClr val="000000"/>
                </a:solidFill>
                <a:latin typeface="Arial" charset="0"/>
              </a:defRPr>
            </a:lvl1pPr>
            <a:lvl2pPr marL="742950" indent="-285750">
              <a:defRPr sz="2400">
                <a:solidFill>
                  <a:srgbClr val="000000"/>
                </a:solidFill>
                <a:latin typeface="Arial" charset="0"/>
              </a:defRPr>
            </a:lvl2pPr>
            <a:lvl3pPr marL="1143000" indent="-228600">
              <a:defRPr sz="2400">
                <a:solidFill>
                  <a:srgbClr val="000000"/>
                </a:solidFill>
                <a:latin typeface="Arial" charset="0"/>
              </a:defRPr>
            </a:lvl3pPr>
            <a:lvl4pPr marL="1600200" indent="-228600">
              <a:defRPr sz="2400">
                <a:solidFill>
                  <a:srgbClr val="000000"/>
                </a:solidFill>
                <a:latin typeface="Arial" charset="0"/>
              </a:defRPr>
            </a:lvl4pPr>
            <a:lvl5pPr marL="2057400" indent="-228600">
              <a:defRPr sz="2400">
                <a:solidFill>
                  <a:srgbClr val="000000"/>
                </a:solidFill>
                <a:latin typeface="Arial" charset="0"/>
              </a:defRPr>
            </a:lvl5pPr>
            <a:lvl6pPr marL="2514600" indent="-228600" algn="ctr" eaLnBrk="0" fontAlgn="base" hangingPunct="0">
              <a:spcBef>
                <a:spcPct val="0"/>
              </a:spcBef>
              <a:spcAft>
                <a:spcPct val="0"/>
              </a:spcAft>
              <a:defRPr sz="2400">
                <a:solidFill>
                  <a:srgbClr val="000000"/>
                </a:solidFill>
                <a:latin typeface="Arial" charset="0"/>
              </a:defRPr>
            </a:lvl6pPr>
            <a:lvl7pPr marL="2971800" indent="-228600" algn="ctr" eaLnBrk="0" fontAlgn="base" hangingPunct="0">
              <a:spcBef>
                <a:spcPct val="0"/>
              </a:spcBef>
              <a:spcAft>
                <a:spcPct val="0"/>
              </a:spcAft>
              <a:defRPr sz="2400">
                <a:solidFill>
                  <a:srgbClr val="000000"/>
                </a:solidFill>
                <a:latin typeface="Arial" charset="0"/>
              </a:defRPr>
            </a:lvl7pPr>
            <a:lvl8pPr marL="3429000" indent="-228600" algn="ctr" eaLnBrk="0" fontAlgn="base" hangingPunct="0">
              <a:spcBef>
                <a:spcPct val="0"/>
              </a:spcBef>
              <a:spcAft>
                <a:spcPct val="0"/>
              </a:spcAft>
              <a:defRPr sz="2400">
                <a:solidFill>
                  <a:srgbClr val="000000"/>
                </a:solidFill>
                <a:latin typeface="Arial" charset="0"/>
              </a:defRPr>
            </a:lvl8pPr>
            <a:lvl9pPr marL="3886200" indent="-228600" algn="ctr" eaLnBrk="0" fontAlgn="base" hangingPunct="0">
              <a:spcBef>
                <a:spcPct val="0"/>
              </a:spcBef>
              <a:spcAft>
                <a:spcPct val="0"/>
              </a:spcAft>
              <a:defRPr sz="2400">
                <a:solidFill>
                  <a:srgbClr val="000000"/>
                </a:solidFill>
                <a:latin typeface="Arial" charset="0"/>
              </a:defRPr>
            </a:lvl9pPr>
          </a:lstStyle>
          <a:p>
            <a:endParaRPr lang="en-US" altLang="en-US"/>
          </a:p>
        </p:txBody>
      </p:sp>
      <p:sp>
        <p:nvSpPr>
          <p:cNvPr id="34" name="Rectangle 35"/>
          <p:cNvSpPr>
            <a:spLocks noChangeArrowheads="1"/>
          </p:cNvSpPr>
          <p:nvPr/>
        </p:nvSpPr>
        <p:spPr bwMode="auto">
          <a:xfrm>
            <a:off x="6096000" y="3810000"/>
            <a:ext cx="1676400" cy="476250"/>
          </a:xfrm>
          <a:prstGeom prst="rect">
            <a:avLst/>
          </a:prstGeom>
          <a:solidFill>
            <a:srgbClr val="FFFFFF"/>
          </a:solidFill>
          <a:ln w="5080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rgbClr val="000000"/>
                </a:solidFill>
                <a:latin typeface="Arial" charset="0"/>
              </a:defRPr>
            </a:lvl1pPr>
            <a:lvl2pPr marL="742950" indent="-285750">
              <a:defRPr sz="2400">
                <a:solidFill>
                  <a:srgbClr val="000000"/>
                </a:solidFill>
                <a:latin typeface="Arial" charset="0"/>
              </a:defRPr>
            </a:lvl2pPr>
            <a:lvl3pPr marL="1143000" indent="-228600">
              <a:defRPr sz="2400">
                <a:solidFill>
                  <a:srgbClr val="000000"/>
                </a:solidFill>
                <a:latin typeface="Arial" charset="0"/>
              </a:defRPr>
            </a:lvl3pPr>
            <a:lvl4pPr marL="1600200" indent="-228600">
              <a:defRPr sz="2400">
                <a:solidFill>
                  <a:srgbClr val="000000"/>
                </a:solidFill>
                <a:latin typeface="Arial" charset="0"/>
              </a:defRPr>
            </a:lvl4pPr>
            <a:lvl5pPr marL="2057400" indent="-228600">
              <a:defRPr sz="2400">
                <a:solidFill>
                  <a:srgbClr val="000000"/>
                </a:solidFill>
                <a:latin typeface="Arial" charset="0"/>
              </a:defRPr>
            </a:lvl5pPr>
            <a:lvl6pPr marL="2514600" indent="-228600" algn="ctr" eaLnBrk="0" fontAlgn="base" hangingPunct="0">
              <a:spcBef>
                <a:spcPct val="0"/>
              </a:spcBef>
              <a:spcAft>
                <a:spcPct val="0"/>
              </a:spcAft>
              <a:defRPr sz="2400">
                <a:solidFill>
                  <a:srgbClr val="000000"/>
                </a:solidFill>
                <a:latin typeface="Arial" charset="0"/>
              </a:defRPr>
            </a:lvl6pPr>
            <a:lvl7pPr marL="2971800" indent="-228600" algn="ctr" eaLnBrk="0" fontAlgn="base" hangingPunct="0">
              <a:spcBef>
                <a:spcPct val="0"/>
              </a:spcBef>
              <a:spcAft>
                <a:spcPct val="0"/>
              </a:spcAft>
              <a:defRPr sz="2400">
                <a:solidFill>
                  <a:srgbClr val="000000"/>
                </a:solidFill>
                <a:latin typeface="Arial" charset="0"/>
              </a:defRPr>
            </a:lvl7pPr>
            <a:lvl8pPr marL="3429000" indent="-228600" algn="ctr" eaLnBrk="0" fontAlgn="base" hangingPunct="0">
              <a:spcBef>
                <a:spcPct val="0"/>
              </a:spcBef>
              <a:spcAft>
                <a:spcPct val="0"/>
              </a:spcAft>
              <a:defRPr sz="2400">
                <a:solidFill>
                  <a:srgbClr val="000000"/>
                </a:solidFill>
                <a:latin typeface="Arial" charset="0"/>
              </a:defRPr>
            </a:lvl8pPr>
            <a:lvl9pPr marL="3886200" indent="-228600" algn="ctr" eaLnBrk="0" fontAlgn="base" hangingPunct="0">
              <a:spcBef>
                <a:spcPct val="0"/>
              </a:spcBef>
              <a:spcAft>
                <a:spcPct val="0"/>
              </a:spcAft>
              <a:defRPr sz="2400">
                <a:solidFill>
                  <a:srgbClr val="000000"/>
                </a:solidFill>
                <a:latin typeface="Arial" charset="0"/>
              </a:defRPr>
            </a:lvl9pPr>
          </a:lstStyle>
          <a:p>
            <a:endParaRPr lang="en-US" altLang="en-US"/>
          </a:p>
        </p:txBody>
      </p:sp>
      <p:sp>
        <p:nvSpPr>
          <p:cNvPr id="2" name="Footer Placeholder 1"/>
          <p:cNvSpPr>
            <a:spLocks noGrp="1"/>
          </p:cNvSpPr>
          <p:nvPr>
            <p:ph type="ftr" sz="quarter" idx="11"/>
          </p:nvPr>
        </p:nvSpPr>
        <p:spPr/>
        <p:txBody>
          <a:bodyPr/>
          <a:lstStyle/>
          <a:p>
            <a:r>
              <a:rPr lang="en-US" smtClean="0"/>
              <a:t>Amrita Center for Cybersecurity</a:t>
            </a:r>
            <a:endParaRPr lang="en-US"/>
          </a:p>
        </p:txBody>
      </p:sp>
      <p:sp>
        <p:nvSpPr>
          <p:cNvPr id="3" name="Slide Number Placeholder 2"/>
          <p:cNvSpPr>
            <a:spLocks noGrp="1"/>
          </p:cNvSpPr>
          <p:nvPr>
            <p:ph type="sldNum" sz="quarter" idx="12"/>
          </p:nvPr>
        </p:nvSpPr>
        <p:spPr/>
        <p:txBody>
          <a:bodyPr/>
          <a:lstStyle/>
          <a:p>
            <a:fld id="{A6F3C3BC-51E5-EA44-9A26-97B44896E6CD}" type="slidenum">
              <a:rPr lang="en-US" smtClean="0"/>
              <a:t>51</a:t>
            </a:fld>
            <a:endParaRPr lang="en-US"/>
          </a:p>
        </p:txBody>
      </p:sp>
      <p:sp>
        <p:nvSpPr>
          <p:cNvPr id="35" name="Title 1"/>
          <p:cNvSpPr>
            <a:spLocks noGrp="1"/>
          </p:cNvSpPr>
          <p:nvPr>
            <p:ph type="title"/>
          </p:nvPr>
        </p:nvSpPr>
        <p:spPr>
          <a:xfrm>
            <a:off x="457200" y="274638"/>
            <a:ext cx="8229600" cy="1143000"/>
          </a:xfrm>
        </p:spPr>
        <p:txBody>
          <a:bodyPr/>
          <a:lstStyle/>
          <a:p>
            <a:r>
              <a:rPr lang="en-US" dirty="0" smtClean="0"/>
              <a:t>Pictorially</a:t>
            </a:r>
            <a:endParaRPr lang="en-US" dirty="0"/>
          </a:p>
        </p:txBody>
      </p:sp>
      <p:sp>
        <p:nvSpPr>
          <p:cNvPr id="36" name="Rectangle 35"/>
          <p:cNvSpPr/>
          <p:nvPr/>
        </p:nvSpPr>
        <p:spPr>
          <a:xfrm>
            <a:off x="195376" y="1529880"/>
            <a:ext cx="3081224" cy="208430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152013" y="5829895"/>
            <a:ext cx="8763000" cy="769441"/>
          </a:xfrm>
          <a:prstGeom prst="rect">
            <a:avLst/>
          </a:prstGeom>
          <a:noFill/>
        </p:spPr>
        <p:txBody>
          <a:bodyPr wrap="square" rtlCol="0">
            <a:spAutoFit/>
          </a:bodyPr>
          <a:lstStyle/>
          <a:p>
            <a:pPr algn="ctr"/>
            <a:r>
              <a:rPr lang="en-US" sz="2200" dirty="0" smtClean="0"/>
              <a:t>‘r’ gives the ability to look up a large array based on index and get the value at that location. Gives 2</a:t>
            </a:r>
            <a:r>
              <a:rPr lang="en-US" sz="2200" baseline="30000" dirty="0" smtClean="0"/>
              <a:t>n</a:t>
            </a:r>
            <a:r>
              <a:rPr lang="en-US" sz="2200" dirty="0" smtClean="0"/>
              <a:t> different values for encryption</a:t>
            </a:r>
            <a:endParaRPr lang="en-US" sz="2200" dirty="0"/>
          </a:p>
        </p:txBody>
      </p:sp>
    </p:spTree>
    <p:extLst>
      <p:ext uri="{BB962C8B-B14F-4D97-AF65-F5344CB8AC3E}">
        <p14:creationId xmlns:p14="http://schemas.microsoft.com/office/powerpoint/2010/main" val="27738916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animBg="1"/>
      <p:bldP spid="3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normAutofit/>
          </a:bodyPr>
          <a:lstStyle/>
          <a:p>
            <a:r>
              <a:rPr lang="en-US" dirty="0" smtClean="0"/>
              <a:t>The key is as long as the message…</a:t>
            </a:r>
          </a:p>
          <a:p>
            <a:endParaRPr lang="en-US" dirty="0"/>
          </a:p>
          <a:p>
            <a:r>
              <a:rPr lang="en-US" dirty="0" smtClean="0"/>
              <a:t>…but the point is that the scheme can be used to safely encrypt </a:t>
            </a:r>
            <a:r>
              <a:rPr lang="en-US" i="1" dirty="0" smtClean="0"/>
              <a:t>multiple </a:t>
            </a:r>
            <a:r>
              <a:rPr lang="en-US" dirty="0" smtClean="0"/>
              <a:t>messages</a:t>
            </a:r>
          </a:p>
          <a:p>
            <a:r>
              <a:rPr lang="en-US" dirty="0" smtClean="0"/>
              <a:t>Proven to be CPA secure!</a:t>
            </a:r>
          </a:p>
          <a:p>
            <a:endParaRPr lang="en-US" dirty="0" smtClean="0"/>
          </a:p>
          <a:p>
            <a:r>
              <a:rPr lang="en-US" dirty="0" smtClean="0"/>
              <a:t>How to encrypt messages not n bits long?</a:t>
            </a:r>
            <a:endParaRPr lang="en-US" dirty="0"/>
          </a:p>
        </p:txBody>
      </p:sp>
      <p:sp>
        <p:nvSpPr>
          <p:cNvPr id="4" name="Footer Placeholder 3"/>
          <p:cNvSpPr>
            <a:spLocks noGrp="1"/>
          </p:cNvSpPr>
          <p:nvPr>
            <p:ph type="ftr" sz="quarter" idx="11"/>
          </p:nvPr>
        </p:nvSpPr>
        <p:spPr/>
        <p:txBody>
          <a:bodyPr/>
          <a:lstStyle/>
          <a:p>
            <a:r>
              <a:rPr lang="en-US" smtClean="0"/>
              <a:t>Amrita Center for Cybersecurity</a:t>
            </a:r>
            <a:endParaRPr lang="en-US"/>
          </a:p>
        </p:txBody>
      </p:sp>
      <p:sp>
        <p:nvSpPr>
          <p:cNvPr id="5" name="Slide Number Placeholder 4"/>
          <p:cNvSpPr>
            <a:spLocks noGrp="1"/>
          </p:cNvSpPr>
          <p:nvPr>
            <p:ph type="sldNum" sz="quarter" idx="12"/>
          </p:nvPr>
        </p:nvSpPr>
        <p:spPr/>
        <p:txBody>
          <a:bodyPr/>
          <a:lstStyle/>
          <a:p>
            <a:fld id="{A6F3C3BC-51E5-EA44-9A26-97B44896E6CD}" type="slidenum">
              <a:rPr lang="en-US" smtClean="0"/>
              <a:t>52</a:t>
            </a:fld>
            <a:endParaRPr lang="en-US"/>
          </a:p>
        </p:txBody>
      </p:sp>
    </p:spTree>
    <p:extLst>
      <p:ext uri="{BB962C8B-B14F-4D97-AF65-F5344CB8AC3E}">
        <p14:creationId xmlns:p14="http://schemas.microsoft.com/office/powerpoint/2010/main" val="20823636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 of Encryption: ECB mode</a:t>
            </a:r>
            <a:endParaRPr lang="en-US" dirty="0"/>
          </a:p>
        </p:txBody>
      </p:sp>
      <p:sp>
        <p:nvSpPr>
          <p:cNvPr id="3" name="Content Placeholder 2"/>
          <p:cNvSpPr>
            <a:spLocks noGrp="1"/>
          </p:cNvSpPr>
          <p:nvPr>
            <p:ph idx="1"/>
          </p:nvPr>
        </p:nvSpPr>
        <p:spPr/>
        <p:txBody>
          <a:bodyPr/>
          <a:lstStyle/>
          <a:p>
            <a:r>
              <a:rPr lang="en-US" dirty="0" smtClean="0"/>
              <a:t>Electronic Codebook</a:t>
            </a:r>
          </a:p>
          <a:p>
            <a:r>
              <a:rPr lang="en-US" dirty="0" smtClean="0"/>
              <a:t>Enc</a:t>
            </a:r>
            <a:r>
              <a:rPr lang="en-US" baseline="-25000" dirty="0" smtClean="0"/>
              <a:t>k</a:t>
            </a:r>
            <a:r>
              <a:rPr lang="en-US" sz="2800" dirty="0" smtClean="0"/>
              <a:t>(m</a:t>
            </a:r>
            <a:r>
              <a:rPr lang="en-US" sz="2800" baseline="-25000" dirty="0" smtClean="0"/>
              <a:t>1</a:t>
            </a:r>
            <a:r>
              <a:rPr lang="en-US" sz="2800" dirty="0" smtClean="0"/>
              <a:t>, …, m</a:t>
            </a:r>
            <a:r>
              <a:rPr lang="en-US" sz="2800" baseline="-25000" dirty="0" smtClean="0"/>
              <a:t>t</a:t>
            </a:r>
            <a:r>
              <a:rPr lang="en-US" sz="2800" dirty="0" smtClean="0"/>
              <a:t>) = </a:t>
            </a:r>
            <a:r>
              <a:rPr lang="en-US" sz="2800" dirty="0" err="1" smtClean="0"/>
              <a:t>F</a:t>
            </a:r>
            <a:r>
              <a:rPr lang="en-US" sz="2800" baseline="-25000" dirty="0" err="1" smtClean="0"/>
              <a:t>k</a:t>
            </a:r>
            <a:r>
              <a:rPr lang="en-US" sz="2800" dirty="0" smtClean="0"/>
              <a:t>(m</a:t>
            </a:r>
            <a:r>
              <a:rPr lang="en-US" sz="2800" baseline="-25000" dirty="0" smtClean="0"/>
              <a:t>1</a:t>
            </a:r>
            <a:r>
              <a:rPr lang="en-US" sz="2800" dirty="0" smtClean="0"/>
              <a:t>), …, </a:t>
            </a:r>
            <a:r>
              <a:rPr lang="en-US" sz="2800" dirty="0" err="1" smtClean="0"/>
              <a:t>F</a:t>
            </a:r>
            <a:r>
              <a:rPr lang="en-US" sz="2800" baseline="-25000" dirty="0" err="1" smtClean="0"/>
              <a:t>k</a:t>
            </a:r>
            <a:r>
              <a:rPr lang="en-US" sz="2800" dirty="0" smtClean="0"/>
              <a:t>(m</a:t>
            </a:r>
            <a:r>
              <a:rPr lang="en-US" sz="2800" baseline="-25000" dirty="0" smtClean="0"/>
              <a:t>t</a:t>
            </a:r>
            <a:r>
              <a:rPr lang="en-US" sz="2800" dirty="0" smtClean="0"/>
              <a:t>)</a:t>
            </a:r>
          </a:p>
          <a:p>
            <a:endParaRPr lang="en-US" sz="2800" dirty="0"/>
          </a:p>
          <a:p>
            <a:r>
              <a:rPr lang="en-US" sz="2800" dirty="0" smtClean="0"/>
              <a:t>Deterministic</a:t>
            </a:r>
          </a:p>
          <a:p>
            <a:pPr lvl="1"/>
            <a:r>
              <a:rPr lang="en-US" dirty="0" smtClean="0"/>
              <a:t>Not CPA-secure!</a:t>
            </a:r>
          </a:p>
          <a:p>
            <a:pPr lvl="1"/>
            <a:endParaRPr lang="en-US" dirty="0"/>
          </a:p>
          <a:p>
            <a:r>
              <a:rPr lang="en-US" dirty="0" smtClean="0"/>
              <a:t>Can tell from the </a:t>
            </a:r>
            <a:r>
              <a:rPr lang="en-US" dirty="0" err="1" smtClean="0"/>
              <a:t>ciphertext</a:t>
            </a:r>
            <a:r>
              <a:rPr lang="en-US" dirty="0" smtClean="0"/>
              <a:t> whether m</a:t>
            </a:r>
            <a:r>
              <a:rPr lang="en-US" baseline="-25000" dirty="0" smtClean="0"/>
              <a:t>i</a:t>
            </a:r>
            <a:r>
              <a:rPr lang="en-US" dirty="0" smtClean="0"/>
              <a:t> = </a:t>
            </a:r>
            <a:r>
              <a:rPr lang="en-US" dirty="0" err="1" smtClean="0"/>
              <a:t>m</a:t>
            </a:r>
            <a:r>
              <a:rPr lang="en-US" baseline="-25000" dirty="0" err="1" smtClean="0"/>
              <a:t>j</a:t>
            </a:r>
            <a:endParaRPr lang="en-US" dirty="0" smtClean="0"/>
          </a:p>
          <a:p>
            <a:pPr lvl="1"/>
            <a:r>
              <a:rPr lang="en-US" dirty="0" smtClean="0"/>
              <a:t>Does not even have indistinguishable encryptions!</a:t>
            </a:r>
            <a:endParaRPr lang="en-US" dirty="0"/>
          </a:p>
        </p:txBody>
      </p:sp>
      <p:sp>
        <p:nvSpPr>
          <p:cNvPr id="5" name="Footer Placeholder 4"/>
          <p:cNvSpPr>
            <a:spLocks noGrp="1"/>
          </p:cNvSpPr>
          <p:nvPr>
            <p:ph type="ftr" sz="quarter" idx="11"/>
          </p:nvPr>
        </p:nvSpPr>
        <p:spPr/>
        <p:txBody>
          <a:bodyPr/>
          <a:lstStyle/>
          <a:p>
            <a:r>
              <a:rPr lang="en-US" smtClean="0"/>
              <a:t>Amrita Center for Cybersecurity</a:t>
            </a:r>
            <a:endParaRPr lang="en-US"/>
          </a:p>
        </p:txBody>
      </p:sp>
      <p:sp>
        <p:nvSpPr>
          <p:cNvPr id="6" name="Slide Number Placeholder 5"/>
          <p:cNvSpPr>
            <a:spLocks noGrp="1"/>
          </p:cNvSpPr>
          <p:nvPr>
            <p:ph type="sldNum" sz="quarter" idx="12"/>
          </p:nvPr>
        </p:nvSpPr>
        <p:spPr/>
        <p:txBody>
          <a:bodyPr/>
          <a:lstStyle/>
          <a:p>
            <a:fld id="{A6F3C3BC-51E5-EA44-9A26-97B44896E6CD}" type="slidenum">
              <a:rPr lang="en-US" smtClean="0"/>
              <a:t>53</a:t>
            </a:fld>
            <a:endParaRPr lang="en-US"/>
          </a:p>
        </p:txBody>
      </p:sp>
    </p:spTree>
    <p:extLst>
      <p:ext uri="{BB962C8B-B14F-4D97-AF65-F5344CB8AC3E}">
        <p14:creationId xmlns:p14="http://schemas.microsoft.com/office/powerpoint/2010/main" val="123493853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ECB mode</a:t>
            </a:r>
            <a:endParaRPr lang="en-US" dirty="0"/>
          </a:p>
        </p:txBody>
      </p:sp>
      <p:sp>
        <p:nvSpPr>
          <p:cNvPr id="4" name="TextBox 3"/>
          <p:cNvSpPr txBox="1"/>
          <p:nvPr/>
        </p:nvSpPr>
        <p:spPr>
          <a:xfrm>
            <a:off x="984849" y="6059269"/>
            <a:ext cx="7016151" cy="646331"/>
          </a:xfrm>
          <a:prstGeom prst="rect">
            <a:avLst/>
          </a:prstGeom>
          <a:noFill/>
        </p:spPr>
        <p:txBody>
          <a:bodyPr wrap="none" rtlCol="0">
            <a:spAutoFit/>
          </a:bodyPr>
          <a:lstStyle/>
          <a:p>
            <a:pPr algn="ctr"/>
            <a:r>
              <a:rPr lang="en-US" dirty="0"/>
              <a:t>(Taken from </a:t>
            </a:r>
            <a:r>
              <a:rPr lang="en-US" dirty="0" smtClean="0"/>
              <a:t>http</a:t>
            </a:r>
            <a:r>
              <a:rPr lang="en-US" dirty="0"/>
              <a:t>://</a:t>
            </a:r>
            <a:r>
              <a:rPr lang="en-US" dirty="0" smtClean="0"/>
              <a:t>en.wikipedia.org and </a:t>
            </a:r>
            <a:r>
              <a:rPr lang="en-US" dirty="0"/>
              <a:t>derived from images created by </a:t>
            </a:r>
            <a:r>
              <a:rPr lang="en-US" dirty="0" smtClean="0"/>
              <a:t/>
            </a:r>
            <a:br>
              <a:rPr lang="en-US" dirty="0" smtClean="0"/>
            </a:br>
            <a:r>
              <a:rPr lang="en-US" dirty="0" smtClean="0"/>
              <a:t>Larry </a:t>
            </a:r>
            <a:r>
              <a:rPr lang="en-US" dirty="0"/>
              <a:t>Ewing </a:t>
            </a:r>
            <a:r>
              <a:rPr lang="en-US" dirty="0" smtClean="0"/>
              <a:t>(lewing@isc.tamu.edu) </a:t>
            </a:r>
            <a:r>
              <a:rPr lang="en-US" dirty="0"/>
              <a:t>using The GIMP.)</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9850" y="2362200"/>
            <a:ext cx="18669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lgn="ctr">
                <a:solidFill>
                  <a:schemeClr val="tx1"/>
                </a:solidFill>
                <a:miter lim="800000"/>
                <a:headEnd type="none" w="lg" len="me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3750" y="2362200"/>
            <a:ext cx="18669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lgn="ctr">
                <a:solidFill>
                  <a:schemeClr val="tx1"/>
                </a:solidFill>
                <a:miter lim="800000"/>
                <a:headEnd type="none" w="lg" len="me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5"/>
          <p:cNvSpPr txBox="1">
            <a:spLocks noChangeArrowheads="1"/>
          </p:cNvSpPr>
          <p:nvPr/>
        </p:nvSpPr>
        <p:spPr bwMode="auto">
          <a:xfrm>
            <a:off x="1695450" y="4419600"/>
            <a:ext cx="1130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lgn="ctr">
                <a:solidFill>
                  <a:schemeClr val="tx1"/>
                </a:solidFill>
                <a:miter lim="800000"/>
                <a:headEnd type="none" w="lg" len="me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a:t>original</a:t>
            </a:r>
          </a:p>
        </p:txBody>
      </p:sp>
      <p:sp>
        <p:nvSpPr>
          <p:cNvPr id="8" name="Text Box 6"/>
          <p:cNvSpPr txBox="1">
            <a:spLocks noChangeArrowheads="1"/>
          </p:cNvSpPr>
          <p:nvPr/>
        </p:nvSpPr>
        <p:spPr bwMode="auto">
          <a:xfrm>
            <a:off x="4992688" y="4419600"/>
            <a:ext cx="3541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lgn="ctr">
                <a:solidFill>
                  <a:schemeClr val="tx1"/>
                </a:solidFill>
                <a:miter lim="800000"/>
                <a:headEnd type="none" w="lg" len="me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a:t>encrypted using ECB mode</a:t>
            </a:r>
          </a:p>
        </p:txBody>
      </p:sp>
      <p:sp>
        <p:nvSpPr>
          <p:cNvPr id="3" name="TextBox 2"/>
          <p:cNvSpPr txBox="1"/>
          <p:nvPr/>
        </p:nvSpPr>
        <p:spPr>
          <a:xfrm>
            <a:off x="255690" y="5281934"/>
            <a:ext cx="8681152" cy="461665"/>
          </a:xfrm>
          <a:prstGeom prst="rect">
            <a:avLst/>
          </a:prstGeom>
          <a:noFill/>
        </p:spPr>
        <p:txBody>
          <a:bodyPr wrap="square" rtlCol="0">
            <a:spAutoFit/>
          </a:bodyPr>
          <a:lstStyle/>
          <a:p>
            <a:r>
              <a:rPr lang="en-US" sz="2400" dirty="0" smtClean="0">
                <a:solidFill>
                  <a:srgbClr val="0D0D0D"/>
                </a:solidFill>
              </a:rPr>
              <a:t>Ok for short messages or if data does not have too many repetitions</a:t>
            </a:r>
            <a:endParaRPr lang="en-US" sz="2400" dirty="0">
              <a:solidFill>
                <a:srgbClr val="0D0D0D"/>
              </a:solidFill>
            </a:endParaRPr>
          </a:p>
        </p:txBody>
      </p:sp>
      <p:sp>
        <p:nvSpPr>
          <p:cNvPr id="9" name="Footer Placeholder 8"/>
          <p:cNvSpPr>
            <a:spLocks noGrp="1"/>
          </p:cNvSpPr>
          <p:nvPr>
            <p:ph type="ftr" sz="quarter" idx="11"/>
          </p:nvPr>
        </p:nvSpPr>
        <p:spPr/>
        <p:txBody>
          <a:bodyPr/>
          <a:lstStyle/>
          <a:p>
            <a:r>
              <a:rPr lang="en-US" smtClean="0"/>
              <a:t>Amrita Center for Cybersecurity</a:t>
            </a:r>
            <a:endParaRPr lang="en-US"/>
          </a:p>
        </p:txBody>
      </p:sp>
      <p:sp>
        <p:nvSpPr>
          <p:cNvPr id="10" name="Slide Number Placeholder 9"/>
          <p:cNvSpPr>
            <a:spLocks noGrp="1"/>
          </p:cNvSpPr>
          <p:nvPr>
            <p:ph type="sldNum" sz="quarter" idx="12"/>
          </p:nvPr>
        </p:nvSpPr>
        <p:spPr/>
        <p:txBody>
          <a:bodyPr/>
          <a:lstStyle/>
          <a:p>
            <a:fld id="{A6F3C3BC-51E5-EA44-9A26-97B44896E6CD}" type="slidenum">
              <a:rPr lang="en-US" smtClean="0"/>
              <a:t>54</a:t>
            </a:fld>
            <a:endParaRPr lang="en-US"/>
          </a:p>
        </p:txBody>
      </p:sp>
      <p:sp>
        <p:nvSpPr>
          <p:cNvPr id="11" name="TextBox 10"/>
          <p:cNvSpPr txBox="1"/>
          <p:nvPr/>
        </p:nvSpPr>
        <p:spPr>
          <a:xfrm>
            <a:off x="1074570" y="1616841"/>
            <a:ext cx="7000970" cy="523220"/>
          </a:xfrm>
          <a:prstGeom prst="rect">
            <a:avLst/>
          </a:prstGeom>
          <a:noFill/>
        </p:spPr>
        <p:txBody>
          <a:bodyPr wrap="square" rtlCol="0">
            <a:spAutoFit/>
          </a:bodyPr>
          <a:lstStyle/>
          <a:p>
            <a:r>
              <a:rPr lang="en-US" sz="2800" dirty="0" smtClean="0"/>
              <a:t>Each pixel is represented as one block value</a:t>
            </a:r>
            <a:endParaRPr lang="en-US" sz="2800" dirty="0"/>
          </a:p>
        </p:txBody>
      </p:sp>
    </p:spTree>
    <p:extLst>
      <p:ext uri="{BB962C8B-B14F-4D97-AF65-F5344CB8AC3E}">
        <p14:creationId xmlns:p14="http://schemas.microsoft.com/office/powerpoint/2010/main" val="4966514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 of Encryption: CBC mode</a:t>
            </a:r>
            <a:endParaRPr lang="en-US" dirty="0"/>
          </a:p>
        </p:txBody>
      </p:sp>
      <p:sp>
        <p:nvSpPr>
          <p:cNvPr id="3" name="Content Placeholder 2"/>
          <p:cNvSpPr>
            <a:spLocks noGrp="1"/>
          </p:cNvSpPr>
          <p:nvPr>
            <p:ph idx="1"/>
          </p:nvPr>
        </p:nvSpPr>
        <p:spPr/>
        <p:txBody>
          <a:bodyPr>
            <a:normAutofit/>
          </a:bodyPr>
          <a:lstStyle/>
          <a:p>
            <a:r>
              <a:rPr lang="en-US" altLang="en-US" dirty="0"/>
              <a:t>Enc</a:t>
            </a:r>
            <a:r>
              <a:rPr lang="en-US" altLang="en-US" baseline="-25000" dirty="0"/>
              <a:t>k</a:t>
            </a:r>
            <a:r>
              <a:rPr lang="en-US" altLang="en-US" dirty="0"/>
              <a:t>(m</a:t>
            </a:r>
            <a:r>
              <a:rPr lang="en-US" altLang="en-US" baseline="-25000" dirty="0"/>
              <a:t>1</a:t>
            </a:r>
            <a:r>
              <a:rPr lang="en-US" altLang="en-US" dirty="0"/>
              <a:t>, …, m</a:t>
            </a:r>
            <a:r>
              <a:rPr lang="en-US" altLang="en-US" baseline="-25000" dirty="0"/>
              <a:t>t</a:t>
            </a:r>
            <a:r>
              <a:rPr lang="en-US" altLang="en-US" dirty="0"/>
              <a:t>)</a:t>
            </a:r>
          </a:p>
          <a:p>
            <a:pPr lvl="1"/>
            <a:r>
              <a:rPr lang="en-US" altLang="en-US" dirty="0"/>
              <a:t>Choose random c</a:t>
            </a:r>
            <a:r>
              <a:rPr lang="en-US" altLang="en-US" baseline="-25000" dirty="0"/>
              <a:t>0</a:t>
            </a:r>
            <a:r>
              <a:rPr lang="en-US" altLang="en-US" dirty="0"/>
              <a:t> </a:t>
            </a:r>
            <a:r>
              <a:rPr lang="en-US" altLang="en-US" dirty="0">
                <a:sym typeface="Symbol" pitchFamily="18" charset="2"/>
              </a:rPr>
              <a:t> {0,1}</a:t>
            </a:r>
            <a:r>
              <a:rPr lang="en-US" altLang="en-US" baseline="30000" dirty="0">
                <a:sym typeface="Symbol" pitchFamily="18" charset="2"/>
              </a:rPr>
              <a:t>n</a:t>
            </a:r>
            <a:r>
              <a:rPr lang="en-US" altLang="en-US" dirty="0">
                <a:sym typeface="Symbol" pitchFamily="18" charset="2"/>
              </a:rPr>
              <a:t> (also called the IV)</a:t>
            </a:r>
          </a:p>
          <a:p>
            <a:pPr lvl="1"/>
            <a:r>
              <a:rPr lang="en-US" altLang="en-US" dirty="0">
                <a:sym typeface="Symbol" pitchFamily="18" charset="2"/>
              </a:rPr>
              <a:t>For </a:t>
            </a:r>
            <a:r>
              <a:rPr lang="en-US" altLang="en-US" dirty="0" err="1">
                <a:sym typeface="Symbol" pitchFamily="18" charset="2"/>
              </a:rPr>
              <a:t>i</a:t>
            </a:r>
            <a:r>
              <a:rPr lang="en-US" altLang="en-US" dirty="0">
                <a:sym typeface="Symbol" pitchFamily="18" charset="2"/>
              </a:rPr>
              <a:t>=1 to t:</a:t>
            </a:r>
          </a:p>
          <a:p>
            <a:pPr lvl="2"/>
            <a:r>
              <a:rPr lang="en-US" altLang="en-US" dirty="0">
                <a:sym typeface="Symbol" pitchFamily="18" charset="2"/>
              </a:rPr>
              <a:t>c</a:t>
            </a:r>
            <a:r>
              <a:rPr lang="en-US" altLang="en-US" baseline="-25000" dirty="0">
                <a:sym typeface="Symbol" pitchFamily="18" charset="2"/>
              </a:rPr>
              <a:t>i</a:t>
            </a:r>
            <a:r>
              <a:rPr lang="en-US" altLang="en-US" dirty="0">
                <a:sym typeface="Symbol" pitchFamily="18" charset="2"/>
              </a:rPr>
              <a:t> = </a:t>
            </a:r>
            <a:r>
              <a:rPr lang="en-US" altLang="en-US" dirty="0" err="1">
                <a:sym typeface="Symbol" pitchFamily="18" charset="2"/>
              </a:rPr>
              <a:t>F</a:t>
            </a:r>
            <a:r>
              <a:rPr lang="en-US" altLang="en-US" baseline="-25000" dirty="0" err="1">
                <a:sym typeface="Symbol" pitchFamily="18" charset="2"/>
              </a:rPr>
              <a:t>k</a:t>
            </a:r>
            <a:r>
              <a:rPr lang="en-US" altLang="en-US" dirty="0">
                <a:sym typeface="Symbol" pitchFamily="18" charset="2"/>
              </a:rPr>
              <a:t>(m</a:t>
            </a:r>
            <a:r>
              <a:rPr lang="en-US" altLang="en-US" baseline="-25000" dirty="0">
                <a:sym typeface="Symbol" pitchFamily="18" charset="2"/>
              </a:rPr>
              <a:t>i</a:t>
            </a:r>
            <a:r>
              <a:rPr lang="en-US" altLang="en-US" dirty="0">
                <a:sym typeface="Symbol" pitchFamily="18" charset="2"/>
              </a:rPr>
              <a:t>  c</a:t>
            </a:r>
            <a:r>
              <a:rPr lang="en-US" altLang="en-US" baseline="-25000" dirty="0">
                <a:sym typeface="Symbol" pitchFamily="18" charset="2"/>
              </a:rPr>
              <a:t>i-1</a:t>
            </a:r>
            <a:r>
              <a:rPr lang="en-US" altLang="en-US" dirty="0">
                <a:sym typeface="Symbol" pitchFamily="18" charset="2"/>
              </a:rPr>
              <a:t>)</a:t>
            </a:r>
          </a:p>
          <a:p>
            <a:pPr lvl="1"/>
            <a:r>
              <a:rPr lang="en-US" altLang="en-US" dirty="0"/>
              <a:t>Output c</a:t>
            </a:r>
            <a:r>
              <a:rPr lang="en-US" altLang="en-US" baseline="-25000" dirty="0"/>
              <a:t>0</a:t>
            </a:r>
            <a:r>
              <a:rPr lang="en-US" altLang="en-US" dirty="0"/>
              <a:t>, c</a:t>
            </a:r>
            <a:r>
              <a:rPr lang="en-US" altLang="en-US" baseline="-25000" dirty="0"/>
              <a:t>1</a:t>
            </a:r>
            <a:r>
              <a:rPr lang="en-US" altLang="en-US" dirty="0"/>
              <a:t>, …, </a:t>
            </a:r>
            <a:r>
              <a:rPr lang="en-US" altLang="en-US" dirty="0" smtClean="0"/>
              <a:t>c</a:t>
            </a:r>
            <a:r>
              <a:rPr lang="en-US" altLang="en-US" baseline="-25000" dirty="0" smtClean="0"/>
              <a:t>t</a:t>
            </a:r>
            <a:endParaRPr lang="en-US" altLang="en-US" dirty="0" smtClean="0"/>
          </a:p>
          <a:p>
            <a:pPr lvl="1"/>
            <a:endParaRPr lang="en-US" altLang="en-US" dirty="0"/>
          </a:p>
          <a:p>
            <a:r>
              <a:rPr lang="en-US" altLang="en-US" dirty="0" smtClean="0"/>
              <a:t>Decryption requires F to be invertible</a:t>
            </a:r>
          </a:p>
          <a:p>
            <a:endParaRPr lang="en-US" altLang="en-US" dirty="0"/>
          </a:p>
          <a:p>
            <a:r>
              <a:rPr lang="en-US" altLang="en-US" dirty="0" smtClean="0"/>
              <a:t>Ciphertext expansion is just 1 block</a:t>
            </a:r>
          </a:p>
          <a:p>
            <a:pPr lvl="1"/>
            <a:r>
              <a:rPr lang="en-US" altLang="en-US" dirty="0" smtClean="0"/>
              <a:t>Total of t+1 blocks generated</a:t>
            </a:r>
            <a:endParaRPr lang="en-US" altLang="en-US" dirty="0"/>
          </a:p>
          <a:p>
            <a:endParaRPr lang="en-US" dirty="0"/>
          </a:p>
        </p:txBody>
      </p:sp>
      <p:sp>
        <p:nvSpPr>
          <p:cNvPr id="4" name="Footer Placeholder 3"/>
          <p:cNvSpPr>
            <a:spLocks noGrp="1"/>
          </p:cNvSpPr>
          <p:nvPr>
            <p:ph type="ftr" sz="quarter" idx="11"/>
          </p:nvPr>
        </p:nvSpPr>
        <p:spPr/>
        <p:txBody>
          <a:bodyPr/>
          <a:lstStyle/>
          <a:p>
            <a:r>
              <a:rPr lang="en-US" smtClean="0"/>
              <a:t>Amrita Center for Cybersecurity</a:t>
            </a:r>
            <a:endParaRPr lang="en-US"/>
          </a:p>
        </p:txBody>
      </p:sp>
      <p:sp>
        <p:nvSpPr>
          <p:cNvPr id="5" name="Slide Number Placeholder 4"/>
          <p:cNvSpPr>
            <a:spLocks noGrp="1"/>
          </p:cNvSpPr>
          <p:nvPr>
            <p:ph type="sldNum" sz="quarter" idx="12"/>
          </p:nvPr>
        </p:nvSpPr>
        <p:spPr/>
        <p:txBody>
          <a:bodyPr/>
          <a:lstStyle/>
          <a:p>
            <a:fld id="{A6F3C3BC-51E5-EA44-9A26-97B44896E6CD}" type="slidenum">
              <a:rPr lang="en-US" smtClean="0"/>
              <a:t>55</a:t>
            </a:fld>
            <a:endParaRPr lang="en-US"/>
          </a:p>
        </p:txBody>
      </p:sp>
    </p:spTree>
    <p:extLst>
      <p:ext uri="{BB962C8B-B14F-4D97-AF65-F5344CB8AC3E}">
        <p14:creationId xmlns:p14="http://schemas.microsoft.com/office/powerpoint/2010/main" val="42783831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CBC- Encryption</a:t>
            </a:r>
            <a:endParaRPr lang="en-US" dirty="0"/>
          </a:p>
        </p:txBody>
      </p:sp>
      <p:sp>
        <p:nvSpPr>
          <p:cNvPr id="4" name="Footer Placeholder 3"/>
          <p:cNvSpPr>
            <a:spLocks noGrp="1"/>
          </p:cNvSpPr>
          <p:nvPr>
            <p:ph type="ftr" sz="quarter" idx="11"/>
          </p:nvPr>
        </p:nvSpPr>
        <p:spPr/>
        <p:txBody>
          <a:bodyPr/>
          <a:lstStyle/>
          <a:p>
            <a:r>
              <a:rPr lang="en-US" smtClean="0"/>
              <a:t>Amrita Center for Cybersecurity</a:t>
            </a:r>
            <a:endParaRPr lang="en-US"/>
          </a:p>
        </p:txBody>
      </p:sp>
      <p:sp>
        <p:nvSpPr>
          <p:cNvPr id="5" name="Slide Number Placeholder 4"/>
          <p:cNvSpPr>
            <a:spLocks noGrp="1"/>
          </p:cNvSpPr>
          <p:nvPr>
            <p:ph type="sldNum" sz="quarter" idx="12"/>
          </p:nvPr>
        </p:nvSpPr>
        <p:spPr/>
        <p:txBody>
          <a:bodyPr/>
          <a:lstStyle/>
          <a:p>
            <a:fld id="{A6F3C3BC-51E5-EA44-9A26-97B44896E6CD}" type="slidenum">
              <a:rPr lang="en-US" smtClean="0"/>
              <a:t>56</a:t>
            </a:fld>
            <a:endParaRPr lang="en-US"/>
          </a:p>
        </p:txBody>
      </p:sp>
      <p:pic>
        <p:nvPicPr>
          <p:cNvPr id="6" name="Picture 5" descr="Screen Shot 2015-02-01 at 6.55.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3399"/>
            <a:ext cx="9144000" cy="3841367"/>
          </a:xfrm>
          <a:prstGeom prst="rect">
            <a:avLst/>
          </a:prstGeom>
        </p:spPr>
      </p:pic>
    </p:spTree>
    <p:extLst>
      <p:ext uri="{BB962C8B-B14F-4D97-AF65-F5344CB8AC3E}">
        <p14:creationId xmlns:p14="http://schemas.microsoft.com/office/powerpoint/2010/main" val="129449752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CBC Decryption</a:t>
            </a:r>
            <a:endParaRPr lang="en-US" dirty="0"/>
          </a:p>
        </p:txBody>
      </p:sp>
      <p:sp>
        <p:nvSpPr>
          <p:cNvPr id="4" name="Footer Placeholder 3"/>
          <p:cNvSpPr>
            <a:spLocks noGrp="1"/>
          </p:cNvSpPr>
          <p:nvPr>
            <p:ph type="ftr" sz="quarter" idx="11"/>
          </p:nvPr>
        </p:nvSpPr>
        <p:spPr/>
        <p:txBody>
          <a:bodyPr/>
          <a:lstStyle/>
          <a:p>
            <a:r>
              <a:rPr lang="en-US" smtClean="0"/>
              <a:t>Amrita Center for Cybersecurity</a:t>
            </a:r>
            <a:endParaRPr lang="en-US"/>
          </a:p>
        </p:txBody>
      </p:sp>
      <p:sp>
        <p:nvSpPr>
          <p:cNvPr id="5" name="Slide Number Placeholder 4"/>
          <p:cNvSpPr>
            <a:spLocks noGrp="1"/>
          </p:cNvSpPr>
          <p:nvPr>
            <p:ph type="sldNum" sz="quarter" idx="12"/>
          </p:nvPr>
        </p:nvSpPr>
        <p:spPr/>
        <p:txBody>
          <a:bodyPr/>
          <a:lstStyle/>
          <a:p>
            <a:fld id="{A6F3C3BC-51E5-EA44-9A26-97B44896E6CD}" type="slidenum">
              <a:rPr lang="en-US" smtClean="0"/>
              <a:t>57</a:t>
            </a:fld>
            <a:endParaRPr lang="en-US"/>
          </a:p>
        </p:txBody>
      </p:sp>
      <p:pic>
        <p:nvPicPr>
          <p:cNvPr id="6" name="Picture 5" descr="Screen Shot 2015-02-01 at 6.56.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8799"/>
            <a:ext cx="9144000" cy="3894367"/>
          </a:xfrm>
          <a:prstGeom prst="rect">
            <a:avLst/>
          </a:prstGeom>
        </p:spPr>
      </p:pic>
    </p:spTree>
    <p:extLst>
      <p:ext uri="{BB962C8B-B14F-4D97-AF65-F5344CB8AC3E}">
        <p14:creationId xmlns:p14="http://schemas.microsoft.com/office/powerpoint/2010/main" val="267674538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far…</a:t>
            </a:r>
            <a:endParaRPr lang="en-US" dirty="0"/>
          </a:p>
        </p:txBody>
      </p:sp>
      <p:sp>
        <p:nvSpPr>
          <p:cNvPr id="3" name="Content Placeholder 2"/>
          <p:cNvSpPr>
            <a:spLocks noGrp="1"/>
          </p:cNvSpPr>
          <p:nvPr>
            <p:ph idx="1"/>
          </p:nvPr>
        </p:nvSpPr>
        <p:spPr/>
        <p:txBody>
          <a:bodyPr/>
          <a:lstStyle/>
          <a:p>
            <a:r>
              <a:rPr lang="en-US" dirty="0" smtClean="0"/>
              <a:t>Have been assuming only a </a:t>
            </a:r>
            <a:r>
              <a:rPr lang="en-US" i="1" dirty="0" smtClean="0"/>
              <a:t>passive, eavesdropping</a:t>
            </a:r>
            <a:r>
              <a:rPr lang="en-US" dirty="0"/>
              <a:t> </a:t>
            </a:r>
            <a:r>
              <a:rPr lang="en-US" dirty="0" smtClean="0"/>
              <a:t>attacker</a:t>
            </a:r>
          </a:p>
          <a:p>
            <a:endParaRPr lang="en-US" i="1" dirty="0"/>
          </a:p>
          <a:p>
            <a:r>
              <a:rPr lang="en-US" dirty="0" smtClean="0"/>
              <a:t>What if the attacker can be </a:t>
            </a:r>
            <a:r>
              <a:rPr lang="en-US" i="1" dirty="0" smtClean="0"/>
              <a:t>active?</a:t>
            </a:r>
          </a:p>
          <a:p>
            <a:pPr lvl="1"/>
            <a:r>
              <a:rPr lang="en-US" dirty="0" smtClean="0"/>
              <a:t>E.g., “impersonating” the sender; injecting communication on the channel</a:t>
            </a:r>
            <a:endParaRPr lang="en-US" dirty="0"/>
          </a:p>
        </p:txBody>
      </p:sp>
      <p:sp>
        <p:nvSpPr>
          <p:cNvPr id="4" name="Footer Placeholder 3"/>
          <p:cNvSpPr>
            <a:spLocks noGrp="1"/>
          </p:cNvSpPr>
          <p:nvPr>
            <p:ph type="ftr" sz="quarter" idx="11"/>
          </p:nvPr>
        </p:nvSpPr>
        <p:spPr/>
        <p:txBody>
          <a:bodyPr/>
          <a:lstStyle/>
          <a:p>
            <a:r>
              <a:rPr lang="en-US" smtClean="0"/>
              <a:t>Amrita Center for Cybersecurity</a:t>
            </a:r>
            <a:endParaRPr lang="en-US"/>
          </a:p>
        </p:txBody>
      </p:sp>
      <p:sp>
        <p:nvSpPr>
          <p:cNvPr id="5" name="Slide Number Placeholder 4"/>
          <p:cNvSpPr>
            <a:spLocks noGrp="1"/>
          </p:cNvSpPr>
          <p:nvPr>
            <p:ph type="sldNum" sz="quarter" idx="12"/>
          </p:nvPr>
        </p:nvSpPr>
        <p:spPr/>
        <p:txBody>
          <a:bodyPr/>
          <a:lstStyle/>
          <a:p>
            <a:fld id="{A6F3C3BC-51E5-EA44-9A26-97B44896E6CD}" type="slidenum">
              <a:rPr lang="en-US" smtClean="0"/>
              <a:t>58</a:t>
            </a:fld>
            <a:endParaRPr lang="en-US"/>
          </a:p>
        </p:txBody>
      </p:sp>
    </p:spTree>
    <p:extLst>
      <p:ext uri="{BB962C8B-B14F-4D97-AF65-F5344CB8AC3E}">
        <p14:creationId xmlns:p14="http://schemas.microsoft.com/office/powerpoint/2010/main" val="30633510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 CCA</a:t>
            </a:r>
            <a:endParaRPr lang="en-US" dirty="0"/>
          </a:p>
        </p:txBody>
      </p:sp>
      <p:sp>
        <p:nvSpPr>
          <p:cNvPr id="3" name="Content Placeholder 2"/>
          <p:cNvSpPr>
            <a:spLocks noGrp="1"/>
          </p:cNvSpPr>
          <p:nvPr>
            <p:ph idx="1"/>
          </p:nvPr>
        </p:nvSpPr>
        <p:spPr/>
        <p:txBody>
          <a:bodyPr>
            <a:normAutofit/>
          </a:bodyPr>
          <a:lstStyle/>
          <a:p>
            <a:r>
              <a:rPr lang="en-US" dirty="0" smtClean="0"/>
              <a:t>In the definition of CCA-security, the attacker can obtain the decryption of any ciphertext of its choice </a:t>
            </a:r>
          </a:p>
          <a:p>
            <a:pPr lvl="1"/>
            <a:r>
              <a:rPr lang="en-US" dirty="0" smtClean="0"/>
              <a:t>Is this realistic?</a:t>
            </a:r>
          </a:p>
          <a:p>
            <a:pPr lvl="1"/>
            <a:endParaRPr lang="en-US" dirty="0"/>
          </a:p>
          <a:p>
            <a:r>
              <a:rPr lang="en-US" dirty="0" smtClean="0"/>
              <a:t>We show a real-world scenario where:</a:t>
            </a:r>
          </a:p>
          <a:p>
            <a:pPr lvl="1"/>
            <a:r>
              <a:rPr lang="en-US" i="1" dirty="0" smtClean="0"/>
              <a:t>One bit</a:t>
            </a:r>
            <a:r>
              <a:rPr lang="en-US" dirty="0" smtClean="0"/>
              <a:t> about decrypted ciphertext is leaked</a:t>
            </a:r>
          </a:p>
          <a:p>
            <a:pPr lvl="1"/>
            <a:r>
              <a:rPr lang="en-US" dirty="0" smtClean="0"/>
              <a:t>This can be exploited to learn the entire plaintext</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BABEBD89-05F3-4F96-A315-DC3652376F05}" type="slidenum">
              <a:rPr lang="en-US" smtClean="0"/>
              <a:t>59</a:t>
            </a:fld>
            <a:endParaRPr lang="en-US" dirty="0"/>
          </a:p>
        </p:txBody>
      </p:sp>
      <p:sp>
        <p:nvSpPr>
          <p:cNvPr id="5" name="Footer Placeholder 4"/>
          <p:cNvSpPr>
            <a:spLocks noGrp="1"/>
          </p:cNvSpPr>
          <p:nvPr>
            <p:ph type="ftr" sz="quarter" idx="11"/>
          </p:nvPr>
        </p:nvSpPr>
        <p:spPr/>
        <p:txBody>
          <a:bodyPr/>
          <a:lstStyle/>
          <a:p>
            <a:r>
              <a:rPr lang="en-US" smtClean="0"/>
              <a:t>Amrita Center for Cybersecurity</a:t>
            </a:r>
            <a:endParaRPr lang="en-US"/>
          </a:p>
        </p:txBody>
      </p:sp>
    </p:spTree>
    <p:extLst>
      <p:ext uri="{BB962C8B-B14F-4D97-AF65-F5344CB8AC3E}">
        <p14:creationId xmlns:p14="http://schemas.microsoft.com/office/powerpoint/2010/main" val="186361868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2538"/>
            <a:ext cx="8229600" cy="1143000"/>
          </a:xfrm>
        </p:spPr>
        <p:txBody>
          <a:bodyPr>
            <a:normAutofit fontScale="90000"/>
          </a:bodyPr>
          <a:lstStyle/>
          <a:p>
            <a:r>
              <a:rPr lang="en-US" dirty="0" smtClean="0"/>
              <a:t>Information Theoretic Security  </a:t>
            </a:r>
            <a:r>
              <a:rPr lang="en-US" dirty="0"/>
              <a:t/>
            </a:r>
            <a:br>
              <a:rPr lang="en-US" dirty="0"/>
            </a:br>
            <a:r>
              <a:rPr lang="en-US" sz="3100" dirty="0" smtClean="0"/>
              <a:t>(Shannon 1949)</a:t>
            </a:r>
            <a:endParaRPr lang="en-US" sz="3100" dirty="0"/>
          </a:p>
        </p:txBody>
      </p:sp>
      <p:sp>
        <p:nvSpPr>
          <p:cNvPr id="3" name="Footer Placeholder 2"/>
          <p:cNvSpPr>
            <a:spLocks noGrp="1"/>
          </p:cNvSpPr>
          <p:nvPr>
            <p:ph type="ftr" sz="quarter" idx="11"/>
          </p:nvPr>
        </p:nvSpPr>
        <p:spPr/>
        <p:txBody>
          <a:bodyPr/>
          <a:lstStyle/>
          <a:p>
            <a:r>
              <a:rPr lang="en-US" smtClean="0"/>
              <a:t>AMRITA CENTER FOR CYBERSECURITY</a:t>
            </a:r>
            <a:endParaRPr lang="en-US"/>
          </a:p>
        </p:txBody>
      </p:sp>
      <p:sp>
        <p:nvSpPr>
          <p:cNvPr id="4" name="Slide Number Placeholder 3"/>
          <p:cNvSpPr>
            <a:spLocks noGrp="1"/>
          </p:cNvSpPr>
          <p:nvPr>
            <p:ph type="sldNum" sz="quarter" idx="12"/>
          </p:nvPr>
        </p:nvSpPr>
        <p:spPr/>
        <p:txBody>
          <a:bodyPr/>
          <a:lstStyle/>
          <a:p>
            <a:fld id="{26EAE79F-8373-9B49-B0D1-4D8E73CDE129}" type="slidenum">
              <a:rPr lang="en-US" smtClean="0"/>
              <a:t>6</a:t>
            </a:fld>
            <a:endParaRPr lang="en-US"/>
          </a:p>
        </p:txBody>
      </p:sp>
      <p:sp>
        <p:nvSpPr>
          <p:cNvPr id="7"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smtClean="0"/>
              <a:t>Basic idea: CT should reveal no “info” about PT</a:t>
            </a:r>
          </a:p>
          <a:p>
            <a:pPr marL="0" indent="0">
              <a:buNone/>
            </a:pPr>
            <a:endParaRPr lang="en-US" sz="2800" dirty="0" smtClean="0"/>
          </a:p>
          <a:p>
            <a:pPr marL="0" indent="0">
              <a:buNone/>
            </a:pPr>
            <a:r>
              <a:rPr lang="en-US" sz="2800" dirty="0" smtClean="0"/>
              <a:t>Def: A cipher (E,D) over (K, M, C) has </a:t>
            </a:r>
            <a:r>
              <a:rPr lang="en-US" sz="2800" b="1" u="sng" dirty="0" smtClean="0"/>
              <a:t>perfect secrecy</a:t>
            </a:r>
            <a:r>
              <a:rPr lang="en-US" sz="2800" dirty="0" smtClean="0"/>
              <a:t> </a:t>
            </a:r>
            <a:r>
              <a:rPr lang="en-US" sz="2800" dirty="0" err="1" smtClean="0"/>
              <a:t>iff</a:t>
            </a:r>
            <a:endParaRPr lang="en-US" sz="2800" b="1" u="sng" dirty="0"/>
          </a:p>
          <a:p>
            <a:pPr marL="0" indent="0" algn="ctr">
              <a:buNone/>
            </a:pPr>
            <a:r>
              <a:rPr lang="en-US" sz="2800" dirty="0" smtClean="0">
                <a:latin typeface="Avenir Oblique"/>
                <a:cs typeface="Avenir Oblique"/>
              </a:rPr>
              <a:t>For every m</a:t>
            </a:r>
            <a:r>
              <a:rPr lang="en-US" sz="2800" baseline="-25000" dirty="0" smtClean="0">
                <a:latin typeface="Avenir Oblique"/>
                <a:cs typeface="Avenir Oblique"/>
              </a:rPr>
              <a:t>0</a:t>
            </a:r>
            <a:r>
              <a:rPr lang="en-US" sz="2800" dirty="0" smtClean="0">
                <a:latin typeface="Avenir Oblique"/>
                <a:cs typeface="Avenir Oblique"/>
              </a:rPr>
              <a:t>, m</a:t>
            </a:r>
            <a:r>
              <a:rPr lang="en-US" sz="2800" baseline="-25000" dirty="0" smtClean="0">
                <a:latin typeface="Avenir Oblique"/>
                <a:cs typeface="Avenir Oblique"/>
              </a:rPr>
              <a:t>1</a:t>
            </a:r>
            <a:r>
              <a:rPr lang="en-US" sz="2800" dirty="0" smtClean="0">
                <a:latin typeface="Avenir Oblique"/>
                <a:cs typeface="Avenir Oblique"/>
              </a:rPr>
              <a:t> </a:t>
            </a:r>
            <a:r>
              <a:rPr lang="en-US" sz="2800" dirty="0" smtClean="0">
                <a:latin typeface="Avenir Oblique"/>
                <a:cs typeface="Avenir Oblique"/>
                <a:sym typeface="Symbol"/>
              </a:rPr>
              <a:t> M,  c  C and </a:t>
            </a:r>
            <a:r>
              <a:rPr lang="en-US" sz="2800" dirty="0" err="1" smtClean="0">
                <a:latin typeface="Avenir Oblique"/>
                <a:cs typeface="Avenir Oblique"/>
                <a:sym typeface="Symbol"/>
              </a:rPr>
              <a:t>len</a:t>
            </a:r>
            <a:r>
              <a:rPr lang="en-US" sz="2800" dirty="0" smtClean="0">
                <a:latin typeface="Avenir Oblique"/>
                <a:cs typeface="Avenir Oblique"/>
                <a:sym typeface="Symbol"/>
              </a:rPr>
              <a:t>(m0) = </a:t>
            </a:r>
            <a:r>
              <a:rPr lang="en-US" sz="2800" dirty="0" err="1" smtClean="0">
                <a:latin typeface="Avenir Oblique"/>
                <a:cs typeface="Avenir Oblique"/>
                <a:sym typeface="Symbol"/>
              </a:rPr>
              <a:t>len</a:t>
            </a:r>
            <a:r>
              <a:rPr lang="en-US" sz="2800" dirty="0" smtClean="0">
                <a:latin typeface="Avenir Oblique"/>
                <a:cs typeface="Avenir Oblique"/>
                <a:sym typeface="Symbol"/>
              </a:rPr>
              <a:t>(m1)</a:t>
            </a:r>
          </a:p>
          <a:p>
            <a:pPr marL="0" indent="0" algn="ctr">
              <a:buNone/>
            </a:pPr>
            <a:r>
              <a:rPr lang="en-US" sz="2800" dirty="0" err="1" smtClean="0">
                <a:latin typeface="Avenir Oblique"/>
                <a:cs typeface="Avenir Oblique"/>
                <a:sym typeface="Symbol"/>
              </a:rPr>
              <a:t>Pr</a:t>
            </a:r>
            <a:r>
              <a:rPr lang="en-US" sz="2800" dirty="0" smtClean="0">
                <a:latin typeface="Avenir Oblique"/>
                <a:cs typeface="Avenir Oblique"/>
                <a:sym typeface="Symbol"/>
              </a:rPr>
              <a:t>[E(k,m0)=c ] = </a:t>
            </a:r>
            <a:r>
              <a:rPr lang="en-US" sz="2800" dirty="0" err="1" smtClean="0">
                <a:latin typeface="Avenir Oblique"/>
                <a:cs typeface="Avenir Oblique"/>
                <a:sym typeface="Symbol"/>
              </a:rPr>
              <a:t>Pr</a:t>
            </a:r>
            <a:r>
              <a:rPr lang="en-US" sz="2800" dirty="0" smtClean="0">
                <a:latin typeface="Avenir Oblique"/>
                <a:cs typeface="Avenir Oblique"/>
                <a:sym typeface="Symbol"/>
              </a:rPr>
              <a:t>[E(k,m1)=c]</a:t>
            </a:r>
          </a:p>
          <a:p>
            <a:pPr marL="0" indent="0" algn="ctr">
              <a:buNone/>
            </a:pPr>
            <a:r>
              <a:rPr lang="en-US" sz="2800" dirty="0" smtClean="0">
                <a:latin typeface="Avenir Oblique"/>
                <a:cs typeface="Avenir Oblique"/>
                <a:sym typeface="Symbol"/>
              </a:rPr>
              <a:t>where k is uniform in </a:t>
            </a:r>
            <a:r>
              <a:rPr lang="en-US" sz="2800" dirty="0" err="1" smtClean="0">
                <a:latin typeface="Avenir Oblique"/>
                <a:cs typeface="Avenir Oblique"/>
                <a:sym typeface="Symbol"/>
              </a:rPr>
              <a:t>keyspace</a:t>
            </a:r>
            <a:r>
              <a:rPr lang="en-US" sz="2800" dirty="0" smtClean="0">
                <a:latin typeface="Avenir Oblique"/>
                <a:cs typeface="Avenir Oblique"/>
                <a:sym typeface="Symbol"/>
              </a:rPr>
              <a:t> K</a:t>
            </a:r>
            <a:endParaRPr lang="en-US" sz="2800" dirty="0" smtClean="0">
              <a:latin typeface="Avenir Oblique"/>
              <a:cs typeface="Avenir Oblique"/>
            </a:endParaRPr>
          </a:p>
        </p:txBody>
      </p:sp>
    </p:spTree>
    <p:extLst>
      <p:ext uri="{BB962C8B-B14F-4D97-AF65-F5344CB8AC3E}">
        <p14:creationId xmlns:p14="http://schemas.microsoft.com/office/powerpoint/2010/main" val="16812273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22058"/>
            <a:ext cx="8229600" cy="1143000"/>
          </a:xfrm>
        </p:spPr>
        <p:txBody>
          <a:bodyPr>
            <a:normAutofit/>
          </a:bodyPr>
          <a:lstStyle/>
          <a:p>
            <a:r>
              <a:rPr lang="en-US" dirty="0" smtClean="0"/>
              <a:t>Padding Oracle Attack</a:t>
            </a:r>
            <a:endParaRPr lang="en-US" dirty="0"/>
          </a:p>
        </p:txBody>
      </p:sp>
      <p:sp>
        <p:nvSpPr>
          <p:cNvPr id="4" name="Footer Placeholder 3"/>
          <p:cNvSpPr>
            <a:spLocks noGrp="1"/>
          </p:cNvSpPr>
          <p:nvPr>
            <p:ph type="ftr" sz="quarter" idx="11"/>
          </p:nvPr>
        </p:nvSpPr>
        <p:spPr/>
        <p:txBody>
          <a:bodyPr/>
          <a:lstStyle/>
          <a:p>
            <a:r>
              <a:rPr lang="en-US" smtClean="0"/>
              <a:t>Amrita Center for Cybersecurity</a:t>
            </a:r>
            <a:endParaRPr lang="en-US"/>
          </a:p>
        </p:txBody>
      </p:sp>
      <p:sp>
        <p:nvSpPr>
          <p:cNvPr id="5" name="Slide Number Placeholder 4"/>
          <p:cNvSpPr>
            <a:spLocks noGrp="1"/>
          </p:cNvSpPr>
          <p:nvPr>
            <p:ph type="sldNum" sz="quarter" idx="12"/>
          </p:nvPr>
        </p:nvSpPr>
        <p:spPr/>
        <p:txBody>
          <a:bodyPr/>
          <a:lstStyle/>
          <a:p>
            <a:fld id="{26EAE79F-8373-9B49-B0D1-4D8E73CDE129}" type="slidenum">
              <a:rPr lang="en-US" smtClean="0"/>
              <a:t>60</a:t>
            </a:fld>
            <a:endParaRPr lang="en-US"/>
          </a:p>
        </p:txBody>
      </p:sp>
    </p:spTree>
    <p:extLst>
      <p:ext uri="{BB962C8B-B14F-4D97-AF65-F5344CB8AC3E}">
        <p14:creationId xmlns:p14="http://schemas.microsoft.com/office/powerpoint/2010/main" val="5933233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Arbitrary-length messages?</a:t>
            </a:r>
            <a:endParaRPr lang="en-US" dirty="0"/>
          </a:p>
        </p:txBody>
      </p:sp>
      <p:sp>
        <p:nvSpPr>
          <p:cNvPr id="3" name="Content Placeholder 2"/>
          <p:cNvSpPr>
            <a:spLocks noGrp="1"/>
          </p:cNvSpPr>
          <p:nvPr>
            <p:ph idx="1"/>
          </p:nvPr>
        </p:nvSpPr>
        <p:spPr/>
        <p:txBody>
          <a:bodyPr>
            <a:normAutofit/>
          </a:bodyPr>
          <a:lstStyle/>
          <a:p>
            <a:r>
              <a:rPr lang="en-US" dirty="0" smtClean="0"/>
              <a:t>Message </a:t>
            </a:r>
            <a:r>
              <a:rPr lang="en-US" dirty="0" smtClean="0">
                <a:sym typeface="Symbol"/>
              </a:rPr>
              <a:t></a:t>
            </a:r>
            <a:r>
              <a:rPr lang="en-US" dirty="0" smtClean="0"/>
              <a:t> encoded data </a:t>
            </a:r>
            <a:r>
              <a:rPr lang="en-US" dirty="0" smtClean="0">
                <a:sym typeface="Symbol"/>
              </a:rPr>
              <a:t> ciphertext</a:t>
            </a:r>
          </a:p>
          <a:p>
            <a:r>
              <a:rPr lang="en-US" dirty="0" smtClean="0">
                <a:sym typeface="Symbol"/>
              </a:rPr>
              <a:t>PKCS – Public Key Cryptography Standards – devised and published by RSA in early 1990.</a:t>
            </a:r>
          </a:p>
          <a:p>
            <a:r>
              <a:rPr lang="en-US" dirty="0" smtClean="0">
                <a:sym typeface="Symbol"/>
              </a:rPr>
              <a:t>PKCS #5 encoding:</a:t>
            </a:r>
          </a:p>
          <a:p>
            <a:pPr lvl="1"/>
            <a:r>
              <a:rPr lang="en-US" dirty="0" smtClean="0">
                <a:sym typeface="Symbol"/>
              </a:rPr>
              <a:t>This  determines how an encryption block is constructed</a:t>
            </a:r>
          </a:p>
          <a:p>
            <a:pPr lvl="1"/>
            <a:r>
              <a:rPr lang="en-US" dirty="0" smtClean="0">
                <a:sym typeface="Symbol"/>
              </a:rPr>
              <a:t>Let L be the block length (in bytes) of the cipher</a:t>
            </a:r>
          </a:p>
          <a:p>
            <a:pPr lvl="1"/>
            <a:r>
              <a:rPr lang="en-US" dirty="0" smtClean="0">
                <a:sym typeface="Symbol"/>
              </a:rPr>
              <a:t>Let b be the # of bytes that need to be appended to the message to get length a multiple of L</a:t>
            </a:r>
          </a:p>
          <a:p>
            <a:pPr lvl="2"/>
            <a:r>
              <a:rPr lang="en-US" dirty="0" smtClean="0">
                <a:sym typeface="Symbol"/>
              </a:rPr>
              <a:t>1 ≤ b ≤ L, note b  0</a:t>
            </a:r>
          </a:p>
        </p:txBody>
      </p:sp>
      <p:sp>
        <p:nvSpPr>
          <p:cNvPr id="4" name="Slide Number Placeholder 3"/>
          <p:cNvSpPr>
            <a:spLocks noGrp="1"/>
          </p:cNvSpPr>
          <p:nvPr>
            <p:ph type="sldNum" sz="quarter" idx="12"/>
          </p:nvPr>
        </p:nvSpPr>
        <p:spPr/>
        <p:txBody>
          <a:bodyPr/>
          <a:lstStyle/>
          <a:p>
            <a:fld id="{BABEBD89-05F3-4F96-A315-DC3652376F05}" type="slidenum">
              <a:rPr lang="en-US" smtClean="0"/>
              <a:t>61</a:t>
            </a:fld>
            <a:endParaRPr lang="en-US"/>
          </a:p>
        </p:txBody>
      </p:sp>
      <p:sp>
        <p:nvSpPr>
          <p:cNvPr id="5" name="Footer Placeholder 4"/>
          <p:cNvSpPr>
            <a:spLocks noGrp="1"/>
          </p:cNvSpPr>
          <p:nvPr>
            <p:ph type="ftr" sz="quarter" idx="11"/>
          </p:nvPr>
        </p:nvSpPr>
        <p:spPr/>
        <p:txBody>
          <a:bodyPr/>
          <a:lstStyle/>
          <a:p>
            <a:r>
              <a:rPr lang="en-US" smtClean="0"/>
              <a:t>Amrita Center for Cybersecurity</a:t>
            </a:r>
            <a:endParaRPr lang="en-US"/>
          </a:p>
        </p:txBody>
      </p:sp>
    </p:spTree>
    <p:extLst>
      <p:ext uri="{BB962C8B-B14F-4D97-AF65-F5344CB8AC3E}">
        <p14:creationId xmlns:p14="http://schemas.microsoft.com/office/powerpoint/2010/main" val="358993905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Padding</a:t>
            </a:r>
            <a:endParaRPr lang="en-US" dirty="0"/>
          </a:p>
        </p:txBody>
      </p:sp>
      <p:sp>
        <p:nvSpPr>
          <p:cNvPr id="4" name="Footer Placeholder 3"/>
          <p:cNvSpPr>
            <a:spLocks noGrp="1"/>
          </p:cNvSpPr>
          <p:nvPr>
            <p:ph type="ftr" sz="quarter" idx="11"/>
          </p:nvPr>
        </p:nvSpPr>
        <p:spPr/>
        <p:txBody>
          <a:bodyPr/>
          <a:lstStyle/>
          <a:p>
            <a:r>
              <a:rPr lang="en-US" smtClean="0"/>
              <a:t>Amrita Center for Cybersecurity</a:t>
            </a:r>
            <a:endParaRPr lang="en-US"/>
          </a:p>
        </p:txBody>
      </p:sp>
      <p:sp>
        <p:nvSpPr>
          <p:cNvPr id="5" name="Slide Number Placeholder 4"/>
          <p:cNvSpPr>
            <a:spLocks noGrp="1"/>
          </p:cNvSpPr>
          <p:nvPr>
            <p:ph type="sldNum" sz="quarter" idx="12"/>
          </p:nvPr>
        </p:nvSpPr>
        <p:spPr/>
        <p:txBody>
          <a:bodyPr/>
          <a:lstStyle/>
          <a:p>
            <a:fld id="{A6F3C3BC-51E5-EA44-9A26-97B44896E6CD}" type="slidenum">
              <a:rPr lang="en-US" smtClean="0"/>
              <a:t>62</a:t>
            </a:fld>
            <a:endParaRPr lang="en-US"/>
          </a:p>
        </p:txBody>
      </p:sp>
      <p:pic>
        <p:nvPicPr>
          <p:cNvPr id="8" name="Picture 7" descr="Screen Shot 2015-02-01 at 5.51.1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305" y="1630281"/>
            <a:ext cx="7925591" cy="3536519"/>
          </a:xfrm>
          <a:prstGeom prst="rect">
            <a:avLst/>
          </a:prstGeom>
        </p:spPr>
      </p:pic>
      <p:sp>
        <p:nvSpPr>
          <p:cNvPr id="9" name="TextBox 8"/>
          <p:cNvSpPr txBox="1"/>
          <p:nvPr/>
        </p:nvSpPr>
        <p:spPr>
          <a:xfrm>
            <a:off x="613981" y="5336480"/>
            <a:ext cx="8229600" cy="1323439"/>
          </a:xfrm>
          <a:prstGeom prst="rect">
            <a:avLst/>
          </a:prstGeom>
          <a:noFill/>
        </p:spPr>
        <p:txBody>
          <a:bodyPr wrap="square" rtlCol="0">
            <a:spAutoFit/>
          </a:bodyPr>
          <a:lstStyle/>
          <a:p>
            <a:pPr lvl="1" algn="ctr"/>
            <a:r>
              <a:rPr lang="en-US" sz="2800" dirty="0">
                <a:sym typeface="Symbol"/>
              </a:rPr>
              <a:t>Append b (encoded in 1 byte), b </a:t>
            </a:r>
            <a:r>
              <a:rPr lang="en-US" sz="2800" dirty="0" smtClean="0">
                <a:sym typeface="Symbol"/>
              </a:rPr>
              <a:t>times</a:t>
            </a:r>
          </a:p>
          <a:p>
            <a:pPr lvl="1" algn="ctr"/>
            <a:r>
              <a:rPr lang="en-US" sz="2400" dirty="0" err="1" smtClean="0">
                <a:sym typeface="Symbol"/>
              </a:rPr>
              <a:t>e.g.if</a:t>
            </a:r>
            <a:r>
              <a:rPr lang="en-US" sz="2400" dirty="0" smtClean="0">
                <a:sym typeface="Symbol"/>
              </a:rPr>
              <a:t> </a:t>
            </a:r>
            <a:r>
              <a:rPr lang="en-US" sz="2400" dirty="0">
                <a:sym typeface="Symbol"/>
              </a:rPr>
              <a:t>3 bytes of padding are needed, append 0x030303</a:t>
            </a:r>
            <a:endParaRPr lang="en-US" sz="2400" dirty="0"/>
          </a:p>
          <a:p>
            <a:pPr algn="ctr"/>
            <a:endParaRPr lang="en-US" sz="2800" dirty="0"/>
          </a:p>
        </p:txBody>
      </p:sp>
      <p:sp>
        <p:nvSpPr>
          <p:cNvPr id="10" name="TextBox 9"/>
          <p:cNvSpPr txBox="1"/>
          <p:nvPr/>
        </p:nvSpPr>
        <p:spPr>
          <a:xfrm>
            <a:off x="6521844" y="1195872"/>
            <a:ext cx="2271625" cy="461665"/>
          </a:xfrm>
          <a:prstGeom prst="rect">
            <a:avLst/>
          </a:prstGeom>
          <a:noFill/>
        </p:spPr>
        <p:txBody>
          <a:bodyPr wrap="none" rtlCol="0">
            <a:spAutoFit/>
          </a:bodyPr>
          <a:lstStyle/>
          <a:p>
            <a:r>
              <a:rPr lang="en-US" sz="2400" dirty="0" smtClean="0">
                <a:solidFill>
                  <a:srgbClr val="0000FF"/>
                </a:solidFill>
              </a:rPr>
              <a:t>Block Length Is 8</a:t>
            </a:r>
            <a:endParaRPr lang="en-US" sz="2400" dirty="0">
              <a:solidFill>
                <a:srgbClr val="0000FF"/>
              </a:solidFill>
            </a:endParaRPr>
          </a:p>
        </p:txBody>
      </p:sp>
    </p:spTree>
    <p:extLst>
      <p:ext uri="{BB962C8B-B14F-4D97-AF65-F5344CB8AC3E}">
        <p14:creationId xmlns:p14="http://schemas.microsoft.com/office/powerpoint/2010/main" val="15724527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Decryption?</a:t>
            </a:r>
            <a:endParaRPr lang="en-US" dirty="0"/>
          </a:p>
        </p:txBody>
      </p:sp>
      <p:sp>
        <p:nvSpPr>
          <p:cNvPr id="3" name="Content Placeholder 2"/>
          <p:cNvSpPr>
            <a:spLocks noGrp="1"/>
          </p:cNvSpPr>
          <p:nvPr>
            <p:ph idx="1"/>
          </p:nvPr>
        </p:nvSpPr>
        <p:spPr/>
        <p:txBody>
          <a:bodyPr/>
          <a:lstStyle/>
          <a:p>
            <a:r>
              <a:rPr lang="en-US" dirty="0" smtClean="0"/>
              <a:t>To decrypt:</a:t>
            </a:r>
          </a:p>
          <a:p>
            <a:pPr lvl="1"/>
            <a:r>
              <a:rPr lang="en-US" dirty="0" smtClean="0"/>
              <a:t>Use CBC-mode decryption to obtain encoded data</a:t>
            </a:r>
          </a:p>
          <a:p>
            <a:pPr lvl="1"/>
            <a:r>
              <a:rPr lang="en-US" dirty="0" smtClean="0"/>
              <a:t>Say the final byte of encoded data has value b</a:t>
            </a:r>
          </a:p>
          <a:p>
            <a:pPr lvl="2"/>
            <a:r>
              <a:rPr lang="en-US" dirty="0" smtClean="0"/>
              <a:t>If b=0 or b &gt; L, return “error”</a:t>
            </a:r>
          </a:p>
          <a:p>
            <a:pPr lvl="2"/>
            <a:r>
              <a:rPr lang="en-US" dirty="0" smtClean="0"/>
              <a:t>If final b bytes of encoded data are not all equal to b, return “error”</a:t>
            </a:r>
          </a:p>
          <a:p>
            <a:pPr lvl="2"/>
            <a:r>
              <a:rPr lang="en-US" dirty="0" smtClean="0"/>
              <a:t>Otherwise, strip off the final b bytes of the encoded data, and output what is left as the message</a:t>
            </a:r>
          </a:p>
        </p:txBody>
      </p:sp>
      <p:sp>
        <p:nvSpPr>
          <p:cNvPr id="4" name="Slide Number Placeholder 3"/>
          <p:cNvSpPr>
            <a:spLocks noGrp="1"/>
          </p:cNvSpPr>
          <p:nvPr>
            <p:ph type="sldNum" sz="quarter" idx="12"/>
          </p:nvPr>
        </p:nvSpPr>
        <p:spPr/>
        <p:txBody>
          <a:bodyPr/>
          <a:lstStyle/>
          <a:p>
            <a:fld id="{BABEBD89-05F3-4F96-A315-DC3652376F05}" type="slidenum">
              <a:rPr lang="en-US" smtClean="0"/>
              <a:t>63</a:t>
            </a:fld>
            <a:endParaRPr lang="en-US" dirty="0"/>
          </a:p>
        </p:txBody>
      </p:sp>
      <p:sp>
        <p:nvSpPr>
          <p:cNvPr id="5" name="Footer Placeholder 4"/>
          <p:cNvSpPr>
            <a:spLocks noGrp="1"/>
          </p:cNvSpPr>
          <p:nvPr>
            <p:ph type="ftr" sz="quarter" idx="11"/>
          </p:nvPr>
        </p:nvSpPr>
        <p:spPr/>
        <p:txBody>
          <a:bodyPr/>
          <a:lstStyle/>
          <a:p>
            <a:r>
              <a:rPr lang="en-US" smtClean="0"/>
              <a:t>Amrita Center for Cybersecurity</a:t>
            </a:r>
            <a:endParaRPr lang="en-US"/>
          </a:p>
        </p:txBody>
      </p:sp>
    </p:spTree>
    <p:extLst>
      <p:ext uri="{BB962C8B-B14F-4D97-AF65-F5344CB8AC3E}">
        <p14:creationId xmlns:p14="http://schemas.microsoft.com/office/powerpoint/2010/main" val="390044328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Padding Oracle</a:t>
            </a:r>
            <a:endParaRPr lang="en-US" dirty="0"/>
          </a:p>
        </p:txBody>
      </p:sp>
      <p:sp>
        <p:nvSpPr>
          <p:cNvPr id="3" name="Slide Number Placeholder 2"/>
          <p:cNvSpPr>
            <a:spLocks noGrp="1"/>
          </p:cNvSpPr>
          <p:nvPr>
            <p:ph type="sldNum" sz="quarter" idx="12"/>
          </p:nvPr>
        </p:nvSpPr>
        <p:spPr/>
        <p:txBody>
          <a:bodyPr/>
          <a:lstStyle/>
          <a:p>
            <a:fld id="{BABEBD89-05F3-4F96-A315-DC3652376F05}" type="slidenum">
              <a:rPr lang="en-US" smtClean="0"/>
              <a:t>64</a:t>
            </a:fld>
            <a:endParaRPr lang="en-US" dirty="0"/>
          </a:p>
        </p:txBody>
      </p:sp>
      <p:sp>
        <p:nvSpPr>
          <p:cNvPr id="41" name="Content Placeholder 2"/>
          <p:cNvSpPr>
            <a:spLocks noGrp="1"/>
          </p:cNvSpPr>
          <p:nvPr>
            <p:ph idx="1"/>
          </p:nvPr>
        </p:nvSpPr>
        <p:spPr>
          <a:xfrm>
            <a:off x="457200" y="1600200"/>
            <a:ext cx="8229600" cy="4525963"/>
          </a:xfrm>
        </p:spPr>
        <p:txBody>
          <a:bodyPr>
            <a:normAutofit/>
          </a:bodyPr>
          <a:lstStyle/>
          <a:p>
            <a:r>
              <a:rPr lang="en-US" dirty="0" smtClean="0"/>
              <a:t>Adversary submits a CBC mode ciphertext C to Oracle O.</a:t>
            </a:r>
          </a:p>
          <a:p>
            <a:r>
              <a:rPr lang="en-US" dirty="0" smtClean="0"/>
              <a:t>Oracle decrypts under fixed K and checks correctness of padding </a:t>
            </a:r>
          </a:p>
          <a:p>
            <a:r>
              <a:rPr lang="en-US" dirty="0" smtClean="0"/>
              <a:t>Oracle outputs VALID or INVALID according to correctness of padding:</a:t>
            </a:r>
          </a:p>
          <a:p>
            <a:endParaRPr lang="en-US" dirty="0"/>
          </a:p>
        </p:txBody>
      </p:sp>
      <p:sp>
        <p:nvSpPr>
          <p:cNvPr id="6" name="TextBox 5"/>
          <p:cNvSpPr txBox="1"/>
          <p:nvPr/>
        </p:nvSpPr>
        <p:spPr>
          <a:xfrm>
            <a:off x="4600072" y="5126051"/>
            <a:ext cx="2478155" cy="1077218"/>
          </a:xfrm>
          <a:prstGeom prst="rect">
            <a:avLst/>
          </a:prstGeom>
          <a:noFill/>
        </p:spPr>
        <p:txBody>
          <a:bodyPr wrap="square" rtlCol="0">
            <a:spAutoFit/>
          </a:bodyPr>
          <a:lstStyle/>
          <a:p>
            <a:r>
              <a:rPr lang="en-US" sz="3200" dirty="0" smtClean="0"/>
              <a:t>0,     invalid</a:t>
            </a:r>
          </a:p>
          <a:p>
            <a:r>
              <a:rPr lang="en-US" sz="3200" dirty="0" smtClean="0"/>
              <a:t>1, </a:t>
            </a:r>
            <a:r>
              <a:rPr lang="en-US" sz="3200" dirty="0"/>
              <a:t> </a:t>
            </a:r>
            <a:r>
              <a:rPr lang="en-US" sz="3200" dirty="0" smtClean="0"/>
              <a:t>   valid</a:t>
            </a:r>
            <a:endParaRPr lang="en-US" sz="3200" dirty="0"/>
          </a:p>
        </p:txBody>
      </p:sp>
      <p:sp>
        <p:nvSpPr>
          <p:cNvPr id="7" name="Left Brace 6"/>
          <p:cNvSpPr/>
          <p:nvPr/>
        </p:nvSpPr>
        <p:spPr>
          <a:xfrm>
            <a:off x="4057977" y="4910189"/>
            <a:ext cx="542095" cy="1811286"/>
          </a:xfrm>
          <a:prstGeom prst="leftBrace">
            <a:avLst/>
          </a:prstGeom>
          <a:noFill/>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2586573" y="5541387"/>
            <a:ext cx="1221208" cy="584776"/>
          </a:xfrm>
          <a:prstGeom prst="rect">
            <a:avLst/>
          </a:prstGeom>
          <a:noFill/>
        </p:spPr>
        <p:txBody>
          <a:bodyPr wrap="none" rtlCol="0">
            <a:spAutoFit/>
          </a:bodyPr>
          <a:lstStyle/>
          <a:p>
            <a:r>
              <a:rPr lang="en-US" sz="3200" dirty="0" smtClean="0"/>
              <a:t>O(C) =</a:t>
            </a:r>
            <a:endParaRPr lang="en-US" sz="3200" dirty="0"/>
          </a:p>
        </p:txBody>
      </p:sp>
      <p:sp>
        <p:nvSpPr>
          <p:cNvPr id="9" name="Footer Placeholder 8"/>
          <p:cNvSpPr>
            <a:spLocks noGrp="1"/>
          </p:cNvSpPr>
          <p:nvPr>
            <p:ph type="ftr" sz="quarter" idx="11"/>
          </p:nvPr>
        </p:nvSpPr>
        <p:spPr/>
        <p:txBody>
          <a:bodyPr/>
          <a:lstStyle/>
          <a:p>
            <a:r>
              <a:rPr lang="en-US" smtClean="0"/>
              <a:t>Amrita Center for Cybersecurity</a:t>
            </a:r>
            <a:endParaRPr lang="en-US"/>
          </a:p>
        </p:txBody>
      </p:sp>
    </p:spTree>
    <p:extLst>
      <p:ext uri="{BB962C8B-B14F-4D97-AF65-F5344CB8AC3E}">
        <p14:creationId xmlns:p14="http://schemas.microsoft.com/office/powerpoint/2010/main" val="37655998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upe, Magnifier, Loupe, Glass, Magnify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1295400"/>
            <a:ext cx="1826525" cy="1849645"/>
          </a:xfrm>
          <a:prstGeom prst="rect">
            <a:avLst/>
          </a:prstGeom>
          <a:noFill/>
          <a:extLst>
            <a:ext uri="{909E8E84-426E-40dd-AFC4-6F175D3DCCD1}">
              <a14:hiddenFill xmlns:a14="http://schemas.microsoft.com/office/drawing/2010/main">
                <a:solidFill>
                  <a:srgbClr val="FFFFFF"/>
                </a:solidFill>
              </a14:hiddenFill>
            </a:ext>
          </a:extLst>
        </p:spPr>
      </p:pic>
      <p:pic>
        <p:nvPicPr>
          <p:cNvPr id="176132" name="Picture 4" descr="j02920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0602" y="1912385"/>
            <a:ext cx="1527175" cy="1448571"/>
          </a:xfrm>
          <a:prstGeom prst="rect">
            <a:avLst/>
          </a:prstGeom>
          <a:noFill/>
          <a:extLst>
            <a:ext uri="{909E8E84-426E-40dd-AFC4-6F175D3DCCD1}">
              <a14:hiddenFill xmlns:a14="http://schemas.microsoft.com/office/drawing/2010/main">
                <a:solidFill>
                  <a:srgbClr val="FFFFFF"/>
                </a:solidFill>
              </a14:hiddenFill>
            </a:ext>
          </a:extLst>
        </p:spPr>
      </p:pic>
      <p:pic>
        <p:nvPicPr>
          <p:cNvPr id="176133" name="Picture 5" descr="j019538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29402" y="1912385"/>
            <a:ext cx="1418391" cy="1448571"/>
          </a:xfrm>
          <a:prstGeom prst="rect">
            <a:avLst/>
          </a:prstGeom>
          <a:noFill/>
          <a:extLst>
            <a:ext uri="{909E8E84-426E-40dd-AFC4-6F175D3DCCD1}">
              <a14:hiddenFill xmlns:a14="http://schemas.microsoft.com/office/drawing/2010/main">
                <a:solidFill>
                  <a:srgbClr val="FFFFFF"/>
                </a:solidFill>
              </a14:hiddenFill>
            </a:ext>
          </a:extLst>
        </p:spPr>
      </p:pic>
      <p:sp>
        <p:nvSpPr>
          <p:cNvPr id="176135" name="Text Box 7"/>
          <p:cNvSpPr txBox="1">
            <a:spLocks noChangeArrowheads="1"/>
          </p:cNvSpPr>
          <p:nvPr/>
        </p:nvSpPr>
        <p:spPr bwMode="auto">
          <a:xfrm>
            <a:off x="8077200" y="2375060"/>
            <a:ext cx="3481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800" dirty="0">
                <a:solidFill>
                  <a:schemeClr val="tx1"/>
                </a:solidFill>
              </a:rPr>
              <a:t>k</a:t>
            </a:r>
          </a:p>
        </p:txBody>
      </p:sp>
      <p:sp>
        <p:nvSpPr>
          <p:cNvPr id="5" name="TextBox 4"/>
          <p:cNvSpPr txBox="1"/>
          <p:nvPr/>
        </p:nvSpPr>
        <p:spPr>
          <a:xfrm>
            <a:off x="750837" y="3289518"/>
            <a:ext cx="1984839" cy="523220"/>
          </a:xfrm>
          <a:prstGeom prst="rect">
            <a:avLst/>
          </a:prstGeom>
          <a:noFill/>
        </p:spPr>
        <p:txBody>
          <a:bodyPr wrap="none" rtlCol="0">
            <a:spAutoFit/>
          </a:bodyPr>
          <a:lstStyle/>
          <a:p>
            <a:pPr algn="ctr"/>
            <a:r>
              <a:rPr lang="en-US" sz="2800" dirty="0" smtClean="0"/>
              <a:t>c </a:t>
            </a:r>
            <a:r>
              <a:rPr lang="en-US" sz="2800" dirty="0">
                <a:sym typeface="Symbol"/>
              </a:rPr>
              <a:t></a:t>
            </a:r>
            <a:r>
              <a:rPr lang="en-US" sz="2800" dirty="0" smtClean="0"/>
              <a:t> Enc</a:t>
            </a:r>
            <a:r>
              <a:rPr lang="en-US" sz="2800" baseline="-25000" dirty="0" smtClean="0"/>
              <a:t>k</a:t>
            </a:r>
            <a:r>
              <a:rPr lang="en-US" sz="2800" dirty="0" smtClean="0"/>
              <a:t>(m)</a:t>
            </a:r>
            <a:endParaRPr lang="en-US" sz="2800" dirty="0"/>
          </a:p>
        </p:txBody>
      </p:sp>
      <p:sp>
        <p:nvSpPr>
          <p:cNvPr id="10" name="Text Box 7"/>
          <p:cNvSpPr txBox="1">
            <a:spLocks noChangeArrowheads="1"/>
          </p:cNvSpPr>
          <p:nvPr/>
        </p:nvSpPr>
        <p:spPr bwMode="auto">
          <a:xfrm>
            <a:off x="566228" y="2375060"/>
            <a:ext cx="3481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800" dirty="0">
                <a:solidFill>
                  <a:schemeClr val="tx1"/>
                </a:solidFill>
              </a:rPr>
              <a:t>k</a:t>
            </a:r>
          </a:p>
        </p:txBody>
      </p:sp>
      <p:sp>
        <p:nvSpPr>
          <p:cNvPr id="11" name="Line 8"/>
          <p:cNvSpPr>
            <a:spLocks noChangeShapeType="1"/>
          </p:cNvSpPr>
          <p:nvPr/>
        </p:nvSpPr>
        <p:spPr bwMode="auto">
          <a:xfrm>
            <a:off x="2590800" y="2070317"/>
            <a:ext cx="3810000"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 name="TextBox 1"/>
          <p:cNvSpPr txBox="1"/>
          <p:nvPr/>
        </p:nvSpPr>
        <p:spPr>
          <a:xfrm>
            <a:off x="4266410" y="1536917"/>
            <a:ext cx="336952" cy="523220"/>
          </a:xfrm>
          <a:prstGeom prst="rect">
            <a:avLst/>
          </a:prstGeom>
          <a:noFill/>
        </p:spPr>
        <p:txBody>
          <a:bodyPr wrap="none" rtlCol="0">
            <a:spAutoFit/>
          </a:bodyPr>
          <a:lstStyle/>
          <a:p>
            <a:r>
              <a:rPr lang="en-US" sz="2800" dirty="0" smtClean="0"/>
              <a:t>c</a:t>
            </a:r>
            <a:endParaRPr lang="en-US" sz="2800" dirty="0"/>
          </a:p>
        </p:txBody>
      </p:sp>
      <p:sp>
        <p:nvSpPr>
          <p:cNvPr id="13" name="Line 8"/>
          <p:cNvSpPr>
            <a:spLocks noChangeShapeType="1"/>
          </p:cNvSpPr>
          <p:nvPr/>
        </p:nvSpPr>
        <p:spPr bwMode="auto">
          <a:xfrm flipV="1">
            <a:off x="4218994" y="3350776"/>
            <a:ext cx="1829940" cy="1287244"/>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p>
        </p:txBody>
      </p:sp>
      <p:sp>
        <p:nvSpPr>
          <p:cNvPr id="15" name="TextBox 14"/>
          <p:cNvSpPr txBox="1"/>
          <p:nvPr/>
        </p:nvSpPr>
        <p:spPr>
          <a:xfrm>
            <a:off x="4938596" y="3505200"/>
            <a:ext cx="426720" cy="523220"/>
          </a:xfrm>
          <a:prstGeom prst="rect">
            <a:avLst/>
          </a:prstGeom>
          <a:noFill/>
        </p:spPr>
        <p:txBody>
          <a:bodyPr wrap="none" rtlCol="0">
            <a:spAutoFit/>
          </a:bodyPr>
          <a:lstStyle/>
          <a:p>
            <a:r>
              <a:rPr lang="en-US" sz="2800" dirty="0"/>
              <a:t>c</a:t>
            </a:r>
            <a:r>
              <a:rPr lang="en-US" sz="2800" dirty="0" smtClean="0"/>
              <a:t>’</a:t>
            </a:r>
            <a:endParaRPr lang="en-US" sz="2800" dirty="0"/>
          </a:p>
        </p:txBody>
      </p:sp>
      <p:sp>
        <p:nvSpPr>
          <p:cNvPr id="16" name="Line 8"/>
          <p:cNvSpPr>
            <a:spLocks noChangeShapeType="1"/>
          </p:cNvSpPr>
          <p:nvPr/>
        </p:nvSpPr>
        <p:spPr bwMode="auto">
          <a:xfrm flipV="1">
            <a:off x="4523792" y="3731776"/>
            <a:ext cx="1829940" cy="1287244"/>
          </a:xfrm>
          <a:prstGeom prst="line">
            <a:avLst/>
          </a:prstGeom>
          <a:noFill/>
          <a:ln w="25400">
            <a:solidFill>
              <a:schemeClr val="tx1"/>
            </a:solidFill>
            <a:round/>
            <a:headEnd type="triangle"/>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p>
        </p:txBody>
      </p:sp>
      <p:sp>
        <p:nvSpPr>
          <p:cNvPr id="17" name="TextBox 16"/>
          <p:cNvSpPr txBox="1"/>
          <p:nvPr/>
        </p:nvSpPr>
        <p:spPr>
          <a:xfrm rot="-2100000">
            <a:off x="4860210" y="3908135"/>
            <a:ext cx="1087798" cy="523220"/>
          </a:xfrm>
          <a:prstGeom prst="rect">
            <a:avLst/>
          </a:prstGeom>
          <a:noFill/>
        </p:spPr>
        <p:txBody>
          <a:bodyPr wrap="none" rtlCol="0">
            <a:spAutoFit/>
          </a:bodyPr>
          <a:lstStyle/>
          <a:p>
            <a:r>
              <a:rPr lang="en-US" sz="2800" dirty="0"/>
              <a:t>e</a:t>
            </a:r>
            <a:r>
              <a:rPr lang="en-US" sz="2800" dirty="0" smtClean="0"/>
              <a:t>rror?</a:t>
            </a:r>
            <a:endParaRPr lang="en-US" sz="2800" dirty="0"/>
          </a:p>
        </p:txBody>
      </p:sp>
      <p:sp>
        <p:nvSpPr>
          <p:cNvPr id="18" name="TextBox 17"/>
          <p:cNvSpPr txBox="1"/>
          <p:nvPr/>
        </p:nvSpPr>
        <p:spPr>
          <a:xfrm>
            <a:off x="6801174" y="3276600"/>
            <a:ext cx="1293944" cy="523220"/>
          </a:xfrm>
          <a:prstGeom prst="rect">
            <a:avLst/>
          </a:prstGeom>
          <a:noFill/>
        </p:spPr>
        <p:txBody>
          <a:bodyPr wrap="none" rtlCol="0">
            <a:spAutoFit/>
          </a:bodyPr>
          <a:lstStyle/>
          <a:p>
            <a:pPr algn="ctr"/>
            <a:r>
              <a:rPr lang="en-US" sz="2800" dirty="0" smtClean="0"/>
              <a:t>Dec</a:t>
            </a:r>
            <a:r>
              <a:rPr lang="en-US" sz="2800" baseline="-25000" dirty="0" smtClean="0"/>
              <a:t>k</a:t>
            </a:r>
            <a:r>
              <a:rPr lang="en-US" sz="2800" dirty="0" smtClean="0"/>
              <a:t>(c')</a:t>
            </a:r>
            <a:endParaRPr lang="en-US" sz="2800" dirty="0"/>
          </a:p>
        </p:txBody>
      </p:sp>
      <p:sp>
        <p:nvSpPr>
          <p:cNvPr id="6" name="TextBox 5"/>
          <p:cNvSpPr txBox="1"/>
          <p:nvPr/>
        </p:nvSpPr>
        <p:spPr>
          <a:xfrm>
            <a:off x="6033936" y="4418738"/>
            <a:ext cx="2767489" cy="584775"/>
          </a:xfrm>
          <a:prstGeom prst="rect">
            <a:avLst/>
          </a:prstGeom>
          <a:noFill/>
        </p:spPr>
        <p:txBody>
          <a:bodyPr wrap="none" rtlCol="0">
            <a:spAutoFit/>
          </a:bodyPr>
          <a:lstStyle/>
          <a:p>
            <a:r>
              <a:rPr lang="en-US" sz="3200" dirty="0" smtClean="0"/>
              <a:t>Padding oracle!</a:t>
            </a:r>
            <a:endParaRPr lang="en-US" sz="3200" dirty="0"/>
          </a:p>
        </p:txBody>
      </p:sp>
      <p:sp>
        <p:nvSpPr>
          <p:cNvPr id="3" name="Slide Number Placeholder 2"/>
          <p:cNvSpPr>
            <a:spLocks noGrp="1"/>
          </p:cNvSpPr>
          <p:nvPr>
            <p:ph type="sldNum" sz="quarter" idx="12"/>
          </p:nvPr>
        </p:nvSpPr>
        <p:spPr/>
        <p:txBody>
          <a:bodyPr/>
          <a:lstStyle/>
          <a:p>
            <a:fld id="{BABEBD89-05F3-4F96-A315-DC3652376F05}" type="slidenum">
              <a:rPr lang="en-US" smtClean="0"/>
              <a:t>65</a:t>
            </a:fld>
            <a:endParaRPr lang="en-US" dirty="0"/>
          </a:p>
        </p:txBody>
      </p:sp>
      <p:sp>
        <p:nvSpPr>
          <p:cNvPr id="4" name="Footer Placeholder 3"/>
          <p:cNvSpPr>
            <a:spLocks noGrp="1"/>
          </p:cNvSpPr>
          <p:nvPr>
            <p:ph type="ftr" sz="quarter" idx="11"/>
          </p:nvPr>
        </p:nvSpPr>
        <p:spPr/>
        <p:txBody>
          <a:bodyPr/>
          <a:lstStyle/>
          <a:p>
            <a:r>
              <a:rPr lang="en-US" smtClean="0"/>
              <a:t>Amrita Center for Cybersecurity</a:t>
            </a:r>
            <a:endParaRPr lang="en-US"/>
          </a:p>
        </p:txBody>
      </p:sp>
      <p:sp>
        <p:nvSpPr>
          <p:cNvPr id="7" name="TextBox 6"/>
          <p:cNvSpPr txBox="1"/>
          <p:nvPr/>
        </p:nvSpPr>
        <p:spPr>
          <a:xfrm>
            <a:off x="249809" y="5461575"/>
            <a:ext cx="8722448" cy="1200328"/>
          </a:xfrm>
          <a:prstGeom prst="rect">
            <a:avLst/>
          </a:prstGeom>
          <a:noFill/>
        </p:spPr>
        <p:txBody>
          <a:bodyPr wrap="square" rtlCol="0">
            <a:spAutoFit/>
          </a:bodyPr>
          <a:lstStyle/>
          <a:p>
            <a:pPr algn="ctr"/>
            <a:r>
              <a:rPr lang="en-US" sz="2400" dirty="0"/>
              <a:t>The attacker can </a:t>
            </a:r>
            <a:r>
              <a:rPr lang="en-US" sz="2400" dirty="0" smtClean="0"/>
              <a:t>exploit </a:t>
            </a:r>
            <a:r>
              <a:rPr lang="en-US" sz="2400" dirty="0"/>
              <a:t>the behavior of the receiver to learn information about the cipher text and this will be done in sort of a chosen cipher text attack but of a limited form</a:t>
            </a:r>
          </a:p>
        </p:txBody>
      </p:sp>
    </p:spTree>
    <p:extLst>
      <p:ext uri="{BB962C8B-B14F-4D97-AF65-F5344CB8AC3E}">
        <p14:creationId xmlns:p14="http://schemas.microsoft.com/office/powerpoint/2010/main" val="38760162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16" grpId="0" animBg="1"/>
      <p:bldP spid="17" grpId="0"/>
      <p:bldP spid="18" grpId="0"/>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normAutofit/>
          </a:bodyPr>
          <a:lstStyle/>
          <a:p>
            <a:r>
              <a:rPr lang="en-US" dirty="0" smtClean="0"/>
              <a:t>Padding oracles frequently present in web applications</a:t>
            </a:r>
          </a:p>
          <a:p>
            <a:pPr lvl="1"/>
            <a:r>
              <a:rPr lang="en-US" dirty="0" smtClean="0"/>
              <a:t>Web applications have to report error to the user when something goes wrong</a:t>
            </a:r>
          </a:p>
          <a:p>
            <a:pPr lvl="1"/>
            <a:r>
              <a:rPr lang="en-US" dirty="0" smtClean="0"/>
              <a:t>No way to distinguish a packet that got garbled in transit from an attacker</a:t>
            </a:r>
          </a:p>
          <a:p>
            <a:endParaRPr lang="en-US" dirty="0" smtClean="0"/>
          </a:p>
          <a:p>
            <a:r>
              <a:rPr lang="en-US" dirty="0" smtClean="0"/>
              <a:t>Even if an error is not explicitly returned, an attacker might be able to detect differences in timing, behavior, etc.</a:t>
            </a:r>
          </a:p>
        </p:txBody>
      </p:sp>
      <p:sp>
        <p:nvSpPr>
          <p:cNvPr id="4" name="Slide Number Placeholder 3"/>
          <p:cNvSpPr>
            <a:spLocks noGrp="1"/>
          </p:cNvSpPr>
          <p:nvPr>
            <p:ph type="sldNum" sz="quarter" idx="12"/>
          </p:nvPr>
        </p:nvSpPr>
        <p:spPr/>
        <p:txBody>
          <a:bodyPr/>
          <a:lstStyle/>
          <a:p>
            <a:fld id="{BABEBD89-05F3-4F96-A315-DC3652376F05}" type="slidenum">
              <a:rPr lang="en-US" smtClean="0"/>
              <a:t>66</a:t>
            </a:fld>
            <a:endParaRPr lang="en-US"/>
          </a:p>
        </p:txBody>
      </p:sp>
      <p:sp>
        <p:nvSpPr>
          <p:cNvPr id="5" name="Footer Placeholder 4"/>
          <p:cNvSpPr>
            <a:spLocks noGrp="1"/>
          </p:cNvSpPr>
          <p:nvPr>
            <p:ph type="ftr" sz="quarter" idx="11"/>
          </p:nvPr>
        </p:nvSpPr>
        <p:spPr/>
        <p:txBody>
          <a:bodyPr/>
          <a:lstStyle/>
          <a:p>
            <a:r>
              <a:rPr lang="en-US" smtClean="0"/>
              <a:t>Amrita Center for Cybersecurity</a:t>
            </a:r>
            <a:endParaRPr lang="en-US"/>
          </a:p>
        </p:txBody>
      </p:sp>
    </p:spTree>
    <p:extLst>
      <p:ext uri="{BB962C8B-B14F-4D97-AF65-F5344CB8AC3E}">
        <p14:creationId xmlns:p14="http://schemas.microsoft.com/office/powerpoint/2010/main" val="250534508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idea of the attack</a:t>
            </a:r>
            <a:endParaRPr lang="en-US" dirty="0"/>
          </a:p>
        </p:txBody>
      </p:sp>
      <p:sp>
        <p:nvSpPr>
          <p:cNvPr id="3" name="Content Placeholder 2"/>
          <p:cNvSpPr>
            <a:spLocks noGrp="1"/>
          </p:cNvSpPr>
          <p:nvPr>
            <p:ph idx="1"/>
          </p:nvPr>
        </p:nvSpPr>
        <p:spPr/>
        <p:txBody>
          <a:bodyPr/>
          <a:lstStyle/>
          <a:p>
            <a:r>
              <a:rPr lang="en-US" dirty="0" smtClean="0"/>
              <a:t>Given two-block </a:t>
            </a:r>
            <a:r>
              <a:rPr lang="en-US" dirty="0" err="1" smtClean="0"/>
              <a:t>ciphertext</a:t>
            </a:r>
            <a:r>
              <a:rPr lang="en-US" dirty="0" smtClean="0"/>
              <a:t> IV, c</a:t>
            </a:r>
          </a:p>
          <a:p>
            <a:pPr lvl="1"/>
            <a:r>
              <a:rPr lang="en-US" dirty="0" smtClean="0"/>
              <a:t>Plaintext = F</a:t>
            </a:r>
            <a:r>
              <a:rPr lang="en-US" baseline="-25000" dirty="0" smtClean="0"/>
              <a:t>k</a:t>
            </a:r>
            <a:r>
              <a:rPr lang="en-US" baseline="30000" dirty="0" smtClean="0"/>
              <a:t>-1</a:t>
            </a:r>
            <a:r>
              <a:rPr lang="en-US" dirty="0" smtClean="0"/>
              <a:t>(c) </a:t>
            </a:r>
            <a:r>
              <a:rPr lang="en-US" dirty="0" smtClean="0">
                <a:sym typeface="Symbol"/>
              </a:rPr>
              <a:t> IV</a:t>
            </a:r>
          </a:p>
          <a:p>
            <a:endParaRPr lang="en-US" dirty="0">
              <a:sym typeface="Symbol"/>
            </a:endParaRPr>
          </a:p>
          <a:p>
            <a:r>
              <a:rPr lang="en-US" dirty="0" smtClean="0">
                <a:solidFill>
                  <a:schemeClr val="tx2"/>
                </a:solidFill>
                <a:sym typeface="Symbol"/>
              </a:rPr>
              <a:t>Main observation</a:t>
            </a:r>
            <a:r>
              <a:rPr lang="en-US" dirty="0" smtClean="0">
                <a:sym typeface="Symbol"/>
              </a:rPr>
              <a:t>: If an attacker modifies the </a:t>
            </a:r>
            <a:r>
              <a:rPr lang="en-US" i="1" dirty="0" err="1" smtClean="0">
                <a:sym typeface="Symbol"/>
              </a:rPr>
              <a:t>i</a:t>
            </a:r>
            <a:r>
              <a:rPr lang="en-US" dirty="0" err="1" smtClean="0">
                <a:sym typeface="Symbol"/>
              </a:rPr>
              <a:t>th</a:t>
            </a:r>
            <a:r>
              <a:rPr lang="en-US" dirty="0" smtClean="0">
                <a:sym typeface="Symbol"/>
              </a:rPr>
              <a:t> byte of IV, this causes a predictable change (only) to the </a:t>
            </a:r>
            <a:r>
              <a:rPr lang="en-US" i="1" dirty="0" err="1" smtClean="0">
                <a:sym typeface="Symbol"/>
              </a:rPr>
              <a:t>i</a:t>
            </a:r>
            <a:r>
              <a:rPr lang="en-US" dirty="0" err="1" smtClean="0">
                <a:sym typeface="Symbol"/>
              </a:rPr>
              <a:t>th</a:t>
            </a:r>
            <a:r>
              <a:rPr lang="en-US" dirty="0" smtClean="0">
                <a:sym typeface="Symbol"/>
              </a:rPr>
              <a:t> byte of the encoded data</a:t>
            </a:r>
            <a:endParaRPr lang="en-US" dirty="0"/>
          </a:p>
        </p:txBody>
      </p:sp>
      <p:sp>
        <p:nvSpPr>
          <p:cNvPr id="4" name="Slide Number Placeholder 3"/>
          <p:cNvSpPr>
            <a:spLocks noGrp="1"/>
          </p:cNvSpPr>
          <p:nvPr>
            <p:ph type="sldNum" sz="quarter" idx="12"/>
          </p:nvPr>
        </p:nvSpPr>
        <p:spPr/>
        <p:txBody>
          <a:bodyPr/>
          <a:lstStyle/>
          <a:p>
            <a:fld id="{BABEBD89-05F3-4F96-A315-DC3652376F05}" type="slidenum">
              <a:rPr lang="en-US" smtClean="0"/>
              <a:t>67</a:t>
            </a:fld>
            <a:endParaRPr lang="en-US"/>
          </a:p>
        </p:txBody>
      </p:sp>
      <p:sp>
        <p:nvSpPr>
          <p:cNvPr id="5" name="Footer Placeholder 4"/>
          <p:cNvSpPr>
            <a:spLocks noGrp="1"/>
          </p:cNvSpPr>
          <p:nvPr>
            <p:ph type="ftr" sz="quarter" idx="11"/>
          </p:nvPr>
        </p:nvSpPr>
        <p:spPr/>
        <p:txBody>
          <a:bodyPr/>
          <a:lstStyle/>
          <a:p>
            <a:r>
              <a:rPr lang="en-US" smtClean="0"/>
              <a:t>Amrita Center for Cybersecurity</a:t>
            </a:r>
            <a:endParaRPr lang="en-US"/>
          </a:p>
        </p:txBody>
      </p:sp>
    </p:spTree>
    <p:extLst>
      <p:ext uri="{BB962C8B-B14F-4D97-AF65-F5344CB8AC3E}">
        <p14:creationId xmlns:p14="http://schemas.microsoft.com/office/powerpoint/2010/main" val="26385279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idea of the attack</a:t>
            </a:r>
          </a:p>
        </p:txBody>
      </p:sp>
      <p:pic>
        <p:nvPicPr>
          <p:cNvPr id="4" name="Picture 3" descr="Screen Shot 2015-01-31 at 10.48.3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628" y="2008229"/>
            <a:ext cx="7581900" cy="4346401"/>
          </a:xfrm>
          <a:prstGeom prst="rect">
            <a:avLst/>
          </a:prstGeom>
        </p:spPr>
      </p:pic>
      <p:sp>
        <p:nvSpPr>
          <p:cNvPr id="5" name="TextBox 4"/>
          <p:cNvSpPr txBox="1"/>
          <p:nvPr/>
        </p:nvSpPr>
        <p:spPr>
          <a:xfrm>
            <a:off x="5560358" y="1663859"/>
            <a:ext cx="1605139" cy="492443"/>
          </a:xfrm>
          <a:prstGeom prst="rect">
            <a:avLst/>
          </a:prstGeom>
          <a:noFill/>
        </p:spPr>
        <p:txBody>
          <a:bodyPr wrap="none" rtlCol="0">
            <a:spAutoFit/>
          </a:bodyPr>
          <a:lstStyle/>
          <a:p>
            <a:r>
              <a:rPr lang="en-US" sz="2600" dirty="0" smtClean="0"/>
              <a:t>Ciphertext</a:t>
            </a:r>
            <a:endParaRPr lang="en-US" sz="2600" dirty="0"/>
          </a:p>
        </p:txBody>
      </p:sp>
      <p:sp>
        <p:nvSpPr>
          <p:cNvPr id="6" name="TextBox 5"/>
          <p:cNvSpPr txBox="1"/>
          <p:nvPr/>
        </p:nvSpPr>
        <p:spPr>
          <a:xfrm>
            <a:off x="1794179" y="1660057"/>
            <a:ext cx="466794" cy="492443"/>
          </a:xfrm>
          <a:prstGeom prst="rect">
            <a:avLst/>
          </a:prstGeom>
          <a:noFill/>
        </p:spPr>
        <p:txBody>
          <a:bodyPr wrap="none" rtlCol="0">
            <a:spAutoFit/>
          </a:bodyPr>
          <a:lstStyle/>
          <a:p>
            <a:r>
              <a:rPr lang="en-US" sz="2600" dirty="0" smtClean="0"/>
              <a:t>IV</a:t>
            </a:r>
            <a:endParaRPr lang="en-US" sz="2600" dirty="0"/>
          </a:p>
        </p:txBody>
      </p:sp>
      <p:sp>
        <p:nvSpPr>
          <p:cNvPr id="7" name="Footer Placeholder 6"/>
          <p:cNvSpPr>
            <a:spLocks noGrp="1"/>
          </p:cNvSpPr>
          <p:nvPr>
            <p:ph type="ftr" sz="quarter" idx="11"/>
          </p:nvPr>
        </p:nvSpPr>
        <p:spPr/>
        <p:txBody>
          <a:bodyPr/>
          <a:lstStyle/>
          <a:p>
            <a:r>
              <a:rPr lang="en-US" smtClean="0"/>
              <a:t>Amrita Center for Cybersecurity</a:t>
            </a:r>
            <a:endParaRPr lang="en-US"/>
          </a:p>
        </p:txBody>
      </p:sp>
      <p:sp>
        <p:nvSpPr>
          <p:cNvPr id="8" name="Slide Number Placeholder 7"/>
          <p:cNvSpPr>
            <a:spLocks noGrp="1"/>
          </p:cNvSpPr>
          <p:nvPr>
            <p:ph type="sldNum" sz="quarter" idx="12"/>
          </p:nvPr>
        </p:nvSpPr>
        <p:spPr/>
        <p:txBody>
          <a:bodyPr/>
          <a:lstStyle/>
          <a:p>
            <a:fld id="{A6F3C3BC-51E5-EA44-9A26-97B44896E6CD}" type="slidenum">
              <a:rPr lang="en-US" smtClean="0"/>
              <a:t>68</a:t>
            </a:fld>
            <a:endParaRPr lang="en-US"/>
          </a:p>
        </p:txBody>
      </p:sp>
    </p:spTree>
    <p:extLst>
      <p:ext uri="{BB962C8B-B14F-4D97-AF65-F5344CB8AC3E}">
        <p14:creationId xmlns:p14="http://schemas.microsoft.com/office/powerpoint/2010/main" val="292034805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5" name="Rectangle 4"/>
          <p:cNvSpPr/>
          <p:nvPr/>
        </p:nvSpPr>
        <p:spPr>
          <a:xfrm>
            <a:off x="27432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6" name="Rectangle 5"/>
          <p:cNvSpPr/>
          <p:nvPr/>
        </p:nvSpPr>
        <p:spPr>
          <a:xfrm>
            <a:off x="33528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7" name="Rectangle 6"/>
          <p:cNvSpPr/>
          <p:nvPr/>
        </p:nvSpPr>
        <p:spPr>
          <a:xfrm>
            <a:off x="39624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8" name="Rectangle 7"/>
          <p:cNvSpPr/>
          <p:nvPr/>
        </p:nvSpPr>
        <p:spPr>
          <a:xfrm>
            <a:off x="45720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9" name="Rectangle 8"/>
          <p:cNvSpPr/>
          <p:nvPr/>
        </p:nvSpPr>
        <p:spPr>
          <a:xfrm>
            <a:off x="51816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0" name="Rectangle 9"/>
          <p:cNvSpPr/>
          <p:nvPr/>
        </p:nvSpPr>
        <p:spPr>
          <a:xfrm>
            <a:off x="57912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1" name="Rectangle 10"/>
          <p:cNvSpPr/>
          <p:nvPr/>
        </p:nvSpPr>
        <p:spPr>
          <a:xfrm>
            <a:off x="64008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2" name="Rectangle 11"/>
          <p:cNvSpPr/>
          <p:nvPr/>
        </p:nvSpPr>
        <p:spPr>
          <a:xfrm>
            <a:off x="21336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AB</a:t>
            </a:r>
            <a:endParaRPr lang="en-US" sz="2400" dirty="0"/>
          </a:p>
        </p:txBody>
      </p:sp>
      <p:sp>
        <p:nvSpPr>
          <p:cNvPr id="13" name="Rectangle 12"/>
          <p:cNvSpPr/>
          <p:nvPr/>
        </p:nvSpPr>
        <p:spPr>
          <a:xfrm>
            <a:off x="27432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01</a:t>
            </a:r>
            <a:endParaRPr lang="en-US" sz="2400" dirty="0"/>
          </a:p>
        </p:txBody>
      </p:sp>
      <p:sp>
        <p:nvSpPr>
          <p:cNvPr id="14" name="Rectangle 13"/>
          <p:cNvSpPr/>
          <p:nvPr/>
        </p:nvSpPr>
        <p:spPr>
          <a:xfrm>
            <a:off x="33528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4F</a:t>
            </a:r>
            <a:endParaRPr lang="en-US" sz="2400" dirty="0"/>
          </a:p>
        </p:txBody>
      </p:sp>
      <p:sp>
        <p:nvSpPr>
          <p:cNvPr id="15" name="Rectangle 14"/>
          <p:cNvSpPr/>
          <p:nvPr/>
        </p:nvSpPr>
        <p:spPr>
          <a:xfrm>
            <a:off x="39624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21</a:t>
            </a:r>
            <a:endParaRPr lang="en-US" sz="2400" dirty="0"/>
          </a:p>
        </p:txBody>
      </p:sp>
      <p:sp>
        <p:nvSpPr>
          <p:cNvPr id="16" name="Rectangle 15"/>
          <p:cNvSpPr/>
          <p:nvPr/>
        </p:nvSpPr>
        <p:spPr>
          <a:xfrm>
            <a:off x="45720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00</a:t>
            </a:r>
            <a:endParaRPr lang="en-US" sz="2400" dirty="0"/>
          </a:p>
        </p:txBody>
      </p:sp>
      <p:sp>
        <p:nvSpPr>
          <p:cNvPr id="17" name="Rectangle 16"/>
          <p:cNvSpPr/>
          <p:nvPr/>
        </p:nvSpPr>
        <p:spPr>
          <a:xfrm>
            <a:off x="51816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7C</a:t>
            </a:r>
            <a:endParaRPr lang="en-US" sz="2400" dirty="0"/>
          </a:p>
        </p:txBody>
      </p:sp>
      <p:sp>
        <p:nvSpPr>
          <p:cNvPr id="18" name="Rectangle 17"/>
          <p:cNvSpPr/>
          <p:nvPr/>
        </p:nvSpPr>
        <p:spPr>
          <a:xfrm>
            <a:off x="57912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02</a:t>
            </a:r>
            <a:endParaRPr lang="en-US" sz="2400" dirty="0"/>
          </a:p>
        </p:txBody>
      </p:sp>
      <p:sp>
        <p:nvSpPr>
          <p:cNvPr id="19" name="Rectangle 18"/>
          <p:cNvSpPr/>
          <p:nvPr/>
        </p:nvSpPr>
        <p:spPr>
          <a:xfrm>
            <a:off x="64008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9</a:t>
            </a:r>
            <a:r>
              <a:rPr lang="en-US" sz="2400" dirty="0"/>
              <a:t>E</a:t>
            </a:r>
          </a:p>
        </p:txBody>
      </p:sp>
      <p:sp>
        <p:nvSpPr>
          <p:cNvPr id="20" name="Rectangle 19"/>
          <p:cNvSpPr/>
          <p:nvPr/>
        </p:nvSpPr>
        <p:spPr>
          <a:xfrm>
            <a:off x="434048" y="1167824"/>
            <a:ext cx="1252199" cy="584776"/>
          </a:xfrm>
          <a:prstGeom prst="rect">
            <a:avLst/>
          </a:prstGeom>
        </p:spPr>
        <p:txBody>
          <a:bodyPr wrap="none">
            <a:spAutoFit/>
          </a:bodyPr>
          <a:lstStyle/>
          <a:p>
            <a:r>
              <a:rPr lang="en-US" sz="3200" dirty="0"/>
              <a:t>F</a:t>
            </a:r>
            <a:r>
              <a:rPr lang="en-US" sz="3200" baseline="-25000" dirty="0"/>
              <a:t>k</a:t>
            </a:r>
            <a:r>
              <a:rPr lang="en-US" sz="3200" baseline="30000" dirty="0"/>
              <a:t>-1</a:t>
            </a:r>
            <a:r>
              <a:rPr lang="en-US" sz="3200" dirty="0"/>
              <a:t>(c):</a:t>
            </a:r>
          </a:p>
        </p:txBody>
      </p:sp>
      <p:sp>
        <p:nvSpPr>
          <p:cNvPr id="21" name="Rectangle 20"/>
          <p:cNvSpPr/>
          <p:nvPr/>
        </p:nvSpPr>
        <p:spPr>
          <a:xfrm>
            <a:off x="1060148" y="2844225"/>
            <a:ext cx="617285" cy="584775"/>
          </a:xfrm>
          <a:prstGeom prst="rect">
            <a:avLst/>
          </a:prstGeom>
        </p:spPr>
        <p:txBody>
          <a:bodyPr wrap="none">
            <a:spAutoFit/>
          </a:bodyPr>
          <a:lstStyle/>
          <a:p>
            <a:r>
              <a:rPr lang="en-US" sz="3200" dirty="0" smtClean="0"/>
              <a:t>IV:</a:t>
            </a:r>
            <a:endParaRPr lang="en-US" sz="3200" dirty="0"/>
          </a:p>
        </p:txBody>
      </p:sp>
      <p:sp>
        <p:nvSpPr>
          <p:cNvPr id="22" name="TextBox 21"/>
          <p:cNvSpPr txBox="1"/>
          <p:nvPr/>
        </p:nvSpPr>
        <p:spPr>
          <a:xfrm>
            <a:off x="4337870" y="1905000"/>
            <a:ext cx="539255" cy="646331"/>
          </a:xfrm>
          <a:prstGeom prst="rect">
            <a:avLst/>
          </a:prstGeom>
          <a:noFill/>
        </p:spPr>
        <p:txBody>
          <a:bodyPr wrap="none" rtlCol="0">
            <a:spAutoFit/>
          </a:bodyPr>
          <a:lstStyle/>
          <a:p>
            <a:r>
              <a:rPr lang="en-US" sz="3600" dirty="0" smtClean="0">
                <a:sym typeface="Symbol"/>
              </a:rPr>
              <a:t></a:t>
            </a:r>
            <a:endParaRPr lang="en-US" sz="3600" dirty="0"/>
          </a:p>
        </p:txBody>
      </p:sp>
      <p:sp>
        <p:nvSpPr>
          <p:cNvPr id="23" name="Rectangle 22"/>
          <p:cNvSpPr/>
          <p:nvPr/>
        </p:nvSpPr>
        <p:spPr>
          <a:xfrm>
            <a:off x="21336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4" name="Rectangle 23"/>
          <p:cNvSpPr/>
          <p:nvPr/>
        </p:nvSpPr>
        <p:spPr>
          <a:xfrm>
            <a:off x="27432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5" name="Rectangle 24"/>
          <p:cNvSpPr/>
          <p:nvPr/>
        </p:nvSpPr>
        <p:spPr>
          <a:xfrm>
            <a:off x="33528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6" name="Rectangle 25"/>
          <p:cNvSpPr/>
          <p:nvPr/>
        </p:nvSpPr>
        <p:spPr>
          <a:xfrm>
            <a:off x="39624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7" name="Rectangle 26"/>
          <p:cNvSpPr/>
          <p:nvPr/>
        </p:nvSpPr>
        <p:spPr>
          <a:xfrm>
            <a:off x="45720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8" name="Rectangle 27"/>
          <p:cNvSpPr/>
          <p:nvPr/>
        </p:nvSpPr>
        <p:spPr>
          <a:xfrm>
            <a:off x="51816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9" name="Rectangle 28"/>
          <p:cNvSpPr/>
          <p:nvPr/>
        </p:nvSpPr>
        <p:spPr>
          <a:xfrm>
            <a:off x="57912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30" name="Rectangle 29"/>
          <p:cNvSpPr/>
          <p:nvPr/>
        </p:nvSpPr>
        <p:spPr>
          <a:xfrm>
            <a:off x="64008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31" name="TextBox 30"/>
          <p:cNvSpPr txBox="1"/>
          <p:nvPr/>
        </p:nvSpPr>
        <p:spPr>
          <a:xfrm>
            <a:off x="4400387" y="3581400"/>
            <a:ext cx="454271" cy="646331"/>
          </a:xfrm>
          <a:prstGeom prst="rect">
            <a:avLst/>
          </a:prstGeom>
          <a:noFill/>
        </p:spPr>
        <p:txBody>
          <a:bodyPr wrap="none" rtlCol="0">
            <a:spAutoFit/>
          </a:bodyPr>
          <a:lstStyle/>
          <a:p>
            <a:r>
              <a:rPr lang="en-US" sz="3600" dirty="0" smtClean="0"/>
              <a:t>=</a:t>
            </a:r>
            <a:endParaRPr lang="en-US" sz="3600" dirty="0"/>
          </a:p>
        </p:txBody>
      </p:sp>
      <p:sp>
        <p:nvSpPr>
          <p:cNvPr id="32" name="Rectangle 31"/>
          <p:cNvSpPr/>
          <p:nvPr/>
        </p:nvSpPr>
        <p:spPr>
          <a:xfrm>
            <a:off x="152400" y="4151293"/>
            <a:ext cx="1525033" cy="954107"/>
          </a:xfrm>
          <a:prstGeom prst="rect">
            <a:avLst/>
          </a:prstGeom>
        </p:spPr>
        <p:txBody>
          <a:bodyPr wrap="none">
            <a:spAutoFit/>
          </a:bodyPr>
          <a:lstStyle/>
          <a:p>
            <a:pPr algn="r"/>
            <a:r>
              <a:rPr lang="en-US" sz="2800" dirty="0" smtClean="0"/>
              <a:t>Encoded </a:t>
            </a:r>
            <a:br>
              <a:rPr lang="en-US" sz="2800" dirty="0" smtClean="0"/>
            </a:br>
            <a:r>
              <a:rPr lang="en-US" sz="2800" dirty="0" smtClean="0"/>
              <a:t>data:</a:t>
            </a:r>
            <a:endParaRPr lang="en-US" sz="2800" dirty="0"/>
          </a:p>
        </p:txBody>
      </p:sp>
      <p:sp>
        <p:nvSpPr>
          <p:cNvPr id="41" name="Right Brace 40"/>
          <p:cNvSpPr/>
          <p:nvPr/>
        </p:nvSpPr>
        <p:spPr>
          <a:xfrm rot="5400000">
            <a:off x="5044873" y="3520874"/>
            <a:ext cx="349651" cy="3581401"/>
          </a:xfrm>
          <a:prstGeom prst="righ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42" name="Rectangle 41"/>
          <p:cNvSpPr/>
          <p:nvPr/>
        </p:nvSpPr>
        <p:spPr>
          <a:xfrm>
            <a:off x="3962400" y="4419600"/>
            <a:ext cx="609600" cy="609600"/>
          </a:xfrm>
          <a:prstGeom prst="rect">
            <a:avLst/>
          </a:prstGeom>
          <a:solidFill>
            <a:schemeClr val="bg1"/>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43" name="Rectangle 42"/>
          <p:cNvSpPr/>
          <p:nvPr/>
        </p:nvSpPr>
        <p:spPr>
          <a:xfrm>
            <a:off x="4572000" y="4419600"/>
            <a:ext cx="609600" cy="609600"/>
          </a:xfrm>
          <a:prstGeom prst="rect">
            <a:avLst/>
          </a:prstGeom>
          <a:solidFill>
            <a:schemeClr val="bg1"/>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44" name="Rectangle 43"/>
          <p:cNvSpPr/>
          <p:nvPr/>
        </p:nvSpPr>
        <p:spPr>
          <a:xfrm>
            <a:off x="5181600" y="4419600"/>
            <a:ext cx="609600" cy="609600"/>
          </a:xfrm>
          <a:prstGeom prst="rect">
            <a:avLst/>
          </a:prstGeom>
          <a:solidFill>
            <a:schemeClr val="bg1"/>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45" name="Rectangle 44"/>
          <p:cNvSpPr/>
          <p:nvPr/>
        </p:nvSpPr>
        <p:spPr>
          <a:xfrm>
            <a:off x="5791200" y="4419600"/>
            <a:ext cx="609600" cy="609600"/>
          </a:xfrm>
          <a:prstGeom prst="rect">
            <a:avLst/>
          </a:prstGeom>
          <a:solidFill>
            <a:schemeClr val="bg1"/>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46" name="Rectangle 45"/>
          <p:cNvSpPr/>
          <p:nvPr/>
        </p:nvSpPr>
        <p:spPr>
          <a:xfrm>
            <a:off x="6400800" y="4419600"/>
            <a:ext cx="609600" cy="609600"/>
          </a:xfrm>
          <a:prstGeom prst="rect">
            <a:avLst/>
          </a:prstGeom>
          <a:solidFill>
            <a:schemeClr val="bg1"/>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 name="Slide Number Placeholder 1"/>
          <p:cNvSpPr>
            <a:spLocks noGrp="1"/>
          </p:cNvSpPr>
          <p:nvPr>
            <p:ph type="sldNum" sz="quarter" idx="12"/>
          </p:nvPr>
        </p:nvSpPr>
        <p:spPr/>
        <p:txBody>
          <a:bodyPr/>
          <a:lstStyle/>
          <a:p>
            <a:fld id="{BABEBD89-05F3-4F96-A315-DC3652376F05}" type="slidenum">
              <a:rPr lang="en-US" b="0" smtClean="0"/>
              <a:t>69</a:t>
            </a:fld>
            <a:endParaRPr lang="en-US" b="0" dirty="0"/>
          </a:p>
        </p:txBody>
      </p:sp>
      <p:sp>
        <p:nvSpPr>
          <p:cNvPr id="3" name="Footer Placeholder 2"/>
          <p:cNvSpPr>
            <a:spLocks noGrp="1"/>
          </p:cNvSpPr>
          <p:nvPr>
            <p:ph type="ftr" sz="quarter" idx="11"/>
          </p:nvPr>
        </p:nvSpPr>
        <p:spPr/>
        <p:txBody>
          <a:bodyPr/>
          <a:lstStyle/>
          <a:p>
            <a:r>
              <a:rPr lang="en-US" dirty="0" smtClean="0"/>
              <a:t>Amrita Center for </a:t>
            </a:r>
            <a:r>
              <a:rPr lang="en-US" dirty="0" err="1" smtClean="0"/>
              <a:t>Cybersecurity</a:t>
            </a:r>
            <a:endParaRPr lang="en-US" dirty="0"/>
          </a:p>
        </p:txBody>
      </p:sp>
    </p:spTree>
    <p:extLst>
      <p:ext uri="{BB962C8B-B14F-4D97-AF65-F5344CB8AC3E}">
        <p14:creationId xmlns:p14="http://schemas.microsoft.com/office/powerpoint/2010/main" val="15331738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OTP Review</a:t>
            </a:r>
            <a:endParaRPr lang="en-US" dirty="0"/>
          </a:p>
        </p:txBody>
      </p:sp>
      <p:sp>
        <p:nvSpPr>
          <p:cNvPr id="3" name="Content Placeholder 2"/>
          <p:cNvSpPr>
            <a:spLocks noGrp="1"/>
          </p:cNvSpPr>
          <p:nvPr>
            <p:ph idx="1"/>
          </p:nvPr>
        </p:nvSpPr>
        <p:spPr>
          <a:xfrm>
            <a:off x="381000" y="1295400"/>
            <a:ext cx="8229600" cy="5461000"/>
          </a:xfrm>
        </p:spPr>
        <p:txBody>
          <a:bodyPr/>
          <a:lstStyle/>
          <a:p>
            <a:pPr marL="0" indent="0">
              <a:buNone/>
            </a:pPr>
            <a:r>
              <a:rPr lang="en-US" b="1" dirty="0" smtClean="0"/>
              <a:t>OTP</a:t>
            </a:r>
            <a:r>
              <a:rPr lang="en-US" dirty="0" smtClean="0"/>
              <a:t>:       E(</a:t>
            </a:r>
            <a:r>
              <a:rPr lang="en-US" dirty="0" err="1" smtClean="0"/>
              <a:t>k,m</a:t>
            </a:r>
            <a:r>
              <a:rPr lang="en-US" dirty="0" smtClean="0"/>
              <a:t>) = m </a:t>
            </a:r>
            <a:r>
              <a:rPr lang="en-US" kern="700" dirty="0" smtClean="0"/>
              <a:t>⊕</a:t>
            </a:r>
            <a:r>
              <a:rPr lang="en-US" dirty="0" smtClean="0"/>
              <a:t> k      ,     D(</a:t>
            </a:r>
            <a:r>
              <a:rPr lang="en-US" dirty="0" err="1" smtClean="0"/>
              <a:t>k,c</a:t>
            </a:r>
            <a:r>
              <a:rPr lang="en-US" dirty="0" smtClean="0"/>
              <a:t>) </a:t>
            </a:r>
            <a:r>
              <a:rPr lang="en-US" dirty="0"/>
              <a:t>= </a:t>
            </a:r>
            <a:r>
              <a:rPr lang="en-US" dirty="0" smtClean="0"/>
              <a:t>c </a:t>
            </a:r>
            <a:r>
              <a:rPr lang="en-US" dirty="0"/>
              <a:t>⊕ k</a:t>
            </a:r>
            <a:r>
              <a:rPr lang="en-US" dirty="0" smtClean="0"/>
              <a:t> </a:t>
            </a:r>
          </a:p>
          <a:p>
            <a:r>
              <a:rPr lang="en-US" dirty="0" err="1"/>
              <a:t>c</a:t>
            </a:r>
            <a:r>
              <a:rPr lang="en-US" dirty="0" err="1" smtClean="0"/>
              <a:t>,m,k</a:t>
            </a:r>
            <a:r>
              <a:rPr lang="en-US" dirty="0" smtClean="0"/>
              <a:t> have all the same length</a:t>
            </a:r>
          </a:p>
          <a:p>
            <a:r>
              <a:rPr lang="en-US" dirty="0" smtClean="0"/>
              <a:t>When key is uniform and random, OTP has perfect secrecy</a:t>
            </a:r>
          </a:p>
          <a:p>
            <a:r>
              <a:rPr lang="en-US" dirty="0" smtClean="0"/>
              <a:t>OTP is difficult to use since key and message has to be of same length.</a:t>
            </a:r>
          </a:p>
        </p:txBody>
      </p:sp>
      <p:sp>
        <p:nvSpPr>
          <p:cNvPr id="4" name="Footer Placeholder 3"/>
          <p:cNvSpPr>
            <a:spLocks noGrp="1"/>
          </p:cNvSpPr>
          <p:nvPr>
            <p:ph type="ftr" sz="quarter" idx="11"/>
          </p:nvPr>
        </p:nvSpPr>
        <p:spPr/>
        <p:txBody>
          <a:bodyPr/>
          <a:lstStyle/>
          <a:p>
            <a:r>
              <a:rPr lang="en-US" smtClean="0"/>
              <a:t>AMRITA CENTER FOR CYBERSECURITY</a:t>
            </a:r>
            <a:endParaRPr lang="en-US"/>
          </a:p>
        </p:txBody>
      </p:sp>
      <p:sp>
        <p:nvSpPr>
          <p:cNvPr id="5" name="Slide Number Placeholder 4"/>
          <p:cNvSpPr>
            <a:spLocks noGrp="1"/>
          </p:cNvSpPr>
          <p:nvPr>
            <p:ph type="sldNum" sz="quarter" idx="12"/>
          </p:nvPr>
        </p:nvSpPr>
        <p:spPr/>
        <p:txBody>
          <a:bodyPr/>
          <a:lstStyle/>
          <a:p>
            <a:fld id="{26EAE79F-8373-9B49-B0D1-4D8E73CDE129}" type="slidenum">
              <a:rPr lang="en-US" smtClean="0"/>
              <a:t>7</a:t>
            </a:fld>
            <a:endParaRPr lang="en-US"/>
          </a:p>
        </p:txBody>
      </p:sp>
    </p:spTree>
    <p:extLst>
      <p:ext uri="{BB962C8B-B14F-4D97-AF65-F5344CB8AC3E}">
        <p14:creationId xmlns:p14="http://schemas.microsoft.com/office/powerpoint/2010/main" val="3661688364"/>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5" name="Rectangle 4"/>
          <p:cNvSpPr/>
          <p:nvPr/>
        </p:nvSpPr>
        <p:spPr>
          <a:xfrm>
            <a:off x="27432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6" name="Rectangle 5"/>
          <p:cNvSpPr/>
          <p:nvPr/>
        </p:nvSpPr>
        <p:spPr>
          <a:xfrm>
            <a:off x="33528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7" name="Rectangle 6"/>
          <p:cNvSpPr/>
          <p:nvPr/>
        </p:nvSpPr>
        <p:spPr>
          <a:xfrm>
            <a:off x="39624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8" name="Rectangle 7"/>
          <p:cNvSpPr/>
          <p:nvPr/>
        </p:nvSpPr>
        <p:spPr>
          <a:xfrm>
            <a:off x="45720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9" name="Rectangle 8"/>
          <p:cNvSpPr/>
          <p:nvPr/>
        </p:nvSpPr>
        <p:spPr>
          <a:xfrm>
            <a:off x="51816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0" name="Rectangle 9"/>
          <p:cNvSpPr/>
          <p:nvPr/>
        </p:nvSpPr>
        <p:spPr>
          <a:xfrm>
            <a:off x="57912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1" name="Rectangle 10"/>
          <p:cNvSpPr/>
          <p:nvPr/>
        </p:nvSpPr>
        <p:spPr>
          <a:xfrm>
            <a:off x="64008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2" name="Rectangle 11"/>
          <p:cNvSpPr/>
          <p:nvPr/>
        </p:nvSpPr>
        <p:spPr>
          <a:xfrm>
            <a:off x="21336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AB</a:t>
            </a:r>
            <a:endParaRPr lang="en-US" sz="2400" dirty="0"/>
          </a:p>
        </p:txBody>
      </p:sp>
      <p:sp>
        <p:nvSpPr>
          <p:cNvPr id="13" name="Rectangle 12"/>
          <p:cNvSpPr/>
          <p:nvPr/>
        </p:nvSpPr>
        <p:spPr>
          <a:xfrm>
            <a:off x="27432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01</a:t>
            </a:r>
            <a:endParaRPr lang="en-US" sz="2400" dirty="0"/>
          </a:p>
        </p:txBody>
      </p:sp>
      <p:sp>
        <p:nvSpPr>
          <p:cNvPr id="14" name="Rectangle 13"/>
          <p:cNvSpPr/>
          <p:nvPr/>
        </p:nvSpPr>
        <p:spPr>
          <a:xfrm>
            <a:off x="33528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4F</a:t>
            </a:r>
            <a:endParaRPr lang="en-US" sz="2400" dirty="0"/>
          </a:p>
        </p:txBody>
      </p:sp>
      <p:sp>
        <p:nvSpPr>
          <p:cNvPr id="15" name="Rectangle 14"/>
          <p:cNvSpPr/>
          <p:nvPr/>
        </p:nvSpPr>
        <p:spPr>
          <a:xfrm>
            <a:off x="39624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21</a:t>
            </a:r>
            <a:endParaRPr lang="en-US" sz="2400" dirty="0"/>
          </a:p>
        </p:txBody>
      </p:sp>
      <p:sp>
        <p:nvSpPr>
          <p:cNvPr id="16" name="Rectangle 15"/>
          <p:cNvSpPr/>
          <p:nvPr/>
        </p:nvSpPr>
        <p:spPr>
          <a:xfrm>
            <a:off x="45720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00</a:t>
            </a:r>
            <a:endParaRPr lang="en-US" sz="2400" dirty="0"/>
          </a:p>
        </p:txBody>
      </p:sp>
      <p:sp>
        <p:nvSpPr>
          <p:cNvPr id="17" name="Rectangle 16"/>
          <p:cNvSpPr/>
          <p:nvPr/>
        </p:nvSpPr>
        <p:spPr>
          <a:xfrm>
            <a:off x="51816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7C</a:t>
            </a:r>
            <a:endParaRPr lang="en-US" sz="2400" dirty="0"/>
          </a:p>
        </p:txBody>
      </p:sp>
      <p:sp>
        <p:nvSpPr>
          <p:cNvPr id="18" name="Rectangle 17"/>
          <p:cNvSpPr/>
          <p:nvPr/>
        </p:nvSpPr>
        <p:spPr>
          <a:xfrm>
            <a:off x="57912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02</a:t>
            </a:r>
            <a:endParaRPr lang="en-US" sz="2400" dirty="0"/>
          </a:p>
        </p:txBody>
      </p:sp>
      <p:sp>
        <p:nvSpPr>
          <p:cNvPr id="19" name="Rectangle 18"/>
          <p:cNvSpPr/>
          <p:nvPr/>
        </p:nvSpPr>
        <p:spPr>
          <a:xfrm>
            <a:off x="64008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9</a:t>
            </a:r>
            <a:r>
              <a:rPr lang="en-US" sz="2400" dirty="0"/>
              <a:t>E</a:t>
            </a:r>
          </a:p>
        </p:txBody>
      </p:sp>
      <p:sp>
        <p:nvSpPr>
          <p:cNvPr id="20" name="Rectangle 19"/>
          <p:cNvSpPr/>
          <p:nvPr/>
        </p:nvSpPr>
        <p:spPr>
          <a:xfrm>
            <a:off x="421961" y="1143000"/>
            <a:ext cx="1255472" cy="584775"/>
          </a:xfrm>
          <a:prstGeom prst="rect">
            <a:avLst/>
          </a:prstGeom>
        </p:spPr>
        <p:txBody>
          <a:bodyPr wrap="none">
            <a:spAutoFit/>
          </a:bodyPr>
          <a:lstStyle/>
          <a:p>
            <a:r>
              <a:rPr lang="en-US" sz="3200" dirty="0"/>
              <a:t>F</a:t>
            </a:r>
            <a:r>
              <a:rPr lang="en-US" sz="3200" baseline="-25000" dirty="0"/>
              <a:t>k</a:t>
            </a:r>
            <a:r>
              <a:rPr lang="en-US" sz="3200" baseline="30000" dirty="0"/>
              <a:t>-1</a:t>
            </a:r>
            <a:r>
              <a:rPr lang="en-US" sz="3200" dirty="0"/>
              <a:t>(c</a:t>
            </a:r>
            <a:r>
              <a:rPr lang="en-US" sz="3200" dirty="0" smtClean="0"/>
              <a:t>):</a:t>
            </a:r>
            <a:endParaRPr lang="en-US" sz="3200" dirty="0"/>
          </a:p>
        </p:txBody>
      </p:sp>
      <p:sp>
        <p:nvSpPr>
          <p:cNvPr id="21" name="Rectangle 20"/>
          <p:cNvSpPr/>
          <p:nvPr/>
        </p:nvSpPr>
        <p:spPr>
          <a:xfrm>
            <a:off x="1060148" y="2844225"/>
            <a:ext cx="617285" cy="584775"/>
          </a:xfrm>
          <a:prstGeom prst="rect">
            <a:avLst/>
          </a:prstGeom>
        </p:spPr>
        <p:txBody>
          <a:bodyPr wrap="none">
            <a:spAutoFit/>
          </a:bodyPr>
          <a:lstStyle/>
          <a:p>
            <a:r>
              <a:rPr lang="en-US" sz="3200" dirty="0" smtClean="0"/>
              <a:t>IV:</a:t>
            </a:r>
            <a:endParaRPr lang="en-US" sz="3200" dirty="0"/>
          </a:p>
        </p:txBody>
      </p:sp>
      <p:sp>
        <p:nvSpPr>
          <p:cNvPr id="22" name="TextBox 21"/>
          <p:cNvSpPr txBox="1"/>
          <p:nvPr/>
        </p:nvSpPr>
        <p:spPr>
          <a:xfrm>
            <a:off x="4337870" y="1905000"/>
            <a:ext cx="539255" cy="646331"/>
          </a:xfrm>
          <a:prstGeom prst="rect">
            <a:avLst/>
          </a:prstGeom>
          <a:noFill/>
        </p:spPr>
        <p:txBody>
          <a:bodyPr wrap="none" rtlCol="0">
            <a:spAutoFit/>
          </a:bodyPr>
          <a:lstStyle/>
          <a:p>
            <a:r>
              <a:rPr lang="en-US" sz="3600" dirty="0" smtClean="0">
                <a:sym typeface="Symbol"/>
              </a:rPr>
              <a:t></a:t>
            </a:r>
            <a:endParaRPr lang="en-US" sz="3600" dirty="0"/>
          </a:p>
        </p:txBody>
      </p:sp>
      <p:sp>
        <p:nvSpPr>
          <p:cNvPr id="23" name="Rectangle 22"/>
          <p:cNvSpPr/>
          <p:nvPr/>
        </p:nvSpPr>
        <p:spPr>
          <a:xfrm>
            <a:off x="21336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4" name="Rectangle 23"/>
          <p:cNvSpPr/>
          <p:nvPr/>
        </p:nvSpPr>
        <p:spPr>
          <a:xfrm>
            <a:off x="27432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5" name="Rectangle 24"/>
          <p:cNvSpPr/>
          <p:nvPr/>
        </p:nvSpPr>
        <p:spPr>
          <a:xfrm>
            <a:off x="33528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6" name="Rectangle 25"/>
          <p:cNvSpPr/>
          <p:nvPr/>
        </p:nvSpPr>
        <p:spPr>
          <a:xfrm>
            <a:off x="39624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7" name="Rectangle 26"/>
          <p:cNvSpPr/>
          <p:nvPr/>
        </p:nvSpPr>
        <p:spPr>
          <a:xfrm>
            <a:off x="45720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8" name="Rectangle 27"/>
          <p:cNvSpPr/>
          <p:nvPr/>
        </p:nvSpPr>
        <p:spPr>
          <a:xfrm>
            <a:off x="51816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9" name="Rectangle 28"/>
          <p:cNvSpPr/>
          <p:nvPr/>
        </p:nvSpPr>
        <p:spPr>
          <a:xfrm>
            <a:off x="57912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30" name="Rectangle 29"/>
          <p:cNvSpPr/>
          <p:nvPr/>
        </p:nvSpPr>
        <p:spPr>
          <a:xfrm>
            <a:off x="64008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31" name="TextBox 30"/>
          <p:cNvSpPr txBox="1"/>
          <p:nvPr/>
        </p:nvSpPr>
        <p:spPr>
          <a:xfrm>
            <a:off x="4400387" y="3581400"/>
            <a:ext cx="454271" cy="646331"/>
          </a:xfrm>
          <a:prstGeom prst="rect">
            <a:avLst/>
          </a:prstGeom>
          <a:noFill/>
        </p:spPr>
        <p:txBody>
          <a:bodyPr wrap="none" rtlCol="0">
            <a:spAutoFit/>
          </a:bodyPr>
          <a:lstStyle/>
          <a:p>
            <a:r>
              <a:rPr lang="en-US" sz="3600" dirty="0" smtClean="0"/>
              <a:t>=</a:t>
            </a:r>
            <a:endParaRPr lang="en-US" sz="3600" dirty="0"/>
          </a:p>
        </p:txBody>
      </p:sp>
      <p:sp>
        <p:nvSpPr>
          <p:cNvPr id="32" name="Rectangle 31"/>
          <p:cNvSpPr/>
          <p:nvPr/>
        </p:nvSpPr>
        <p:spPr>
          <a:xfrm>
            <a:off x="152400" y="4151293"/>
            <a:ext cx="1525033" cy="954107"/>
          </a:xfrm>
          <a:prstGeom prst="rect">
            <a:avLst/>
          </a:prstGeom>
        </p:spPr>
        <p:txBody>
          <a:bodyPr wrap="none">
            <a:spAutoFit/>
          </a:bodyPr>
          <a:lstStyle/>
          <a:p>
            <a:pPr algn="r"/>
            <a:r>
              <a:rPr lang="en-US" sz="2800" dirty="0" smtClean="0"/>
              <a:t>Encoded </a:t>
            </a:r>
            <a:br>
              <a:rPr lang="en-US" sz="2800" dirty="0" smtClean="0"/>
            </a:br>
            <a:r>
              <a:rPr lang="en-US" sz="2800" dirty="0" smtClean="0"/>
              <a:t>data:</a:t>
            </a:r>
            <a:endParaRPr lang="en-US" sz="2800" dirty="0"/>
          </a:p>
        </p:txBody>
      </p:sp>
      <p:sp>
        <p:nvSpPr>
          <p:cNvPr id="33" name="Rectangle 32"/>
          <p:cNvSpPr/>
          <p:nvPr/>
        </p:nvSpPr>
        <p:spPr>
          <a:xfrm>
            <a:off x="2133600" y="2819400"/>
            <a:ext cx="609600" cy="609600"/>
          </a:xfrm>
          <a:prstGeom prst="rect">
            <a:avLst/>
          </a:prstGeom>
          <a:solidFill>
            <a:srgbClr val="3366FF"/>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34" name="Rectangle 33"/>
          <p:cNvSpPr/>
          <p:nvPr/>
        </p:nvSpPr>
        <p:spPr>
          <a:xfrm>
            <a:off x="2133600" y="4419600"/>
            <a:ext cx="609600" cy="609600"/>
          </a:xfrm>
          <a:prstGeom prst="rect">
            <a:avLst/>
          </a:prstGeom>
          <a:solidFill>
            <a:srgbClr val="3366FF"/>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35" name="TextBox 34"/>
          <p:cNvSpPr txBox="1"/>
          <p:nvPr/>
        </p:nvSpPr>
        <p:spPr>
          <a:xfrm>
            <a:off x="6311099" y="5291791"/>
            <a:ext cx="1803699" cy="584775"/>
          </a:xfrm>
          <a:prstGeom prst="rect">
            <a:avLst/>
          </a:prstGeom>
          <a:noFill/>
        </p:spPr>
        <p:txBody>
          <a:bodyPr wrap="none" rtlCol="0">
            <a:spAutoFit/>
          </a:bodyPr>
          <a:lstStyle/>
          <a:p>
            <a:r>
              <a:rPr lang="en-US" sz="3200" dirty="0" smtClean="0"/>
              <a:t>“Success”</a:t>
            </a:r>
            <a:endParaRPr lang="en-US" sz="3200" dirty="0"/>
          </a:p>
        </p:txBody>
      </p:sp>
      <p:sp>
        <p:nvSpPr>
          <p:cNvPr id="2" name="Slide Number Placeholder 1"/>
          <p:cNvSpPr>
            <a:spLocks noGrp="1"/>
          </p:cNvSpPr>
          <p:nvPr>
            <p:ph type="sldNum" sz="quarter" idx="12"/>
          </p:nvPr>
        </p:nvSpPr>
        <p:spPr/>
        <p:txBody>
          <a:bodyPr/>
          <a:lstStyle/>
          <a:p>
            <a:fld id="{BABEBD89-05F3-4F96-A315-DC3652376F05}" type="slidenum">
              <a:rPr lang="en-US" smtClean="0"/>
              <a:t>70</a:t>
            </a:fld>
            <a:endParaRPr lang="en-US" dirty="0"/>
          </a:p>
        </p:txBody>
      </p:sp>
      <p:sp>
        <p:nvSpPr>
          <p:cNvPr id="3" name="Footer Placeholder 2"/>
          <p:cNvSpPr>
            <a:spLocks noGrp="1"/>
          </p:cNvSpPr>
          <p:nvPr>
            <p:ph type="ftr" sz="quarter" idx="11"/>
          </p:nvPr>
        </p:nvSpPr>
        <p:spPr/>
        <p:txBody>
          <a:bodyPr/>
          <a:lstStyle/>
          <a:p>
            <a:r>
              <a:rPr lang="en-US" smtClean="0"/>
              <a:t>Amrita Center for Cybersecurity</a:t>
            </a:r>
            <a:endParaRPr lang="en-US"/>
          </a:p>
        </p:txBody>
      </p:sp>
    </p:spTree>
    <p:extLst>
      <p:ext uri="{BB962C8B-B14F-4D97-AF65-F5344CB8AC3E}">
        <p14:creationId xmlns:p14="http://schemas.microsoft.com/office/powerpoint/2010/main" val="221731725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5" name="Rectangle 4"/>
          <p:cNvSpPr/>
          <p:nvPr/>
        </p:nvSpPr>
        <p:spPr>
          <a:xfrm>
            <a:off x="27432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6" name="Rectangle 5"/>
          <p:cNvSpPr/>
          <p:nvPr/>
        </p:nvSpPr>
        <p:spPr>
          <a:xfrm>
            <a:off x="33528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7" name="Rectangle 6"/>
          <p:cNvSpPr/>
          <p:nvPr/>
        </p:nvSpPr>
        <p:spPr>
          <a:xfrm>
            <a:off x="39624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8" name="Rectangle 7"/>
          <p:cNvSpPr/>
          <p:nvPr/>
        </p:nvSpPr>
        <p:spPr>
          <a:xfrm>
            <a:off x="45720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9" name="Rectangle 8"/>
          <p:cNvSpPr/>
          <p:nvPr/>
        </p:nvSpPr>
        <p:spPr>
          <a:xfrm>
            <a:off x="51816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0" name="Rectangle 9"/>
          <p:cNvSpPr/>
          <p:nvPr/>
        </p:nvSpPr>
        <p:spPr>
          <a:xfrm>
            <a:off x="57912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1" name="Rectangle 10"/>
          <p:cNvSpPr/>
          <p:nvPr/>
        </p:nvSpPr>
        <p:spPr>
          <a:xfrm>
            <a:off x="64008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2" name="Rectangle 11"/>
          <p:cNvSpPr/>
          <p:nvPr/>
        </p:nvSpPr>
        <p:spPr>
          <a:xfrm>
            <a:off x="21336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AB</a:t>
            </a:r>
            <a:endParaRPr lang="en-US" sz="2400" dirty="0"/>
          </a:p>
        </p:txBody>
      </p:sp>
      <p:sp>
        <p:nvSpPr>
          <p:cNvPr id="13" name="Rectangle 12"/>
          <p:cNvSpPr/>
          <p:nvPr/>
        </p:nvSpPr>
        <p:spPr>
          <a:xfrm>
            <a:off x="27432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01</a:t>
            </a:r>
            <a:endParaRPr lang="en-US" sz="2400" dirty="0"/>
          </a:p>
        </p:txBody>
      </p:sp>
      <p:sp>
        <p:nvSpPr>
          <p:cNvPr id="14" name="Rectangle 13"/>
          <p:cNvSpPr/>
          <p:nvPr/>
        </p:nvSpPr>
        <p:spPr>
          <a:xfrm>
            <a:off x="33528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4F</a:t>
            </a:r>
            <a:endParaRPr lang="en-US" sz="2400" dirty="0"/>
          </a:p>
        </p:txBody>
      </p:sp>
      <p:sp>
        <p:nvSpPr>
          <p:cNvPr id="15" name="Rectangle 14"/>
          <p:cNvSpPr/>
          <p:nvPr/>
        </p:nvSpPr>
        <p:spPr>
          <a:xfrm>
            <a:off x="39624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21</a:t>
            </a:r>
            <a:endParaRPr lang="en-US" sz="2400" dirty="0"/>
          </a:p>
        </p:txBody>
      </p:sp>
      <p:sp>
        <p:nvSpPr>
          <p:cNvPr id="16" name="Rectangle 15"/>
          <p:cNvSpPr/>
          <p:nvPr/>
        </p:nvSpPr>
        <p:spPr>
          <a:xfrm>
            <a:off x="45720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00</a:t>
            </a:r>
            <a:endParaRPr lang="en-US" sz="2400" dirty="0"/>
          </a:p>
        </p:txBody>
      </p:sp>
      <p:sp>
        <p:nvSpPr>
          <p:cNvPr id="17" name="Rectangle 16"/>
          <p:cNvSpPr/>
          <p:nvPr/>
        </p:nvSpPr>
        <p:spPr>
          <a:xfrm>
            <a:off x="51816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7C</a:t>
            </a:r>
            <a:endParaRPr lang="en-US" sz="2400" dirty="0"/>
          </a:p>
        </p:txBody>
      </p:sp>
      <p:sp>
        <p:nvSpPr>
          <p:cNvPr id="18" name="Rectangle 17"/>
          <p:cNvSpPr/>
          <p:nvPr/>
        </p:nvSpPr>
        <p:spPr>
          <a:xfrm>
            <a:off x="57912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02</a:t>
            </a:r>
            <a:endParaRPr lang="en-US" sz="2400" dirty="0"/>
          </a:p>
        </p:txBody>
      </p:sp>
      <p:sp>
        <p:nvSpPr>
          <p:cNvPr id="19" name="Rectangle 18"/>
          <p:cNvSpPr/>
          <p:nvPr/>
        </p:nvSpPr>
        <p:spPr>
          <a:xfrm>
            <a:off x="64008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9</a:t>
            </a:r>
            <a:r>
              <a:rPr lang="en-US" sz="2400" dirty="0"/>
              <a:t>E</a:t>
            </a:r>
          </a:p>
        </p:txBody>
      </p:sp>
      <p:sp>
        <p:nvSpPr>
          <p:cNvPr id="20" name="Rectangle 19"/>
          <p:cNvSpPr/>
          <p:nvPr/>
        </p:nvSpPr>
        <p:spPr>
          <a:xfrm>
            <a:off x="421961" y="1143000"/>
            <a:ext cx="1255472" cy="584775"/>
          </a:xfrm>
          <a:prstGeom prst="rect">
            <a:avLst/>
          </a:prstGeom>
        </p:spPr>
        <p:txBody>
          <a:bodyPr wrap="none">
            <a:spAutoFit/>
          </a:bodyPr>
          <a:lstStyle/>
          <a:p>
            <a:r>
              <a:rPr lang="en-US" sz="3200" dirty="0"/>
              <a:t>F</a:t>
            </a:r>
            <a:r>
              <a:rPr lang="en-US" sz="3200" baseline="-25000" dirty="0"/>
              <a:t>k</a:t>
            </a:r>
            <a:r>
              <a:rPr lang="en-US" sz="3200" baseline="30000" dirty="0"/>
              <a:t>-1</a:t>
            </a:r>
            <a:r>
              <a:rPr lang="en-US" sz="3200" dirty="0"/>
              <a:t>(c</a:t>
            </a:r>
            <a:r>
              <a:rPr lang="en-US" sz="3200" dirty="0" smtClean="0"/>
              <a:t>):</a:t>
            </a:r>
            <a:endParaRPr lang="en-US" sz="3200" dirty="0"/>
          </a:p>
        </p:txBody>
      </p:sp>
      <p:sp>
        <p:nvSpPr>
          <p:cNvPr id="21" name="Rectangle 20"/>
          <p:cNvSpPr/>
          <p:nvPr/>
        </p:nvSpPr>
        <p:spPr>
          <a:xfrm>
            <a:off x="1060148" y="2844225"/>
            <a:ext cx="617285" cy="584775"/>
          </a:xfrm>
          <a:prstGeom prst="rect">
            <a:avLst/>
          </a:prstGeom>
        </p:spPr>
        <p:txBody>
          <a:bodyPr wrap="none">
            <a:spAutoFit/>
          </a:bodyPr>
          <a:lstStyle/>
          <a:p>
            <a:r>
              <a:rPr lang="en-US" sz="3200" dirty="0" smtClean="0"/>
              <a:t>IV:</a:t>
            </a:r>
            <a:endParaRPr lang="en-US" sz="3200" dirty="0"/>
          </a:p>
        </p:txBody>
      </p:sp>
      <p:sp>
        <p:nvSpPr>
          <p:cNvPr id="22" name="TextBox 21"/>
          <p:cNvSpPr txBox="1"/>
          <p:nvPr/>
        </p:nvSpPr>
        <p:spPr>
          <a:xfrm>
            <a:off x="4337870" y="1905000"/>
            <a:ext cx="538930" cy="646331"/>
          </a:xfrm>
          <a:prstGeom prst="rect">
            <a:avLst/>
          </a:prstGeom>
          <a:noFill/>
        </p:spPr>
        <p:txBody>
          <a:bodyPr wrap="none" rtlCol="0">
            <a:spAutoFit/>
          </a:bodyPr>
          <a:lstStyle/>
          <a:p>
            <a:r>
              <a:rPr lang="en-US" sz="3600" dirty="0" smtClean="0">
                <a:sym typeface="Symbol"/>
              </a:rPr>
              <a:t></a:t>
            </a:r>
            <a:endParaRPr lang="en-US" sz="3600" dirty="0"/>
          </a:p>
        </p:txBody>
      </p:sp>
      <p:sp>
        <p:nvSpPr>
          <p:cNvPr id="23" name="Rectangle 22"/>
          <p:cNvSpPr/>
          <p:nvPr/>
        </p:nvSpPr>
        <p:spPr>
          <a:xfrm>
            <a:off x="21336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4" name="Rectangle 23"/>
          <p:cNvSpPr/>
          <p:nvPr/>
        </p:nvSpPr>
        <p:spPr>
          <a:xfrm>
            <a:off x="27432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5" name="Rectangle 24"/>
          <p:cNvSpPr/>
          <p:nvPr/>
        </p:nvSpPr>
        <p:spPr>
          <a:xfrm>
            <a:off x="33528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6" name="Rectangle 25"/>
          <p:cNvSpPr/>
          <p:nvPr/>
        </p:nvSpPr>
        <p:spPr>
          <a:xfrm>
            <a:off x="39624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7" name="Rectangle 26"/>
          <p:cNvSpPr/>
          <p:nvPr/>
        </p:nvSpPr>
        <p:spPr>
          <a:xfrm>
            <a:off x="45720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9" name="Rectangle 28"/>
          <p:cNvSpPr/>
          <p:nvPr/>
        </p:nvSpPr>
        <p:spPr>
          <a:xfrm>
            <a:off x="57912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30" name="Rectangle 29"/>
          <p:cNvSpPr/>
          <p:nvPr/>
        </p:nvSpPr>
        <p:spPr>
          <a:xfrm>
            <a:off x="64008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31" name="TextBox 30"/>
          <p:cNvSpPr txBox="1"/>
          <p:nvPr/>
        </p:nvSpPr>
        <p:spPr>
          <a:xfrm>
            <a:off x="4400387" y="3581400"/>
            <a:ext cx="413896" cy="646331"/>
          </a:xfrm>
          <a:prstGeom prst="rect">
            <a:avLst/>
          </a:prstGeom>
          <a:noFill/>
        </p:spPr>
        <p:txBody>
          <a:bodyPr wrap="none" rtlCol="0">
            <a:spAutoFit/>
          </a:bodyPr>
          <a:lstStyle/>
          <a:p>
            <a:r>
              <a:rPr lang="en-US" sz="3600" dirty="0" smtClean="0"/>
              <a:t>=</a:t>
            </a:r>
            <a:endParaRPr lang="en-US" sz="3600" dirty="0"/>
          </a:p>
        </p:txBody>
      </p:sp>
      <p:sp>
        <p:nvSpPr>
          <p:cNvPr id="32" name="Rectangle 31"/>
          <p:cNvSpPr/>
          <p:nvPr/>
        </p:nvSpPr>
        <p:spPr>
          <a:xfrm>
            <a:off x="152400" y="4151293"/>
            <a:ext cx="1525033" cy="954107"/>
          </a:xfrm>
          <a:prstGeom prst="rect">
            <a:avLst/>
          </a:prstGeom>
        </p:spPr>
        <p:txBody>
          <a:bodyPr wrap="none">
            <a:spAutoFit/>
          </a:bodyPr>
          <a:lstStyle/>
          <a:p>
            <a:pPr algn="r"/>
            <a:r>
              <a:rPr lang="en-US" sz="2800" dirty="0" smtClean="0"/>
              <a:t>Encoded </a:t>
            </a:r>
            <a:br>
              <a:rPr lang="en-US" sz="2800" dirty="0" smtClean="0"/>
            </a:br>
            <a:r>
              <a:rPr lang="en-US" sz="2800" dirty="0" smtClean="0"/>
              <a:t>data:</a:t>
            </a:r>
            <a:endParaRPr lang="en-US" sz="2800" dirty="0"/>
          </a:p>
        </p:txBody>
      </p:sp>
      <p:sp>
        <p:nvSpPr>
          <p:cNvPr id="33" name="Rectangle 32"/>
          <p:cNvSpPr/>
          <p:nvPr/>
        </p:nvSpPr>
        <p:spPr>
          <a:xfrm>
            <a:off x="2133600" y="2819400"/>
            <a:ext cx="609600" cy="609600"/>
          </a:xfrm>
          <a:prstGeom prst="rect">
            <a:avLst/>
          </a:prstGeom>
          <a:solidFill>
            <a:srgbClr val="3366FF"/>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34" name="Rectangle 33"/>
          <p:cNvSpPr/>
          <p:nvPr/>
        </p:nvSpPr>
        <p:spPr>
          <a:xfrm>
            <a:off x="2133600" y="4419600"/>
            <a:ext cx="609600" cy="609600"/>
          </a:xfrm>
          <a:prstGeom prst="rect">
            <a:avLst/>
          </a:prstGeom>
          <a:solidFill>
            <a:srgbClr val="3366FF"/>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37" name="Rectangle 36"/>
          <p:cNvSpPr/>
          <p:nvPr/>
        </p:nvSpPr>
        <p:spPr>
          <a:xfrm>
            <a:off x="2743200" y="4419600"/>
            <a:ext cx="609600" cy="609600"/>
          </a:xfrm>
          <a:prstGeom prst="rect">
            <a:avLst/>
          </a:prstGeom>
          <a:solidFill>
            <a:srgbClr val="3366FF"/>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44" name="Rectangle 43"/>
          <p:cNvSpPr/>
          <p:nvPr/>
        </p:nvSpPr>
        <p:spPr>
          <a:xfrm>
            <a:off x="5181600" y="4419600"/>
            <a:ext cx="609600" cy="609600"/>
          </a:xfrm>
          <a:prstGeom prst="rect">
            <a:avLst/>
          </a:prstGeom>
          <a:solidFill>
            <a:schemeClr val="bg1"/>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 name="Slide Number Placeholder 1"/>
          <p:cNvSpPr>
            <a:spLocks noGrp="1"/>
          </p:cNvSpPr>
          <p:nvPr>
            <p:ph type="sldNum" sz="quarter" idx="12"/>
          </p:nvPr>
        </p:nvSpPr>
        <p:spPr/>
        <p:txBody>
          <a:bodyPr/>
          <a:lstStyle/>
          <a:p>
            <a:fld id="{BABEBD89-05F3-4F96-A315-DC3652376F05}" type="slidenum">
              <a:rPr lang="en-US" smtClean="0"/>
              <a:t>71</a:t>
            </a:fld>
            <a:endParaRPr lang="en-US"/>
          </a:p>
        </p:txBody>
      </p:sp>
      <p:sp>
        <p:nvSpPr>
          <p:cNvPr id="47" name="Rectangle 46"/>
          <p:cNvSpPr/>
          <p:nvPr/>
        </p:nvSpPr>
        <p:spPr>
          <a:xfrm>
            <a:off x="2743200" y="2819400"/>
            <a:ext cx="609600" cy="609600"/>
          </a:xfrm>
          <a:prstGeom prst="rect">
            <a:avLst/>
          </a:prstGeom>
          <a:solidFill>
            <a:srgbClr val="3366FF"/>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49" name="TextBox 48"/>
          <p:cNvSpPr txBox="1"/>
          <p:nvPr/>
        </p:nvSpPr>
        <p:spPr>
          <a:xfrm>
            <a:off x="6311099" y="5291791"/>
            <a:ext cx="1803699" cy="584775"/>
          </a:xfrm>
          <a:prstGeom prst="rect">
            <a:avLst/>
          </a:prstGeom>
          <a:noFill/>
        </p:spPr>
        <p:txBody>
          <a:bodyPr wrap="none" rtlCol="0">
            <a:spAutoFit/>
          </a:bodyPr>
          <a:lstStyle/>
          <a:p>
            <a:r>
              <a:rPr lang="en-US" sz="3200" dirty="0" smtClean="0"/>
              <a:t>“Success”</a:t>
            </a:r>
            <a:endParaRPr lang="en-US" sz="3200" dirty="0"/>
          </a:p>
        </p:txBody>
      </p:sp>
      <p:sp>
        <p:nvSpPr>
          <p:cNvPr id="3" name="Footer Placeholder 2"/>
          <p:cNvSpPr>
            <a:spLocks noGrp="1"/>
          </p:cNvSpPr>
          <p:nvPr>
            <p:ph type="ftr" sz="quarter" idx="11"/>
          </p:nvPr>
        </p:nvSpPr>
        <p:spPr/>
        <p:txBody>
          <a:bodyPr/>
          <a:lstStyle/>
          <a:p>
            <a:r>
              <a:rPr lang="en-US" smtClean="0"/>
              <a:t>Amrita Center for Cybersecurity</a:t>
            </a:r>
            <a:endParaRPr lang="en-US"/>
          </a:p>
        </p:txBody>
      </p:sp>
    </p:spTree>
    <p:extLst>
      <p:ext uri="{BB962C8B-B14F-4D97-AF65-F5344CB8AC3E}">
        <p14:creationId xmlns:p14="http://schemas.microsoft.com/office/powerpoint/2010/main" val="24901471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7" grpId="0" animBg="1"/>
      <p:bldP spid="44" grpId="0" animBg="1"/>
      <p:bldP spid="47" grpId="0" animBg="1"/>
      <p:bldP spid="4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5" name="Rectangle 4"/>
          <p:cNvSpPr/>
          <p:nvPr/>
        </p:nvSpPr>
        <p:spPr>
          <a:xfrm>
            <a:off x="27432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6" name="Rectangle 5"/>
          <p:cNvSpPr/>
          <p:nvPr/>
        </p:nvSpPr>
        <p:spPr>
          <a:xfrm>
            <a:off x="33528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7" name="Rectangle 6"/>
          <p:cNvSpPr/>
          <p:nvPr/>
        </p:nvSpPr>
        <p:spPr>
          <a:xfrm>
            <a:off x="39624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8" name="Rectangle 7"/>
          <p:cNvSpPr/>
          <p:nvPr/>
        </p:nvSpPr>
        <p:spPr>
          <a:xfrm>
            <a:off x="45720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9" name="Rectangle 8"/>
          <p:cNvSpPr/>
          <p:nvPr/>
        </p:nvSpPr>
        <p:spPr>
          <a:xfrm>
            <a:off x="51816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0" name="Rectangle 9"/>
          <p:cNvSpPr/>
          <p:nvPr/>
        </p:nvSpPr>
        <p:spPr>
          <a:xfrm>
            <a:off x="57912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1" name="Rectangle 10"/>
          <p:cNvSpPr/>
          <p:nvPr/>
        </p:nvSpPr>
        <p:spPr>
          <a:xfrm>
            <a:off x="64008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2" name="Rectangle 11"/>
          <p:cNvSpPr/>
          <p:nvPr/>
        </p:nvSpPr>
        <p:spPr>
          <a:xfrm>
            <a:off x="21336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AB</a:t>
            </a:r>
            <a:endParaRPr lang="en-US" sz="2400" dirty="0"/>
          </a:p>
        </p:txBody>
      </p:sp>
      <p:sp>
        <p:nvSpPr>
          <p:cNvPr id="13" name="Rectangle 12"/>
          <p:cNvSpPr/>
          <p:nvPr/>
        </p:nvSpPr>
        <p:spPr>
          <a:xfrm>
            <a:off x="27432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01</a:t>
            </a:r>
            <a:endParaRPr lang="en-US" sz="2400" dirty="0"/>
          </a:p>
        </p:txBody>
      </p:sp>
      <p:sp>
        <p:nvSpPr>
          <p:cNvPr id="14" name="Rectangle 13"/>
          <p:cNvSpPr/>
          <p:nvPr/>
        </p:nvSpPr>
        <p:spPr>
          <a:xfrm>
            <a:off x="33528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4F</a:t>
            </a:r>
            <a:endParaRPr lang="en-US" sz="2400" dirty="0"/>
          </a:p>
        </p:txBody>
      </p:sp>
      <p:sp>
        <p:nvSpPr>
          <p:cNvPr id="15" name="Rectangle 14"/>
          <p:cNvSpPr/>
          <p:nvPr/>
        </p:nvSpPr>
        <p:spPr>
          <a:xfrm>
            <a:off x="39624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21</a:t>
            </a:r>
            <a:endParaRPr lang="en-US" sz="2400" dirty="0"/>
          </a:p>
        </p:txBody>
      </p:sp>
      <p:sp>
        <p:nvSpPr>
          <p:cNvPr id="16" name="Rectangle 15"/>
          <p:cNvSpPr/>
          <p:nvPr/>
        </p:nvSpPr>
        <p:spPr>
          <a:xfrm>
            <a:off x="45720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00</a:t>
            </a:r>
            <a:endParaRPr lang="en-US" sz="2400" dirty="0"/>
          </a:p>
        </p:txBody>
      </p:sp>
      <p:sp>
        <p:nvSpPr>
          <p:cNvPr id="17" name="Rectangle 16"/>
          <p:cNvSpPr/>
          <p:nvPr/>
        </p:nvSpPr>
        <p:spPr>
          <a:xfrm>
            <a:off x="51816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7C</a:t>
            </a:r>
            <a:endParaRPr lang="en-US" sz="2400" dirty="0"/>
          </a:p>
        </p:txBody>
      </p:sp>
      <p:sp>
        <p:nvSpPr>
          <p:cNvPr id="18" name="Rectangle 17"/>
          <p:cNvSpPr/>
          <p:nvPr/>
        </p:nvSpPr>
        <p:spPr>
          <a:xfrm>
            <a:off x="57912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02</a:t>
            </a:r>
            <a:endParaRPr lang="en-US" sz="2400" dirty="0"/>
          </a:p>
        </p:txBody>
      </p:sp>
      <p:sp>
        <p:nvSpPr>
          <p:cNvPr id="19" name="Rectangle 18"/>
          <p:cNvSpPr/>
          <p:nvPr/>
        </p:nvSpPr>
        <p:spPr>
          <a:xfrm>
            <a:off x="64008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9</a:t>
            </a:r>
            <a:r>
              <a:rPr lang="en-US" sz="2400" dirty="0"/>
              <a:t>E</a:t>
            </a:r>
          </a:p>
        </p:txBody>
      </p:sp>
      <p:sp>
        <p:nvSpPr>
          <p:cNvPr id="20" name="Rectangle 19"/>
          <p:cNvSpPr/>
          <p:nvPr/>
        </p:nvSpPr>
        <p:spPr>
          <a:xfrm>
            <a:off x="421961" y="1143000"/>
            <a:ext cx="1255472" cy="584775"/>
          </a:xfrm>
          <a:prstGeom prst="rect">
            <a:avLst/>
          </a:prstGeom>
        </p:spPr>
        <p:txBody>
          <a:bodyPr wrap="none">
            <a:spAutoFit/>
          </a:bodyPr>
          <a:lstStyle/>
          <a:p>
            <a:r>
              <a:rPr lang="en-US" sz="3200" dirty="0"/>
              <a:t>F</a:t>
            </a:r>
            <a:r>
              <a:rPr lang="en-US" sz="3200" baseline="-25000" dirty="0"/>
              <a:t>k</a:t>
            </a:r>
            <a:r>
              <a:rPr lang="en-US" sz="3200" baseline="30000" dirty="0"/>
              <a:t>-1</a:t>
            </a:r>
            <a:r>
              <a:rPr lang="en-US" sz="3200" dirty="0"/>
              <a:t>(c</a:t>
            </a:r>
            <a:r>
              <a:rPr lang="en-US" sz="3200" dirty="0" smtClean="0"/>
              <a:t>):</a:t>
            </a:r>
            <a:endParaRPr lang="en-US" sz="3200" dirty="0"/>
          </a:p>
        </p:txBody>
      </p:sp>
      <p:sp>
        <p:nvSpPr>
          <p:cNvPr id="21" name="Rectangle 20"/>
          <p:cNvSpPr/>
          <p:nvPr/>
        </p:nvSpPr>
        <p:spPr>
          <a:xfrm>
            <a:off x="1060148" y="2844225"/>
            <a:ext cx="617285" cy="584775"/>
          </a:xfrm>
          <a:prstGeom prst="rect">
            <a:avLst/>
          </a:prstGeom>
        </p:spPr>
        <p:txBody>
          <a:bodyPr wrap="none">
            <a:spAutoFit/>
          </a:bodyPr>
          <a:lstStyle/>
          <a:p>
            <a:r>
              <a:rPr lang="en-US" sz="3200" dirty="0" smtClean="0"/>
              <a:t>IV:</a:t>
            </a:r>
            <a:endParaRPr lang="en-US" sz="3200" dirty="0"/>
          </a:p>
        </p:txBody>
      </p:sp>
      <p:sp>
        <p:nvSpPr>
          <p:cNvPr id="22" name="TextBox 21"/>
          <p:cNvSpPr txBox="1"/>
          <p:nvPr/>
        </p:nvSpPr>
        <p:spPr>
          <a:xfrm>
            <a:off x="4337870" y="1905000"/>
            <a:ext cx="538930" cy="646331"/>
          </a:xfrm>
          <a:prstGeom prst="rect">
            <a:avLst/>
          </a:prstGeom>
          <a:noFill/>
        </p:spPr>
        <p:txBody>
          <a:bodyPr wrap="none" rtlCol="0">
            <a:spAutoFit/>
          </a:bodyPr>
          <a:lstStyle/>
          <a:p>
            <a:r>
              <a:rPr lang="en-US" sz="3600" dirty="0" smtClean="0">
                <a:sym typeface="Symbol"/>
              </a:rPr>
              <a:t></a:t>
            </a:r>
            <a:endParaRPr lang="en-US" sz="3600" dirty="0"/>
          </a:p>
        </p:txBody>
      </p:sp>
      <p:sp>
        <p:nvSpPr>
          <p:cNvPr id="23" name="Rectangle 22"/>
          <p:cNvSpPr/>
          <p:nvPr/>
        </p:nvSpPr>
        <p:spPr>
          <a:xfrm>
            <a:off x="21336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4" name="Rectangle 23"/>
          <p:cNvSpPr/>
          <p:nvPr/>
        </p:nvSpPr>
        <p:spPr>
          <a:xfrm>
            <a:off x="27432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5" name="Rectangle 24"/>
          <p:cNvSpPr/>
          <p:nvPr/>
        </p:nvSpPr>
        <p:spPr>
          <a:xfrm>
            <a:off x="33528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6" name="Rectangle 25"/>
          <p:cNvSpPr/>
          <p:nvPr/>
        </p:nvSpPr>
        <p:spPr>
          <a:xfrm>
            <a:off x="39624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7" name="Rectangle 26"/>
          <p:cNvSpPr/>
          <p:nvPr/>
        </p:nvSpPr>
        <p:spPr>
          <a:xfrm>
            <a:off x="45720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8" name="Rectangle 27"/>
          <p:cNvSpPr/>
          <p:nvPr/>
        </p:nvSpPr>
        <p:spPr>
          <a:xfrm>
            <a:off x="51816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9" name="Rectangle 28"/>
          <p:cNvSpPr/>
          <p:nvPr/>
        </p:nvSpPr>
        <p:spPr>
          <a:xfrm>
            <a:off x="57912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30" name="Rectangle 29"/>
          <p:cNvSpPr/>
          <p:nvPr/>
        </p:nvSpPr>
        <p:spPr>
          <a:xfrm>
            <a:off x="64008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31" name="TextBox 30"/>
          <p:cNvSpPr txBox="1"/>
          <p:nvPr/>
        </p:nvSpPr>
        <p:spPr>
          <a:xfrm>
            <a:off x="4400387" y="3581400"/>
            <a:ext cx="413896" cy="646331"/>
          </a:xfrm>
          <a:prstGeom prst="rect">
            <a:avLst/>
          </a:prstGeom>
          <a:noFill/>
        </p:spPr>
        <p:txBody>
          <a:bodyPr wrap="none" rtlCol="0">
            <a:spAutoFit/>
          </a:bodyPr>
          <a:lstStyle/>
          <a:p>
            <a:r>
              <a:rPr lang="en-US" sz="3600" dirty="0" smtClean="0"/>
              <a:t>=</a:t>
            </a:r>
            <a:endParaRPr lang="en-US" sz="3600" dirty="0"/>
          </a:p>
        </p:txBody>
      </p:sp>
      <p:sp>
        <p:nvSpPr>
          <p:cNvPr id="32" name="Rectangle 31"/>
          <p:cNvSpPr/>
          <p:nvPr/>
        </p:nvSpPr>
        <p:spPr>
          <a:xfrm>
            <a:off x="152400" y="4151293"/>
            <a:ext cx="1525033" cy="954107"/>
          </a:xfrm>
          <a:prstGeom prst="rect">
            <a:avLst/>
          </a:prstGeom>
        </p:spPr>
        <p:txBody>
          <a:bodyPr wrap="none">
            <a:spAutoFit/>
          </a:bodyPr>
          <a:lstStyle/>
          <a:p>
            <a:pPr algn="r"/>
            <a:r>
              <a:rPr lang="en-US" sz="2800" dirty="0" smtClean="0"/>
              <a:t>Encoded </a:t>
            </a:r>
            <a:br>
              <a:rPr lang="en-US" sz="2800" dirty="0" smtClean="0"/>
            </a:br>
            <a:r>
              <a:rPr lang="en-US" sz="2800" dirty="0" smtClean="0"/>
              <a:t>data:</a:t>
            </a:r>
            <a:endParaRPr lang="en-US" sz="2800" dirty="0"/>
          </a:p>
        </p:txBody>
      </p:sp>
      <p:sp>
        <p:nvSpPr>
          <p:cNvPr id="33" name="Rectangle 32"/>
          <p:cNvSpPr/>
          <p:nvPr/>
        </p:nvSpPr>
        <p:spPr>
          <a:xfrm>
            <a:off x="2133600" y="2819400"/>
            <a:ext cx="609600" cy="609600"/>
          </a:xfrm>
          <a:prstGeom prst="rect">
            <a:avLst/>
          </a:prstGeom>
          <a:solidFill>
            <a:srgbClr val="3366FF"/>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34" name="Rectangle 33"/>
          <p:cNvSpPr/>
          <p:nvPr/>
        </p:nvSpPr>
        <p:spPr>
          <a:xfrm>
            <a:off x="2133600" y="4419600"/>
            <a:ext cx="609600" cy="609600"/>
          </a:xfrm>
          <a:prstGeom prst="rect">
            <a:avLst/>
          </a:prstGeom>
          <a:solidFill>
            <a:srgbClr val="3366FF"/>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37" name="Rectangle 36"/>
          <p:cNvSpPr/>
          <p:nvPr/>
        </p:nvSpPr>
        <p:spPr>
          <a:xfrm>
            <a:off x="2743200" y="4419600"/>
            <a:ext cx="609600" cy="609600"/>
          </a:xfrm>
          <a:prstGeom prst="rect">
            <a:avLst/>
          </a:prstGeom>
          <a:solidFill>
            <a:srgbClr val="3366FF"/>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39" name="Rectangle 38"/>
          <p:cNvSpPr/>
          <p:nvPr/>
        </p:nvSpPr>
        <p:spPr>
          <a:xfrm>
            <a:off x="3352800" y="4419600"/>
            <a:ext cx="609600" cy="609600"/>
          </a:xfrm>
          <a:prstGeom prst="rect">
            <a:avLst/>
          </a:prstGeom>
          <a:solidFill>
            <a:srgbClr val="3366FF"/>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2" name="Slide Number Placeholder 1"/>
          <p:cNvSpPr>
            <a:spLocks noGrp="1"/>
          </p:cNvSpPr>
          <p:nvPr>
            <p:ph type="sldNum" sz="quarter" idx="12"/>
          </p:nvPr>
        </p:nvSpPr>
        <p:spPr/>
        <p:txBody>
          <a:bodyPr/>
          <a:lstStyle/>
          <a:p>
            <a:fld id="{BABEBD89-05F3-4F96-A315-DC3652376F05}" type="slidenum">
              <a:rPr lang="en-US" smtClean="0"/>
              <a:t>72</a:t>
            </a:fld>
            <a:endParaRPr lang="en-US" dirty="0"/>
          </a:p>
        </p:txBody>
      </p:sp>
      <p:sp>
        <p:nvSpPr>
          <p:cNvPr id="47" name="Rectangle 46"/>
          <p:cNvSpPr/>
          <p:nvPr/>
        </p:nvSpPr>
        <p:spPr>
          <a:xfrm>
            <a:off x="2743200" y="2819400"/>
            <a:ext cx="609600" cy="609600"/>
          </a:xfrm>
          <a:prstGeom prst="rect">
            <a:avLst/>
          </a:prstGeom>
          <a:solidFill>
            <a:srgbClr val="3366FF"/>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48" name="Rectangle 47"/>
          <p:cNvSpPr/>
          <p:nvPr/>
        </p:nvSpPr>
        <p:spPr>
          <a:xfrm>
            <a:off x="3352800" y="2819400"/>
            <a:ext cx="609600" cy="609600"/>
          </a:xfrm>
          <a:prstGeom prst="rect">
            <a:avLst/>
          </a:prstGeom>
          <a:solidFill>
            <a:srgbClr val="3366FF"/>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50" name="TextBox 49"/>
          <p:cNvSpPr txBox="1"/>
          <p:nvPr/>
        </p:nvSpPr>
        <p:spPr>
          <a:xfrm>
            <a:off x="6311099" y="5291791"/>
            <a:ext cx="1374094" cy="584776"/>
          </a:xfrm>
          <a:prstGeom prst="rect">
            <a:avLst/>
          </a:prstGeom>
          <a:noFill/>
        </p:spPr>
        <p:txBody>
          <a:bodyPr wrap="none" rtlCol="0">
            <a:spAutoFit/>
          </a:bodyPr>
          <a:lstStyle/>
          <a:p>
            <a:r>
              <a:rPr lang="en-US" sz="3200" dirty="0" smtClean="0"/>
              <a:t>“Error”</a:t>
            </a:r>
            <a:endParaRPr lang="en-US" sz="3200" dirty="0"/>
          </a:p>
        </p:txBody>
      </p:sp>
      <p:sp>
        <p:nvSpPr>
          <p:cNvPr id="3" name="Footer Placeholder 2"/>
          <p:cNvSpPr>
            <a:spLocks noGrp="1"/>
          </p:cNvSpPr>
          <p:nvPr>
            <p:ph type="ftr" sz="quarter" idx="11"/>
          </p:nvPr>
        </p:nvSpPr>
        <p:spPr/>
        <p:txBody>
          <a:bodyPr/>
          <a:lstStyle/>
          <a:p>
            <a:r>
              <a:rPr lang="en-US" smtClean="0"/>
              <a:t>Amrita Center for Cybersecurity</a:t>
            </a:r>
            <a:endParaRPr lang="en-US"/>
          </a:p>
        </p:txBody>
      </p:sp>
    </p:spTree>
    <p:extLst>
      <p:ext uri="{BB962C8B-B14F-4D97-AF65-F5344CB8AC3E}">
        <p14:creationId xmlns:p14="http://schemas.microsoft.com/office/powerpoint/2010/main" val="1084298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7" grpId="0" animBg="1"/>
      <p:bldP spid="39" grpId="0" animBg="1"/>
      <p:bldP spid="47" grpId="0" animBg="1"/>
      <p:bldP spid="48" grpId="0" animBg="1"/>
      <p:bldP spid="5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5" name="Rectangle 4"/>
          <p:cNvSpPr/>
          <p:nvPr/>
        </p:nvSpPr>
        <p:spPr>
          <a:xfrm>
            <a:off x="27432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6" name="Rectangle 5"/>
          <p:cNvSpPr/>
          <p:nvPr/>
        </p:nvSpPr>
        <p:spPr>
          <a:xfrm>
            <a:off x="33528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7" name="Rectangle 6"/>
          <p:cNvSpPr/>
          <p:nvPr/>
        </p:nvSpPr>
        <p:spPr>
          <a:xfrm>
            <a:off x="39624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8" name="Rectangle 7"/>
          <p:cNvSpPr/>
          <p:nvPr/>
        </p:nvSpPr>
        <p:spPr>
          <a:xfrm>
            <a:off x="45720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9" name="Rectangle 8"/>
          <p:cNvSpPr/>
          <p:nvPr/>
        </p:nvSpPr>
        <p:spPr>
          <a:xfrm>
            <a:off x="51816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0" name="Rectangle 9"/>
          <p:cNvSpPr/>
          <p:nvPr/>
        </p:nvSpPr>
        <p:spPr>
          <a:xfrm>
            <a:off x="57912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1" name="Rectangle 10"/>
          <p:cNvSpPr/>
          <p:nvPr/>
        </p:nvSpPr>
        <p:spPr>
          <a:xfrm>
            <a:off x="64008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2" name="Rectangle 11"/>
          <p:cNvSpPr/>
          <p:nvPr/>
        </p:nvSpPr>
        <p:spPr>
          <a:xfrm>
            <a:off x="21336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AB</a:t>
            </a:r>
            <a:endParaRPr lang="en-US" sz="2400" dirty="0"/>
          </a:p>
        </p:txBody>
      </p:sp>
      <p:sp>
        <p:nvSpPr>
          <p:cNvPr id="13" name="Rectangle 12"/>
          <p:cNvSpPr/>
          <p:nvPr/>
        </p:nvSpPr>
        <p:spPr>
          <a:xfrm>
            <a:off x="27432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01</a:t>
            </a:r>
            <a:endParaRPr lang="en-US" sz="2400" dirty="0"/>
          </a:p>
        </p:txBody>
      </p:sp>
      <p:sp>
        <p:nvSpPr>
          <p:cNvPr id="14" name="Rectangle 13"/>
          <p:cNvSpPr/>
          <p:nvPr/>
        </p:nvSpPr>
        <p:spPr>
          <a:xfrm>
            <a:off x="33528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4F</a:t>
            </a:r>
            <a:endParaRPr lang="en-US" sz="2400" dirty="0"/>
          </a:p>
        </p:txBody>
      </p:sp>
      <p:sp>
        <p:nvSpPr>
          <p:cNvPr id="15" name="Rectangle 14"/>
          <p:cNvSpPr/>
          <p:nvPr/>
        </p:nvSpPr>
        <p:spPr>
          <a:xfrm>
            <a:off x="39624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21</a:t>
            </a:r>
            <a:endParaRPr lang="en-US" sz="2400" dirty="0"/>
          </a:p>
        </p:txBody>
      </p:sp>
      <p:sp>
        <p:nvSpPr>
          <p:cNvPr id="16" name="Rectangle 15"/>
          <p:cNvSpPr/>
          <p:nvPr/>
        </p:nvSpPr>
        <p:spPr>
          <a:xfrm>
            <a:off x="45720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00</a:t>
            </a:r>
            <a:endParaRPr lang="en-US" sz="2400" dirty="0"/>
          </a:p>
        </p:txBody>
      </p:sp>
      <p:sp>
        <p:nvSpPr>
          <p:cNvPr id="17" name="Rectangle 16"/>
          <p:cNvSpPr/>
          <p:nvPr/>
        </p:nvSpPr>
        <p:spPr>
          <a:xfrm>
            <a:off x="51816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7C</a:t>
            </a:r>
            <a:endParaRPr lang="en-US" sz="2400" dirty="0"/>
          </a:p>
        </p:txBody>
      </p:sp>
      <p:sp>
        <p:nvSpPr>
          <p:cNvPr id="18" name="Rectangle 17"/>
          <p:cNvSpPr/>
          <p:nvPr/>
        </p:nvSpPr>
        <p:spPr>
          <a:xfrm>
            <a:off x="57912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02</a:t>
            </a:r>
            <a:endParaRPr lang="en-US" sz="2400" dirty="0"/>
          </a:p>
        </p:txBody>
      </p:sp>
      <p:sp>
        <p:nvSpPr>
          <p:cNvPr id="19" name="Rectangle 18"/>
          <p:cNvSpPr/>
          <p:nvPr/>
        </p:nvSpPr>
        <p:spPr>
          <a:xfrm>
            <a:off x="64008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9</a:t>
            </a:r>
            <a:r>
              <a:rPr lang="en-US" sz="2400" dirty="0"/>
              <a:t>E</a:t>
            </a:r>
          </a:p>
        </p:txBody>
      </p:sp>
      <p:sp>
        <p:nvSpPr>
          <p:cNvPr id="20" name="Rectangle 19"/>
          <p:cNvSpPr/>
          <p:nvPr/>
        </p:nvSpPr>
        <p:spPr>
          <a:xfrm>
            <a:off x="421961" y="1143000"/>
            <a:ext cx="1255472" cy="584775"/>
          </a:xfrm>
          <a:prstGeom prst="rect">
            <a:avLst/>
          </a:prstGeom>
        </p:spPr>
        <p:txBody>
          <a:bodyPr wrap="none">
            <a:spAutoFit/>
          </a:bodyPr>
          <a:lstStyle/>
          <a:p>
            <a:r>
              <a:rPr lang="en-US" sz="3200" dirty="0"/>
              <a:t>F</a:t>
            </a:r>
            <a:r>
              <a:rPr lang="en-US" sz="3200" baseline="-25000" dirty="0"/>
              <a:t>k</a:t>
            </a:r>
            <a:r>
              <a:rPr lang="en-US" sz="3200" baseline="30000" dirty="0"/>
              <a:t>-1</a:t>
            </a:r>
            <a:r>
              <a:rPr lang="en-US" sz="3200" dirty="0"/>
              <a:t>(c</a:t>
            </a:r>
            <a:r>
              <a:rPr lang="en-US" sz="3200" dirty="0" smtClean="0"/>
              <a:t>):</a:t>
            </a:r>
            <a:endParaRPr lang="en-US" sz="3200" dirty="0"/>
          </a:p>
        </p:txBody>
      </p:sp>
      <p:sp>
        <p:nvSpPr>
          <p:cNvPr id="21" name="Rectangle 20"/>
          <p:cNvSpPr/>
          <p:nvPr/>
        </p:nvSpPr>
        <p:spPr>
          <a:xfrm>
            <a:off x="1060148" y="2844225"/>
            <a:ext cx="617285" cy="584775"/>
          </a:xfrm>
          <a:prstGeom prst="rect">
            <a:avLst/>
          </a:prstGeom>
        </p:spPr>
        <p:txBody>
          <a:bodyPr wrap="none">
            <a:spAutoFit/>
          </a:bodyPr>
          <a:lstStyle/>
          <a:p>
            <a:r>
              <a:rPr lang="en-US" sz="3200" dirty="0" smtClean="0"/>
              <a:t>IV:</a:t>
            </a:r>
            <a:endParaRPr lang="en-US" sz="3200" dirty="0"/>
          </a:p>
        </p:txBody>
      </p:sp>
      <p:sp>
        <p:nvSpPr>
          <p:cNvPr id="22" name="TextBox 21"/>
          <p:cNvSpPr txBox="1"/>
          <p:nvPr/>
        </p:nvSpPr>
        <p:spPr>
          <a:xfrm>
            <a:off x="4337870" y="1905000"/>
            <a:ext cx="538930" cy="646331"/>
          </a:xfrm>
          <a:prstGeom prst="rect">
            <a:avLst/>
          </a:prstGeom>
          <a:noFill/>
        </p:spPr>
        <p:txBody>
          <a:bodyPr wrap="none" rtlCol="0">
            <a:spAutoFit/>
          </a:bodyPr>
          <a:lstStyle/>
          <a:p>
            <a:r>
              <a:rPr lang="en-US" sz="3600" dirty="0" smtClean="0">
                <a:sym typeface="Symbol"/>
              </a:rPr>
              <a:t></a:t>
            </a:r>
            <a:endParaRPr lang="en-US" sz="3600" dirty="0"/>
          </a:p>
        </p:txBody>
      </p:sp>
      <p:sp>
        <p:nvSpPr>
          <p:cNvPr id="23" name="Rectangle 22"/>
          <p:cNvSpPr/>
          <p:nvPr/>
        </p:nvSpPr>
        <p:spPr>
          <a:xfrm>
            <a:off x="21336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4" name="Rectangle 23"/>
          <p:cNvSpPr/>
          <p:nvPr/>
        </p:nvSpPr>
        <p:spPr>
          <a:xfrm>
            <a:off x="27432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5" name="Rectangle 24"/>
          <p:cNvSpPr/>
          <p:nvPr/>
        </p:nvSpPr>
        <p:spPr>
          <a:xfrm>
            <a:off x="33528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26" name="Rectangle 25"/>
          <p:cNvSpPr/>
          <p:nvPr/>
        </p:nvSpPr>
        <p:spPr>
          <a:xfrm>
            <a:off x="39624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7" name="Rectangle 26"/>
          <p:cNvSpPr/>
          <p:nvPr/>
        </p:nvSpPr>
        <p:spPr>
          <a:xfrm>
            <a:off x="45720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8" name="Rectangle 27"/>
          <p:cNvSpPr/>
          <p:nvPr/>
        </p:nvSpPr>
        <p:spPr>
          <a:xfrm>
            <a:off x="51816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9" name="Rectangle 28"/>
          <p:cNvSpPr/>
          <p:nvPr/>
        </p:nvSpPr>
        <p:spPr>
          <a:xfrm>
            <a:off x="57912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30" name="Rectangle 29"/>
          <p:cNvSpPr/>
          <p:nvPr/>
        </p:nvSpPr>
        <p:spPr>
          <a:xfrm>
            <a:off x="64008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31" name="TextBox 30"/>
          <p:cNvSpPr txBox="1"/>
          <p:nvPr/>
        </p:nvSpPr>
        <p:spPr>
          <a:xfrm>
            <a:off x="4400387" y="3581400"/>
            <a:ext cx="413896" cy="646331"/>
          </a:xfrm>
          <a:prstGeom prst="rect">
            <a:avLst/>
          </a:prstGeom>
          <a:noFill/>
        </p:spPr>
        <p:txBody>
          <a:bodyPr wrap="none" rtlCol="0">
            <a:spAutoFit/>
          </a:bodyPr>
          <a:lstStyle/>
          <a:p>
            <a:r>
              <a:rPr lang="en-US" sz="3600" dirty="0" smtClean="0"/>
              <a:t>=</a:t>
            </a:r>
            <a:endParaRPr lang="en-US" sz="3600" dirty="0"/>
          </a:p>
        </p:txBody>
      </p:sp>
      <p:sp>
        <p:nvSpPr>
          <p:cNvPr id="32" name="Rectangle 31"/>
          <p:cNvSpPr/>
          <p:nvPr/>
        </p:nvSpPr>
        <p:spPr>
          <a:xfrm>
            <a:off x="152400" y="4151293"/>
            <a:ext cx="1525033" cy="954107"/>
          </a:xfrm>
          <a:prstGeom prst="rect">
            <a:avLst/>
          </a:prstGeom>
        </p:spPr>
        <p:txBody>
          <a:bodyPr wrap="none">
            <a:spAutoFit/>
          </a:bodyPr>
          <a:lstStyle/>
          <a:p>
            <a:pPr algn="r"/>
            <a:r>
              <a:rPr lang="en-US" sz="2800" dirty="0" smtClean="0"/>
              <a:t>Encoded </a:t>
            </a:r>
            <a:br>
              <a:rPr lang="en-US" sz="2800" dirty="0" smtClean="0"/>
            </a:br>
            <a:r>
              <a:rPr lang="en-US" sz="2800" dirty="0" smtClean="0"/>
              <a:t>data:</a:t>
            </a:r>
            <a:endParaRPr lang="en-US" sz="2800" dirty="0"/>
          </a:p>
        </p:txBody>
      </p:sp>
      <p:sp>
        <p:nvSpPr>
          <p:cNvPr id="33" name="Rectangle 32"/>
          <p:cNvSpPr/>
          <p:nvPr/>
        </p:nvSpPr>
        <p:spPr>
          <a:xfrm>
            <a:off x="2133600" y="2819400"/>
            <a:ext cx="609600" cy="609600"/>
          </a:xfrm>
          <a:prstGeom prst="rect">
            <a:avLst/>
          </a:prstGeom>
          <a:solidFill>
            <a:srgbClr val="3366FF"/>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34" name="Rectangle 33"/>
          <p:cNvSpPr/>
          <p:nvPr/>
        </p:nvSpPr>
        <p:spPr>
          <a:xfrm>
            <a:off x="2133600" y="4419600"/>
            <a:ext cx="609600" cy="609600"/>
          </a:xfrm>
          <a:prstGeom prst="rect">
            <a:avLst/>
          </a:prstGeom>
          <a:solidFill>
            <a:srgbClr val="3366FF"/>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37" name="Rectangle 36"/>
          <p:cNvSpPr/>
          <p:nvPr/>
        </p:nvSpPr>
        <p:spPr>
          <a:xfrm>
            <a:off x="2743200" y="4419600"/>
            <a:ext cx="609600" cy="609600"/>
          </a:xfrm>
          <a:prstGeom prst="rect">
            <a:avLst/>
          </a:prstGeom>
          <a:solidFill>
            <a:srgbClr val="3366FF"/>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42" name="Rectangle 41"/>
          <p:cNvSpPr/>
          <p:nvPr/>
        </p:nvSpPr>
        <p:spPr>
          <a:xfrm>
            <a:off x="3962400" y="4419600"/>
            <a:ext cx="609600" cy="609600"/>
          </a:xfrm>
          <a:prstGeom prst="rect">
            <a:avLst/>
          </a:prstGeom>
          <a:solidFill>
            <a:schemeClr val="bg1"/>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43" name="Rectangle 42"/>
          <p:cNvSpPr/>
          <p:nvPr/>
        </p:nvSpPr>
        <p:spPr>
          <a:xfrm>
            <a:off x="4572000" y="4419600"/>
            <a:ext cx="609600" cy="609600"/>
          </a:xfrm>
          <a:prstGeom prst="rect">
            <a:avLst/>
          </a:prstGeom>
          <a:solidFill>
            <a:schemeClr val="bg1"/>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44" name="Rectangle 43"/>
          <p:cNvSpPr/>
          <p:nvPr/>
        </p:nvSpPr>
        <p:spPr>
          <a:xfrm>
            <a:off x="5181600" y="4419600"/>
            <a:ext cx="609600" cy="609600"/>
          </a:xfrm>
          <a:prstGeom prst="rect">
            <a:avLst/>
          </a:prstGeom>
          <a:solidFill>
            <a:schemeClr val="bg1"/>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45" name="Rectangle 44"/>
          <p:cNvSpPr/>
          <p:nvPr/>
        </p:nvSpPr>
        <p:spPr>
          <a:xfrm>
            <a:off x="5791200" y="4419600"/>
            <a:ext cx="609600" cy="609600"/>
          </a:xfrm>
          <a:prstGeom prst="rect">
            <a:avLst/>
          </a:prstGeom>
          <a:solidFill>
            <a:schemeClr val="bg1"/>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46" name="Rectangle 45"/>
          <p:cNvSpPr/>
          <p:nvPr/>
        </p:nvSpPr>
        <p:spPr>
          <a:xfrm>
            <a:off x="6400800" y="4419600"/>
            <a:ext cx="609600" cy="609600"/>
          </a:xfrm>
          <a:prstGeom prst="rect">
            <a:avLst/>
          </a:prstGeom>
          <a:solidFill>
            <a:schemeClr val="bg1"/>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2" name="Slide Number Placeholder 1"/>
          <p:cNvSpPr>
            <a:spLocks noGrp="1"/>
          </p:cNvSpPr>
          <p:nvPr>
            <p:ph type="sldNum" sz="quarter" idx="12"/>
          </p:nvPr>
        </p:nvSpPr>
        <p:spPr/>
        <p:txBody>
          <a:bodyPr/>
          <a:lstStyle/>
          <a:p>
            <a:fld id="{BABEBD89-05F3-4F96-A315-DC3652376F05}" type="slidenum">
              <a:rPr lang="en-US" smtClean="0"/>
              <a:t>73</a:t>
            </a:fld>
            <a:endParaRPr lang="en-US"/>
          </a:p>
        </p:txBody>
      </p:sp>
      <p:sp>
        <p:nvSpPr>
          <p:cNvPr id="47" name="Rectangle 46"/>
          <p:cNvSpPr/>
          <p:nvPr/>
        </p:nvSpPr>
        <p:spPr>
          <a:xfrm>
            <a:off x="2743200" y="2819400"/>
            <a:ext cx="609600" cy="609600"/>
          </a:xfrm>
          <a:prstGeom prst="rect">
            <a:avLst/>
          </a:prstGeom>
          <a:solidFill>
            <a:srgbClr val="3366FF"/>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3" name="Footer Placeholder 2"/>
          <p:cNvSpPr>
            <a:spLocks noGrp="1"/>
          </p:cNvSpPr>
          <p:nvPr>
            <p:ph type="ftr" sz="quarter" idx="11"/>
          </p:nvPr>
        </p:nvSpPr>
        <p:spPr/>
        <p:txBody>
          <a:bodyPr/>
          <a:lstStyle/>
          <a:p>
            <a:r>
              <a:rPr lang="en-US" smtClean="0"/>
              <a:t>Amrita Center for Cybersecurity</a:t>
            </a:r>
            <a:endParaRPr lang="en-US"/>
          </a:p>
        </p:txBody>
      </p:sp>
    </p:spTree>
    <p:extLst>
      <p:ext uri="{BB962C8B-B14F-4D97-AF65-F5344CB8AC3E}">
        <p14:creationId xmlns:p14="http://schemas.microsoft.com/office/powerpoint/2010/main" val="26029290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7" grpId="0" animBg="1"/>
      <p:bldP spid="42" grpId="0" animBg="1"/>
      <p:bldP spid="43" grpId="0" animBg="1"/>
      <p:bldP spid="44" grpId="0" animBg="1"/>
      <p:bldP spid="45" grpId="0" animBg="1"/>
      <p:bldP spid="46" grpId="0" animBg="1"/>
      <p:bldP spid="4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5" name="Rectangle 4"/>
          <p:cNvSpPr/>
          <p:nvPr/>
        </p:nvSpPr>
        <p:spPr>
          <a:xfrm>
            <a:off x="27432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6" name="Rectangle 5"/>
          <p:cNvSpPr/>
          <p:nvPr/>
        </p:nvSpPr>
        <p:spPr>
          <a:xfrm>
            <a:off x="33528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7" name="Rectangle 6"/>
          <p:cNvSpPr/>
          <p:nvPr/>
        </p:nvSpPr>
        <p:spPr>
          <a:xfrm>
            <a:off x="39624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8" name="Rectangle 7"/>
          <p:cNvSpPr/>
          <p:nvPr/>
        </p:nvSpPr>
        <p:spPr>
          <a:xfrm>
            <a:off x="45720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9" name="Rectangle 8"/>
          <p:cNvSpPr/>
          <p:nvPr/>
        </p:nvSpPr>
        <p:spPr>
          <a:xfrm>
            <a:off x="51816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0" name="Rectangle 9"/>
          <p:cNvSpPr/>
          <p:nvPr/>
        </p:nvSpPr>
        <p:spPr>
          <a:xfrm>
            <a:off x="57912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1" name="Rectangle 10"/>
          <p:cNvSpPr/>
          <p:nvPr/>
        </p:nvSpPr>
        <p:spPr>
          <a:xfrm>
            <a:off x="64008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2" name="Rectangle 11"/>
          <p:cNvSpPr/>
          <p:nvPr/>
        </p:nvSpPr>
        <p:spPr>
          <a:xfrm>
            <a:off x="21336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AB</a:t>
            </a:r>
            <a:endParaRPr lang="en-US" sz="2400" dirty="0"/>
          </a:p>
        </p:txBody>
      </p:sp>
      <p:sp>
        <p:nvSpPr>
          <p:cNvPr id="13" name="Rectangle 12"/>
          <p:cNvSpPr/>
          <p:nvPr/>
        </p:nvSpPr>
        <p:spPr>
          <a:xfrm>
            <a:off x="27432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01</a:t>
            </a:r>
            <a:endParaRPr lang="en-US" sz="2400" dirty="0"/>
          </a:p>
        </p:txBody>
      </p:sp>
      <p:sp>
        <p:nvSpPr>
          <p:cNvPr id="14" name="Rectangle 13"/>
          <p:cNvSpPr/>
          <p:nvPr/>
        </p:nvSpPr>
        <p:spPr>
          <a:xfrm>
            <a:off x="33528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4F</a:t>
            </a:r>
            <a:endParaRPr lang="en-US" sz="2400" dirty="0"/>
          </a:p>
        </p:txBody>
      </p:sp>
      <p:sp>
        <p:nvSpPr>
          <p:cNvPr id="15" name="Rectangle 14"/>
          <p:cNvSpPr/>
          <p:nvPr/>
        </p:nvSpPr>
        <p:spPr>
          <a:xfrm>
            <a:off x="39624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21</a:t>
            </a:r>
            <a:endParaRPr lang="en-US" sz="2400" dirty="0"/>
          </a:p>
        </p:txBody>
      </p:sp>
      <p:sp>
        <p:nvSpPr>
          <p:cNvPr id="16" name="Rectangle 15"/>
          <p:cNvSpPr/>
          <p:nvPr/>
        </p:nvSpPr>
        <p:spPr>
          <a:xfrm>
            <a:off x="45720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00</a:t>
            </a:r>
            <a:endParaRPr lang="en-US" sz="2400" dirty="0"/>
          </a:p>
        </p:txBody>
      </p:sp>
      <p:sp>
        <p:nvSpPr>
          <p:cNvPr id="17" name="Rectangle 16"/>
          <p:cNvSpPr/>
          <p:nvPr/>
        </p:nvSpPr>
        <p:spPr>
          <a:xfrm>
            <a:off x="51816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7C</a:t>
            </a:r>
            <a:endParaRPr lang="en-US" sz="2400" dirty="0"/>
          </a:p>
        </p:txBody>
      </p:sp>
      <p:sp>
        <p:nvSpPr>
          <p:cNvPr id="18" name="Rectangle 17"/>
          <p:cNvSpPr/>
          <p:nvPr/>
        </p:nvSpPr>
        <p:spPr>
          <a:xfrm>
            <a:off x="57912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02</a:t>
            </a:r>
            <a:endParaRPr lang="en-US" sz="2400" dirty="0"/>
          </a:p>
        </p:txBody>
      </p:sp>
      <p:sp>
        <p:nvSpPr>
          <p:cNvPr id="19" name="Rectangle 18"/>
          <p:cNvSpPr/>
          <p:nvPr/>
        </p:nvSpPr>
        <p:spPr>
          <a:xfrm>
            <a:off x="64008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9</a:t>
            </a:r>
            <a:r>
              <a:rPr lang="en-US" sz="2400" dirty="0"/>
              <a:t>E</a:t>
            </a:r>
          </a:p>
        </p:txBody>
      </p:sp>
      <p:sp>
        <p:nvSpPr>
          <p:cNvPr id="20" name="Rectangle 19"/>
          <p:cNvSpPr/>
          <p:nvPr/>
        </p:nvSpPr>
        <p:spPr>
          <a:xfrm>
            <a:off x="1008380" y="1195576"/>
            <a:ext cx="586419" cy="584776"/>
          </a:xfrm>
          <a:prstGeom prst="rect">
            <a:avLst/>
          </a:prstGeom>
        </p:spPr>
        <p:txBody>
          <a:bodyPr wrap="none">
            <a:spAutoFit/>
          </a:bodyPr>
          <a:lstStyle/>
          <a:p>
            <a:r>
              <a:rPr lang="en-US" sz="3200" dirty="0" smtClean="0"/>
              <a:t>IS:</a:t>
            </a:r>
            <a:endParaRPr lang="en-US" sz="3200" dirty="0"/>
          </a:p>
        </p:txBody>
      </p:sp>
      <p:sp>
        <p:nvSpPr>
          <p:cNvPr id="21" name="Rectangle 20"/>
          <p:cNvSpPr/>
          <p:nvPr/>
        </p:nvSpPr>
        <p:spPr>
          <a:xfrm>
            <a:off x="1060148" y="2844225"/>
            <a:ext cx="617285" cy="584775"/>
          </a:xfrm>
          <a:prstGeom prst="rect">
            <a:avLst/>
          </a:prstGeom>
        </p:spPr>
        <p:txBody>
          <a:bodyPr wrap="none">
            <a:spAutoFit/>
          </a:bodyPr>
          <a:lstStyle/>
          <a:p>
            <a:r>
              <a:rPr lang="en-US" sz="3200" dirty="0" smtClean="0"/>
              <a:t>IV:</a:t>
            </a:r>
            <a:endParaRPr lang="en-US" sz="3200" dirty="0"/>
          </a:p>
        </p:txBody>
      </p:sp>
      <p:sp>
        <p:nvSpPr>
          <p:cNvPr id="22" name="TextBox 21"/>
          <p:cNvSpPr txBox="1"/>
          <p:nvPr/>
        </p:nvSpPr>
        <p:spPr>
          <a:xfrm>
            <a:off x="4337870" y="1905000"/>
            <a:ext cx="538930" cy="646331"/>
          </a:xfrm>
          <a:prstGeom prst="rect">
            <a:avLst/>
          </a:prstGeom>
          <a:noFill/>
        </p:spPr>
        <p:txBody>
          <a:bodyPr wrap="none" rtlCol="0">
            <a:spAutoFit/>
          </a:bodyPr>
          <a:lstStyle/>
          <a:p>
            <a:r>
              <a:rPr lang="en-US" sz="3600" dirty="0" smtClean="0">
                <a:sym typeface="Symbol"/>
              </a:rPr>
              <a:t></a:t>
            </a:r>
            <a:endParaRPr lang="en-US" sz="3600" dirty="0"/>
          </a:p>
        </p:txBody>
      </p:sp>
      <p:sp>
        <p:nvSpPr>
          <p:cNvPr id="23" name="Rectangle 22"/>
          <p:cNvSpPr/>
          <p:nvPr/>
        </p:nvSpPr>
        <p:spPr>
          <a:xfrm>
            <a:off x="21336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4" name="Rectangle 23"/>
          <p:cNvSpPr/>
          <p:nvPr/>
        </p:nvSpPr>
        <p:spPr>
          <a:xfrm>
            <a:off x="27432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5" name="Rectangle 24"/>
          <p:cNvSpPr/>
          <p:nvPr/>
        </p:nvSpPr>
        <p:spPr>
          <a:xfrm>
            <a:off x="33528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26" name="Rectangle 25"/>
          <p:cNvSpPr/>
          <p:nvPr/>
        </p:nvSpPr>
        <p:spPr>
          <a:xfrm>
            <a:off x="39624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7" name="Rectangle 26"/>
          <p:cNvSpPr/>
          <p:nvPr/>
        </p:nvSpPr>
        <p:spPr>
          <a:xfrm>
            <a:off x="45720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8" name="Rectangle 27"/>
          <p:cNvSpPr/>
          <p:nvPr/>
        </p:nvSpPr>
        <p:spPr>
          <a:xfrm>
            <a:off x="51816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9" name="Rectangle 28"/>
          <p:cNvSpPr/>
          <p:nvPr/>
        </p:nvSpPr>
        <p:spPr>
          <a:xfrm>
            <a:off x="57912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30" name="Rectangle 29"/>
          <p:cNvSpPr/>
          <p:nvPr/>
        </p:nvSpPr>
        <p:spPr>
          <a:xfrm>
            <a:off x="64008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31" name="TextBox 30"/>
          <p:cNvSpPr txBox="1"/>
          <p:nvPr/>
        </p:nvSpPr>
        <p:spPr>
          <a:xfrm>
            <a:off x="4400387" y="3581400"/>
            <a:ext cx="413896" cy="646331"/>
          </a:xfrm>
          <a:prstGeom prst="rect">
            <a:avLst/>
          </a:prstGeom>
          <a:noFill/>
        </p:spPr>
        <p:txBody>
          <a:bodyPr wrap="none" rtlCol="0">
            <a:spAutoFit/>
          </a:bodyPr>
          <a:lstStyle/>
          <a:p>
            <a:r>
              <a:rPr lang="en-US" sz="3600" dirty="0" smtClean="0"/>
              <a:t>=</a:t>
            </a:r>
            <a:endParaRPr lang="en-US" sz="3600" dirty="0"/>
          </a:p>
        </p:txBody>
      </p:sp>
      <p:sp>
        <p:nvSpPr>
          <p:cNvPr id="32" name="Rectangle 31"/>
          <p:cNvSpPr/>
          <p:nvPr/>
        </p:nvSpPr>
        <p:spPr>
          <a:xfrm>
            <a:off x="152400" y="4151293"/>
            <a:ext cx="1525033" cy="954107"/>
          </a:xfrm>
          <a:prstGeom prst="rect">
            <a:avLst/>
          </a:prstGeom>
        </p:spPr>
        <p:txBody>
          <a:bodyPr wrap="none">
            <a:spAutoFit/>
          </a:bodyPr>
          <a:lstStyle/>
          <a:p>
            <a:pPr algn="r"/>
            <a:r>
              <a:rPr lang="en-US" sz="2800" dirty="0" smtClean="0"/>
              <a:t>Encoded </a:t>
            </a:r>
            <a:br>
              <a:rPr lang="en-US" sz="2800" dirty="0" smtClean="0"/>
            </a:br>
            <a:r>
              <a:rPr lang="en-US" sz="2800" dirty="0" smtClean="0"/>
              <a:t>data:</a:t>
            </a:r>
            <a:endParaRPr lang="en-US" sz="2800" dirty="0"/>
          </a:p>
        </p:txBody>
      </p:sp>
      <p:sp>
        <p:nvSpPr>
          <p:cNvPr id="41" name="Right Brace 40"/>
          <p:cNvSpPr/>
          <p:nvPr/>
        </p:nvSpPr>
        <p:spPr>
          <a:xfrm rot="5400000">
            <a:off x="5044873" y="3520874"/>
            <a:ext cx="349651" cy="3581401"/>
          </a:xfrm>
          <a:prstGeom prst="righ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42" name="Rectangle 41"/>
          <p:cNvSpPr/>
          <p:nvPr/>
        </p:nvSpPr>
        <p:spPr>
          <a:xfrm>
            <a:off x="3962400" y="4419600"/>
            <a:ext cx="609600" cy="609600"/>
          </a:xfrm>
          <a:prstGeom prst="rect">
            <a:avLst/>
          </a:prstGeom>
          <a:solidFill>
            <a:schemeClr val="bg1"/>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43" name="Rectangle 42"/>
          <p:cNvSpPr/>
          <p:nvPr/>
        </p:nvSpPr>
        <p:spPr>
          <a:xfrm>
            <a:off x="4572000" y="4419600"/>
            <a:ext cx="609600" cy="609600"/>
          </a:xfrm>
          <a:prstGeom prst="rect">
            <a:avLst/>
          </a:prstGeom>
          <a:solidFill>
            <a:schemeClr val="bg1"/>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44" name="Rectangle 43"/>
          <p:cNvSpPr/>
          <p:nvPr/>
        </p:nvSpPr>
        <p:spPr>
          <a:xfrm>
            <a:off x="5181600" y="4419600"/>
            <a:ext cx="609600" cy="609600"/>
          </a:xfrm>
          <a:prstGeom prst="rect">
            <a:avLst/>
          </a:prstGeom>
          <a:solidFill>
            <a:schemeClr val="bg1"/>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45" name="Rectangle 44"/>
          <p:cNvSpPr/>
          <p:nvPr/>
        </p:nvSpPr>
        <p:spPr>
          <a:xfrm>
            <a:off x="5791200" y="4419600"/>
            <a:ext cx="609600" cy="609600"/>
          </a:xfrm>
          <a:prstGeom prst="rect">
            <a:avLst/>
          </a:prstGeom>
          <a:solidFill>
            <a:schemeClr val="bg1"/>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46" name="Rectangle 45"/>
          <p:cNvSpPr/>
          <p:nvPr/>
        </p:nvSpPr>
        <p:spPr>
          <a:xfrm>
            <a:off x="6400800" y="4419600"/>
            <a:ext cx="609600" cy="609600"/>
          </a:xfrm>
          <a:prstGeom prst="rect">
            <a:avLst/>
          </a:prstGeom>
          <a:solidFill>
            <a:schemeClr val="bg1"/>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2" name="Slide Number Placeholder 1"/>
          <p:cNvSpPr>
            <a:spLocks noGrp="1"/>
          </p:cNvSpPr>
          <p:nvPr>
            <p:ph type="sldNum" sz="quarter" idx="12"/>
          </p:nvPr>
        </p:nvSpPr>
        <p:spPr/>
        <p:txBody>
          <a:bodyPr/>
          <a:lstStyle/>
          <a:p>
            <a:fld id="{BABEBD89-05F3-4F96-A315-DC3652376F05}" type="slidenum">
              <a:rPr lang="en-US" smtClean="0"/>
              <a:t>74</a:t>
            </a:fld>
            <a:endParaRPr lang="en-US"/>
          </a:p>
        </p:txBody>
      </p:sp>
      <p:sp>
        <p:nvSpPr>
          <p:cNvPr id="3" name="Footer Placeholder 2"/>
          <p:cNvSpPr>
            <a:spLocks noGrp="1"/>
          </p:cNvSpPr>
          <p:nvPr>
            <p:ph type="ftr" sz="quarter" idx="11"/>
          </p:nvPr>
        </p:nvSpPr>
        <p:spPr/>
        <p:txBody>
          <a:bodyPr/>
          <a:lstStyle/>
          <a:p>
            <a:r>
              <a:rPr lang="en-US" smtClean="0"/>
              <a:t>Amrita Center for Cybersecurity</a:t>
            </a:r>
            <a:endParaRPr lang="en-US"/>
          </a:p>
        </p:txBody>
      </p:sp>
    </p:spTree>
    <p:extLst>
      <p:ext uri="{BB962C8B-B14F-4D97-AF65-F5344CB8AC3E}">
        <p14:creationId xmlns:p14="http://schemas.microsoft.com/office/powerpoint/2010/main" val="305397756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5" name="Rectangle 4"/>
          <p:cNvSpPr/>
          <p:nvPr/>
        </p:nvSpPr>
        <p:spPr>
          <a:xfrm>
            <a:off x="27432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6" name="Rectangle 5"/>
          <p:cNvSpPr/>
          <p:nvPr/>
        </p:nvSpPr>
        <p:spPr>
          <a:xfrm>
            <a:off x="33528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7" name="Rectangle 6"/>
          <p:cNvSpPr/>
          <p:nvPr/>
        </p:nvSpPr>
        <p:spPr>
          <a:xfrm>
            <a:off x="39624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8" name="Rectangle 7"/>
          <p:cNvSpPr/>
          <p:nvPr/>
        </p:nvSpPr>
        <p:spPr>
          <a:xfrm>
            <a:off x="45720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9" name="Rectangle 8"/>
          <p:cNvSpPr/>
          <p:nvPr/>
        </p:nvSpPr>
        <p:spPr>
          <a:xfrm>
            <a:off x="51816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0" name="Rectangle 9"/>
          <p:cNvSpPr/>
          <p:nvPr/>
        </p:nvSpPr>
        <p:spPr>
          <a:xfrm>
            <a:off x="57912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1" name="Rectangle 10"/>
          <p:cNvSpPr/>
          <p:nvPr/>
        </p:nvSpPr>
        <p:spPr>
          <a:xfrm>
            <a:off x="64008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98</a:t>
            </a:r>
            <a:endParaRPr lang="en-US" sz="2400" dirty="0"/>
          </a:p>
        </p:txBody>
      </p:sp>
      <p:sp>
        <p:nvSpPr>
          <p:cNvPr id="12" name="Rectangle 11"/>
          <p:cNvSpPr/>
          <p:nvPr/>
        </p:nvSpPr>
        <p:spPr>
          <a:xfrm>
            <a:off x="21336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AB</a:t>
            </a:r>
            <a:endParaRPr lang="en-US" sz="2400" dirty="0"/>
          </a:p>
        </p:txBody>
      </p:sp>
      <p:sp>
        <p:nvSpPr>
          <p:cNvPr id="13" name="Rectangle 12"/>
          <p:cNvSpPr/>
          <p:nvPr/>
        </p:nvSpPr>
        <p:spPr>
          <a:xfrm>
            <a:off x="27432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01</a:t>
            </a:r>
            <a:endParaRPr lang="en-US" sz="2400" dirty="0"/>
          </a:p>
        </p:txBody>
      </p:sp>
      <p:sp>
        <p:nvSpPr>
          <p:cNvPr id="14" name="Rectangle 13"/>
          <p:cNvSpPr/>
          <p:nvPr/>
        </p:nvSpPr>
        <p:spPr>
          <a:xfrm>
            <a:off x="33528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4F</a:t>
            </a:r>
            <a:endParaRPr lang="en-US" sz="2400" dirty="0"/>
          </a:p>
        </p:txBody>
      </p:sp>
      <p:sp>
        <p:nvSpPr>
          <p:cNvPr id="15" name="Rectangle 14"/>
          <p:cNvSpPr/>
          <p:nvPr/>
        </p:nvSpPr>
        <p:spPr>
          <a:xfrm>
            <a:off x="39624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21</a:t>
            </a:r>
            <a:endParaRPr lang="en-US" sz="2400" dirty="0"/>
          </a:p>
        </p:txBody>
      </p:sp>
      <p:sp>
        <p:nvSpPr>
          <p:cNvPr id="16" name="Rectangle 15"/>
          <p:cNvSpPr/>
          <p:nvPr/>
        </p:nvSpPr>
        <p:spPr>
          <a:xfrm>
            <a:off x="45720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00</a:t>
            </a:r>
            <a:endParaRPr lang="en-US" sz="2400" dirty="0"/>
          </a:p>
        </p:txBody>
      </p:sp>
      <p:sp>
        <p:nvSpPr>
          <p:cNvPr id="17" name="Rectangle 16"/>
          <p:cNvSpPr/>
          <p:nvPr/>
        </p:nvSpPr>
        <p:spPr>
          <a:xfrm>
            <a:off x="51816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7C</a:t>
            </a:r>
            <a:endParaRPr lang="en-US" sz="2400" dirty="0"/>
          </a:p>
        </p:txBody>
      </p:sp>
      <p:sp>
        <p:nvSpPr>
          <p:cNvPr id="18" name="Rectangle 17"/>
          <p:cNvSpPr/>
          <p:nvPr/>
        </p:nvSpPr>
        <p:spPr>
          <a:xfrm>
            <a:off x="57912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02</a:t>
            </a:r>
            <a:endParaRPr lang="en-US" sz="2400" dirty="0"/>
          </a:p>
        </p:txBody>
      </p:sp>
      <p:sp>
        <p:nvSpPr>
          <p:cNvPr id="19" name="Rectangle 18"/>
          <p:cNvSpPr/>
          <p:nvPr/>
        </p:nvSpPr>
        <p:spPr>
          <a:xfrm>
            <a:off x="64008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9E</a:t>
            </a:r>
            <a:endParaRPr lang="en-US" sz="2400" dirty="0"/>
          </a:p>
        </p:txBody>
      </p:sp>
      <p:sp>
        <p:nvSpPr>
          <p:cNvPr id="20" name="Rectangle 19"/>
          <p:cNvSpPr/>
          <p:nvPr/>
        </p:nvSpPr>
        <p:spPr>
          <a:xfrm>
            <a:off x="1008380" y="1195576"/>
            <a:ext cx="586419" cy="584776"/>
          </a:xfrm>
          <a:prstGeom prst="rect">
            <a:avLst/>
          </a:prstGeom>
        </p:spPr>
        <p:txBody>
          <a:bodyPr wrap="none">
            <a:spAutoFit/>
          </a:bodyPr>
          <a:lstStyle/>
          <a:p>
            <a:r>
              <a:rPr lang="en-US" sz="3200" dirty="0" smtClean="0"/>
              <a:t>IS:</a:t>
            </a:r>
            <a:endParaRPr lang="en-US" sz="3200" dirty="0"/>
          </a:p>
        </p:txBody>
      </p:sp>
      <p:sp>
        <p:nvSpPr>
          <p:cNvPr id="21" name="Rectangle 20"/>
          <p:cNvSpPr/>
          <p:nvPr/>
        </p:nvSpPr>
        <p:spPr>
          <a:xfrm>
            <a:off x="1060148" y="2844225"/>
            <a:ext cx="617285" cy="584775"/>
          </a:xfrm>
          <a:prstGeom prst="rect">
            <a:avLst/>
          </a:prstGeom>
        </p:spPr>
        <p:txBody>
          <a:bodyPr wrap="none">
            <a:spAutoFit/>
          </a:bodyPr>
          <a:lstStyle/>
          <a:p>
            <a:r>
              <a:rPr lang="en-US" sz="3200" dirty="0" smtClean="0"/>
              <a:t>IV:</a:t>
            </a:r>
            <a:endParaRPr lang="en-US" sz="3200" dirty="0"/>
          </a:p>
        </p:txBody>
      </p:sp>
      <p:sp>
        <p:nvSpPr>
          <p:cNvPr id="22" name="TextBox 21"/>
          <p:cNvSpPr txBox="1"/>
          <p:nvPr/>
        </p:nvSpPr>
        <p:spPr>
          <a:xfrm>
            <a:off x="4337870" y="1905000"/>
            <a:ext cx="538930" cy="646331"/>
          </a:xfrm>
          <a:prstGeom prst="rect">
            <a:avLst/>
          </a:prstGeom>
          <a:noFill/>
        </p:spPr>
        <p:txBody>
          <a:bodyPr wrap="none" rtlCol="0">
            <a:spAutoFit/>
          </a:bodyPr>
          <a:lstStyle/>
          <a:p>
            <a:r>
              <a:rPr lang="en-US" sz="3600" dirty="0" smtClean="0">
                <a:sym typeface="Symbol"/>
              </a:rPr>
              <a:t></a:t>
            </a:r>
            <a:endParaRPr lang="en-US" sz="3600" dirty="0"/>
          </a:p>
        </p:txBody>
      </p:sp>
      <p:sp>
        <p:nvSpPr>
          <p:cNvPr id="23" name="Rectangle 22"/>
          <p:cNvSpPr/>
          <p:nvPr/>
        </p:nvSpPr>
        <p:spPr>
          <a:xfrm>
            <a:off x="21336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4" name="Rectangle 23"/>
          <p:cNvSpPr/>
          <p:nvPr/>
        </p:nvSpPr>
        <p:spPr>
          <a:xfrm>
            <a:off x="27432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5" name="Rectangle 24"/>
          <p:cNvSpPr/>
          <p:nvPr/>
        </p:nvSpPr>
        <p:spPr>
          <a:xfrm>
            <a:off x="33528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26" name="Rectangle 25"/>
          <p:cNvSpPr/>
          <p:nvPr/>
        </p:nvSpPr>
        <p:spPr>
          <a:xfrm>
            <a:off x="39624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7" name="Rectangle 26"/>
          <p:cNvSpPr/>
          <p:nvPr/>
        </p:nvSpPr>
        <p:spPr>
          <a:xfrm>
            <a:off x="45720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8" name="Rectangle 27"/>
          <p:cNvSpPr/>
          <p:nvPr/>
        </p:nvSpPr>
        <p:spPr>
          <a:xfrm>
            <a:off x="51816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9" name="Rectangle 28"/>
          <p:cNvSpPr/>
          <p:nvPr/>
        </p:nvSpPr>
        <p:spPr>
          <a:xfrm>
            <a:off x="57912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30" name="Rectangle 29"/>
          <p:cNvSpPr/>
          <p:nvPr/>
        </p:nvSpPr>
        <p:spPr>
          <a:xfrm>
            <a:off x="64008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31" name="TextBox 30"/>
          <p:cNvSpPr txBox="1"/>
          <p:nvPr/>
        </p:nvSpPr>
        <p:spPr>
          <a:xfrm>
            <a:off x="4400387" y="3581400"/>
            <a:ext cx="413896" cy="646331"/>
          </a:xfrm>
          <a:prstGeom prst="rect">
            <a:avLst/>
          </a:prstGeom>
          <a:noFill/>
        </p:spPr>
        <p:txBody>
          <a:bodyPr wrap="none" rtlCol="0">
            <a:spAutoFit/>
          </a:bodyPr>
          <a:lstStyle/>
          <a:p>
            <a:r>
              <a:rPr lang="en-US" sz="3600" dirty="0" smtClean="0"/>
              <a:t>=</a:t>
            </a:r>
            <a:endParaRPr lang="en-US" sz="3600" dirty="0"/>
          </a:p>
        </p:txBody>
      </p:sp>
      <p:sp>
        <p:nvSpPr>
          <p:cNvPr id="32" name="Rectangle 31"/>
          <p:cNvSpPr/>
          <p:nvPr/>
        </p:nvSpPr>
        <p:spPr>
          <a:xfrm>
            <a:off x="152400" y="4151293"/>
            <a:ext cx="1525033" cy="954107"/>
          </a:xfrm>
          <a:prstGeom prst="rect">
            <a:avLst/>
          </a:prstGeom>
        </p:spPr>
        <p:txBody>
          <a:bodyPr wrap="none">
            <a:spAutoFit/>
          </a:bodyPr>
          <a:lstStyle/>
          <a:p>
            <a:pPr algn="r"/>
            <a:r>
              <a:rPr lang="en-US" sz="2800" dirty="0" smtClean="0"/>
              <a:t>Encoded </a:t>
            </a:r>
            <a:br>
              <a:rPr lang="en-US" sz="2800" dirty="0" smtClean="0"/>
            </a:br>
            <a:r>
              <a:rPr lang="en-US" sz="2800" dirty="0" smtClean="0"/>
              <a:t>data:</a:t>
            </a:r>
            <a:endParaRPr lang="en-US" sz="2800" dirty="0"/>
          </a:p>
        </p:txBody>
      </p:sp>
      <p:sp>
        <p:nvSpPr>
          <p:cNvPr id="41" name="Right Brace 40"/>
          <p:cNvSpPr/>
          <p:nvPr/>
        </p:nvSpPr>
        <p:spPr>
          <a:xfrm rot="5400000">
            <a:off x="5044873" y="3520874"/>
            <a:ext cx="349651" cy="3581401"/>
          </a:xfrm>
          <a:prstGeom prst="righ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42" name="Rectangle 41"/>
          <p:cNvSpPr/>
          <p:nvPr/>
        </p:nvSpPr>
        <p:spPr>
          <a:xfrm>
            <a:off x="3962400" y="4419600"/>
            <a:ext cx="609600" cy="609600"/>
          </a:xfrm>
          <a:prstGeom prst="rect">
            <a:avLst/>
          </a:prstGeom>
          <a:solidFill>
            <a:schemeClr val="bg1"/>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43" name="Rectangle 42"/>
          <p:cNvSpPr/>
          <p:nvPr/>
        </p:nvSpPr>
        <p:spPr>
          <a:xfrm>
            <a:off x="4572000" y="4419600"/>
            <a:ext cx="609600" cy="609600"/>
          </a:xfrm>
          <a:prstGeom prst="rect">
            <a:avLst/>
          </a:prstGeom>
          <a:solidFill>
            <a:schemeClr val="bg1"/>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44" name="Rectangle 43"/>
          <p:cNvSpPr/>
          <p:nvPr/>
        </p:nvSpPr>
        <p:spPr>
          <a:xfrm>
            <a:off x="5181600" y="4419600"/>
            <a:ext cx="609600" cy="609600"/>
          </a:xfrm>
          <a:prstGeom prst="rect">
            <a:avLst/>
          </a:prstGeom>
          <a:solidFill>
            <a:schemeClr val="bg1"/>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45" name="Rectangle 44"/>
          <p:cNvSpPr/>
          <p:nvPr/>
        </p:nvSpPr>
        <p:spPr>
          <a:xfrm>
            <a:off x="5791200" y="4419600"/>
            <a:ext cx="609600" cy="609600"/>
          </a:xfrm>
          <a:prstGeom prst="rect">
            <a:avLst/>
          </a:prstGeom>
          <a:solidFill>
            <a:schemeClr val="bg1"/>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46" name="Rectangle 45"/>
          <p:cNvSpPr/>
          <p:nvPr/>
        </p:nvSpPr>
        <p:spPr>
          <a:xfrm>
            <a:off x="6400800" y="4419600"/>
            <a:ext cx="609600" cy="609600"/>
          </a:xfrm>
          <a:prstGeom prst="rect">
            <a:avLst/>
          </a:prstGeom>
          <a:solidFill>
            <a:schemeClr val="bg1"/>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2" name="Slide Number Placeholder 1"/>
          <p:cNvSpPr>
            <a:spLocks noGrp="1"/>
          </p:cNvSpPr>
          <p:nvPr>
            <p:ph type="sldNum" sz="quarter" idx="12"/>
          </p:nvPr>
        </p:nvSpPr>
        <p:spPr/>
        <p:txBody>
          <a:bodyPr/>
          <a:lstStyle/>
          <a:p>
            <a:fld id="{BABEBD89-05F3-4F96-A315-DC3652376F05}" type="slidenum">
              <a:rPr lang="en-US" smtClean="0"/>
              <a:t>75</a:t>
            </a:fld>
            <a:endParaRPr lang="en-US"/>
          </a:p>
        </p:txBody>
      </p:sp>
      <p:sp>
        <p:nvSpPr>
          <p:cNvPr id="38" name="TextBox 37"/>
          <p:cNvSpPr txBox="1"/>
          <p:nvPr/>
        </p:nvSpPr>
        <p:spPr>
          <a:xfrm>
            <a:off x="5967848" y="533306"/>
            <a:ext cx="1494996" cy="400110"/>
          </a:xfrm>
          <a:prstGeom prst="rect">
            <a:avLst/>
          </a:prstGeom>
          <a:noFill/>
        </p:spPr>
        <p:txBody>
          <a:bodyPr wrap="none" rtlCol="0">
            <a:spAutoFit/>
          </a:bodyPr>
          <a:lstStyle/>
          <a:p>
            <a:r>
              <a:rPr lang="en-US" sz="2000" dirty="0" smtClean="0"/>
              <a:t>0x9E </a:t>
            </a:r>
            <a:r>
              <a:rPr lang="en-US" sz="2000" dirty="0" smtClean="0">
                <a:sym typeface="Symbol"/>
              </a:rPr>
              <a:t> 0x06</a:t>
            </a:r>
            <a:endParaRPr lang="en-US" sz="2000" dirty="0"/>
          </a:p>
        </p:txBody>
      </p:sp>
      <p:cxnSp>
        <p:nvCxnSpPr>
          <p:cNvPr id="39" name="Straight Arrow Connector 38"/>
          <p:cNvCxnSpPr/>
          <p:nvPr/>
        </p:nvCxnSpPr>
        <p:spPr>
          <a:xfrm flipH="1">
            <a:off x="6653648" y="874931"/>
            <a:ext cx="152400" cy="26806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462844" y="1905000"/>
            <a:ext cx="1244714" cy="1200329"/>
          </a:xfrm>
          <a:prstGeom prst="rect">
            <a:avLst/>
          </a:prstGeom>
          <a:noFill/>
        </p:spPr>
        <p:txBody>
          <a:bodyPr wrap="none" rtlCol="0">
            <a:spAutoFit/>
          </a:bodyPr>
          <a:lstStyle/>
          <a:p>
            <a:r>
              <a:rPr lang="en-US" dirty="0" smtClean="0"/>
              <a:t>1001 1110</a:t>
            </a:r>
          </a:p>
          <a:p>
            <a:r>
              <a:rPr lang="en-US" dirty="0" smtClean="0"/>
              <a:t>0000 0110</a:t>
            </a:r>
          </a:p>
          <a:p>
            <a:r>
              <a:rPr lang="en-US" dirty="0" smtClean="0"/>
              <a:t>---------------</a:t>
            </a:r>
          </a:p>
          <a:p>
            <a:r>
              <a:rPr lang="en-US" dirty="0" smtClean="0"/>
              <a:t>1001 1000</a:t>
            </a:r>
            <a:endParaRPr lang="en-US" dirty="0"/>
          </a:p>
        </p:txBody>
      </p:sp>
      <p:sp>
        <p:nvSpPr>
          <p:cNvPr id="33" name="Footer Placeholder 32"/>
          <p:cNvSpPr>
            <a:spLocks noGrp="1"/>
          </p:cNvSpPr>
          <p:nvPr>
            <p:ph type="ftr" sz="quarter" idx="11"/>
          </p:nvPr>
        </p:nvSpPr>
        <p:spPr/>
        <p:txBody>
          <a:bodyPr/>
          <a:lstStyle/>
          <a:p>
            <a:r>
              <a:rPr lang="en-US" smtClean="0"/>
              <a:t>Amrita Center for Cybersecurity</a:t>
            </a:r>
            <a:endParaRPr lang="en-US"/>
          </a:p>
        </p:txBody>
      </p:sp>
    </p:spTree>
    <p:extLst>
      <p:ext uri="{BB962C8B-B14F-4D97-AF65-F5344CB8AC3E}">
        <p14:creationId xmlns:p14="http://schemas.microsoft.com/office/powerpoint/2010/main" val="40381903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childTnLst>
                                </p:cTn>
                              </p:par>
                              <p:par>
                                <p:cTn id="22" presetID="10"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par>
                                <p:cTn id="25" presetID="10"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P spid="3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5" name="Rectangle 4"/>
          <p:cNvSpPr/>
          <p:nvPr/>
        </p:nvSpPr>
        <p:spPr>
          <a:xfrm>
            <a:off x="27432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6" name="Rectangle 5"/>
          <p:cNvSpPr/>
          <p:nvPr/>
        </p:nvSpPr>
        <p:spPr>
          <a:xfrm>
            <a:off x="33528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7" name="Rectangle 6"/>
          <p:cNvSpPr/>
          <p:nvPr/>
        </p:nvSpPr>
        <p:spPr>
          <a:xfrm>
            <a:off x="39624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8" name="Rectangle 7"/>
          <p:cNvSpPr/>
          <p:nvPr/>
        </p:nvSpPr>
        <p:spPr>
          <a:xfrm>
            <a:off x="45720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9" name="Rectangle 8"/>
          <p:cNvSpPr/>
          <p:nvPr/>
        </p:nvSpPr>
        <p:spPr>
          <a:xfrm>
            <a:off x="51816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0" name="Rectangle 9"/>
          <p:cNvSpPr/>
          <p:nvPr/>
        </p:nvSpPr>
        <p:spPr>
          <a:xfrm>
            <a:off x="57912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1" name="Rectangle 10"/>
          <p:cNvSpPr/>
          <p:nvPr/>
        </p:nvSpPr>
        <p:spPr>
          <a:xfrm>
            <a:off x="64008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98</a:t>
            </a:r>
            <a:endParaRPr lang="en-US" sz="2400" dirty="0"/>
          </a:p>
        </p:txBody>
      </p:sp>
      <p:sp>
        <p:nvSpPr>
          <p:cNvPr id="12" name="Rectangle 11"/>
          <p:cNvSpPr/>
          <p:nvPr/>
        </p:nvSpPr>
        <p:spPr>
          <a:xfrm>
            <a:off x="21336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AB</a:t>
            </a:r>
            <a:endParaRPr lang="en-US" sz="2400" dirty="0"/>
          </a:p>
        </p:txBody>
      </p:sp>
      <p:sp>
        <p:nvSpPr>
          <p:cNvPr id="13" name="Rectangle 12"/>
          <p:cNvSpPr/>
          <p:nvPr/>
        </p:nvSpPr>
        <p:spPr>
          <a:xfrm>
            <a:off x="27432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01</a:t>
            </a:r>
            <a:endParaRPr lang="en-US" sz="2400" dirty="0"/>
          </a:p>
        </p:txBody>
      </p:sp>
      <p:sp>
        <p:nvSpPr>
          <p:cNvPr id="14" name="Rectangle 13"/>
          <p:cNvSpPr/>
          <p:nvPr/>
        </p:nvSpPr>
        <p:spPr>
          <a:xfrm>
            <a:off x="33528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4F</a:t>
            </a:r>
            <a:endParaRPr lang="en-US" sz="2400" dirty="0"/>
          </a:p>
        </p:txBody>
      </p:sp>
      <p:sp>
        <p:nvSpPr>
          <p:cNvPr id="15" name="Rectangle 14"/>
          <p:cNvSpPr/>
          <p:nvPr/>
        </p:nvSpPr>
        <p:spPr>
          <a:xfrm>
            <a:off x="39624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21</a:t>
            </a:r>
            <a:endParaRPr lang="en-US" sz="2400" dirty="0"/>
          </a:p>
        </p:txBody>
      </p:sp>
      <p:sp>
        <p:nvSpPr>
          <p:cNvPr id="16" name="Rectangle 15"/>
          <p:cNvSpPr/>
          <p:nvPr/>
        </p:nvSpPr>
        <p:spPr>
          <a:xfrm>
            <a:off x="45720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00</a:t>
            </a:r>
            <a:endParaRPr lang="en-US" sz="2400" dirty="0"/>
          </a:p>
        </p:txBody>
      </p:sp>
      <p:sp>
        <p:nvSpPr>
          <p:cNvPr id="17" name="Rectangle 16"/>
          <p:cNvSpPr/>
          <p:nvPr/>
        </p:nvSpPr>
        <p:spPr>
          <a:xfrm>
            <a:off x="51816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7C</a:t>
            </a:r>
            <a:endParaRPr lang="en-US" sz="2400" dirty="0"/>
          </a:p>
        </p:txBody>
      </p:sp>
      <p:sp>
        <p:nvSpPr>
          <p:cNvPr id="18" name="Rectangle 17"/>
          <p:cNvSpPr/>
          <p:nvPr/>
        </p:nvSpPr>
        <p:spPr>
          <a:xfrm>
            <a:off x="57912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02</a:t>
            </a:r>
            <a:endParaRPr lang="en-US" sz="2400" dirty="0"/>
          </a:p>
        </p:txBody>
      </p:sp>
      <p:sp>
        <p:nvSpPr>
          <p:cNvPr id="19" name="Rectangle 18"/>
          <p:cNvSpPr/>
          <p:nvPr/>
        </p:nvSpPr>
        <p:spPr>
          <a:xfrm>
            <a:off x="64008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solidFill>
                  <a:srgbClr val="0000FF"/>
                </a:solidFill>
              </a:rPr>
              <a:t>??</a:t>
            </a:r>
            <a:endParaRPr lang="en-US" sz="2400" dirty="0">
              <a:solidFill>
                <a:srgbClr val="0000FF"/>
              </a:solidFill>
            </a:endParaRPr>
          </a:p>
        </p:txBody>
      </p:sp>
      <p:sp>
        <p:nvSpPr>
          <p:cNvPr id="20" name="Rectangle 19"/>
          <p:cNvSpPr/>
          <p:nvPr/>
        </p:nvSpPr>
        <p:spPr>
          <a:xfrm>
            <a:off x="1008380" y="1195576"/>
            <a:ext cx="586419" cy="584776"/>
          </a:xfrm>
          <a:prstGeom prst="rect">
            <a:avLst/>
          </a:prstGeom>
        </p:spPr>
        <p:txBody>
          <a:bodyPr wrap="none">
            <a:spAutoFit/>
          </a:bodyPr>
          <a:lstStyle/>
          <a:p>
            <a:r>
              <a:rPr lang="en-US" sz="3200" dirty="0" smtClean="0"/>
              <a:t>IS:</a:t>
            </a:r>
            <a:endParaRPr lang="en-US" sz="3200" dirty="0"/>
          </a:p>
        </p:txBody>
      </p:sp>
      <p:sp>
        <p:nvSpPr>
          <p:cNvPr id="21" name="Rectangle 20"/>
          <p:cNvSpPr/>
          <p:nvPr/>
        </p:nvSpPr>
        <p:spPr>
          <a:xfrm>
            <a:off x="1060148" y="2844225"/>
            <a:ext cx="617285" cy="584775"/>
          </a:xfrm>
          <a:prstGeom prst="rect">
            <a:avLst/>
          </a:prstGeom>
        </p:spPr>
        <p:txBody>
          <a:bodyPr wrap="none">
            <a:spAutoFit/>
          </a:bodyPr>
          <a:lstStyle/>
          <a:p>
            <a:r>
              <a:rPr lang="en-US" sz="3200" dirty="0" smtClean="0"/>
              <a:t>IV:</a:t>
            </a:r>
            <a:endParaRPr lang="en-US" sz="3200" dirty="0"/>
          </a:p>
        </p:txBody>
      </p:sp>
      <p:sp>
        <p:nvSpPr>
          <p:cNvPr id="22" name="TextBox 21"/>
          <p:cNvSpPr txBox="1"/>
          <p:nvPr/>
        </p:nvSpPr>
        <p:spPr>
          <a:xfrm>
            <a:off x="4337870" y="1905000"/>
            <a:ext cx="538930" cy="646331"/>
          </a:xfrm>
          <a:prstGeom prst="rect">
            <a:avLst/>
          </a:prstGeom>
          <a:noFill/>
        </p:spPr>
        <p:txBody>
          <a:bodyPr wrap="none" rtlCol="0">
            <a:spAutoFit/>
          </a:bodyPr>
          <a:lstStyle/>
          <a:p>
            <a:r>
              <a:rPr lang="en-US" sz="3600" dirty="0" smtClean="0">
                <a:sym typeface="Symbol"/>
              </a:rPr>
              <a:t></a:t>
            </a:r>
            <a:endParaRPr lang="en-US" sz="3600" dirty="0"/>
          </a:p>
        </p:txBody>
      </p:sp>
      <p:sp>
        <p:nvSpPr>
          <p:cNvPr id="23" name="Rectangle 22"/>
          <p:cNvSpPr/>
          <p:nvPr/>
        </p:nvSpPr>
        <p:spPr>
          <a:xfrm>
            <a:off x="21336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4" name="Rectangle 23"/>
          <p:cNvSpPr/>
          <p:nvPr/>
        </p:nvSpPr>
        <p:spPr>
          <a:xfrm>
            <a:off x="27432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5" name="Rectangle 24"/>
          <p:cNvSpPr/>
          <p:nvPr/>
        </p:nvSpPr>
        <p:spPr>
          <a:xfrm>
            <a:off x="33528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26" name="Rectangle 25"/>
          <p:cNvSpPr/>
          <p:nvPr/>
        </p:nvSpPr>
        <p:spPr>
          <a:xfrm>
            <a:off x="39624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7" name="Rectangle 26"/>
          <p:cNvSpPr/>
          <p:nvPr/>
        </p:nvSpPr>
        <p:spPr>
          <a:xfrm>
            <a:off x="45720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8" name="Rectangle 27"/>
          <p:cNvSpPr/>
          <p:nvPr/>
        </p:nvSpPr>
        <p:spPr>
          <a:xfrm>
            <a:off x="51816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9" name="Rectangle 28"/>
          <p:cNvSpPr/>
          <p:nvPr/>
        </p:nvSpPr>
        <p:spPr>
          <a:xfrm>
            <a:off x="57912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30" name="Rectangle 29"/>
          <p:cNvSpPr/>
          <p:nvPr/>
        </p:nvSpPr>
        <p:spPr>
          <a:xfrm>
            <a:off x="64008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31" name="TextBox 30"/>
          <p:cNvSpPr txBox="1"/>
          <p:nvPr/>
        </p:nvSpPr>
        <p:spPr>
          <a:xfrm>
            <a:off x="4400387" y="3581400"/>
            <a:ext cx="413896" cy="646331"/>
          </a:xfrm>
          <a:prstGeom prst="rect">
            <a:avLst/>
          </a:prstGeom>
          <a:noFill/>
        </p:spPr>
        <p:txBody>
          <a:bodyPr wrap="none" rtlCol="0">
            <a:spAutoFit/>
          </a:bodyPr>
          <a:lstStyle/>
          <a:p>
            <a:r>
              <a:rPr lang="en-US" sz="3600" dirty="0" smtClean="0"/>
              <a:t>=</a:t>
            </a:r>
            <a:endParaRPr lang="en-US" sz="3600" dirty="0"/>
          </a:p>
        </p:txBody>
      </p:sp>
      <p:sp>
        <p:nvSpPr>
          <p:cNvPr id="32" name="Rectangle 31"/>
          <p:cNvSpPr/>
          <p:nvPr/>
        </p:nvSpPr>
        <p:spPr>
          <a:xfrm>
            <a:off x="152400" y="4151293"/>
            <a:ext cx="1525033" cy="954107"/>
          </a:xfrm>
          <a:prstGeom prst="rect">
            <a:avLst/>
          </a:prstGeom>
        </p:spPr>
        <p:txBody>
          <a:bodyPr wrap="none">
            <a:spAutoFit/>
          </a:bodyPr>
          <a:lstStyle/>
          <a:p>
            <a:pPr algn="r"/>
            <a:r>
              <a:rPr lang="en-US" sz="2800" dirty="0" smtClean="0"/>
              <a:t>Encoded </a:t>
            </a:r>
            <a:br>
              <a:rPr lang="en-US" sz="2800" dirty="0" smtClean="0"/>
            </a:br>
            <a:r>
              <a:rPr lang="en-US" sz="2800" dirty="0" smtClean="0"/>
              <a:t>data:</a:t>
            </a:r>
            <a:endParaRPr lang="en-US" sz="2800" dirty="0"/>
          </a:p>
        </p:txBody>
      </p:sp>
      <p:sp>
        <p:nvSpPr>
          <p:cNvPr id="41" name="Right Brace 40"/>
          <p:cNvSpPr/>
          <p:nvPr/>
        </p:nvSpPr>
        <p:spPr>
          <a:xfrm rot="5400000">
            <a:off x="5044873" y="3520874"/>
            <a:ext cx="349651" cy="3581401"/>
          </a:xfrm>
          <a:prstGeom prst="righ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42" name="Rectangle 41"/>
          <p:cNvSpPr/>
          <p:nvPr/>
        </p:nvSpPr>
        <p:spPr>
          <a:xfrm>
            <a:off x="3962400" y="4419600"/>
            <a:ext cx="609600" cy="609600"/>
          </a:xfrm>
          <a:prstGeom prst="rect">
            <a:avLst/>
          </a:prstGeom>
          <a:solidFill>
            <a:schemeClr val="bg1"/>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43" name="Rectangle 42"/>
          <p:cNvSpPr/>
          <p:nvPr/>
        </p:nvSpPr>
        <p:spPr>
          <a:xfrm>
            <a:off x="4572000" y="4419600"/>
            <a:ext cx="609600" cy="609600"/>
          </a:xfrm>
          <a:prstGeom prst="rect">
            <a:avLst/>
          </a:prstGeom>
          <a:solidFill>
            <a:schemeClr val="bg1"/>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44" name="Rectangle 43"/>
          <p:cNvSpPr/>
          <p:nvPr/>
        </p:nvSpPr>
        <p:spPr>
          <a:xfrm>
            <a:off x="5181600" y="4419600"/>
            <a:ext cx="609600" cy="609600"/>
          </a:xfrm>
          <a:prstGeom prst="rect">
            <a:avLst/>
          </a:prstGeom>
          <a:solidFill>
            <a:schemeClr val="bg1"/>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45" name="Rectangle 44"/>
          <p:cNvSpPr/>
          <p:nvPr/>
        </p:nvSpPr>
        <p:spPr>
          <a:xfrm>
            <a:off x="5791200" y="4419600"/>
            <a:ext cx="609600" cy="609600"/>
          </a:xfrm>
          <a:prstGeom prst="rect">
            <a:avLst/>
          </a:prstGeom>
          <a:solidFill>
            <a:schemeClr val="bg1"/>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46" name="Rectangle 45"/>
          <p:cNvSpPr/>
          <p:nvPr/>
        </p:nvSpPr>
        <p:spPr>
          <a:xfrm>
            <a:off x="6400800" y="4419600"/>
            <a:ext cx="609600" cy="609600"/>
          </a:xfrm>
          <a:prstGeom prst="rect">
            <a:avLst/>
          </a:prstGeom>
          <a:solidFill>
            <a:schemeClr val="bg1"/>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solidFill>
                  <a:srgbClr val="0000FF"/>
                </a:solidFill>
              </a:rPr>
              <a:t>07</a:t>
            </a:r>
            <a:endParaRPr lang="en-US" sz="2400" dirty="0">
              <a:solidFill>
                <a:srgbClr val="0000FF"/>
              </a:solidFill>
            </a:endParaRPr>
          </a:p>
        </p:txBody>
      </p:sp>
      <p:sp>
        <p:nvSpPr>
          <p:cNvPr id="2" name="Slide Number Placeholder 1"/>
          <p:cNvSpPr>
            <a:spLocks noGrp="1"/>
          </p:cNvSpPr>
          <p:nvPr>
            <p:ph type="sldNum" sz="quarter" idx="12"/>
          </p:nvPr>
        </p:nvSpPr>
        <p:spPr/>
        <p:txBody>
          <a:bodyPr/>
          <a:lstStyle/>
          <a:p>
            <a:fld id="{BABEBD89-05F3-4F96-A315-DC3652376F05}" type="slidenum">
              <a:rPr lang="en-US" smtClean="0"/>
              <a:t>76</a:t>
            </a:fld>
            <a:endParaRPr lang="en-US"/>
          </a:p>
        </p:txBody>
      </p:sp>
      <p:sp>
        <p:nvSpPr>
          <p:cNvPr id="38" name="TextBox 37"/>
          <p:cNvSpPr txBox="1"/>
          <p:nvPr/>
        </p:nvSpPr>
        <p:spPr>
          <a:xfrm>
            <a:off x="5967848" y="533306"/>
            <a:ext cx="1494996" cy="400110"/>
          </a:xfrm>
          <a:prstGeom prst="rect">
            <a:avLst/>
          </a:prstGeom>
          <a:noFill/>
        </p:spPr>
        <p:txBody>
          <a:bodyPr wrap="none" rtlCol="0">
            <a:spAutoFit/>
          </a:bodyPr>
          <a:lstStyle/>
          <a:p>
            <a:r>
              <a:rPr lang="en-US" sz="2000" dirty="0" smtClean="0"/>
              <a:t>0x9E </a:t>
            </a:r>
            <a:r>
              <a:rPr lang="en-US" sz="2000" dirty="0" smtClean="0">
                <a:sym typeface="Symbol"/>
              </a:rPr>
              <a:t> 0x06</a:t>
            </a:r>
            <a:endParaRPr lang="en-US" sz="2000" dirty="0"/>
          </a:p>
        </p:txBody>
      </p:sp>
      <p:cxnSp>
        <p:nvCxnSpPr>
          <p:cNvPr id="39" name="Straight Arrow Connector 38"/>
          <p:cNvCxnSpPr/>
          <p:nvPr/>
        </p:nvCxnSpPr>
        <p:spPr>
          <a:xfrm flipH="1">
            <a:off x="6653648" y="874931"/>
            <a:ext cx="152400" cy="26806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462844" y="1905000"/>
            <a:ext cx="1244714" cy="1200329"/>
          </a:xfrm>
          <a:prstGeom prst="rect">
            <a:avLst/>
          </a:prstGeom>
          <a:noFill/>
        </p:spPr>
        <p:txBody>
          <a:bodyPr wrap="none" rtlCol="0">
            <a:spAutoFit/>
          </a:bodyPr>
          <a:lstStyle/>
          <a:p>
            <a:r>
              <a:rPr lang="en-US" dirty="0" smtClean="0"/>
              <a:t>1001 1000</a:t>
            </a:r>
          </a:p>
          <a:p>
            <a:r>
              <a:rPr lang="en-US" dirty="0" smtClean="0"/>
              <a:t>0000 0111</a:t>
            </a:r>
          </a:p>
          <a:p>
            <a:r>
              <a:rPr lang="en-US" dirty="0" smtClean="0"/>
              <a:t>---------------</a:t>
            </a:r>
          </a:p>
          <a:p>
            <a:r>
              <a:rPr lang="en-US" dirty="0" smtClean="0"/>
              <a:t>1001 1111</a:t>
            </a:r>
            <a:endParaRPr lang="en-US" dirty="0"/>
          </a:p>
        </p:txBody>
      </p:sp>
      <p:sp>
        <p:nvSpPr>
          <p:cNvPr id="33" name="Footer Placeholder 32"/>
          <p:cNvSpPr>
            <a:spLocks noGrp="1"/>
          </p:cNvSpPr>
          <p:nvPr>
            <p:ph type="ftr" sz="quarter" idx="11"/>
          </p:nvPr>
        </p:nvSpPr>
        <p:spPr/>
        <p:txBody>
          <a:bodyPr/>
          <a:lstStyle/>
          <a:p>
            <a:r>
              <a:rPr lang="en-US" smtClean="0"/>
              <a:t>Amrita Center for Cybersecurity</a:t>
            </a:r>
            <a:endParaRPr lang="en-US"/>
          </a:p>
        </p:txBody>
      </p:sp>
    </p:spTree>
    <p:extLst>
      <p:ext uri="{BB962C8B-B14F-4D97-AF65-F5344CB8AC3E}">
        <p14:creationId xmlns:p14="http://schemas.microsoft.com/office/powerpoint/2010/main" val="35317440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childTnLst>
                                </p:cTn>
                              </p:par>
                              <p:par>
                                <p:cTn id="22" presetID="10"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par>
                                <p:cTn id="25" presetID="10"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P spid="3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5" name="Rectangle 4"/>
          <p:cNvSpPr/>
          <p:nvPr/>
        </p:nvSpPr>
        <p:spPr>
          <a:xfrm>
            <a:off x="27432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6" name="Rectangle 5"/>
          <p:cNvSpPr/>
          <p:nvPr/>
        </p:nvSpPr>
        <p:spPr>
          <a:xfrm>
            <a:off x="33528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7" name="Rectangle 6"/>
          <p:cNvSpPr/>
          <p:nvPr/>
        </p:nvSpPr>
        <p:spPr>
          <a:xfrm>
            <a:off x="39624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8" name="Rectangle 7"/>
          <p:cNvSpPr/>
          <p:nvPr/>
        </p:nvSpPr>
        <p:spPr>
          <a:xfrm>
            <a:off x="45720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9" name="Rectangle 8"/>
          <p:cNvSpPr/>
          <p:nvPr/>
        </p:nvSpPr>
        <p:spPr>
          <a:xfrm>
            <a:off x="51816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0" name="Rectangle 9"/>
          <p:cNvSpPr/>
          <p:nvPr/>
        </p:nvSpPr>
        <p:spPr>
          <a:xfrm>
            <a:off x="57912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1" name="Rectangle 10"/>
          <p:cNvSpPr/>
          <p:nvPr/>
        </p:nvSpPr>
        <p:spPr>
          <a:xfrm>
            <a:off x="64008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98</a:t>
            </a:r>
            <a:endParaRPr lang="en-US" sz="2400" dirty="0"/>
          </a:p>
        </p:txBody>
      </p:sp>
      <p:sp>
        <p:nvSpPr>
          <p:cNvPr id="12" name="Rectangle 11"/>
          <p:cNvSpPr/>
          <p:nvPr/>
        </p:nvSpPr>
        <p:spPr>
          <a:xfrm>
            <a:off x="21336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AB</a:t>
            </a:r>
            <a:endParaRPr lang="en-US" sz="2400" dirty="0"/>
          </a:p>
        </p:txBody>
      </p:sp>
      <p:sp>
        <p:nvSpPr>
          <p:cNvPr id="13" name="Rectangle 12"/>
          <p:cNvSpPr/>
          <p:nvPr/>
        </p:nvSpPr>
        <p:spPr>
          <a:xfrm>
            <a:off x="27432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01</a:t>
            </a:r>
            <a:endParaRPr lang="en-US" sz="2400" dirty="0"/>
          </a:p>
        </p:txBody>
      </p:sp>
      <p:sp>
        <p:nvSpPr>
          <p:cNvPr id="14" name="Rectangle 13"/>
          <p:cNvSpPr/>
          <p:nvPr/>
        </p:nvSpPr>
        <p:spPr>
          <a:xfrm>
            <a:off x="33528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4F</a:t>
            </a:r>
            <a:endParaRPr lang="en-US" sz="2400" dirty="0"/>
          </a:p>
        </p:txBody>
      </p:sp>
      <p:sp>
        <p:nvSpPr>
          <p:cNvPr id="15" name="Rectangle 14"/>
          <p:cNvSpPr/>
          <p:nvPr/>
        </p:nvSpPr>
        <p:spPr>
          <a:xfrm>
            <a:off x="39624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21</a:t>
            </a:r>
            <a:endParaRPr lang="en-US" sz="2400" dirty="0"/>
          </a:p>
        </p:txBody>
      </p:sp>
      <p:sp>
        <p:nvSpPr>
          <p:cNvPr id="16" name="Rectangle 15"/>
          <p:cNvSpPr/>
          <p:nvPr/>
        </p:nvSpPr>
        <p:spPr>
          <a:xfrm>
            <a:off x="45720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00</a:t>
            </a:r>
            <a:endParaRPr lang="en-US" sz="2400" dirty="0"/>
          </a:p>
        </p:txBody>
      </p:sp>
      <p:sp>
        <p:nvSpPr>
          <p:cNvPr id="17" name="Rectangle 16"/>
          <p:cNvSpPr/>
          <p:nvPr/>
        </p:nvSpPr>
        <p:spPr>
          <a:xfrm>
            <a:off x="51816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7C</a:t>
            </a:r>
            <a:endParaRPr lang="en-US" sz="2400" dirty="0"/>
          </a:p>
        </p:txBody>
      </p:sp>
      <p:sp>
        <p:nvSpPr>
          <p:cNvPr id="18" name="Rectangle 17"/>
          <p:cNvSpPr/>
          <p:nvPr/>
        </p:nvSpPr>
        <p:spPr>
          <a:xfrm>
            <a:off x="57912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02</a:t>
            </a:r>
            <a:endParaRPr lang="en-US" sz="2400" dirty="0"/>
          </a:p>
        </p:txBody>
      </p:sp>
      <p:sp>
        <p:nvSpPr>
          <p:cNvPr id="19" name="Rectangle 18"/>
          <p:cNvSpPr/>
          <p:nvPr/>
        </p:nvSpPr>
        <p:spPr>
          <a:xfrm>
            <a:off x="64008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solidFill>
                  <a:srgbClr val="0000FF"/>
                </a:solidFill>
              </a:rPr>
              <a:t>9F</a:t>
            </a:r>
            <a:endParaRPr lang="en-US" sz="2400" dirty="0">
              <a:solidFill>
                <a:srgbClr val="0000FF"/>
              </a:solidFill>
            </a:endParaRPr>
          </a:p>
        </p:txBody>
      </p:sp>
      <p:sp>
        <p:nvSpPr>
          <p:cNvPr id="20" name="Rectangle 19"/>
          <p:cNvSpPr/>
          <p:nvPr/>
        </p:nvSpPr>
        <p:spPr>
          <a:xfrm>
            <a:off x="1008380" y="1195576"/>
            <a:ext cx="586419" cy="584776"/>
          </a:xfrm>
          <a:prstGeom prst="rect">
            <a:avLst/>
          </a:prstGeom>
        </p:spPr>
        <p:txBody>
          <a:bodyPr wrap="none">
            <a:spAutoFit/>
          </a:bodyPr>
          <a:lstStyle/>
          <a:p>
            <a:r>
              <a:rPr lang="en-US" sz="3200" dirty="0" smtClean="0"/>
              <a:t>IS:</a:t>
            </a:r>
            <a:endParaRPr lang="en-US" sz="3200" dirty="0"/>
          </a:p>
        </p:txBody>
      </p:sp>
      <p:sp>
        <p:nvSpPr>
          <p:cNvPr id="21" name="Rectangle 20"/>
          <p:cNvSpPr/>
          <p:nvPr/>
        </p:nvSpPr>
        <p:spPr>
          <a:xfrm>
            <a:off x="1060148" y="2844225"/>
            <a:ext cx="617285" cy="584775"/>
          </a:xfrm>
          <a:prstGeom prst="rect">
            <a:avLst/>
          </a:prstGeom>
        </p:spPr>
        <p:txBody>
          <a:bodyPr wrap="none">
            <a:spAutoFit/>
          </a:bodyPr>
          <a:lstStyle/>
          <a:p>
            <a:r>
              <a:rPr lang="en-US" sz="3200" dirty="0" smtClean="0"/>
              <a:t>IV:</a:t>
            </a:r>
            <a:endParaRPr lang="en-US" sz="3200" dirty="0"/>
          </a:p>
        </p:txBody>
      </p:sp>
      <p:sp>
        <p:nvSpPr>
          <p:cNvPr id="22" name="TextBox 21"/>
          <p:cNvSpPr txBox="1"/>
          <p:nvPr/>
        </p:nvSpPr>
        <p:spPr>
          <a:xfrm>
            <a:off x="4337870" y="1905000"/>
            <a:ext cx="538930" cy="646331"/>
          </a:xfrm>
          <a:prstGeom prst="rect">
            <a:avLst/>
          </a:prstGeom>
          <a:noFill/>
        </p:spPr>
        <p:txBody>
          <a:bodyPr wrap="none" rtlCol="0">
            <a:spAutoFit/>
          </a:bodyPr>
          <a:lstStyle/>
          <a:p>
            <a:r>
              <a:rPr lang="en-US" sz="3600" dirty="0" smtClean="0">
                <a:sym typeface="Symbol"/>
              </a:rPr>
              <a:t></a:t>
            </a:r>
            <a:endParaRPr lang="en-US" sz="3600" dirty="0"/>
          </a:p>
        </p:txBody>
      </p:sp>
      <p:sp>
        <p:nvSpPr>
          <p:cNvPr id="23" name="Rectangle 22"/>
          <p:cNvSpPr/>
          <p:nvPr/>
        </p:nvSpPr>
        <p:spPr>
          <a:xfrm>
            <a:off x="21336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4" name="Rectangle 23"/>
          <p:cNvSpPr/>
          <p:nvPr/>
        </p:nvSpPr>
        <p:spPr>
          <a:xfrm>
            <a:off x="27432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5" name="Rectangle 24"/>
          <p:cNvSpPr/>
          <p:nvPr/>
        </p:nvSpPr>
        <p:spPr>
          <a:xfrm>
            <a:off x="33528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26" name="Rectangle 25"/>
          <p:cNvSpPr/>
          <p:nvPr/>
        </p:nvSpPr>
        <p:spPr>
          <a:xfrm>
            <a:off x="39624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7" name="Rectangle 26"/>
          <p:cNvSpPr/>
          <p:nvPr/>
        </p:nvSpPr>
        <p:spPr>
          <a:xfrm>
            <a:off x="45720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8" name="Rectangle 27"/>
          <p:cNvSpPr/>
          <p:nvPr/>
        </p:nvSpPr>
        <p:spPr>
          <a:xfrm>
            <a:off x="51816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9" name="Rectangle 28"/>
          <p:cNvSpPr/>
          <p:nvPr/>
        </p:nvSpPr>
        <p:spPr>
          <a:xfrm>
            <a:off x="57912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30" name="Rectangle 29"/>
          <p:cNvSpPr/>
          <p:nvPr/>
        </p:nvSpPr>
        <p:spPr>
          <a:xfrm>
            <a:off x="64008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31" name="TextBox 30"/>
          <p:cNvSpPr txBox="1"/>
          <p:nvPr/>
        </p:nvSpPr>
        <p:spPr>
          <a:xfrm>
            <a:off x="4400387" y="3581400"/>
            <a:ext cx="413896" cy="646331"/>
          </a:xfrm>
          <a:prstGeom prst="rect">
            <a:avLst/>
          </a:prstGeom>
          <a:noFill/>
        </p:spPr>
        <p:txBody>
          <a:bodyPr wrap="none" rtlCol="0">
            <a:spAutoFit/>
          </a:bodyPr>
          <a:lstStyle/>
          <a:p>
            <a:r>
              <a:rPr lang="en-US" sz="3600" dirty="0" smtClean="0"/>
              <a:t>=</a:t>
            </a:r>
            <a:endParaRPr lang="en-US" sz="3600" dirty="0"/>
          </a:p>
        </p:txBody>
      </p:sp>
      <p:sp>
        <p:nvSpPr>
          <p:cNvPr id="32" name="Rectangle 31"/>
          <p:cNvSpPr/>
          <p:nvPr/>
        </p:nvSpPr>
        <p:spPr>
          <a:xfrm>
            <a:off x="152400" y="4151293"/>
            <a:ext cx="1525033" cy="954107"/>
          </a:xfrm>
          <a:prstGeom prst="rect">
            <a:avLst/>
          </a:prstGeom>
        </p:spPr>
        <p:txBody>
          <a:bodyPr wrap="none">
            <a:spAutoFit/>
          </a:bodyPr>
          <a:lstStyle/>
          <a:p>
            <a:pPr algn="r"/>
            <a:r>
              <a:rPr lang="en-US" sz="2800" dirty="0" smtClean="0"/>
              <a:t>Encoded </a:t>
            </a:r>
            <a:br>
              <a:rPr lang="en-US" sz="2800" dirty="0" smtClean="0"/>
            </a:br>
            <a:r>
              <a:rPr lang="en-US" sz="2800" dirty="0" smtClean="0"/>
              <a:t>data:</a:t>
            </a:r>
            <a:endParaRPr lang="en-US" sz="2800" dirty="0"/>
          </a:p>
        </p:txBody>
      </p:sp>
      <p:sp>
        <p:nvSpPr>
          <p:cNvPr id="41" name="Right Brace 40"/>
          <p:cNvSpPr/>
          <p:nvPr/>
        </p:nvSpPr>
        <p:spPr>
          <a:xfrm rot="5400000">
            <a:off x="5044873" y="3520874"/>
            <a:ext cx="349651" cy="3581401"/>
          </a:xfrm>
          <a:prstGeom prst="righ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42" name="Rectangle 41"/>
          <p:cNvSpPr/>
          <p:nvPr/>
        </p:nvSpPr>
        <p:spPr>
          <a:xfrm>
            <a:off x="3962400" y="4419600"/>
            <a:ext cx="609600" cy="609600"/>
          </a:xfrm>
          <a:prstGeom prst="rect">
            <a:avLst/>
          </a:prstGeom>
          <a:solidFill>
            <a:schemeClr val="bg1"/>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43" name="Rectangle 42"/>
          <p:cNvSpPr/>
          <p:nvPr/>
        </p:nvSpPr>
        <p:spPr>
          <a:xfrm>
            <a:off x="4572000" y="4419600"/>
            <a:ext cx="609600" cy="609600"/>
          </a:xfrm>
          <a:prstGeom prst="rect">
            <a:avLst/>
          </a:prstGeom>
          <a:solidFill>
            <a:schemeClr val="bg1"/>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800" dirty="0" smtClean="0"/>
              <a:t>06</a:t>
            </a:r>
            <a:endParaRPr lang="en-US" sz="2800" dirty="0"/>
          </a:p>
        </p:txBody>
      </p:sp>
      <p:sp>
        <p:nvSpPr>
          <p:cNvPr id="44" name="Rectangle 43"/>
          <p:cNvSpPr/>
          <p:nvPr/>
        </p:nvSpPr>
        <p:spPr>
          <a:xfrm>
            <a:off x="5181600" y="4419600"/>
            <a:ext cx="609600" cy="609600"/>
          </a:xfrm>
          <a:prstGeom prst="rect">
            <a:avLst/>
          </a:prstGeom>
          <a:solidFill>
            <a:schemeClr val="bg1"/>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45" name="Rectangle 44"/>
          <p:cNvSpPr/>
          <p:nvPr/>
        </p:nvSpPr>
        <p:spPr>
          <a:xfrm>
            <a:off x="5791200" y="4419600"/>
            <a:ext cx="609600" cy="609600"/>
          </a:xfrm>
          <a:prstGeom prst="rect">
            <a:avLst/>
          </a:prstGeom>
          <a:solidFill>
            <a:schemeClr val="bg1"/>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46" name="Rectangle 45"/>
          <p:cNvSpPr/>
          <p:nvPr/>
        </p:nvSpPr>
        <p:spPr>
          <a:xfrm>
            <a:off x="6400800" y="4419600"/>
            <a:ext cx="609600" cy="609600"/>
          </a:xfrm>
          <a:prstGeom prst="rect">
            <a:avLst/>
          </a:prstGeom>
          <a:solidFill>
            <a:schemeClr val="bg1"/>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solidFill>
                  <a:srgbClr val="0000FF"/>
                </a:solidFill>
              </a:rPr>
              <a:t>07</a:t>
            </a:r>
            <a:endParaRPr lang="en-US" sz="2400" dirty="0">
              <a:solidFill>
                <a:srgbClr val="0000FF"/>
              </a:solidFill>
            </a:endParaRPr>
          </a:p>
        </p:txBody>
      </p:sp>
      <p:sp>
        <p:nvSpPr>
          <p:cNvPr id="2" name="Slide Number Placeholder 1"/>
          <p:cNvSpPr>
            <a:spLocks noGrp="1"/>
          </p:cNvSpPr>
          <p:nvPr>
            <p:ph type="sldNum" sz="quarter" idx="12"/>
          </p:nvPr>
        </p:nvSpPr>
        <p:spPr/>
        <p:txBody>
          <a:bodyPr/>
          <a:lstStyle/>
          <a:p>
            <a:fld id="{BABEBD89-05F3-4F96-A315-DC3652376F05}" type="slidenum">
              <a:rPr lang="en-US" smtClean="0"/>
              <a:t>77</a:t>
            </a:fld>
            <a:endParaRPr lang="en-US"/>
          </a:p>
        </p:txBody>
      </p:sp>
      <p:sp>
        <p:nvSpPr>
          <p:cNvPr id="38" name="TextBox 37"/>
          <p:cNvSpPr txBox="1"/>
          <p:nvPr/>
        </p:nvSpPr>
        <p:spPr>
          <a:xfrm>
            <a:off x="5967848" y="533306"/>
            <a:ext cx="1494996" cy="400110"/>
          </a:xfrm>
          <a:prstGeom prst="rect">
            <a:avLst/>
          </a:prstGeom>
          <a:noFill/>
        </p:spPr>
        <p:txBody>
          <a:bodyPr wrap="none" rtlCol="0">
            <a:spAutoFit/>
          </a:bodyPr>
          <a:lstStyle/>
          <a:p>
            <a:r>
              <a:rPr lang="en-US" sz="2000" dirty="0" smtClean="0"/>
              <a:t>0x9E </a:t>
            </a:r>
            <a:r>
              <a:rPr lang="en-US" sz="2000" dirty="0" smtClean="0">
                <a:sym typeface="Symbol"/>
              </a:rPr>
              <a:t> 0x06</a:t>
            </a:r>
            <a:endParaRPr lang="en-US" sz="2000" dirty="0"/>
          </a:p>
        </p:txBody>
      </p:sp>
      <p:cxnSp>
        <p:nvCxnSpPr>
          <p:cNvPr id="39" name="Straight Arrow Connector 38"/>
          <p:cNvCxnSpPr/>
          <p:nvPr/>
        </p:nvCxnSpPr>
        <p:spPr>
          <a:xfrm flipH="1">
            <a:off x="6653648" y="874931"/>
            <a:ext cx="152400" cy="26806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462844" y="1905000"/>
            <a:ext cx="1244714" cy="1200329"/>
          </a:xfrm>
          <a:prstGeom prst="rect">
            <a:avLst/>
          </a:prstGeom>
          <a:noFill/>
        </p:spPr>
        <p:txBody>
          <a:bodyPr wrap="none" rtlCol="0">
            <a:spAutoFit/>
          </a:bodyPr>
          <a:lstStyle/>
          <a:p>
            <a:r>
              <a:rPr lang="en-US" dirty="0" smtClean="0"/>
              <a:t>1001 1000</a:t>
            </a:r>
          </a:p>
          <a:p>
            <a:r>
              <a:rPr lang="en-US" dirty="0" smtClean="0"/>
              <a:t>0000 0111</a:t>
            </a:r>
          </a:p>
          <a:p>
            <a:r>
              <a:rPr lang="en-US" dirty="0" smtClean="0"/>
              <a:t>---------------</a:t>
            </a:r>
          </a:p>
          <a:p>
            <a:r>
              <a:rPr lang="en-US" dirty="0" smtClean="0"/>
              <a:t>1001 1111</a:t>
            </a:r>
            <a:endParaRPr lang="en-US" dirty="0"/>
          </a:p>
        </p:txBody>
      </p:sp>
      <p:sp>
        <p:nvSpPr>
          <p:cNvPr id="33" name="Footer Placeholder 32"/>
          <p:cNvSpPr>
            <a:spLocks noGrp="1"/>
          </p:cNvSpPr>
          <p:nvPr>
            <p:ph type="ftr" sz="quarter" idx="11"/>
          </p:nvPr>
        </p:nvSpPr>
        <p:spPr/>
        <p:txBody>
          <a:bodyPr/>
          <a:lstStyle/>
          <a:p>
            <a:r>
              <a:rPr lang="en-US" smtClean="0"/>
              <a:t>Amrita Center for Cybersecurity</a:t>
            </a:r>
            <a:endParaRPr lang="en-US"/>
          </a:p>
        </p:txBody>
      </p:sp>
    </p:spTree>
    <p:extLst>
      <p:ext uri="{BB962C8B-B14F-4D97-AF65-F5344CB8AC3E}">
        <p14:creationId xmlns:p14="http://schemas.microsoft.com/office/powerpoint/2010/main" val="143279770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childTnLst>
                                </p:cTn>
                              </p:par>
                              <p:par>
                                <p:cTn id="22" presetID="10"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par>
                                <p:cTn id="25" presetID="10"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P spid="3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5" name="Rectangle 4"/>
          <p:cNvSpPr/>
          <p:nvPr/>
        </p:nvSpPr>
        <p:spPr>
          <a:xfrm>
            <a:off x="27432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6" name="Rectangle 5"/>
          <p:cNvSpPr/>
          <p:nvPr/>
        </p:nvSpPr>
        <p:spPr>
          <a:xfrm>
            <a:off x="33528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7" name="Rectangle 6"/>
          <p:cNvSpPr/>
          <p:nvPr/>
        </p:nvSpPr>
        <p:spPr>
          <a:xfrm>
            <a:off x="39624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8" name="Rectangle 7"/>
          <p:cNvSpPr/>
          <p:nvPr/>
        </p:nvSpPr>
        <p:spPr>
          <a:xfrm>
            <a:off x="45720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9" name="Rectangle 8"/>
          <p:cNvSpPr/>
          <p:nvPr/>
        </p:nvSpPr>
        <p:spPr>
          <a:xfrm>
            <a:off x="51816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0" name="Rectangle 9"/>
          <p:cNvSpPr/>
          <p:nvPr/>
        </p:nvSpPr>
        <p:spPr>
          <a:xfrm>
            <a:off x="57912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1" name="Rectangle 10"/>
          <p:cNvSpPr/>
          <p:nvPr/>
        </p:nvSpPr>
        <p:spPr>
          <a:xfrm>
            <a:off x="64008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2" name="Rectangle 11"/>
          <p:cNvSpPr/>
          <p:nvPr/>
        </p:nvSpPr>
        <p:spPr>
          <a:xfrm>
            <a:off x="21336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AB</a:t>
            </a:r>
            <a:endParaRPr lang="en-US" sz="2400" dirty="0"/>
          </a:p>
        </p:txBody>
      </p:sp>
      <p:sp>
        <p:nvSpPr>
          <p:cNvPr id="14" name="Rectangle 13"/>
          <p:cNvSpPr/>
          <p:nvPr/>
        </p:nvSpPr>
        <p:spPr>
          <a:xfrm>
            <a:off x="33528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4F</a:t>
            </a:r>
            <a:endParaRPr lang="en-US" sz="2400" dirty="0"/>
          </a:p>
        </p:txBody>
      </p:sp>
      <p:sp>
        <p:nvSpPr>
          <p:cNvPr id="15" name="Rectangle 14"/>
          <p:cNvSpPr/>
          <p:nvPr/>
        </p:nvSpPr>
        <p:spPr>
          <a:xfrm>
            <a:off x="39624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21</a:t>
            </a:r>
            <a:endParaRPr lang="en-US" sz="2400" dirty="0"/>
          </a:p>
        </p:txBody>
      </p:sp>
      <p:sp>
        <p:nvSpPr>
          <p:cNvPr id="16" name="Rectangle 15"/>
          <p:cNvSpPr/>
          <p:nvPr/>
        </p:nvSpPr>
        <p:spPr>
          <a:xfrm>
            <a:off x="45720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00</a:t>
            </a:r>
            <a:endParaRPr lang="en-US" sz="2400" dirty="0"/>
          </a:p>
        </p:txBody>
      </p:sp>
      <p:sp>
        <p:nvSpPr>
          <p:cNvPr id="17" name="Rectangle 16"/>
          <p:cNvSpPr/>
          <p:nvPr/>
        </p:nvSpPr>
        <p:spPr>
          <a:xfrm>
            <a:off x="51816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7C</a:t>
            </a:r>
            <a:endParaRPr lang="en-US" sz="2400" dirty="0"/>
          </a:p>
        </p:txBody>
      </p:sp>
      <p:sp>
        <p:nvSpPr>
          <p:cNvPr id="18" name="Rectangle 17"/>
          <p:cNvSpPr/>
          <p:nvPr/>
        </p:nvSpPr>
        <p:spPr>
          <a:xfrm>
            <a:off x="57912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02</a:t>
            </a:r>
            <a:endParaRPr lang="en-US" sz="2400" dirty="0"/>
          </a:p>
        </p:txBody>
      </p:sp>
      <p:sp>
        <p:nvSpPr>
          <p:cNvPr id="19" name="Rectangle 18"/>
          <p:cNvSpPr/>
          <p:nvPr/>
        </p:nvSpPr>
        <p:spPr>
          <a:xfrm>
            <a:off x="64008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9</a:t>
            </a:r>
            <a:r>
              <a:rPr lang="en-US" sz="2400" dirty="0"/>
              <a:t>E</a:t>
            </a:r>
          </a:p>
        </p:txBody>
      </p:sp>
      <p:sp>
        <p:nvSpPr>
          <p:cNvPr id="20" name="Rectangle 19"/>
          <p:cNvSpPr/>
          <p:nvPr/>
        </p:nvSpPr>
        <p:spPr>
          <a:xfrm>
            <a:off x="421961" y="1143000"/>
            <a:ext cx="1255472" cy="584775"/>
          </a:xfrm>
          <a:prstGeom prst="rect">
            <a:avLst/>
          </a:prstGeom>
        </p:spPr>
        <p:txBody>
          <a:bodyPr wrap="none">
            <a:spAutoFit/>
          </a:bodyPr>
          <a:lstStyle/>
          <a:p>
            <a:r>
              <a:rPr lang="en-US" sz="3200" dirty="0"/>
              <a:t>F</a:t>
            </a:r>
            <a:r>
              <a:rPr lang="en-US" sz="3200" baseline="-25000" dirty="0"/>
              <a:t>k</a:t>
            </a:r>
            <a:r>
              <a:rPr lang="en-US" sz="3200" baseline="30000" dirty="0"/>
              <a:t>-1</a:t>
            </a:r>
            <a:r>
              <a:rPr lang="en-US" sz="3200" dirty="0"/>
              <a:t>(c</a:t>
            </a:r>
            <a:r>
              <a:rPr lang="en-US" sz="3200" dirty="0" smtClean="0"/>
              <a:t>):</a:t>
            </a:r>
            <a:endParaRPr lang="en-US" sz="3200" dirty="0"/>
          </a:p>
        </p:txBody>
      </p:sp>
      <p:sp>
        <p:nvSpPr>
          <p:cNvPr id="21" name="Rectangle 20"/>
          <p:cNvSpPr/>
          <p:nvPr/>
        </p:nvSpPr>
        <p:spPr>
          <a:xfrm>
            <a:off x="1060148" y="2844225"/>
            <a:ext cx="617285" cy="584775"/>
          </a:xfrm>
          <a:prstGeom prst="rect">
            <a:avLst/>
          </a:prstGeom>
        </p:spPr>
        <p:txBody>
          <a:bodyPr wrap="none">
            <a:spAutoFit/>
          </a:bodyPr>
          <a:lstStyle/>
          <a:p>
            <a:r>
              <a:rPr lang="en-US" sz="3200" dirty="0" smtClean="0"/>
              <a:t>IV:</a:t>
            </a:r>
            <a:endParaRPr lang="en-US" sz="3200" dirty="0"/>
          </a:p>
        </p:txBody>
      </p:sp>
      <p:sp>
        <p:nvSpPr>
          <p:cNvPr id="22" name="TextBox 21"/>
          <p:cNvSpPr txBox="1"/>
          <p:nvPr/>
        </p:nvSpPr>
        <p:spPr>
          <a:xfrm>
            <a:off x="4337870" y="1905000"/>
            <a:ext cx="538930" cy="646331"/>
          </a:xfrm>
          <a:prstGeom prst="rect">
            <a:avLst/>
          </a:prstGeom>
          <a:noFill/>
        </p:spPr>
        <p:txBody>
          <a:bodyPr wrap="none" rtlCol="0">
            <a:spAutoFit/>
          </a:bodyPr>
          <a:lstStyle/>
          <a:p>
            <a:r>
              <a:rPr lang="en-US" sz="3600" dirty="0" smtClean="0">
                <a:sym typeface="Symbol"/>
              </a:rPr>
              <a:t></a:t>
            </a:r>
            <a:endParaRPr lang="en-US" sz="3600" dirty="0"/>
          </a:p>
        </p:txBody>
      </p:sp>
      <p:sp>
        <p:nvSpPr>
          <p:cNvPr id="23" name="Rectangle 22"/>
          <p:cNvSpPr/>
          <p:nvPr/>
        </p:nvSpPr>
        <p:spPr>
          <a:xfrm>
            <a:off x="21336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4" name="Rectangle 23"/>
          <p:cNvSpPr/>
          <p:nvPr/>
        </p:nvSpPr>
        <p:spPr>
          <a:xfrm>
            <a:off x="27432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5" name="Rectangle 24"/>
          <p:cNvSpPr/>
          <p:nvPr/>
        </p:nvSpPr>
        <p:spPr>
          <a:xfrm>
            <a:off x="33528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26" name="Rectangle 25"/>
          <p:cNvSpPr/>
          <p:nvPr/>
        </p:nvSpPr>
        <p:spPr>
          <a:xfrm>
            <a:off x="39624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27" name="Rectangle 26"/>
          <p:cNvSpPr/>
          <p:nvPr/>
        </p:nvSpPr>
        <p:spPr>
          <a:xfrm>
            <a:off x="45720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28" name="Rectangle 27"/>
          <p:cNvSpPr/>
          <p:nvPr/>
        </p:nvSpPr>
        <p:spPr>
          <a:xfrm>
            <a:off x="51816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29" name="Rectangle 28"/>
          <p:cNvSpPr/>
          <p:nvPr/>
        </p:nvSpPr>
        <p:spPr>
          <a:xfrm>
            <a:off x="57912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30" name="Rectangle 29"/>
          <p:cNvSpPr/>
          <p:nvPr/>
        </p:nvSpPr>
        <p:spPr>
          <a:xfrm>
            <a:off x="64008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31" name="TextBox 30"/>
          <p:cNvSpPr txBox="1"/>
          <p:nvPr/>
        </p:nvSpPr>
        <p:spPr>
          <a:xfrm>
            <a:off x="4400387" y="3581400"/>
            <a:ext cx="413896" cy="646331"/>
          </a:xfrm>
          <a:prstGeom prst="rect">
            <a:avLst/>
          </a:prstGeom>
          <a:noFill/>
        </p:spPr>
        <p:txBody>
          <a:bodyPr wrap="none" rtlCol="0">
            <a:spAutoFit/>
          </a:bodyPr>
          <a:lstStyle/>
          <a:p>
            <a:r>
              <a:rPr lang="en-US" sz="3600" dirty="0" smtClean="0"/>
              <a:t>=</a:t>
            </a:r>
            <a:endParaRPr lang="en-US" sz="3600" dirty="0"/>
          </a:p>
        </p:txBody>
      </p:sp>
      <p:sp>
        <p:nvSpPr>
          <p:cNvPr id="32" name="Rectangle 31"/>
          <p:cNvSpPr/>
          <p:nvPr/>
        </p:nvSpPr>
        <p:spPr>
          <a:xfrm>
            <a:off x="152400" y="4151293"/>
            <a:ext cx="1525033" cy="954107"/>
          </a:xfrm>
          <a:prstGeom prst="rect">
            <a:avLst/>
          </a:prstGeom>
        </p:spPr>
        <p:txBody>
          <a:bodyPr wrap="none">
            <a:spAutoFit/>
          </a:bodyPr>
          <a:lstStyle/>
          <a:p>
            <a:pPr algn="r"/>
            <a:r>
              <a:rPr lang="en-US" sz="2800" dirty="0" smtClean="0"/>
              <a:t>Encoded </a:t>
            </a:r>
            <a:br>
              <a:rPr lang="en-US" sz="2800" dirty="0" smtClean="0"/>
            </a:br>
            <a:r>
              <a:rPr lang="en-US" sz="2800" dirty="0" smtClean="0"/>
              <a:t>data:</a:t>
            </a:r>
            <a:endParaRPr lang="en-US" sz="2800" dirty="0"/>
          </a:p>
        </p:txBody>
      </p:sp>
      <p:cxnSp>
        <p:nvCxnSpPr>
          <p:cNvPr id="49" name="Straight Arrow Connector 48"/>
          <p:cNvCxnSpPr/>
          <p:nvPr/>
        </p:nvCxnSpPr>
        <p:spPr>
          <a:xfrm flipH="1">
            <a:off x="6729848" y="2551331"/>
            <a:ext cx="152400" cy="26806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967848" y="2190690"/>
            <a:ext cx="2305439" cy="400110"/>
          </a:xfrm>
          <a:prstGeom prst="rect">
            <a:avLst/>
          </a:prstGeom>
          <a:noFill/>
        </p:spPr>
        <p:txBody>
          <a:bodyPr wrap="none" rtlCol="0">
            <a:spAutoFit/>
          </a:bodyPr>
          <a:lstStyle/>
          <a:p>
            <a:r>
              <a:rPr lang="en-US" sz="2000" dirty="0" smtClean="0"/>
              <a:t>0x9E </a:t>
            </a:r>
            <a:r>
              <a:rPr lang="en-US" sz="2000" dirty="0" smtClean="0">
                <a:sym typeface="Symbol"/>
              </a:rPr>
              <a:t> 0x06 </a:t>
            </a:r>
            <a:r>
              <a:rPr lang="en-US" sz="2000" dirty="0">
                <a:sym typeface="Symbol"/>
              </a:rPr>
              <a:t> </a:t>
            </a:r>
            <a:r>
              <a:rPr lang="en-US" sz="2000" dirty="0" smtClean="0">
                <a:sym typeface="Symbol"/>
              </a:rPr>
              <a:t>0x07</a:t>
            </a:r>
            <a:endParaRPr lang="en-US" sz="2000" dirty="0"/>
          </a:p>
        </p:txBody>
      </p:sp>
      <p:sp>
        <p:nvSpPr>
          <p:cNvPr id="52" name="Rectangle 51"/>
          <p:cNvSpPr/>
          <p:nvPr/>
        </p:nvSpPr>
        <p:spPr>
          <a:xfrm>
            <a:off x="6400800" y="4419600"/>
            <a:ext cx="609600" cy="609600"/>
          </a:xfrm>
          <a:prstGeom prst="rect">
            <a:avLst/>
          </a:prstGeom>
          <a:solidFill>
            <a:schemeClr val="accent6">
              <a:lumMod val="20000"/>
              <a:lumOff val="80000"/>
            </a:schemeClr>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07</a:t>
            </a:r>
            <a:endParaRPr lang="en-US" sz="2400" dirty="0"/>
          </a:p>
        </p:txBody>
      </p:sp>
      <p:sp>
        <p:nvSpPr>
          <p:cNvPr id="61" name="Rectangle 60"/>
          <p:cNvSpPr/>
          <p:nvPr/>
        </p:nvSpPr>
        <p:spPr>
          <a:xfrm>
            <a:off x="5791200" y="4419600"/>
            <a:ext cx="609600" cy="609600"/>
          </a:xfrm>
          <a:prstGeom prst="rect">
            <a:avLst/>
          </a:prstGeom>
          <a:solidFill>
            <a:schemeClr val="accent6">
              <a:lumMod val="20000"/>
              <a:lumOff val="80000"/>
            </a:schemeClr>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07</a:t>
            </a:r>
            <a:endParaRPr lang="en-US" sz="2400" dirty="0"/>
          </a:p>
        </p:txBody>
      </p:sp>
      <p:sp>
        <p:nvSpPr>
          <p:cNvPr id="62" name="Rectangle 61"/>
          <p:cNvSpPr/>
          <p:nvPr/>
        </p:nvSpPr>
        <p:spPr>
          <a:xfrm>
            <a:off x="5181600" y="4419600"/>
            <a:ext cx="609600" cy="609600"/>
          </a:xfrm>
          <a:prstGeom prst="rect">
            <a:avLst/>
          </a:prstGeom>
          <a:solidFill>
            <a:schemeClr val="accent6">
              <a:lumMod val="20000"/>
              <a:lumOff val="80000"/>
            </a:schemeClr>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07</a:t>
            </a:r>
            <a:endParaRPr lang="en-US" sz="2400" dirty="0"/>
          </a:p>
        </p:txBody>
      </p:sp>
      <p:sp>
        <p:nvSpPr>
          <p:cNvPr id="63" name="Rectangle 62"/>
          <p:cNvSpPr/>
          <p:nvPr/>
        </p:nvSpPr>
        <p:spPr>
          <a:xfrm>
            <a:off x="4572000" y="4419600"/>
            <a:ext cx="609600" cy="609600"/>
          </a:xfrm>
          <a:prstGeom prst="rect">
            <a:avLst/>
          </a:prstGeom>
          <a:solidFill>
            <a:schemeClr val="accent6">
              <a:lumMod val="20000"/>
              <a:lumOff val="80000"/>
            </a:schemeClr>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07</a:t>
            </a:r>
            <a:endParaRPr lang="en-US" sz="2400" dirty="0"/>
          </a:p>
        </p:txBody>
      </p:sp>
      <p:sp>
        <p:nvSpPr>
          <p:cNvPr id="64" name="Rectangle 63"/>
          <p:cNvSpPr/>
          <p:nvPr/>
        </p:nvSpPr>
        <p:spPr>
          <a:xfrm>
            <a:off x="3962400" y="4419600"/>
            <a:ext cx="609600" cy="609600"/>
          </a:xfrm>
          <a:prstGeom prst="rect">
            <a:avLst/>
          </a:prstGeom>
          <a:solidFill>
            <a:schemeClr val="accent6">
              <a:lumMod val="20000"/>
              <a:lumOff val="80000"/>
            </a:schemeClr>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07</a:t>
            </a:r>
            <a:endParaRPr lang="en-US" sz="2400" dirty="0"/>
          </a:p>
        </p:txBody>
      </p:sp>
      <p:sp>
        <p:nvSpPr>
          <p:cNvPr id="65" name="Rectangle 64"/>
          <p:cNvSpPr/>
          <p:nvPr/>
        </p:nvSpPr>
        <p:spPr>
          <a:xfrm>
            <a:off x="3352800" y="4419600"/>
            <a:ext cx="609600" cy="609600"/>
          </a:xfrm>
          <a:prstGeom prst="rect">
            <a:avLst/>
          </a:prstGeom>
          <a:solidFill>
            <a:schemeClr val="accent6">
              <a:lumMod val="20000"/>
              <a:lumOff val="80000"/>
            </a:schemeClr>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07</a:t>
            </a:r>
            <a:endParaRPr lang="en-US" sz="2400" dirty="0"/>
          </a:p>
        </p:txBody>
      </p:sp>
      <p:sp>
        <p:nvSpPr>
          <p:cNvPr id="2" name="Slide Number Placeholder 1"/>
          <p:cNvSpPr>
            <a:spLocks noGrp="1"/>
          </p:cNvSpPr>
          <p:nvPr>
            <p:ph type="sldNum" sz="quarter" idx="12"/>
          </p:nvPr>
        </p:nvSpPr>
        <p:spPr/>
        <p:txBody>
          <a:bodyPr/>
          <a:lstStyle/>
          <a:p>
            <a:fld id="{BABEBD89-05F3-4F96-A315-DC3652376F05}" type="slidenum">
              <a:rPr lang="en-US" smtClean="0"/>
              <a:t>78</a:t>
            </a:fld>
            <a:endParaRPr lang="en-US"/>
          </a:p>
        </p:txBody>
      </p:sp>
      <p:sp>
        <p:nvSpPr>
          <p:cNvPr id="72" name="Rectangle 71"/>
          <p:cNvSpPr/>
          <p:nvPr/>
        </p:nvSpPr>
        <p:spPr>
          <a:xfrm>
            <a:off x="6400800" y="2819400"/>
            <a:ext cx="609600" cy="609600"/>
          </a:xfrm>
          <a:prstGeom prst="rect">
            <a:avLst/>
          </a:prstGeom>
          <a:solidFill>
            <a:schemeClr val="accent6">
              <a:lumMod val="20000"/>
              <a:lumOff val="80000"/>
            </a:schemeClr>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9F</a:t>
            </a:r>
            <a:endParaRPr lang="en-US" sz="2400" dirty="0"/>
          </a:p>
        </p:txBody>
      </p:sp>
      <p:sp>
        <p:nvSpPr>
          <p:cNvPr id="73" name="TextBox 72"/>
          <p:cNvSpPr txBox="1"/>
          <p:nvPr/>
        </p:nvSpPr>
        <p:spPr>
          <a:xfrm>
            <a:off x="5967848" y="533306"/>
            <a:ext cx="1494996" cy="400110"/>
          </a:xfrm>
          <a:prstGeom prst="rect">
            <a:avLst/>
          </a:prstGeom>
          <a:noFill/>
        </p:spPr>
        <p:txBody>
          <a:bodyPr wrap="none" rtlCol="0">
            <a:spAutoFit/>
          </a:bodyPr>
          <a:lstStyle/>
          <a:p>
            <a:r>
              <a:rPr lang="en-US" sz="2000" dirty="0" smtClean="0"/>
              <a:t>0x9E </a:t>
            </a:r>
            <a:r>
              <a:rPr lang="en-US" sz="2000" dirty="0" smtClean="0">
                <a:sym typeface="Symbol"/>
              </a:rPr>
              <a:t> 0x06</a:t>
            </a:r>
            <a:endParaRPr lang="en-US" sz="2000" dirty="0"/>
          </a:p>
        </p:txBody>
      </p:sp>
      <p:cxnSp>
        <p:nvCxnSpPr>
          <p:cNvPr id="74" name="Straight Arrow Connector 73"/>
          <p:cNvCxnSpPr/>
          <p:nvPr/>
        </p:nvCxnSpPr>
        <p:spPr>
          <a:xfrm flipH="1">
            <a:off x="6653648" y="874931"/>
            <a:ext cx="152400" cy="26806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Footer Placeholder 32"/>
          <p:cNvSpPr>
            <a:spLocks noGrp="1"/>
          </p:cNvSpPr>
          <p:nvPr>
            <p:ph type="ftr" sz="quarter" idx="11"/>
          </p:nvPr>
        </p:nvSpPr>
        <p:spPr/>
        <p:txBody>
          <a:bodyPr/>
          <a:lstStyle/>
          <a:p>
            <a:r>
              <a:rPr lang="en-US" smtClean="0"/>
              <a:t>Amrita Center for Cybersecurity</a:t>
            </a:r>
            <a:endParaRPr lang="en-US"/>
          </a:p>
        </p:txBody>
      </p:sp>
      <p:sp>
        <p:nvSpPr>
          <p:cNvPr id="46" name="Rectangle 45"/>
          <p:cNvSpPr/>
          <p:nvPr/>
        </p:nvSpPr>
        <p:spPr>
          <a:xfrm>
            <a:off x="2743200" y="2812865"/>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01</a:t>
            </a:r>
            <a:endParaRPr lang="en-US" sz="2400" dirty="0"/>
          </a:p>
        </p:txBody>
      </p:sp>
    </p:spTree>
    <p:extLst>
      <p:ext uri="{BB962C8B-B14F-4D97-AF65-F5344CB8AC3E}">
        <p14:creationId xmlns:p14="http://schemas.microsoft.com/office/powerpoint/2010/main" val="41645946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par>
                                <p:cTn id="31" presetID="10" presetClass="entr" presetSubtype="0" fill="hold" grpId="0" nodeType="withEffect">
                                  <p:stCondLst>
                                    <p:cond delay="0"/>
                                  </p:stCondLst>
                                  <p:childTnLst>
                                    <p:set>
                                      <p:cBhvr>
                                        <p:cTn id="32" dur="1" fill="hold">
                                          <p:stCondLst>
                                            <p:cond delay="0"/>
                                          </p:stCondLst>
                                        </p:cTn>
                                        <p:tgtEl>
                                          <p:spTgt spid="73"/>
                                        </p:tgtEl>
                                        <p:attrNameLst>
                                          <p:attrName>style.visibility</p:attrName>
                                        </p:attrNameLst>
                                      </p:cBhvr>
                                      <p:to>
                                        <p:strVal val="visible"/>
                                      </p:to>
                                    </p:set>
                                    <p:animEffect transition="in" filter="fade">
                                      <p:cBhvr>
                                        <p:cTn id="33"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par>
                                <p:cTn id="34" presetID="10" presetClass="entr" presetSubtype="0" fill="hold" nodeType="withEffect">
                                  <p:stCondLst>
                                    <p:cond delay="0"/>
                                  </p:stCondLst>
                                  <p:childTnLst>
                                    <p:set>
                                      <p:cBhvr>
                                        <p:cTn id="35" dur="1" fill="hold">
                                          <p:stCondLst>
                                            <p:cond delay="0"/>
                                          </p:stCondLst>
                                        </p:cTn>
                                        <p:tgtEl>
                                          <p:spTgt spid="74"/>
                                        </p:tgtEl>
                                        <p:attrNameLst>
                                          <p:attrName>style.visibility</p:attrName>
                                        </p:attrNameLst>
                                      </p:cBhvr>
                                      <p:to>
                                        <p:strVal val="visible"/>
                                      </p:to>
                                    </p:set>
                                    <p:animEffect transition="in" filter="fade">
                                      <p:cBhvr>
                                        <p:cTn id="36" dur="500"/>
                                        <p:tgtEl>
                                          <p:spTgt spid="74"/>
                                        </p:tgtEl>
                                      </p:cBhvr>
                                    </p:animEffect>
                                  </p:childTnLst>
                                  <p:subTnLst>
                                    <p:set>
                                      <p:cBhvr override="childStyle">
                                        <p:cTn dur="1" fill="hold" display="0" masterRel="nextClick" afterEffect="1"/>
                                        <p:tgtEl>
                                          <p:spTgt spid="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2" grpId="0" animBg="1"/>
      <p:bldP spid="61" grpId="0" animBg="1"/>
      <p:bldP spid="62" grpId="0" animBg="1"/>
      <p:bldP spid="63" grpId="0" animBg="1"/>
      <p:bldP spid="64" grpId="0" animBg="1"/>
      <p:bldP spid="65" grpId="0" animBg="1"/>
      <p:bldP spid="72" grpId="0" animBg="1"/>
      <p:bldP spid="7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5" name="Rectangle 4"/>
          <p:cNvSpPr/>
          <p:nvPr/>
        </p:nvSpPr>
        <p:spPr>
          <a:xfrm>
            <a:off x="27432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6" name="Rectangle 5"/>
          <p:cNvSpPr/>
          <p:nvPr/>
        </p:nvSpPr>
        <p:spPr>
          <a:xfrm>
            <a:off x="33528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7" name="Rectangle 6"/>
          <p:cNvSpPr/>
          <p:nvPr/>
        </p:nvSpPr>
        <p:spPr>
          <a:xfrm>
            <a:off x="39624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8" name="Rectangle 7"/>
          <p:cNvSpPr/>
          <p:nvPr/>
        </p:nvSpPr>
        <p:spPr>
          <a:xfrm>
            <a:off x="45720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9" name="Rectangle 8"/>
          <p:cNvSpPr/>
          <p:nvPr/>
        </p:nvSpPr>
        <p:spPr>
          <a:xfrm>
            <a:off x="51816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0" name="Rectangle 9"/>
          <p:cNvSpPr/>
          <p:nvPr/>
        </p:nvSpPr>
        <p:spPr>
          <a:xfrm>
            <a:off x="57912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1" name="Rectangle 10"/>
          <p:cNvSpPr/>
          <p:nvPr/>
        </p:nvSpPr>
        <p:spPr>
          <a:xfrm>
            <a:off x="64008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2" name="Rectangle 11"/>
          <p:cNvSpPr/>
          <p:nvPr/>
        </p:nvSpPr>
        <p:spPr>
          <a:xfrm>
            <a:off x="21336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AB</a:t>
            </a:r>
            <a:endParaRPr lang="en-US" sz="2400" dirty="0"/>
          </a:p>
        </p:txBody>
      </p:sp>
      <p:sp>
        <p:nvSpPr>
          <p:cNvPr id="13" name="Rectangle 12"/>
          <p:cNvSpPr/>
          <p:nvPr/>
        </p:nvSpPr>
        <p:spPr>
          <a:xfrm>
            <a:off x="27432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01</a:t>
            </a:r>
            <a:endParaRPr lang="en-US" sz="2400" dirty="0"/>
          </a:p>
        </p:txBody>
      </p:sp>
      <p:sp>
        <p:nvSpPr>
          <p:cNvPr id="14" name="Rectangle 13"/>
          <p:cNvSpPr/>
          <p:nvPr/>
        </p:nvSpPr>
        <p:spPr>
          <a:xfrm>
            <a:off x="33528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4F</a:t>
            </a:r>
            <a:endParaRPr lang="en-US" sz="2400" dirty="0"/>
          </a:p>
        </p:txBody>
      </p:sp>
      <p:sp>
        <p:nvSpPr>
          <p:cNvPr id="15" name="Rectangle 14"/>
          <p:cNvSpPr/>
          <p:nvPr/>
        </p:nvSpPr>
        <p:spPr>
          <a:xfrm>
            <a:off x="39624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21</a:t>
            </a:r>
            <a:endParaRPr lang="en-US" sz="2400" dirty="0"/>
          </a:p>
        </p:txBody>
      </p:sp>
      <p:sp>
        <p:nvSpPr>
          <p:cNvPr id="16" name="Rectangle 15"/>
          <p:cNvSpPr/>
          <p:nvPr/>
        </p:nvSpPr>
        <p:spPr>
          <a:xfrm>
            <a:off x="45720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00</a:t>
            </a:r>
            <a:endParaRPr lang="en-US" sz="2400" dirty="0"/>
          </a:p>
        </p:txBody>
      </p:sp>
      <p:sp>
        <p:nvSpPr>
          <p:cNvPr id="17" name="Rectangle 16"/>
          <p:cNvSpPr/>
          <p:nvPr/>
        </p:nvSpPr>
        <p:spPr>
          <a:xfrm>
            <a:off x="51816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7C</a:t>
            </a:r>
            <a:endParaRPr lang="en-US" sz="2400" dirty="0"/>
          </a:p>
        </p:txBody>
      </p:sp>
      <p:sp>
        <p:nvSpPr>
          <p:cNvPr id="18" name="Rectangle 17"/>
          <p:cNvSpPr/>
          <p:nvPr/>
        </p:nvSpPr>
        <p:spPr>
          <a:xfrm>
            <a:off x="57912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02</a:t>
            </a:r>
            <a:endParaRPr lang="en-US" sz="2400" dirty="0"/>
          </a:p>
        </p:txBody>
      </p:sp>
      <p:sp>
        <p:nvSpPr>
          <p:cNvPr id="19" name="Rectangle 18"/>
          <p:cNvSpPr/>
          <p:nvPr/>
        </p:nvSpPr>
        <p:spPr>
          <a:xfrm>
            <a:off x="6400800" y="28194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9</a:t>
            </a:r>
            <a:r>
              <a:rPr lang="en-US" sz="2400" dirty="0"/>
              <a:t>E</a:t>
            </a:r>
          </a:p>
        </p:txBody>
      </p:sp>
      <p:sp>
        <p:nvSpPr>
          <p:cNvPr id="20" name="Rectangle 19"/>
          <p:cNvSpPr/>
          <p:nvPr/>
        </p:nvSpPr>
        <p:spPr>
          <a:xfrm>
            <a:off x="421961" y="1143000"/>
            <a:ext cx="1255472" cy="584775"/>
          </a:xfrm>
          <a:prstGeom prst="rect">
            <a:avLst/>
          </a:prstGeom>
        </p:spPr>
        <p:txBody>
          <a:bodyPr wrap="none">
            <a:spAutoFit/>
          </a:bodyPr>
          <a:lstStyle/>
          <a:p>
            <a:r>
              <a:rPr lang="en-US" sz="3200" dirty="0"/>
              <a:t>F</a:t>
            </a:r>
            <a:r>
              <a:rPr lang="en-US" sz="3200" baseline="-25000" dirty="0"/>
              <a:t>k</a:t>
            </a:r>
            <a:r>
              <a:rPr lang="en-US" sz="3200" baseline="30000" dirty="0"/>
              <a:t>-1</a:t>
            </a:r>
            <a:r>
              <a:rPr lang="en-US" sz="3200" dirty="0"/>
              <a:t>(c</a:t>
            </a:r>
            <a:r>
              <a:rPr lang="en-US" sz="3200" dirty="0" smtClean="0"/>
              <a:t>):</a:t>
            </a:r>
            <a:endParaRPr lang="en-US" sz="3200" dirty="0"/>
          </a:p>
        </p:txBody>
      </p:sp>
      <p:sp>
        <p:nvSpPr>
          <p:cNvPr id="21" name="Rectangle 20"/>
          <p:cNvSpPr/>
          <p:nvPr/>
        </p:nvSpPr>
        <p:spPr>
          <a:xfrm>
            <a:off x="1060148" y="2844225"/>
            <a:ext cx="617285" cy="584775"/>
          </a:xfrm>
          <a:prstGeom prst="rect">
            <a:avLst/>
          </a:prstGeom>
        </p:spPr>
        <p:txBody>
          <a:bodyPr wrap="none">
            <a:spAutoFit/>
          </a:bodyPr>
          <a:lstStyle/>
          <a:p>
            <a:r>
              <a:rPr lang="en-US" sz="3200" dirty="0" smtClean="0"/>
              <a:t>IV:</a:t>
            </a:r>
            <a:endParaRPr lang="en-US" sz="3200" dirty="0"/>
          </a:p>
        </p:txBody>
      </p:sp>
      <p:sp>
        <p:nvSpPr>
          <p:cNvPr id="22" name="TextBox 21"/>
          <p:cNvSpPr txBox="1"/>
          <p:nvPr/>
        </p:nvSpPr>
        <p:spPr>
          <a:xfrm>
            <a:off x="4337870" y="1905000"/>
            <a:ext cx="538930" cy="646331"/>
          </a:xfrm>
          <a:prstGeom prst="rect">
            <a:avLst/>
          </a:prstGeom>
          <a:noFill/>
        </p:spPr>
        <p:txBody>
          <a:bodyPr wrap="none" rtlCol="0">
            <a:spAutoFit/>
          </a:bodyPr>
          <a:lstStyle/>
          <a:p>
            <a:r>
              <a:rPr lang="en-US" sz="3600" dirty="0" smtClean="0">
                <a:sym typeface="Symbol"/>
              </a:rPr>
              <a:t></a:t>
            </a:r>
            <a:endParaRPr lang="en-US" sz="3600" dirty="0"/>
          </a:p>
        </p:txBody>
      </p:sp>
      <p:sp>
        <p:nvSpPr>
          <p:cNvPr id="23" name="Rectangle 22"/>
          <p:cNvSpPr/>
          <p:nvPr/>
        </p:nvSpPr>
        <p:spPr>
          <a:xfrm>
            <a:off x="21336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4" name="Rectangle 23"/>
          <p:cNvSpPr/>
          <p:nvPr/>
        </p:nvSpPr>
        <p:spPr>
          <a:xfrm>
            <a:off x="27432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5" name="Rectangle 24"/>
          <p:cNvSpPr/>
          <p:nvPr/>
        </p:nvSpPr>
        <p:spPr>
          <a:xfrm>
            <a:off x="33528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26" name="Rectangle 25"/>
          <p:cNvSpPr/>
          <p:nvPr/>
        </p:nvSpPr>
        <p:spPr>
          <a:xfrm>
            <a:off x="39624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27" name="Rectangle 26"/>
          <p:cNvSpPr/>
          <p:nvPr/>
        </p:nvSpPr>
        <p:spPr>
          <a:xfrm>
            <a:off x="45720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28" name="Rectangle 27"/>
          <p:cNvSpPr/>
          <p:nvPr/>
        </p:nvSpPr>
        <p:spPr>
          <a:xfrm>
            <a:off x="51816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29" name="Rectangle 28"/>
          <p:cNvSpPr/>
          <p:nvPr/>
        </p:nvSpPr>
        <p:spPr>
          <a:xfrm>
            <a:off x="57912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30" name="Rectangle 29"/>
          <p:cNvSpPr/>
          <p:nvPr/>
        </p:nvSpPr>
        <p:spPr>
          <a:xfrm>
            <a:off x="64008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31" name="TextBox 30"/>
          <p:cNvSpPr txBox="1"/>
          <p:nvPr/>
        </p:nvSpPr>
        <p:spPr>
          <a:xfrm>
            <a:off x="4400387" y="3581400"/>
            <a:ext cx="413896" cy="646331"/>
          </a:xfrm>
          <a:prstGeom prst="rect">
            <a:avLst/>
          </a:prstGeom>
          <a:noFill/>
        </p:spPr>
        <p:txBody>
          <a:bodyPr wrap="none" rtlCol="0">
            <a:spAutoFit/>
          </a:bodyPr>
          <a:lstStyle/>
          <a:p>
            <a:r>
              <a:rPr lang="en-US" sz="3600" dirty="0" smtClean="0"/>
              <a:t>=</a:t>
            </a:r>
            <a:endParaRPr lang="en-US" sz="3600" dirty="0"/>
          </a:p>
        </p:txBody>
      </p:sp>
      <p:sp>
        <p:nvSpPr>
          <p:cNvPr id="32" name="Rectangle 31"/>
          <p:cNvSpPr/>
          <p:nvPr/>
        </p:nvSpPr>
        <p:spPr>
          <a:xfrm>
            <a:off x="152400" y="4151293"/>
            <a:ext cx="1525033" cy="954107"/>
          </a:xfrm>
          <a:prstGeom prst="rect">
            <a:avLst/>
          </a:prstGeom>
        </p:spPr>
        <p:txBody>
          <a:bodyPr wrap="none">
            <a:spAutoFit/>
          </a:bodyPr>
          <a:lstStyle/>
          <a:p>
            <a:pPr algn="r"/>
            <a:r>
              <a:rPr lang="en-US" sz="2800" dirty="0" smtClean="0"/>
              <a:t>Encoded </a:t>
            </a:r>
            <a:br>
              <a:rPr lang="en-US" sz="2800" dirty="0" smtClean="0"/>
            </a:br>
            <a:r>
              <a:rPr lang="en-US" sz="2800" dirty="0" smtClean="0"/>
              <a:t>data:</a:t>
            </a:r>
            <a:endParaRPr lang="en-US" sz="2800" dirty="0"/>
          </a:p>
        </p:txBody>
      </p:sp>
      <p:sp>
        <p:nvSpPr>
          <p:cNvPr id="47" name="Rectangle 46"/>
          <p:cNvSpPr/>
          <p:nvPr/>
        </p:nvSpPr>
        <p:spPr>
          <a:xfrm>
            <a:off x="6400800" y="28194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9F</a:t>
            </a:r>
            <a:endParaRPr lang="en-US" sz="2400" dirty="0"/>
          </a:p>
        </p:txBody>
      </p:sp>
      <p:sp>
        <p:nvSpPr>
          <p:cNvPr id="52" name="Rectangle 51"/>
          <p:cNvSpPr/>
          <p:nvPr/>
        </p:nvSpPr>
        <p:spPr>
          <a:xfrm>
            <a:off x="6400800" y="44196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07</a:t>
            </a:r>
            <a:endParaRPr lang="en-US" sz="2400" dirty="0"/>
          </a:p>
        </p:txBody>
      </p:sp>
      <p:sp>
        <p:nvSpPr>
          <p:cNvPr id="54" name="Rectangle 53"/>
          <p:cNvSpPr/>
          <p:nvPr/>
        </p:nvSpPr>
        <p:spPr>
          <a:xfrm>
            <a:off x="5791200" y="28194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03</a:t>
            </a:r>
            <a:endParaRPr lang="en-US" sz="2400" dirty="0"/>
          </a:p>
        </p:txBody>
      </p:sp>
      <p:cxnSp>
        <p:nvCxnSpPr>
          <p:cNvPr id="55" name="Straight Arrow Connector 54"/>
          <p:cNvCxnSpPr/>
          <p:nvPr/>
        </p:nvCxnSpPr>
        <p:spPr>
          <a:xfrm flipH="1">
            <a:off x="6096000" y="2551331"/>
            <a:ext cx="152400" cy="26806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334000" y="2190690"/>
            <a:ext cx="2310248" cy="400110"/>
          </a:xfrm>
          <a:prstGeom prst="rect">
            <a:avLst/>
          </a:prstGeom>
          <a:noFill/>
        </p:spPr>
        <p:txBody>
          <a:bodyPr wrap="none" rtlCol="0">
            <a:spAutoFit/>
          </a:bodyPr>
          <a:lstStyle/>
          <a:p>
            <a:r>
              <a:rPr lang="en-US" sz="2000" dirty="0" smtClean="0"/>
              <a:t>0x02 </a:t>
            </a:r>
            <a:r>
              <a:rPr lang="en-US" sz="2000" dirty="0" smtClean="0">
                <a:sym typeface="Symbol"/>
              </a:rPr>
              <a:t> 0x06 </a:t>
            </a:r>
            <a:r>
              <a:rPr lang="en-US" sz="2000" dirty="0">
                <a:sym typeface="Symbol"/>
              </a:rPr>
              <a:t> </a:t>
            </a:r>
            <a:r>
              <a:rPr lang="en-US" sz="2000" dirty="0" smtClean="0">
                <a:sym typeface="Symbol"/>
              </a:rPr>
              <a:t>0x07</a:t>
            </a:r>
            <a:endParaRPr lang="en-US" sz="2000" dirty="0"/>
          </a:p>
        </p:txBody>
      </p:sp>
      <p:sp>
        <p:nvSpPr>
          <p:cNvPr id="57" name="Rectangle 56"/>
          <p:cNvSpPr/>
          <p:nvPr/>
        </p:nvSpPr>
        <p:spPr>
          <a:xfrm>
            <a:off x="5181600" y="28194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7D</a:t>
            </a:r>
            <a:endParaRPr lang="en-US" sz="2400" dirty="0"/>
          </a:p>
        </p:txBody>
      </p:sp>
      <p:sp>
        <p:nvSpPr>
          <p:cNvPr id="58" name="Rectangle 57"/>
          <p:cNvSpPr/>
          <p:nvPr/>
        </p:nvSpPr>
        <p:spPr>
          <a:xfrm>
            <a:off x="4572000" y="28194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800" dirty="0" smtClean="0"/>
              <a:t>01</a:t>
            </a:r>
            <a:endParaRPr lang="en-US" sz="2800" dirty="0"/>
          </a:p>
        </p:txBody>
      </p:sp>
      <p:sp>
        <p:nvSpPr>
          <p:cNvPr id="59" name="Rectangle 58"/>
          <p:cNvSpPr/>
          <p:nvPr/>
        </p:nvSpPr>
        <p:spPr>
          <a:xfrm>
            <a:off x="3962400" y="28194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800" dirty="0" smtClean="0"/>
              <a:t>20</a:t>
            </a:r>
            <a:endParaRPr lang="en-US" sz="2800" dirty="0"/>
          </a:p>
        </p:txBody>
      </p:sp>
      <p:sp>
        <p:nvSpPr>
          <p:cNvPr id="60" name="Rectangle 59"/>
          <p:cNvSpPr/>
          <p:nvPr/>
        </p:nvSpPr>
        <p:spPr>
          <a:xfrm>
            <a:off x="3352800" y="28194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4E</a:t>
            </a:r>
            <a:endParaRPr lang="en-US" sz="2400" dirty="0"/>
          </a:p>
        </p:txBody>
      </p:sp>
      <p:sp>
        <p:nvSpPr>
          <p:cNvPr id="61" name="Rectangle 60"/>
          <p:cNvSpPr/>
          <p:nvPr/>
        </p:nvSpPr>
        <p:spPr>
          <a:xfrm>
            <a:off x="5791200" y="44196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07</a:t>
            </a:r>
            <a:endParaRPr lang="en-US" sz="2400" dirty="0"/>
          </a:p>
        </p:txBody>
      </p:sp>
      <p:sp>
        <p:nvSpPr>
          <p:cNvPr id="62" name="Rectangle 61"/>
          <p:cNvSpPr/>
          <p:nvPr/>
        </p:nvSpPr>
        <p:spPr>
          <a:xfrm>
            <a:off x="5181600" y="44196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07</a:t>
            </a:r>
            <a:endParaRPr lang="en-US" sz="2400" dirty="0"/>
          </a:p>
        </p:txBody>
      </p:sp>
      <p:sp>
        <p:nvSpPr>
          <p:cNvPr id="63" name="Rectangle 62"/>
          <p:cNvSpPr/>
          <p:nvPr/>
        </p:nvSpPr>
        <p:spPr>
          <a:xfrm>
            <a:off x="4572000" y="44196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800" dirty="0" smtClean="0"/>
              <a:t>07</a:t>
            </a:r>
            <a:endParaRPr lang="en-US" sz="2800" dirty="0"/>
          </a:p>
        </p:txBody>
      </p:sp>
      <p:sp>
        <p:nvSpPr>
          <p:cNvPr id="64" name="Rectangle 63"/>
          <p:cNvSpPr/>
          <p:nvPr/>
        </p:nvSpPr>
        <p:spPr>
          <a:xfrm>
            <a:off x="3962400" y="44196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07</a:t>
            </a:r>
            <a:endParaRPr lang="en-US" sz="2400" dirty="0"/>
          </a:p>
        </p:txBody>
      </p:sp>
      <p:sp>
        <p:nvSpPr>
          <p:cNvPr id="65" name="Rectangle 64"/>
          <p:cNvSpPr/>
          <p:nvPr/>
        </p:nvSpPr>
        <p:spPr>
          <a:xfrm>
            <a:off x="3352800" y="44196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07</a:t>
            </a:r>
            <a:endParaRPr lang="en-US" sz="2400" dirty="0"/>
          </a:p>
        </p:txBody>
      </p:sp>
      <p:sp>
        <p:nvSpPr>
          <p:cNvPr id="2" name="Slide Number Placeholder 1"/>
          <p:cNvSpPr>
            <a:spLocks noGrp="1"/>
          </p:cNvSpPr>
          <p:nvPr>
            <p:ph type="sldNum" sz="quarter" idx="12"/>
          </p:nvPr>
        </p:nvSpPr>
        <p:spPr/>
        <p:txBody>
          <a:bodyPr/>
          <a:lstStyle/>
          <a:p>
            <a:fld id="{BABEBD89-05F3-4F96-A315-DC3652376F05}" type="slidenum">
              <a:rPr lang="en-US" smtClean="0"/>
              <a:t>79</a:t>
            </a:fld>
            <a:endParaRPr lang="en-US"/>
          </a:p>
        </p:txBody>
      </p:sp>
      <p:sp>
        <p:nvSpPr>
          <p:cNvPr id="3" name="Footer Placeholder 2"/>
          <p:cNvSpPr>
            <a:spLocks noGrp="1"/>
          </p:cNvSpPr>
          <p:nvPr>
            <p:ph type="ftr" sz="quarter" idx="11"/>
          </p:nvPr>
        </p:nvSpPr>
        <p:spPr/>
        <p:txBody>
          <a:bodyPr/>
          <a:lstStyle/>
          <a:p>
            <a:r>
              <a:rPr lang="en-US" smtClean="0"/>
              <a:t>Amrita Center for Cybersecurity</a:t>
            </a:r>
            <a:endParaRPr lang="en-US"/>
          </a:p>
        </p:txBody>
      </p:sp>
      <p:sp>
        <p:nvSpPr>
          <p:cNvPr id="53" name="TextBox 52"/>
          <p:cNvSpPr txBox="1"/>
          <p:nvPr/>
        </p:nvSpPr>
        <p:spPr>
          <a:xfrm>
            <a:off x="1223589" y="5256628"/>
            <a:ext cx="6644550" cy="1200328"/>
          </a:xfrm>
          <a:prstGeom prst="rect">
            <a:avLst/>
          </a:prstGeom>
          <a:noFill/>
        </p:spPr>
        <p:txBody>
          <a:bodyPr wrap="square" rtlCol="0">
            <a:spAutoFit/>
          </a:bodyPr>
          <a:lstStyle/>
          <a:p>
            <a:pPr algn="ctr"/>
            <a:r>
              <a:rPr lang="en-US" sz="2400" dirty="0" smtClean="0"/>
              <a:t>Attacker does not know second byte, so the attacker tries all possible values of IV for which 2</a:t>
            </a:r>
            <a:r>
              <a:rPr lang="en-US" sz="2400" baseline="30000" dirty="0" smtClean="0"/>
              <a:t>nd</a:t>
            </a:r>
            <a:r>
              <a:rPr lang="en-US" sz="2400" dirty="0" smtClean="0"/>
              <a:t> byte of encoded data is 0x7</a:t>
            </a:r>
            <a:endParaRPr lang="en-US" sz="2400" dirty="0"/>
          </a:p>
        </p:txBody>
      </p:sp>
    </p:spTree>
    <p:extLst>
      <p:ext uri="{BB962C8B-B14F-4D97-AF65-F5344CB8AC3E}">
        <p14:creationId xmlns:p14="http://schemas.microsoft.com/office/powerpoint/2010/main" val="169484699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subTnLst>
                                    <p:set>
                                      <p:cBhvr override="childStyle">
                                        <p:cTn dur="1" fill="hold" display="0" masterRel="nextClick" afterEffect="1"/>
                                        <p:tgtEl>
                                          <p:spTgt spid="55"/>
                                        </p:tgtEl>
                                        <p:attrNameLst>
                                          <p:attrName>style.visibility</p:attrName>
                                        </p:attrNameLst>
                                      </p:cBhvr>
                                      <p:to>
                                        <p:strVal val="hidden"/>
                                      </p:to>
                                    </p:set>
                                  </p:subTnLst>
                                </p:cTn>
                              </p:par>
                              <p:par>
                                <p:cTn id="18" presetID="10" presetClass="entr" presetSubtype="0" fill="hold" grpId="0" nodeType="with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subTnLst>
                                    <p:set>
                                      <p:cBhvr override="childStyle">
                                        <p:cTn dur="1" fill="hold" display="0" masterRel="nextClick" afterEffect="1"/>
                                        <p:tgtEl>
                                          <p:spTgt spid="56"/>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animBg="1"/>
      <p:bldP spid="54" grpId="0" animBg="1"/>
      <p:bldP spid="56" grpId="0"/>
      <p:bldP spid="57" grpId="0" animBg="1"/>
      <p:bldP spid="58" grpId="0" animBg="1"/>
      <p:bldP spid="59" grpId="0" animBg="1"/>
      <p:bldP spid="60" grpId="0" animBg="1"/>
      <p:bldP spid="61" grpId="0" animBg="1"/>
      <p:bldP spid="62" grpId="0" animBg="1"/>
      <p:bldP spid="63" grpId="0" animBg="1"/>
      <p:bldP spid="64" grpId="0" animBg="1"/>
      <p:bldP spid="6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bad news …</a:t>
            </a:r>
            <a:endParaRPr lang="en-US" dirty="0"/>
          </a:p>
        </p:txBody>
      </p:sp>
      <p:sp>
        <p:nvSpPr>
          <p:cNvPr id="6" name="Content Placeholder 5"/>
          <p:cNvSpPr>
            <a:spLocks noGrp="1"/>
          </p:cNvSpPr>
          <p:nvPr>
            <p:ph idx="1"/>
          </p:nvPr>
        </p:nvSpPr>
        <p:spPr/>
        <p:txBody>
          <a:bodyPr/>
          <a:lstStyle/>
          <a:p>
            <a:r>
              <a:rPr lang="en-US" dirty="0" smtClean="0"/>
              <a:t>The key is atleast as long as the message </a:t>
            </a:r>
          </a:p>
          <a:p>
            <a:r>
              <a:rPr lang="en-US" dirty="0" smtClean="0"/>
              <a:t>Hard to use in practice</a:t>
            </a:r>
          </a:p>
          <a:p>
            <a:r>
              <a:rPr lang="en-US" dirty="0" smtClean="0"/>
              <a:t>Shannon has proved the </a:t>
            </a:r>
            <a:r>
              <a:rPr lang="en-US" i="1" dirty="0" smtClean="0"/>
              <a:t>bad news lemma</a:t>
            </a:r>
          </a:p>
          <a:p>
            <a:pPr lvl="1"/>
            <a:r>
              <a:rPr lang="en-US" i="1" dirty="0" smtClean="0"/>
              <a:t>For perfect secrecry the |K| &gt;=  |M|</a:t>
            </a:r>
            <a:endParaRPr lang="en-US" i="1" dirty="0"/>
          </a:p>
        </p:txBody>
      </p:sp>
      <p:sp>
        <p:nvSpPr>
          <p:cNvPr id="7" name="Footer Placeholder 6"/>
          <p:cNvSpPr>
            <a:spLocks noGrp="1"/>
          </p:cNvSpPr>
          <p:nvPr>
            <p:ph type="ftr" sz="quarter" idx="11"/>
          </p:nvPr>
        </p:nvSpPr>
        <p:spPr/>
        <p:txBody>
          <a:bodyPr/>
          <a:lstStyle/>
          <a:p>
            <a:r>
              <a:rPr lang="en-US" smtClean="0"/>
              <a:t>AMRITA CENTER FOR CYBERSECURITY</a:t>
            </a:r>
            <a:endParaRPr lang="en-US"/>
          </a:p>
        </p:txBody>
      </p:sp>
      <p:sp>
        <p:nvSpPr>
          <p:cNvPr id="8" name="Slide Number Placeholder 7"/>
          <p:cNvSpPr>
            <a:spLocks noGrp="1"/>
          </p:cNvSpPr>
          <p:nvPr>
            <p:ph type="sldNum" sz="quarter" idx="12"/>
          </p:nvPr>
        </p:nvSpPr>
        <p:spPr/>
        <p:txBody>
          <a:bodyPr/>
          <a:lstStyle/>
          <a:p>
            <a:fld id="{26EAE79F-8373-9B49-B0D1-4D8E73CDE129}" type="slidenum">
              <a:rPr lang="en-US" smtClean="0"/>
              <a:t>8</a:t>
            </a:fld>
            <a:endParaRPr lang="en-US"/>
          </a:p>
        </p:txBody>
      </p:sp>
    </p:spTree>
    <p:extLst>
      <p:ext uri="{BB962C8B-B14F-4D97-AF65-F5344CB8AC3E}">
        <p14:creationId xmlns:p14="http://schemas.microsoft.com/office/powerpoint/2010/main" val="7549024"/>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5" name="Rectangle 4"/>
          <p:cNvSpPr/>
          <p:nvPr/>
        </p:nvSpPr>
        <p:spPr>
          <a:xfrm>
            <a:off x="27432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6" name="Rectangle 5"/>
          <p:cNvSpPr/>
          <p:nvPr/>
        </p:nvSpPr>
        <p:spPr>
          <a:xfrm>
            <a:off x="33528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7" name="Rectangle 6"/>
          <p:cNvSpPr/>
          <p:nvPr/>
        </p:nvSpPr>
        <p:spPr>
          <a:xfrm>
            <a:off x="39624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8" name="Rectangle 7"/>
          <p:cNvSpPr/>
          <p:nvPr/>
        </p:nvSpPr>
        <p:spPr>
          <a:xfrm>
            <a:off x="45720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9" name="Rectangle 8"/>
          <p:cNvSpPr/>
          <p:nvPr/>
        </p:nvSpPr>
        <p:spPr>
          <a:xfrm>
            <a:off x="51816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0" name="Rectangle 9"/>
          <p:cNvSpPr/>
          <p:nvPr/>
        </p:nvSpPr>
        <p:spPr>
          <a:xfrm>
            <a:off x="57912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1" name="Rectangle 10"/>
          <p:cNvSpPr/>
          <p:nvPr/>
        </p:nvSpPr>
        <p:spPr>
          <a:xfrm>
            <a:off x="64008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2" name="Rectangle 11"/>
          <p:cNvSpPr/>
          <p:nvPr/>
        </p:nvSpPr>
        <p:spPr>
          <a:xfrm>
            <a:off x="21336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AB</a:t>
            </a:r>
            <a:endParaRPr lang="en-US" sz="2400" dirty="0"/>
          </a:p>
        </p:txBody>
      </p:sp>
      <p:sp>
        <p:nvSpPr>
          <p:cNvPr id="13" name="Rectangle 12"/>
          <p:cNvSpPr/>
          <p:nvPr/>
        </p:nvSpPr>
        <p:spPr>
          <a:xfrm>
            <a:off x="27432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01</a:t>
            </a:r>
            <a:endParaRPr lang="en-US" sz="2400" dirty="0"/>
          </a:p>
        </p:txBody>
      </p:sp>
      <p:sp>
        <p:nvSpPr>
          <p:cNvPr id="14" name="Rectangle 13"/>
          <p:cNvSpPr/>
          <p:nvPr/>
        </p:nvSpPr>
        <p:spPr>
          <a:xfrm>
            <a:off x="33528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4F</a:t>
            </a:r>
            <a:endParaRPr lang="en-US" sz="2400" dirty="0"/>
          </a:p>
        </p:txBody>
      </p:sp>
      <p:sp>
        <p:nvSpPr>
          <p:cNvPr id="15" name="Rectangle 14"/>
          <p:cNvSpPr/>
          <p:nvPr/>
        </p:nvSpPr>
        <p:spPr>
          <a:xfrm>
            <a:off x="39624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21</a:t>
            </a:r>
            <a:endParaRPr lang="en-US" sz="2400" dirty="0"/>
          </a:p>
        </p:txBody>
      </p:sp>
      <p:sp>
        <p:nvSpPr>
          <p:cNvPr id="16" name="Rectangle 15"/>
          <p:cNvSpPr/>
          <p:nvPr/>
        </p:nvSpPr>
        <p:spPr>
          <a:xfrm>
            <a:off x="45720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00</a:t>
            </a:r>
            <a:endParaRPr lang="en-US" sz="2400" dirty="0"/>
          </a:p>
        </p:txBody>
      </p:sp>
      <p:sp>
        <p:nvSpPr>
          <p:cNvPr id="17" name="Rectangle 16"/>
          <p:cNvSpPr/>
          <p:nvPr/>
        </p:nvSpPr>
        <p:spPr>
          <a:xfrm>
            <a:off x="51816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7C</a:t>
            </a:r>
            <a:endParaRPr lang="en-US" sz="2400" dirty="0"/>
          </a:p>
        </p:txBody>
      </p:sp>
      <p:sp>
        <p:nvSpPr>
          <p:cNvPr id="18" name="Rectangle 17"/>
          <p:cNvSpPr/>
          <p:nvPr/>
        </p:nvSpPr>
        <p:spPr>
          <a:xfrm>
            <a:off x="57912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02</a:t>
            </a:r>
            <a:endParaRPr lang="en-US" sz="2400" dirty="0"/>
          </a:p>
        </p:txBody>
      </p:sp>
      <p:sp>
        <p:nvSpPr>
          <p:cNvPr id="19" name="Rectangle 18"/>
          <p:cNvSpPr/>
          <p:nvPr/>
        </p:nvSpPr>
        <p:spPr>
          <a:xfrm>
            <a:off x="64008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9</a:t>
            </a:r>
            <a:r>
              <a:rPr lang="en-US" sz="2400" dirty="0"/>
              <a:t>E</a:t>
            </a:r>
          </a:p>
        </p:txBody>
      </p:sp>
      <p:sp>
        <p:nvSpPr>
          <p:cNvPr id="20" name="Rectangle 19"/>
          <p:cNvSpPr/>
          <p:nvPr/>
        </p:nvSpPr>
        <p:spPr>
          <a:xfrm>
            <a:off x="421961" y="1143000"/>
            <a:ext cx="1255472" cy="584775"/>
          </a:xfrm>
          <a:prstGeom prst="rect">
            <a:avLst/>
          </a:prstGeom>
        </p:spPr>
        <p:txBody>
          <a:bodyPr wrap="none">
            <a:spAutoFit/>
          </a:bodyPr>
          <a:lstStyle/>
          <a:p>
            <a:r>
              <a:rPr lang="en-US" sz="3200" dirty="0"/>
              <a:t>F</a:t>
            </a:r>
            <a:r>
              <a:rPr lang="en-US" sz="3200" baseline="-25000" dirty="0"/>
              <a:t>k</a:t>
            </a:r>
            <a:r>
              <a:rPr lang="en-US" sz="3200" baseline="30000" dirty="0"/>
              <a:t>-1</a:t>
            </a:r>
            <a:r>
              <a:rPr lang="en-US" sz="3200" dirty="0"/>
              <a:t>(c</a:t>
            </a:r>
            <a:r>
              <a:rPr lang="en-US" sz="3200" dirty="0" smtClean="0"/>
              <a:t>):</a:t>
            </a:r>
            <a:endParaRPr lang="en-US" sz="3200" dirty="0"/>
          </a:p>
        </p:txBody>
      </p:sp>
      <p:sp>
        <p:nvSpPr>
          <p:cNvPr id="21" name="Rectangle 20"/>
          <p:cNvSpPr/>
          <p:nvPr/>
        </p:nvSpPr>
        <p:spPr>
          <a:xfrm>
            <a:off x="1060148" y="2844225"/>
            <a:ext cx="617285" cy="584775"/>
          </a:xfrm>
          <a:prstGeom prst="rect">
            <a:avLst/>
          </a:prstGeom>
        </p:spPr>
        <p:txBody>
          <a:bodyPr wrap="none">
            <a:spAutoFit/>
          </a:bodyPr>
          <a:lstStyle/>
          <a:p>
            <a:r>
              <a:rPr lang="en-US" sz="3200" dirty="0" smtClean="0"/>
              <a:t>IV:</a:t>
            </a:r>
            <a:endParaRPr lang="en-US" sz="3200" dirty="0"/>
          </a:p>
        </p:txBody>
      </p:sp>
      <p:sp>
        <p:nvSpPr>
          <p:cNvPr id="22" name="TextBox 21"/>
          <p:cNvSpPr txBox="1"/>
          <p:nvPr/>
        </p:nvSpPr>
        <p:spPr>
          <a:xfrm>
            <a:off x="4337870" y="1905000"/>
            <a:ext cx="538930" cy="646331"/>
          </a:xfrm>
          <a:prstGeom prst="rect">
            <a:avLst/>
          </a:prstGeom>
          <a:noFill/>
        </p:spPr>
        <p:txBody>
          <a:bodyPr wrap="none" rtlCol="0">
            <a:spAutoFit/>
          </a:bodyPr>
          <a:lstStyle/>
          <a:p>
            <a:r>
              <a:rPr lang="en-US" sz="3600" dirty="0" smtClean="0">
                <a:sym typeface="Symbol"/>
              </a:rPr>
              <a:t></a:t>
            </a:r>
            <a:endParaRPr lang="en-US" sz="3600" dirty="0"/>
          </a:p>
        </p:txBody>
      </p:sp>
      <p:sp>
        <p:nvSpPr>
          <p:cNvPr id="23" name="Rectangle 22"/>
          <p:cNvSpPr/>
          <p:nvPr/>
        </p:nvSpPr>
        <p:spPr>
          <a:xfrm>
            <a:off x="21336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4" name="Rectangle 23"/>
          <p:cNvSpPr/>
          <p:nvPr/>
        </p:nvSpPr>
        <p:spPr>
          <a:xfrm>
            <a:off x="27432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5" name="Rectangle 24"/>
          <p:cNvSpPr/>
          <p:nvPr/>
        </p:nvSpPr>
        <p:spPr>
          <a:xfrm>
            <a:off x="33528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26" name="Rectangle 25"/>
          <p:cNvSpPr/>
          <p:nvPr/>
        </p:nvSpPr>
        <p:spPr>
          <a:xfrm>
            <a:off x="39624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27" name="Rectangle 26"/>
          <p:cNvSpPr/>
          <p:nvPr/>
        </p:nvSpPr>
        <p:spPr>
          <a:xfrm>
            <a:off x="45720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28" name="Rectangle 27"/>
          <p:cNvSpPr/>
          <p:nvPr/>
        </p:nvSpPr>
        <p:spPr>
          <a:xfrm>
            <a:off x="51816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29" name="Rectangle 28"/>
          <p:cNvSpPr/>
          <p:nvPr/>
        </p:nvSpPr>
        <p:spPr>
          <a:xfrm>
            <a:off x="57912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30" name="Rectangle 29"/>
          <p:cNvSpPr/>
          <p:nvPr/>
        </p:nvSpPr>
        <p:spPr>
          <a:xfrm>
            <a:off x="64008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31" name="TextBox 30"/>
          <p:cNvSpPr txBox="1"/>
          <p:nvPr/>
        </p:nvSpPr>
        <p:spPr>
          <a:xfrm>
            <a:off x="4400387" y="3581400"/>
            <a:ext cx="413896" cy="646331"/>
          </a:xfrm>
          <a:prstGeom prst="rect">
            <a:avLst/>
          </a:prstGeom>
          <a:noFill/>
        </p:spPr>
        <p:txBody>
          <a:bodyPr wrap="none" rtlCol="0">
            <a:spAutoFit/>
          </a:bodyPr>
          <a:lstStyle/>
          <a:p>
            <a:r>
              <a:rPr lang="en-US" sz="3600" dirty="0" smtClean="0"/>
              <a:t>=</a:t>
            </a:r>
            <a:endParaRPr lang="en-US" sz="3600" dirty="0"/>
          </a:p>
        </p:txBody>
      </p:sp>
      <p:sp>
        <p:nvSpPr>
          <p:cNvPr id="32" name="Rectangle 31"/>
          <p:cNvSpPr/>
          <p:nvPr/>
        </p:nvSpPr>
        <p:spPr>
          <a:xfrm>
            <a:off x="152400" y="4151293"/>
            <a:ext cx="1525033" cy="954107"/>
          </a:xfrm>
          <a:prstGeom prst="rect">
            <a:avLst/>
          </a:prstGeom>
        </p:spPr>
        <p:txBody>
          <a:bodyPr wrap="none">
            <a:spAutoFit/>
          </a:bodyPr>
          <a:lstStyle/>
          <a:p>
            <a:pPr algn="r"/>
            <a:r>
              <a:rPr lang="en-US" sz="2800" dirty="0" smtClean="0"/>
              <a:t>Encoded </a:t>
            </a:r>
            <a:br>
              <a:rPr lang="en-US" sz="2800" dirty="0" smtClean="0"/>
            </a:br>
            <a:r>
              <a:rPr lang="en-US" sz="2800" dirty="0" smtClean="0"/>
              <a:t>data:</a:t>
            </a:r>
            <a:endParaRPr lang="en-US" sz="2800" dirty="0"/>
          </a:p>
        </p:txBody>
      </p:sp>
      <p:sp>
        <p:nvSpPr>
          <p:cNvPr id="47" name="Rectangle 46"/>
          <p:cNvSpPr/>
          <p:nvPr/>
        </p:nvSpPr>
        <p:spPr>
          <a:xfrm>
            <a:off x="6400800" y="28194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9F</a:t>
            </a:r>
            <a:endParaRPr lang="en-US" sz="2400" dirty="0"/>
          </a:p>
        </p:txBody>
      </p:sp>
      <p:sp>
        <p:nvSpPr>
          <p:cNvPr id="52" name="Rectangle 51"/>
          <p:cNvSpPr/>
          <p:nvPr/>
        </p:nvSpPr>
        <p:spPr>
          <a:xfrm>
            <a:off x="6400800" y="44196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07</a:t>
            </a:r>
            <a:endParaRPr lang="en-US" sz="2400" dirty="0"/>
          </a:p>
        </p:txBody>
      </p:sp>
      <p:sp>
        <p:nvSpPr>
          <p:cNvPr id="54" name="Rectangle 53"/>
          <p:cNvSpPr/>
          <p:nvPr/>
        </p:nvSpPr>
        <p:spPr>
          <a:xfrm>
            <a:off x="5791200" y="28194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03</a:t>
            </a:r>
            <a:endParaRPr lang="en-US" sz="2400" dirty="0"/>
          </a:p>
        </p:txBody>
      </p:sp>
      <p:cxnSp>
        <p:nvCxnSpPr>
          <p:cNvPr id="55" name="Straight Arrow Connector 54"/>
          <p:cNvCxnSpPr/>
          <p:nvPr/>
        </p:nvCxnSpPr>
        <p:spPr>
          <a:xfrm flipH="1">
            <a:off x="6096000" y="2551331"/>
            <a:ext cx="152400" cy="26806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334000" y="2190690"/>
            <a:ext cx="2310248" cy="400110"/>
          </a:xfrm>
          <a:prstGeom prst="rect">
            <a:avLst/>
          </a:prstGeom>
          <a:noFill/>
        </p:spPr>
        <p:txBody>
          <a:bodyPr wrap="none" rtlCol="0">
            <a:spAutoFit/>
          </a:bodyPr>
          <a:lstStyle/>
          <a:p>
            <a:r>
              <a:rPr lang="en-US" sz="2000" dirty="0" smtClean="0"/>
              <a:t>0x02 </a:t>
            </a:r>
            <a:r>
              <a:rPr lang="en-US" sz="2000" dirty="0" smtClean="0">
                <a:sym typeface="Symbol"/>
              </a:rPr>
              <a:t> 0x06 </a:t>
            </a:r>
            <a:r>
              <a:rPr lang="en-US" sz="2000" dirty="0">
                <a:sym typeface="Symbol"/>
              </a:rPr>
              <a:t> </a:t>
            </a:r>
            <a:r>
              <a:rPr lang="en-US" sz="2000" dirty="0" smtClean="0">
                <a:sym typeface="Symbol"/>
              </a:rPr>
              <a:t>0x07</a:t>
            </a:r>
            <a:endParaRPr lang="en-US" sz="2000" dirty="0"/>
          </a:p>
        </p:txBody>
      </p:sp>
      <p:sp>
        <p:nvSpPr>
          <p:cNvPr id="57" name="Rectangle 56"/>
          <p:cNvSpPr/>
          <p:nvPr/>
        </p:nvSpPr>
        <p:spPr>
          <a:xfrm>
            <a:off x="5181600" y="28194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7D</a:t>
            </a:r>
            <a:endParaRPr lang="en-US" sz="2400" dirty="0"/>
          </a:p>
        </p:txBody>
      </p:sp>
      <p:sp>
        <p:nvSpPr>
          <p:cNvPr id="58" name="Rectangle 57"/>
          <p:cNvSpPr/>
          <p:nvPr/>
        </p:nvSpPr>
        <p:spPr>
          <a:xfrm>
            <a:off x="4572000" y="28194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01</a:t>
            </a:r>
            <a:endParaRPr lang="en-US" sz="2400" dirty="0"/>
          </a:p>
        </p:txBody>
      </p:sp>
      <p:sp>
        <p:nvSpPr>
          <p:cNvPr id="59" name="Rectangle 58"/>
          <p:cNvSpPr/>
          <p:nvPr/>
        </p:nvSpPr>
        <p:spPr>
          <a:xfrm>
            <a:off x="3962400" y="28194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20</a:t>
            </a:r>
            <a:endParaRPr lang="en-US" sz="2400" dirty="0"/>
          </a:p>
        </p:txBody>
      </p:sp>
      <p:sp>
        <p:nvSpPr>
          <p:cNvPr id="60" name="Rectangle 59"/>
          <p:cNvSpPr/>
          <p:nvPr/>
        </p:nvSpPr>
        <p:spPr>
          <a:xfrm>
            <a:off x="3352800" y="28194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4E</a:t>
            </a:r>
            <a:endParaRPr lang="en-US" sz="2400" dirty="0"/>
          </a:p>
        </p:txBody>
      </p:sp>
      <p:sp>
        <p:nvSpPr>
          <p:cNvPr id="61" name="Rectangle 60"/>
          <p:cNvSpPr/>
          <p:nvPr/>
        </p:nvSpPr>
        <p:spPr>
          <a:xfrm>
            <a:off x="5791200" y="44196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07</a:t>
            </a:r>
            <a:endParaRPr lang="en-US" sz="2400" dirty="0"/>
          </a:p>
        </p:txBody>
      </p:sp>
      <p:sp>
        <p:nvSpPr>
          <p:cNvPr id="62" name="Rectangle 61"/>
          <p:cNvSpPr/>
          <p:nvPr/>
        </p:nvSpPr>
        <p:spPr>
          <a:xfrm>
            <a:off x="5181600" y="44196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07</a:t>
            </a:r>
            <a:endParaRPr lang="en-US" sz="2400" dirty="0"/>
          </a:p>
        </p:txBody>
      </p:sp>
      <p:sp>
        <p:nvSpPr>
          <p:cNvPr id="63" name="Rectangle 62"/>
          <p:cNvSpPr/>
          <p:nvPr/>
        </p:nvSpPr>
        <p:spPr>
          <a:xfrm>
            <a:off x="4572000" y="44196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07</a:t>
            </a:r>
            <a:endParaRPr lang="en-US" sz="2400" dirty="0"/>
          </a:p>
        </p:txBody>
      </p:sp>
      <p:sp>
        <p:nvSpPr>
          <p:cNvPr id="64" name="Rectangle 63"/>
          <p:cNvSpPr/>
          <p:nvPr/>
        </p:nvSpPr>
        <p:spPr>
          <a:xfrm>
            <a:off x="3962400" y="44196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07</a:t>
            </a:r>
            <a:endParaRPr lang="en-US" sz="2400" dirty="0"/>
          </a:p>
        </p:txBody>
      </p:sp>
      <p:sp>
        <p:nvSpPr>
          <p:cNvPr id="65" name="Rectangle 64"/>
          <p:cNvSpPr/>
          <p:nvPr/>
        </p:nvSpPr>
        <p:spPr>
          <a:xfrm>
            <a:off x="3352800" y="44196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07</a:t>
            </a:r>
            <a:endParaRPr lang="en-US" sz="2400" dirty="0"/>
          </a:p>
        </p:txBody>
      </p:sp>
      <p:sp>
        <p:nvSpPr>
          <p:cNvPr id="66" name="Rectangle 65"/>
          <p:cNvSpPr/>
          <p:nvPr/>
        </p:nvSpPr>
        <p:spPr>
          <a:xfrm>
            <a:off x="2743200" y="2819400"/>
            <a:ext cx="609600" cy="609600"/>
          </a:xfrm>
          <a:prstGeom prst="rect">
            <a:avLst/>
          </a:prstGeom>
          <a:solidFill>
            <a:schemeClr val="accent1">
              <a:lumMod val="20000"/>
              <a:lumOff val="80000"/>
            </a:schemeClr>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00</a:t>
            </a:r>
            <a:endParaRPr lang="en-US" sz="2400" dirty="0"/>
          </a:p>
        </p:txBody>
      </p:sp>
      <p:sp>
        <p:nvSpPr>
          <p:cNvPr id="67" name="Rectangle 66"/>
          <p:cNvSpPr/>
          <p:nvPr/>
        </p:nvSpPr>
        <p:spPr>
          <a:xfrm>
            <a:off x="2743200" y="2819400"/>
            <a:ext cx="609600" cy="609600"/>
          </a:xfrm>
          <a:prstGeom prst="rect">
            <a:avLst/>
          </a:prstGeom>
          <a:solidFill>
            <a:schemeClr val="accent1">
              <a:lumMod val="20000"/>
              <a:lumOff val="80000"/>
            </a:schemeClr>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01</a:t>
            </a:r>
            <a:endParaRPr lang="en-US" sz="2400" dirty="0"/>
          </a:p>
        </p:txBody>
      </p:sp>
      <p:sp>
        <p:nvSpPr>
          <p:cNvPr id="68" name="Rectangle 67"/>
          <p:cNvSpPr/>
          <p:nvPr/>
        </p:nvSpPr>
        <p:spPr>
          <a:xfrm>
            <a:off x="2743200" y="2819400"/>
            <a:ext cx="609600" cy="609600"/>
          </a:xfrm>
          <a:prstGeom prst="rect">
            <a:avLst/>
          </a:prstGeom>
          <a:solidFill>
            <a:schemeClr val="accent1">
              <a:lumMod val="20000"/>
              <a:lumOff val="80000"/>
            </a:schemeClr>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02</a:t>
            </a:r>
            <a:endParaRPr lang="en-US" sz="2400" dirty="0"/>
          </a:p>
        </p:txBody>
      </p:sp>
      <p:sp>
        <p:nvSpPr>
          <p:cNvPr id="69" name="Rectangle 68"/>
          <p:cNvSpPr/>
          <p:nvPr/>
        </p:nvSpPr>
        <p:spPr>
          <a:xfrm>
            <a:off x="2743200" y="28194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41</a:t>
            </a:r>
            <a:endParaRPr lang="en-US" sz="2400" dirty="0"/>
          </a:p>
        </p:txBody>
      </p:sp>
      <p:sp>
        <p:nvSpPr>
          <p:cNvPr id="70" name="Rectangle 69"/>
          <p:cNvSpPr/>
          <p:nvPr/>
        </p:nvSpPr>
        <p:spPr>
          <a:xfrm>
            <a:off x="2743200" y="44196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07</a:t>
            </a:r>
            <a:endParaRPr lang="en-US" sz="2400" dirty="0"/>
          </a:p>
        </p:txBody>
      </p:sp>
      <p:sp>
        <p:nvSpPr>
          <p:cNvPr id="2" name="Slide Number Placeholder 1"/>
          <p:cNvSpPr>
            <a:spLocks noGrp="1"/>
          </p:cNvSpPr>
          <p:nvPr>
            <p:ph type="sldNum" sz="quarter" idx="12"/>
          </p:nvPr>
        </p:nvSpPr>
        <p:spPr/>
        <p:txBody>
          <a:bodyPr/>
          <a:lstStyle/>
          <a:p>
            <a:fld id="{BABEBD89-05F3-4F96-A315-DC3652376F05}" type="slidenum">
              <a:rPr lang="en-US" smtClean="0"/>
              <a:t>80</a:t>
            </a:fld>
            <a:endParaRPr lang="en-US"/>
          </a:p>
        </p:txBody>
      </p:sp>
      <p:sp>
        <p:nvSpPr>
          <p:cNvPr id="72" name="TextBox 71"/>
          <p:cNvSpPr txBox="1"/>
          <p:nvPr/>
        </p:nvSpPr>
        <p:spPr>
          <a:xfrm>
            <a:off x="5307823" y="5304472"/>
            <a:ext cx="2987717" cy="1477327"/>
          </a:xfrm>
          <a:prstGeom prst="rect">
            <a:avLst/>
          </a:prstGeom>
          <a:noFill/>
        </p:spPr>
        <p:txBody>
          <a:bodyPr wrap="none" rtlCol="0">
            <a:spAutoFit/>
          </a:bodyPr>
          <a:lstStyle/>
          <a:p>
            <a:pPr algn="ctr"/>
            <a:r>
              <a:rPr lang="en-US" sz="2400" dirty="0" smtClean="0"/>
              <a:t>XX </a:t>
            </a:r>
            <a:r>
              <a:rPr lang="en-US" sz="2400" dirty="0" smtClean="0">
                <a:sym typeface="Symbol"/>
              </a:rPr>
              <a:t> 41 = 07</a:t>
            </a:r>
          </a:p>
          <a:p>
            <a:pPr algn="ctr"/>
            <a:r>
              <a:rPr lang="en-US" sz="2400" dirty="0" smtClean="0">
                <a:sym typeface="Symbol"/>
              </a:rPr>
              <a:t>XX  = 41 </a:t>
            </a:r>
            <a:r>
              <a:rPr lang="en-US" sz="2400" dirty="0"/>
              <a:t> </a:t>
            </a:r>
            <a:r>
              <a:rPr lang="en-US" sz="2400" dirty="0">
                <a:sym typeface="Symbol"/>
              </a:rPr>
              <a:t> </a:t>
            </a:r>
            <a:r>
              <a:rPr lang="en-US" sz="2400" dirty="0" smtClean="0">
                <a:sym typeface="Symbol"/>
              </a:rPr>
              <a:t> 07 = 46</a:t>
            </a:r>
          </a:p>
          <a:p>
            <a:pPr algn="ctr"/>
            <a:r>
              <a:rPr lang="en-US" sz="2400" dirty="0" smtClean="0">
                <a:sym typeface="Symbol"/>
              </a:rPr>
              <a:t>XX </a:t>
            </a:r>
            <a:r>
              <a:rPr lang="en-US" sz="2400" dirty="0">
                <a:sym typeface="Symbol"/>
              </a:rPr>
              <a:t> 01 = </a:t>
            </a:r>
            <a:r>
              <a:rPr lang="en-US" sz="2400" dirty="0" smtClean="0">
                <a:sym typeface="Symbol"/>
              </a:rPr>
              <a:t>47</a:t>
            </a:r>
          </a:p>
          <a:p>
            <a:pPr algn="ctr"/>
            <a:endParaRPr lang="en-US" dirty="0"/>
          </a:p>
        </p:txBody>
      </p:sp>
      <p:sp>
        <p:nvSpPr>
          <p:cNvPr id="3" name="Footer Placeholder 2"/>
          <p:cNvSpPr>
            <a:spLocks noGrp="1"/>
          </p:cNvSpPr>
          <p:nvPr>
            <p:ph type="ftr" sz="quarter" idx="11"/>
          </p:nvPr>
        </p:nvSpPr>
        <p:spPr/>
        <p:txBody>
          <a:bodyPr/>
          <a:lstStyle/>
          <a:p>
            <a:r>
              <a:rPr lang="en-US" smtClean="0"/>
              <a:t>Amrita Center for Cybersecurity</a:t>
            </a:r>
            <a:endParaRPr lang="en-US"/>
          </a:p>
        </p:txBody>
      </p:sp>
    </p:spTree>
    <p:extLst>
      <p:ext uri="{BB962C8B-B14F-4D97-AF65-F5344CB8AC3E}">
        <p14:creationId xmlns:p14="http://schemas.microsoft.com/office/powerpoint/2010/main" val="41898167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subTnLst>
                                    <p:set>
                                      <p:cBhvr override="childStyle">
                                        <p:cTn dur="1" fill="hold" display="0" masterRel="nextClick" afterEffect="1"/>
                                        <p:tgtEl>
                                          <p:spTgt spid="55"/>
                                        </p:tgtEl>
                                        <p:attrNameLst>
                                          <p:attrName>style.visibility</p:attrName>
                                        </p:attrNameLst>
                                      </p:cBhvr>
                                      <p:to>
                                        <p:strVal val="hidden"/>
                                      </p:to>
                                    </p:set>
                                  </p:subTnLst>
                                </p:cTn>
                              </p:par>
                              <p:par>
                                <p:cTn id="18" presetID="10" presetClass="entr" presetSubtype="0" fill="hold" grpId="0" nodeType="with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subTnLst>
                                    <p:set>
                                      <p:cBhvr override="childStyle">
                                        <p:cTn dur="1" fill="hold" display="0" masterRel="nextClick" afterEffect="1"/>
                                        <p:tgtEl>
                                          <p:spTgt spid="56"/>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animBg="1"/>
      <p:bldP spid="54" grpId="0" animBg="1"/>
      <p:bldP spid="56" grpId="0"/>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5" name="Rectangle 4"/>
          <p:cNvSpPr/>
          <p:nvPr/>
        </p:nvSpPr>
        <p:spPr>
          <a:xfrm>
            <a:off x="27432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6" name="Rectangle 5"/>
          <p:cNvSpPr/>
          <p:nvPr/>
        </p:nvSpPr>
        <p:spPr>
          <a:xfrm>
            <a:off x="33528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7" name="Rectangle 6"/>
          <p:cNvSpPr/>
          <p:nvPr/>
        </p:nvSpPr>
        <p:spPr>
          <a:xfrm>
            <a:off x="39624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8" name="Rectangle 7"/>
          <p:cNvSpPr/>
          <p:nvPr/>
        </p:nvSpPr>
        <p:spPr>
          <a:xfrm>
            <a:off x="45720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9" name="Rectangle 8"/>
          <p:cNvSpPr/>
          <p:nvPr/>
        </p:nvSpPr>
        <p:spPr>
          <a:xfrm>
            <a:off x="51816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0" name="Rectangle 9"/>
          <p:cNvSpPr/>
          <p:nvPr/>
        </p:nvSpPr>
        <p:spPr>
          <a:xfrm>
            <a:off x="57912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1" name="Rectangle 10"/>
          <p:cNvSpPr/>
          <p:nvPr/>
        </p:nvSpPr>
        <p:spPr>
          <a:xfrm>
            <a:off x="6400800" y="11430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12" name="Rectangle 11"/>
          <p:cNvSpPr/>
          <p:nvPr/>
        </p:nvSpPr>
        <p:spPr>
          <a:xfrm>
            <a:off x="21336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AB</a:t>
            </a:r>
            <a:endParaRPr lang="en-US" sz="2400" dirty="0"/>
          </a:p>
        </p:txBody>
      </p:sp>
      <p:sp>
        <p:nvSpPr>
          <p:cNvPr id="13" name="Rectangle 12"/>
          <p:cNvSpPr/>
          <p:nvPr/>
        </p:nvSpPr>
        <p:spPr>
          <a:xfrm>
            <a:off x="27432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01</a:t>
            </a:r>
            <a:endParaRPr lang="en-US" sz="2400" dirty="0"/>
          </a:p>
        </p:txBody>
      </p:sp>
      <p:sp>
        <p:nvSpPr>
          <p:cNvPr id="14" name="Rectangle 13"/>
          <p:cNvSpPr/>
          <p:nvPr/>
        </p:nvSpPr>
        <p:spPr>
          <a:xfrm>
            <a:off x="33528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4F</a:t>
            </a:r>
            <a:endParaRPr lang="en-US" sz="2400" dirty="0"/>
          </a:p>
        </p:txBody>
      </p:sp>
      <p:sp>
        <p:nvSpPr>
          <p:cNvPr id="15" name="Rectangle 14"/>
          <p:cNvSpPr/>
          <p:nvPr/>
        </p:nvSpPr>
        <p:spPr>
          <a:xfrm>
            <a:off x="39624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21</a:t>
            </a:r>
            <a:endParaRPr lang="en-US" sz="2400" dirty="0"/>
          </a:p>
        </p:txBody>
      </p:sp>
      <p:sp>
        <p:nvSpPr>
          <p:cNvPr id="16" name="Rectangle 15"/>
          <p:cNvSpPr/>
          <p:nvPr/>
        </p:nvSpPr>
        <p:spPr>
          <a:xfrm>
            <a:off x="45720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00</a:t>
            </a:r>
            <a:endParaRPr lang="en-US" sz="2400" dirty="0"/>
          </a:p>
        </p:txBody>
      </p:sp>
      <p:sp>
        <p:nvSpPr>
          <p:cNvPr id="17" name="Rectangle 16"/>
          <p:cNvSpPr/>
          <p:nvPr/>
        </p:nvSpPr>
        <p:spPr>
          <a:xfrm>
            <a:off x="51816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7C</a:t>
            </a:r>
            <a:endParaRPr lang="en-US" sz="2400" dirty="0"/>
          </a:p>
        </p:txBody>
      </p:sp>
      <p:sp>
        <p:nvSpPr>
          <p:cNvPr id="18" name="Rectangle 17"/>
          <p:cNvSpPr/>
          <p:nvPr/>
        </p:nvSpPr>
        <p:spPr>
          <a:xfrm>
            <a:off x="57912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02</a:t>
            </a:r>
            <a:endParaRPr lang="en-US" sz="2400" dirty="0"/>
          </a:p>
        </p:txBody>
      </p:sp>
      <p:sp>
        <p:nvSpPr>
          <p:cNvPr id="19" name="Rectangle 18"/>
          <p:cNvSpPr/>
          <p:nvPr/>
        </p:nvSpPr>
        <p:spPr>
          <a:xfrm>
            <a:off x="6400800" y="28194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9</a:t>
            </a:r>
            <a:r>
              <a:rPr lang="en-US" sz="2400" dirty="0"/>
              <a:t>E</a:t>
            </a:r>
          </a:p>
        </p:txBody>
      </p:sp>
      <p:sp>
        <p:nvSpPr>
          <p:cNvPr id="20" name="Rectangle 19"/>
          <p:cNvSpPr/>
          <p:nvPr/>
        </p:nvSpPr>
        <p:spPr>
          <a:xfrm>
            <a:off x="421961" y="1143000"/>
            <a:ext cx="1255472" cy="584775"/>
          </a:xfrm>
          <a:prstGeom prst="rect">
            <a:avLst/>
          </a:prstGeom>
        </p:spPr>
        <p:txBody>
          <a:bodyPr wrap="none">
            <a:spAutoFit/>
          </a:bodyPr>
          <a:lstStyle/>
          <a:p>
            <a:r>
              <a:rPr lang="en-US" sz="3200" dirty="0"/>
              <a:t>F</a:t>
            </a:r>
            <a:r>
              <a:rPr lang="en-US" sz="3200" baseline="-25000" dirty="0"/>
              <a:t>k</a:t>
            </a:r>
            <a:r>
              <a:rPr lang="en-US" sz="3200" baseline="30000" dirty="0"/>
              <a:t>-1</a:t>
            </a:r>
            <a:r>
              <a:rPr lang="en-US" sz="3200" dirty="0"/>
              <a:t>(c</a:t>
            </a:r>
            <a:r>
              <a:rPr lang="en-US" sz="3200" dirty="0" smtClean="0"/>
              <a:t>):</a:t>
            </a:r>
            <a:endParaRPr lang="en-US" sz="3200" dirty="0"/>
          </a:p>
        </p:txBody>
      </p:sp>
      <p:sp>
        <p:nvSpPr>
          <p:cNvPr id="21" name="Rectangle 20"/>
          <p:cNvSpPr/>
          <p:nvPr/>
        </p:nvSpPr>
        <p:spPr>
          <a:xfrm>
            <a:off x="1060148" y="2844225"/>
            <a:ext cx="617285" cy="584775"/>
          </a:xfrm>
          <a:prstGeom prst="rect">
            <a:avLst/>
          </a:prstGeom>
        </p:spPr>
        <p:txBody>
          <a:bodyPr wrap="none">
            <a:spAutoFit/>
          </a:bodyPr>
          <a:lstStyle/>
          <a:p>
            <a:r>
              <a:rPr lang="en-US" sz="3200" dirty="0" smtClean="0"/>
              <a:t>IV:</a:t>
            </a:r>
            <a:endParaRPr lang="en-US" sz="3200" dirty="0"/>
          </a:p>
        </p:txBody>
      </p:sp>
      <p:sp>
        <p:nvSpPr>
          <p:cNvPr id="22" name="TextBox 21"/>
          <p:cNvSpPr txBox="1"/>
          <p:nvPr/>
        </p:nvSpPr>
        <p:spPr>
          <a:xfrm>
            <a:off x="4337870" y="1905000"/>
            <a:ext cx="538930" cy="646331"/>
          </a:xfrm>
          <a:prstGeom prst="rect">
            <a:avLst/>
          </a:prstGeom>
          <a:noFill/>
        </p:spPr>
        <p:txBody>
          <a:bodyPr wrap="none" rtlCol="0">
            <a:spAutoFit/>
          </a:bodyPr>
          <a:lstStyle/>
          <a:p>
            <a:r>
              <a:rPr lang="en-US" sz="3600" dirty="0" smtClean="0">
                <a:sym typeface="Symbol"/>
              </a:rPr>
              <a:t></a:t>
            </a:r>
            <a:endParaRPr lang="en-US" sz="3600" dirty="0"/>
          </a:p>
        </p:txBody>
      </p:sp>
      <p:sp>
        <p:nvSpPr>
          <p:cNvPr id="23" name="Rectangle 22"/>
          <p:cNvSpPr/>
          <p:nvPr/>
        </p:nvSpPr>
        <p:spPr>
          <a:xfrm>
            <a:off x="21336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4" name="Rectangle 23"/>
          <p:cNvSpPr/>
          <p:nvPr/>
        </p:nvSpPr>
        <p:spPr>
          <a:xfrm>
            <a:off x="27432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XX</a:t>
            </a:r>
            <a:endParaRPr lang="en-US" sz="2400" dirty="0"/>
          </a:p>
        </p:txBody>
      </p:sp>
      <p:sp>
        <p:nvSpPr>
          <p:cNvPr id="25" name="Rectangle 24"/>
          <p:cNvSpPr/>
          <p:nvPr/>
        </p:nvSpPr>
        <p:spPr>
          <a:xfrm>
            <a:off x="33528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26" name="Rectangle 25"/>
          <p:cNvSpPr/>
          <p:nvPr/>
        </p:nvSpPr>
        <p:spPr>
          <a:xfrm>
            <a:off x="39624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27" name="Rectangle 26"/>
          <p:cNvSpPr/>
          <p:nvPr/>
        </p:nvSpPr>
        <p:spPr>
          <a:xfrm>
            <a:off x="45720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28" name="Rectangle 27"/>
          <p:cNvSpPr/>
          <p:nvPr/>
        </p:nvSpPr>
        <p:spPr>
          <a:xfrm>
            <a:off x="51816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29" name="Rectangle 28"/>
          <p:cNvSpPr/>
          <p:nvPr/>
        </p:nvSpPr>
        <p:spPr>
          <a:xfrm>
            <a:off x="57912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30" name="Rectangle 29"/>
          <p:cNvSpPr/>
          <p:nvPr/>
        </p:nvSpPr>
        <p:spPr>
          <a:xfrm>
            <a:off x="6400800" y="4419600"/>
            <a:ext cx="609600" cy="609600"/>
          </a:xfrm>
          <a:prstGeom prst="rec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06</a:t>
            </a:r>
            <a:endParaRPr lang="en-US" sz="2400" dirty="0"/>
          </a:p>
        </p:txBody>
      </p:sp>
      <p:sp>
        <p:nvSpPr>
          <p:cNvPr id="31" name="TextBox 30"/>
          <p:cNvSpPr txBox="1"/>
          <p:nvPr/>
        </p:nvSpPr>
        <p:spPr>
          <a:xfrm>
            <a:off x="4400387" y="3581400"/>
            <a:ext cx="413896" cy="646331"/>
          </a:xfrm>
          <a:prstGeom prst="rect">
            <a:avLst/>
          </a:prstGeom>
          <a:noFill/>
        </p:spPr>
        <p:txBody>
          <a:bodyPr wrap="none" rtlCol="0">
            <a:spAutoFit/>
          </a:bodyPr>
          <a:lstStyle/>
          <a:p>
            <a:r>
              <a:rPr lang="en-US" sz="3600" dirty="0" smtClean="0"/>
              <a:t>=</a:t>
            </a:r>
            <a:endParaRPr lang="en-US" sz="3600" dirty="0"/>
          </a:p>
        </p:txBody>
      </p:sp>
      <p:sp>
        <p:nvSpPr>
          <p:cNvPr id="32" name="Rectangle 31"/>
          <p:cNvSpPr/>
          <p:nvPr/>
        </p:nvSpPr>
        <p:spPr>
          <a:xfrm>
            <a:off x="152400" y="4151293"/>
            <a:ext cx="1525033" cy="954107"/>
          </a:xfrm>
          <a:prstGeom prst="rect">
            <a:avLst/>
          </a:prstGeom>
        </p:spPr>
        <p:txBody>
          <a:bodyPr wrap="none">
            <a:spAutoFit/>
          </a:bodyPr>
          <a:lstStyle/>
          <a:p>
            <a:pPr algn="r"/>
            <a:r>
              <a:rPr lang="en-US" sz="2800" dirty="0" smtClean="0"/>
              <a:t>Encoded </a:t>
            </a:r>
            <a:br>
              <a:rPr lang="en-US" sz="2800" dirty="0" smtClean="0"/>
            </a:br>
            <a:r>
              <a:rPr lang="en-US" sz="2800" dirty="0" smtClean="0"/>
              <a:t>data:</a:t>
            </a:r>
            <a:endParaRPr lang="en-US" sz="2800" dirty="0"/>
          </a:p>
        </p:txBody>
      </p:sp>
      <p:sp>
        <p:nvSpPr>
          <p:cNvPr id="47" name="Rectangle 46"/>
          <p:cNvSpPr/>
          <p:nvPr/>
        </p:nvSpPr>
        <p:spPr>
          <a:xfrm>
            <a:off x="6400800" y="28194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9F</a:t>
            </a:r>
            <a:endParaRPr lang="en-US" sz="2400" dirty="0"/>
          </a:p>
        </p:txBody>
      </p:sp>
      <p:sp>
        <p:nvSpPr>
          <p:cNvPr id="52" name="Rectangle 51"/>
          <p:cNvSpPr/>
          <p:nvPr/>
        </p:nvSpPr>
        <p:spPr>
          <a:xfrm>
            <a:off x="6400800" y="44196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07</a:t>
            </a:r>
            <a:endParaRPr lang="en-US" sz="2400" dirty="0"/>
          </a:p>
        </p:txBody>
      </p:sp>
      <p:sp>
        <p:nvSpPr>
          <p:cNvPr id="54" name="Rectangle 53"/>
          <p:cNvSpPr/>
          <p:nvPr/>
        </p:nvSpPr>
        <p:spPr>
          <a:xfrm>
            <a:off x="5791200" y="28194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03</a:t>
            </a:r>
            <a:endParaRPr lang="en-US" sz="2400" dirty="0"/>
          </a:p>
        </p:txBody>
      </p:sp>
      <p:cxnSp>
        <p:nvCxnSpPr>
          <p:cNvPr id="55" name="Straight Arrow Connector 54"/>
          <p:cNvCxnSpPr/>
          <p:nvPr/>
        </p:nvCxnSpPr>
        <p:spPr>
          <a:xfrm flipH="1">
            <a:off x="6096000" y="2551331"/>
            <a:ext cx="152400" cy="26806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334000" y="2190690"/>
            <a:ext cx="2310248" cy="400110"/>
          </a:xfrm>
          <a:prstGeom prst="rect">
            <a:avLst/>
          </a:prstGeom>
          <a:noFill/>
        </p:spPr>
        <p:txBody>
          <a:bodyPr wrap="none" rtlCol="0">
            <a:spAutoFit/>
          </a:bodyPr>
          <a:lstStyle/>
          <a:p>
            <a:r>
              <a:rPr lang="en-US" sz="2000" dirty="0" smtClean="0"/>
              <a:t>0x02 </a:t>
            </a:r>
            <a:r>
              <a:rPr lang="en-US" sz="2000" dirty="0" smtClean="0">
                <a:sym typeface="Symbol"/>
              </a:rPr>
              <a:t> 0x06 </a:t>
            </a:r>
            <a:r>
              <a:rPr lang="en-US" sz="2000" dirty="0">
                <a:sym typeface="Symbol"/>
              </a:rPr>
              <a:t> </a:t>
            </a:r>
            <a:r>
              <a:rPr lang="en-US" sz="2000" dirty="0" smtClean="0">
                <a:sym typeface="Symbol"/>
              </a:rPr>
              <a:t>0x07</a:t>
            </a:r>
            <a:endParaRPr lang="en-US" sz="2000" dirty="0"/>
          </a:p>
        </p:txBody>
      </p:sp>
      <p:sp>
        <p:nvSpPr>
          <p:cNvPr id="57" name="Rectangle 56"/>
          <p:cNvSpPr/>
          <p:nvPr/>
        </p:nvSpPr>
        <p:spPr>
          <a:xfrm>
            <a:off x="5181600" y="28194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7D</a:t>
            </a:r>
            <a:endParaRPr lang="en-US" sz="2400" dirty="0"/>
          </a:p>
        </p:txBody>
      </p:sp>
      <p:sp>
        <p:nvSpPr>
          <p:cNvPr id="58" name="Rectangle 57"/>
          <p:cNvSpPr/>
          <p:nvPr/>
        </p:nvSpPr>
        <p:spPr>
          <a:xfrm>
            <a:off x="4572000" y="28194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01</a:t>
            </a:r>
            <a:endParaRPr lang="en-US" sz="2400" dirty="0"/>
          </a:p>
        </p:txBody>
      </p:sp>
      <p:sp>
        <p:nvSpPr>
          <p:cNvPr id="59" name="Rectangle 58"/>
          <p:cNvSpPr/>
          <p:nvPr/>
        </p:nvSpPr>
        <p:spPr>
          <a:xfrm>
            <a:off x="3962400" y="28194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20</a:t>
            </a:r>
            <a:endParaRPr lang="en-US" sz="2400" dirty="0"/>
          </a:p>
        </p:txBody>
      </p:sp>
      <p:sp>
        <p:nvSpPr>
          <p:cNvPr id="60" name="Rectangle 59"/>
          <p:cNvSpPr/>
          <p:nvPr/>
        </p:nvSpPr>
        <p:spPr>
          <a:xfrm>
            <a:off x="3352800" y="28194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4E</a:t>
            </a:r>
            <a:endParaRPr lang="en-US" sz="2400" dirty="0"/>
          </a:p>
        </p:txBody>
      </p:sp>
      <p:sp>
        <p:nvSpPr>
          <p:cNvPr id="61" name="Rectangle 60"/>
          <p:cNvSpPr/>
          <p:nvPr/>
        </p:nvSpPr>
        <p:spPr>
          <a:xfrm>
            <a:off x="5791200" y="44196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07</a:t>
            </a:r>
            <a:endParaRPr lang="en-US" sz="2400" dirty="0"/>
          </a:p>
        </p:txBody>
      </p:sp>
      <p:sp>
        <p:nvSpPr>
          <p:cNvPr id="62" name="Rectangle 61"/>
          <p:cNvSpPr/>
          <p:nvPr/>
        </p:nvSpPr>
        <p:spPr>
          <a:xfrm>
            <a:off x="5181600" y="44196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07</a:t>
            </a:r>
            <a:endParaRPr lang="en-US" sz="2400" dirty="0"/>
          </a:p>
        </p:txBody>
      </p:sp>
      <p:sp>
        <p:nvSpPr>
          <p:cNvPr id="63" name="Rectangle 62"/>
          <p:cNvSpPr/>
          <p:nvPr/>
        </p:nvSpPr>
        <p:spPr>
          <a:xfrm>
            <a:off x="4572000" y="44196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07</a:t>
            </a:r>
            <a:endParaRPr lang="en-US" sz="2400" dirty="0"/>
          </a:p>
        </p:txBody>
      </p:sp>
      <p:sp>
        <p:nvSpPr>
          <p:cNvPr id="64" name="Rectangle 63"/>
          <p:cNvSpPr/>
          <p:nvPr/>
        </p:nvSpPr>
        <p:spPr>
          <a:xfrm>
            <a:off x="3962400" y="44196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800" dirty="0" smtClean="0"/>
              <a:t>07</a:t>
            </a:r>
            <a:endParaRPr lang="en-US" sz="2800" dirty="0"/>
          </a:p>
        </p:txBody>
      </p:sp>
      <p:sp>
        <p:nvSpPr>
          <p:cNvPr id="65" name="Rectangle 64"/>
          <p:cNvSpPr/>
          <p:nvPr/>
        </p:nvSpPr>
        <p:spPr>
          <a:xfrm>
            <a:off x="3352800" y="44196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07</a:t>
            </a:r>
            <a:endParaRPr lang="en-US" sz="2400" dirty="0"/>
          </a:p>
        </p:txBody>
      </p:sp>
      <p:sp>
        <p:nvSpPr>
          <p:cNvPr id="66" name="Rectangle 65"/>
          <p:cNvSpPr/>
          <p:nvPr/>
        </p:nvSpPr>
        <p:spPr>
          <a:xfrm>
            <a:off x="2743200" y="2819400"/>
            <a:ext cx="609600" cy="609600"/>
          </a:xfrm>
          <a:prstGeom prst="rect">
            <a:avLst/>
          </a:prstGeom>
          <a:solidFill>
            <a:schemeClr val="accent1">
              <a:lumMod val="20000"/>
              <a:lumOff val="80000"/>
            </a:schemeClr>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00</a:t>
            </a:r>
            <a:endParaRPr lang="en-US" sz="2400" dirty="0"/>
          </a:p>
        </p:txBody>
      </p:sp>
      <p:sp>
        <p:nvSpPr>
          <p:cNvPr id="67" name="Rectangle 66"/>
          <p:cNvSpPr/>
          <p:nvPr/>
        </p:nvSpPr>
        <p:spPr>
          <a:xfrm>
            <a:off x="2743200" y="2819400"/>
            <a:ext cx="609600" cy="609600"/>
          </a:xfrm>
          <a:prstGeom prst="rect">
            <a:avLst/>
          </a:prstGeom>
          <a:solidFill>
            <a:schemeClr val="accent1">
              <a:lumMod val="20000"/>
              <a:lumOff val="80000"/>
            </a:schemeClr>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01</a:t>
            </a:r>
            <a:endParaRPr lang="en-US" sz="2400" dirty="0"/>
          </a:p>
        </p:txBody>
      </p:sp>
      <p:sp>
        <p:nvSpPr>
          <p:cNvPr id="68" name="Rectangle 67"/>
          <p:cNvSpPr/>
          <p:nvPr/>
        </p:nvSpPr>
        <p:spPr>
          <a:xfrm>
            <a:off x="2743200" y="2819400"/>
            <a:ext cx="609600" cy="609600"/>
          </a:xfrm>
          <a:prstGeom prst="rect">
            <a:avLst/>
          </a:prstGeom>
          <a:solidFill>
            <a:schemeClr val="accent1">
              <a:lumMod val="20000"/>
              <a:lumOff val="80000"/>
            </a:schemeClr>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02</a:t>
            </a:r>
            <a:endParaRPr lang="en-US" sz="2400" dirty="0"/>
          </a:p>
        </p:txBody>
      </p:sp>
      <p:sp>
        <p:nvSpPr>
          <p:cNvPr id="69" name="Rectangle 68"/>
          <p:cNvSpPr/>
          <p:nvPr/>
        </p:nvSpPr>
        <p:spPr>
          <a:xfrm>
            <a:off x="2743200" y="28194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41</a:t>
            </a:r>
            <a:endParaRPr lang="en-US" sz="2400" dirty="0"/>
          </a:p>
        </p:txBody>
      </p:sp>
      <p:sp>
        <p:nvSpPr>
          <p:cNvPr id="70" name="Rectangle 69"/>
          <p:cNvSpPr/>
          <p:nvPr/>
        </p:nvSpPr>
        <p:spPr>
          <a:xfrm>
            <a:off x="2743200" y="4419600"/>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07</a:t>
            </a:r>
            <a:endParaRPr lang="en-US" sz="2400" dirty="0"/>
          </a:p>
        </p:txBody>
      </p:sp>
      <p:sp>
        <p:nvSpPr>
          <p:cNvPr id="2" name="Slide Number Placeholder 1"/>
          <p:cNvSpPr>
            <a:spLocks noGrp="1"/>
          </p:cNvSpPr>
          <p:nvPr>
            <p:ph type="sldNum" sz="quarter" idx="12"/>
          </p:nvPr>
        </p:nvSpPr>
        <p:spPr/>
        <p:txBody>
          <a:bodyPr/>
          <a:lstStyle/>
          <a:p>
            <a:fld id="{BABEBD89-05F3-4F96-A315-DC3652376F05}" type="slidenum">
              <a:rPr lang="en-US" smtClean="0"/>
              <a:t>81</a:t>
            </a:fld>
            <a:endParaRPr lang="en-US"/>
          </a:p>
        </p:txBody>
      </p:sp>
      <p:sp>
        <p:nvSpPr>
          <p:cNvPr id="72" name="TextBox 71"/>
          <p:cNvSpPr txBox="1"/>
          <p:nvPr/>
        </p:nvSpPr>
        <p:spPr>
          <a:xfrm>
            <a:off x="5799242" y="5304472"/>
            <a:ext cx="2004876" cy="1477327"/>
          </a:xfrm>
          <a:prstGeom prst="rect">
            <a:avLst/>
          </a:prstGeom>
          <a:noFill/>
        </p:spPr>
        <p:txBody>
          <a:bodyPr wrap="none" rtlCol="0">
            <a:spAutoFit/>
          </a:bodyPr>
          <a:lstStyle/>
          <a:p>
            <a:pPr algn="ctr"/>
            <a:r>
              <a:rPr lang="en-US" sz="2400" dirty="0" smtClean="0"/>
              <a:t>XX </a:t>
            </a:r>
            <a:r>
              <a:rPr lang="en-US" sz="2400" dirty="0" smtClean="0">
                <a:sym typeface="Symbol"/>
              </a:rPr>
              <a:t> 41 = 07</a:t>
            </a:r>
          </a:p>
          <a:p>
            <a:pPr algn="ctr"/>
            <a:r>
              <a:rPr lang="en-US" sz="2400" dirty="0" smtClean="0">
                <a:sym typeface="Symbol"/>
              </a:rPr>
              <a:t>XX  = 41 </a:t>
            </a:r>
            <a:r>
              <a:rPr lang="en-US" sz="2400" dirty="0"/>
              <a:t> </a:t>
            </a:r>
            <a:r>
              <a:rPr lang="en-US" sz="2400" dirty="0">
                <a:sym typeface="Symbol"/>
              </a:rPr>
              <a:t> </a:t>
            </a:r>
            <a:r>
              <a:rPr lang="en-US" sz="2400" dirty="0" smtClean="0">
                <a:sym typeface="Symbol"/>
              </a:rPr>
              <a:t> 07</a:t>
            </a:r>
          </a:p>
          <a:p>
            <a:pPr algn="ctr"/>
            <a:r>
              <a:rPr lang="en-US" sz="2400" dirty="0" smtClean="0">
                <a:sym typeface="Symbol"/>
              </a:rPr>
              <a:t>XX </a:t>
            </a:r>
            <a:r>
              <a:rPr lang="en-US" sz="2400" dirty="0">
                <a:sym typeface="Symbol"/>
              </a:rPr>
              <a:t> 01 = </a:t>
            </a:r>
            <a:r>
              <a:rPr lang="en-US" sz="2400" dirty="0" smtClean="0">
                <a:sym typeface="Symbol"/>
              </a:rPr>
              <a:t>47</a:t>
            </a:r>
          </a:p>
          <a:p>
            <a:pPr algn="ctr"/>
            <a:endParaRPr lang="en-US" dirty="0"/>
          </a:p>
        </p:txBody>
      </p:sp>
      <p:sp>
        <p:nvSpPr>
          <p:cNvPr id="53" name="Rectangle 52"/>
          <p:cNvSpPr/>
          <p:nvPr/>
        </p:nvSpPr>
        <p:spPr>
          <a:xfrm>
            <a:off x="2743200" y="5304472"/>
            <a:ext cx="609600" cy="609600"/>
          </a:xfrm>
          <a:prstGeom prst="rect">
            <a:avLst/>
          </a:prstGeom>
          <a:solidFill>
            <a:srgbClr val="E9D7D3"/>
          </a:solidFill>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47</a:t>
            </a:r>
            <a:endParaRPr lang="en-US" sz="2400" dirty="0"/>
          </a:p>
        </p:txBody>
      </p:sp>
      <p:sp>
        <p:nvSpPr>
          <p:cNvPr id="3" name="Footer Placeholder 2"/>
          <p:cNvSpPr>
            <a:spLocks noGrp="1"/>
          </p:cNvSpPr>
          <p:nvPr>
            <p:ph type="ftr" sz="quarter" idx="11"/>
          </p:nvPr>
        </p:nvSpPr>
        <p:spPr/>
        <p:txBody>
          <a:bodyPr/>
          <a:lstStyle/>
          <a:p>
            <a:r>
              <a:rPr lang="en-US" smtClean="0"/>
              <a:t>Amrita Center for Cybersecurity</a:t>
            </a:r>
            <a:endParaRPr lang="en-US"/>
          </a:p>
        </p:txBody>
      </p:sp>
    </p:spTree>
    <p:extLst>
      <p:ext uri="{BB962C8B-B14F-4D97-AF65-F5344CB8AC3E}">
        <p14:creationId xmlns:p14="http://schemas.microsoft.com/office/powerpoint/2010/main" val="225214488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subTnLst>
                                    <p:set>
                                      <p:cBhvr override="childStyle">
                                        <p:cTn dur="1" fill="hold" display="0" masterRel="nextClick" afterEffect="1"/>
                                        <p:tgtEl>
                                          <p:spTgt spid="55"/>
                                        </p:tgtEl>
                                        <p:attrNameLst>
                                          <p:attrName>style.visibility</p:attrName>
                                        </p:attrNameLst>
                                      </p:cBhvr>
                                      <p:to>
                                        <p:strVal val="hidden"/>
                                      </p:to>
                                    </p:set>
                                  </p:subTnLst>
                                </p:cTn>
                              </p:par>
                              <p:par>
                                <p:cTn id="18" presetID="10" presetClass="entr" presetSubtype="0" fill="hold" grpId="0" nodeType="with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subTnLst>
                                    <p:set>
                                      <p:cBhvr override="childStyle">
                                        <p:cTn dur="1" fill="hold" display="0" masterRel="nextClick" afterEffect="1"/>
                                        <p:tgtEl>
                                          <p:spTgt spid="56"/>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animBg="1"/>
      <p:bldP spid="54" grpId="0" animBg="1"/>
      <p:bldP spid="56" grpId="0"/>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2" grpId="0"/>
      <p:bldP spid="5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Practical Padding Oracle Attack</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Practical Padding Oracle Attacks, </a:t>
            </a:r>
            <a:r>
              <a:rPr lang="en-US" dirty="0" err="1" smtClean="0"/>
              <a:t>Juliano</a:t>
            </a:r>
            <a:r>
              <a:rPr lang="en-US" dirty="0" smtClean="0"/>
              <a:t> Rizzo &amp; Thai Duong, </a:t>
            </a:r>
            <a:r>
              <a:rPr lang="en-US" dirty="0" err="1" smtClean="0"/>
              <a:t>Usenix</a:t>
            </a:r>
            <a:r>
              <a:rPr lang="en-US" dirty="0" smtClean="0"/>
              <a:t> 2010</a:t>
            </a:r>
          </a:p>
          <a:p>
            <a:pPr marL="0" indent="0">
              <a:buNone/>
            </a:pPr>
            <a:r>
              <a:rPr lang="en-US" sz="1600" i="1" dirty="0" smtClean="0"/>
              <a:t>Ref: </a:t>
            </a:r>
            <a:r>
              <a:rPr lang="en-US" sz="1600" i="1" dirty="0" smtClean="0">
                <a:hlinkClick r:id="rId2"/>
              </a:rPr>
              <a:t>http</a:t>
            </a:r>
            <a:r>
              <a:rPr lang="en-US" sz="1600" i="1" dirty="0">
                <a:hlinkClick r:id="rId2"/>
              </a:rPr>
              <a:t>://usenix.org/legacy/events/woot10/tech/full_papers/</a:t>
            </a:r>
            <a:r>
              <a:rPr lang="en-US" sz="1600" i="1" dirty="0" smtClean="0">
                <a:hlinkClick r:id="rId2"/>
              </a:rPr>
              <a:t>Rizzo.pdf</a:t>
            </a:r>
            <a:endParaRPr lang="en-US" sz="1600" i="1" dirty="0" smtClean="0"/>
          </a:p>
          <a:p>
            <a:pPr marL="0" indent="0">
              <a:buNone/>
            </a:pPr>
            <a:endParaRPr lang="en-US" sz="1600" i="1" dirty="0"/>
          </a:p>
          <a:p>
            <a:r>
              <a:rPr lang="en-US" dirty="0" smtClean="0"/>
              <a:t>Padding Oracles are as pervasive as SQL Injection/ XSS attacks</a:t>
            </a:r>
            <a:endParaRPr lang="en-US" dirty="0"/>
          </a:p>
          <a:p>
            <a:pPr marL="0" indent="0">
              <a:buNone/>
            </a:pPr>
            <a:endParaRPr lang="en-US" sz="1600" i="1" dirty="0" smtClean="0"/>
          </a:p>
          <a:p>
            <a:pPr marL="0" indent="0">
              <a:buNone/>
            </a:pPr>
            <a:endParaRPr lang="en-US" sz="1600" i="1" dirty="0"/>
          </a:p>
        </p:txBody>
      </p:sp>
      <p:sp>
        <p:nvSpPr>
          <p:cNvPr id="4" name="Slide Number Placeholder 3"/>
          <p:cNvSpPr>
            <a:spLocks noGrp="1"/>
          </p:cNvSpPr>
          <p:nvPr>
            <p:ph type="sldNum" sz="quarter" idx="12"/>
          </p:nvPr>
        </p:nvSpPr>
        <p:spPr/>
        <p:txBody>
          <a:bodyPr/>
          <a:lstStyle/>
          <a:p>
            <a:fld id="{BABEBD89-05F3-4F96-A315-DC3652376F05}" type="slidenum">
              <a:rPr lang="en-US" smtClean="0"/>
              <a:t>82</a:t>
            </a:fld>
            <a:endParaRPr lang="en-US"/>
          </a:p>
        </p:txBody>
      </p:sp>
      <p:sp>
        <p:nvSpPr>
          <p:cNvPr id="6" name="Footer Placeholder 5"/>
          <p:cNvSpPr>
            <a:spLocks noGrp="1"/>
          </p:cNvSpPr>
          <p:nvPr>
            <p:ph type="ftr" sz="quarter" idx="11"/>
          </p:nvPr>
        </p:nvSpPr>
        <p:spPr/>
        <p:txBody>
          <a:bodyPr/>
          <a:lstStyle/>
          <a:p>
            <a:r>
              <a:rPr lang="en-US" smtClean="0"/>
              <a:t>Amrita Center for Cybersecurity</a:t>
            </a:r>
            <a:endParaRPr lang="en-US"/>
          </a:p>
        </p:txBody>
      </p:sp>
    </p:spTree>
    <p:extLst>
      <p:ext uri="{BB962C8B-B14F-4D97-AF65-F5344CB8AC3E}">
        <p14:creationId xmlns:p14="http://schemas.microsoft.com/office/powerpoint/2010/main" val="219792339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Practical Padding Oracle Attack</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Finding Padding Oracle:</a:t>
            </a:r>
          </a:p>
          <a:p>
            <a:pPr marL="0" indent="0">
              <a:buNone/>
            </a:pPr>
            <a:endParaRPr lang="en-US" dirty="0"/>
          </a:p>
          <a:p>
            <a:r>
              <a:rPr lang="en-US" dirty="0" smtClean="0"/>
              <a:t>Google Hacking</a:t>
            </a:r>
          </a:p>
          <a:p>
            <a:pPr lvl="1"/>
            <a:r>
              <a:rPr lang="en-US" dirty="0" smtClean="0"/>
              <a:t>Google for known errors and common error messages and standard API exceptions</a:t>
            </a:r>
          </a:p>
          <a:p>
            <a:pPr lvl="1"/>
            <a:r>
              <a:rPr lang="en-US" dirty="0" smtClean="0"/>
              <a:t> </a:t>
            </a:r>
            <a:r>
              <a:rPr lang="en-US" dirty="0" err="1" smtClean="0"/>
              <a:t>e.g</a:t>
            </a:r>
            <a:r>
              <a:rPr lang="en-US" dirty="0" smtClean="0"/>
              <a:t> “Given final block not properly padded”  or </a:t>
            </a:r>
            <a:r>
              <a:rPr lang="en-US" dirty="0" err="1" smtClean="0"/>
              <a:t>javax.crypto.BadPaddingException</a:t>
            </a:r>
            <a:endParaRPr lang="en-US" dirty="0" smtClean="0"/>
          </a:p>
          <a:p>
            <a:pPr marL="457200" indent="-457200">
              <a:buAutoNum type="arabicPeriod"/>
            </a:pPr>
            <a:endParaRPr lang="en-US" dirty="0"/>
          </a:p>
          <a:p>
            <a:r>
              <a:rPr lang="en-US" dirty="0" smtClean="0"/>
              <a:t>Source Code Auditing</a:t>
            </a:r>
          </a:p>
          <a:p>
            <a:pPr lvl="1"/>
            <a:r>
              <a:rPr lang="en-US" dirty="0" smtClean="0"/>
              <a:t>Look for known source code keywords in common crypto libraries such as </a:t>
            </a:r>
            <a:r>
              <a:rPr lang="en-US" dirty="0" err="1" smtClean="0"/>
              <a:t>OpenSSL</a:t>
            </a:r>
            <a:r>
              <a:rPr lang="en-US" dirty="0" smtClean="0"/>
              <a:t>, Crypto++, </a:t>
            </a:r>
            <a:r>
              <a:rPr lang="en-US" dirty="0" err="1" smtClean="0"/>
              <a:t>PyCrypto</a:t>
            </a:r>
            <a:r>
              <a:rPr lang="en-US" dirty="0" smtClean="0"/>
              <a:t> </a:t>
            </a:r>
            <a:r>
              <a:rPr lang="en-US" dirty="0" err="1" smtClean="0"/>
              <a:t>e.t.c</a:t>
            </a:r>
            <a:r>
              <a:rPr lang="en-US" dirty="0" smtClean="0"/>
              <a:t>.</a:t>
            </a:r>
            <a:endParaRPr lang="en-US" dirty="0"/>
          </a:p>
          <a:p>
            <a:pPr marL="0" indent="0">
              <a:buNone/>
            </a:pPr>
            <a:endParaRPr lang="en-US" sz="1600" i="1" dirty="0" smtClean="0"/>
          </a:p>
          <a:p>
            <a:pPr marL="0" indent="0">
              <a:buNone/>
            </a:pPr>
            <a:endParaRPr lang="en-US" sz="1600" i="1" dirty="0"/>
          </a:p>
        </p:txBody>
      </p:sp>
      <p:sp>
        <p:nvSpPr>
          <p:cNvPr id="4" name="Slide Number Placeholder 3"/>
          <p:cNvSpPr>
            <a:spLocks noGrp="1"/>
          </p:cNvSpPr>
          <p:nvPr>
            <p:ph type="sldNum" sz="quarter" idx="12"/>
          </p:nvPr>
        </p:nvSpPr>
        <p:spPr/>
        <p:txBody>
          <a:bodyPr/>
          <a:lstStyle/>
          <a:p>
            <a:fld id="{BABEBD89-05F3-4F96-A315-DC3652376F05}" type="slidenum">
              <a:rPr lang="en-US" smtClean="0"/>
              <a:t>83</a:t>
            </a:fld>
            <a:endParaRPr lang="en-US"/>
          </a:p>
        </p:txBody>
      </p:sp>
      <p:sp>
        <p:nvSpPr>
          <p:cNvPr id="6" name="Footer Placeholder 5"/>
          <p:cNvSpPr>
            <a:spLocks noGrp="1"/>
          </p:cNvSpPr>
          <p:nvPr>
            <p:ph type="ftr" sz="quarter" idx="11"/>
          </p:nvPr>
        </p:nvSpPr>
        <p:spPr/>
        <p:txBody>
          <a:bodyPr/>
          <a:lstStyle/>
          <a:p>
            <a:r>
              <a:rPr lang="en-US" smtClean="0"/>
              <a:t>Amrita Center for Cybersecurity</a:t>
            </a:r>
            <a:endParaRPr lang="en-US"/>
          </a:p>
        </p:txBody>
      </p:sp>
    </p:spTree>
    <p:extLst>
      <p:ext uri="{BB962C8B-B14F-4D97-AF65-F5344CB8AC3E}">
        <p14:creationId xmlns:p14="http://schemas.microsoft.com/office/powerpoint/2010/main" val="408255792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Practical Padding Oracle Attack</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Finding Padding Oracle:</a:t>
            </a:r>
          </a:p>
          <a:p>
            <a:pPr marL="0" indent="0">
              <a:buNone/>
            </a:pPr>
            <a:endParaRPr lang="en-US" dirty="0"/>
          </a:p>
          <a:p>
            <a:r>
              <a:rPr lang="en-US" dirty="0" err="1" smtClean="0"/>
              <a:t>BlackBox</a:t>
            </a:r>
            <a:r>
              <a:rPr lang="en-US" dirty="0" smtClean="0"/>
              <a:t> Testing</a:t>
            </a:r>
          </a:p>
          <a:p>
            <a:pPr lvl="1"/>
            <a:r>
              <a:rPr lang="en-US" dirty="0"/>
              <a:t>Crawl </a:t>
            </a:r>
            <a:r>
              <a:rPr lang="en-US" dirty="0" smtClean="0"/>
              <a:t>target websites </a:t>
            </a:r>
            <a:r>
              <a:rPr lang="en-US" dirty="0"/>
              <a:t>to find Base64 String (URLs, cookies </a:t>
            </a:r>
            <a:r>
              <a:rPr lang="en-US" dirty="0" err="1"/>
              <a:t>e.t.c</a:t>
            </a:r>
            <a:r>
              <a:rPr lang="en-US" dirty="0" smtClean="0"/>
              <a:t>)</a:t>
            </a:r>
          </a:p>
          <a:p>
            <a:pPr lvl="1"/>
            <a:r>
              <a:rPr lang="en-US" dirty="0" smtClean="0"/>
              <a:t>Decode Base64 String</a:t>
            </a:r>
          </a:p>
          <a:p>
            <a:pPr lvl="1"/>
            <a:r>
              <a:rPr lang="en-US" dirty="0"/>
              <a:t>If decoded string looks random and its length is a multiple of a common block cipher (8,16,32,64 </a:t>
            </a:r>
            <a:r>
              <a:rPr lang="en-US" dirty="0" err="1"/>
              <a:t>e.t.c</a:t>
            </a:r>
            <a:r>
              <a:rPr lang="en-US" dirty="0"/>
              <a:t>) then possibly a cipher text</a:t>
            </a:r>
            <a:r>
              <a:rPr lang="en-US" dirty="0" smtClean="0"/>
              <a:t>.</a:t>
            </a:r>
          </a:p>
          <a:p>
            <a:pPr lvl="1"/>
            <a:r>
              <a:rPr lang="en-US" dirty="0" smtClean="0"/>
              <a:t>Many algorithms to determine block size – most common is trial and error</a:t>
            </a:r>
          </a:p>
          <a:p>
            <a:pPr lvl="1"/>
            <a:r>
              <a:rPr lang="en-US" dirty="0" smtClean="0"/>
              <a:t>Replace a byte at the end of the ciphertext by a random value and send it to target and see what response is obtained. </a:t>
            </a:r>
          </a:p>
          <a:p>
            <a:pPr lvl="2"/>
            <a:r>
              <a:rPr lang="en-US" dirty="0" smtClean="0"/>
              <a:t>If error, high chance of padding oracle</a:t>
            </a:r>
            <a:endParaRPr lang="en-US" dirty="0"/>
          </a:p>
          <a:p>
            <a:pPr lvl="1"/>
            <a:endParaRPr lang="en-US" dirty="0"/>
          </a:p>
          <a:p>
            <a:pPr marL="457200" indent="-457200">
              <a:buAutoNum type="arabicPeriod"/>
            </a:pPr>
            <a:endParaRPr lang="en-US" dirty="0"/>
          </a:p>
          <a:p>
            <a:pPr marL="0" indent="0">
              <a:buNone/>
            </a:pPr>
            <a:endParaRPr lang="en-US" sz="1600" dirty="0"/>
          </a:p>
        </p:txBody>
      </p:sp>
      <p:sp>
        <p:nvSpPr>
          <p:cNvPr id="4" name="Slide Number Placeholder 3"/>
          <p:cNvSpPr>
            <a:spLocks noGrp="1"/>
          </p:cNvSpPr>
          <p:nvPr>
            <p:ph type="sldNum" sz="quarter" idx="12"/>
          </p:nvPr>
        </p:nvSpPr>
        <p:spPr/>
        <p:txBody>
          <a:bodyPr/>
          <a:lstStyle/>
          <a:p>
            <a:fld id="{BABEBD89-05F3-4F96-A315-DC3652376F05}" type="slidenum">
              <a:rPr lang="en-US" smtClean="0"/>
              <a:t>84</a:t>
            </a:fld>
            <a:endParaRPr lang="en-US"/>
          </a:p>
        </p:txBody>
      </p:sp>
      <p:sp>
        <p:nvSpPr>
          <p:cNvPr id="6" name="Footer Placeholder 5"/>
          <p:cNvSpPr>
            <a:spLocks noGrp="1"/>
          </p:cNvSpPr>
          <p:nvPr>
            <p:ph type="ftr" sz="quarter" idx="11"/>
          </p:nvPr>
        </p:nvSpPr>
        <p:spPr/>
        <p:txBody>
          <a:bodyPr/>
          <a:lstStyle/>
          <a:p>
            <a:r>
              <a:rPr lang="en-US" smtClean="0"/>
              <a:t>Amrita Center for Cybersecurity</a:t>
            </a:r>
            <a:endParaRPr lang="en-US"/>
          </a:p>
        </p:txBody>
      </p:sp>
    </p:spTree>
    <p:extLst>
      <p:ext uri="{BB962C8B-B14F-4D97-AF65-F5344CB8AC3E}">
        <p14:creationId xmlns:p14="http://schemas.microsoft.com/office/powerpoint/2010/main" val="31207366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Practical Padding Oracle Attack: Cracking CAPTHCA</a:t>
            </a:r>
            <a:endParaRPr lang="en-US" dirty="0"/>
          </a:p>
        </p:txBody>
      </p:sp>
      <p:sp>
        <p:nvSpPr>
          <p:cNvPr id="3" name="Content Placeholder 2"/>
          <p:cNvSpPr>
            <a:spLocks noGrp="1"/>
          </p:cNvSpPr>
          <p:nvPr>
            <p:ph idx="1"/>
          </p:nvPr>
        </p:nvSpPr>
        <p:spPr/>
        <p:txBody>
          <a:bodyPr>
            <a:normAutofit/>
          </a:bodyPr>
          <a:lstStyle/>
          <a:p>
            <a:r>
              <a:rPr lang="en-US" dirty="0" smtClean="0"/>
              <a:t>‘CAPTCHA’ Completely Automated Public Turing test to tell Computers &amp; Humans Apart</a:t>
            </a:r>
          </a:p>
          <a:p>
            <a:r>
              <a:rPr lang="en-US" dirty="0" smtClean="0"/>
              <a:t>A program that protects websites from bots by generating tests that humans can pass but bots cannot </a:t>
            </a:r>
          </a:p>
          <a:p>
            <a:endParaRPr lang="en-US" dirty="0" smtClean="0"/>
          </a:p>
          <a:p>
            <a:pPr marL="0" indent="0">
              <a:buNone/>
            </a:pPr>
            <a:endParaRPr lang="en-US" dirty="0" smtClean="0"/>
          </a:p>
        </p:txBody>
      </p:sp>
      <p:sp>
        <p:nvSpPr>
          <p:cNvPr id="4" name="Slide Number Placeholder 3"/>
          <p:cNvSpPr>
            <a:spLocks noGrp="1"/>
          </p:cNvSpPr>
          <p:nvPr>
            <p:ph type="sldNum" sz="quarter" idx="12"/>
          </p:nvPr>
        </p:nvSpPr>
        <p:spPr/>
        <p:txBody>
          <a:bodyPr/>
          <a:lstStyle/>
          <a:p>
            <a:fld id="{BABEBD89-05F3-4F96-A315-DC3652376F05}" type="slidenum">
              <a:rPr lang="en-US" smtClean="0"/>
              <a:t>85</a:t>
            </a:fld>
            <a:endParaRPr lang="en-US"/>
          </a:p>
        </p:txBody>
      </p:sp>
      <p:pic>
        <p:nvPicPr>
          <p:cNvPr id="5" name="Picture 4" descr="Screen Shot 2015-01-31 at 12.23.1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0" y="4286250"/>
            <a:ext cx="5880100" cy="2070100"/>
          </a:xfrm>
          <a:prstGeom prst="rect">
            <a:avLst/>
          </a:prstGeom>
        </p:spPr>
      </p:pic>
      <p:sp>
        <p:nvSpPr>
          <p:cNvPr id="6" name="Footer Placeholder 5"/>
          <p:cNvSpPr>
            <a:spLocks noGrp="1"/>
          </p:cNvSpPr>
          <p:nvPr>
            <p:ph type="ftr" sz="quarter" idx="11"/>
          </p:nvPr>
        </p:nvSpPr>
        <p:spPr/>
        <p:txBody>
          <a:bodyPr/>
          <a:lstStyle/>
          <a:p>
            <a:r>
              <a:rPr lang="en-US" smtClean="0"/>
              <a:t>Amrita Center for Cybersecurity</a:t>
            </a:r>
            <a:endParaRPr lang="en-US"/>
          </a:p>
        </p:txBody>
      </p:sp>
    </p:spTree>
    <p:extLst>
      <p:ext uri="{BB962C8B-B14F-4D97-AF65-F5344CB8AC3E}">
        <p14:creationId xmlns:p14="http://schemas.microsoft.com/office/powerpoint/2010/main" val="9364050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Padding Oracle Attack: Cracking CAPTHCA</a:t>
            </a:r>
          </a:p>
        </p:txBody>
      </p:sp>
      <p:sp>
        <p:nvSpPr>
          <p:cNvPr id="3" name="Content Placeholder 2"/>
          <p:cNvSpPr>
            <a:spLocks noGrp="1"/>
          </p:cNvSpPr>
          <p:nvPr>
            <p:ph idx="1"/>
          </p:nvPr>
        </p:nvSpPr>
        <p:spPr/>
        <p:txBody>
          <a:bodyPr>
            <a:normAutofit/>
          </a:bodyPr>
          <a:lstStyle/>
          <a:p>
            <a:r>
              <a:rPr lang="en-US" dirty="0"/>
              <a:t>The server generates a random code, encrypts it using CBC-mode under some key K and some IV: </a:t>
            </a:r>
          </a:p>
          <a:p>
            <a:pPr marL="0" indent="0">
              <a:buNone/>
            </a:pPr>
            <a:endParaRPr lang="en-US" dirty="0"/>
          </a:p>
          <a:p>
            <a:pPr marL="0" indent="0">
              <a:buNone/>
            </a:pPr>
            <a:endParaRPr lang="en-US" dirty="0" smtClean="0"/>
          </a:p>
          <a:p>
            <a:r>
              <a:rPr lang="en-US" dirty="0" smtClean="0"/>
              <a:t>ERC </a:t>
            </a:r>
            <a:r>
              <a:rPr lang="en-US" dirty="0"/>
              <a:t>will be used as a parameter for </a:t>
            </a:r>
            <a:r>
              <a:rPr lang="en-US" dirty="0" smtClean="0"/>
              <a:t> some </a:t>
            </a:r>
            <a:r>
              <a:rPr lang="en-US" i="1" dirty="0" err="1" smtClean="0"/>
              <a:t>captcha.jsp</a:t>
            </a:r>
            <a:r>
              <a:rPr lang="en-US" i="1" dirty="0" smtClean="0"/>
              <a:t> </a:t>
            </a:r>
            <a:r>
              <a:rPr lang="en-US" dirty="0" smtClean="0"/>
              <a:t>that decrypts the ERC to generate a distorted image.</a:t>
            </a:r>
          </a:p>
          <a:p>
            <a:r>
              <a:rPr lang="en-US" dirty="0" smtClean="0"/>
              <a:t> </a:t>
            </a:r>
            <a:r>
              <a:rPr lang="en-US" dirty="0"/>
              <a:t>If a HTML form needs to show a CAPTCHA, it just puts something like /</a:t>
            </a:r>
            <a:r>
              <a:rPr lang="en-US" dirty="0" err="1"/>
              <a:t>captcha.jsp?token</a:t>
            </a:r>
            <a:r>
              <a:rPr lang="en-US" dirty="0"/>
              <a:t>=ERC into a &lt;</a:t>
            </a:r>
            <a:r>
              <a:rPr lang="en-US" dirty="0" err="1"/>
              <a:t>img</a:t>
            </a:r>
            <a:r>
              <a:rPr lang="en-US" dirty="0"/>
              <a:t>&gt; tag to load a distorted image </a:t>
            </a:r>
          </a:p>
          <a:p>
            <a:endParaRPr lang="en-US" dirty="0" smtClean="0"/>
          </a:p>
          <a:p>
            <a:endParaRPr lang="en-US" dirty="0"/>
          </a:p>
        </p:txBody>
      </p:sp>
      <p:pic>
        <p:nvPicPr>
          <p:cNvPr id="4" name="Picture 3" descr="Screen Shot 2015-01-31 at 12.27.0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6575" y="2482302"/>
            <a:ext cx="4413014" cy="584630"/>
          </a:xfrm>
          <a:prstGeom prst="rect">
            <a:avLst/>
          </a:prstGeom>
        </p:spPr>
      </p:pic>
      <p:sp>
        <p:nvSpPr>
          <p:cNvPr id="5" name="Footer Placeholder 4"/>
          <p:cNvSpPr>
            <a:spLocks noGrp="1"/>
          </p:cNvSpPr>
          <p:nvPr>
            <p:ph type="ftr" sz="quarter" idx="11"/>
          </p:nvPr>
        </p:nvSpPr>
        <p:spPr/>
        <p:txBody>
          <a:bodyPr/>
          <a:lstStyle/>
          <a:p>
            <a:r>
              <a:rPr lang="en-US" smtClean="0"/>
              <a:t>Amrita Center for Cybersecurity</a:t>
            </a:r>
            <a:endParaRPr lang="en-US"/>
          </a:p>
        </p:txBody>
      </p:sp>
      <p:sp>
        <p:nvSpPr>
          <p:cNvPr id="6" name="Slide Number Placeholder 5"/>
          <p:cNvSpPr>
            <a:spLocks noGrp="1"/>
          </p:cNvSpPr>
          <p:nvPr>
            <p:ph type="sldNum" sz="quarter" idx="12"/>
          </p:nvPr>
        </p:nvSpPr>
        <p:spPr/>
        <p:txBody>
          <a:bodyPr/>
          <a:lstStyle/>
          <a:p>
            <a:fld id="{A6F3C3BC-51E5-EA44-9A26-97B44896E6CD}" type="slidenum">
              <a:rPr lang="en-US" smtClean="0"/>
              <a:t>86</a:t>
            </a:fld>
            <a:endParaRPr lang="en-US"/>
          </a:p>
        </p:txBody>
      </p:sp>
    </p:spTree>
    <p:extLst>
      <p:ext uri="{BB962C8B-B14F-4D97-AF65-F5344CB8AC3E}">
        <p14:creationId xmlns:p14="http://schemas.microsoft.com/office/powerpoint/2010/main" val="314300868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Padding Oracle Attack: Cracking CAPTHCA</a:t>
            </a:r>
          </a:p>
        </p:txBody>
      </p:sp>
      <p:sp>
        <p:nvSpPr>
          <p:cNvPr id="3" name="Content Placeholder 2"/>
          <p:cNvSpPr>
            <a:spLocks noGrp="1"/>
          </p:cNvSpPr>
          <p:nvPr>
            <p:ph idx="1"/>
          </p:nvPr>
        </p:nvSpPr>
        <p:spPr/>
        <p:txBody>
          <a:bodyPr>
            <a:normAutofit/>
          </a:bodyPr>
          <a:lstStyle/>
          <a:p>
            <a:r>
              <a:rPr lang="en-US" dirty="0"/>
              <a:t>ERC will be stored either as a hidden </a:t>
            </a:r>
            <a:r>
              <a:rPr lang="en-US" dirty="0" smtClean="0"/>
              <a:t>field </a:t>
            </a:r>
            <a:r>
              <a:rPr lang="en-US" dirty="0"/>
              <a:t>in the CAPTCHA form or as a cookie, so once a user submits a form, it will be sent back to the server. </a:t>
            </a:r>
            <a:endParaRPr lang="en-US" dirty="0" smtClean="0"/>
          </a:p>
          <a:p>
            <a:r>
              <a:rPr lang="en-US" dirty="0" smtClean="0"/>
              <a:t>Server validates it and grants or denies access.</a:t>
            </a:r>
          </a:p>
          <a:p>
            <a:r>
              <a:rPr lang="en-US" dirty="0" smtClean="0"/>
              <a:t>What is the padding oracle here?</a:t>
            </a:r>
          </a:p>
          <a:p>
            <a:pPr lvl="1"/>
            <a:r>
              <a:rPr lang="en-US" dirty="0" err="1" smtClean="0"/>
              <a:t>Captcha.jsp</a:t>
            </a:r>
            <a:r>
              <a:rPr lang="en-US" dirty="0"/>
              <a:t> </a:t>
            </a:r>
            <a:r>
              <a:rPr lang="en-US" dirty="0" smtClean="0"/>
              <a:t>– because it will decrypt any ERC sent to it, it is vulnerable to padding oracle attack</a:t>
            </a:r>
            <a:endParaRPr lang="en-US" dirty="0"/>
          </a:p>
        </p:txBody>
      </p:sp>
      <p:sp>
        <p:nvSpPr>
          <p:cNvPr id="5" name="Footer Placeholder 4"/>
          <p:cNvSpPr>
            <a:spLocks noGrp="1"/>
          </p:cNvSpPr>
          <p:nvPr>
            <p:ph type="ftr" sz="quarter" idx="11"/>
          </p:nvPr>
        </p:nvSpPr>
        <p:spPr/>
        <p:txBody>
          <a:bodyPr/>
          <a:lstStyle/>
          <a:p>
            <a:r>
              <a:rPr lang="en-US" smtClean="0"/>
              <a:t>Amrita Center for Cybersecurity</a:t>
            </a:r>
            <a:endParaRPr lang="en-US"/>
          </a:p>
        </p:txBody>
      </p:sp>
      <p:sp>
        <p:nvSpPr>
          <p:cNvPr id="6" name="Slide Number Placeholder 5"/>
          <p:cNvSpPr>
            <a:spLocks noGrp="1"/>
          </p:cNvSpPr>
          <p:nvPr>
            <p:ph type="sldNum" sz="quarter" idx="12"/>
          </p:nvPr>
        </p:nvSpPr>
        <p:spPr/>
        <p:txBody>
          <a:bodyPr/>
          <a:lstStyle/>
          <a:p>
            <a:fld id="{A6F3C3BC-51E5-EA44-9A26-97B44896E6CD}" type="slidenum">
              <a:rPr lang="en-US" smtClean="0"/>
              <a:t>87</a:t>
            </a:fld>
            <a:endParaRPr lang="en-US"/>
          </a:p>
        </p:txBody>
      </p:sp>
    </p:spTree>
    <p:extLst>
      <p:ext uri="{BB962C8B-B14F-4D97-AF65-F5344CB8AC3E}">
        <p14:creationId xmlns:p14="http://schemas.microsoft.com/office/powerpoint/2010/main" val="27887672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AMRITA CENTER FOR CYBERSECURITY</a:t>
            </a:r>
            <a:endParaRPr lang="en-US"/>
          </a:p>
        </p:txBody>
      </p:sp>
      <p:sp>
        <p:nvSpPr>
          <p:cNvPr id="5" name="Slide Number Placeholder 4"/>
          <p:cNvSpPr>
            <a:spLocks noGrp="1"/>
          </p:cNvSpPr>
          <p:nvPr>
            <p:ph type="sldNum" sz="quarter" idx="12"/>
          </p:nvPr>
        </p:nvSpPr>
        <p:spPr/>
        <p:txBody>
          <a:bodyPr/>
          <a:lstStyle/>
          <a:p>
            <a:fld id="{26EAE79F-8373-9B49-B0D1-4D8E73CDE129}" type="slidenum">
              <a:rPr lang="en-US" smtClean="0"/>
              <a:t>88</a:t>
            </a:fld>
            <a:endParaRPr lang="en-US"/>
          </a:p>
        </p:txBody>
      </p:sp>
      <p:pic>
        <p:nvPicPr>
          <p:cNvPr id="8" name="Picture 7"/>
          <p:cNvPicPr>
            <a:picLocks noChangeAspect="1"/>
          </p:cNvPicPr>
          <p:nvPr/>
        </p:nvPicPr>
        <p:blipFill>
          <a:blip r:embed="rId2"/>
          <a:stretch>
            <a:fillRect/>
          </a:stretch>
        </p:blipFill>
        <p:spPr>
          <a:xfrm>
            <a:off x="0" y="-25396"/>
            <a:ext cx="9144000" cy="6909436"/>
          </a:xfrm>
          <a:prstGeom prst="rect">
            <a:avLst/>
          </a:prstGeom>
        </p:spPr>
      </p:pic>
    </p:spTree>
    <p:extLst>
      <p:ext uri="{BB962C8B-B14F-4D97-AF65-F5344CB8AC3E}">
        <p14:creationId xmlns:p14="http://schemas.microsoft.com/office/powerpoint/2010/main" val="200963745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22058"/>
            <a:ext cx="8229600" cy="1143000"/>
          </a:xfrm>
        </p:spPr>
        <p:txBody>
          <a:bodyPr>
            <a:normAutofit/>
          </a:bodyPr>
          <a:lstStyle/>
          <a:p>
            <a:r>
              <a:rPr lang="en-US" dirty="0" smtClean="0"/>
              <a:t>Stream Ciphers</a:t>
            </a:r>
            <a:endParaRPr lang="en-US" dirty="0"/>
          </a:p>
        </p:txBody>
      </p:sp>
      <p:sp>
        <p:nvSpPr>
          <p:cNvPr id="4" name="Footer Placeholder 3"/>
          <p:cNvSpPr>
            <a:spLocks noGrp="1"/>
          </p:cNvSpPr>
          <p:nvPr>
            <p:ph type="ftr" sz="quarter" idx="11"/>
          </p:nvPr>
        </p:nvSpPr>
        <p:spPr/>
        <p:txBody>
          <a:bodyPr/>
          <a:lstStyle/>
          <a:p>
            <a:r>
              <a:rPr lang="en-US" smtClean="0"/>
              <a:t>AMRITA CENTER FOR CYBERSECURITY</a:t>
            </a:r>
            <a:endParaRPr lang="en-US"/>
          </a:p>
        </p:txBody>
      </p:sp>
      <p:sp>
        <p:nvSpPr>
          <p:cNvPr id="5" name="Slide Number Placeholder 4"/>
          <p:cNvSpPr>
            <a:spLocks noGrp="1"/>
          </p:cNvSpPr>
          <p:nvPr>
            <p:ph type="sldNum" sz="quarter" idx="12"/>
          </p:nvPr>
        </p:nvSpPr>
        <p:spPr/>
        <p:txBody>
          <a:bodyPr/>
          <a:lstStyle/>
          <a:p>
            <a:fld id="{26EAE79F-8373-9B49-B0D1-4D8E73CDE129}" type="slidenum">
              <a:rPr lang="en-US" smtClean="0"/>
              <a:t>9</a:t>
            </a:fld>
            <a:endParaRPr lang="en-US"/>
          </a:p>
        </p:txBody>
      </p:sp>
    </p:spTree>
    <p:extLst>
      <p:ext uri="{BB962C8B-B14F-4D97-AF65-F5344CB8AC3E}">
        <p14:creationId xmlns:p14="http://schemas.microsoft.com/office/powerpoint/2010/main" val="325033643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71268</TotalTime>
  <Words>17542</Words>
  <Application>Microsoft Macintosh PowerPoint</Application>
  <PresentationFormat>On-screen Show (4:3)</PresentationFormat>
  <Paragraphs>1498</Paragraphs>
  <Slides>88</Slides>
  <Notes>73</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Clarity</vt:lpstr>
      <vt:lpstr>NETWORK SECURITY SPRING 2014</vt:lpstr>
      <vt:lpstr>Homework Late Submissions</vt:lpstr>
      <vt:lpstr>Attendance (Math)</vt:lpstr>
      <vt:lpstr>Recap</vt:lpstr>
      <vt:lpstr>Threat models for encryption (informal)</vt:lpstr>
      <vt:lpstr>Information Theoretic Security   (Shannon 1949)</vt:lpstr>
      <vt:lpstr>OTP Review</vt:lpstr>
      <vt:lpstr>The bad news …</vt:lpstr>
      <vt:lpstr>Stream Ciphers</vt:lpstr>
      <vt:lpstr>Stream Ciphers: Making OTP Practical</vt:lpstr>
      <vt:lpstr>Stream Ciphers:  making OTP practical</vt:lpstr>
      <vt:lpstr>PowerPoint Presentation</vt:lpstr>
      <vt:lpstr>Stream Ciphers:  making OTP practical</vt:lpstr>
      <vt:lpstr>PRG must be unpredictable</vt:lpstr>
      <vt:lpstr>PowerPoint Presentation</vt:lpstr>
      <vt:lpstr>Weak PRGs     (do not use for crypto)</vt:lpstr>
      <vt:lpstr>Weak PRGs     (do not use for crypto)</vt:lpstr>
      <vt:lpstr>Review</vt:lpstr>
      <vt:lpstr>Attack 1:    two time pad is insecure !!</vt:lpstr>
      <vt:lpstr>Real world examples</vt:lpstr>
      <vt:lpstr>Real world examples</vt:lpstr>
      <vt:lpstr>Avoid related keys</vt:lpstr>
      <vt:lpstr>WEP Security</vt:lpstr>
      <vt:lpstr>A better construction</vt:lpstr>
      <vt:lpstr>Yet another example:  disk encryption</vt:lpstr>
      <vt:lpstr>Two time pad:   summary</vt:lpstr>
      <vt:lpstr>Attack 2:   no integrity   (OTP is malleable)</vt:lpstr>
      <vt:lpstr>Attack 2:   no integrity   (OTP is malleable)</vt:lpstr>
      <vt:lpstr>Recall…</vt:lpstr>
      <vt:lpstr>But first…</vt:lpstr>
      <vt:lpstr>Single-message secrecy</vt:lpstr>
      <vt:lpstr>Multiple-message secrecy</vt:lpstr>
      <vt:lpstr>Multiple-message secrecy</vt:lpstr>
      <vt:lpstr>CPA-security Model</vt:lpstr>
      <vt:lpstr>Cryptographic Oracle</vt:lpstr>
      <vt:lpstr>Modeling CPA Security</vt:lpstr>
      <vt:lpstr>Impossible?</vt:lpstr>
      <vt:lpstr>Pseudorandom functions</vt:lpstr>
      <vt:lpstr>Random function</vt:lpstr>
      <vt:lpstr>Random function</vt:lpstr>
      <vt:lpstr>Pseudorandom functions</vt:lpstr>
      <vt:lpstr>Keyed functions</vt:lpstr>
      <vt:lpstr>Secure PRF</vt:lpstr>
      <vt:lpstr>QUIZ</vt:lpstr>
      <vt:lpstr>QUIZ</vt:lpstr>
      <vt:lpstr>An easy application: PRF =&gt; PRG</vt:lpstr>
      <vt:lpstr>Pseudo Random Permutation</vt:lpstr>
      <vt:lpstr>Block Ciphers</vt:lpstr>
      <vt:lpstr>Block Ciphers Built by Iteration</vt:lpstr>
      <vt:lpstr>CPA-secure encryption</vt:lpstr>
      <vt:lpstr>Pictorially</vt:lpstr>
      <vt:lpstr>Note</vt:lpstr>
      <vt:lpstr>Modes of Encryption: ECB mode</vt:lpstr>
      <vt:lpstr>Effect of ECB mode</vt:lpstr>
      <vt:lpstr>Modes of Encryption: CBC mode</vt:lpstr>
      <vt:lpstr>CBC- Encryption</vt:lpstr>
      <vt:lpstr>CBC Decryption</vt:lpstr>
      <vt:lpstr>So far…</vt:lpstr>
      <vt:lpstr>Overview - CCA</vt:lpstr>
      <vt:lpstr>Padding Oracle Attack</vt:lpstr>
      <vt:lpstr>Arbitrary-length messages?</vt:lpstr>
      <vt:lpstr>Block Padding</vt:lpstr>
      <vt:lpstr>Decryption?</vt:lpstr>
      <vt:lpstr>What is a Padding Oracle</vt:lpstr>
      <vt:lpstr>PowerPoint Presentation</vt:lpstr>
      <vt:lpstr>Padding oracles</vt:lpstr>
      <vt:lpstr>Main idea of the attack</vt:lpstr>
      <vt:lpstr>Main idea of the attack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Practical Padding Oracle Attack</vt:lpstr>
      <vt:lpstr>Practical Padding Oracle Attack</vt:lpstr>
      <vt:lpstr>Practical Padding Oracle Attack</vt:lpstr>
      <vt:lpstr>Practical Padding Oracle Attack: Cracking CAPTHCA</vt:lpstr>
      <vt:lpstr>Padding Oracle Attack: Cracking CAPTHCA</vt:lpstr>
      <vt:lpstr>Padding Oracle Attack: Cracking CAPTHCA</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user</dc:creator>
  <cp:lastModifiedBy>RK</cp:lastModifiedBy>
  <cp:revision>1634</cp:revision>
  <dcterms:created xsi:type="dcterms:W3CDTF">2013-12-03T10:22:08Z</dcterms:created>
  <dcterms:modified xsi:type="dcterms:W3CDTF">2017-01-27T17:08:10Z</dcterms:modified>
</cp:coreProperties>
</file>