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87" r:id="rId9"/>
    <p:sldId id="262" r:id="rId10"/>
    <p:sldId id="260" r:id="rId11"/>
    <p:sldId id="261" r:id="rId12"/>
    <p:sldId id="266" r:id="rId13"/>
    <p:sldId id="284" r:id="rId14"/>
    <p:sldId id="285" r:id="rId15"/>
    <p:sldId id="268" r:id="rId16"/>
    <p:sldId id="269" r:id="rId17"/>
    <p:sldId id="271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9FFE-C3A7-418B-BE25-58C3DD68072C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7551-B279-45EB-9BAB-7A39C398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8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FC06C-4A48-4404-95AF-411DBF64CD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8D33EAD-AB10-46F3-8532-B3A4E64B4559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C2E5-56FF-4359-8B5E-72CEA04397BE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411013-2BDB-433C-8D30-667DF1730E66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D7F1-9F9C-4165-A9C9-E2629A26B1C2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7A8B-9776-45CF-BE6D-FE2A642B1481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1C1581F-8F9A-4934-87B2-FB9604A2F577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 735 Pervasive Computing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AA75DA-5841-477B-97CC-CD30D79A7356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076-08C6-4629-8042-91B8D7388AA8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6982-FCD0-4430-BED3-06056944AC16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DC19-DDBD-4BD0-8637-A4604B7F1661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0B3BED8-AFE2-40FC-870C-96274120AA7F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7F2442-040A-48C4-BFA7-73D5F4A0E24E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 735 Pervasive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ecowinet.epfl.ch/fulltext/SeCoWiNetV1.5.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Sriram Sankaran, Amrita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Grading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23380806"/>
              </p:ext>
            </p:extLst>
          </p:nvPr>
        </p:nvGraphicFramePr>
        <p:xfrm>
          <a:off x="685800" y="25146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of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Midterm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Midterm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Exam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Presentation/Reviews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-6927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17A-966D-4E32-8E86-9020D10938D3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Everywhere</a:t>
            </a:r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7C99-54A0-46BF-B3BC-2A36F18C6001}" type="datetime4">
              <a:rPr lang="en-US" smtClean="0"/>
              <a:t>January 11, 2017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8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Need for Wireless Network Security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B95C-8534-47AB-BDB0-51D46BE39267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Ubiquitous nature of sensors and mobile devices</a:t>
            </a:r>
          </a:p>
          <a:p>
            <a:r>
              <a:rPr lang="en-US" dirty="0" smtClean="0"/>
              <a:t>Vulnerabilities of wireless networks</a:t>
            </a:r>
          </a:p>
          <a:p>
            <a:pPr lvl="1"/>
            <a:r>
              <a:rPr lang="en-US" dirty="0" smtClean="0"/>
              <a:t>Wireless link can be eavesdropped/spoofed</a:t>
            </a:r>
          </a:p>
          <a:p>
            <a:pPr lvl="1"/>
            <a:r>
              <a:rPr lang="en-US" dirty="0" smtClean="0"/>
              <a:t>Data can be altered</a:t>
            </a:r>
          </a:p>
          <a:p>
            <a:pPr lvl="1"/>
            <a:r>
              <a:rPr lang="en-US" dirty="0" smtClean="0"/>
              <a:t>Cheat on identities</a:t>
            </a:r>
          </a:p>
          <a:p>
            <a:pPr lvl="1"/>
            <a:r>
              <a:rPr lang="en-US" dirty="0" smtClean="0"/>
              <a:t>Channel can be overused</a:t>
            </a:r>
            <a:endParaRPr lang="en-US" dirty="0"/>
          </a:p>
          <a:p>
            <a:r>
              <a:rPr lang="en-US" dirty="0" smtClean="0"/>
              <a:t>Growing amount of sensitive data</a:t>
            </a:r>
          </a:p>
          <a:p>
            <a:r>
              <a:rPr lang="en-US" dirty="0" smtClean="0"/>
              <a:t>Uses are usually mobile</a:t>
            </a:r>
          </a:p>
          <a:p>
            <a:r>
              <a:rPr lang="en-US" dirty="0" smtClean="0"/>
              <a:t>Increasing needs of applications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4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Securing Wireless Networks: 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7ED7-10A6-48ED-BF1D-794A9353EDD9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Attackers equipped with powerful devices</a:t>
            </a:r>
          </a:p>
          <a:p>
            <a:r>
              <a:rPr lang="en-US" dirty="0" smtClean="0"/>
              <a:t>Trade-offs between security, scalability, efficiency, performance</a:t>
            </a:r>
          </a:p>
          <a:p>
            <a:r>
              <a:rPr lang="en-US" dirty="0"/>
              <a:t>Mobile devices are resource-constrained</a:t>
            </a:r>
          </a:p>
          <a:p>
            <a:pPr lvl="1"/>
            <a:r>
              <a:rPr lang="en-US" dirty="0"/>
              <a:t>Security costs time, CPU cycles, energy, bandwidth, scalability</a:t>
            </a:r>
          </a:p>
          <a:p>
            <a:r>
              <a:rPr lang="en-US" dirty="0" smtClean="0"/>
              <a:t>Not all wireless networks follow client-server computing</a:t>
            </a:r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7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372C-B9AC-47F1-9F21-3201DF78CD41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Non-repudiation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68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Evolution of Wireless technologies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724-FA81-4FEB-B080-9D7EAF421015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Wi-fi</a:t>
            </a:r>
            <a:endParaRPr lang="en-US" dirty="0" smtClean="0"/>
          </a:p>
          <a:p>
            <a:pPr lvl="1"/>
            <a:r>
              <a:rPr lang="en-US" dirty="0" smtClean="0"/>
              <a:t>IEEE 802.11b</a:t>
            </a:r>
          </a:p>
          <a:p>
            <a:pPr lvl="1"/>
            <a:r>
              <a:rPr lang="en-US" dirty="0" smtClean="0"/>
              <a:t>IEEE 802.11g</a:t>
            </a:r>
          </a:p>
          <a:p>
            <a:pPr lvl="1"/>
            <a:r>
              <a:rPr lang="en-US" dirty="0" smtClean="0"/>
              <a:t>IEEE 802.11e</a:t>
            </a:r>
          </a:p>
          <a:p>
            <a:pPr lvl="1"/>
            <a:r>
              <a:rPr lang="en-US" dirty="0" smtClean="0"/>
              <a:t>IEEE 802.11n</a:t>
            </a:r>
          </a:p>
          <a:p>
            <a:pPr lvl="1"/>
            <a:r>
              <a:rPr lang="en-US" dirty="0" smtClean="0"/>
              <a:t>IEEE 802.11ac</a:t>
            </a:r>
          </a:p>
          <a:p>
            <a:r>
              <a:rPr lang="en-US" dirty="0" smtClean="0"/>
              <a:t>Cellular Networks</a:t>
            </a:r>
          </a:p>
          <a:p>
            <a:pPr lvl="1"/>
            <a:r>
              <a:rPr lang="en-US" dirty="0" smtClean="0"/>
              <a:t>3G</a:t>
            </a:r>
          </a:p>
          <a:p>
            <a:pPr lvl="1"/>
            <a:r>
              <a:rPr lang="en-US" dirty="0" smtClean="0"/>
              <a:t>4G</a:t>
            </a:r>
          </a:p>
          <a:p>
            <a:pPr lvl="1"/>
            <a:r>
              <a:rPr lang="en-US" dirty="0" smtClean="0"/>
              <a:t>5G</a:t>
            </a:r>
          </a:p>
          <a:p>
            <a:r>
              <a:rPr lang="en-US" dirty="0" smtClean="0"/>
              <a:t>Bluetooth</a:t>
            </a:r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Wi-Fi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929-52AA-458B-92FE-EBEF144DB234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unlicensed spectrum – 2.4 GHz</a:t>
            </a:r>
          </a:p>
          <a:p>
            <a:r>
              <a:rPr lang="en-US" dirty="0" smtClean="0"/>
              <a:t>Simple, flexible, cost effective</a:t>
            </a:r>
          </a:p>
          <a:p>
            <a:r>
              <a:rPr lang="en-US" dirty="0" smtClean="0"/>
              <a:t>Covers MAC and physical layer</a:t>
            </a:r>
          </a:p>
          <a:p>
            <a:r>
              <a:rPr lang="en-US" dirty="0" smtClean="0"/>
              <a:t>Speeds</a:t>
            </a:r>
          </a:p>
          <a:p>
            <a:pPr lvl="1"/>
            <a:r>
              <a:rPr lang="en-US" dirty="0" smtClean="0"/>
              <a:t>2,9,11, 54 Mbps</a:t>
            </a:r>
          </a:p>
          <a:p>
            <a:pPr lvl="1"/>
            <a:r>
              <a:rPr lang="en-US" dirty="0" smtClean="0"/>
              <a:t>Speed depends on</a:t>
            </a:r>
          </a:p>
          <a:p>
            <a:pPr lvl="2"/>
            <a:r>
              <a:rPr lang="en-US" dirty="0" smtClean="0"/>
              <a:t>Modulation technique</a:t>
            </a:r>
          </a:p>
          <a:p>
            <a:pPr lvl="2"/>
            <a:r>
              <a:rPr lang="en-US" dirty="0" smtClean="0"/>
              <a:t>Distance of the node to the Access Point</a:t>
            </a:r>
          </a:p>
          <a:p>
            <a:pPr lvl="2"/>
            <a:r>
              <a:rPr lang="en-US" dirty="0" smtClean="0"/>
              <a:t>FEC level (Forward Error Correction)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Cellular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3F33-79D1-4281-99AC-BB3DC9E195D4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Wireless Wide Area Networks</a:t>
            </a:r>
          </a:p>
          <a:p>
            <a:r>
              <a:rPr lang="en-US" dirty="0" smtClean="0"/>
              <a:t>Connects to the office network wirelessly from home or while traveling</a:t>
            </a:r>
          </a:p>
          <a:p>
            <a:r>
              <a:rPr lang="en-US" dirty="0" smtClean="0"/>
              <a:t>Use Radio waves</a:t>
            </a:r>
          </a:p>
          <a:p>
            <a:r>
              <a:rPr lang="en-US" dirty="0" smtClean="0"/>
              <a:t>Coverage area – several miles</a:t>
            </a:r>
          </a:p>
          <a:p>
            <a:r>
              <a:rPr lang="en-US" dirty="0" smtClean="0"/>
              <a:t>Transfer speeds: from 5 kbps – 20 kbps</a:t>
            </a:r>
          </a:p>
          <a:p>
            <a:r>
              <a:rPr lang="en-US" dirty="0" smtClean="0"/>
              <a:t>Use open standards such as GSM, UMTS, TDMA, CDMA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71C8-83B0-4650-8B3A-1620A365D464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Cable replacement technology</a:t>
            </a:r>
          </a:p>
          <a:p>
            <a:r>
              <a:rPr lang="en-US" dirty="0" smtClean="0"/>
              <a:t>Interconnect portable devices</a:t>
            </a:r>
          </a:p>
          <a:p>
            <a:r>
              <a:rPr lang="en-US" dirty="0" smtClean="0"/>
              <a:t>2.45 Gigahertz frequency (GHz)</a:t>
            </a:r>
          </a:p>
          <a:p>
            <a:r>
              <a:rPr lang="en-US" dirty="0" smtClean="0"/>
              <a:t>Transfer speeds: up to 1 Mbps</a:t>
            </a:r>
          </a:p>
          <a:p>
            <a:r>
              <a:rPr lang="en-US" dirty="0" smtClean="0"/>
              <a:t>Range: 20-350 feet</a:t>
            </a:r>
          </a:p>
          <a:p>
            <a:r>
              <a:rPr lang="en-US" dirty="0" smtClean="0"/>
              <a:t>Supports up to three simultaneous voice channels</a:t>
            </a:r>
          </a:p>
          <a:p>
            <a:r>
              <a:rPr lang="en-US" dirty="0" smtClean="0"/>
              <a:t>IEEE 802.15 (Standardized within the IEEE 802.15 Working group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Radio Frequency Identification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6F70-6A6C-45F6-9E41-1B870B36EBE6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Primarily used for identification</a:t>
            </a:r>
          </a:p>
          <a:p>
            <a:r>
              <a:rPr lang="en-US" dirty="0" smtClean="0"/>
              <a:t>Can be classified into Active and Passive tags</a:t>
            </a:r>
            <a:endParaRPr lang="en-US" dirty="0"/>
          </a:p>
          <a:p>
            <a:r>
              <a:rPr lang="en-US" dirty="0" smtClean="0"/>
              <a:t>Enables </a:t>
            </a:r>
            <a:r>
              <a:rPr lang="en-US" dirty="0"/>
              <a:t>faster tracking of multiple objects without human assistance</a:t>
            </a:r>
          </a:p>
          <a:p>
            <a:r>
              <a:rPr lang="en-US" dirty="0" smtClean="0"/>
              <a:t>Applications </a:t>
            </a:r>
            <a:r>
              <a:rPr lang="en-US" dirty="0"/>
              <a:t>in tracking, security, authenticity, electronic payments and </a:t>
            </a:r>
            <a:r>
              <a:rPr lang="en-US" dirty="0" smtClean="0"/>
              <a:t>entertainment</a:t>
            </a:r>
          </a:p>
          <a:p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Tags can be eavesdropped/spoofed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" y="-6927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students to the technical and practical aspects of Wireless Security</a:t>
            </a:r>
          </a:p>
          <a:p>
            <a:r>
              <a:rPr lang="en-US" dirty="0" smtClean="0"/>
              <a:t>Study vulnerabilities in Wireless Network Standards</a:t>
            </a:r>
          </a:p>
          <a:p>
            <a:r>
              <a:rPr lang="en-US" dirty="0" smtClean="0"/>
              <a:t>Identify research issues involved in the design and implementation of security solutions</a:t>
            </a:r>
          </a:p>
          <a:p>
            <a:r>
              <a:rPr lang="en-US" dirty="0" smtClean="0"/>
              <a:t>Provide experience through simulating vulnerabilities in wireless networks</a:t>
            </a:r>
            <a:endParaRPr lang="en-US" dirty="0"/>
          </a:p>
          <a:p>
            <a:r>
              <a:rPr lang="en-US" dirty="0" smtClean="0"/>
              <a:t>Develop critical thinking, writing and presentation skills of the students through research papers</a:t>
            </a:r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9388-077B-475E-A09C-43FC26E10251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607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Near Field Communication (NFC)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C4C-C427-4961-AC88-AE856024CD9B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Active Signaling between mobile devices using NFC</a:t>
            </a:r>
          </a:p>
          <a:p>
            <a:r>
              <a:rPr lang="en-US" dirty="0"/>
              <a:t>Communicate with devices in the peer locality</a:t>
            </a:r>
          </a:p>
          <a:p>
            <a:r>
              <a:rPr lang="en-US" dirty="0"/>
              <a:t>Pass MAC address and channel encryption keys between radios </a:t>
            </a:r>
          </a:p>
          <a:p>
            <a:r>
              <a:rPr lang="en-US" dirty="0"/>
              <a:t>Applications in electronic processing, payments, scheduling services etc.</a:t>
            </a:r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Ad hoc and Sensor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F617-23EC-4768-9055-34F22F92F996}" type="datetime4">
              <a:rPr lang="en-US" smtClean="0"/>
              <a:t>January 11, 2017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400800" cy="414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 hoc and Sensor Networks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B7B2-F289-4425-A779-5F92C8175340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Nodes form networks on the fly</a:t>
            </a:r>
          </a:p>
          <a:p>
            <a:r>
              <a:rPr lang="en-US" dirty="0" smtClean="0"/>
              <a:t>Consists of resource-constrained nodes</a:t>
            </a:r>
          </a:p>
          <a:p>
            <a:pPr lvl="1"/>
            <a:r>
              <a:rPr lang="en-US" dirty="0" smtClean="0"/>
              <a:t>Sensor networks are even-more constrained</a:t>
            </a:r>
          </a:p>
          <a:p>
            <a:r>
              <a:rPr lang="en-US" dirty="0" smtClean="0"/>
              <a:t>Does not require connection to the Infrastructure</a:t>
            </a:r>
          </a:p>
          <a:p>
            <a:r>
              <a:rPr lang="en-US" dirty="0" smtClean="0"/>
              <a:t>Lot of work being done within the context of Routing, Power Management and Security</a:t>
            </a:r>
            <a:endParaRPr lang="en-US" dirty="0"/>
          </a:p>
          <a:p>
            <a:r>
              <a:rPr lang="en-US" dirty="0" smtClean="0"/>
              <a:t>Applications in Military, Government and Industrial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Body Sensor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200C-14D9-4053-AA37-EBDBC9E6E2E8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Sensors capable of monitoring vital body conditions</a:t>
            </a:r>
          </a:p>
          <a:p>
            <a:r>
              <a:rPr lang="en-US" dirty="0" smtClean="0"/>
              <a:t>Typically sensors send data to remote care providers for further processing</a:t>
            </a:r>
          </a:p>
          <a:p>
            <a:r>
              <a:rPr lang="en-US" dirty="0" smtClean="0"/>
              <a:t>Perform analytics on the medical data for predicting medical conditions</a:t>
            </a:r>
          </a:p>
          <a:p>
            <a:r>
              <a:rPr lang="en-US" dirty="0" smtClean="0"/>
              <a:t>Applications in disease detection, remote patient monitoring, fall detection etc.</a:t>
            </a:r>
          </a:p>
          <a:p>
            <a:r>
              <a:rPr lang="en-US" dirty="0" smtClean="0"/>
              <a:t>Implications for security and privacy </a:t>
            </a:r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Vehicular Ad hoc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EF4A-EDEB-43BD-809D-8E95D112E8C6}" type="datetime4">
              <a:rPr lang="en-US" smtClean="0"/>
              <a:t>January 11, 2017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2" y="2133600"/>
            <a:ext cx="698562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Vehicular Ad hoc Networks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F60C-36B0-49D8-9C06-C071E3446ADE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Enable Communication between Vehicles and between Vehicles and Road Side Infrastructure</a:t>
            </a:r>
          </a:p>
          <a:p>
            <a:r>
              <a:rPr lang="en-US" dirty="0" smtClean="0"/>
              <a:t>Vehicles equipped with 802.11p wireless interfaces</a:t>
            </a:r>
          </a:p>
          <a:p>
            <a:r>
              <a:rPr lang="en-US" dirty="0" smtClean="0"/>
              <a:t>Applications in Congestion Avoidance, Traffic Monitoring and Obstacle detection etc.</a:t>
            </a:r>
          </a:p>
          <a:p>
            <a:r>
              <a:rPr lang="en-US" dirty="0" smtClean="0"/>
              <a:t>Security and privacy</a:t>
            </a:r>
          </a:p>
          <a:p>
            <a:pPr lvl="1"/>
            <a:r>
              <a:rPr lang="en-US" dirty="0" smtClean="0"/>
              <a:t>False data injection attacks</a:t>
            </a:r>
          </a:p>
          <a:p>
            <a:pPr lvl="1"/>
            <a:r>
              <a:rPr lang="en-US" dirty="0" smtClean="0"/>
              <a:t>Eavesdropping/Jamming</a:t>
            </a:r>
          </a:p>
          <a:p>
            <a:pPr lvl="1"/>
            <a:r>
              <a:rPr lang="en-US" dirty="0" smtClean="0"/>
              <a:t>Tracking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Privacy and Trust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9DB8-D524-4BF9-B2D0-13243FB4B8F2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Increasing user mobility</a:t>
            </a:r>
          </a:p>
          <a:p>
            <a:pPr lvl="1"/>
            <a:r>
              <a:rPr lang="en-US" dirty="0" smtClean="0"/>
              <a:t>Need for Location privacy</a:t>
            </a:r>
          </a:p>
          <a:p>
            <a:r>
              <a:rPr lang="en-US" dirty="0"/>
              <a:t>Impact of applications such as Facebook, Twitter cause privacy breaches</a:t>
            </a:r>
          </a:p>
          <a:p>
            <a:r>
              <a:rPr lang="en-US" dirty="0" smtClean="0"/>
              <a:t>Ubiquitous nature of RFID tags and sensors raise privacy concerns</a:t>
            </a:r>
          </a:p>
          <a:p>
            <a:r>
              <a:rPr lang="en-US" dirty="0" smtClean="0"/>
              <a:t>Trust, a necessary prerequisite for security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Detection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600-F495-4294-800C-7607EA1281ED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Second-line of defense</a:t>
            </a:r>
            <a:endParaRPr lang="en-US" dirty="0"/>
          </a:p>
          <a:p>
            <a:r>
              <a:rPr lang="en-US" dirty="0" smtClean="0"/>
              <a:t>Limited applicability of cryptography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Host-based</a:t>
            </a:r>
          </a:p>
          <a:p>
            <a:pPr lvl="1"/>
            <a:r>
              <a:rPr lang="en-US" dirty="0" smtClean="0"/>
              <a:t>Network-based</a:t>
            </a:r>
            <a:endParaRPr lang="en-US" dirty="0"/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Anomaly Detection Systems</a:t>
            </a:r>
          </a:p>
          <a:p>
            <a:pPr lvl="1"/>
            <a:r>
              <a:rPr lang="en-US" dirty="0" smtClean="0"/>
              <a:t>Misuse </a:t>
            </a:r>
            <a:r>
              <a:rPr lang="en-US" dirty="0"/>
              <a:t>D</a:t>
            </a:r>
            <a:r>
              <a:rPr lang="en-US" dirty="0" smtClean="0"/>
              <a:t>etection systems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of Things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A644-A868-400E-95D3-FEAE93B3E90D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Transition from Internet of People to Internet of Things</a:t>
            </a:r>
          </a:p>
          <a:p>
            <a:r>
              <a:rPr lang="en-US" dirty="0"/>
              <a:t>Application Domains: Smart Home, Healthcare, Transportation, Industrial etc.</a:t>
            </a:r>
          </a:p>
          <a:p>
            <a:r>
              <a:rPr lang="en-US" dirty="0"/>
              <a:t>Term arose from Sensor Networks </a:t>
            </a:r>
          </a:p>
          <a:p>
            <a:r>
              <a:rPr lang="en-US" dirty="0"/>
              <a:t>Sensors integrated into everyday objects</a:t>
            </a:r>
          </a:p>
          <a:p>
            <a:r>
              <a:rPr lang="en-US" dirty="0"/>
              <a:t>Real-time Communication and decision </a:t>
            </a:r>
            <a:r>
              <a:rPr lang="en-US" dirty="0" smtClean="0"/>
              <a:t>making</a:t>
            </a:r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9FBC-317E-48F1-AA28-AE7EFE7E5CEB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Wireless Networks have proliferated rapidly with applications in diverse domains</a:t>
            </a:r>
          </a:p>
          <a:p>
            <a:r>
              <a:rPr lang="en-US" dirty="0" smtClean="0"/>
              <a:t>Securing wireless networks presents an interesting research challenge</a:t>
            </a:r>
          </a:p>
          <a:p>
            <a:r>
              <a:rPr lang="en-US" dirty="0" smtClean="0"/>
              <a:t>Increasing needs of the applications and their corresponding security requirements</a:t>
            </a:r>
          </a:p>
          <a:p>
            <a:r>
              <a:rPr lang="en-US" dirty="0" smtClean="0"/>
              <a:t>Privacy and trust also of increasing significance</a:t>
            </a:r>
          </a:p>
          <a:p>
            <a:r>
              <a:rPr lang="en-US" dirty="0" smtClean="0"/>
              <a:t>Lot of interesting research problems</a:t>
            </a:r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to Cryptography</a:t>
            </a:r>
          </a:p>
          <a:p>
            <a:r>
              <a:rPr lang="en-US" dirty="0" smtClean="0"/>
              <a:t>Introduction to Game Theory</a:t>
            </a:r>
          </a:p>
          <a:p>
            <a:r>
              <a:rPr lang="en-US" dirty="0" smtClean="0"/>
              <a:t>Wireless Standards Security</a:t>
            </a:r>
          </a:p>
          <a:p>
            <a:r>
              <a:rPr lang="en-US" dirty="0" smtClean="0"/>
              <a:t>Game Theory for Wireless Networks and Security</a:t>
            </a:r>
          </a:p>
          <a:p>
            <a:r>
              <a:rPr lang="en-US" dirty="0" smtClean="0"/>
              <a:t>Physical Layer Security</a:t>
            </a:r>
          </a:p>
          <a:p>
            <a:r>
              <a:rPr lang="en-US" dirty="0" smtClean="0"/>
              <a:t>MAC Layer Security</a:t>
            </a:r>
          </a:p>
          <a:p>
            <a:r>
              <a:rPr lang="en-US" dirty="0" smtClean="0"/>
              <a:t>Network Layer Security</a:t>
            </a:r>
          </a:p>
          <a:p>
            <a:r>
              <a:rPr lang="en-US" dirty="0" smtClean="0"/>
              <a:t>Ad hoc and Sensor Network Security</a:t>
            </a:r>
          </a:p>
          <a:p>
            <a:r>
              <a:rPr lang="en-US" dirty="0" smtClean="0"/>
              <a:t>RFID Security</a:t>
            </a:r>
          </a:p>
          <a:p>
            <a:r>
              <a:rPr lang="en-US" dirty="0" smtClean="0"/>
              <a:t>VANET Security</a:t>
            </a:r>
          </a:p>
          <a:p>
            <a:r>
              <a:rPr lang="en-US" dirty="0" smtClean="0"/>
              <a:t>Intrusion Detection</a:t>
            </a:r>
          </a:p>
          <a:p>
            <a:r>
              <a:rPr lang="en-US" dirty="0" smtClean="0"/>
              <a:t>Privacy and Trust</a:t>
            </a:r>
          </a:p>
          <a:p>
            <a:r>
              <a:rPr lang="en-US" dirty="0" smtClean="0"/>
              <a:t>Security and Privacy for Internet of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76AD-81BA-45EB-9DA4-ED240E9113B7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research papers</a:t>
            </a:r>
          </a:p>
          <a:p>
            <a:pPr lvl="1"/>
            <a:r>
              <a:rPr lang="en-US" dirty="0" smtClean="0"/>
              <a:t>Students are expected to read research papers, critique and review them</a:t>
            </a:r>
            <a:endParaRPr lang="en-US" dirty="0"/>
          </a:p>
          <a:p>
            <a:r>
              <a:rPr lang="en-US" dirty="0" smtClean="0"/>
              <a:t>Projects using ns-2</a:t>
            </a:r>
          </a:p>
          <a:p>
            <a:pPr lvl="1"/>
            <a:r>
              <a:rPr lang="en-US" dirty="0" smtClean="0"/>
              <a:t>Familiarize yourself with ns-2 Network Simulator (Jan/Feb)</a:t>
            </a:r>
            <a:endParaRPr lang="en-US" dirty="0"/>
          </a:p>
          <a:p>
            <a:r>
              <a:rPr lang="en-US" dirty="0" smtClean="0"/>
              <a:t>Student Participation</a:t>
            </a:r>
          </a:p>
          <a:p>
            <a:pPr lvl="1"/>
            <a:r>
              <a:rPr lang="en-US" dirty="0" smtClean="0"/>
              <a:t>Necessary to be successful in this course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09E1-2762-45FD-B3B2-5AC07A751F3C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do you need to take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are excited and curious about Wireless Security</a:t>
            </a:r>
          </a:p>
          <a:p>
            <a:r>
              <a:rPr lang="en-US" dirty="0" smtClean="0"/>
              <a:t>If you are interested in Attack Modeling and Simulation for Security</a:t>
            </a:r>
          </a:p>
          <a:p>
            <a:r>
              <a:rPr lang="en-US" dirty="0" smtClean="0"/>
              <a:t>If you want to face job interviews</a:t>
            </a:r>
          </a:p>
          <a:p>
            <a:pPr lvl="1"/>
            <a:r>
              <a:rPr lang="en-US" dirty="0" smtClean="0"/>
              <a:t>Critical thinking and presentation skills are necessary 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41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5DB8-78A3-453C-9465-AB0EAD8EC586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Wireless Security vs. Mobile Security vs.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course</a:t>
            </a:r>
          </a:p>
          <a:p>
            <a:pPr lvl="1"/>
            <a:r>
              <a:rPr lang="en-US" dirty="0" smtClean="0"/>
              <a:t>Studies Security from a Wireless Networks perspective</a:t>
            </a:r>
          </a:p>
          <a:p>
            <a:pPr lvl="1"/>
            <a:r>
              <a:rPr lang="en-US" dirty="0" smtClean="0"/>
              <a:t>Embodies Cryptography, Game Theory and Intrusion Detection</a:t>
            </a:r>
          </a:p>
          <a:p>
            <a:pPr lvl="1"/>
            <a:r>
              <a:rPr lang="en-US" dirty="0" smtClean="0"/>
              <a:t>Not an Android Security course</a:t>
            </a:r>
            <a:endParaRPr lang="en-US" dirty="0"/>
          </a:p>
          <a:p>
            <a:pPr lvl="2"/>
            <a:r>
              <a:rPr lang="en-US" dirty="0" smtClean="0"/>
              <a:t>Does not focus on security in smartphones</a:t>
            </a:r>
          </a:p>
          <a:p>
            <a:pPr lvl="1"/>
            <a:r>
              <a:rPr lang="en-US" dirty="0" smtClean="0"/>
              <a:t>Not a Software Security course</a:t>
            </a:r>
          </a:p>
          <a:p>
            <a:pPr lvl="2"/>
            <a:r>
              <a:rPr lang="en-US" dirty="0" smtClean="0"/>
              <a:t>Does not deal with Malware or botnets in Software</a:t>
            </a:r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E650-5F31-4842-9E8A-B4D0E950A6A6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Students are allowed to discuss approaches to solve problems</a:t>
            </a:r>
          </a:p>
          <a:p>
            <a:r>
              <a:rPr lang="en-US" dirty="0" smtClean="0"/>
              <a:t>However, source codes and reports from assignments </a:t>
            </a:r>
            <a:r>
              <a:rPr lang="en-US" dirty="0"/>
              <a:t>should be your own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You are solely responsible for safeguarding your work</a:t>
            </a:r>
            <a:endParaRPr lang="en-US" dirty="0"/>
          </a:p>
          <a:p>
            <a:r>
              <a:rPr lang="en-US" dirty="0" smtClean="0"/>
              <a:t>Plagiarism will be dealt with in a serious manner</a:t>
            </a:r>
          </a:p>
          <a:p>
            <a:pPr lvl="1"/>
            <a:r>
              <a:rPr lang="en-US" dirty="0" smtClean="0"/>
              <a:t>May result in a failing grade</a:t>
            </a:r>
          </a:p>
          <a:p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9D7F-AACC-44D1-8B03-ED637026C386}" type="datetime4">
              <a:rPr lang="en-US" smtClean="0"/>
              <a:t>January 11,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Roadmap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5A5-EE53-435F-BC2C-0C56DD148052}" type="datetime4">
              <a:rPr lang="en-US" smtClean="0"/>
              <a:t>January 11, 2017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0" y="1588077"/>
            <a:ext cx="72199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Books for the course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83CB-A350-4A14-9D3D-6084D7CC3533}" type="datetime4">
              <a:rPr lang="en-US" smtClean="0"/>
              <a:t>January 11, 2017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L. </a:t>
            </a:r>
            <a:r>
              <a:rPr lang="en-US" dirty="0" err="1" smtClean="0"/>
              <a:t>Buttyan</a:t>
            </a:r>
            <a:r>
              <a:rPr lang="en-US" dirty="0" smtClean="0"/>
              <a:t>, J. P. </a:t>
            </a:r>
            <a:r>
              <a:rPr lang="en-US" dirty="0" err="1" smtClean="0"/>
              <a:t>Hubaux</a:t>
            </a:r>
            <a:r>
              <a:rPr lang="en-US" dirty="0" smtClean="0"/>
              <a:t>, “Security and Cooperation in Wireless Networks”</a:t>
            </a:r>
          </a:p>
          <a:p>
            <a:pPr lvl="1"/>
            <a:r>
              <a:rPr lang="en-US" dirty="0"/>
              <a:t>Available online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secowinet.epfl.ch/fulltext/SeCoWiNetV1.5.1.pdf</a:t>
            </a:r>
            <a:endParaRPr lang="en-US" dirty="0"/>
          </a:p>
          <a:p>
            <a:r>
              <a:rPr lang="en-US" dirty="0" smtClean="0"/>
              <a:t>K. Brown, Y. </a:t>
            </a:r>
            <a:r>
              <a:rPr lang="en-US" dirty="0" err="1" smtClean="0"/>
              <a:t>Shoham</a:t>
            </a:r>
            <a:r>
              <a:rPr lang="en-US" dirty="0" smtClean="0"/>
              <a:t>, Essentials of Game Theory: A Concise, Multidisciplinary Introduction</a:t>
            </a:r>
            <a:endParaRPr lang="en-US" dirty="0"/>
          </a:p>
          <a:p>
            <a:r>
              <a:rPr lang="en-US" dirty="0" smtClean="0"/>
              <a:t>Of course research papers</a:t>
            </a:r>
          </a:p>
          <a:p>
            <a:pPr lvl="1"/>
            <a:r>
              <a:rPr lang="en-US" dirty="0" smtClean="0"/>
              <a:t>Will be provided by the instructor</a:t>
            </a:r>
          </a:p>
          <a:p>
            <a:endParaRPr lang="en-US" dirty="0"/>
          </a:p>
        </p:txBody>
      </p:sp>
      <p:pic>
        <p:nvPicPr>
          <p:cNvPr id="6" name="Picture 2" descr="https://upload.wikimedia.org/wikipedia/en/4/48/Amrita-univers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-8920"/>
            <a:ext cx="10141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1632</TotalTime>
  <Words>1020</Words>
  <Application>Microsoft Office PowerPoint</Application>
  <PresentationFormat>On-screen Show (4:3)</PresentationFormat>
  <Paragraphs>238</Paragraphs>
  <Slides>29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Wireless security</vt:lpstr>
      <vt:lpstr>Course Objectives</vt:lpstr>
      <vt:lpstr>Course Outline</vt:lpstr>
      <vt:lpstr>Course Requirements</vt:lpstr>
      <vt:lpstr>Why do you need to take this course?</vt:lpstr>
      <vt:lpstr>Wireless Security vs. Mobile Security vs. Software Security</vt:lpstr>
      <vt:lpstr>Honor Code</vt:lpstr>
      <vt:lpstr>Course Roadmap</vt:lpstr>
      <vt:lpstr>Books for the course</vt:lpstr>
      <vt:lpstr>Course Grading</vt:lpstr>
      <vt:lpstr>Wireless Everywhere</vt:lpstr>
      <vt:lpstr>Need for Wireless Network Security</vt:lpstr>
      <vt:lpstr>Securing Wireless Networks: Challenges</vt:lpstr>
      <vt:lpstr>Security Requirements</vt:lpstr>
      <vt:lpstr>Evolution of Wireless technologies</vt:lpstr>
      <vt:lpstr>Wi-Fi Networks</vt:lpstr>
      <vt:lpstr>Cellular Networks</vt:lpstr>
      <vt:lpstr>Bluetooth</vt:lpstr>
      <vt:lpstr>Radio Frequency Identification</vt:lpstr>
      <vt:lpstr>Near Field Communication (NFC)</vt:lpstr>
      <vt:lpstr>Ad hoc and Sensor Networks</vt:lpstr>
      <vt:lpstr>Ad hoc and Sensor Networks </vt:lpstr>
      <vt:lpstr>Body Sensor Networks</vt:lpstr>
      <vt:lpstr>Vehicular Ad hoc Networks</vt:lpstr>
      <vt:lpstr>Vehicular Ad hoc Networks</vt:lpstr>
      <vt:lpstr>Privacy and Trust</vt:lpstr>
      <vt:lpstr>Intrusion Detection</vt:lpstr>
      <vt:lpstr>Internet of Things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compuram</dc:creator>
  <cp:lastModifiedBy>compuram</cp:lastModifiedBy>
  <cp:revision>240</cp:revision>
  <dcterms:created xsi:type="dcterms:W3CDTF">2006-08-16T00:00:00Z</dcterms:created>
  <dcterms:modified xsi:type="dcterms:W3CDTF">2017-01-11T08:27:02Z</dcterms:modified>
</cp:coreProperties>
</file>