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57" r:id="rId3"/>
    <p:sldId id="259" r:id="rId4"/>
    <p:sldId id="260" r:id="rId5"/>
    <p:sldId id="262" r:id="rId6"/>
    <p:sldId id="261" r:id="rId7"/>
    <p:sldId id="263" r:id="rId8"/>
    <p:sldId id="274" r:id="rId9"/>
    <p:sldId id="277" r:id="rId10"/>
    <p:sldId id="272" r:id="rId11"/>
    <p:sldId id="273" r:id="rId12"/>
    <p:sldId id="275" r:id="rId13"/>
    <p:sldId id="276" r:id="rId14"/>
    <p:sldId id="271" r:id="rId15"/>
    <p:sldId id="278" r:id="rId16"/>
    <p:sldId id="279" r:id="rId17"/>
    <p:sldId id="280" r:id="rId18"/>
    <p:sldId id="281" r:id="rId19"/>
    <p:sldId id="282" r:id="rId20"/>
    <p:sldId id="268" r:id="rId21"/>
    <p:sldId id="269" r:id="rId22"/>
    <p:sldId id="270" r:id="rId23"/>
    <p:sldId id="264" r:id="rId24"/>
    <p:sldId id="267" r:id="rId25"/>
    <p:sldId id="258" r:id="rId26"/>
    <p:sldId id="265" r:id="rId27"/>
    <p:sldId id="266" r:id="rId28"/>
    <p:sldId id="283" r:id="rId29"/>
    <p:sldId id="284" r:id="rId30"/>
    <p:sldId id="285" r:id="rId31"/>
    <p:sldId id="286" r:id="rId32"/>
    <p:sldId id="287" r:id="rId33"/>
    <p:sldId id="288" r:id="rId34"/>
    <p:sldId id="289" r:id="rId35"/>
    <p:sldId id="290" r:id="rId36"/>
    <p:sldId id="308" r:id="rId37"/>
    <p:sldId id="309" r:id="rId38"/>
    <p:sldId id="310" r:id="rId39"/>
    <p:sldId id="311" r:id="rId40"/>
    <p:sldId id="312" r:id="rId41"/>
    <p:sldId id="300" r:id="rId42"/>
    <p:sldId id="298" r:id="rId43"/>
    <p:sldId id="301" r:id="rId44"/>
    <p:sldId id="302" r:id="rId45"/>
    <p:sldId id="303" r:id="rId46"/>
    <p:sldId id="304" r:id="rId47"/>
    <p:sldId id="313" r:id="rId48"/>
    <p:sldId id="314" r:id="rId49"/>
    <p:sldId id="315" r:id="rId50"/>
    <p:sldId id="299" r:id="rId51"/>
    <p:sldId id="294" r:id="rId52"/>
    <p:sldId id="305" r:id="rId53"/>
    <p:sldId id="306" r:id="rId54"/>
    <p:sldId id="295" r:id="rId55"/>
    <p:sldId id="291" r:id="rId56"/>
    <p:sldId id="292" r:id="rId57"/>
    <p:sldId id="293" r:id="rId58"/>
    <p:sldId id="296"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D1C87C-5770-4DB5-A904-97E401B50090}" type="datetimeFigureOut">
              <a:rPr lang="en-US" smtClean="0"/>
              <a:t>2/13/2017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02CCF3-415F-4C55-A21F-E7F18873A545}" type="slidenum">
              <a:rPr lang="en-US" smtClean="0"/>
              <a:t>‹#›</a:t>
            </a:fld>
            <a:endParaRPr lang="en-US"/>
          </a:p>
        </p:txBody>
      </p:sp>
    </p:spTree>
    <p:extLst>
      <p:ext uri="{BB962C8B-B14F-4D97-AF65-F5344CB8AC3E}">
        <p14:creationId xmlns:p14="http://schemas.microsoft.com/office/powerpoint/2010/main" val="1061711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B71B6E-37AB-4ACB-B643-029D77ED5955}" type="slidenum">
              <a:rPr lang="en-US" altLang="en-US"/>
              <a:pPr/>
              <a:t>25</a:t>
            </a:fld>
            <a:endParaRPr lang="en-US" alt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2/13/2017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2/13/2017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2/13/2017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2/13/2017</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2/13/2017</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2/13/2017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2/13/2017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Cryptography</a:t>
            </a:r>
            <a:endParaRPr lang="en-US" dirty="0"/>
          </a:p>
        </p:txBody>
      </p:sp>
      <p:sp>
        <p:nvSpPr>
          <p:cNvPr id="3" name="Subtitle 2"/>
          <p:cNvSpPr>
            <a:spLocks noGrp="1"/>
          </p:cNvSpPr>
          <p:nvPr>
            <p:ph type="subTitle" idx="1"/>
          </p:nvPr>
        </p:nvSpPr>
        <p:spPr/>
        <p:txBody>
          <a:bodyPr/>
          <a:lstStyle/>
          <a:p>
            <a:r>
              <a:rPr lang="en-US" dirty="0" smtClean="0"/>
              <a:t>Dr. Sriram Sankaran, Amrita University</a:t>
            </a:r>
            <a:endParaRPr lang="en-US" dirty="0"/>
          </a:p>
        </p:txBody>
      </p:sp>
    </p:spTree>
    <p:extLst>
      <p:ext uri="{BB962C8B-B14F-4D97-AF65-F5344CB8AC3E}">
        <p14:creationId xmlns:p14="http://schemas.microsoft.com/office/powerpoint/2010/main" val="1222338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Stream Ciphers</a:t>
            </a:r>
            <a:endParaRPr lang="en-US" dirty="0"/>
          </a:p>
        </p:txBody>
      </p:sp>
      <p:sp>
        <p:nvSpPr>
          <p:cNvPr id="3" name="Content Placeholder 2"/>
          <p:cNvSpPr>
            <a:spLocks noGrp="1"/>
          </p:cNvSpPr>
          <p:nvPr>
            <p:ph sz="quarter" idx="1"/>
          </p:nvPr>
        </p:nvSpPr>
        <p:spPr/>
        <p:txBody>
          <a:bodyPr/>
          <a:lstStyle/>
          <a:p>
            <a:r>
              <a:rPr lang="en-US" dirty="0" smtClean="0"/>
              <a:t>Processes the message bit by bit (as a stream)</a:t>
            </a:r>
          </a:p>
          <a:p>
            <a:r>
              <a:rPr lang="en-US" dirty="0" smtClean="0"/>
              <a:t>Typically has a (pseudo) random stream key</a:t>
            </a:r>
          </a:p>
          <a:p>
            <a:r>
              <a:rPr lang="en-US" dirty="0" smtClean="0"/>
              <a:t>Combined (</a:t>
            </a:r>
            <a:r>
              <a:rPr lang="en-US" dirty="0" err="1" smtClean="0"/>
              <a:t>XORed</a:t>
            </a:r>
            <a:r>
              <a:rPr lang="en-US" dirty="0" smtClean="0"/>
              <a:t>) with plaintext bit by bit</a:t>
            </a:r>
          </a:p>
          <a:p>
            <a:r>
              <a:rPr lang="en-US" dirty="0" smtClean="0"/>
              <a:t>Randomness of stream key completely destroys any statistical properties in the message</a:t>
            </a:r>
          </a:p>
          <a:p>
            <a:pPr lvl="1"/>
            <a:r>
              <a:rPr lang="en-US" dirty="0"/>
              <a:t>C</a:t>
            </a:r>
            <a:r>
              <a:rPr lang="en-US" baseline="-25000" dirty="0"/>
              <a:t>i</a:t>
            </a:r>
            <a:r>
              <a:rPr lang="en-US" dirty="0"/>
              <a:t> = </a:t>
            </a:r>
            <a:r>
              <a:rPr lang="en-US" dirty="0" err="1"/>
              <a:t>M</a:t>
            </a:r>
            <a:r>
              <a:rPr lang="en-US" baseline="-25000" dirty="0" err="1"/>
              <a:t>i</a:t>
            </a:r>
            <a:r>
              <a:rPr lang="en-US" dirty="0"/>
              <a:t> XOR </a:t>
            </a:r>
            <a:r>
              <a:rPr lang="en-US" dirty="0" err="1"/>
              <a:t>StreamKey</a:t>
            </a:r>
            <a:r>
              <a:rPr lang="en-US" baseline="-25000" dirty="0" err="1"/>
              <a:t>i</a:t>
            </a:r>
            <a:endParaRPr lang="en-US" baseline="-25000" dirty="0" smtClean="0"/>
          </a:p>
          <a:p>
            <a:r>
              <a:rPr lang="en-US" dirty="0" smtClean="0"/>
              <a:t>Stream key should not be reused</a:t>
            </a:r>
          </a:p>
          <a:p>
            <a:endParaRPr lang="en-US" dirty="0"/>
          </a:p>
        </p:txBody>
      </p:sp>
    </p:spTree>
    <p:extLst>
      <p:ext uri="{BB962C8B-B14F-4D97-AF65-F5344CB8AC3E}">
        <p14:creationId xmlns:p14="http://schemas.microsoft.com/office/powerpoint/2010/main" val="3065434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Vernam</a:t>
            </a:r>
            <a:r>
              <a:rPr lang="en-US" dirty="0" smtClean="0"/>
              <a:t> Cipher and One-time pad</a:t>
            </a:r>
            <a:endParaRPr lang="en-US" dirty="0"/>
          </a:p>
        </p:txBody>
      </p:sp>
      <p:sp>
        <p:nvSpPr>
          <p:cNvPr id="3" name="Content Placeholder 2"/>
          <p:cNvSpPr>
            <a:spLocks noGrp="1"/>
          </p:cNvSpPr>
          <p:nvPr>
            <p:ph sz="quarter" idx="1"/>
          </p:nvPr>
        </p:nvSpPr>
        <p:spPr/>
        <p:txBody>
          <a:bodyPr>
            <a:normAutofit fontScale="85000" lnSpcReduction="20000"/>
          </a:bodyPr>
          <a:lstStyle/>
          <a:p>
            <a:r>
              <a:rPr lang="en-US" altLang="en-US" dirty="0" err="1"/>
              <a:t>Vernam</a:t>
            </a:r>
            <a:r>
              <a:rPr lang="en-US" altLang="en-US" dirty="0"/>
              <a:t> cipher</a:t>
            </a:r>
          </a:p>
          <a:p>
            <a:pPr lvl="1"/>
            <a:r>
              <a:rPr lang="en-US" altLang="en-US" dirty="0"/>
              <a:t>c</a:t>
            </a:r>
            <a:r>
              <a:rPr lang="en-US" altLang="en-US" baseline="-25000" dirty="0"/>
              <a:t>i</a:t>
            </a:r>
            <a:r>
              <a:rPr lang="en-US" altLang="en-US" dirty="0"/>
              <a:t> = p</a:t>
            </a:r>
            <a:r>
              <a:rPr lang="en-US" altLang="en-US" baseline="-25000" dirty="0"/>
              <a:t>i</a:t>
            </a:r>
            <a:r>
              <a:rPr lang="en-US" altLang="en-US" dirty="0"/>
              <a:t> </a:t>
            </a:r>
            <a:r>
              <a:rPr lang="en-US" altLang="en-US" b="1" dirty="0">
                <a:latin typeface="Symbol" pitchFamily="18" charset="2"/>
              </a:rPr>
              <a:t>Å</a:t>
            </a:r>
            <a:r>
              <a:rPr lang="en-US" altLang="en-US" dirty="0"/>
              <a:t> </a:t>
            </a:r>
            <a:r>
              <a:rPr lang="en-US" altLang="en-US" dirty="0" err="1"/>
              <a:t>k</a:t>
            </a:r>
            <a:r>
              <a:rPr lang="en-US" altLang="en-US" baseline="-25000" dirty="0" err="1"/>
              <a:t>i</a:t>
            </a:r>
            <a:r>
              <a:rPr lang="en-US" altLang="en-US" dirty="0"/>
              <a:t> for </a:t>
            </a:r>
            <a:r>
              <a:rPr lang="en-US" altLang="en-US" dirty="0" err="1"/>
              <a:t>i</a:t>
            </a:r>
            <a:r>
              <a:rPr lang="en-US" altLang="en-US" dirty="0"/>
              <a:t> = 1, 2, …</a:t>
            </a:r>
          </a:p>
          <a:p>
            <a:pPr lvl="1">
              <a:buFontTx/>
              <a:buNone/>
            </a:pPr>
            <a:r>
              <a:rPr lang="en-US" altLang="en-US" dirty="0"/>
              <a:t>	where p</a:t>
            </a:r>
            <a:r>
              <a:rPr lang="en-US" altLang="en-US" baseline="-25000" dirty="0"/>
              <a:t>i</a:t>
            </a:r>
            <a:r>
              <a:rPr lang="en-US" altLang="en-US" dirty="0"/>
              <a:t> are the plaintext digits, </a:t>
            </a:r>
            <a:r>
              <a:rPr lang="en-US" altLang="en-US" dirty="0" err="1"/>
              <a:t>k</a:t>
            </a:r>
            <a:r>
              <a:rPr lang="en-US" altLang="en-US" baseline="-25000" dirty="0" err="1"/>
              <a:t>i</a:t>
            </a:r>
            <a:r>
              <a:rPr lang="en-US" altLang="en-US" dirty="0"/>
              <a:t> are the key stream digits, c</a:t>
            </a:r>
            <a:r>
              <a:rPr lang="en-US" altLang="en-US" baseline="-25000" dirty="0"/>
              <a:t>i</a:t>
            </a:r>
            <a:r>
              <a:rPr lang="en-US" altLang="en-US" dirty="0"/>
              <a:t> are the </a:t>
            </a:r>
            <a:r>
              <a:rPr lang="en-US" altLang="en-US" dirty="0" err="1"/>
              <a:t>ciphertext</a:t>
            </a:r>
            <a:r>
              <a:rPr lang="en-US" altLang="en-US" dirty="0"/>
              <a:t> digits, and </a:t>
            </a:r>
            <a:r>
              <a:rPr lang="en-US" altLang="en-US" b="1" dirty="0">
                <a:latin typeface="Symbol" pitchFamily="18" charset="2"/>
              </a:rPr>
              <a:t>Å</a:t>
            </a:r>
            <a:r>
              <a:rPr lang="en-US" altLang="en-US" dirty="0"/>
              <a:t> is the bitwise XOR </a:t>
            </a:r>
            <a:r>
              <a:rPr lang="en-US" altLang="en-US" dirty="0" smtClean="0"/>
              <a:t>operation</a:t>
            </a:r>
            <a:endParaRPr lang="en-US" altLang="en-US" dirty="0"/>
          </a:p>
          <a:p>
            <a:r>
              <a:rPr lang="en-US" altLang="en-US" dirty="0" smtClean="0"/>
              <a:t>One-time </a:t>
            </a:r>
            <a:r>
              <a:rPr lang="en-US" altLang="en-US" dirty="0"/>
              <a:t>pad</a:t>
            </a:r>
          </a:p>
          <a:p>
            <a:pPr lvl="1"/>
            <a:r>
              <a:rPr lang="en-US" altLang="en-US" dirty="0"/>
              <a:t>a </a:t>
            </a:r>
            <a:r>
              <a:rPr lang="en-US" altLang="en-US" dirty="0" err="1"/>
              <a:t>Vernam</a:t>
            </a:r>
            <a:r>
              <a:rPr lang="en-US" altLang="en-US" dirty="0"/>
              <a:t> cipher where the key stream digits are generated independently and uniformly at random</a:t>
            </a:r>
          </a:p>
          <a:p>
            <a:pPr lvl="1"/>
            <a:r>
              <a:rPr lang="en-US" altLang="en-US" dirty="0"/>
              <a:t>the one-time pad is unconditionally secure  </a:t>
            </a:r>
            <a:r>
              <a:rPr lang="en-US" altLang="en-US" sz="1600" dirty="0"/>
              <a:t>[Shannon, 1949]</a:t>
            </a:r>
          </a:p>
          <a:p>
            <a:pPr lvl="2"/>
            <a:r>
              <a:rPr lang="en-US" altLang="en-US" dirty="0"/>
              <a:t>I(P; C) = H(P) - H(P|C) = 0</a:t>
            </a:r>
          </a:p>
          <a:p>
            <a:pPr lvl="1"/>
            <a:r>
              <a:rPr lang="en-US" altLang="en-US" dirty="0"/>
              <a:t>a necessary condition for a symmetric key cipher to be unconditionally secure is that H(K) </a:t>
            </a:r>
            <a:r>
              <a:rPr lang="en-US" altLang="en-US" dirty="0">
                <a:latin typeface="Symbol" pitchFamily="18" charset="2"/>
              </a:rPr>
              <a:t>³</a:t>
            </a:r>
            <a:r>
              <a:rPr lang="en-US" altLang="en-US" dirty="0"/>
              <a:t> H(P)   </a:t>
            </a:r>
            <a:r>
              <a:rPr lang="en-US" altLang="en-US" sz="1600" dirty="0"/>
              <a:t>[Shannon, 1949]</a:t>
            </a:r>
          </a:p>
          <a:p>
            <a:pPr lvl="2"/>
            <a:r>
              <a:rPr lang="en-US" altLang="en-US" dirty="0"/>
              <a:t>practically, the key must have as many bits as the compressed plaintext </a:t>
            </a:r>
          </a:p>
          <a:p>
            <a:pPr lvl="2"/>
            <a:r>
              <a:rPr lang="en-US" altLang="en-US" dirty="0"/>
              <a:t>impractical because of key management problems</a:t>
            </a:r>
          </a:p>
          <a:p>
            <a:endParaRPr lang="en-US" dirty="0"/>
          </a:p>
        </p:txBody>
      </p:sp>
    </p:spTree>
    <p:extLst>
      <p:ext uri="{BB962C8B-B14F-4D97-AF65-F5344CB8AC3E}">
        <p14:creationId xmlns:p14="http://schemas.microsoft.com/office/powerpoint/2010/main" val="565754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Block Ciphers</a:t>
            </a:r>
            <a:endParaRPr lang="en-US" dirty="0"/>
          </a:p>
        </p:txBody>
      </p:sp>
      <p:sp>
        <p:nvSpPr>
          <p:cNvPr id="3" name="Content Placeholder 2"/>
          <p:cNvSpPr>
            <a:spLocks noGrp="1"/>
          </p:cNvSpPr>
          <p:nvPr>
            <p:ph sz="quarter" idx="1"/>
          </p:nvPr>
        </p:nvSpPr>
        <p:spPr>
          <a:xfrm>
            <a:off x="612648" y="3886200"/>
            <a:ext cx="8153400" cy="2209800"/>
          </a:xfrm>
        </p:spPr>
        <p:txBody>
          <a:bodyPr/>
          <a:lstStyle/>
          <a:p>
            <a:r>
              <a:rPr lang="en-US" altLang="en-US" sz="3200" dirty="0"/>
              <a:t>an </a:t>
            </a:r>
            <a:r>
              <a:rPr lang="en-US" altLang="en-US" sz="3200" i="1" dirty="0"/>
              <a:t>n</a:t>
            </a:r>
            <a:r>
              <a:rPr lang="en-US" altLang="en-US" sz="3200" dirty="0"/>
              <a:t> bit block cipher is a function E: {0, 1}</a:t>
            </a:r>
            <a:r>
              <a:rPr lang="en-US" altLang="en-US" sz="3200" baseline="30000" dirty="0"/>
              <a:t>n</a:t>
            </a:r>
            <a:r>
              <a:rPr lang="en-US" altLang="en-US" sz="3200" dirty="0"/>
              <a:t> x {0, 1}</a:t>
            </a:r>
            <a:r>
              <a:rPr lang="en-US" altLang="en-US" sz="3200" baseline="30000" dirty="0"/>
              <a:t>k </a:t>
            </a:r>
            <a:r>
              <a:rPr lang="en-US" altLang="en-US" sz="3200" dirty="0">
                <a:sym typeface="Wingdings" pitchFamily="2" charset="2"/>
              </a:rPr>
              <a:t> {0, 1}</a:t>
            </a:r>
            <a:r>
              <a:rPr lang="en-US" altLang="en-US" sz="3200" baseline="30000" dirty="0">
                <a:sym typeface="Wingdings" pitchFamily="2" charset="2"/>
              </a:rPr>
              <a:t>n</a:t>
            </a:r>
            <a:r>
              <a:rPr lang="en-US" altLang="en-US" sz="3200" dirty="0">
                <a:sym typeface="Wingdings" pitchFamily="2" charset="2"/>
              </a:rPr>
              <a:t>, such that </a:t>
            </a:r>
            <a:r>
              <a:rPr lang="en-US" altLang="en-US" sz="3200" dirty="0"/>
              <a:t>for each K </a:t>
            </a:r>
            <a:r>
              <a:rPr lang="en-US" altLang="en-US" sz="3200" dirty="0">
                <a:latin typeface="Symbol" pitchFamily="18" charset="2"/>
              </a:rPr>
              <a:t>Î</a:t>
            </a:r>
            <a:r>
              <a:rPr lang="en-US" altLang="en-US" sz="3200" dirty="0"/>
              <a:t> {0, 1}</a:t>
            </a:r>
            <a:r>
              <a:rPr lang="en-US" altLang="en-US" sz="3200" baseline="30000" dirty="0"/>
              <a:t>k</a:t>
            </a:r>
            <a:r>
              <a:rPr lang="hu-HU" altLang="en-US" sz="3200" dirty="0"/>
              <a:t>, E</a:t>
            </a:r>
            <a:r>
              <a:rPr lang="en-US" altLang="en-US" sz="3200" dirty="0"/>
              <a:t>(x, K) = E</a:t>
            </a:r>
            <a:r>
              <a:rPr lang="en-US" altLang="en-US" sz="3200" baseline="-25000" dirty="0"/>
              <a:t>K</a:t>
            </a:r>
            <a:r>
              <a:rPr lang="en-US" altLang="en-US" sz="3200" dirty="0"/>
              <a:t>(x) is an invertible mapping from {0, 1}</a:t>
            </a:r>
            <a:r>
              <a:rPr lang="en-US" altLang="en-US" sz="3200" baseline="30000" dirty="0"/>
              <a:t>n</a:t>
            </a:r>
            <a:r>
              <a:rPr lang="en-US" altLang="en-US" sz="3200" dirty="0"/>
              <a:t> to {0, 1}</a:t>
            </a:r>
            <a:r>
              <a:rPr lang="en-US" altLang="en-US" sz="3200" baseline="30000" dirty="0"/>
              <a:t>n</a:t>
            </a:r>
          </a:p>
          <a:p>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1713634"/>
            <a:ext cx="4267200"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62530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Block Cipher Design Criteria</a:t>
            </a:r>
            <a:endParaRPr lang="en-US" dirty="0"/>
          </a:p>
        </p:txBody>
      </p:sp>
      <p:sp>
        <p:nvSpPr>
          <p:cNvPr id="3" name="Content Placeholder 2"/>
          <p:cNvSpPr>
            <a:spLocks noGrp="1"/>
          </p:cNvSpPr>
          <p:nvPr>
            <p:ph sz="quarter" idx="1"/>
          </p:nvPr>
        </p:nvSpPr>
        <p:spPr/>
        <p:txBody>
          <a:bodyPr>
            <a:normAutofit fontScale="92500" lnSpcReduction="10000"/>
          </a:bodyPr>
          <a:lstStyle/>
          <a:p>
            <a:r>
              <a:rPr lang="en-US" altLang="en-US" dirty="0" smtClean="0"/>
              <a:t>Completeness</a:t>
            </a:r>
            <a:endParaRPr lang="en-US" altLang="en-US" dirty="0"/>
          </a:p>
          <a:p>
            <a:pPr lvl="1"/>
            <a:r>
              <a:rPr lang="en-US" altLang="en-US" dirty="0"/>
              <a:t>each bit of the output block should depend on each bit of the input block and on each bit of the </a:t>
            </a:r>
            <a:r>
              <a:rPr lang="en-US" altLang="en-US" dirty="0" smtClean="0"/>
              <a:t>key</a:t>
            </a:r>
            <a:endParaRPr lang="en-US" altLang="en-US" dirty="0"/>
          </a:p>
          <a:p>
            <a:r>
              <a:rPr lang="en-US" altLang="en-US" dirty="0" smtClean="0"/>
              <a:t>Avalanche </a:t>
            </a:r>
            <a:r>
              <a:rPr lang="en-US" altLang="en-US" dirty="0"/>
              <a:t>effect</a:t>
            </a:r>
          </a:p>
          <a:p>
            <a:pPr lvl="1"/>
            <a:r>
              <a:rPr lang="en-US" altLang="en-US" dirty="0"/>
              <a:t>changing one bit in the input block should change approximately half of the bits in the output block</a:t>
            </a:r>
          </a:p>
          <a:p>
            <a:pPr lvl="1"/>
            <a:r>
              <a:rPr lang="en-US" altLang="en-US" dirty="0"/>
              <a:t>similarly, changing one key bit should result in the change of approximately half of the bits in the output </a:t>
            </a:r>
            <a:r>
              <a:rPr lang="en-US" altLang="en-US" dirty="0" smtClean="0"/>
              <a:t>block</a:t>
            </a:r>
            <a:endParaRPr lang="en-US" altLang="en-US" dirty="0"/>
          </a:p>
          <a:p>
            <a:r>
              <a:rPr lang="en-US" altLang="en-US" dirty="0" smtClean="0"/>
              <a:t>Statistical </a:t>
            </a:r>
            <a:r>
              <a:rPr lang="en-US" altLang="en-US" dirty="0"/>
              <a:t>independence</a:t>
            </a:r>
          </a:p>
          <a:p>
            <a:pPr lvl="1"/>
            <a:r>
              <a:rPr lang="en-US" altLang="en-US" dirty="0"/>
              <a:t>input and output should appear to be statistically independent</a:t>
            </a:r>
          </a:p>
          <a:p>
            <a:endParaRPr lang="en-US" dirty="0"/>
          </a:p>
        </p:txBody>
      </p:sp>
    </p:spTree>
    <p:extLst>
      <p:ext uri="{BB962C8B-B14F-4D97-AF65-F5344CB8AC3E}">
        <p14:creationId xmlns:p14="http://schemas.microsoft.com/office/powerpoint/2010/main" val="943159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Block Cipher modes of operation</a:t>
            </a:r>
            <a:endParaRPr lang="en-US" dirty="0"/>
          </a:p>
        </p:txBody>
      </p:sp>
      <p:sp>
        <p:nvSpPr>
          <p:cNvPr id="3" name="Content Placeholder 2"/>
          <p:cNvSpPr>
            <a:spLocks noGrp="1"/>
          </p:cNvSpPr>
          <p:nvPr>
            <p:ph sz="quarter" idx="1"/>
          </p:nvPr>
        </p:nvSpPr>
        <p:spPr/>
        <p:txBody>
          <a:bodyPr>
            <a:normAutofit fontScale="92500" lnSpcReduction="20000"/>
          </a:bodyPr>
          <a:lstStyle/>
          <a:p>
            <a:pPr>
              <a:lnSpc>
                <a:spcPct val="90000"/>
              </a:lnSpc>
            </a:pPr>
            <a:r>
              <a:rPr lang="en-US" altLang="en-US" dirty="0"/>
              <a:t>ECB – Electronic Codebook</a:t>
            </a:r>
          </a:p>
          <a:p>
            <a:pPr lvl="1">
              <a:lnSpc>
                <a:spcPct val="90000"/>
              </a:lnSpc>
            </a:pPr>
            <a:r>
              <a:rPr lang="en-US" altLang="en-US" dirty="0"/>
              <a:t>used to encipher a single plaintext block (e.g., a DES key</a:t>
            </a:r>
            <a:r>
              <a:rPr lang="en-US" altLang="en-US" dirty="0" smtClean="0"/>
              <a:t>)</a:t>
            </a:r>
            <a:endParaRPr lang="en-US" altLang="en-US" dirty="0"/>
          </a:p>
          <a:p>
            <a:pPr>
              <a:lnSpc>
                <a:spcPct val="90000"/>
              </a:lnSpc>
            </a:pPr>
            <a:r>
              <a:rPr lang="en-US" altLang="en-US" dirty="0"/>
              <a:t>CBC – Cipher Block Chaining</a:t>
            </a:r>
          </a:p>
          <a:p>
            <a:pPr lvl="1">
              <a:lnSpc>
                <a:spcPct val="90000"/>
              </a:lnSpc>
            </a:pPr>
            <a:r>
              <a:rPr lang="en-US" altLang="en-US" dirty="0"/>
              <a:t>repeated use of the encryption algorithm to encipher a message consisting of many </a:t>
            </a:r>
            <a:r>
              <a:rPr lang="en-US" altLang="en-US" dirty="0" smtClean="0"/>
              <a:t>blocks</a:t>
            </a:r>
            <a:endParaRPr lang="en-US" altLang="en-US" dirty="0"/>
          </a:p>
          <a:p>
            <a:pPr>
              <a:lnSpc>
                <a:spcPct val="90000"/>
              </a:lnSpc>
            </a:pPr>
            <a:r>
              <a:rPr lang="en-US" altLang="en-US" dirty="0"/>
              <a:t>CFB – Cipher Feedback</a:t>
            </a:r>
          </a:p>
          <a:p>
            <a:pPr lvl="1">
              <a:lnSpc>
                <a:spcPct val="90000"/>
              </a:lnSpc>
            </a:pPr>
            <a:r>
              <a:rPr lang="en-US" altLang="en-US" dirty="0"/>
              <a:t>used to encipher a stream of characters, dealing with each character as it comes </a:t>
            </a:r>
          </a:p>
          <a:p>
            <a:pPr>
              <a:lnSpc>
                <a:spcPct val="90000"/>
              </a:lnSpc>
            </a:pPr>
            <a:r>
              <a:rPr lang="en-US" altLang="en-US" dirty="0"/>
              <a:t>OFB – Output Feedback</a:t>
            </a:r>
          </a:p>
          <a:p>
            <a:pPr lvl="1">
              <a:lnSpc>
                <a:spcPct val="90000"/>
              </a:lnSpc>
            </a:pPr>
            <a:r>
              <a:rPr lang="en-US" altLang="en-US" dirty="0"/>
              <a:t>another method of stream encryption, used on noisy </a:t>
            </a:r>
            <a:r>
              <a:rPr lang="en-US" altLang="en-US" dirty="0" smtClean="0"/>
              <a:t>channels</a:t>
            </a:r>
            <a:endParaRPr lang="en-US" altLang="en-US" dirty="0"/>
          </a:p>
          <a:p>
            <a:pPr>
              <a:lnSpc>
                <a:spcPct val="90000"/>
              </a:lnSpc>
            </a:pPr>
            <a:r>
              <a:rPr lang="en-US" altLang="en-US" dirty="0"/>
              <a:t>CTR – Counter </a:t>
            </a:r>
          </a:p>
          <a:p>
            <a:pPr lvl="1">
              <a:lnSpc>
                <a:spcPct val="90000"/>
              </a:lnSpc>
            </a:pPr>
            <a:r>
              <a:rPr lang="en-US" altLang="en-US" dirty="0"/>
              <a:t>simplified OFB with certain advantages</a:t>
            </a:r>
          </a:p>
          <a:p>
            <a:endParaRPr lang="en-US" dirty="0"/>
          </a:p>
        </p:txBody>
      </p:sp>
    </p:spTree>
    <p:extLst>
      <p:ext uri="{BB962C8B-B14F-4D97-AF65-F5344CB8AC3E}">
        <p14:creationId xmlns:p14="http://schemas.microsoft.com/office/powerpoint/2010/main" val="21518988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Block Cipher – ECB mode</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05000"/>
            <a:ext cx="61722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4213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Block Cipher – CBC mode</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28800"/>
            <a:ext cx="6477000" cy="4233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87975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Block Cipher – CFB mode</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676400"/>
            <a:ext cx="8155789"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7055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Block Cipher – OFB mode</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7362"/>
            <a:ext cx="6978866" cy="4110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042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Block Cipher – CTR mode</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67345"/>
            <a:ext cx="7452338" cy="3671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3085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Lecture Outline</a:t>
            </a:r>
            <a:endParaRPr lang="en-US" dirty="0"/>
          </a:p>
        </p:txBody>
      </p:sp>
      <p:sp>
        <p:nvSpPr>
          <p:cNvPr id="3" name="Content Placeholder 2"/>
          <p:cNvSpPr>
            <a:spLocks noGrp="1"/>
          </p:cNvSpPr>
          <p:nvPr>
            <p:ph sz="quarter" idx="1"/>
          </p:nvPr>
        </p:nvSpPr>
        <p:spPr/>
        <p:txBody>
          <a:bodyPr/>
          <a:lstStyle/>
          <a:p>
            <a:r>
              <a:rPr lang="en-US" dirty="0" smtClean="0"/>
              <a:t>Introduction</a:t>
            </a:r>
          </a:p>
          <a:p>
            <a:r>
              <a:rPr lang="en-US" dirty="0" smtClean="0"/>
              <a:t>Encryption</a:t>
            </a:r>
          </a:p>
          <a:p>
            <a:r>
              <a:rPr lang="en-US" dirty="0" smtClean="0"/>
              <a:t>Hash functions</a:t>
            </a:r>
          </a:p>
          <a:p>
            <a:r>
              <a:rPr lang="en-US" dirty="0" smtClean="0"/>
              <a:t>Message Authentication codes</a:t>
            </a:r>
          </a:p>
          <a:p>
            <a:r>
              <a:rPr lang="en-US" dirty="0" smtClean="0"/>
              <a:t>Digital Signatures</a:t>
            </a:r>
          </a:p>
          <a:p>
            <a:r>
              <a:rPr lang="en-US" dirty="0" smtClean="0"/>
              <a:t>Session key establishment protocols</a:t>
            </a:r>
          </a:p>
          <a:p>
            <a:r>
              <a:rPr lang="en-US" dirty="0" smtClean="0"/>
              <a:t>Pseudo-random number generators</a:t>
            </a:r>
          </a:p>
          <a:p>
            <a:r>
              <a:rPr lang="en-US" dirty="0" smtClean="0"/>
              <a:t>Advanced authentication techniques</a:t>
            </a:r>
            <a:endParaRPr lang="en-US" dirty="0"/>
          </a:p>
        </p:txBody>
      </p:sp>
    </p:spTree>
    <p:extLst>
      <p:ext uri="{BB962C8B-B14F-4D97-AF65-F5344CB8AC3E}">
        <p14:creationId xmlns:p14="http://schemas.microsoft.com/office/powerpoint/2010/main" val="29716075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Hash Functions</a:t>
            </a:r>
            <a:endParaRPr lang="en-US" dirty="0"/>
          </a:p>
        </p:txBody>
      </p:sp>
      <p:sp>
        <p:nvSpPr>
          <p:cNvPr id="3" name="Content Placeholder 2"/>
          <p:cNvSpPr>
            <a:spLocks noGrp="1"/>
          </p:cNvSpPr>
          <p:nvPr>
            <p:ph sz="quarter" idx="1"/>
          </p:nvPr>
        </p:nvSpPr>
        <p:spPr>
          <a:xfrm>
            <a:off x="612648" y="3505200"/>
            <a:ext cx="8153400" cy="2590800"/>
          </a:xfrm>
        </p:spPr>
        <p:txBody>
          <a:bodyPr>
            <a:normAutofit fontScale="92500" lnSpcReduction="10000"/>
          </a:bodyPr>
          <a:lstStyle/>
          <a:p>
            <a:r>
              <a:rPr lang="en-US" altLang="en-US" dirty="0"/>
              <a:t>a hash function maps bit strings of arbitrary finite length to bit strings of fixed length (n bits)</a:t>
            </a:r>
          </a:p>
          <a:p>
            <a:r>
              <a:rPr lang="en-US" altLang="en-US" dirty="0"/>
              <a:t>many-to-one mapping </a:t>
            </a:r>
            <a:r>
              <a:rPr lang="en-US" altLang="en-US" dirty="0">
                <a:sym typeface="Wingdings" pitchFamily="2" charset="2"/>
              </a:rPr>
              <a:t> </a:t>
            </a:r>
            <a:r>
              <a:rPr lang="en-US" altLang="en-US" dirty="0"/>
              <a:t>collisions are unavoidable</a:t>
            </a:r>
          </a:p>
          <a:p>
            <a:r>
              <a:rPr lang="en-US" altLang="en-US" dirty="0"/>
              <a:t>however, finding collisions are difficult </a:t>
            </a:r>
            <a:r>
              <a:rPr lang="en-US" altLang="en-US" dirty="0">
                <a:sym typeface="Wingdings" pitchFamily="2" charset="2"/>
              </a:rPr>
              <a:t> </a:t>
            </a:r>
            <a:r>
              <a:rPr lang="en-US" altLang="en-US" dirty="0"/>
              <a:t>the hash value of a message can serve as a compact representative image of the message (similar to fingerprints)</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828800"/>
            <a:ext cx="5181599"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8572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Desirable properties of Hash functions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altLang="en-US" dirty="0" smtClean="0"/>
              <a:t>Ease </a:t>
            </a:r>
            <a:r>
              <a:rPr lang="en-US" altLang="en-US" dirty="0"/>
              <a:t>of computation</a:t>
            </a:r>
          </a:p>
          <a:p>
            <a:pPr lvl="1"/>
            <a:r>
              <a:rPr lang="en-US" altLang="en-US" dirty="0" smtClean="0"/>
              <a:t>Given </a:t>
            </a:r>
            <a:r>
              <a:rPr lang="en-US" altLang="en-US" dirty="0"/>
              <a:t>an input x, the hash value h(x) of x is easy to compute</a:t>
            </a:r>
          </a:p>
          <a:p>
            <a:pPr lvl="4"/>
            <a:endParaRPr lang="en-US" altLang="en-US" dirty="0"/>
          </a:p>
          <a:p>
            <a:r>
              <a:rPr lang="en-US" altLang="en-US" dirty="0" smtClean="0"/>
              <a:t>Weak </a:t>
            </a:r>
            <a:r>
              <a:rPr lang="en-US" altLang="en-US" dirty="0"/>
              <a:t>collision resistance (2</a:t>
            </a:r>
            <a:r>
              <a:rPr lang="en-US" altLang="en-US" baseline="30000" dirty="0"/>
              <a:t>nd</a:t>
            </a:r>
            <a:r>
              <a:rPr lang="en-US" altLang="en-US" dirty="0"/>
              <a:t> preimage resistance)</a:t>
            </a:r>
          </a:p>
          <a:p>
            <a:pPr lvl="1"/>
            <a:r>
              <a:rPr lang="en-US" altLang="en-US" dirty="0" smtClean="0"/>
              <a:t>Given </a:t>
            </a:r>
            <a:r>
              <a:rPr lang="en-US" altLang="en-US" dirty="0"/>
              <a:t>an input x, it is computationally infeasible to find a second input x’ such that h(x’) = h(x)</a:t>
            </a:r>
          </a:p>
          <a:p>
            <a:pPr lvl="4"/>
            <a:endParaRPr lang="en-US" altLang="en-US" dirty="0"/>
          </a:p>
          <a:p>
            <a:r>
              <a:rPr lang="en-US" altLang="en-US" dirty="0" smtClean="0"/>
              <a:t>Strong </a:t>
            </a:r>
            <a:r>
              <a:rPr lang="en-US" altLang="en-US" dirty="0"/>
              <a:t>collision resistance (collision resistance)</a:t>
            </a:r>
          </a:p>
          <a:p>
            <a:pPr lvl="1"/>
            <a:r>
              <a:rPr lang="en-US" altLang="en-US" dirty="0" smtClean="0"/>
              <a:t>It </a:t>
            </a:r>
            <a:r>
              <a:rPr lang="en-US" altLang="en-US" dirty="0"/>
              <a:t>is computationally infeasible to find any two distinct inputs x and x’ such that h(x) = h(x’)</a:t>
            </a:r>
          </a:p>
          <a:p>
            <a:pPr lvl="4"/>
            <a:endParaRPr lang="en-US" altLang="en-US" dirty="0"/>
          </a:p>
          <a:p>
            <a:r>
              <a:rPr lang="en-US" altLang="en-US" dirty="0"/>
              <a:t>O</a:t>
            </a:r>
            <a:r>
              <a:rPr lang="en-US" altLang="en-US" dirty="0" smtClean="0"/>
              <a:t>ne-way </a:t>
            </a:r>
            <a:r>
              <a:rPr lang="en-US" altLang="en-US" dirty="0"/>
              <a:t>property (preimage resistance)</a:t>
            </a:r>
          </a:p>
          <a:p>
            <a:pPr lvl="1"/>
            <a:r>
              <a:rPr lang="en-US" altLang="en-US" dirty="0" smtClean="0"/>
              <a:t>Given </a:t>
            </a:r>
            <a:r>
              <a:rPr lang="en-US" altLang="en-US" dirty="0"/>
              <a:t>a hash value y (for which no preimage is known), it is computationally infeasible to find any input x </a:t>
            </a:r>
            <a:r>
              <a:rPr lang="en-US" altLang="en-US" dirty="0" err="1"/>
              <a:t>s.t.</a:t>
            </a:r>
            <a:r>
              <a:rPr lang="en-US" altLang="en-US" dirty="0"/>
              <a:t> h(x) = y </a:t>
            </a:r>
          </a:p>
          <a:p>
            <a:endParaRPr lang="en-US" dirty="0"/>
          </a:p>
        </p:txBody>
      </p:sp>
    </p:spTree>
    <p:extLst>
      <p:ext uri="{BB962C8B-B14F-4D97-AF65-F5344CB8AC3E}">
        <p14:creationId xmlns:p14="http://schemas.microsoft.com/office/powerpoint/2010/main" val="602792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Iterated Hash Functions</a:t>
            </a:r>
            <a:endParaRPr lang="en-US" dirty="0"/>
          </a:p>
        </p:txBody>
      </p:sp>
      <p:sp>
        <p:nvSpPr>
          <p:cNvPr id="3" name="Content Placeholder 2"/>
          <p:cNvSpPr>
            <a:spLocks noGrp="1"/>
          </p:cNvSpPr>
          <p:nvPr>
            <p:ph sz="quarter" idx="1"/>
          </p:nvPr>
        </p:nvSpPr>
        <p:spPr>
          <a:xfrm>
            <a:off x="533400" y="1676400"/>
            <a:ext cx="8153400" cy="2133600"/>
          </a:xfrm>
        </p:spPr>
        <p:txBody>
          <a:bodyPr>
            <a:normAutofit fontScale="92500" lnSpcReduction="10000"/>
          </a:bodyPr>
          <a:lstStyle/>
          <a:p>
            <a:r>
              <a:rPr lang="en-US" altLang="en-US" sz="2000" dirty="0" smtClean="0"/>
              <a:t>Input </a:t>
            </a:r>
            <a:r>
              <a:rPr lang="en-US" altLang="en-US" sz="2000" dirty="0"/>
              <a:t>is divided into fixed length blocks x</a:t>
            </a:r>
            <a:r>
              <a:rPr lang="en-US" altLang="en-US" sz="2000" baseline="-25000" dirty="0"/>
              <a:t>1</a:t>
            </a:r>
            <a:r>
              <a:rPr lang="en-US" altLang="en-US" sz="2000" dirty="0"/>
              <a:t>, x</a:t>
            </a:r>
            <a:r>
              <a:rPr lang="en-US" altLang="en-US" sz="2000" baseline="-25000" dirty="0"/>
              <a:t>2</a:t>
            </a:r>
            <a:r>
              <a:rPr lang="en-US" altLang="en-US" sz="2000" dirty="0"/>
              <a:t>, …, </a:t>
            </a:r>
            <a:r>
              <a:rPr lang="en-US" altLang="en-US" sz="2000" dirty="0" err="1" smtClean="0"/>
              <a:t>x</a:t>
            </a:r>
            <a:r>
              <a:rPr lang="en-US" altLang="en-US" sz="2000" baseline="-25000" dirty="0" err="1" smtClean="0"/>
              <a:t>L</a:t>
            </a:r>
            <a:endParaRPr lang="en-US" altLang="en-US" sz="1200" dirty="0"/>
          </a:p>
          <a:p>
            <a:r>
              <a:rPr lang="en-US" altLang="en-US" sz="2000" dirty="0" smtClean="0"/>
              <a:t>Last </a:t>
            </a:r>
            <a:r>
              <a:rPr lang="en-US" altLang="en-US" sz="2000" dirty="0"/>
              <a:t>block is padded if </a:t>
            </a:r>
            <a:r>
              <a:rPr lang="en-US" altLang="en-US" sz="2000" dirty="0" smtClean="0"/>
              <a:t>necessary</a:t>
            </a:r>
            <a:endParaRPr lang="en-US" altLang="en-US" sz="1200" dirty="0"/>
          </a:p>
          <a:p>
            <a:r>
              <a:rPr lang="en-US" altLang="en-US" sz="2000" dirty="0" smtClean="0"/>
              <a:t>Each </a:t>
            </a:r>
            <a:r>
              <a:rPr lang="en-US" altLang="en-US" sz="2000" dirty="0"/>
              <a:t>input block is processed according to the following </a:t>
            </a:r>
            <a:r>
              <a:rPr lang="en-US" altLang="en-US" sz="2000" dirty="0" smtClean="0"/>
              <a:t>scheme</a:t>
            </a:r>
          </a:p>
          <a:p>
            <a:r>
              <a:rPr lang="en-US" altLang="en-US" sz="2000" dirty="0"/>
              <a:t>f is called the compression function</a:t>
            </a:r>
          </a:p>
          <a:p>
            <a:pPr lvl="1"/>
            <a:r>
              <a:rPr lang="en-US" altLang="en-US" sz="1800" dirty="0"/>
              <a:t>can be based on a block cipher, or</a:t>
            </a:r>
          </a:p>
          <a:p>
            <a:pPr lvl="1"/>
            <a:r>
              <a:rPr lang="en-US" altLang="en-US" sz="1800" dirty="0"/>
              <a:t>can be a dedicated compression function</a:t>
            </a:r>
          </a:p>
          <a:p>
            <a:endParaRPr lang="en-US" altLang="en-US"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336" y="3962400"/>
            <a:ext cx="6934200"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15974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Message Authentication Codes</a:t>
            </a:r>
            <a:endParaRPr lang="en-US" dirty="0"/>
          </a:p>
        </p:txBody>
      </p:sp>
      <p:sp>
        <p:nvSpPr>
          <p:cNvPr id="3" name="Content Placeholder 2"/>
          <p:cNvSpPr>
            <a:spLocks noGrp="1"/>
          </p:cNvSpPr>
          <p:nvPr>
            <p:ph sz="quarter" idx="1"/>
          </p:nvPr>
        </p:nvSpPr>
        <p:spPr>
          <a:xfrm>
            <a:off x="612648" y="3657600"/>
            <a:ext cx="8153400" cy="2438400"/>
          </a:xfrm>
        </p:spPr>
        <p:txBody>
          <a:bodyPr>
            <a:normAutofit fontScale="77500" lnSpcReduction="20000"/>
          </a:bodyPr>
          <a:lstStyle/>
          <a:p>
            <a:r>
              <a:rPr lang="en-US" altLang="en-US" dirty="0"/>
              <a:t>MAC functions can be viewed as hash functions with two functionally distinct inputs: a message and a secret key</a:t>
            </a:r>
          </a:p>
          <a:p>
            <a:r>
              <a:rPr lang="en-US" altLang="en-US" dirty="0" smtClean="0"/>
              <a:t>They </a:t>
            </a:r>
            <a:r>
              <a:rPr lang="en-US" altLang="en-US" dirty="0"/>
              <a:t>produce a fixed size output (say n bits) called the MAC</a:t>
            </a:r>
          </a:p>
          <a:p>
            <a:r>
              <a:rPr lang="en-US" altLang="en-US" dirty="0" smtClean="0"/>
              <a:t>Practically </a:t>
            </a:r>
            <a:r>
              <a:rPr lang="en-US" altLang="en-US" dirty="0"/>
              <a:t>it should be infeasible to produce a correct MAC for a message without the knowledge of the secret key</a:t>
            </a:r>
          </a:p>
          <a:p>
            <a:r>
              <a:rPr lang="en-US" altLang="en-US" dirty="0"/>
              <a:t>MAC functions can be used to implement data integrity and message origin authentication services</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05000"/>
            <a:ext cx="662940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24236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Desirable properties of MAC functions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altLang="en-US" dirty="0" smtClean="0"/>
              <a:t>Ease </a:t>
            </a:r>
            <a:r>
              <a:rPr lang="en-US" altLang="en-US" dirty="0"/>
              <a:t>of computation</a:t>
            </a:r>
          </a:p>
          <a:p>
            <a:pPr lvl="1"/>
            <a:r>
              <a:rPr lang="en-US" altLang="en-US" dirty="0"/>
              <a:t>given an input x and a secret key k, it is easy to compute </a:t>
            </a:r>
            <a:r>
              <a:rPr lang="en-US" altLang="en-US" dirty="0" err="1"/>
              <a:t>MAC</a:t>
            </a:r>
            <a:r>
              <a:rPr lang="en-US" altLang="en-US" baseline="-25000" dirty="0" err="1"/>
              <a:t>k</a:t>
            </a:r>
            <a:r>
              <a:rPr lang="en-US" altLang="en-US" dirty="0"/>
              <a:t>(x</a:t>
            </a:r>
            <a:r>
              <a:rPr lang="en-US" altLang="en-US" dirty="0" smtClean="0"/>
              <a:t>)</a:t>
            </a:r>
            <a:endParaRPr lang="en-US" altLang="en-US" dirty="0"/>
          </a:p>
          <a:p>
            <a:r>
              <a:rPr lang="en-US" altLang="en-US" dirty="0" smtClean="0"/>
              <a:t>Key </a:t>
            </a:r>
            <a:r>
              <a:rPr lang="en-US" altLang="en-US" dirty="0"/>
              <a:t>non-recovery</a:t>
            </a:r>
          </a:p>
          <a:p>
            <a:pPr lvl="1"/>
            <a:r>
              <a:rPr lang="en-US" altLang="en-US" dirty="0"/>
              <a:t>it is computationally infeasible to recover the secret key k, given one or more text-MAC pairs (x</a:t>
            </a:r>
            <a:r>
              <a:rPr lang="en-US" altLang="en-US" baseline="-25000" dirty="0"/>
              <a:t>i</a:t>
            </a:r>
            <a:r>
              <a:rPr lang="en-US" altLang="en-US" dirty="0"/>
              <a:t>, </a:t>
            </a:r>
            <a:r>
              <a:rPr lang="en-US" altLang="en-US" dirty="0" err="1"/>
              <a:t>MAC</a:t>
            </a:r>
            <a:r>
              <a:rPr lang="en-US" altLang="en-US" baseline="-25000" dirty="0" err="1"/>
              <a:t>k</a:t>
            </a:r>
            <a:r>
              <a:rPr lang="en-US" altLang="en-US" dirty="0"/>
              <a:t>(x</a:t>
            </a:r>
            <a:r>
              <a:rPr lang="en-US" altLang="en-US" baseline="-25000" dirty="0"/>
              <a:t>i</a:t>
            </a:r>
            <a:r>
              <a:rPr lang="en-US" altLang="en-US" dirty="0"/>
              <a:t>)) for that </a:t>
            </a:r>
            <a:r>
              <a:rPr lang="en-US" altLang="en-US" dirty="0" smtClean="0"/>
              <a:t>k</a:t>
            </a:r>
            <a:endParaRPr lang="en-US" altLang="en-US" dirty="0"/>
          </a:p>
          <a:p>
            <a:r>
              <a:rPr lang="en-US" altLang="en-US" dirty="0" smtClean="0"/>
              <a:t>Computation </a:t>
            </a:r>
            <a:r>
              <a:rPr lang="en-US" altLang="en-US" dirty="0"/>
              <a:t>resistance</a:t>
            </a:r>
          </a:p>
          <a:p>
            <a:pPr lvl="1"/>
            <a:r>
              <a:rPr lang="en-US" altLang="en-US" dirty="0"/>
              <a:t>given zero or more text-MAC pairs (x</a:t>
            </a:r>
            <a:r>
              <a:rPr lang="en-US" altLang="en-US" baseline="-25000" dirty="0"/>
              <a:t>i</a:t>
            </a:r>
            <a:r>
              <a:rPr lang="en-US" altLang="en-US" dirty="0"/>
              <a:t>, </a:t>
            </a:r>
            <a:r>
              <a:rPr lang="en-US" altLang="en-US" dirty="0" err="1"/>
              <a:t>MAC</a:t>
            </a:r>
            <a:r>
              <a:rPr lang="en-US" altLang="en-US" baseline="-25000" dirty="0" err="1"/>
              <a:t>k</a:t>
            </a:r>
            <a:r>
              <a:rPr lang="en-US" altLang="en-US" dirty="0"/>
              <a:t>(x</a:t>
            </a:r>
            <a:r>
              <a:rPr lang="en-US" altLang="en-US" baseline="-25000" dirty="0"/>
              <a:t>i</a:t>
            </a:r>
            <a:r>
              <a:rPr lang="en-US" altLang="en-US" dirty="0"/>
              <a:t>)), it is computationally infeasible to find a text-MAC pair (x, </a:t>
            </a:r>
            <a:r>
              <a:rPr lang="en-US" altLang="en-US" dirty="0" err="1"/>
              <a:t>MAC</a:t>
            </a:r>
            <a:r>
              <a:rPr lang="en-US" altLang="en-US" baseline="-25000" dirty="0" err="1"/>
              <a:t>k</a:t>
            </a:r>
            <a:r>
              <a:rPr lang="en-US" altLang="en-US" dirty="0"/>
              <a:t>(x)) for any new input x </a:t>
            </a:r>
            <a:r>
              <a:rPr lang="en-US" altLang="en-US" dirty="0">
                <a:latin typeface="Symbol" pitchFamily="18" charset="2"/>
              </a:rPr>
              <a:t>¹</a:t>
            </a:r>
            <a:r>
              <a:rPr lang="en-US" altLang="en-US" dirty="0"/>
              <a:t> x</a:t>
            </a:r>
            <a:r>
              <a:rPr lang="en-US" altLang="en-US" baseline="-25000" dirty="0"/>
              <a:t>i</a:t>
            </a:r>
            <a:r>
              <a:rPr lang="en-US" altLang="en-US" dirty="0"/>
              <a:t>  </a:t>
            </a:r>
          </a:p>
          <a:p>
            <a:pPr lvl="1"/>
            <a:r>
              <a:rPr lang="en-US" altLang="en-US" dirty="0"/>
              <a:t>computation resistance implies key non-recovery but the reverse is not true in general</a:t>
            </a:r>
          </a:p>
          <a:p>
            <a:endParaRPr lang="en-US" dirty="0"/>
          </a:p>
        </p:txBody>
      </p:sp>
    </p:spTree>
    <p:extLst>
      <p:ext uri="{BB962C8B-B14F-4D97-AF65-F5344CB8AC3E}">
        <p14:creationId xmlns:p14="http://schemas.microsoft.com/office/powerpoint/2010/main" val="1732590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3"/>
          <p:cNvSpPr>
            <a:spLocks noGrp="1"/>
          </p:cNvSpPr>
          <p:nvPr>
            <p:ph type="sldNum" sz="quarter" idx="10"/>
          </p:nvPr>
        </p:nvSpPr>
        <p:spPr/>
        <p:txBody>
          <a:bodyPr/>
          <a:lstStyle/>
          <a:p>
            <a:fld id="{BA5B687D-483F-47D9-9F79-EEBF976EE881}" type="slidenum">
              <a:rPr lang="en-US" altLang="en-US"/>
              <a:pPr/>
              <a:t>25</a:t>
            </a:fld>
            <a:r>
              <a:rPr lang="en-US" altLang="en-US"/>
              <a:t>/80</a:t>
            </a:r>
          </a:p>
        </p:txBody>
      </p:sp>
      <p:sp>
        <p:nvSpPr>
          <p:cNvPr id="27650" name="Rectangle 2"/>
          <p:cNvSpPr>
            <a:spLocks noGrp="1" noChangeArrowheads="1"/>
          </p:cNvSpPr>
          <p:nvPr>
            <p:ph type="title"/>
          </p:nvPr>
        </p:nvSpPr>
        <p:spPr/>
        <p:txBody>
          <a:bodyPr/>
          <a:lstStyle/>
          <a:p>
            <a:r>
              <a:rPr lang="en-US" altLang="en-US"/>
              <a:t>MAC generation and verification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824038"/>
            <a:ext cx="6248400" cy="3967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67832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CBC-MAC</a:t>
            </a:r>
            <a:endParaRPr lang="en-US" dirty="0"/>
          </a:p>
        </p:txBody>
      </p:sp>
      <p:sp>
        <p:nvSpPr>
          <p:cNvPr id="3" name="Content Placeholder 2"/>
          <p:cNvSpPr>
            <a:spLocks noGrp="1"/>
          </p:cNvSpPr>
          <p:nvPr>
            <p:ph sz="quarter" idx="1"/>
          </p:nvPr>
        </p:nvSpPr>
        <p:spPr>
          <a:xfrm>
            <a:off x="685800" y="4114800"/>
            <a:ext cx="8153400" cy="1905000"/>
          </a:xfrm>
        </p:spPr>
        <p:txBody>
          <a:bodyPr>
            <a:normAutofit fontScale="70000" lnSpcReduction="20000"/>
          </a:bodyPr>
          <a:lstStyle/>
          <a:p>
            <a:r>
              <a:rPr lang="en-US" altLang="en-US" sz="3200" dirty="0" smtClean="0"/>
              <a:t>CBC-MAC </a:t>
            </a:r>
            <a:r>
              <a:rPr lang="en-US" altLang="en-US" sz="3200" dirty="0"/>
              <a:t>is secure for messages of a fixed number of blocks</a:t>
            </a:r>
          </a:p>
          <a:p>
            <a:r>
              <a:rPr lang="en-US" altLang="en-US" sz="3200" dirty="0" smtClean="0"/>
              <a:t>(Adaptive </a:t>
            </a:r>
            <a:r>
              <a:rPr lang="en-US" altLang="en-US" sz="3200" dirty="0"/>
              <a:t>chosen-text existential) forgery is possible if variable length messages are allowed</a:t>
            </a:r>
          </a:p>
          <a:p>
            <a:pPr>
              <a:buFont typeface="Wingdings" pitchFamily="2" charset="2"/>
              <a:buNone/>
            </a:pPr>
            <a:r>
              <a:rPr lang="en-US" altLang="en-US" sz="3200" dirty="0">
                <a:sym typeface="Wingdings" pitchFamily="2" charset="2"/>
              </a:rPr>
              <a:t>	</a:t>
            </a:r>
            <a:r>
              <a:rPr lang="en-US" altLang="en-US" sz="3200" dirty="0" smtClean="0">
                <a:sym typeface="Wingdings" pitchFamily="2" charset="2"/>
              </a:rPr>
              <a:t>I</a:t>
            </a:r>
            <a:r>
              <a:rPr lang="en-US" altLang="en-US" sz="3200" dirty="0" smtClean="0"/>
              <a:t>t </a:t>
            </a:r>
            <a:r>
              <a:rPr lang="en-US" altLang="en-US" sz="3200" dirty="0"/>
              <a:t>is recommended to involve the length of the message in the CBC MAC computation</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57363"/>
            <a:ext cx="594360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43658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HMAC</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866900"/>
            <a:ext cx="635120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4938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Asymmetric Cryptography</a:t>
            </a:r>
            <a:endParaRPr lang="en-US" dirty="0"/>
          </a:p>
        </p:txBody>
      </p:sp>
      <p:sp>
        <p:nvSpPr>
          <p:cNvPr id="3" name="Content Placeholder 2"/>
          <p:cNvSpPr>
            <a:spLocks noGrp="1"/>
          </p:cNvSpPr>
          <p:nvPr>
            <p:ph sz="quarter" idx="1"/>
          </p:nvPr>
        </p:nvSpPr>
        <p:spPr>
          <a:xfrm>
            <a:off x="550718" y="3429000"/>
            <a:ext cx="8153400" cy="2514600"/>
          </a:xfrm>
        </p:spPr>
        <p:txBody>
          <a:bodyPr>
            <a:normAutofit/>
          </a:bodyPr>
          <a:lstStyle/>
          <a:p>
            <a:pPr>
              <a:lnSpc>
                <a:spcPct val="90000"/>
              </a:lnSpc>
            </a:pPr>
            <a:r>
              <a:rPr lang="en-US" altLang="en-US" sz="2000" dirty="0" smtClean="0"/>
              <a:t>Asymmetric-key </a:t>
            </a:r>
            <a:r>
              <a:rPr lang="en-US" altLang="en-US" sz="2000" dirty="0"/>
              <a:t>encryption</a:t>
            </a:r>
          </a:p>
          <a:p>
            <a:pPr lvl="1">
              <a:lnSpc>
                <a:spcPct val="90000"/>
              </a:lnSpc>
            </a:pPr>
            <a:r>
              <a:rPr lang="en-US" altLang="en-US" sz="1800" dirty="0"/>
              <a:t>it is hard (computationally infeasible) to compute K’ from </a:t>
            </a:r>
            <a:r>
              <a:rPr lang="en-US" altLang="en-US" sz="1800" dirty="0" smtClean="0"/>
              <a:t>K</a:t>
            </a:r>
            <a:endParaRPr lang="en-US" altLang="en-US" sz="1800" dirty="0"/>
          </a:p>
          <a:p>
            <a:pPr>
              <a:lnSpc>
                <a:spcPct val="90000"/>
              </a:lnSpc>
            </a:pPr>
            <a:r>
              <a:rPr lang="en-US" altLang="en-US" sz="2000" dirty="0"/>
              <a:t>K can be made public (public-key cryptography)</a:t>
            </a:r>
          </a:p>
          <a:p>
            <a:pPr lvl="1">
              <a:lnSpc>
                <a:spcPct val="90000"/>
              </a:lnSpc>
            </a:pPr>
            <a:r>
              <a:rPr lang="en-US" altLang="en-US" sz="1800" dirty="0"/>
              <a:t>no need for key setup before </a:t>
            </a:r>
            <a:r>
              <a:rPr lang="en-US" altLang="en-US" sz="1800" dirty="0" smtClean="0"/>
              <a:t>communication</a:t>
            </a:r>
            <a:endParaRPr lang="en-US" altLang="en-US" sz="1200" dirty="0"/>
          </a:p>
          <a:p>
            <a:pPr>
              <a:lnSpc>
                <a:spcPct val="90000"/>
              </a:lnSpc>
            </a:pPr>
            <a:r>
              <a:rPr lang="en-US" altLang="en-US" sz="2000" dirty="0" smtClean="0"/>
              <a:t>Public-keys </a:t>
            </a:r>
            <a:r>
              <a:rPr lang="en-US" altLang="en-US" sz="2000" dirty="0"/>
              <a:t>are not confidential but they must be authentic </a:t>
            </a:r>
            <a:r>
              <a:rPr lang="en-US" altLang="en-US" sz="2000" dirty="0" smtClean="0"/>
              <a:t>!</a:t>
            </a:r>
            <a:endParaRPr lang="en-US" altLang="en-US" sz="1200" dirty="0"/>
          </a:p>
          <a:p>
            <a:pPr>
              <a:lnSpc>
                <a:spcPct val="90000"/>
              </a:lnSpc>
            </a:pPr>
            <a:r>
              <a:rPr lang="en-US" altLang="en-US" sz="2000" dirty="0"/>
              <a:t>S</a:t>
            </a:r>
            <a:r>
              <a:rPr lang="en-US" altLang="en-US" sz="2000" dirty="0" smtClean="0"/>
              <a:t>ecurity </a:t>
            </a:r>
            <a:r>
              <a:rPr lang="en-US" altLang="en-US" sz="2000" dirty="0"/>
              <a:t>of asymmetric-key encryption schemes is usually based on some well-known or widely believed hard problems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556" y="1676400"/>
            <a:ext cx="4657725"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36013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Hardness of Asymmetric Cryptography</a:t>
            </a:r>
            <a:endParaRPr lang="en-US" dirty="0"/>
          </a:p>
        </p:txBody>
      </p:sp>
      <p:sp>
        <p:nvSpPr>
          <p:cNvPr id="3" name="Content Placeholder 2"/>
          <p:cNvSpPr>
            <a:spLocks noGrp="1"/>
          </p:cNvSpPr>
          <p:nvPr>
            <p:ph sz="quarter" idx="1"/>
          </p:nvPr>
        </p:nvSpPr>
        <p:spPr/>
        <p:txBody>
          <a:bodyPr/>
          <a:lstStyle/>
          <a:p>
            <a:r>
              <a:rPr lang="en-US" altLang="en-US" dirty="0" smtClean="0"/>
              <a:t>Discrete </a:t>
            </a:r>
            <a:r>
              <a:rPr lang="en-US" altLang="en-US" dirty="0"/>
              <a:t>logarithm problem</a:t>
            </a:r>
          </a:p>
          <a:p>
            <a:pPr lvl="1"/>
            <a:r>
              <a:rPr lang="en-US" altLang="en-US" dirty="0" smtClean="0"/>
              <a:t>Given </a:t>
            </a:r>
            <a:r>
              <a:rPr lang="en-US" altLang="en-US" dirty="0"/>
              <a:t>a prime p, a generator g of </a:t>
            </a:r>
            <a:r>
              <a:rPr lang="en-US" altLang="en-US" dirty="0" err="1"/>
              <a:t>Z</a:t>
            </a:r>
            <a:r>
              <a:rPr lang="en-US" altLang="en-US" baseline="-25000" dirty="0" err="1"/>
              <a:t>p</a:t>
            </a:r>
            <a:r>
              <a:rPr lang="en-US" altLang="en-US" baseline="30000" dirty="0"/>
              <a:t>*</a:t>
            </a:r>
            <a:r>
              <a:rPr lang="en-US" altLang="en-US" dirty="0"/>
              <a:t>, and an element y in </a:t>
            </a:r>
            <a:r>
              <a:rPr lang="en-US" altLang="en-US" dirty="0" err="1"/>
              <a:t>Z</a:t>
            </a:r>
            <a:r>
              <a:rPr lang="en-US" altLang="en-US" baseline="-25000" dirty="0" err="1"/>
              <a:t>p</a:t>
            </a:r>
            <a:r>
              <a:rPr lang="en-US" altLang="en-US" baseline="30000" dirty="0"/>
              <a:t>*</a:t>
            </a:r>
            <a:r>
              <a:rPr lang="en-US" altLang="en-US" dirty="0"/>
              <a:t>, find the integer x, 0 </a:t>
            </a:r>
            <a:r>
              <a:rPr lang="en-US" altLang="en-US" dirty="0">
                <a:latin typeface="Symbol" pitchFamily="18" charset="2"/>
              </a:rPr>
              <a:t>£</a:t>
            </a:r>
            <a:r>
              <a:rPr lang="en-US" altLang="en-US" dirty="0"/>
              <a:t> x </a:t>
            </a:r>
            <a:r>
              <a:rPr lang="en-US" altLang="en-US" dirty="0">
                <a:latin typeface="Symbol" pitchFamily="18" charset="2"/>
              </a:rPr>
              <a:t>£</a:t>
            </a:r>
            <a:r>
              <a:rPr lang="en-US" altLang="en-US" dirty="0"/>
              <a:t> p-2, such that </a:t>
            </a:r>
            <a:r>
              <a:rPr lang="en-US" altLang="en-US" dirty="0" err="1"/>
              <a:t>g</a:t>
            </a:r>
            <a:r>
              <a:rPr lang="en-US" altLang="en-US" baseline="30000" dirty="0" err="1"/>
              <a:t>x</a:t>
            </a:r>
            <a:r>
              <a:rPr lang="en-US" altLang="en-US" dirty="0"/>
              <a:t> mod p = y</a:t>
            </a:r>
          </a:p>
          <a:p>
            <a:pPr lvl="2"/>
            <a:r>
              <a:rPr lang="en-US" altLang="en-US" dirty="0"/>
              <a:t>true complexity is unknown</a:t>
            </a:r>
          </a:p>
          <a:p>
            <a:pPr lvl="2"/>
            <a:r>
              <a:rPr lang="en-US" altLang="en-US" dirty="0"/>
              <a:t>it is believed that it does not belong to P</a:t>
            </a:r>
          </a:p>
          <a:p>
            <a:endParaRPr lang="en-US" dirty="0"/>
          </a:p>
        </p:txBody>
      </p:sp>
    </p:spTree>
    <p:extLst>
      <p:ext uri="{BB962C8B-B14F-4D97-AF65-F5344CB8AC3E}">
        <p14:creationId xmlns:p14="http://schemas.microsoft.com/office/powerpoint/2010/main" val="3596660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 to Cryptography</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Cryptography focuses on the prevention of attacks</a:t>
            </a:r>
          </a:p>
          <a:p>
            <a:r>
              <a:rPr lang="en-US" dirty="0" smtClean="0"/>
              <a:t>Not a panacea for security problems</a:t>
            </a:r>
          </a:p>
          <a:p>
            <a:r>
              <a:rPr lang="en-US" dirty="0" smtClean="0"/>
              <a:t>Attacks can be classified into Passive and Active</a:t>
            </a:r>
          </a:p>
          <a:p>
            <a:r>
              <a:rPr lang="en-US" dirty="0" smtClean="0"/>
              <a:t>Passive</a:t>
            </a:r>
          </a:p>
          <a:p>
            <a:pPr lvl="1"/>
            <a:r>
              <a:rPr lang="en-US" dirty="0" smtClean="0"/>
              <a:t>Attempts to learn or make use of the system but does not affect system resources</a:t>
            </a:r>
          </a:p>
          <a:p>
            <a:pPr lvl="1"/>
            <a:r>
              <a:rPr lang="en-US" dirty="0" smtClean="0"/>
              <a:t>Examples: </a:t>
            </a:r>
            <a:r>
              <a:rPr lang="en-US" dirty="0" smtClean="0"/>
              <a:t>eavesdropping</a:t>
            </a:r>
            <a:r>
              <a:rPr lang="en-US" dirty="0" smtClean="0"/>
              <a:t>, traffic analysis </a:t>
            </a:r>
          </a:p>
          <a:p>
            <a:pPr lvl="1"/>
            <a:r>
              <a:rPr lang="en-US" dirty="0" smtClean="0"/>
              <a:t>Hard to detect</a:t>
            </a:r>
          </a:p>
          <a:p>
            <a:r>
              <a:rPr lang="en-US" dirty="0" smtClean="0"/>
              <a:t>Active</a:t>
            </a:r>
          </a:p>
          <a:p>
            <a:pPr lvl="1"/>
            <a:r>
              <a:rPr lang="en-US" dirty="0" smtClean="0"/>
              <a:t>Attempts to alter or affect system operation</a:t>
            </a:r>
          </a:p>
          <a:p>
            <a:pPr lvl="1"/>
            <a:r>
              <a:rPr lang="en-US" dirty="0" smtClean="0"/>
              <a:t>Examples: Spoofing, reply, modification, </a:t>
            </a:r>
            <a:r>
              <a:rPr lang="en-US" dirty="0" err="1" smtClean="0"/>
              <a:t>DoS</a:t>
            </a:r>
            <a:endParaRPr lang="en-US" dirty="0" smtClean="0"/>
          </a:p>
          <a:p>
            <a:pPr lvl="1"/>
            <a:r>
              <a:rPr lang="en-US" dirty="0" smtClean="0"/>
              <a:t>Difficult to prevent</a:t>
            </a:r>
            <a:endParaRPr lang="en-US" dirty="0"/>
          </a:p>
        </p:txBody>
      </p:sp>
    </p:spTree>
    <p:extLst>
      <p:ext uri="{BB962C8B-B14F-4D97-AF65-F5344CB8AC3E}">
        <p14:creationId xmlns:p14="http://schemas.microsoft.com/office/powerpoint/2010/main" val="16217928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RSA Scheme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altLang="en-US" dirty="0" smtClean="0"/>
              <a:t>Key </a:t>
            </a:r>
            <a:r>
              <a:rPr lang="en-US" altLang="en-US" dirty="0"/>
              <a:t>generation</a:t>
            </a:r>
          </a:p>
          <a:p>
            <a:pPr lvl="1"/>
            <a:r>
              <a:rPr lang="en-US" altLang="en-US" dirty="0"/>
              <a:t>select p, q large primes (about 500 bits each)</a:t>
            </a:r>
          </a:p>
          <a:p>
            <a:pPr lvl="1"/>
            <a:r>
              <a:rPr lang="en-US" altLang="en-US" dirty="0"/>
              <a:t>n = </a:t>
            </a:r>
            <a:r>
              <a:rPr lang="en-US" altLang="en-US" dirty="0" err="1"/>
              <a:t>pq</a:t>
            </a:r>
            <a:r>
              <a:rPr lang="en-US" altLang="en-US" dirty="0"/>
              <a:t>, </a:t>
            </a:r>
            <a:r>
              <a:rPr lang="en-US" altLang="en-US" dirty="0">
                <a:latin typeface="Symbol" pitchFamily="18" charset="2"/>
              </a:rPr>
              <a:t>f</a:t>
            </a:r>
            <a:r>
              <a:rPr lang="en-US" altLang="en-US" dirty="0"/>
              <a:t>(n) = (p-1)(q-1)</a:t>
            </a:r>
          </a:p>
          <a:p>
            <a:pPr lvl="1"/>
            <a:r>
              <a:rPr lang="en-US" altLang="en-US" dirty="0"/>
              <a:t>select e such that 1 &lt; e &lt; </a:t>
            </a:r>
            <a:r>
              <a:rPr lang="en-US" altLang="en-US" dirty="0">
                <a:latin typeface="Symbol" pitchFamily="18" charset="2"/>
              </a:rPr>
              <a:t>f</a:t>
            </a:r>
            <a:r>
              <a:rPr lang="en-US" altLang="en-US" dirty="0"/>
              <a:t>(n) and </a:t>
            </a:r>
            <a:r>
              <a:rPr lang="en-US" altLang="en-US" dirty="0" err="1"/>
              <a:t>gcd</a:t>
            </a:r>
            <a:r>
              <a:rPr lang="en-US" altLang="en-US" dirty="0"/>
              <a:t>(e, </a:t>
            </a:r>
            <a:r>
              <a:rPr lang="en-US" altLang="en-US" dirty="0">
                <a:latin typeface="Symbol" pitchFamily="18" charset="2"/>
              </a:rPr>
              <a:t>f</a:t>
            </a:r>
            <a:r>
              <a:rPr lang="en-US" altLang="en-US" dirty="0"/>
              <a:t>(n)) = 1</a:t>
            </a:r>
          </a:p>
          <a:p>
            <a:pPr lvl="1"/>
            <a:r>
              <a:rPr lang="en-US" altLang="en-US" dirty="0"/>
              <a:t>compute d such that </a:t>
            </a:r>
            <a:r>
              <a:rPr lang="en-US" altLang="en-US" dirty="0" err="1"/>
              <a:t>ed</a:t>
            </a:r>
            <a:r>
              <a:rPr lang="en-US" altLang="en-US" dirty="0"/>
              <a:t> mod </a:t>
            </a:r>
            <a:r>
              <a:rPr lang="en-US" altLang="en-US" dirty="0">
                <a:latin typeface="Symbol" pitchFamily="18" charset="2"/>
              </a:rPr>
              <a:t>f</a:t>
            </a:r>
            <a:r>
              <a:rPr lang="en-US" altLang="en-US" dirty="0"/>
              <a:t>(n) = 1 (this is easy if </a:t>
            </a:r>
            <a:r>
              <a:rPr lang="en-US" altLang="en-US" dirty="0">
                <a:latin typeface="Symbol" pitchFamily="18" charset="2"/>
              </a:rPr>
              <a:t>f</a:t>
            </a:r>
            <a:r>
              <a:rPr lang="en-US" altLang="en-US" dirty="0"/>
              <a:t>(n) is known)</a:t>
            </a:r>
          </a:p>
          <a:p>
            <a:pPr lvl="1"/>
            <a:r>
              <a:rPr lang="en-US" altLang="en-US" dirty="0"/>
              <a:t>the public key is (e, n)</a:t>
            </a:r>
          </a:p>
          <a:p>
            <a:pPr lvl="1"/>
            <a:r>
              <a:rPr lang="en-US" altLang="en-US" dirty="0"/>
              <a:t>the private key is </a:t>
            </a:r>
            <a:r>
              <a:rPr lang="en-US" altLang="en-US" dirty="0" smtClean="0"/>
              <a:t>d</a:t>
            </a:r>
            <a:endParaRPr lang="en-US" altLang="en-US" dirty="0"/>
          </a:p>
          <a:p>
            <a:r>
              <a:rPr lang="en-US" altLang="en-US" dirty="0"/>
              <a:t>E</a:t>
            </a:r>
            <a:r>
              <a:rPr lang="en-US" altLang="en-US" dirty="0" smtClean="0"/>
              <a:t>ncryption</a:t>
            </a:r>
            <a:endParaRPr lang="en-US" altLang="en-US" dirty="0"/>
          </a:p>
          <a:p>
            <a:pPr lvl="1"/>
            <a:r>
              <a:rPr lang="en-US" altLang="en-US" dirty="0"/>
              <a:t>represent the message as an integer m in [0, n-1]	</a:t>
            </a:r>
          </a:p>
          <a:p>
            <a:pPr lvl="1"/>
            <a:r>
              <a:rPr lang="en-US" altLang="en-US" dirty="0"/>
              <a:t>compute c = m</a:t>
            </a:r>
            <a:r>
              <a:rPr lang="en-US" altLang="en-US" baseline="30000" dirty="0"/>
              <a:t>e</a:t>
            </a:r>
            <a:r>
              <a:rPr lang="en-US" altLang="en-US" dirty="0"/>
              <a:t> mod </a:t>
            </a:r>
            <a:r>
              <a:rPr lang="en-US" altLang="en-US" dirty="0" smtClean="0"/>
              <a:t>n</a:t>
            </a:r>
            <a:endParaRPr lang="en-US" altLang="en-US" dirty="0"/>
          </a:p>
          <a:p>
            <a:r>
              <a:rPr lang="en-US" altLang="en-US" dirty="0" smtClean="0"/>
              <a:t>Decryption</a:t>
            </a:r>
            <a:endParaRPr lang="en-US" altLang="en-US" dirty="0"/>
          </a:p>
          <a:p>
            <a:pPr lvl="1"/>
            <a:r>
              <a:rPr lang="en-US" altLang="en-US" dirty="0"/>
              <a:t>compute m = c</a:t>
            </a:r>
            <a:r>
              <a:rPr lang="en-US" altLang="en-US" baseline="30000" dirty="0"/>
              <a:t>d</a:t>
            </a:r>
            <a:r>
              <a:rPr lang="en-US" altLang="en-US" dirty="0"/>
              <a:t> mod n</a:t>
            </a:r>
          </a:p>
          <a:p>
            <a:endParaRPr lang="en-US" dirty="0"/>
          </a:p>
        </p:txBody>
      </p:sp>
    </p:spTree>
    <p:extLst>
      <p:ext uri="{BB962C8B-B14F-4D97-AF65-F5344CB8AC3E}">
        <p14:creationId xmlns:p14="http://schemas.microsoft.com/office/powerpoint/2010/main" val="32510737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Relation to factoring</a:t>
            </a:r>
            <a:endParaRPr lang="en-US" dirty="0"/>
          </a:p>
        </p:txBody>
      </p:sp>
      <p:sp>
        <p:nvSpPr>
          <p:cNvPr id="3" name="Content Placeholder 2"/>
          <p:cNvSpPr>
            <a:spLocks noGrp="1"/>
          </p:cNvSpPr>
          <p:nvPr>
            <p:ph sz="quarter" idx="1"/>
          </p:nvPr>
        </p:nvSpPr>
        <p:spPr/>
        <p:txBody>
          <a:bodyPr>
            <a:normAutofit fontScale="92500" lnSpcReduction="10000"/>
          </a:bodyPr>
          <a:lstStyle/>
          <a:p>
            <a:r>
              <a:rPr lang="en-US" altLang="en-US" dirty="0"/>
              <a:t>the problem of computing d from (e, n) is computationally equivalent to the problem of factoring n</a:t>
            </a:r>
          </a:p>
          <a:p>
            <a:pPr lvl="1"/>
            <a:r>
              <a:rPr lang="en-US" altLang="en-US" dirty="0"/>
              <a:t>if one can factor n, then one can easily compute d</a:t>
            </a:r>
          </a:p>
          <a:p>
            <a:pPr lvl="1"/>
            <a:r>
              <a:rPr lang="en-US" altLang="en-US" dirty="0"/>
              <a:t>if one can compute d, then one can efficiently factor </a:t>
            </a:r>
            <a:r>
              <a:rPr lang="en-US" altLang="en-US" dirty="0" smtClean="0"/>
              <a:t>n</a:t>
            </a:r>
            <a:endParaRPr lang="en-US" altLang="en-US" dirty="0"/>
          </a:p>
          <a:p>
            <a:r>
              <a:rPr lang="en-US" altLang="en-US" dirty="0"/>
              <a:t>the problem of computing m from c and (e, n) (called the RSA problem) is believed to be computationally equivalent to factoring</a:t>
            </a:r>
          </a:p>
          <a:p>
            <a:pPr lvl="1"/>
            <a:r>
              <a:rPr lang="en-US" altLang="en-US" dirty="0"/>
              <a:t>if one can factor n, then one can easily compute m from c and (e, n)</a:t>
            </a:r>
          </a:p>
          <a:p>
            <a:pPr lvl="1"/>
            <a:r>
              <a:rPr lang="en-US" altLang="en-US" dirty="0"/>
              <a:t>there’s no formal proof for the other direction</a:t>
            </a:r>
          </a:p>
          <a:p>
            <a:endParaRPr lang="en-US" dirty="0"/>
          </a:p>
        </p:txBody>
      </p:sp>
    </p:spTree>
    <p:extLst>
      <p:ext uri="{BB962C8B-B14F-4D97-AF65-F5344CB8AC3E}">
        <p14:creationId xmlns:p14="http://schemas.microsoft.com/office/powerpoint/2010/main" val="980217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Need for Salting</a:t>
            </a:r>
            <a:endParaRPr lang="en-US" dirty="0"/>
          </a:p>
        </p:txBody>
      </p:sp>
      <p:sp>
        <p:nvSpPr>
          <p:cNvPr id="3" name="Content Placeholder 2"/>
          <p:cNvSpPr>
            <a:spLocks noGrp="1"/>
          </p:cNvSpPr>
          <p:nvPr>
            <p:ph sz="quarter" idx="1"/>
          </p:nvPr>
        </p:nvSpPr>
        <p:spPr/>
        <p:txBody>
          <a:bodyPr>
            <a:normAutofit fontScale="85000" lnSpcReduction="20000"/>
          </a:bodyPr>
          <a:lstStyle/>
          <a:p>
            <a:r>
              <a:rPr lang="en-US" altLang="en-US" dirty="0"/>
              <a:t>let us assume that the adversary observes a </a:t>
            </a:r>
            <a:r>
              <a:rPr lang="en-US" altLang="en-US" dirty="0" err="1"/>
              <a:t>ciphertext</a:t>
            </a:r>
            <a:r>
              <a:rPr lang="en-US" altLang="en-US" dirty="0"/>
              <a:t>        c = E</a:t>
            </a:r>
            <a:r>
              <a:rPr lang="en-US" altLang="en-US" baseline="-25000" dirty="0"/>
              <a:t>K</a:t>
            </a:r>
            <a:r>
              <a:rPr lang="en-US" altLang="en-US" dirty="0"/>
              <a:t>(m</a:t>
            </a:r>
            <a:r>
              <a:rPr lang="en-US" altLang="en-US" dirty="0" smtClean="0"/>
              <a:t>)</a:t>
            </a:r>
            <a:endParaRPr lang="en-US" altLang="en-US" dirty="0"/>
          </a:p>
          <a:p>
            <a:r>
              <a:rPr lang="en-US" altLang="en-US" dirty="0"/>
              <a:t>let the set of possible plaintexts be </a:t>
            </a:r>
            <a:r>
              <a:rPr lang="en-US" altLang="en-US" dirty="0" smtClean="0"/>
              <a:t>M</a:t>
            </a:r>
            <a:endParaRPr lang="en-US" altLang="en-US" dirty="0"/>
          </a:p>
          <a:p>
            <a:r>
              <a:rPr lang="en-US" altLang="en-US" dirty="0"/>
              <a:t>if M is small, then the adversary can try to encrypt every message in M</a:t>
            </a:r>
            <a:r>
              <a:rPr lang="en-US" altLang="en-US" i="1" dirty="0"/>
              <a:t> </a:t>
            </a:r>
            <a:r>
              <a:rPr lang="en-US" altLang="en-US" dirty="0"/>
              <a:t>with the publicly known key K</a:t>
            </a:r>
            <a:r>
              <a:rPr lang="en-US" altLang="en-US" i="1" dirty="0"/>
              <a:t> </a:t>
            </a:r>
            <a:r>
              <a:rPr lang="en-US" altLang="en-US" dirty="0"/>
              <a:t>until she finds the message m</a:t>
            </a:r>
            <a:r>
              <a:rPr lang="en-US" altLang="en-US" i="1" dirty="0"/>
              <a:t> </a:t>
            </a:r>
            <a:r>
              <a:rPr lang="en-US" altLang="en-US" dirty="0"/>
              <a:t>that maps into </a:t>
            </a:r>
            <a:r>
              <a:rPr lang="en-US" altLang="en-US" dirty="0" smtClean="0"/>
              <a:t>c</a:t>
            </a:r>
            <a:endParaRPr lang="en-US" altLang="en-US" dirty="0"/>
          </a:p>
          <a:p>
            <a:r>
              <a:rPr lang="en-US" altLang="en-US" dirty="0"/>
              <a:t>the usual way to prevent this attack is to randomize the encryption</a:t>
            </a:r>
          </a:p>
          <a:p>
            <a:pPr lvl="1"/>
            <a:r>
              <a:rPr lang="en-US" altLang="en-US" dirty="0"/>
              <a:t>some random bytes are added to the plaintext message before encryption through the application of the PKCS #1 formatting rules</a:t>
            </a:r>
          </a:p>
          <a:p>
            <a:pPr lvl="1"/>
            <a:r>
              <a:rPr lang="en-US" altLang="en-US" dirty="0"/>
              <a:t>when the message is decrypted, the recipient can recognize and discard these random bytes</a:t>
            </a:r>
          </a:p>
          <a:p>
            <a:endParaRPr lang="en-US" dirty="0"/>
          </a:p>
        </p:txBody>
      </p:sp>
    </p:spTree>
    <p:extLst>
      <p:ext uri="{BB962C8B-B14F-4D97-AF65-F5344CB8AC3E}">
        <p14:creationId xmlns:p14="http://schemas.microsoft.com/office/powerpoint/2010/main" val="30767210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El-Gamal Encryption Scheme</a:t>
            </a:r>
            <a:endParaRPr lang="en-US" dirty="0"/>
          </a:p>
        </p:txBody>
      </p:sp>
      <p:sp>
        <p:nvSpPr>
          <p:cNvPr id="3" name="Content Placeholder 2"/>
          <p:cNvSpPr>
            <a:spLocks noGrp="1"/>
          </p:cNvSpPr>
          <p:nvPr>
            <p:ph sz="quarter" idx="1"/>
          </p:nvPr>
        </p:nvSpPr>
        <p:spPr/>
        <p:txBody>
          <a:bodyPr>
            <a:normAutofit fontScale="92500" lnSpcReduction="20000"/>
          </a:bodyPr>
          <a:lstStyle/>
          <a:p>
            <a:pPr>
              <a:lnSpc>
                <a:spcPct val="90000"/>
              </a:lnSpc>
            </a:pPr>
            <a:r>
              <a:rPr lang="en-US" altLang="en-US" sz="2000" dirty="0" smtClean="0"/>
              <a:t>Key </a:t>
            </a:r>
            <a:r>
              <a:rPr lang="en-US" altLang="en-US" sz="2000" dirty="0"/>
              <a:t>generation</a:t>
            </a:r>
          </a:p>
          <a:p>
            <a:pPr lvl="1">
              <a:lnSpc>
                <a:spcPct val="90000"/>
              </a:lnSpc>
            </a:pPr>
            <a:r>
              <a:rPr lang="en-US" altLang="en-US" sz="1800" dirty="0"/>
              <a:t>generate a large random prime p and choose generator g of the multiplicative group </a:t>
            </a:r>
            <a:r>
              <a:rPr lang="en-US" altLang="en-US" sz="1800" dirty="0" err="1"/>
              <a:t>Z</a:t>
            </a:r>
            <a:r>
              <a:rPr lang="en-US" altLang="en-US" sz="1800" baseline="-25000" dirty="0" err="1"/>
              <a:t>p</a:t>
            </a:r>
            <a:r>
              <a:rPr lang="en-US" altLang="en-US" sz="1800" baseline="30000" dirty="0"/>
              <a:t>*</a:t>
            </a:r>
            <a:r>
              <a:rPr lang="en-US" altLang="en-US" sz="1800" dirty="0"/>
              <a:t> = {1, 2, …, p-1}</a:t>
            </a:r>
          </a:p>
          <a:p>
            <a:pPr lvl="1">
              <a:lnSpc>
                <a:spcPct val="90000"/>
              </a:lnSpc>
            </a:pPr>
            <a:r>
              <a:rPr lang="en-US" altLang="en-US" sz="1800" dirty="0"/>
              <a:t>select a random integer a, 1 </a:t>
            </a:r>
            <a:r>
              <a:rPr lang="en-US" altLang="en-US" sz="1800" dirty="0">
                <a:latin typeface="Symbol" pitchFamily="18" charset="2"/>
              </a:rPr>
              <a:t>£</a:t>
            </a:r>
            <a:r>
              <a:rPr lang="en-US" altLang="en-US" sz="1800" dirty="0"/>
              <a:t> a </a:t>
            </a:r>
            <a:r>
              <a:rPr lang="en-US" altLang="en-US" sz="1800" dirty="0">
                <a:latin typeface="Symbol" pitchFamily="18" charset="2"/>
              </a:rPr>
              <a:t>£</a:t>
            </a:r>
            <a:r>
              <a:rPr lang="en-US" altLang="en-US" sz="1800" dirty="0"/>
              <a:t> p-2, and compute A = </a:t>
            </a:r>
            <a:r>
              <a:rPr lang="en-US" altLang="en-US" sz="1800" dirty="0" err="1"/>
              <a:t>g</a:t>
            </a:r>
            <a:r>
              <a:rPr lang="en-US" altLang="en-US" sz="1800" baseline="30000" dirty="0" err="1"/>
              <a:t>a</a:t>
            </a:r>
            <a:r>
              <a:rPr lang="en-US" altLang="en-US" sz="1800" dirty="0"/>
              <a:t> mod p</a:t>
            </a:r>
          </a:p>
          <a:p>
            <a:pPr lvl="1">
              <a:lnSpc>
                <a:spcPct val="90000"/>
              </a:lnSpc>
            </a:pPr>
            <a:r>
              <a:rPr lang="en-US" altLang="en-US" sz="1800" dirty="0"/>
              <a:t>the public key is (p, g, A)</a:t>
            </a:r>
          </a:p>
          <a:p>
            <a:pPr lvl="1">
              <a:lnSpc>
                <a:spcPct val="90000"/>
              </a:lnSpc>
            </a:pPr>
            <a:r>
              <a:rPr lang="en-US" altLang="en-US" sz="1800" dirty="0"/>
              <a:t>the private key is </a:t>
            </a:r>
            <a:r>
              <a:rPr lang="en-US" altLang="en-US" sz="1800" dirty="0" smtClean="0"/>
              <a:t>a</a:t>
            </a:r>
            <a:endParaRPr lang="en-US" altLang="en-US" sz="1200" dirty="0"/>
          </a:p>
          <a:p>
            <a:pPr>
              <a:lnSpc>
                <a:spcPct val="90000"/>
              </a:lnSpc>
            </a:pPr>
            <a:r>
              <a:rPr lang="en-US" altLang="en-US" sz="2000" dirty="0" smtClean="0"/>
              <a:t>Encryption</a:t>
            </a:r>
            <a:endParaRPr lang="en-US" altLang="en-US" sz="2000" dirty="0"/>
          </a:p>
          <a:p>
            <a:pPr lvl="1">
              <a:lnSpc>
                <a:spcPct val="90000"/>
              </a:lnSpc>
            </a:pPr>
            <a:r>
              <a:rPr lang="en-US" altLang="en-US" sz="1800" dirty="0"/>
              <a:t>represent the message as an integer m in [0, p-1]</a:t>
            </a:r>
          </a:p>
          <a:p>
            <a:pPr lvl="1">
              <a:lnSpc>
                <a:spcPct val="90000"/>
              </a:lnSpc>
            </a:pPr>
            <a:r>
              <a:rPr lang="en-US" altLang="en-US" sz="1800" dirty="0"/>
              <a:t>select a random integer r, 1 </a:t>
            </a:r>
            <a:r>
              <a:rPr lang="en-US" altLang="en-US" sz="1800" dirty="0">
                <a:latin typeface="Symbol" pitchFamily="18" charset="2"/>
              </a:rPr>
              <a:t>£</a:t>
            </a:r>
            <a:r>
              <a:rPr lang="en-US" altLang="en-US" sz="1800" dirty="0"/>
              <a:t> r </a:t>
            </a:r>
            <a:r>
              <a:rPr lang="en-US" altLang="en-US" sz="1800" dirty="0">
                <a:latin typeface="Symbol" pitchFamily="18" charset="2"/>
              </a:rPr>
              <a:t>£</a:t>
            </a:r>
            <a:r>
              <a:rPr lang="en-US" altLang="en-US" sz="1800" dirty="0"/>
              <a:t> p-2, and compute R = g</a:t>
            </a:r>
            <a:r>
              <a:rPr lang="en-US" altLang="en-US" sz="1800" baseline="30000" dirty="0"/>
              <a:t>r</a:t>
            </a:r>
            <a:r>
              <a:rPr lang="en-US" altLang="en-US" sz="1800" dirty="0"/>
              <a:t> mod p</a:t>
            </a:r>
          </a:p>
          <a:p>
            <a:pPr lvl="1">
              <a:lnSpc>
                <a:spcPct val="90000"/>
              </a:lnSpc>
            </a:pPr>
            <a:r>
              <a:rPr lang="en-US" altLang="en-US" sz="1800" dirty="0"/>
              <a:t>compute C = </a:t>
            </a:r>
            <a:r>
              <a:rPr lang="en-US" altLang="en-US" sz="1800" dirty="0" err="1"/>
              <a:t>m</a:t>
            </a:r>
            <a:r>
              <a:rPr lang="en-US" altLang="en-US" sz="1800" dirty="0" err="1">
                <a:latin typeface="Symbol" pitchFamily="18" charset="2"/>
              </a:rPr>
              <a:t>×</a:t>
            </a:r>
            <a:r>
              <a:rPr lang="en-US" altLang="en-US" sz="1800" dirty="0" err="1"/>
              <a:t>A</a:t>
            </a:r>
            <a:r>
              <a:rPr lang="en-US" altLang="en-US" sz="1800" baseline="30000" dirty="0" err="1"/>
              <a:t>r</a:t>
            </a:r>
            <a:r>
              <a:rPr lang="en-US" altLang="en-US" sz="1800" dirty="0"/>
              <a:t> mod p</a:t>
            </a:r>
          </a:p>
          <a:p>
            <a:pPr lvl="1">
              <a:lnSpc>
                <a:spcPct val="90000"/>
              </a:lnSpc>
            </a:pPr>
            <a:r>
              <a:rPr lang="en-US" altLang="en-US" sz="1800" dirty="0"/>
              <a:t>the </a:t>
            </a:r>
            <a:r>
              <a:rPr lang="en-US" altLang="en-US" sz="1800" dirty="0" err="1"/>
              <a:t>ciphertext</a:t>
            </a:r>
            <a:r>
              <a:rPr lang="en-US" altLang="en-US" sz="1800" dirty="0"/>
              <a:t> is the pair (R, C</a:t>
            </a:r>
            <a:r>
              <a:rPr lang="en-US" altLang="en-US" sz="1800" dirty="0" smtClean="0"/>
              <a:t>)</a:t>
            </a:r>
            <a:endParaRPr lang="en-US" altLang="en-US" sz="1200" dirty="0"/>
          </a:p>
          <a:p>
            <a:pPr>
              <a:lnSpc>
                <a:spcPct val="90000"/>
              </a:lnSpc>
            </a:pPr>
            <a:r>
              <a:rPr lang="en-US" altLang="en-US" sz="2000" dirty="0" smtClean="0"/>
              <a:t>Decryption</a:t>
            </a:r>
            <a:endParaRPr lang="en-US" altLang="en-US" sz="2000" dirty="0"/>
          </a:p>
          <a:p>
            <a:pPr lvl="1">
              <a:lnSpc>
                <a:spcPct val="90000"/>
              </a:lnSpc>
            </a:pPr>
            <a:r>
              <a:rPr lang="en-US" altLang="en-US" sz="1800" dirty="0"/>
              <a:t>compute m = C</a:t>
            </a:r>
            <a:r>
              <a:rPr lang="en-US" altLang="en-US" sz="1800" dirty="0">
                <a:latin typeface="Symbol" pitchFamily="18" charset="2"/>
              </a:rPr>
              <a:t>×</a:t>
            </a:r>
            <a:r>
              <a:rPr lang="en-US" altLang="en-US" sz="1800" dirty="0"/>
              <a:t>R</a:t>
            </a:r>
            <a:r>
              <a:rPr lang="en-US" altLang="en-US" sz="1800" baseline="30000" dirty="0"/>
              <a:t>p-1-a</a:t>
            </a:r>
            <a:r>
              <a:rPr lang="en-US" altLang="en-US" sz="1800" dirty="0"/>
              <a:t> mod p</a:t>
            </a:r>
          </a:p>
          <a:p>
            <a:pPr lvl="4">
              <a:lnSpc>
                <a:spcPct val="90000"/>
              </a:lnSpc>
            </a:pPr>
            <a:endParaRPr lang="en-US" altLang="en-US" sz="1200" dirty="0"/>
          </a:p>
          <a:p>
            <a:pPr>
              <a:lnSpc>
                <a:spcPct val="90000"/>
              </a:lnSpc>
            </a:pPr>
            <a:r>
              <a:rPr lang="en-US" altLang="en-US" sz="2000" dirty="0" smtClean="0"/>
              <a:t>Proof </a:t>
            </a:r>
            <a:r>
              <a:rPr lang="en-US" altLang="en-US" sz="2000" dirty="0"/>
              <a:t>of decryption</a:t>
            </a:r>
          </a:p>
          <a:p>
            <a:pPr lvl="1">
              <a:lnSpc>
                <a:spcPct val="90000"/>
              </a:lnSpc>
              <a:buNone/>
            </a:pPr>
            <a:r>
              <a:rPr lang="en-US" altLang="en-US" sz="1800" dirty="0"/>
              <a:t>	C</a:t>
            </a:r>
            <a:r>
              <a:rPr lang="en-US" altLang="en-US" sz="1800" dirty="0">
                <a:latin typeface="Symbol" pitchFamily="18" charset="2"/>
              </a:rPr>
              <a:t>×</a:t>
            </a:r>
            <a:r>
              <a:rPr lang="en-US" altLang="en-US" sz="1800" dirty="0"/>
              <a:t>R</a:t>
            </a:r>
            <a:r>
              <a:rPr lang="en-US" altLang="en-US" sz="1800" baseline="30000" dirty="0"/>
              <a:t>p-1-a</a:t>
            </a:r>
            <a:r>
              <a:rPr lang="en-US" altLang="en-US" sz="1800" dirty="0"/>
              <a:t> </a:t>
            </a:r>
            <a:r>
              <a:rPr lang="en-US" altLang="en-US" sz="1800" dirty="0">
                <a:latin typeface="Symbol" pitchFamily="18" charset="2"/>
              </a:rPr>
              <a:t>º</a:t>
            </a:r>
            <a:r>
              <a:rPr lang="en-US" altLang="en-US" sz="1800" dirty="0"/>
              <a:t> m</a:t>
            </a:r>
            <a:r>
              <a:rPr lang="en-US" altLang="en-US" sz="1800" dirty="0">
                <a:latin typeface="Symbol" pitchFamily="18" charset="2"/>
              </a:rPr>
              <a:t>×</a:t>
            </a:r>
            <a:r>
              <a:rPr lang="en-US" altLang="en-US" sz="1800" dirty="0"/>
              <a:t>A</a:t>
            </a:r>
            <a:r>
              <a:rPr lang="en-US" altLang="en-US" sz="1800" baseline="30000" dirty="0"/>
              <a:t>r</a:t>
            </a:r>
            <a:r>
              <a:rPr lang="en-US" altLang="en-US" sz="1800" dirty="0">
                <a:latin typeface="Symbol" pitchFamily="18" charset="2"/>
              </a:rPr>
              <a:t>×</a:t>
            </a:r>
            <a:r>
              <a:rPr lang="en-US" altLang="en-US" sz="1800" dirty="0"/>
              <a:t>R</a:t>
            </a:r>
            <a:r>
              <a:rPr lang="en-US" altLang="en-US" sz="1800" baseline="30000" dirty="0"/>
              <a:t>p-1-a</a:t>
            </a:r>
            <a:r>
              <a:rPr lang="en-US" altLang="en-US" sz="1800" dirty="0"/>
              <a:t> </a:t>
            </a:r>
            <a:r>
              <a:rPr lang="en-US" altLang="en-US" sz="1800" dirty="0">
                <a:latin typeface="Symbol" pitchFamily="18" charset="2"/>
              </a:rPr>
              <a:t>º</a:t>
            </a:r>
            <a:r>
              <a:rPr lang="en-US" altLang="en-US" sz="1800" dirty="0"/>
              <a:t> </a:t>
            </a:r>
            <a:r>
              <a:rPr lang="en-US" altLang="en-US" sz="1800" dirty="0" err="1"/>
              <a:t>m</a:t>
            </a:r>
            <a:r>
              <a:rPr lang="en-US" altLang="en-US" sz="1800" dirty="0" err="1">
                <a:latin typeface="Symbol" pitchFamily="18" charset="2"/>
              </a:rPr>
              <a:t>×</a:t>
            </a:r>
            <a:r>
              <a:rPr lang="en-US" altLang="en-US" sz="1800" dirty="0" err="1"/>
              <a:t>g</a:t>
            </a:r>
            <a:r>
              <a:rPr lang="en-US" altLang="en-US" sz="1800" baseline="30000" dirty="0" err="1"/>
              <a:t>ar</a:t>
            </a:r>
            <a:r>
              <a:rPr lang="en-US" altLang="en-US" sz="1800" dirty="0" err="1">
                <a:latin typeface="Symbol" pitchFamily="18" charset="2"/>
              </a:rPr>
              <a:t>×</a:t>
            </a:r>
            <a:r>
              <a:rPr lang="en-US" altLang="en-US" sz="1800" dirty="0" err="1"/>
              <a:t>g</a:t>
            </a:r>
            <a:r>
              <a:rPr lang="en-US" altLang="en-US" sz="1800" baseline="30000" dirty="0" err="1"/>
              <a:t>r</a:t>
            </a:r>
            <a:r>
              <a:rPr lang="en-US" altLang="en-US" sz="1800" baseline="30000" dirty="0"/>
              <a:t>(p-1-a)</a:t>
            </a:r>
            <a:r>
              <a:rPr lang="en-US" altLang="en-US" sz="1800" dirty="0"/>
              <a:t> </a:t>
            </a:r>
            <a:r>
              <a:rPr lang="en-US" altLang="en-US" sz="1800" dirty="0">
                <a:latin typeface="Symbol" pitchFamily="18" charset="2"/>
              </a:rPr>
              <a:t>º</a:t>
            </a:r>
            <a:r>
              <a:rPr lang="en-US" altLang="en-US" sz="1800" dirty="0"/>
              <a:t> m</a:t>
            </a:r>
            <a:r>
              <a:rPr lang="en-US" altLang="en-US" sz="1800" dirty="0">
                <a:latin typeface="Symbol" pitchFamily="18" charset="2"/>
              </a:rPr>
              <a:t>×(</a:t>
            </a:r>
            <a:r>
              <a:rPr lang="en-US" altLang="en-US" sz="1800" dirty="0"/>
              <a:t>g</a:t>
            </a:r>
            <a:r>
              <a:rPr lang="en-US" altLang="en-US" sz="1800" baseline="30000" dirty="0"/>
              <a:t>p-1</a:t>
            </a:r>
            <a:r>
              <a:rPr lang="en-US" altLang="en-US" sz="1800" dirty="0"/>
              <a:t>)</a:t>
            </a:r>
            <a:r>
              <a:rPr lang="en-US" altLang="en-US" sz="1800" baseline="30000" dirty="0"/>
              <a:t>r</a:t>
            </a:r>
            <a:r>
              <a:rPr lang="en-US" altLang="en-US" sz="1800" dirty="0"/>
              <a:t> </a:t>
            </a:r>
            <a:r>
              <a:rPr lang="en-US" altLang="en-US" sz="1800" dirty="0">
                <a:latin typeface="Symbol" pitchFamily="18" charset="2"/>
              </a:rPr>
              <a:t>º</a:t>
            </a:r>
            <a:r>
              <a:rPr lang="en-US" altLang="en-US" sz="1800" dirty="0"/>
              <a:t> m (mod p)</a:t>
            </a:r>
          </a:p>
          <a:p>
            <a:endParaRPr lang="en-US" dirty="0"/>
          </a:p>
        </p:txBody>
      </p:sp>
    </p:spTree>
    <p:extLst>
      <p:ext uri="{BB962C8B-B14F-4D97-AF65-F5344CB8AC3E}">
        <p14:creationId xmlns:p14="http://schemas.microsoft.com/office/powerpoint/2010/main" val="6307512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Relation to hard problem</a:t>
            </a:r>
            <a:endParaRPr lang="en-US" dirty="0"/>
          </a:p>
        </p:txBody>
      </p:sp>
      <p:sp>
        <p:nvSpPr>
          <p:cNvPr id="3" name="Content Placeholder 2"/>
          <p:cNvSpPr>
            <a:spLocks noGrp="1"/>
          </p:cNvSpPr>
          <p:nvPr>
            <p:ph sz="quarter" idx="1"/>
          </p:nvPr>
        </p:nvSpPr>
        <p:spPr/>
        <p:txBody>
          <a:bodyPr/>
          <a:lstStyle/>
          <a:p>
            <a:r>
              <a:rPr lang="en-US" altLang="en-US" dirty="0" smtClean="0"/>
              <a:t>Security </a:t>
            </a:r>
            <a:r>
              <a:rPr lang="en-US" altLang="en-US" dirty="0"/>
              <a:t>of the </a:t>
            </a:r>
            <a:r>
              <a:rPr lang="en-US" altLang="en-US" dirty="0" err="1"/>
              <a:t>ElGamal</a:t>
            </a:r>
            <a:r>
              <a:rPr lang="en-US" altLang="en-US" dirty="0"/>
              <a:t> scheme is said to be based on the discrete logarithm problem in </a:t>
            </a:r>
            <a:r>
              <a:rPr lang="en-US" altLang="en-US" dirty="0" err="1"/>
              <a:t>Z</a:t>
            </a:r>
            <a:r>
              <a:rPr lang="en-US" altLang="en-US" baseline="-25000" dirty="0" err="1"/>
              <a:t>p</a:t>
            </a:r>
            <a:r>
              <a:rPr lang="en-US" altLang="en-US" baseline="30000" dirty="0"/>
              <a:t>*</a:t>
            </a:r>
            <a:r>
              <a:rPr lang="en-US" altLang="en-US" dirty="0"/>
              <a:t>, although equivalence has not been proven yet</a:t>
            </a:r>
          </a:p>
          <a:p>
            <a:pPr lvl="4"/>
            <a:endParaRPr lang="en-US" altLang="en-US" dirty="0"/>
          </a:p>
          <a:p>
            <a:r>
              <a:rPr lang="en-US" altLang="en-US" dirty="0" smtClean="0"/>
              <a:t>Recovering </a:t>
            </a:r>
            <a:r>
              <a:rPr lang="en-US" altLang="en-US" dirty="0"/>
              <a:t>m given p, g, A, R, and C is equivalent to solving the </a:t>
            </a:r>
            <a:r>
              <a:rPr lang="en-US" altLang="en-US" dirty="0" err="1"/>
              <a:t>Diffie</a:t>
            </a:r>
            <a:r>
              <a:rPr lang="en-US" altLang="en-US" dirty="0"/>
              <a:t>-Hellman problem</a:t>
            </a:r>
          </a:p>
          <a:p>
            <a:endParaRPr lang="en-US" dirty="0"/>
          </a:p>
        </p:txBody>
      </p:sp>
    </p:spTree>
    <p:extLst>
      <p:ext uri="{BB962C8B-B14F-4D97-AF65-F5344CB8AC3E}">
        <p14:creationId xmlns:p14="http://schemas.microsoft.com/office/powerpoint/2010/main" val="27734273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Digital Enveloping</a:t>
            </a:r>
            <a:endParaRPr lang="en-US" dirty="0"/>
          </a:p>
        </p:txBody>
      </p:sp>
      <p:sp>
        <p:nvSpPr>
          <p:cNvPr id="3" name="Content Placeholder 2"/>
          <p:cNvSpPr>
            <a:spLocks noGrp="1"/>
          </p:cNvSpPr>
          <p:nvPr>
            <p:ph sz="quarter" idx="1"/>
          </p:nvPr>
        </p:nvSpPr>
        <p:spPr>
          <a:xfrm>
            <a:off x="612648" y="3886200"/>
            <a:ext cx="8153400" cy="2209800"/>
          </a:xfrm>
        </p:spPr>
        <p:txBody>
          <a:bodyPr/>
          <a:lstStyle/>
          <a:p>
            <a:r>
              <a:rPr lang="en-US" altLang="en-US" sz="2000" dirty="0" smtClean="0"/>
              <a:t>Most </a:t>
            </a:r>
            <a:r>
              <a:rPr lang="en-US" altLang="en-US" sz="2000" dirty="0"/>
              <a:t>popular public-key encryption methods are several orders of magnitude slower than the best known symmetric key </a:t>
            </a:r>
            <a:r>
              <a:rPr lang="en-US" altLang="en-US" sz="2000" dirty="0" smtClean="0"/>
              <a:t>schemes</a:t>
            </a:r>
            <a:endParaRPr lang="en-US" altLang="en-US" sz="1200" dirty="0"/>
          </a:p>
          <a:p>
            <a:pPr>
              <a:buNone/>
            </a:pPr>
            <a:r>
              <a:rPr lang="en-US" altLang="en-US" sz="2000" dirty="0">
                <a:sym typeface="Wingdings" pitchFamily="2" charset="2"/>
              </a:rPr>
              <a:t>	</a:t>
            </a:r>
            <a:r>
              <a:rPr lang="en-US" altLang="en-US" sz="2000" dirty="0" smtClean="0">
                <a:sym typeface="Wingdings" pitchFamily="2" charset="2"/>
              </a:rPr>
              <a:t>P</a:t>
            </a:r>
            <a:r>
              <a:rPr lang="en-US" altLang="en-US" sz="2000" dirty="0" smtClean="0"/>
              <a:t>ublic-key </a:t>
            </a:r>
            <a:r>
              <a:rPr lang="en-US" altLang="en-US" sz="2000" dirty="0"/>
              <a:t>encryption is used together with symmetric-key encryption; the technique is called digital enveloping</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1641764"/>
            <a:ext cx="447675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12405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pPr algn="ctr"/>
            <a:r>
              <a:rPr lang="en-US" dirty="0" smtClean="0"/>
              <a:t>Digital Signatures</a:t>
            </a:r>
            <a:endParaRPr lang="en-US" dirty="0"/>
          </a:p>
        </p:txBody>
      </p:sp>
    </p:spTree>
    <p:extLst>
      <p:ext uri="{BB962C8B-B14F-4D97-AF65-F5344CB8AC3E}">
        <p14:creationId xmlns:p14="http://schemas.microsoft.com/office/powerpoint/2010/main" val="30420270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Digital Signatures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altLang="en-US" dirty="0" smtClean="0"/>
              <a:t>Similar </a:t>
            </a:r>
            <a:r>
              <a:rPr lang="en-US" altLang="en-US" dirty="0"/>
              <a:t>to MACs but</a:t>
            </a:r>
          </a:p>
          <a:p>
            <a:pPr lvl="1"/>
            <a:r>
              <a:rPr lang="en-US" altLang="en-US" dirty="0"/>
              <a:t>unforgeable by the receiver</a:t>
            </a:r>
          </a:p>
          <a:p>
            <a:pPr lvl="1"/>
            <a:r>
              <a:rPr lang="en-US" altLang="en-US" dirty="0"/>
              <a:t>verifiable by a third </a:t>
            </a:r>
            <a:r>
              <a:rPr lang="en-US" altLang="en-US" dirty="0" smtClean="0"/>
              <a:t>party</a:t>
            </a:r>
            <a:endParaRPr lang="en-US" altLang="en-US" dirty="0"/>
          </a:p>
          <a:p>
            <a:r>
              <a:rPr lang="en-US" altLang="en-US" dirty="0" smtClean="0"/>
              <a:t>Used </a:t>
            </a:r>
            <a:r>
              <a:rPr lang="en-US" altLang="en-US" dirty="0"/>
              <a:t>for message authentication and non-repudiation (of message origin</a:t>
            </a:r>
            <a:r>
              <a:rPr lang="en-US" altLang="en-US" dirty="0" smtClean="0"/>
              <a:t>)</a:t>
            </a:r>
            <a:endParaRPr lang="en-US" altLang="en-US" dirty="0"/>
          </a:p>
          <a:p>
            <a:r>
              <a:rPr lang="en-US" altLang="en-US" dirty="0" smtClean="0"/>
              <a:t>Based </a:t>
            </a:r>
            <a:r>
              <a:rPr lang="en-US" altLang="en-US" dirty="0"/>
              <a:t>on public-key cryptography</a:t>
            </a:r>
          </a:p>
          <a:p>
            <a:pPr lvl="1"/>
            <a:r>
              <a:rPr lang="en-US" altLang="en-US" dirty="0"/>
              <a:t>private key defines a signing transformation S</a:t>
            </a:r>
            <a:r>
              <a:rPr lang="en-US" altLang="en-US" baseline="-25000" dirty="0"/>
              <a:t>A</a:t>
            </a:r>
          </a:p>
          <a:p>
            <a:pPr lvl="2"/>
            <a:r>
              <a:rPr lang="en-US" altLang="en-US" dirty="0"/>
              <a:t>S</a:t>
            </a:r>
            <a:r>
              <a:rPr lang="en-US" altLang="en-US" baseline="-25000" dirty="0"/>
              <a:t>A</a:t>
            </a:r>
            <a:r>
              <a:rPr lang="en-US" altLang="en-US" dirty="0"/>
              <a:t>(m) = </a:t>
            </a:r>
            <a:r>
              <a:rPr lang="en-US" altLang="en-US" dirty="0">
                <a:latin typeface="Symbol" pitchFamily="18" charset="2"/>
              </a:rPr>
              <a:t>s</a:t>
            </a:r>
          </a:p>
          <a:p>
            <a:pPr lvl="1"/>
            <a:r>
              <a:rPr lang="en-US" altLang="en-US" dirty="0"/>
              <a:t>public key defines a verification transformation V</a:t>
            </a:r>
            <a:r>
              <a:rPr lang="en-US" altLang="en-US" baseline="-25000" dirty="0"/>
              <a:t>A</a:t>
            </a:r>
          </a:p>
          <a:p>
            <a:pPr lvl="2"/>
            <a:r>
              <a:rPr lang="en-US" altLang="en-US" dirty="0"/>
              <a:t>V</a:t>
            </a:r>
            <a:r>
              <a:rPr lang="en-US" altLang="en-US" baseline="-25000" dirty="0"/>
              <a:t>A</a:t>
            </a:r>
            <a:r>
              <a:rPr lang="en-US" altLang="en-US" dirty="0"/>
              <a:t>(m, </a:t>
            </a:r>
            <a:r>
              <a:rPr lang="en-US" altLang="en-US" dirty="0">
                <a:latin typeface="Symbol" pitchFamily="18" charset="2"/>
              </a:rPr>
              <a:t>s</a:t>
            </a:r>
            <a:r>
              <a:rPr lang="en-US" altLang="en-US" dirty="0"/>
              <a:t>) = true if S</a:t>
            </a:r>
            <a:r>
              <a:rPr lang="en-US" altLang="en-US" baseline="-25000" dirty="0"/>
              <a:t>A</a:t>
            </a:r>
            <a:r>
              <a:rPr lang="en-US" altLang="en-US" dirty="0"/>
              <a:t>(m) = </a:t>
            </a:r>
            <a:r>
              <a:rPr lang="en-US" altLang="en-US" dirty="0">
                <a:latin typeface="Symbol" pitchFamily="18" charset="2"/>
              </a:rPr>
              <a:t>s</a:t>
            </a:r>
            <a:endParaRPr lang="en-US" altLang="en-US" dirty="0"/>
          </a:p>
          <a:p>
            <a:pPr lvl="2"/>
            <a:r>
              <a:rPr lang="en-US" altLang="en-US" dirty="0"/>
              <a:t>V</a:t>
            </a:r>
            <a:r>
              <a:rPr lang="en-US" altLang="en-US" baseline="-25000" dirty="0"/>
              <a:t>A</a:t>
            </a:r>
            <a:r>
              <a:rPr lang="en-US" altLang="en-US" dirty="0"/>
              <a:t>(m, </a:t>
            </a:r>
            <a:r>
              <a:rPr lang="en-US" altLang="en-US" dirty="0">
                <a:latin typeface="Symbol" pitchFamily="18" charset="2"/>
              </a:rPr>
              <a:t>s</a:t>
            </a:r>
            <a:r>
              <a:rPr lang="en-US" altLang="en-US" dirty="0"/>
              <a:t>) = false otherwise</a:t>
            </a:r>
          </a:p>
          <a:p>
            <a:endParaRPr lang="en-US" dirty="0"/>
          </a:p>
        </p:txBody>
      </p:sp>
    </p:spTree>
    <p:extLst>
      <p:ext uri="{BB962C8B-B14F-4D97-AF65-F5344CB8AC3E}">
        <p14:creationId xmlns:p14="http://schemas.microsoft.com/office/powerpoint/2010/main" val="535394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Attacks on </a:t>
            </a:r>
            <a:r>
              <a:rPr lang="en-US" dirty="0"/>
              <a:t>D</a:t>
            </a:r>
            <a:r>
              <a:rPr lang="en-US" dirty="0" smtClean="0"/>
              <a:t>igital </a:t>
            </a:r>
            <a:r>
              <a:rPr lang="en-US" dirty="0"/>
              <a:t>S</a:t>
            </a:r>
            <a:r>
              <a:rPr lang="en-US" dirty="0" smtClean="0"/>
              <a:t>ignature Schemes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altLang="en-US" dirty="0" smtClean="0"/>
              <a:t>Key-only </a:t>
            </a:r>
            <a:r>
              <a:rPr lang="en-US" altLang="en-US" dirty="0"/>
              <a:t>attack</a:t>
            </a:r>
          </a:p>
          <a:p>
            <a:pPr lvl="1"/>
            <a:r>
              <a:rPr lang="en-US" altLang="en-US" dirty="0" smtClean="0"/>
              <a:t>Only </a:t>
            </a:r>
            <a:r>
              <a:rPr lang="en-US" altLang="en-US" dirty="0"/>
              <a:t>the public key is available to the </a:t>
            </a:r>
            <a:r>
              <a:rPr lang="en-US" altLang="en-US" dirty="0" smtClean="0"/>
              <a:t>adversary</a:t>
            </a:r>
            <a:endParaRPr lang="en-US" altLang="en-US" dirty="0"/>
          </a:p>
          <a:p>
            <a:r>
              <a:rPr lang="en-US" altLang="en-US" dirty="0" smtClean="0"/>
              <a:t>Known-message </a:t>
            </a:r>
            <a:r>
              <a:rPr lang="en-US" altLang="en-US" dirty="0"/>
              <a:t>attack </a:t>
            </a:r>
          </a:p>
          <a:p>
            <a:pPr lvl="1"/>
            <a:r>
              <a:rPr lang="en-US" altLang="en-US" dirty="0" smtClean="0"/>
              <a:t>Adversary </a:t>
            </a:r>
            <a:r>
              <a:rPr lang="en-US" altLang="en-US" dirty="0"/>
              <a:t>has signatures for a set of messages known to her but not chosen by </a:t>
            </a:r>
            <a:r>
              <a:rPr lang="en-US" altLang="en-US" dirty="0" smtClean="0"/>
              <a:t>her</a:t>
            </a:r>
            <a:endParaRPr lang="en-US" altLang="en-US" dirty="0"/>
          </a:p>
          <a:p>
            <a:r>
              <a:rPr lang="en-US" altLang="en-US" dirty="0" smtClean="0"/>
              <a:t>Chosen-message </a:t>
            </a:r>
            <a:r>
              <a:rPr lang="en-US" altLang="en-US" dirty="0"/>
              <a:t>attack</a:t>
            </a:r>
          </a:p>
          <a:p>
            <a:pPr lvl="1"/>
            <a:r>
              <a:rPr lang="en-US" altLang="en-US" dirty="0" smtClean="0"/>
              <a:t>Adversary </a:t>
            </a:r>
            <a:r>
              <a:rPr lang="en-US" altLang="en-US" dirty="0"/>
              <a:t>obtains signatures for messages chosen by her before attempting to break the signature </a:t>
            </a:r>
            <a:r>
              <a:rPr lang="en-US" altLang="en-US" dirty="0" smtClean="0"/>
              <a:t>scheme</a:t>
            </a:r>
            <a:endParaRPr lang="en-US" altLang="en-US" dirty="0"/>
          </a:p>
          <a:p>
            <a:r>
              <a:rPr lang="en-US" altLang="en-US" dirty="0" smtClean="0"/>
              <a:t>Adaptive </a:t>
            </a:r>
            <a:r>
              <a:rPr lang="en-US" altLang="en-US" dirty="0"/>
              <a:t>chosen-message attack</a:t>
            </a:r>
          </a:p>
          <a:p>
            <a:pPr lvl="1"/>
            <a:r>
              <a:rPr lang="en-US" altLang="en-US" dirty="0" smtClean="0"/>
              <a:t>Adversary </a:t>
            </a:r>
            <a:r>
              <a:rPr lang="en-US" altLang="en-US" dirty="0"/>
              <a:t>is allowed to use the signer as an oracle</a:t>
            </a:r>
          </a:p>
          <a:p>
            <a:pPr lvl="1"/>
            <a:r>
              <a:rPr lang="en-US" altLang="en-US" dirty="0"/>
              <a:t>she may request signatures for messages which depend on previously obtained signatures</a:t>
            </a:r>
          </a:p>
          <a:p>
            <a:endParaRPr lang="en-US" dirty="0"/>
          </a:p>
        </p:txBody>
      </p:sp>
    </p:spTree>
    <p:extLst>
      <p:ext uri="{BB962C8B-B14F-4D97-AF65-F5344CB8AC3E}">
        <p14:creationId xmlns:p14="http://schemas.microsoft.com/office/powerpoint/2010/main" val="535394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Hash and Sign paradigm</a:t>
            </a:r>
            <a:endParaRPr lang="en-US" dirty="0"/>
          </a:p>
        </p:txBody>
      </p:sp>
      <p:sp>
        <p:nvSpPr>
          <p:cNvPr id="3" name="Content Placeholder 2"/>
          <p:cNvSpPr>
            <a:spLocks noGrp="1"/>
          </p:cNvSpPr>
          <p:nvPr>
            <p:ph sz="quarter" idx="1"/>
          </p:nvPr>
        </p:nvSpPr>
        <p:spPr>
          <a:xfrm>
            <a:off x="612648" y="1600200"/>
            <a:ext cx="8153400" cy="1295400"/>
          </a:xfrm>
        </p:spPr>
        <p:txBody>
          <a:bodyPr>
            <a:normAutofit fontScale="92500" lnSpcReduction="10000"/>
          </a:bodyPr>
          <a:lstStyle/>
          <a:p>
            <a:pPr>
              <a:lnSpc>
                <a:spcPct val="90000"/>
              </a:lnSpc>
            </a:pPr>
            <a:r>
              <a:rPr lang="en-US" altLang="en-US" sz="3200" dirty="0" smtClean="0"/>
              <a:t>Public/private </a:t>
            </a:r>
            <a:r>
              <a:rPr lang="en-US" altLang="en-US" sz="3200" dirty="0"/>
              <a:t>key operations are slow</a:t>
            </a:r>
          </a:p>
          <a:p>
            <a:pPr>
              <a:lnSpc>
                <a:spcPct val="90000"/>
              </a:lnSpc>
            </a:pPr>
            <a:r>
              <a:rPr lang="en-US" altLang="en-US" sz="3200" dirty="0" smtClean="0"/>
              <a:t>Hash </a:t>
            </a:r>
            <a:r>
              <a:rPr lang="en-US" altLang="en-US" sz="3200" dirty="0"/>
              <a:t>the message first and apply public/private key operations to the hash value only</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702" y="3048000"/>
            <a:ext cx="5702473"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5394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Mechanisms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Encryption</a:t>
            </a:r>
          </a:p>
          <a:p>
            <a:pPr lvl="1"/>
            <a:r>
              <a:rPr lang="en-US" dirty="0" smtClean="0"/>
              <a:t>Symmetric, Asymmetric key protocols</a:t>
            </a:r>
          </a:p>
          <a:p>
            <a:r>
              <a:rPr lang="en-US" dirty="0" smtClean="0"/>
              <a:t>Digital Signatures</a:t>
            </a:r>
          </a:p>
          <a:p>
            <a:r>
              <a:rPr lang="en-US" dirty="0" smtClean="0"/>
              <a:t>Access Control Schemes</a:t>
            </a:r>
          </a:p>
          <a:p>
            <a:pPr lvl="1"/>
            <a:r>
              <a:rPr lang="en-US" dirty="0" smtClean="0"/>
              <a:t>Access Control Lists, Capabilities, Security labels</a:t>
            </a:r>
          </a:p>
          <a:p>
            <a:r>
              <a:rPr lang="en-US" dirty="0" smtClean="0"/>
              <a:t>Data Integrity Mechanisms</a:t>
            </a:r>
          </a:p>
          <a:p>
            <a:pPr lvl="1"/>
            <a:r>
              <a:rPr lang="en-US" dirty="0" smtClean="0"/>
              <a:t>Message Authentication Codes, Sequence numbering, Timestamping, Cryptographic chaining</a:t>
            </a:r>
          </a:p>
          <a:p>
            <a:r>
              <a:rPr lang="en-US" dirty="0" smtClean="0"/>
              <a:t>Authentication protocols</a:t>
            </a:r>
          </a:p>
          <a:p>
            <a:pPr lvl="1"/>
            <a:r>
              <a:rPr lang="en-US" dirty="0" smtClean="0"/>
              <a:t>Passwords, Cryptographic challenge-response protocols, biometrics</a:t>
            </a:r>
          </a:p>
          <a:p>
            <a:r>
              <a:rPr lang="en-US" dirty="0" smtClean="0"/>
              <a:t>Traffic padding, route control</a:t>
            </a:r>
          </a:p>
          <a:p>
            <a:endParaRPr lang="en-US" dirty="0"/>
          </a:p>
        </p:txBody>
      </p:sp>
    </p:spTree>
    <p:extLst>
      <p:ext uri="{BB962C8B-B14F-4D97-AF65-F5344CB8AC3E}">
        <p14:creationId xmlns:p14="http://schemas.microsoft.com/office/powerpoint/2010/main" val="8188915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Examples of Digital Signature Schemes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altLang="en-US" dirty="0"/>
              <a:t>RSA</a:t>
            </a:r>
          </a:p>
          <a:p>
            <a:pPr lvl="1"/>
            <a:r>
              <a:rPr lang="en-US" altLang="en-US" dirty="0"/>
              <a:t>essentially identical to the RSA encryption scheme</a:t>
            </a:r>
          </a:p>
          <a:p>
            <a:pPr lvl="1"/>
            <a:r>
              <a:rPr lang="en-US" altLang="en-US" dirty="0"/>
              <a:t>signature = decryption with private key</a:t>
            </a:r>
          </a:p>
          <a:p>
            <a:pPr lvl="1"/>
            <a:r>
              <a:rPr lang="en-US" altLang="en-US" dirty="0"/>
              <a:t>typical signature length is 1024 bits</a:t>
            </a:r>
          </a:p>
          <a:p>
            <a:pPr lvl="4"/>
            <a:endParaRPr lang="en-US" altLang="en-US" dirty="0"/>
          </a:p>
          <a:p>
            <a:r>
              <a:rPr lang="en-US" altLang="en-US" dirty="0"/>
              <a:t>DSA (Digital Signature Algorithm)</a:t>
            </a:r>
          </a:p>
          <a:p>
            <a:pPr lvl="1"/>
            <a:r>
              <a:rPr lang="en-US" altLang="en-US" dirty="0"/>
              <a:t>based on the </a:t>
            </a:r>
            <a:r>
              <a:rPr lang="en-US" altLang="en-US" dirty="0" err="1"/>
              <a:t>ElGamal</a:t>
            </a:r>
            <a:r>
              <a:rPr lang="en-US" altLang="en-US" dirty="0"/>
              <a:t> signature scheme</a:t>
            </a:r>
          </a:p>
          <a:p>
            <a:pPr lvl="1"/>
            <a:r>
              <a:rPr lang="en-US" altLang="en-US" dirty="0"/>
              <a:t>typical signature length is 1024 bits</a:t>
            </a:r>
          </a:p>
          <a:p>
            <a:pPr lvl="4"/>
            <a:endParaRPr lang="en-US" altLang="en-US" dirty="0"/>
          </a:p>
          <a:p>
            <a:r>
              <a:rPr lang="en-US" altLang="en-US" dirty="0"/>
              <a:t>ECDSA (Elliptic Curve DSA)</a:t>
            </a:r>
          </a:p>
          <a:p>
            <a:pPr lvl="1"/>
            <a:r>
              <a:rPr lang="en-US" altLang="en-US" dirty="0"/>
              <a:t>same as DSA but works over elliptic curves</a:t>
            </a:r>
          </a:p>
          <a:p>
            <a:pPr lvl="1"/>
            <a:r>
              <a:rPr lang="en-US" altLang="en-US" dirty="0"/>
              <a:t>reduced signature length (typically 320 bits)</a:t>
            </a:r>
          </a:p>
          <a:p>
            <a:endParaRPr lang="en-US" dirty="0"/>
          </a:p>
        </p:txBody>
      </p:sp>
    </p:spTree>
    <p:extLst>
      <p:ext uri="{BB962C8B-B14F-4D97-AF65-F5344CB8AC3E}">
        <p14:creationId xmlns:p14="http://schemas.microsoft.com/office/powerpoint/2010/main" val="31681747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Session Key Establishment Protocols</a:t>
            </a:r>
            <a:endParaRPr lang="en-US" dirty="0"/>
          </a:p>
        </p:txBody>
      </p:sp>
    </p:spTree>
    <p:extLst>
      <p:ext uri="{BB962C8B-B14F-4D97-AF65-F5344CB8AC3E}">
        <p14:creationId xmlns:p14="http://schemas.microsoft.com/office/powerpoint/2010/main" val="4606460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Session key Establishment Protocols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altLang="en-US" dirty="0" smtClean="0"/>
              <a:t>Goal </a:t>
            </a:r>
            <a:r>
              <a:rPr lang="en-US" altLang="en-US" dirty="0"/>
              <a:t>of session key establishment protocols</a:t>
            </a:r>
          </a:p>
          <a:p>
            <a:pPr lvl="1"/>
            <a:r>
              <a:rPr lang="en-US" altLang="en-US" dirty="0"/>
              <a:t>to setup a shared secret between two (or more) parties</a:t>
            </a:r>
          </a:p>
          <a:p>
            <a:pPr lvl="1"/>
            <a:r>
              <a:rPr lang="en-US" altLang="en-US" dirty="0"/>
              <a:t>it is desired that the secret established by a fixed pair of parties varies on subsequent executions of the protocol (dynamicity)</a:t>
            </a:r>
          </a:p>
          <a:p>
            <a:pPr lvl="1"/>
            <a:r>
              <a:rPr lang="en-US" altLang="en-US" dirty="0"/>
              <a:t>established shared secret is used as a </a:t>
            </a:r>
            <a:r>
              <a:rPr lang="en-US" altLang="en-US" i="1" dirty="0"/>
              <a:t>session key</a:t>
            </a:r>
            <a:r>
              <a:rPr lang="en-US" altLang="en-US" dirty="0"/>
              <a:t> to protect communication between the </a:t>
            </a:r>
            <a:r>
              <a:rPr lang="en-US" altLang="en-US" dirty="0" smtClean="0"/>
              <a:t>parties</a:t>
            </a:r>
            <a:endParaRPr lang="en-US" altLang="en-US" i="1" dirty="0"/>
          </a:p>
          <a:p>
            <a:r>
              <a:rPr lang="en-US" altLang="en-US" dirty="0" smtClean="0"/>
              <a:t>Motivation </a:t>
            </a:r>
            <a:r>
              <a:rPr lang="en-US" altLang="en-US" dirty="0"/>
              <a:t>for use of session keys</a:t>
            </a:r>
          </a:p>
          <a:p>
            <a:pPr lvl="1"/>
            <a:r>
              <a:rPr lang="en-US" altLang="en-US" dirty="0" smtClean="0"/>
              <a:t>To </a:t>
            </a:r>
            <a:r>
              <a:rPr lang="en-US" altLang="en-US" dirty="0"/>
              <a:t>limit available </a:t>
            </a:r>
            <a:r>
              <a:rPr lang="en-US" altLang="en-US" dirty="0" err="1"/>
              <a:t>ciphertext</a:t>
            </a:r>
            <a:r>
              <a:rPr lang="en-US" altLang="en-US" dirty="0"/>
              <a:t> for cryptanalysis</a:t>
            </a:r>
          </a:p>
          <a:p>
            <a:pPr lvl="1"/>
            <a:r>
              <a:rPr lang="en-US" altLang="en-US" dirty="0" smtClean="0"/>
              <a:t>To </a:t>
            </a:r>
            <a:r>
              <a:rPr lang="en-US" altLang="en-US" dirty="0"/>
              <a:t>limit exposure caused by the compromise of a session key</a:t>
            </a:r>
          </a:p>
          <a:p>
            <a:pPr lvl="1"/>
            <a:r>
              <a:rPr lang="en-US" altLang="en-US" dirty="0" smtClean="0"/>
              <a:t>To </a:t>
            </a:r>
            <a:r>
              <a:rPr lang="en-US" altLang="en-US" dirty="0"/>
              <a:t>avoid long-term storage of a large number of secret keys (keys are created on-demand when actually required)</a:t>
            </a:r>
          </a:p>
          <a:p>
            <a:pPr lvl="1"/>
            <a:r>
              <a:rPr lang="en-US" altLang="en-US" dirty="0" smtClean="0"/>
              <a:t>To </a:t>
            </a:r>
            <a:r>
              <a:rPr lang="en-US" altLang="en-US" dirty="0"/>
              <a:t>create independence across communication sessions or applications</a:t>
            </a:r>
          </a:p>
          <a:p>
            <a:endParaRPr lang="en-US" dirty="0"/>
          </a:p>
        </p:txBody>
      </p:sp>
    </p:spTree>
    <p:extLst>
      <p:ext uri="{BB962C8B-B14F-4D97-AF65-F5344CB8AC3E}">
        <p14:creationId xmlns:p14="http://schemas.microsoft.com/office/powerpoint/2010/main" val="24022349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Basic Classification</a:t>
            </a:r>
            <a:endParaRPr lang="en-US" dirty="0"/>
          </a:p>
        </p:txBody>
      </p:sp>
      <p:sp>
        <p:nvSpPr>
          <p:cNvPr id="3" name="Content Placeholder 2"/>
          <p:cNvSpPr>
            <a:spLocks noGrp="1"/>
          </p:cNvSpPr>
          <p:nvPr>
            <p:ph sz="quarter" idx="1"/>
          </p:nvPr>
        </p:nvSpPr>
        <p:spPr/>
        <p:txBody>
          <a:bodyPr/>
          <a:lstStyle/>
          <a:p>
            <a:r>
              <a:rPr lang="en-US" altLang="en-US" dirty="0" smtClean="0"/>
              <a:t>Key </a:t>
            </a:r>
            <a:r>
              <a:rPr lang="en-US" altLang="en-US" dirty="0"/>
              <a:t>transport protocols</a:t>
            </a:r>
          </a:p>
          <a:p>
            <a:pPr lvl="1"/>
            <a:r>
              <a:rPr lang="en-US" altLang="en-US" dirty="0"/>
              <a:t>one party creates or otherwise obtains a secret value, and securely transfers it to the other party </a:t>
            </a:r>
          </a:p>
          <a:p>
            <a:r>
              <a:rPr lang="en-US" altLang="en-US" dirty="0" smtClean="0"/>
              <a:t>Key </a:t>
            </a:r>
            <a:r>
              <a:rPr lang="en-US" altLang="en-US" dirty="0"/>
              <a:t>agreement protocols</a:t>
            </a:r>
          </a:p>
          <a:p>
            <a:pPr lvl="1"/>
            <a:r>
              <a:rPr lang="en-US" altLang="en-US" dirty="0"/>
              <a:t>a shared secret is derived by the parties as a function of information contributed by each, such that no party can predetermine the resulting value</a:t>
            </a:r>
          </a:p>
          <a:p>
            <a:endParaRPr lang="en-US" dirty="0"/>
          </a:p>
        </p:txBody>
      </p:sp>
    </p:spTree>
    <p:extLst>
      <p:ext uri="{BB962C8B-B14F-4D97-AF65-F5344CB8AC3E}">
        <p14:creationId xmlns:p14="http://schemas.microsoft.com/office/powerpoint/2010/main" val="20883475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Further Services</a:t>
            </a:r>
            <a:endParaRPr lang="en-US" dirty="0"/>
          </a:p>
        </p:txBody>
      </p:sp>
      <p:sp>
        <p:nvSpPr>
          <p:cNvPr id="3" name="Content Placeholder 2"/>
          <p:cNvSpPr>
            <a:spLocks noGrp="1"/>
          </p:cNvSpPr>
          <p:nvPr>
            <p:ph sz="quarter" idx="1"/>
          </p:nvPr>
        </p:nvSpPr>
        <p:spPr/>
        <p:txBody>
          <a:bodyPr>
            <a:normAutofit fontScale="92500" lnSpcReduction="10000"/>
          </a:bodyPr>
          <a:lstStyle/>
          <a:p>
            <a:pPr>
              <a:lnSpc>
                <a:spcPct val="90000"/>
              </a:lnSpc>
            </a:pPr>
            <a:r>
              <a:rPr lang="en-US" altLang="en-US" sz="2000" dirty="0" smtClean="0"/>
              <a:t>Entity authentication</a:t>
            </a:r>
            <a:endParaRPr lang="en-US" altLang="en-US" sz="1200" dirty="0"/>
          </a:p>
          <a:p>
            <a:pPr>
              <a:lnSpc>
                <a:spcPct val="90000"/>
              </a:lnSpc>
            </a:pPr>
            <a:r>
              <a:rPr lang="en-US" altLang="en-US" sz="2000" dirty="0" smtClean="0"/>
              <a:t>Implicit </a:t>
            </a:r>
            <a:r>
              <a:rPr lang="en-US" altLang="en-US" sz="2000" dirty="0"/>
              <a:t>key authentication</a:t>
            </a:r>
          </a:p>
          <a:p>
            <a:pPr lvl="1">
              <a:lnSpc>
                <a:spcPct val="90000"/>
              </a:lnSpc>
            </a:pPr>
            <a:r>
              <a:rPr lang="en-US" altLang="en-US" sz="1800" dirty="0"/>
              <a:t>one party is assured that no other party aside from a specifically identified second party (and possibly some trusted third parties) may gain access to the established session </a:t>
            </a:r>
            <a:r>
              <a:rPr lang="en-US" altLang="en-US" sz="1800" dirty="0" smtClean="0"/>
              <a:t>key</a:t>
            </a:r>
            <a:endParaRPr lang="en-US" altLang="en-US" sz="1200" dirty="0"/>
          </a:p>
          <a:p>
            <a:pPr>
              <a:lnSpc>
                <a:spcPct val="90000"/>
              </a:lnSpc>
            </a:pPr>
            <a:r>
              <a:rPr lang="en-US" altLang="en-US" sz="2000" dirty="0" smtClean="0"/>
              <a:t>Key </a:t>
            </a:r>
            <a:r>
              <a:rPr lang="en-US" altLang="en-US" sz="2000" dirty="0"/>
              <a:t>confirmation</a:t>
            </a:r>
          </a:p>
          <a:p>
            <a:pPr lvl="1">
              <a:lnSpc>
                <a:spcPct val="90000"/>
              </a:lnSpc>
            </a:pPr>
            <a:r>
              <a:rPr lang="en-US" altLang="en-US" sz="1800" dirty="0"/>
              <a:t>one party is assured that a second (possibly unidentified) party actually possesses the session key</a:t>
            </a:r>
          </a:p>
          <a:p>
            <a:pPr lvl="1">
              <a:lnSpc>
                <a:spcPct val="90000"/>
              </a:lnSpc>
            </a:pPr>
            <a:r>
              <a:rPr lang="en-US" altLang="en-US" sz="1800" dirty="0"/>
              <a:t>possession of a key can be demonstrated by </a:t>
            </a:r>
          </a:p>
          <a:p>
            <a:pPr lvl="2">
              <a:lnSpc>
                <a:spcPct val="90000"/>
              </a:lnSpc>
            </a:pPr>
            <a:r>
              <a:rPr lang="en-US" altLang="en-US" sz="1600" dirty="0"/>
              <a:t>producing a one-way hash value of the key or </a:t>
            </a:r>
          </a:p>
          <a:p>
            <a:pPr lvl="2">
              <a:lnSpc>
                <a:spcPct val="90000"/>
              </a:lnSpc>
            </a:pPr>
            <a:r>
              <a:rPr lang="en-US" altLang="en-US" sz="1600" dirty="0"/>
              <a:t>encryption of known data with the key </a:t>
            </a:r>
            <a:endParaRPr lang="en-US" altLang="en-US" sz="1200" dirty="0"/>
          </a:p>
          <a:p>
            <a:pPr>
              <a:lnSpc>
                <a:spcPct val="90000"/>
              </a:lnSpc>
            </a:pPr>
            <a:r>
              <a:rPr lang="en-US" altLang="en-US" sz="2000" dirty="0" smtClean="0"/>
              <a:t>Explicit </a:t>
            </a:r>
            <a:r>
              <a:rPr lang="en-US" altLang="en-US" sz="2000" dirty="0"/>
              <a:t>key authentication </a:t>
            </a:r>
          </a:p>
          <a:p>
            <a:pPr lvl="1">
              <a:lnSpc>
                <a:spcPct val="90000"/>
              </a:lnSpc>
            </a:pPr>
            <a:r>
              <a:rPr lang="en-US" altLang="en-US" sz="1800" dirty="0"/>
              <a:t>implicit key authentication + key </a:t>
            </a:r>
            <a:r>
              <a:rPr lang="en-US" altLang="en-US" sz="1800" dirty="0" smtClean="0"/>
              <a:t>confirmation</a:t>
            </a:r>
            <a:endParaRPr lang="en-US" altLang="en-US" sz="1200" dirty="0"/>
          </a:p>
          <a:p>
            <a:pPr>
              <a:lnSpc>
                <a:spcPct val="90000"/>
              </a:lnSpc>
            </a:pPr>
            <a:r>
              <a:rPr lang="en-US" altLang="en-US" sz="2000" dirty="0" smtClean="0"/>
              <a:t>Key </a:t>
            </a:r>
            <a:r>
              <a:rPr lang="en-US" altLang="en-US" sz="2000" dirty="0"/>
              <a:t>freshness</a:t>
            </a:r>
          </a:p>
          <a:p>
            <a:pPr lvl="1">
              <a:lnSpc>
                <a:spcPct val="90000"/>
              </a:lnSpc>
            </a:pPr>
            <a:r>
              <a:rPr lang="en-US" altLang="en-US" sz="1800" dirty="0"/>
              <a:t>one party is assured that the key is new (never used before)</a:t>
            </a:r>
          </a:p>
          <a:p>
            <a:endParaRPr lang="en-US" dirty="0"/>
          </a:p>
        </p:txBody>
      </p:sp>
    </p:spTree>
    <p:extLst>
      <p:ext uri="{BB962C8B-B14F-4D97-AF65-F5344CB8AC3E}">
        <p14:creationId xmlns:p14="http://schemas.microsoft.com/office/powerpoint/2010/main" val="14876675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Further protocol characteristics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altLang="en-US" sz="2000" dirty="0" smtClean="0"/>
              <a:t>Reciprocity</a:t>
            </a:r>
            <a:endParaRPr lang="en-US" altLang="en-US" sz="2000" dirty="0"/>
          </a:p>
          <a:p>
            <a:pPr lvl="1"/>
            <a:r>
              <a:rPr lang="en-US" altLang="en-US" sz="1800" dirty="0"/>
              <a:t>guarantees are provided unilaterally</a:t>
            </a:r>
          </a:p>
          <a:p>
            <a:pPr lvl="1"/>
            <a:r>
              <a:rPr lang="en-US" altLang="en-US" sz="1800" dirty="0"/>
              <a:t>guarantees are provided </a:t>
            </a:r>
            <a:r>
              <a:rPr lang="en-US" altLang="en-US" sz="1800" dirty="0" smtClean="0"/>
              <a:t>mutually</a:t>
            </a:r>
            <a:endParaRPr lang="en-US" altLang="en-US" sz="1200" dirty="0"/>
          </a:p>
          <a:p>
            <a:r>
              <a:rPr lang="en-US" altLang="en-US" sz="2000" dirty="0" smtClean="0"/>
              <a:t>Efficiency</a:t>
            </a:r>
            <a:endParaRPr lang="en-US" altLang="en-US" sz="2000" dirty="0"/>
          </a:p>
          <a:p>
            <a:pPr lvl="1"/>
            <a:r>
              <a:rPr lang="en-US" altLang="en-US" sz="1800" dirty="0"/>
              <a:t>number of message exchanges (passes) required</a:t>
            </a:r>
          </a:p>
          <a:p>
            <a:pPr lvl="1"/>
            <a:r>
              <a:rPr lang="en-US" altLang="en-US" sz="1800" dirty="0"/>
              <a:t>total number of bits transmitted (i.e., bandwidth used)</a:t>
            </a:r>
          </a:p>
          <a:p>
            <a:pPr lvl="1"/>
            <a:r>
              <a:rPr lang="en-US" altLang="en-US" sz="1800" dirty="0"/>
              <a:t>complexity of computations by each party</a:t>
            </a:r>
          </a:p>
          <a:p>
            <a:pPr lvl="1"/>
            <a:r>
              <a:rPr lang="en-US" altLang="en-US" sz="1800" dirty="0"/>
              <a:t>possibility of precomputations to reduce on-line computational </a:t>
            </a:r>
            <a:r>
              <a:rPr lang="en-US" altLang="en-US" sz="1800" dirty="0" smtClean="0"/>
              <a:t>complexity</a:t>
            </a:r>
            <a:endParaRPr lang="en-US" altLang="en-US" sz="1200" dirty="0"/>
          </a:p>
          <a:p>
            <a:r>
              <a:rPr lang="en-US" altLang="en-US" sz="2000" dirty="0" smtClean="0"/>
              <a:t>Third </a:t>
            </a:r>
            <a:r>
              <a:rPr lang="en-US" altLang="en-US" sz="2000" dirty="0"/>
              <a:t>party requirements</a:t>
            </a:r>
          </a:p>
          <a:p>
            <a:pPr lvl="1"/>
            <a:r>
              <a:rPr lang="en-US" altLang="en-US" sz="1800" dirty="0"/>
              <a:t>on-line, off-line, or no third party at all</a:t>
            </a:r>
          </a:p>
          <a:p>
            <a:pPr lvl="1"/>
            <a:r>
              <a:rPr lang="en-US" altLang="en-US" sz="1800" dirty="0"/>
              <a:t>degree and type of trust required in the third </a:t>
            </a:r>
            <a:r>
              <a:rPr lang="en-US" altLang="en-US" sz="1800" dirty="0" smtClean="0"/>
              <a:t>party</a:t>
            </a:r>
            <a:endParaRPr lang="en-US" altLang="en-US" sz="1200" dirty="0"/>
          </a:p>
          <a:p>
            <a:r>
              <a:rPr lang="en-US" altLang="en-US" sz="2000" dirty="0" smtClean="0"/>
              <a:t>System </a:t>
            </a:r>
            <a:r>
              <a:rPr lang="en-US" altLang="en-US" sz="2000" dirty="0"/>
              <a:t>setup</a:t>
            </a:r>
          </a:p>
          <a:p>
            <a:pPr lvl="1"/>
            <a:r>
              <a:rPr lang="en-US" altLang="en-US" sz="1800" dirty="0"/>
              <a:t>distribution of initial keying material</a:t>
            </a:r>
          </a:p>
          <a:p>
            <a:endParaRPr lang="en-US" dirty="0"/>
          </a:p>
        </p:txBody>
      </p:sp>
    </p:spTree>
    <p:extLst>
      <p:ext uri="{BB962C8B-B14F-4D97-AF65-F5344CB8AC3E}">
        <p14:creationId xmlns:p14="http://schemas.microsoft.com/office/powerpoint/2010/main" val="6702894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Wide Mouth Frog Protocol</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090" y="2133600"/>
            <a:ext cx="7869104"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31815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A flaw in the Wide Mouth Frog Protocol </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43074"/>
            <a:ext cx="6563909"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55890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Signed Encrypted Keys</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79073"/>
            <a:ext cx="786511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5303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Diffie</a:t>
            </a:r>
            <a:r>
              <a:rPr lang="en-US" dirty="0" smtClean="0"/>
              <a:t> Hellman Protocol</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17123"/>
            <a:ext cx="7250092"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5172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Classical Model of Encryption</a:t>
            </a:r>
            <a:endParaRPr lang="en-US" dirty="0"/>
          </a:p>
        </p:txBody>
      </p:sp>
      <p:sp>
        <p:nvSpPr>
          <p:cNvPr id="3" name="Content Placeholder 2"/>
          <p:cNvSpPr>
            <a:spLocks noGrp="1"/>
          </p:cNvSpPr>
          <p:nvPr>
            <p:ph sz="quarter" idx="1"/>
          </p:nvPr>
        </p:nvSpPr>
        <p:spPr>
          <a:xfrm>
            <a:off x="612648" y="3429000"/>
            <a:ext cx="8153400" cy="2667000"/>
          </a:xfrm>
        </p:spPr>
        <p:txBody>
          <a:bodyPr>
            <a:normAutofit fontScale="85000" lnSpcReduction="20000"/>
          </a:bodyPr>
          <a:lstStyle/>
          <a:p>
            <a:pPr>
              <a:lnSpc>
                <a:spcPct val="90000"/>
              </a:lnSpc>
            </a:pPr>
            <a:r>
              <a:rPr lang="en-US" altLang="en-US" dirty="0" smtClean="0"/>
              <a:t>Goal </a:t>
            </a:r>
            <a:r>
              <a:rPr lang="en-US" altLang="en-US" dirty="0"/>
              <a:t>of the </a:t>
            </a:r>
            <a:r>
              <a:rPr lang="en-US" altLang="en-US" dirty="0" smtClean="0"/>
              <a:t>adversary</a:t>
            </a:r>
            <a:endParaRPr lang="en-US" altLang="en-US" dirty="0"/>
          </a:p>
          <a:p>
            <a:pPr lvl="1">
              <a:lnSpc>
                <a:spcPct val="90000"/>
              </a:lnSpc>
            </a:pPr>
            <a:r>
              <a:rPr lang="en-US" altLang="en-US" dirty="0" smtClean="0"/>
              <a:t>To </a:t>
            </a:r>
            <a:r>
              <a:rPr lang="en-US" altLang="en-US" dirty="0"/>
              <a:t>systematically recover plaintexts from </a:t>
            </a:r>
            <a:r>
              <a:rPr lang="en-US" altLang="en-US" dirty="0" err="1"/>
              <a:t>ciphertexts</a:t>
            </a:r>
            <a:endParaRPr lang="en-US" altLang="en-US" dirty="0"/>
          </a:p>
          <a:p>
            <a:pPr lvl="1">
              <a:lnSpc>
                <a:spcPct val="90000"/>
              </a:lnSpc>
            </a:pPr>
            <a:r>
              <a:rPr lang="en-US" altLang="en-US" dirty="0" smtClean="0"/>
              <a:t>To </a:t>
            </a:r>
            <a:r>
              <a:rPr lang="en-US" altLang="en-US" dirty="0"/>
              <a:t>deduce the (decryption) key</a:t>
            </a:r>
          </a:p>
          <a:p>
            <a:pPr lvl="4">
              <a:lnSpc>
                <a:spcPct val="90000"/>
              </a:lnSpc>
            </a:pPr>
            <a:endParaRPr lang="en-US" altLang="en-US" dirty="0"/>
          </a:p>
          <a:p>
            <a:pPr>
              <a:lnSpc>
                <a:spcPct val="90000"/>
              </a:lnSpc>
            </a:pPr>
            <a:r>
              <a:rPr lang="en-US" altLang="en-US" dirty="0" err="1"/>
              <a:t>Kerckhoff’s</a:t>
            </a:r>
            <a:r>
              <a:rPr lang="en-US" altLang="en-US" dirty="0"/>
              <a:t> </a:t>
            </a:r>
            <a:r>
              <a:rPr lang="en-US" altLang="en-US" dirty="0" smtClean="0"/>
              <a:t>principle</a:t>
            </a:r>
            <a:endParaRPr lang="en-US" altLang="en-US" dirty="0"/>
          </a:p>
          <a:p>
            <a:pPr lvl="1">
              <a:lnSpc>
                <a:spcPct val="90000"/>
              </a:lnSpc>
            </a:pPr>
            <a:r>
              <a:rPr lang="en-US" altLang="en-US" dirty="0" smtClean="0"/>
              <a:t>We </a:t>
            </a:r>
            <a:r>
              <a:rPr lang="en-US" altLang="en-US" dirty="0"/>
              <a:t>must assume that the adversary knows all details of E and D</a:t>
            </a:r>
          </a:p>
          <a:p>
            <a:pPr lvl="1">
              <a:lnSpc>
                <a:spcPct val="90000"/>
              </a:lnSpc>
            </a:pPr>
            <a:r>
              <a:rPr lang="en-US" altLang="en-US" dirty="0" smtClean="0"/>
              <a:t>Security </a:t>
            </a:r>
            <a:r>
              <a:rPr lang="en-US" altLang="en-US" dirty="0"/>
              <a:t>of the system should be based on the protection of the decryption key </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1905000"/>
            <a:ext cx="624840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27008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Pseudorandom Number Generators</a:t>
            </a:r>
            <a:endParaRPr lang="en-US" dirty="0"/>
          </a:p>
        </p:txBody>
      </p:sp>
    </p:spTree>
    <p:extLst>
      <p:ext uri="{BB962C8B-B14F-4D97-AF65-F5344CB8AC3E}">
        <p14:creationId xmlns:p14="http://schemas.microsoft.com/office/powerpoint/2010/main" val="42616615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Pseudo-Random Number Generators</a:t>
            </a:r>
            <a:endParaRPr lang="en-US" dirty="0"/>
          </a:p>
        </p:txBody>
      </p:sp>
      <p:sp>
        <p:nvSpPr>
          <p:cNvPr id="3" name="Content Placeholder 2"/>
          <p:cNvSpPr>
            <a:spLocks noGrp="1"/>
          </p:cNvSpPr>
          <p:nvPr>
            <p:ph sz="quarter" idx="1"/>
          </p:nvPr>
        </p:nvSpPr>
        <p:spPr/>
        <p:txBody>
          <a:bodyPr>
            <a:normAutofit fontScale="85000" lnSpcReduction="10000"/>
          </a:bodyPr>
          <a:lstStyle/>
          <a:p>
            <a:r>
              <a:rPr lang="en-US" altLang="en-US" dirty="0" smtClean="0"/>
              <a:t>A </a:t>
            </a:r>
            <a:r>
              <a:rPr lang="en-US" altLang="en-US" dirty="0"/>
              <a:t>random number is a number that cannot be predicted by an observer before it is generated</a:t>
            </a:r>
          </a:p>
          <a:p>
            <a:pPr lvl="1"/>
            <a:r>
              <a:rPr lang="en-US" altLang="en-US" dirty="0"/>
              <a:t>if the number is generated within the range [0, N-1], then its value cannot be predicted with any better probability than 1/N</a:t>
            </a:r>
          </a:p>
          <a:p>
            <a:pPr lvl="1"/>
            <a:r>
              <a:rPr lang="en-US" altLang="en-US" dirty="0"/>
              <a:t>the above is true even if the observer is given all previously generated </a:t>
            </a:r>
            <a:r>
              <a:rPr lang="en-US" altLang="en-US" dirty="0" smtClean="0"/>
              <a:t>numbers</a:t>
            </a:r>
            <a:endParaRPr lang="en-US" altLang="en-US" dirty="0"/>
          </a:p>
          <a:p>
            <a:r>
              <a:rPr lang="en-US" altLang="en-US" dirty="0" smtClean="0"/>
              <a:t>A </a:t>
            </a:r>
            <a:r>
              <a:rPr lang="en-US" altLang="en-US" dirty="0"/>
              <a:t>cryptographic pseudo-random number generator (PRNG) is a mechanism that processes somewhat unpredictable inputs and generates pseudo-random outputs</a:t>
            </a:r>
          </a:p>
          <a:p>
            <a:pPr lvl="1"/>
            <a:r>
              <a:rPr lang="en-US" altLang="en-US" dirty="0"/>
              <a:t>if designed, implemented, and used properly, then  even an adversary with enormous computational power should not be able to distinguish the PRNG output from a real random sequence</a:t>
            </a:r>
          </a:p>
          <a:p>
            <a:endParaRPr lang="en-US" dirty="0"/>
          </a:p>
        </p:txBody>
      </p:sp>
    </p:spTree>
    <p:extLst>
      <p:ext uri="{BB962C8B-B14F-4D97-AF65-F5344CB8AC3E}">
        <p14:creationId xmlns:p14="http://schemas.microsoft.com/office/powerpoint/2010/main" val="18883982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General Operation of PRNGs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91195"/>
            <a:ext cx="634026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19001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Desirable properties of PRNGs</a:t>
            </a:r>
            <a:endParaRPr lang="en-US" dirty="0"/>
          </a:p>
        </p:txBody>
      </p:sp>
      <p:sp>
        <p:nvSpPr>
          <p:cNvPr id="3" name="Content Placeholder 2"/>
          <p:cNvSpPr>
            <a:spLocks noGrp="1"/>
          </p:cNvSpPr>
          <p:nvPr>
            <p:ph sz="quarter" idx="1"/>
          </p:nvPr>
        </p:nvSpPr>
        <p:spPr/>
        <p:txBody>
          <a:bodyPr>
            <a:normAutofit fontScale="85000" lnSpcReduction="20000"/>
          </a:bodyPr>
          <a:lstStyle/>
          <a:p>
            <a:pPr>
              <a:lnSpc>
                <a:spcPct val="90000"/>
              </a:lnSpc>
            </a:pPr>
            <a:r>
              <a:rPr lang="en-US" altLang="en-US" dirty="0" smtClean="0"/>
              <a:t>Adversary </a:t>
            </a:r>
            <a:r>
              <a:rPr lang="en-US" altLang="en-US" dirty="0"/>
              <a:t>cannot compute the internal state of the PRNG, even if she has observed many outputs of the </a:t>
            </a:r>
            <a:r>
              <a:rPr lang="en-US" altLang="en-US" dirty="0" smtClean="0"/>
              <a:t>PRNG</a:t>
            </a:r>
            <a:endParaRPr lang="en-US" altLang="en-US" dirty="0"/>
          </a:p>
          <a:p>
            <a:pPr>
              <a:lnSpc>
                <a:spcPct val="90000"/>
              </a:lnSpc>
            </a:pPr>
            <a:r>
              <a:rPr lang="en-US" altLang="en-US" dirty="0" smtClean="0"/>
              <a:t>Adversary </a:t>
            </a:r>
            <a:r>
              <a:rPr lang="en-US" altLang="en-US" dirty="0"/>
              <a:t>cannot compute the next output of the PRNG, even if she has observed many previous outputs of the </a:t>
            </a:r>
            <a:r>
              <a:rPr lang="en-US" altLang="en-US" dirty="0" smtClean="0"/>
              <a:t>PRNG</a:t>
            </a:r>
            <a:endParaRPr lang="en-US" altLang="en-US" dirty="0"/>
          </a:p>
          <a:p>
            <a:pPr>
              <a:lnSpc>
                <a:spcPct val="90000"/>
              </a:lnSpc>
            </a:pPr>
            <a:r>
              <a:rPr lang="en-US" altLang="en-US" dirty="0" smtClean="0"/>
              <a:t>If adversary </a:t>
            </a:r>
            <a:r>
              <a:rPr lang="en-US" altLang="en-US" dirty="0"/>
              <a:t>can observe or even manipulate the input samples that are fed in the PRNG, but she does not know the internal state of the PRNG, then the adversary cannot compute the next output and the next internal state of the </a:t>
            </a:r>
            <a:r>
              <a:rPr lang="en-US" altLang="en-US" dirty="0" smtClean="0"/>
              <a:t>PRNG</a:t>
            </a:r>
            <a:endParaRPr lang="en-US" altLang="en-US" dirty="0"/>
          </a:p>
          <a:p>
            <a:pPr>
              <a:lnSpc>
                <a:spcPct val="90000"/>
              </a:lnSpc>
            </a:pPr>
            <a:r>
              <a:rPr lang="en-US" altLang="en-US" dirty="0" smtClean="0"/>
              <a:t>If adversary </a:t>
            </a:r>
            <a:r>
              <a:rPr lang="en-US" altLang="en-US" dirty="0"/>
              <a:t>has somehow learned the internal state of the PRNG, but she cannot observe the input samples that are fed in the PRNG, then the adversary cannot figure out the internal state of the PRNG after the re-keying operation</a:t>
            </a:r>
          </a:p>
          <a:p>
            <a:endParaRPr lang="en-US" dirty="0"/>
          </a:p>
        </p:txBody>
      </p:sp>
    </p:spTree>
    <p:extLst>
      <p:ext uri="{BB962C8B-B14F-4D97-AF65-F5344CB8AC3E}">
        <p14:creationId xmlns:p14="http://schemas.microsoft.com/office/powerpoint/2010/main" val="9680416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Advanced Authentication Techniques</a:t>
            </a:r>
            <a:endParaRPr lang="en-US" dirty="0"/>
          </a:p>
        </p:txBody>
      </p:sp>
    </p:spTree>
    <p:extLst>
      <p:ext uri="{BB962C8B-B14F-4D97-AF65-F5344CB8AC3E}">
        <p14:creationId xmlns:p14="http://schemas.microsoft.com/office/powerpoint/2010/main" val="30418647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Hash Chains</a:t>
            </a:r>
            <a:endParaRPr lang="en-US" dirty="0"/>
          </a:p>
        </p:txBody>
      </p:sp>
      <p:sp>
        <p:nvSpPr>
          <p:cNvPr id="3" name="Content Placeholder 2"/>
          <p:cNvSpPr>
            <a:spLocks noGrp="1"/>
          </p:cNvSpPr>
          <p:nvPr>
            <p:ph sz="quarter" idx="1"/>
          </p:nvPr>
        </p:nvSpPr>
        <p:spPr>
          <a:xfrm>
            <a:off x="612648" y="2286000"/>
            <a:ext cx="8153400" cy="3810000"/>
          </a:xfrm>
        </p:spPr>
        <p:txBody>
          <a:bodyPr>
            <a:normAutofit/>
          </a:bodyPr>
          <a:lstStyle/>
          <a:p>
            <a:r>
              <a:rPr lang="en-US" altLang="en-US" sz="2000" dirty="0" smtClean="0"/>
              <a:t>A hash </a:t>
            </a:r>
            <a:r>
              <a:rPr lang="en-US" altLang="en-US" sz="2000" dirty="0"/>
              <a:t>chain is a sequence of hash values that are computed by iteratively calling a one-way hash function on an initial value </a:t>
            </a:r>
            <a:r>
              <a:rPr lang="en-US" altLang="en-US" sz="2000" dirty="0" smtClean="0"/>
              <a:t>v</a:t>
            </a:r>
            <a:r>
              <a:rPr lang="en-US" altLang="en-US" sz="2000" baseline="-25000" dirty="0" smtClean="0"/>
              <a:t>0</a:t>
            </a:r>
          </a:p>
          <a:p>
            <a:r>
              <a:rPr lang="en-US" altLang="en-US" sz="2000" dirty="0"/>
              <a:t>H</a:t>
            </a:r>
            <a:r>
              <a:rPr lang="en-US" altLang="en-US" sz="2000" dirty="0" smtClean="0"/>
              <a:t>ash </a:t>
            </a:r>
            <a:r>
              <a:rPr lang="en-US" altLang="en-US" sz="2000" dirty="0"/>
              <a:t>chains can be used for repeated authentications at the cost of a single digital signature</a:t>
            </a:r>
          </a:p>
          <a:p>
            <a:pPr lvl="1">
              <a:lnSpc>
                <a:spcPct val="90000"/>
              </a:lnSpc>
            </a:pPr>
            <a:r>
              <a:rPr lang="en-US" altLang="en-US" sz="2000" dirty="0"/>
              <a:t>Alice computes a hash chain and commits to it by signing </a:t>
            </a:r>
            <a:r>
              <a:rPr lang="en-US" altLang="en-US" sz="2000" dirty="0" err="1"/>
              <a:t>v</a:t>
            </a:r>
            <a:r>
              <a:rPr lang="en-US" altLang="en-US" sz="2000" baseline="-25000" dirty="0" err="1"/>
              <a:t>n</a:t>
            </a:r>
            <a:r>
              <a:rPr lang="en-US" altLang="en-US" sz="2000" dirty="0"/>
              <a:t> and distributing it to potential verifiers</a:t>
            </a:r>
          </a:p>
          <a:p>
            <a:pPr lvl="1">
              <a:lnSpc>
                <a:spcPct val="90000"/>
              </a:lnSpc>
            </a:pPr>
            <a:r>
              <a:rPr lang="en-US" altLang="en-US" sz="2000" dirty="0"/>
              <a:t>later on, Alice can authenticate herself repeatedly (at most n</a:t>
            </a:r>
            <a:r>
              <a:rPr lang="en-US" altLang="en-US" sz="2000" i="1" dirty="0"/>
              <a:t> </a:t>
            </a:r>
            <a:r>
              <a:rPr lang="en-US" altLang="en-US" sz="2000" dirty="0"/>
              <a:t>times) by revealing the elements of the hash chain in reverse order</a:t>
            </a:r>
          </a:p>
          <a:p>
            <a:pPr lvl="1">
              <a:lnSpc>
                <a:spcPct val="90000"/>
              </a:lnSpc>
            </a:pPr>
            <a:r>
              <a:rPr lang="en-US" altLang="en-US" sz="2000" dirty="0"/>
              <a:t>when </a:t>
            </a:r>
            <a:r>
              <a:rPr lang="en-US" altLang="en-US" sz="2000" dirty="0" err="1"/>
              <a:t>v</a:t>
            </a:r>
            <a:r>
              <a:rPr lang="en-US" altLang="en-US" sz="2000" baseline="-25000" dirty="0" err="1"/>
              <a:t>n-i</a:t>
            </a:r>
            <a:r>
              <a:rPr lang="en-US" altLang="en-US" sz="2000" dirty="0"/>
              <a:t> is revealed, verifiers can check if h</a:t>
            </a:r>
            <a:r>
              <a:rPr lang="en-US" altLang="en-US" sz="2000" baseline="30000" dirty="0"/>
              <a:t>(</a:t>
            </a:r>
            <a:r>
              <a:rPr lang="en-US" altLang="en-US" sz="2000" baseline="30000" dirty="0" err="1"/>
              <a:t>i</a:t>
            </a:r>
            <a:r>
              <a:rPr lang="en-US" altLang="en-US" sz="2000" baseline="30000" dirty="0"/>
              <a:t>)</a:t>
            </a:r>
            <a:r>
              <a:rPr lang="en-US" altLang="en-US" sz="2000" dirty="0"/>
              <a:t>(</a:t>
            </a:r>
            <a:r>
              <a:rPr lang="en-US" altLang="en-US" sz="2000" dirty="0" err="1"/>
              <a:t>v</a:t>
            </a:r>
            <a:r>
              <a:rPr lang="en-US" altLang="en-US" sz="2000" baseline="-25000" dirty="0" err="1"/>
              <a:t>n-i</a:t>
            </a:r>
            <a:r>
              <a:rPr lang="en-US" altLang="en-US" sz="2000" dirty="0"/>
              <a:t>) = </a:t>
            </a:r>
            <a:r>
              <a:rPr lang="en-US" altLang="en-US" sz="2000" dirty="0" err="1"/>
              <a:t>v</a:t>
            </a:r>
            <a:r>
              <a:rPr lang="en-US" altLang="en-US" sz="2000" baseline="-25000" dirty="0" err="1"/>
              <a:t>n</a:t>
            </a:r>
            <a:r>
              <a:rPr lang="en-US" altLang="en-US" sz="2000" dirty="0"/>
              <a:t>  (or h(</a:t>
            </a:r>
            <a:r>
              <a:rPr lang="en-US" altLang="en-US" sz="2000" dirty="0" err="1"/>
              <a:t>v</a:t>
            </a:r>
            <a:r>
              <a:rPr lang="en-US" altLang="en-US" sz="2000" baseline="-25000" dirty="0" err="1"/>
              <a:t>n-i</a:t>
            </a:r>
            <a:r>
              <a:rPr lang="en-US" altLang="en-US" sz="2000" dirty="0"/>
              <a:t>) = v</a:t>
            </a:r>
            <a:r>
              <a:rPr lang="en-US" altLang="en-US" sz="2000" baseline="-25000" dirty="0"/>
              <a:t>n-i+1</a:t>
            </a:r>
            <a:r>
              <a:rPr lang="en-US" altLang="en-US" sz="2000" dirty="0"/>
              <a:t> if they remember the last revealed element)</a:t>
            </a:r>
          </a:p>
          <a:p>
            <a:pPr lvl="1">
              <a:lnSpc>
                <a:spcPct val="90000"/>
              </a:lnSpc>
            </a:pPr>
            <a:r>
              <a:rPr lang="en-US" altLang="en-US" sz="2000" dirty="0"/>
              <a:t>each hash chain element can be used only </a:t>
            </a:r>
            <a:r>
              <a:rPr lang="en-US" altLang="en-US" sz="2000" b="1" i="1" dirty="0"/>
              <a:t>once</a:t>
            </a:r>
            <a:r>
              <a:rPr lang="en-US" altLang="en-US" sz="2000" dirty="0"/>
              <a:t> for authenticating Alice </a:t>
            </a:r>
          </a:p>
          <a:p>
            <a:endParaRPr lang="en-US"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52600"/>
            <a:ext cx="5029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02195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Merkle</a:t>
            </a:r>
            <a:r>
              <a:rPr lang="en-US" dirty="0" smtClean="0"/>
              <a:t> Trees</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119312"/>
            <a:ext cx="6950324" cy="313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15796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TESLA</a:t>
            </a:r>
            <a:endParaRPr lang="en-US" dirty="0"/>
          </a:p>
        </p:txBody>
      </p:sp>
      <p:sp>
        <p:nvSpPr>
          <p:cNvPr id="3" name="Content Placeholder 2"/>
          <p:cNvSpPr>
            <a:spLocks noGrp="1"/>
          </p:cNvSpPr>
          <p:nvPr>
            <p:ph sz="quarter" idx="1"/>
          </p:nvPr>
        </p:nvSpPr>
        <p:spPr/>
        <p:txBody>
          <a:bodyPr>
            <a:normAutofit fontScale="92500" lnSpcReduction="10000"/>
          </a:bodyPr>
          <a:lstStyle/>
          <a:p>
            <a:r>
              <a:rPr lang="en-US" altLang="en-US" sz="2000" dirty="0" smtClean="0"/>
              <a:t>Broadcast </a:t>
            </a:r>
            <a:r>
              <a:rPr lang="en-US" altLang="en-US" sz="2000" dirty="0"/>
              <a:t>authentication mechanism based on symmetric key cryptographic </a:t>
            </a:r>
            <a:r>
              <a:rPr lang="en-US" altLang="en-US" sz="2000" dirty="0" smtClean="0"/>
              <a:t>primitives</a:t>
            </a:r>
            <a:endParaRPr lang="en-US" altLang="en-US" sz="1200" dirty="0"/>
          </a:p>
          <a:p>
            <a:r>
              <a:rPr lang="en-US" altLang="en-US" sz="2000" dirty="0" smtClean="0"/>
              <a:t>Main </a:t>
            </a:r>
            <a:r>
              <a:rPr lang="en-US" altLang="en-US" sz="2000" dirty="0"/>
              <a:t>idea: asymmetry through delayed disclosure of authentication keys</a:t>
            </a:r>
          </a:p>
          <a:p>
            <a:pPr lvl="1"/>
            <a:r>
              <a:rPr lang="en-US" altLang="en-US" sz="1800" dirty="0"/>
              <a:t>Alice wants to broadcast a message m</a:t>
            </a:r>
          </a:p>
          <a:p>
            <a:pPr lvl="1"/>
            <a:r>
              <a:rPr lang="en-US" altLang="en-US" sz="1800" dirty="0"/>
              <a:t>Alice computes a MAC on m with a key unknown to the verifiers</a:t>
            </a:r>
          </a:p>
          <a:p>
            <a:pPr lvl="1"/>
            <a:r>
              <a:rPr lang="en-US" altLang="en-US" sz="1800" dirty="0"/>
              <a:t>V</a:t>
            </a:r>
            <a:r>
              <a:rPr lang="en-US" altLang="en-US" sz="1800" dirty="0" smtClean="0"/>
              <a:t>erifiers </a:t>
            </a:r>
            <a:r>
              <a:rPr lang="en-US" altLang="en-US" sz="1800" dirty="0"/>
              <a:t>receive message m with the MAC, but they cannot immediately verify authenticity</a:t>
            </a:r>
          </a:p>
          <a:p>
            <a:pPr lvl="1"/>
            <a:r>
              <a:rPr lang="en-US" altLang="en-US" sz="1800" dirty="0"/>
              <a:t>L</a:t>
            </a:r>
            <a:r>
              <a:rPr lang="en-US" altLang="en-US" sz="1800" dirty="0" smtClean="0"/>
              <a:t>ater</a:t>
            </a:r>
            <a:r>
              <a:rPr lang="en-US" altLang="en-US" sz="1800" dirty="0"/>
              <a:t>, Alice discloses the key used to compute the MAC</a:t>
            </a:r>
          </a:p>
          <a:p>
            <a:pPr lvl="1"/>
            <a:r>
              <a:rPr lang="en-US" altLang="en-US" sz="1800" dirty="0"/>
              <a:t>V</a:t>
            </a:r>
            <a:r>
              <a:rPr lang="en-US" altLang="en-US" sz="1800" dirty="0" smtClean="0"/>
              <a:t>erifiers </a:t>
            </a:r>
            <a:r>
              <a:rPr lang="en-US" altLang="en-US" sz="1800" dirty="0"/>
              <a:t>can now verify the MAC; if it is correct, they know that the message was sent by Alice, because at the time of reception nobody else knew the </a:t>
            </a:r>
            <a:r>
              <a:rPr lang="en-US" altLang="en-US" sz="1800" dirty="0" smtClean="0"/>
              <a:t>key</a:t>
            </a:r>
            <a:endParaRPr lang="en-US" altLang="en-US" sz="1200" dirty="0"/>
          </a:p>
          <a:p>
            <a:r>
              <a:rPr lang="en-US" altLang="en-US" sz="2000" dirty="0" smtClean="0"/>
              <a:t>Assumptions</a:t>
            </a:r>
            <a:r>
              <a:rPr lang="en-US" altLang="en-US" sz="2000" dirty="0"/>
              <a:t>:</a:t>
            </a:r>
          </a:p>
          <a:p>
            <a:pPr lvl="1"/>
            <a:r>
              <a:rPr lang="en-US" altLang="en-US" sz="1800" dirty="0"/>
              <a:t>L</a:t>
            </a:r>
            <a:r>
              <a:rPr lang="en-US" altLang="en-US" sz="1800" dirty="0" smtClean="0"/>
              <a:t>oose </a:t>
            </a:r>
            <a:r>
              <a:rPr lang="en-US" altLang="en-US" sz="1800" dirty="0"/>
              <a:t>time synchronization between the participants</a:t>
            </a:r>
          </a:p>
          <a:p>
            <a:pPr lvl="1"/>
            <a:r>
              <a:rPr lang="en-US" altLang="en-US" sz="1800" dirty="0"/>
              <a:t>E</a:t>
            </a:r>
            <a:r>
              <a:rPr lang="en-US" altLang="en-US" sz="1800" dirty="0" smtClean="0"/>
              <a:t>ach </a:t>
            </a:r>
            <a:r>
              <a:rPr lang="en-US" altLang="en-US" sz="1800" dirty="0"/>
              <a:t>party knows an upper bound on the maximum synchronization error</a:t>
            </a:r>
          </a:p>
          <a:p>
            <a:pPr lvl="1"/>
            <a:r>
              <a:rPr lang="en-US" altLang="en-US" sz="1800" dirty="0"/>
              <a:t>I</a:t>
            </a:r>
            <a:r>
              <a:rPr lang="en-US" altLang="en-US" sz="1800" dirty="0" smtClean="0"/>
              <a:t>nitial </a:t>
            </a:r>
            <a:r>
              <a:rPr lang="en-US" altLang="en-US" sz="1800" dirty="0"/>
              <a:t>secret between the parties to bootstrap the whole mechanism</a:t>
            </a:r>
          </a:p>
          <a:p>
            <a:endParaRPr lang="en-US" dirty="0"/>
          </a:p>
        </p:txBody>
      </p:sp>
    </p:spTree>
    <p:extLst>
      <p:ext uri="{BB962C8B-B14F-4D97-AF65-F5344CB8AC3E}">
        <p14:creationId xmlns:p14="http://schemas.microsoft.com/office/powerpoint/2010/main" val="12623817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TESLA (Contd..)</a:t>
            </a:r>
            <a:endParaRPr lang="en-US" dirty="0"/>
          </a:p>
        </p:txBody>
      </p:sp>
      <p:sp>
        <p:nvSpPr>
          <p:cNvPr id="3" name="Content Placeholder 2"/>
          <p:cNvSpPr>
            <a:spLocks noGrp="1"/>
          </p:cNvSpPr>
          <p:nvPr>
            <p:ph sz="quarter" idx="1"/>
          </p:nvPr>
        </p:nvSpPr>
        <p:spPr>
          <a:xfrm>
            <a:off x="612648" y="1600200"/>
            <a:ext cx="8153400" cy="2819400"/>
          </a:xfrm>
        </p:spPr>
        <p:txBody>
          <a:bodyPr>
            <a:normAutofit fontScale="77500" lnSpcReduction="20000"/>
          </a:bodyPr>
          <a:lstStyle/>
          <a:p>
            <a:pPr>
              <a:lnSpc>
                <a:spcPct val="90000"/>
              </a:lnSpc>
            </a:pPr>
            <a:r>
              <a:rPr lang="en-US" altLang="en-US" dirty="0"/>
              <a:t>MAC keys are consecutive elements in a one-way key chain:</a:t>
            </a:r>
          </a:p>
          <a:p>
            <a:pPr lvl="1">
              <a:lnSpc>
                <a:spcPct val="90000"/>
              </a:lnSpc>
            </a:pPr>
            <a:r>
              <a:rPr lang="en-US" altLang="en-US" dirty="0"/>
              <a:t>K</a:t>
            </a:r>
            <a:r>
              <a:rPr lang="en-US" altLang="en-US" baseline="-25000" dirty="0"/>
              <a:t>0</a:t>
            </a:r>
            <a:r>
              <a:rPr lang="en-US" altLang="en-US" dirty="0"/>
              <a:t> </a:t>
            </a:r>
            <a:r>
              <a:rPr lang="en-US" altLang="en-US" dirty="0">
                <a:sym typeface="Wingdings" pitchFamily="2" charset="2"/>
              </a:rPr>
              <a:t> K</a:t>
            </a:r>
            <a:r>
              <a:rPr lang="en-US" altLang="en-US" baseline="-25000" dirty="0">
                <a:sym typeface="Wingdings" pitchFamily="2" charset="2"/>
              </a:rPr>
              <a:t>1</a:t>
            </a:r>
            <a:r>
              <a:rPr lang="en-US" altLang="en-US" dirty="0">
                <a:sym typeface="Wingdings" pitchFamily="2" charset="2"/>
              </a:rPr>
              <a:t>  …  </a:t>
            </a:r>
            <a:r>
              <a:rPr lang="en-US" altLang="en-US" dirty="0" err="1">
                <a:sym typeface="Wingdings" pitchFamily="2" charset="2"/>
              </a:rPr>
              <a:t>K</a:t>
            </a:r>
            <a:r>
              <a:rPr lang="en-US" altLang="en-US" baseline="-25000" dirty="0" err="1">
                <a:sym typeface="Wingdings" pitchFamily="2" charset="2"/>
              </a:rPr>
              <a:t>n</a:t>
            </a:r>
            <a:endParaRPr lang="en-US" altLang="en-US" baseline="-25000" dirty="0"/>
          </a:p>
          <a:p>
            <a:pPr lvl="1">
              <a:lnSpc>
                <a:spcPct val="90000"/>
              </a:lnSpc>
            </a:pPr>
            <a:r>
              <a:rPr lang="en-US" altLang="en-US" dirty="0"/>
              <a:t>K</a:t>
            </a:r>
            <a:r>
              <a:rPr lang="en-US" altLang="en-US" baseline="-25000" dirty="0"/>
              <a:t>i</a:t>
            </a:r>
            <a:r>
              <a:rPr lang="en-US" altLang="en-US" dirty="0"/>
              <a:t> = h(K</a:t>
            </a:r>
            <a:r>
              <a:rPr lang="en-US" altLang="en-US" baseline="-25000" dirty="0"/>
              <a:t>i-1</a:t>
            </a:r>
            <a:r>
              <a:rPr lang="en-US" altLang="en-US" dirty="0" smtClean="0"/>
              <a:t>)</a:t>
            </a:r>
            <a:endParaRPr lang="en-US" altLang="en-US" dirty="0"/>
          </a:p>
          <a:p>
            <a:pPr>
              <a:lnSpc>
                <a:spcPct val="90000"/>
              </a:lnSpc>
            </a:pPr>
            <a:r>
              <a:rPr lang="en-US" altLang="en-US" dirty="0" smtClean="0"/>
              <a:t>Protocol </a:t>
            </a:r>
            <a:r>
              <a:rPr lang="en-US" altLang="en-US" dirty="0"/>
              <a:t>operation:</a:t>
            </a:r>
          </a:p>
          <a:p>
            <a:pPr lvl="1">
              <a:lnSpc>
                <a:spcPct val="90000"/>
              </a:lnSpc>
            </a:pPr>
            <a:r>
              <a:rPr lang="en-US" altLang="en-US" dirty="0"/>
              <a:t>setup: Alice sends </a:t>
            </a:r>
            <a:r>
              <a:rPr lang="en-US" altLang="en-US" dirty="0" err="1"/>
              <a:t>K</a:t>
            </a:r>
            <a:r>
              <a:rPr lang="en-US" altLang="en-US" baseline="-25000" dirty="0" err="1"/>
              <a:t>n</a:t>
            </a:r>
            <a:r>
              <a:rPr lang="en-US" altLang="en-US" dirty="0"/>
              <a:t> to each verifier in an authentic manner</a:t>
            </a:r>
          </a:p>
          <a:p>
            <a:pPr lvl="1">
              <a:lnSpc>
                <a:spcPct val="90000"/>
              </a:lnSpc>
            </a:pPr>
            <a:r>
              <a:rPr lang="en-US" altLang="en-US" dirty="0"/>
              <a:t>time is divided into epochs</a:t>
            </a:r>
          </a:p>
          <a:p>
            <a:pPr lvl="1">
              <a:lnSpc>
                <a:spcPct val="90000"/>
              </a:lnSpc>
            </a:pPr>
            <a:r>
              <a:rPr lang="en-US" altLang="en-US" dirty="0"/>
              <a:t>each message sent in epoch </a:t>
            </a:r>
            <a:r>
              <a:rPr lang="en-US" altLang="en-US" dirty="0" err="1"/>
              <a:t>i</a:t>
            </a:r>
            <a:r>
              <a:rPr lang="en-US" altLang="en-US" dirty="0"/>
              <a:t> is authenticated with key </a:t>
            </a:r>
            <a:r>
              <a:rPr lang="en-US" altLang="en-US" dirty="0" err="1"/>
              <a:t>K</a:t>
            </a:r>
            <a:r>
              <a:rPr lang="en-US" altLang="en-US" baseline="-25000" dirty="0" err="1"/>
              <a:t>n-i</a:t>
            </a:r>
            <a:endParaRPr lang="en-US" altLang="en-US" baseline="-25000" dirty="0"/>
          </a:p>
          <a:p>
            <a:pPr lvl="1">
              <a:lnSpc>
                <a:spcPct val="90000"/>
              </a:lnSpc>
            </a:pPr>
            <a:r>
              <a:rPr lang="en-US" altLang="en-US" dirty="0" err="1"/>
              <a:t>K</a:t>
            </a:r>
            <a:r>
              <a:rPr lang="en-US" altLang="en-US" baseline="-25000" dirty="0" err="1"/>
              <a:t>n-i</a:t>
            </a:r>
            <a:r>
              <a:rPr lang="en-US" altLang="en-US" dirty="0"/>
              <a:t> is disclosed in epoch </a:t>
            </a:r>
            <a:r>
              <a:rPr lang="en-US" altLang="en-US" dirty="0" err="1"/>
              <a:t>i+d</a:t>
            </a:r>
            <a:r>
              <a:rPr lang="en-US" altLang="en-US" dirty="0"/>
              <a:t>, where d is a system parameter</a:t>
            </a:r>
          </a:p>
          <a:p>
            <a:pPr lvl="1">
              <a:lnSpc>
                <a:spcPct val="90000"/>
              </a:lnSpc>
            </a:pPr>
            <a:r>
              <a:rPr lang="en-US" altLang="en-US" dirty="0" err="1"/>
              <a:t>K</a:t>
            </a:r>
            <a:r>
              <a:rPr lang="en-US" altLang="en-US" baseline="-25000" dirty="0" err="1"/>
              <a:t>n-i</a:t>
            </a:r>
            <a:r>
              <a:rPr lang="en-US" altLang="en-US" dirty="0"/>
              <a:t> is verified by checking h(</a:t>
            </a:r>
            <a:r>
              <a:rPr lang="en-US" altLang="en-US" dirty="0" err="1"/>
              <a:t>K</a:t>
            </a:r>
            <a:r>
              <a:rPr lang="en-US" altLang="en-US" baseline="-25000" dirty="0" err="1"/>
              <a:t>n-i</a:t>
            </a:r>
            <a:r>
              <a:rPr lang="en-US" altLang="en-US" dirty="0"/>
              <a:t>) = K</a:t>
            </a:r>
            <a:r>
              <a:rPr lang="en-US" altLang="en-US" baseline="-25000" dirty="0"/>
              <a:t>n-i+1</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876800"/>
            <a:ext cx="55626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4790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Adversary Models</a:t>
            </a:r>
            <a:endParaRPr lang="en-US" dirty="0"/>
          </a:p>
        </p:txBody>
      </p:sp>
      <p:sp>
        <p:nvSpPr>
          <p:cNvPr id="3" name="Content Placeholder 2"/>
          <p:cNvSpPr>
            <a:spLocks noGrp="1"/>
          </p:cNvSpPr>
          <p:nvPr>
            <p:ph sz="quarter" idx="1"/>
          </p:nvPr>
        </p:nvSpPr>
        <p:spPr/>
        <p:txBody>
          <a:bodyPr>
            <a:normAutofit lnSpcReduction="10000"/>
          </a:bodyPr>
          <a:lstStyle/>
          <a:p>
            <a:pPr>
              <a:lnSpc>
                <a:spcPct val="80000"/>
              </a:lnSpc>
            </a:pPr>
            <a:r>
              <a:rPr lang="en-US" altLang="en-US" sz="2000" dirty="0" err="1" smtClean="0"/>
              <a:t>Ciphertext</a:t>
            </a:r>
            <a:r>
              <a:rPr lang="en-US" altLang="en-US" sz="2000" dirty="0" smtClean="0"/>
              <a:t>-only </a:t>
            </a:r>
            <a:r>
              <a:rPr lang="en-US" altLang="en-US" sz="2000" dirty="0"/>
              <a:t>attack</a:t>
            </a:r>
          </a:p>
          <a:p>
            <a:pPr lvl="1">
              <a:lnSpc>
                <a:spcPct val="80000"/>
              </a:lnSpc>
            </a:pPr>
            <a:r>
              <a:rPr lang="en-US" altLang="en-US" sz="1800" dirty="0"/>
              <a:t>the adversary can only observe </a:t>
            </a:r>
            <a:r>
              <a:rPr lang="en-US" altLang="en-US" sz="1800" dirty="0" err="1"/>
              <a:t>ciphertexts</a:t>
            </a:r>
            <a:r>
              <a:rPr lang="en-US" altLang="en-US" sz="1800" dirty="0"/>
              <a:t> produced by the same encryption key</a:t>
            </a:r>
          </a:p>
          <a:p>
            <a:pPr lvl="4">
              <a:lnSpc>
                <a:spcPct val="80000"/>
              </a:lnSpc>
            </a:pPr>
            <a:endParaRPr lang="en-US" altLang="en-US" sz="1200" dirty="0"/>
          </a:p>
          <a:p>
            <a:pPr>
              <a:lnSpc>
                <a:spcPct val="80000"/>
              </a:lnSpc>
            </a:pPr>
            <a:r>
              <a:rPr lang="en-US" altLang="en-US" sz="2000" dirty="0" smtClean="0"/>
              <a:t>Known-plaintext </a:t>
            </a:r>
            <a:r>
              <a:rPr lang="en-US" altLang="en-US" sz="2000" dirty="0"/>
              <a:t>attack</a:t>
            </a:r>
          </a:p>
          <a:p>
            <a:pPr lvl="1">
              <a:lnSpc>
                <a:spcPct val="80000"/>
              </a:lnSpc>
            </a:pPr>
            <a:r>
              <a:rPr lang="en-US" altLang="en-US" sz="1800" dirty="0"/>
              <a:t>the adversary can obtain corresponding plaintext-</a:t>
            </a:r>
            <a:r>
              <a:rPr lang="en-US" altLang="en-US" sz="1800" dirty="0" err="1"/>
              <a:t>ciphertext</a:t>
            </a:r>
            <a:r>
              <a:rPr lang="en-US" altLang="en-US" sz="1800" dirty="0"/>
              <a:t> pairs produced with the same encryption key</a:t>
            </a:r>
          </a:p>
          <a:p>
            <a:pPr lvl="4">
              <a:lnSpc>
                <a:spcPct val="80000"/>
              </a:lnSpc>
            </a:pPr>
            <a:endParaRPr lang="en-US" altLang="en-US" sz="1200" dirty="0"/>
          </a:p>
          <a:p>
            <a:pPr>
              <a:lnSpc>
                <a:spcPct val="80000"/>
              </a:lnSpc>
            </a:pPr>
            <a:r>
              <a:rPr lang="en-US" altLang="en-US" sz="2000" dirty="0" smtClean="0"/>
              <a:t>(Adaptive</a:t>
            </a:r>
            <a:r>
              <a:rPr lang="en-US" altLang="en-US" sz="2000" dirty="0"/>
              <a:t>) </a:t>
            </a:r>
            <a:r>
              <a:rPr lang="en-US" altLang="en-US" sz="2000" dirty="0" smtClean="0"/>
              <a:t>Chosen-plaintext </a:t>
            </a:r>
            <a:r>
              <a:rPr lang="en-US" altLang="en-US" sz="2000" dirty="0"/>
              <a:t>attack</a:t>
            </a:r>
          </a:p>
          <a:p>
            <a:pPr lvl="1">
              <a:lnSpc>
                <a:spcPct val="80000"/>
              </a:lnSpc>
            </a:pPr>
            <a:r>
              <a:rPr lang="en-US" altLang="en-US" sz="1800" dirty="0"/>
              <a:t>the adversary can choose plaintexts and obtain the corresponding </a:t>
            </a:r>
            <a:r>
              <a:rPr lang="en-US" altLang="en-US" sz="1800" dirty="0" err="1"/>
              <a:t>ciphertexts</a:t>
            </a:r>
            <a:endParaRPr lang="en-US" altLang="en-US" sz="1800" dirty="0"/>
          </a:p>
          <a:p>
            <a:pPr lvl="4">
              <a:lnSpc>
                <a:spcPct val="80000"/>
              </a:lnSpc>
            </a:pPr>
            <a:endParaRPr lang="en-US" altLang="en-US" sz="1200" dirty="0"/>
          </a:p>
          <a:p>
            <a:pPr>
              <a:lnSpc>
                <a:spcPct val="80000"/>
              </a:lnSpc>
            </a:pPr>
            <a:r>
              <a:rPr lang="en-US" altLang="en-US" sz="2000" dirty="0" smtClean="0"/>
              <a:t>(Adaptive</a:t>
            </a:r>
            <a:r>
              <a:rPr lang="en-US" altLang="en-US" sz="2000" dirty="0"/>
              <a:t>) </a:t>
            </a:r>
            <a:r>
              <a:rPr lang="en-US" altLang="en-US" sz="2000" dirty="0" smtClean="0"/>
              <a:t>Chosen-</a:t>
            </a:r>
            <a:r>
              <a:rPr lang="en-US" altLang="en-US" sz="2000" dirty="0" err="1" smtClean="0"/>
              <a:t>ciphertext</a:t>
            </a:r>
            <a:r>
              <a:rPr lang="en-US" altLang="en-US" sz="2000" dirty="0" smtClean="0"/>
              <a:t> </a:t>
            </a:r>
            <a:r>
              <a:rPr lang="en-US" altLang="en-US" sz="2000" dirty="0"/>
              <a:t>attack</a:t>
            </a:r>
          </a:p>
          <a:p>
            <a:pPr lvl="1">
              <a:lnSpc>
                <a:spcPct val="80000"/>
              </a:lnSpc>
            </a:pPr>
            <a:r>
              <a:rPr lang="en-US" altLang="en-US" sz="1800" dirty="0"/>
              <a:t>the adversary can choose </a:t>
            </a:r>
            <a:r>
              <a:rPr lang="en-US" altLang="en-US" sz="1800" dirty="0" err="1"/>
              <a:t>ciphertexts</a:t>
            </a:r>
            <a:r>
              <a:rPr lang="en-US" altLang="en-US" sz="1800" dirty="0"/>
              <a:t> and obtain the corresponding plaintexts</a:t>
            </a:r>
          </a:p>
          <a:p>
            <a:pPr lvl="4">
              <a:lnSpc>
                <a:spcPct val="80000"/>
              </a:lnSpc>
            </a:pPr>
            <a:endParaRPr lang="en-US" altLang="en-US" sz="1200" dirty="0"/>
          </a:p>
          <a:p>
            <a:pPr>
              <a:lnSpc>
                <a:spcPct val="80000"/>
              </a:lnSpc>
            </a:pPr>
            <a:r>
              <a:rPr lang="en-US" altLang="en-US" sz="2000" dirty="0" smtClean="0"/>
              <a:t>Related-key </a:t>
            </a:r>
            <a:r>
              <a:rPr lang="en-US" altLang="en-US" sz="2000" dirty="0"/>
              <a:t>attack</a:t>
            </a:r>
          </a:p>
          <a:p>
            <a:pPr lvl="1">
              <a:lnSpc>
                <a:spcPct val="80000"/>
              </a:lnSpc>
            </a:pPr>
            <a:r>
              <a:rPr lang="en-US" altLang="en-US" sz="1800" dirty="0"/>
              <a:t>the adversary can obtain </a:t>
            </a:r>
            <a:r>
              <a:rPr lang="en-US" altLang="en-US" sz="1800" dirty="0" err="1"/>
              <a:t>ciphertexts</a:t>
            </a:r>
            <a:r>
              <a:rPr lang="en-US" altLang="en-US" sz="1800" dirty="0"/>
              <a:t>, or plaintext-</a:t>
            </a:r>
            <a:r>
              <a:rPr lang="en-US" altLang="en-US" sz="1800" dirty="0" err="1"/>
              <a:t>ciphertext</a:t>
            </a:r>
            <a:r>
              <a:rPr lang="en-US" altLang="en-US" sz="1800" dirty="0"/>
              <a:t> pairs that are produced with different encryption keys that are related in a known way to a specific encryption key</a:t>
            </a:r>
          </a:p>
          <a:p>
            <a:endParaRPr lang="en-US" dirty="0"/>
          </a:p>
        </p:txBody>
      </p:sp>
    </p:spTree>
    <p:extLst>
      <p:ext uri="{BB962C8B-B14F-4D97-AF65-F5344CB8AC3E}">
        <p14:creationId xmlns:p14="http://schemas.microsoft.com/office/powerpoint/2010/main" val="562502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of Encryption Schemes</a:t>
            </a:r>
            <a:endParaRPr lang="en-US" dirty="0"/>
          </a:p>
        </p:txBody>
      </p:sp>
      <p:sp>
        <p:nvSpPr>
          <p:cNvPr id="3" name="Content Placeholder 2"/>
          <p:cNvSpPr>
            <a:spLocks noGrp="1"/>
          </p:cNvSpPr>
          <p:nvPr>
            <p:ph sz="quarter" idx="1"/>
          </p:nvPr>
        </p:nvSpPr>
        <p:spPr/>
        <p:txBody>
          <a:bodyPr>
            <a:normAutofit lnSpcReduction="10000"/>
          </a:bodyPr>
          <a:lstStyle/>
          <a:p>
            <a:r>
              <a:rPr lang="en-US" altLang="en-US" dirty="0"/>
              <a:t>An encryption scheme is secure in a given adversary model if it is computationally infeasible for the adversary to determine the target decryption key under the assumptions of the given </a:t>
            </a:r>
            <a:r>
              <a:rPr lang="en-US" altLang="en-US" dirty="0" smtClean="0"/>
              <a:t>model</a:t>
            </a:r>
            <a:endParaRPr lang="en-US" altLang="en-US" dirty="0"/>
          </a:p>
          <a:p>
            <a:r>
              <a:rPr lang="en-US" altLang="en-US" dirty="0"/>
              <a:t>For many encryption schemes used in practice, no proof of security exists</a:t>
            </a:r>
          </a:p>
          <a:p>
            <a:pPr lvl="1"/>
            <a:r>
              <a:rPr lang="en-US" altLang="en-US" dirty="0"/>
              <a:t>T</a:t>
            </a:r>
            <a:r>
              <a:rPr lang="en-US" altLang="en-US" dirty="0" smtClean="0"/>
              <a:t>hese </a:t>
            </a:r>
            <a:r>
              <a:rPr lang="en-US" altLang="en-US" dirty="0"/>
              <a:t>schemes are used, nevertheless, because they are efficient and they resist all known </a:t>
            </a:r>
            <a:r>
              <a:rPr lang="en-US" altLang="en-US" dirty="0" smtClean="0"/>
              <a:t>attacks</a:t>
            </a:r>
            <a:endParaRPr lang="en-US" altLang="en-US" dirty="0"/>
          </a:p>
          <a:p>
            <a:r>
              <a:rPr lang="en-US" altLang="en-US" dirty="0"/>
              <a:t>Some encryption schemes are provably secure, however these schemes are often inefficient</a:t>
            </a:r>
          </a:p>
          <a:p>
            <a:endParaRPr lang="en-US" dirty="0"/>
          </a:p>
        </p:txBody>
      </p:sp>
    </p:spTree>
    <p:extLst>
      <p:ext uri="{BB962C8B-B14F-4D97-AF65-F5344CB8AC3E}">
        <p14:creationId xmlns:p14="http://schemas.microsoft.com/office/powerpoint/2010/main" val="1140087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Classification of Encryption Schemes</a:t>
            </a:r>
            <a:endParaRPr lang="en-US" dirty="0"/>
          </a:p>
        </p:txBody>
      </p:sp>
      <p:sp>
        <p:nvSpPr>
          <p:cNvPr id="3" name="Content Placeholder 2"/>
          <p:cNvSpPr>
            <a:spLocks noGrp="1"/>
          </p:cNvSpPr>
          <p:nvPr>
            <p:ph sz="quarter" idx="1"/>
          </p:nvPr>
        </p:nvSpPr>
        <p:spPr/>
        <p:txBody>
          <a:bodyPr>
            <a:normAutofit lnSpcReduction="10000"/>
          </a:bodyPr>
          <a:lstStyle/>
          <a:p>
            <a:pPr>
              <a:lnSpc>
                <a:spcPct val="90000"/>
              </a:lnSpc>
            </a:pPr>
            <a:r>
              <a:rPr lang="en-US" altLang="en-US" dirty="0" smtClean="0"/>
              <a:t>Symmetric-key </a:t>
            </a:r>
            <a:r>
              <a:rPr lang="en-US" altLang="en-US" dirty="0"/>
              <a:t>encryption</a:t>
            </a:r>
          </a:p>
          <a:p>
            <a:pPr lvl="1">
              <a:lnSpc>
                <a:spcPct val="90000"/>
              </a:lnSpc>
            </a:pPr>
            <a:r>
              <a:rPr lang="en-US" altLang="en-US" dirty="0"/>
              <a:t>it is easy to compute K’ from K (and vice versa)</a:t>
            </a:r>
          </a:p>
          <a:p>
            <a:pPr lvl="1">
              <a:lnSpc>
                <a:spcPct val="90000"/>
              </a:lnSpc>
            </a:pPr>
            <a:r>
              <a:rPr lang="en-US" altLang="en-US" dirty="0"/>
              <a:t>usually K’ = K</a:t>
            </a:r>
          </a:p>
          <a:p>
            <a:pPr lvl="1">
              <a:lnSpc>
                <a:spcPct val="90000"/>
              </a:lnSpc>
            </a:pPr>
            <a:r>
              <a:rPr lang="en-US" altLang="en-US" dirty="0"/>
              <a:t>two main types: </a:t>
            </a:r>
          </a:p>
          <a:p>
            <a:pPr lvl="2">
              <a:lnSpc>
                <a:spcPct val="90000"/>
              </a:lnSpc>
            </a:pPr>
            <a:r>
              <a:rPr lang="en-US" altLang="en-US" dirty="0"/>
              <a:t>stream ciphers – operate on individual characters of the plaintext </a:t>
            </a:r>
          </a:p>
          <a:p>
            <a:pPr lvl="2">
              <a:lnSpc>
                <a:spcPct val="90000"/>
              </a:lnSpc>
            </a:pPr>
            <a:r>
              <a:rPr lang="en-US" altLang="en-US" dirty="0"/>
              <a:t>block ciphers – process the plaintext in larger blocks of </a:t>
            </a:r>
            <a:r>
              <a:rPr lang="en-US" altLang="en-US" dirty="0" smtClean="0"/>
              <a:t>characters</a:t>
            </a:r>
            <a:endParaRPr lang="en-US" altLang="en-US" dirty="0"/>
          </a:p>
          <a:p>
            <a:pPr>
              <a:lnSpc>
                <a:spcPct val="90000"/>
              </a:lnSpc>
            </a:pPr>
            <a:r>
              <a:rPr lang="en-US" altLang="en-US" dirty="0" smtClean="0"/>
              <a:t>Asymmetric-key </a:t>
            </a:r>
            <a:r>
              <a:rPr lang="en-US" altLang="en-US" dirty="0"/>
              <a:t>encryption</a:t>
            </a:r>
          </a:p>
          <a:p>
            <a:pPr lvl="1">
              <a:lnSpc>
                <a:spcPct val="90000"/>
              </a:lnSpc>
            </a:pPr>
            <a:r>
              <a:rPr lang="en-US" altLang="en-US" dirty="0"/>
              <a:t>it is hard (computationally infeasible) to compute K’ from K</a:t>
            </a:r>
          </a:p>
          <a:p>
            <a:pPr lvl="1">
              <a:lnSpc>
                <a:spcPct val="90000"/>
              </a:lnSpc>
            </a:pPr>
            <a:r>
              <a:rPr lang="en-US" altLang="en-US" dirty="0"/>
              <a:t>K can be made public (</a:t>
            </a:r>
            <a:r>
              <a:rPr lang="en-US" altLang="en-US" dirty="0">
                <a:sym typeface="Wingdings" pitchFamily="2" charset="2"/>
              </a:rPr>
              <a:t> </a:t>
            </a:r>
            <a:r>
              <a:rPr lang="en-US" altLang="en-US" dirty="0"/>
              <a:t>public-key cryptography)</a:t>
            </a:r>
          </a:p>
          <a:p>
            <a:endParaRPr lang="en-US" dirty="0"/>
          </a:p>
        </p:txBody>
      </p:sp>
    </p:spTree>
    <p:extLst>
      <p:ext uri="{BB962C8B-B14F-4D97-AF65-F5344CB8AC3E}">
        <p14:creationId xmlns:p14="http://schemas.microsoft.com/office/powerpoint/2010/main" val="4030983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Popular Encryption Ciphers</a:t>
            </a:r>
            <a:endParaRPr lang="en-US" dirty="0"/>
          </a:p>
        </p:txBody>
      </p:sp>
      <p:sp>
        <p:nvSpPr>
          <p:cNvPr id="3" name="Content Placeholder 2"/>
          <p:cNvSpPr>
            <a:spLocks noGrp="1"/>
          </p:cNvSpPr>
          <p:nvPr>
            <p:ph sz="quarter" idx="1"/>
          </p:nvPr>
        </p:nvSpPr>
        <p:spPr/>
        <p:txBody>
          <a:bodyPr/>
          <a:lstStyle/>
          <a:p>
            <a:r>
              <a:rPr lang="en-US" dirty="0" smtClean="0"/>
              <a:t>Stream Cipher</a:t>
            </a:r>
          </a:p>
          <a:p>
            <a:pPr lvl="1"/>
            <a:r>
              <a:rPr lang="en-US" dirty="0" smtClean="0"/>
              <a:t>One-Time-Pad </a:t>
            </a:r>
            <a:endParaRPr lang="en-US" dirty="0"/>
          </a:p>
          <a:p>
            <a:pPr lvl="1"/>
            <a:r>
              <a:rPr lang="en-US" dirty="0" smtClean="0"/>
              <a:t>RC4</a:t>
            </a:r>
            <a:endParaRPr lang="en-US" dirty="0"/>
          </a:p>
          <a:p>
            <a:r>
              <a:rPr lang="en-US" dirty="0" smtClean="0"/>
              <a:t>Block Cipher</a:t>
            </a:r>
          </a:p>
          <a:p>
            <a:pPr lvl="1"/>
            <a:r>
              <a:rPr lang="en-US" dirty="0" smtClean="0"/>
              <a:t>DES/AES</a:t>
            </a:r>
          </a:p>
          <a:p>
            <a:pPr lvl="1"/>
            <a:r>
              <a:rPr lang="en-US" dirty="0" smtClean="0"/>
              <a:t>RC5</a:t>
            </a:r>
            <a:endParaRPr lang="en-US" dirty="0"/>
          </a:p>
        </p:txBody>
      </p:sp>
    </p:spTree>
    <p:extLst>
      <p:ext uri="{BB962C8B-B14F-4D97-AF65-F5344CB8AC3E}">
        <p14:creationId xmlns:p14="http://schemas.microsoft.com/office/powerpoint/2010/main" val="36263690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1155</TotalTime>
  <Words>2999</Words>
  <Application>Microsoft Office PowerPoint</Application>
  <PresentationFormat>On-screen Show (4:3)</PresentationFormat>
  <Paragraphs>358</Paragraphs>
  <Slides>58</Slides>
  <Notes>1</Notes>
  <HiddenSlides>2</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Median</vt:lpstr>
      <vt:lpstr>Introduction to Cryptography</vt:lpstr>
      <vt:lpstr>Lecture Outline</vt:lpstr>
      <vt:lpstr>Introduction to Cryptography</vt:lpstr>
      <vt:lpstr>Security Mechanisms</vt:lpstr>
      <vt:lpstr>Classical Model of Encryption</vt:lpstr>
      <vt:lpstr>Adversary Models</vt:lpstr>
      <vt:lpstr>Security of Encryption Schemes</vt:lpstr>
      <vt:lpstr>Classification of Encryption Schemes</vt:lpstr>
      <vt:lpstr>Popular Encryption Ciphers</vt:lpstr>
      <vt:lpstr>Stream Ciphers</vt:lpstr>
      <vt:lpstr>Vernam Cipher and One-time pad</vt:lpstr>
      <vt:lpstr>Block Ciphers</vt:lpstr>
      <vt:lpstr>Block Cipher Design Criteria</vt:lpstr>
      <vt:lpstr>Block Cipher modes of operation</vt:lpstr>
      <vt:lpstr>Block Cipher – ECB mode</vt:lpstr>
      <vt:lpstr>Block Cipher – CBC mode</vt:lpstr>
      <vt:lpstr>Block Cipher – CFB mode</vt:lpstr>
      <vt:lpstr>Block Cipher – OFB mode</vt:lpstr>
      <vt:lpstr>Block Cipher – CTR mode</vt:lpstr>
      <vt:lpstr>Hash Functions</vt:lpstr>
      <vt:lpstr>Desirable properties of Hash functions</vt:lpstr>
      <vt:lpstr>Iterated Hash Functions</vt:lpstr>
      <vt:lpstr>Message Authentication Codes</vt:lpstr>
      <vt:lpstr>Desirable properties of MAC functions</vt:lpstr>
      <vt:lpstr>MAC generation and verification</vt:lpstr>
      <vt:lpstr>CBC-MAC</vt:lpstr>
      <vt:lpstr>HMAC</vt:lpstr>
      <vt:lpstr>Asymmetric Cryptography</vt:lpstr>
      <vt:lpstr>Hardness of Asymmetric Cryptography</vt:lpstr>
      <vt:lpstr>RSA Scheme</vt:lpstr>
      <vt:lpstr>Relation to factoring</vt:lpstr>
      <vt:lpstr>Need for Salting</vt:lpstr>
      <vt:lpstr>El-Gamal Encryption Scheme</vt:lpstr>
      <vt:lpstr>Relation to hard problem</vt:lpstr>
      <vt:lpstr>Digital Enveloping</vt:lpstr>
      <vt:lpstr>Digital Signatures</vt:lpstr>
      <vt:lpstr>Digital Signatures</vt:lpstr>
      <vt:lpstr>Attacks on Digital Signature Schemes</vt:lpstr>
      <vt:lpstr>Hash and Sign paradigm</vt:lpstr>
      <vt:lpstr>Examples of Digital Signature Schemes</vt:lpstr>
      <vt:lpstr>Session Key Establishment Protocols</vt:lpstr>
      <vt:lpstr>Session key Establishment Protocols</vt:lpstr>
      <vt:lpstr>Basic Classification</vt:lpstr>
      <vt:lpstr>Further Services</vt:lpstr>
      <vt:lpstr>Further protocol characteristics</vt:lpstr>
      <vt:lpstr>Wide Mouth Frog Protocol</vt:lpstr>
      <vt:lpstr>A flaw in the Wide Mouth Frog Protocol </vt:lpstr>
      <vt:lpstr>Signed Encrypted Keys</vt:lpstr>
      <vt:lpstr>Diffie Hellman Protocol</vt:lpstr>
      <vt:lpstr>Pseudorandom Number Generators</vt:lpstr>
      <vt:lpstr>Pseudo-Random Number Generators</vt:lpstr>
      <vt:lpstr>General Operation of PRNGs</vt:lpstr>
      <vt:lpstr>Desirable properties of PRNGs</vt:lpstr>
      <vt:lpstr>Advanced Authentication Techniques</vt:lpstr>
      <vt:lpstr>Hash Chains</vt:lpstr>
      <vt:lpstr>Merkle Trees</vt:lpstr>
      <vt:lpstr>TESLA</vt:lpstr>
      <vt:lpstr>TESLA (Contd..)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compuram</dc:creator>
  <cp:lastModifiedBy>compuram</cp:lastModifiedBy>
  <cp:revision>254</cp:revision>
  <dcterms:created xsi:type="dcterms:W3CDTF">2006-08-16T00:00:00Z</dcterms:created>
  <dcterms:modified xsi:type="dcterms:W3CDTF">2017-02-13T13:15:51Z</dcterms:modified>
</cp:coreProperties>
</file>