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67" r:id="rId11"/>
    <p:sldId id="258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7" r:id="rId24"/>
    <p:sldId id="289" r:id="rId25"/>
    <p:sldId id="290" r:id="rId26"/>
    <p:sldId id="291" r:id="rId27"/>
    <p:sldId id="292" r:id="rId28"/>
    <p:sldId id="293" r:id="rId29"/>
    <p:sldId id="294" r:id="rId30"/>
    <p:sldId id="303" r:id="rId31"/>
    <p:sldId id="309" r:id="rId32"/>
    <p:sldId id="312" r:id="rId33"/>
    <p:sldId id="311" r:id="rId34"/>
    <p:sldId id="310" r:id="rId35"/>
    <p:sldId id="313" r:id="rId36"/>
    <p:sldId id="304" r:id="rId37"/>
    <p:sldId id="302" r:id="rId38"/>
    <p:sldId id="305" r:id="rId39"/>
    <p:sldId id="306" r:id="rId40"/>
    <p:sldId id="307" r:id="rId41"/>
    <p:sldId id="308" r:id="rId42"/>
    <p:sldId id="301" r:id="rId43"/>
    <p:sldId id="299" r:id="rId44"/>
    <p:sldId id="295" r:id="rId45"/>
    <p:sldId id="296" r:id="rId46"/>
    <p:sldId id="297" r:id="rId47"/>
    <p:sldId id="300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SecURITY</a:t>
            </a:r>
            <a:r>
              <a:rPr lang="en-US" dirty="0" smtClean="0"/>
              <a:t> FOR EXISTING wireless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Sriram Sankaran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7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3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GSM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/>
              <a:t>main security requirement</a:t>
            </a:r>
          </a:p>
          <a:p>
            <a:pPr lvl="1"/>
            <a:r>
              <a:rPr lang="en-US" altLang="en-US" dirty="0"/>
              <a:t>subscriber authentication (for the sake of billing)</a:t>
            </a:r>
          </a:p>
          <a:p>
            <a:pPr lvl="2"/>
            <a:r>
              <a:rPr lang="en-US" altLang="en-US" sz="1800" dirty="0"/>
              <a:t>challenge-response protocol</a:t>
            </a:r>
          </a:p>
          <a:p>
            <a:pPr lvl="2"/>
            <a:r>
              <a:rPr lang="en-US" altLang="en-US" sz="1800" dirty="0"/>
              <a:t>long-term secret key shared between the subscriber and the home network operator</a:t>
            </a:r>
          </a:p>
          <a:p>
            <a:pPr lvl="2"/>
            <a:r>
              <a:rPr lang="en-US" altLang="en-US" sz="1800" dirty="0"/>
              <a:t>supports roaming without revealing long-term key to the visited </a:t>
            </a:r>
            <a:r>
              <a:rPr lang="en-US" altLang="en-US" sz="1800" dirty="0" smtClean="0"/>
              <a:t>networks</a:t>
            </a:r>
            <a:endParaRPr lang="en-US" altLang="en-US" dirty="0"/>
          </a:p>
          <a:p>
            <a:r>
              <a:rPr lang="en-US" altLang="en-US" dirty="0"/>
              <a:t>other security services provided by GSM</a:t>
            </a:r>
          </a:p>
          <a:p>
            <a:pPr lvl="1"/>
            <a:r>
              <a:rPr lang="en-US" altLang="en-US" dirty="0"/>
              <a:t>confidentiality of communications and signaling </a:t>
            </a:r>
            <a:r>
              <a:rPr lang="en-US" altLang="en-US" dirty="0">
                <a:solidFill>
                  <a:srgbClr val="FF3F3F"/>
                </a:solidFill>
              </a:rPr>
              <a:t>over the wireless interface</a:t>
            </a:r>
          </a:p>
          <a:p>
            <a:pPr lvl="2"/>
            <a:r>
              <a:rPr lang="en-US" altLang="en-US" sz="1800" dirty="0"/>
              <a:t>encryption key shared between the subscriber and the visited network is established with the help of the home network as part of the subscriber authentication protocol</a:t>
            </a:r>
          </a:p>
          <a:p>
            <a:pPr lvl="1"/>
            <a:r>
              <a:rPr lang="en-US" altLang="en-US" dirty="0"/>
              <a:t>protection of the subscriber’s identity from eavesdroppers </a:t>
            </a:r>
            <a:r>
              <a:rPr lang="en-US" altLang="en-US" dirty="0">
                <a:solidFill>
                  <a:srgbClr val="FF3F3F"/>
                </a:solidFill>
              </a:rPr>
              <a:t>on the wireless interface</a:t>
            </a:r>
          </a:p>
          <a:p>
            <a:pPr lvl="2"/>
            <a:r>
              <a:rPr lang="en-US" altLang="en-US" sz="1800" dirty="0"/>
              <a:t>usage of short-term temporary identifiers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6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SIM Card (Subscriber Identity Module)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Must be tamper-resistant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Protected by a PIN code (checked locally by the SIM)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Is removable from the terminal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Contains all data specific to the end user which have to reside in the Mobile Station: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IMSI: International Mobile Subscriber Identity (permanent user’s identity)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PIN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TMSI (Temporary Mobile Subscriber Identity)</a:t>
            </a:r>
          </a:p>
          <a:p>
            <a:pPr lvl="1">
              <a:lnSpc>
                <a:spcPct val="90000"/>
              </a:lnSpc>
            </a:pPr>
            <a:r>
              <a:rPr lang="fr-CH" altLang="en-US" dirty="0"/>
              <a:t>K</a:t>
            </a:r>
            <a:r>
              <a:rPr lang="fr-CH" altLang="en-US" baseline="-25000" dirty="0"/>
              <a:t>i </a:t>
            </a:r>
            <a:r>
              <a:rPr lang="fr-CH" altLang="en-US" dirty="0"/>
              <a:t>:</a:t>
            </a:r>
            <a:r>
              <a:rPr lang="fr-CH" altLang="en-US" baseline="-25000" dirty="0"/>
              <a:t> </a:t>
            </a:r>
            <a:r>
              <a:rPr lang="en-US" altLang="en-US" dirty="0"/>
              <a:t>User’s secret key </a:t>
            </a:r>
          </a:p>
          <a:p>
            <a:pPr lvl="1">
              <a:lnSpc>
                <a:spcPct val="90000"/>
              </a:lnSpc>
            </a:pPr>
            <a:r>
              <a:rPr lang="fr-CH" altLang="en-US" dirty="0" err="1"/>
              <a:t>K</a:t>
            </a:r>
            <a:r>
              <a:rPr lang="fr-CH" altLang="en-US" baseline="-25000" dirty="0" err="1"/>
              <a:t>c</a:t>
            </a:r>
            <a:r>
              <a:rPr lang="fr-CH" altLang="en-US" baseline="-25000" dirty="0"/>
              <a:t> </a:t>
            </a:r>
            <a:r>
              <a:rPr lang="en-US" altLang="en-US" dirty="0"/>
              <a:t>: Ciphering key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List of the last call attempts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List of preferred operators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Supplementary service data (abbreviated dialing, last short messages received</a:t>
            </a:r>
            <a:r>
              <a:rPr lang="en-US" altLang="en-US" dirty="0" smtClean="0"/>
              <a:t>,...)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Cryptographic Algorithms for GSM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6348412" cy="429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90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GSM Authentication Protocol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2209800"/>
            <a:ext cx="713422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13422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726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Ciphering in GSM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543726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 on GSM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Focused on the protection of the air interface</a:t>
            </a:r>
          </a:p>
          <a:p>
            <a:r>
              <a:rPr lang="en-US" altLang="en-US" dirty="0" smtClean="0"/>
              <a:t>The </a:t>
            </a:r>
            <a:r>
              <a:rPr lang="en-US" altLang="en-US" dirty="0"/>
              <a:t>visited network has access to all data (except the secret key of the end user)</a:t>
            </a:r>
          </a:p>
          <a:p>
            <a:r>
              <a:rPr lang="en-US" altLang="en-US" dirty="0"/>
              <a:t>Generally robust, but a few successful attacks have been reported:</a:t>
            </a:r>
          </a:p>
          <a:p>
            <a:pPr lvl="1"/>
            <a:r>
              <a:rPr lang="en-US" altLang="en-US" dirty="0"/>
              <a:t>faked base stations </a:t>
            </a:r>
          </a:p>
          <a:p>
            <a:pPr lvl="1"/>
            <a:r>
              <a:rPr lang="en-US" altLang="en-US" dirty="0"/>
              <a:t>cloning of the SIM card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2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3GPP Security Principles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fr-CH" altLang="en-US" dirty="0" err="1"/>
              <a:t>Reuse</a:t>
            </a:r>
            <a:r>
              <a:rPr lang="fr-CH" altLang="en-US" dirty="0"/>
              <a:t> of 2</a:t>
            </a:r>
            <a:r>
              <a:rPr lang="fr-CH" altLang="en-US" baseline="30000" dirty="0"/>
              <a:t>nd</a:t>
            </a:r>
            <a:r>
              <a:rPr lang="fr-CH" altLang="en-US" dirty="0"/>
              <a:t> </a:t>
            </a:r>
            <a:r>
              <a:rPr lang="fr-CH" altLang="en-US" dirty="0" err="1"/>
              <a:t>generation</a:t>
            </a:r>
            <a:r>
              <a:rPr lang="fr-CH" altLang="en-US" dirty="0"/>
              <a:t> </a:t>
            </a:r>
            <a:r>
              <a:rPr lang="fr-CH" altLang="en-US" dirty="0" err="1"/>
              <a:t>security</a:t>
            </a:r>
            <a:r>
              <a:rPr lang="fr-CH" altLang="en-US" dirty="0"/>
              <a:t> </a:t>
            </a:r>
            <a:r>
              <a:rPr lang="fr-CH" altLang="en-US" dirty="0" err="1"/>
              <a:t>principles</a:t>
            </a:r>
            <a:r>
              <a:rPr lang="fr-CH" altLang="en-US" dirty="0"/>
              <a:t> (GSM):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Removable hardware security module </a:t>
            </a:r>
          </a:p>
          <a:p>
            <a:pPr lvl="2">
              <a:lnSpc>
                <a:spcPct val="90000"/>
              </a:lnSpc>
            </a:pPr>
            <a:r>
              <a:rPr lang="en-GB" altLang="en-US" sz="1800" dirty="0"/>
              <a:t>In GSM: SIM card</a:t>
            </a:r>
          </a:p>
          <a:p>
            <a:pPr lvl="2">
              <a:lnSpc>
                <a:spcPct val="90000"/>
              </a:lnSpc>
            </a:pPr>
            <a:r>
              <a:rPr lang="en-GB" altLang="en-US" sz="1800" dirty="0"/>
              <a:t>In 3GPP: USIM (User Services Identity Module)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Radio interface encryption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Limited trust in the Visited Network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Protection of the identity of the end user (especially on the radio interface</a:t>
            </a:r>
            <a:r>
              <a:rPr lang="en-GB" altLang="en-US" dirty="0" smtClean="0"/>
              <a:t>)</a:t>
            </a:r>
            <a:endParaRPr lang="en-GB" altLang="en-US" dirty="0"/>
          </a:p>
          <a:p>
            <a:pPr>
              <a:lnSpc>
                <a:spcPct val="90000"/>
              </a:lnSpc>
            </a:pPr>
            <a:r>
              <a:rPr lang="en-GB" altLang="en-US" dirty="0"/>
              <a:t>Correction of the following weaknesses of the previous generation: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Possible attacks from a faked base station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Cipher keys and authentication data transmitted in clear between and within networks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Encryption not used in some networks </a:t>
            </a:r>
            <a:r>
              <a:rPr lang="en-GB" altLang="en-US" dirty="0">
                <a:sym typeface="Wingdings" pitchFamily="2" charset="2"/>
              </a:rPr>
              <a:t> open to fraud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ym typeface="Wingdings" pitchFamily="2" charset="2"/>
              </a:rPr>
              <a:t>Data integrity not provided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6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3GPP Security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CH" altLang="en-US" dirty="0"/>
              <a:t>New </a:t>
            </a:r>
            <a:r>
              <a:rPr lang="fr-CH" altLang="en-US" dirty="0" err="1"/>
              <a:t>security</a:t>
            </a:r>
            <a:r>
              <a:rPr lang="fr-CH" altLang="en-US" dirty="0"/>
              <a:t> </a:t>
            </a:r>
            <a:r>
              <a:rPr lang="fr-CH" altLang="en-US" dirty="0" err="1"/>
              <a:t>features</a:t>
            </a:r>
            <a:endParaRPr lang="fr-CH" altLang="en-US" dirty="0"/>
          </a:p>
          <a:p>
            <a:pPr lvl="1"/>
            <a:r>
              <a:rPr lang="fr-CH" altLang="en-US" dirty="0"/>
              <a:t>New </a:t>
            </a:r>
            <a:r>
              <a:rPr lang="fr-CH" altLang="en-US" dirty="0" err="1"/>
              <a:t>kind</a:t>
            </a:r>
            <a:r>
              <a:rPr lang="fr-CH" altLang="en-US" dirty="0"/>
              <a:t> of service providers (content providers, HLR </a:t>
            </a:r>
            <a:r>
              <a:rPr lang="fr-CH" altLang="en-US" dirty="0" err="1"/>
              <a:t>only</a:t>
            </a:r>
            <a:r>
              <a:rPr lang="fr-CH" altLang="en-US" dirty="0"/>
              <a:t> service providers,…)</a:t>
            </a:r>
          </a:p>
          <a:p>
            <a:pPr lvl="1"/>
            <a:r>
              <a:rPr lang="fr-CH" altLang="en-US" dirty="0" err="1"/>
              <a:t>Increased</a:t>
            </a:r>
            <a:r>
              <a:rPr lang="fr-CH" altLang="en-US" dirty="0"/>
              <a:t> control for the user over </a:t>
            </a:r>
            <a:r>
              <a:rPr lang="fr-CH" altLang="en-US" dirty="0" err="1"/>
              <a:t>their</a:t>
            </a:r>
            <a:r>
              <a:rPr lang="fr-CH" altLang="en-US" dirty="0"/>
              <a:t> service profile</a:t>
            </a:r>
          </a:p>
          <a:p>
            <a:pPr lvl="1"/>
            <a:r>
              <a:rPr lang="fr-CH" altLang="en-US" dirty="0" err="1"/>
              <a:t>Enhanced</a:t>
            </a:r>
            <a:r>
              <a:rPr lang="fr-CH" altLang="en-US" dirty="0"/>
              <a:t> </a:t>
            </a:r>
            <a:r>
              <a:rPr lang="fr-CH" altLang="en-US" dirty="0" err="1"/>
              <a:t>resistance</a:t>
            </a:r>
            <a:r>
              <a:rPr lang="fr-CH" altLang="en-US" dirty="0"/>
              <a:t> to active </a:t>
            </a:r>
            <a:r>
              <a:rPr lang="fr-CH" altLang="en-US" dirty="0" err="1"/>
              <a:t>attacks</a:t>
            </a:r>
            <a:endParaRPr lang="fr-CH" altLang="en-US" dirty="0"/>
          </a:p>
          <a:p>
            <a:pPr lvl="1"/>
            <a:r>
              <a:rPr lang="fr-CH" altLang="en-US" dirty="0" err="1"/>
              <a:t>Increased</a:t>
            </a:r>
            <a:r>
              <a:rPr lang="fr-CH" altLang="en-US" dirty="0"/>
              <a:t> importance of non-</a:t>
            </a:r>
            <a:r>
              <a:rPr lang="fr-CH" altLang="en-US" dirty="0" err="1"/>
              <a:t>voice</a:t>
            </a:r>
            <a:r>
              <a:rPr lang="fr-CH" altLang="en-US" dirty="0"/>
              <a:t> services</a:t>
            </a:r>
          </a:p>
          <a:p>
            <a:pPr marL="365760" lvl="1" indent="0">
              <a:buNone/>
            </a:pPr>
            <a:endParaRPr lang="fr-CH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8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Authentication in 3GPP 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832" y="1981200"/>
            <a:ext cx="60579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092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Security for Existing Wireless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Cellular</a:t>
            </a:r>
          </a:p>
          <a:p>
            <a:pPr lvl="1"/>
            <a:r>
              <a:rPr lang="en-US" dirty="0" smtClean="0"/>
              <a:t>GSM, UMTS</a:t>
            </a:r>
          </a:p>
          <a:p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 smtClean="0"/>
              <a:t>IEEE 802.11</a:t>
            </a:r>
          </a:p>
          <a:p>
            <a:r>
              <a:rPr lang="en-US" dirty="0" smtClean="0"/>
              <a:t>Wireless Personal Area Networks</a:t>
            </a:r>
          </a:p>
          <a:p>
            <a:pPr lvl="1"/>
            <a:r>
              <a:rPr lang="en-US" dirty="0" smtClean="0"/>
              <a:t>Bluetooth</a:t>
            </a:r>
          </a:p>
          <a:p>
            <a:pPr lvl="1"/>
            <a:r>
              <a:rPr lang="en-US" dirty="0" err="1" smtClean="0"/>
              <a:t>Zigbee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Generation of the Authentication Vectors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17518"/>
            <a:ext cx="7084979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84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User Authentication Function in the USIM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1919287"/>
            <a:ext cx="56388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000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More about Authentication and Key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CH" altLang="en-US" dirty="0"/>
              <a:t>In addition to f1, f2, f3, f4 and f5, </a:t>
            </a:r>
            <a:r>
              <a:rPr lang="fr-CH" altLang="en-US" dirty="0" err="1"/>
              <a:t>two</a:t>
            </a:r>
            <a:r>
              <a:rPr lang="fr-CH" altLang="en-US" dirty="0"/>
              <a:t> more </a:t>
            </a:r>
            <a:r>
              <a:rPr lang="fr-CH" altLang="en-US" dirty="0" err="1"/>
              <a:t>functions</a:t>
            </a:r>
            <a:r>
              <a:rPr lang="fr-CH" altLang="en-US" dirty="0"/>
              <a:t> are </a:t>
            </a:r>
            <a:r>
              <a:rPr lang="fr-CH" altLang="en-US" dirty="0" err="1"/>
              <a:t>defined</a:t>
            </a:r>
            <a:r>
              <a:rPr lang="fr-CH" altLang="en-US" dirty="0"/>
              <a:t>: f1* and f5*, </a:t>
            </a:r>
            <a:r>
              <a:rPr lang="fr-CH" altLang="en-US" dirty="0" err="1"/>
              <a:t>used</a:t>
            </a:r>
            <a:r>
              <a:rPr lang="fr-CH" altLang="en-US" dirty="0"/>
              <a:t> in case the </a:t>
            </a:r>
            <a:r>
              <a:rPr lang="fr-CH" altLang="en-US" dirty="0" err="1"/>
              <a:t>authentication</a:t>
            </a:r>
            <a:r>
              <a:rPr lang="fr-CH" altLang="en-US" dirty="0"/>
              <a:t> </a:t>
            </a:r>
            <a:r>
              <a:rPr lang="fr-CH" altLang="en-US" dirty="0" err="1"/>
              <a:t>procedure</a:t>
            </a:r>
            <a:r>
              <a:rPr lang="fr-CH" altLang="en-US" dirty="0"/>
              <a:t> </a:t>
            </a:r>
            <a:r>
              <a:rPr lang="fr-CH" altLang="en-US" dirty="0" err="1"/>
              <a:t>gets</a:t>
            </a:r>
            <a:r>
              <a:rPr lang="fr-CH" altLang="en-US" dirty="0"/>
              <a:t> </a:t>
            </a:r>
            <a:r>
              <a:rPr lang="fr-CH" altLang="en-US" dirty="0" err="1"/>
              <a:t>desynchronized</a:t>
            </a:r>
            <a:r>
              <a:rPr lang="fr-CH" altLang="en-US" dirty="0"/>
              <a:t> (</a:t>
            </a:r>
            <a:r>
              <a:rPr lang="fr-CH" altLang="en-US" dirty="0" err="1"/>
              <a:t>detected</a:t>
            </a:r>
            <a:r>
              <a:rPr lang="fr-CH" altLang="en-US" dirty="0"/>
              <a:t> by the range of SQN).</a:t>
            </a:r>
          </a:p>
          <a:p>
            <a:r>
              <a:rPr lang="fr-CH" altLang="en-US" dirty="0"/>
              <a:t>f1, f1*, f2, f3, f4, f5 and f5* are </a:t>
            </a:r>
            <a:r>
              <a:rPr lang="fr-CH" altLang="en-US" dirty="0" err="1"/>
              <a:t>operator-specific</a:t>
            </a:r>
            <a:endParaRPr lang="fr-CH" altLang="en-US" dirty="0"/>
          </a:p>
          <a:p>
            <a:r>
              <a:rPr lang="fr-CH" altLang="en-US" dirty="0" err="1"/>
              <a:t>However</a:t>
            </a:r>
            <a:r>
              <a:rPr lang="fr-CH" altLang="en-US" dirty="0"/>
              <a:t>, 3GPP </a:t>
            </a:r>
            <a:r>
              <a:rPr lang="fr-CH" altLang="en-US" dirty="0" err="1"/>
              <a:t>provides</a:t>
            </a:r>
            <a:r>
              <a:rPr lang="fr-CH" altLang="en-US" dirty="0"/>
              <a:t> a </a:t>
            </a:r>
            <a:r>
              <a:rPr lang="fr-CH" altLang="en-US" dirty="0" err="1"/>
              <a:t>detailed</a:t>
            </a:r>
            <a:r>
              <a:rPr lang="fr-CH" altLang="en-US" dirty="0"/>
              <a:t> </a:t>
            </a:r>
            <a:r>
              <a:rPr lang="fr-CH" altLang="en-US" dirty="0" err="1"/>
              <a:t>example</a:t>
            </a:r>
            <a:r>
              <a:rPr lang="fr-CH" altLang="en-US" dirty="0"/>
              <a:t> of </a:t>
            </a:r>
            <a:r>
              <a:rPr lang="fr-CH" altLang="en-US" dirty="0" err="1"/>
              <a:t>algorithm</a:t>
            </a:r>
            <a:r>
              <a:rPr lang="fr-CH" altLang="en-US" dirty="0"/>
              <a:t> set, </a:t>
            </a:r>
            <a:r>
              <a:rPr lang="fr-CH" altLang="en-US" dirty="0" err="1"/>
              <a:t>called</a:t>
            </a:r>
            <a:r>
              <a:rPr lang="fr-CH" altLang="en-US" dirty="0"/>
              <a:t> </a:t>
            </a:r>
            <a:r>
              <a:rPr lang="fr-CH" altLang="en-US" i="1" dirty="0"/>
              <a:t>MILENAGE</a:t>
            </a:r>
          </a:p>
          <a:p>
            <a:r>
              <a:rPr lang="en-GB" altLang="en-US" dirty="0"/>
              <a:t>MILENAGE is based on the </a:t>
            </a:r>
            <a:r>
              <a:rPr lang="en-GB" altLang="en-US" i="1" dirty="0" err="1"/>
              <a:t>Rijndael</a:t>
            </a:r>
            <a:r>
              <a:rPr lang="en-GB" altLang="en-US" i="1" dirty="0"/>
              <a:t> </a:t>
            </a:r>
            <a:r>
              <a:rPr lang="en-GB" altLang="en-US" dirty="0"/>
              <a:t>block cipher</a:t>
            </a:r>
            <a:endParaRPr lang="en-GB" altLang="en-US" i="1" dirty="0"/>
          </a:p>
          <a:p>
            <a:r>
              <a:rPr lang="en-GB" altLang="en-US" dirty="0"/>
              <a:t>In MILENAGE, the generation of all seven functions f1…f5* is based on the </a:t>
            </a:r>
            <a:r>
              <a:rPr lang="en-GB" altLang="en-US" dirty="0" err="1"/>
              <a:t>Rijndael</a:t>
            </a:r>
            <a:r>
              <a:rPr lang="en-GB" altLang="en-US" dirty="0"/>
              <a:t>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0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Wi-Fi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to Wi-Fi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52600"/>
            <a:ext cx="4876800" cy="443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06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to Wi-Fi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09788"/>
            <a:ext cx="5480829" cy="330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6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Wired Equivalent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part of the IEEE 802.11 </a:t>
            </a:r>
            <a:r>
              <a:rPr lang="en-US" altLang="en-US" dirty="0" smtClean="0"/>
              <a:t>specification</a:t>
            </a:r>
            <a:endParaRPr lang="en-US" altLang="en-US" dirty="0"/>
          </a:p>
          <a:p>
            <a:r>
              <a:rPr lang="en-US" altLang="en-US" dirty="0"/>
              <a:t>goal</a:t>
            </a:r>
          </a:p>
          <a:p>
            <a:pPr lvl="1"/>
            <a:r>
              <a:rPr lang="en-US" altLang="en-US" dirty="0"/>
              <a:t>make the </a:t>
            </a:r>
            <a:r>
              <a:rPr lang="en-US" altLang="en-US" dirty="0" err="1"/>
              <a:t>WiFi</a:t>
            </a:r>
            <a:r>
              <a:rPr lang="en-US" altLang="en-US" dirty="0"/>
              <a:t> network </a:t>
            </a:r>
            <a:r>
              <a:rPr lang="en-US" altLang="en-US" i="1" dirty="0"/>
              <a:t>at least as secure as a wired LAN</a:t>
            </a:r>
            <a:r>
              <a:rPr lang="en-US" altLang="en-US" dirty="0"/>
              <a:t>  (that has no particular protection mechanisms)</a:t>
            </a:r>
          </a:p>
          <a:p>
            <a:pPr lvl="1"/>
            <a:r>
              <a:rPr lang="en-US" altLang="en-US" dirty="0"/>
              <a:t>WEP was never intended to achieve strong </a:t>
            </a:r>
            <a:r>
              <a:rPr lang="en-US" altLang="en-US" dirty="0" smtClean="0"/>
              <a:t>security</a:t>
            </a:r>
            <a:endParaRPr lang="en-US" altLang="en-US" dirty="0"/>
          </a:p>
          <a:p>
            <a:r>
              <a:rPr lang="en-US" altLang="en-US" dirty="0"/>
              <a:t>services</a:t>
            </a:r>
          </a:p>
          <a:p>
            <a:pPr lvl="1"/>
            <a:r>
              <a:rPr lang="en-US" altLang="en-US" dirty="0"/>
              <a:t>access control to the network</a:t>
            </a:r>
          </a:p>
          <a:p>
            <a:pPr lvl="1"/>
            <a:r>
              <a:rPr lang="en-US" altLang="en-US" dirty="0"/>
              <a:t>message confidentiality</a:t>
            </a:r>
          </a:p>
          <a:p>
            <a:pPr lvl="1"/>
            <a:r>
              <a:rPr lang="en-US" altLang="en-US" dirty="0"/>
              <a:t>message integrity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WEP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Before </a:t>
            </a:r>
            <a:r>
              <a:rPr lang="en-US" altLang="en-US" dirty="0"/>
              <a:t>association, the STA needs to authenticate itself to the </a:t>
            </a:r>
            <a:r>
              <a:rPr lang="en-US" altLang="en-US" dirty="0" smtClean="0"/>
              <a:t>AP</a:t>
            </a:r>
            <a:endParaRPr lang="en-US" altLang="en-US" dirty="0"/>
          </a:p>
          <a:p>
            <a:r>
              <a:rPr lang="en-US" altLang="en-US" dirty="0" smtClean="0"/>
              <a:t>Authentication </a:t>
            </a:r>
            <a:r>
              <a:rPr lang="en-US" altLang="en-US" dirty="0"/>
              <a:t>is based on a simple challenge-response protocol:</a:t>
            </a:r>
          </a:p>
          <a:p>
            <a:pPr lvl="1">
              <a:buNone/>
            </a:pPr>
            <a:r>
              <a:rPr lang="en-US" altLang="en-US" dirty="0"/>
              <a:t>	STA </a:t>
            </a:r>
            <a:r>
              <a:rPr lang="en-US" altLang="en-US" dirty="0">
                <a:sym typeface="Wingdings" pitchFamily="2" charset="2"/>
              </a:rPr>
              <a:t> AP: authenticate request</a:t>
            </a:r>
          </a:p>
          <a:p>
            <a:pPr lvl="1">
              <a:buNone/>
            </a:pPr>
            <a:r>
              <a:rPr lang="en-US" altLang="en-US" dirty="0">
                <a:sym typeface="Wingdings" pitchFamily="2" charset="2"/>
              </a:rPr>
              <a:t>	AP  STA: authenticate challenge (r)	// r is 128 bits long </a:t>
            </a:r>
          </a:p>
          <a:p>
            <a:pPr lvl="1">
              <a:buNone/>
            </a:pPr>
            <a:r>
              <a:rPr lang="en-US" altLang="en-US" dirty="0">
                <a:sym typeface="Wingdings" pitchFamily="2" charset="2"/>
              </a:rPr>
              <a:t>	STA  AP: authenticate response (</a:t>
            </a:r>
            <a:r>
              <a:rPr lang="en-US" altLang="en-US" dirty="0" err="1">
                <a:sym typeface="Wingdings" pitchFamily="2" charset="2"/>
              </a:rPr>
              <a:t>e</a:t>
            </a:r>
            <a:r>
              <a:rPr lang="en-US" altLang="en-US" baseline="-25000" dirty="0" err="1">
                <a:sym typeface="Wingdings" pitchFamily="2" charset="2"/>
              </a:rPr>
              <a:t>K</a:t>
            </a:r>
            <a:r>
              <a:rPr lang="en-US" altLang="en-US" dirty="0">
                <a:sym typeface="Wingdings" pitchFamily="2" charset="2"/>
              </a:rPr>
              <a:t>(r))</a:t>
            </a:r>
          </a:p>
          <a:p>
            <a:pPr lvl="1">
              <a:buNone/>
            </a:pPr>
            <a:r>
              <a:rPr lang="en-US" altLang="en-US" dirty="0">
                <a:sym typeface="Wingdings" pitchFamily="2" charset="2"/>
              </a:rPr>
              <a:t>	AP  STA: authenticate </a:t>
            </a:r>
            <a:r>
              <a:rPr lang="en-US" altLang="en-US" dirty="0" smtClean="0">
                <a:sym typeface="Wingdings" pitchFamily="2" charset="2"/>
              </a:rPr>
              <a:t>success/failure</a:t>
            </a:r>
            <a:endParaRPr lang="en-US" altLang="en-US" dirty="0"/>
          </a:p>
          <a:p>
            <a:r>
              <a:rPr lang="en-US" altLang="en-US" dirty="0" smtClean="0"/>
              <a:t>Once </a:t>
            </a:r>
            <a:r>
              <a:rPr lang="en-US" altLang="en-US" dirty="0"/>
              <a:t>authenticated, the STA can send an association request, and the AP will respond with an association response</a:t>
            </a:r>
          </a:p>
          <a:p>
            <a:r>
              <a:rPr lang="en-US" altLang="en-US" dirty="0" smtClean="0"/>
              <a:t>If </a:t>
            </a:r>
            <a:r>
              <a:rPr lang="en-US" altLang="en-US" dirty="0"/>
              <a:t>authentication fails, no association is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WEP Message Confidentiality and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000" dirty="0"/>
              <a:t>WEP encryption is based on RC4 (a stream cipher developed in 1987 by Ron </a:t>
            </a:r>
            <a:r>
              <a:rPr lang="en-US" altLang="en-US" sz="2000" dirty="0" err="1"/>
              <a:t>Rivest</a:t>
            </a:r>
            <a:r>
              <a:rPr lang="en-US" altLang="en-US" sz="2000" dirty="0"/>
              <a:t> for RSA Data Security, Inc.)</a:t>
            </a:r>
          </a:p>
          <a:p>
            <a:pPr lvl="1"/>
            <a:r>
              <a:rPr lang="en-US" altLang="en-US" sz="1800" dirty="0"/>
              <a:t>operation:</a:t>
            </a:r>
          </a:p>
          <a:p>
            <a:pPr lvl="2"/>
            <a:r>
              <a:rPr lang="en-US" altLang="en-US" sz="1600" dirty="0"/>
              <a:t>for each message to be sent:</a:t>
            </a:r>
          </a:p>
          <a:p>
            <a:pPr lvl="3"/>
            <a:r>
              <a:rPr lang="en-US" altLang="en-US" sz="1400" dirty="0"/>
              <a:t>RC4 is initialized with the shared secret (between STA and AP)</a:t>
            </a:r>
          </a:p>
          <a:p>
            <a:pPr lvl="3"/>
            <a:r>
              <a:rPr lang="en-US" altLang="en-US" sz="1400" dirty="0"/>
              <a:t>RC4 produces a pseudo-random byte sequence (key stream)</a:t>
            </a:r>
          </a:p>
          <a:p>
            <a:pPr lvl="3"/>
            <a:r>
              <a:rPr lang="en-US" altLang="en-US" sz="1400" dirty="0"/>
              <a:t>this pseudo-random byte sequence is </a:t>
            </a:r>
            <a:r>
              <a:rPr lang="en-US" altLang="en-US" sz="1400" dirty="0" err="1"/>
              <a:t>XORed</a:t>
            </a:r>
            <a:r>
              <a:rPr lang="en-US" altLang="en-US" sz="1400" dirty="0"/>
              <a:t> to the message</a:t>
            </a:r>
          </a:p>
          <a:p>
            <a:pPr lvl="2"/>
            <a:r>
              <a:rPr lang="en-US" altLang="en-US" sz="1600" dirty="0"/>
              <a:t>reception is analogous</a:t>
            </a:r>
            <a:r>
              <a:rPr lang="en-US" altLang="en-US" sz="1800" dirty="0"/>
              <a:t> </a:t>
            </a:r>
          </a:p>
          <a:p>
            <a:pPr lvl="1"/>
            <a:r>
              <a:rPr lang="en-US" altLang="en-US" sz="1800" dirty="0"/>
              <a:t>it is essential that each message is encrypted with a different key stream</a:t>
            </a:r>
          </a:p>
          <a:p>
            <a:pPr lvl="2"/>
            <a:r>
              <a:rPr lang="en-US" altLang="en-US" sz="1600" dirty="0"/>
              <a:t>the RC4 generator is initialized with the shared secret and an IV (initial value) together</a:t>
            </a:r>
          </a:p>
          <a:p>
            <a:pPr lvl="3"/>
            <a:r>
              <a:rPr lang="en-US" altLang="en-US" sz="1400" dirty="0"/>
              <a:t>shared secret is the same for each message</a:t>
            </a:r>
          </a:p>
          <a:p>
            <a:pPr lvl="3"/>
            <a:r>
              <a:rPr lang="en-US" altLang="en-US" sz="1400" dirty="0"/>
              <a:t>24-bit IV changes for every </a:t>
            </a:r>
            <a:r>
              <a:rPr lang="en-US" altLang="en-US" sz="1400" dirty="0" smtClean="0"/>
              <a:t>message</a:t>
            </a:r>
            <a:endParaRPr lang="en-US" altLang="en-US" sz="1400" dirty="0"/>
          </a:p>
          <a:p>
            <a:r>
              <a:rPr lang="en-US" altLang="en-US" sz="2000" dirty="0"/>
              <a:t>WEP integrity protection is based on an encrypted CRC value</a:t>
            </a:r>
          </a:p>
          <a:p>
            <a:pPr lvl="1"/>
            <a:r>
              <a:rPr lang="en-US" altLang="en-US" sz="1800" dirty="0"/>
              <a:t>operation:</a:t>
            </a:r>
          </a:p>
          <a:p>
            <a:pPr lvl="2"/>
            <a:r>
              <a:rPr lang="en-US" altLang="en-US" sz="1600" dirty="0"/>
              <a:t>ICV (integrity check value) is computed and appended to the message</a:t>
            </a:r>
          </a:p>
          <a:p>
            <a:pPr lvl="2"/>
            <a:r>
              <a:rPr lang="en-US" altLang="en-US" sz="1600" dirty="0"/>
              <a:t>the message and the ICV are encrypted together</a:t>
            </a:r>
            <a:endParaRPr lang="en-US" alt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1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WEP Message Confidentiality and Integrity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2133600"/>
            <a:ext cx="448627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82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WEP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300" y="3429000"/>
            <a:ext cx="8153400" cy="2743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two kinds of keys are allowed by the standard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default key (also called shared key, group key, multicast key, broadcast key,  key)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key mapping keys (also called individual key, per-station key, unique key)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In </a:t>
            </a:r>
            <a:r>
              <a:rPr lang="en-US" altLang="en-US" sz="2000" dirty="0"/>
              <a:t>practice, often only default keys are supported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the default key is manually installed in every STA and the AP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each STA uses the same shared secret key </a:t>
            </a:r>
            <a:r>
              <a:rPr lang="en-US" altLang="en-US" sz="1800" dirty="0">
                <a:sym typeface="Wingdings" pitchFamily="2" charset="2"/>
              </a:rPr>
              <a:t> </a:t>
            </a:r>
            <a:r>
              <a:rPr lang="en-US" altLang="en-US" sz="1800" dirty="0"/>
              <a:t>in principle, STAs can decrypt each </a:t>
            </a:r>
            <a:r>
              <a:rPr lang="en-US" altLang="en-US" sz="1800" dirty="0" smtClean="0"/>
              <a:t>other’s messages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397" y="1600200"/>
            <a:ext cx="57626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83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WEP flaws: Authentication and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authentication is one-way only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AP is not authenticated to STA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STA is at risk to associate to a rogue AP</a:t>
            </a:r>
          </a:p>
          <a:p>
            <a:pPr lvl="4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the same shared secret key is used for authentication and encryption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weaknesses in any of the two protocols can be used to break the key</a:t>
            </a:r>
          </a:p>
          <a:p>
            <a:pPr lvl="4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no session key is established during authentication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access control is not continuous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once a STA has authenticated and associated to the AP, an attacker send messages using the MAC address of STA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correctly encrypted messages cannot be produced by the attacker, but replay of STA messages is still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WEP flaws: Authentication and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Recall </a:t>
            </a:r>
            <a:r>
              <a:rPr lang="en-US" altLang="en-US" dirty="0"/>
              <a:t>that authentication is based on a challenge-response protocol:</a:t>
            </a:r>
          </a:p>
          <a:p>
            <a:pPr lvl="1">
              <a:buNone/>
            </a:pPr>
            <a:r>
              <a:rPr lang="en-US" altLang="en-US" dirty="0"/>
              <a:t>	…</a:t>
            </a:r>
          </a:p>
          <a:p>
            <a:pPr lvl="1">
              <a:buNone/>
            </a:pPr>
            <a:r>
              <a:rPr lang="en-US" altLang="en-US" dirty="0"/>
              <a:t>	AP </a:t>
            </a:r>
            <a:r>
              <a:rPr lang="en-US" altLang="en-US" dirty="0">
                <a:sym typeface="Wingdings" pitchFamily="2" charset="2"/>
              </a:rPr>
              <a:t> STA: r</a:t>
            </a:r>
          </a:p>
          <a:p>
            <a:pPr lvl="1">
              <a:buNone/>
            </a:pPr>
            <a:r>
              <a:rPr lang="en-US" altLang="en-US" dirty="0">
                <a:sym typeface="Wingdings" pitchFamily="2" charset="2"/>
              </a:rPr>
              <a:t>	STA  AP: IV | r </a:t>
            </a:r>
            <a:r>
              <a:rPr lang="en-US" altLang="en-US" dirty="0">
                <a:latin typeface="Symbol" pitchFamily="18" charset="2"/>
              </a:rPr>
              <a:t>Å</a:t>
            </a:r>
            <a:r>
              <a:rPr lang="en-US" altLang="en-US" dirty="0">
                <a:sym typeface="Wingdings" pitchFamily="2" charset="2"/>
              </a:rPr>
              <a:t> K</a:t>
            </a:r>
          </a:p>
          <a:p>
            <a:pPr lvl="1">
              <a:buNone/>
            </a:pPr>
            <a:r>
              <a:rPr lang="en-US" altLang="en-US" dirty="0">
                <a:sym typeface="Wingdings" pitchFamily="2" charset="2"/>
              </a:rPr>
              <a:t>	…</a:t>
            </a:r>
          </a:p>
          <a:p>
            <a:pPr lvl="1">
              <a:buNone/>
            </a:pPr>
            <a:r>
              <a:rPr lang="en-US" altLang="en-US" dirty="0">
                <a:sym typeface="Wingdings" pitchFamily="2" charset="2"/>
              </a:rPr>
              <a:t>where K is a 128 bit RC4 output on IV and the shared </a:t>
            </a:r>
            <a:r>
              <a:rPr lang="en-US" altLang="en-US" dirty="0" smtClean="0">
                <a:sym typeface="Wingdings" pitchFamily="2" charset="2"/>
              </a:rPr>
              <a:t>secret</a:t>
            </a:r>
            <a:endParaRPr lang="en-US" altLang="en-US" dirty="0">
              <a:sym typeface="Wingdings" pitchFamily="2" charset="2"/>
            </a:endParaRPr>
          </a:p>
          <a:p>
            <a:r>
              <a:rPr lang="en-US" altLang="en-US" dirty="0">
                <a:sym typeface="Wingdings" pitchFamily="2" charset="2"/>
              </a:rPr>
              <a:t>A</a:t>
            </a:r>
            <a:r>
              <a:rPr lang="en-US" altLang="en-US" dirty="0" smtClean="0">
                <a:sym typeface="Wingdings" pitchFamily="2" charset="2"/>
              </a:rPr>
              <a:t>ttacker </a:t>
            </a:r>
            <a:r>
              <a:rPr lang="en-US" altLang="en-US" dirty="0">
                <a:sym typeface="Wingdings" pitchFamily="2" charset="2"/>
              </a:rPr>
              <a:t>can compute r </a:t>
            </a:r>
            <a:r>
              <a:rPr lang="en-US" altLang="en-US" dirty="0">
                <a:latin typeface="Symbol" pitchFamily="18" charset="2"/>
              </a:rPr>
              <a:t>Å</a:t>
            </a:r>
            <a:r>
              <a:rPr lang="en-US" altLang="en-US" dirty="0">
                <a:sym typeface="Wingdings" pitchFamily="2" charset="2"/>
              </a:rPr>
              <a:t> (r </a:t>
            </a:r>
            <a:r>
              <a:rPr lang="en-US" altLang="en-US" dirty="0">
                <a:latin typeface="Symbol" pitchFamily="18" charset="2"/>
              </a:rPr>
              <a:t>Å</a:t>
            </a:r>
            <a:r>
              <a:rPr lang="en-US" altLang="en-US" dirty="0">
                <a:sym typeface="Wingdings" pitchFamily="2" charset="2"/>
              </a:rPr>
              <a:t> K) = </a:t>
            </a:r>
            <a:r>
              <a:rPr lang="en-US" altLang="en-US" dirty="0" smtClean="0">
                <a:sym typeface="Wingdings" pitchFamily="2" charset="2"/>
              </a:rPr>
              <a:t>K</a:t>
            </a:r>
            <a:endParaRPr lang="en-US" altLang="en-US" dirty="0">
              <a:sym typeface="Wingdings" pitchFamily="2" charset="2"/>
            </a:endParaRPr>
          </a:p>
          <a:p>
            <a:r>
              <a:rPr lang="en-US" altLang="en-US" dirty="0" smtClean="0">
                <a:sym typeface="Wingdings" pitchFamily="2" charset="2"/>
              </a:rPr>
              <a:t>Then </a:t>
            </a:r>
            <a:r>
              <a:rPr lang="en-US" altLang="en-US" dirty="0">
                <a:sym typeface="Wingdings" pitchFamily="2" charset="2"/>
              </a:rPr>
              <a:t>it can use K to impersonate STA later:</a:t>
            </a:r>
          </a:p>
          <a:p>
            <a:pPr lvl="1">
              <a:buNone/>
            </a:pPr>
            <a:r>
              <a:rPr lang="en-US" altLang="en-US" dirty="0"/>
              <a:t>	…</a:t>
            </a:r>
          </a:p>
          <a:p>
            <a:pPr lvl="1">
              <a:buNone/>
            </a:pPr>
            <a:r>
              <a:rPr lang="en-US" altLang="en-US" dirty="0"/>
              <a:t>	AP </a:t>
            </a:r>
            <a:r>
              <a:rPr lang="en-US" altLang="en-US" dirty="0">
                <a:sym typeface="Wingdings" pitchFamily="2" charset="2"/>
              </a:rPr>
              <a:t> attacker: r’</a:t>
            </a:r>
          </a:p>
          <a:p>
            <a:pPr lvl="1">
              <a:buNone/>
            </a:pPr>
            <a:r>
              <a:rPr lang="en-US" altLang="en-US" dirty="0">
                <a:sym typeface="Wingdings" pitchFamily="2" charset="2"/>
              </a:rPr>
              <a:t>	attacker  AP: IV | r’ </a:t>
            </a:r>
            <a:r>
              <a:rPr lang="en-US" altLang="en-US" dirty="0">
                <a:latin typeface="Symbol" pitchFamily="18" charset="2"/>
              </a:rPr>
              <a:t>Å</a:t>
            </a:r>
            <a:r>
              <a:rPr lang="en-US" altLang="en-US" dirty="0">
                <a:sym typeface="Wingdings" pitchFamily="2" charset="2"/>
              </a:rPr>
              <a:t> 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3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WEP flaws: No integrity and replay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There’s no replay protection at all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IV is not mandated to be incremented after each </a:t>
            </a:r>
            <a:r>
              <a:rPr lang="en-US" altLang="en-US" dirty="0" smtClean="0"/>
              <a:t>message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The attacker can manipulate messages despite the ICV mechanism and encryption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CRC is a linear function </a:t>
            </a:r>
            <a:r>
              <a:rPr lang="en-US" altLang="en-US" dirty="0" err="1"/>
              <a:t>wrt</a:t>
            </a:r>
            <a:r>
              <a:rPr lang="en-US" altLang="en-US" dirty="0"/>
              <a:t> to XOR: </a:t>
            </a:r>
          </a:p>
          <a:p>
            <a:pPr lvl="4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  <a:buNone/>
            </a:pPr>
            <a:r>
              <a:rPr lang="en-US" altLang="en-US" dirty="0"/>
              <a:t>			</a:t>
            </a:r>
            <a:r>
              <a:rPr lang="hu-HU" altLang="en-US" dirty="0"/>
              <a:t>CRC(X </a:t>
            </a:r>
            <a:r>
              <a:rPr lang="hu-HU" altLang="en-US" dirty="0">
                <a:latin typeface="Symbol" pitchFamily="18" charset="2"/>
              </a:rPr>
              <a:t>Å</a:t>
            </a:r>
            <a:r>
              <a:rPr lang="hu-HU" altLang="en-US" dirty="0"/>
              <a:t> Y) = CRC(X) </a:t>
            </a:r>
            <a:r>
              <a:rPr lang="hu-HU" altLang="en-US" dirty="0">
                <a:latin typeface="Symbol" pitchFamily="18" charset="2"/>
              </a:rPr>
              <a:t>Å</a:t>
            </a:r>
            <a:r>
              <a:rPr lang="hu-HU" altLang="en-US" dirty="0"/>
              <a:t> CRC(Y)</a:t>
            </a:r>
            <a:r>
              <a:rPr lang="en-US" altLang="en-US" dirty="0"/>
              <a:t> </a:t>
            </a:r>
          </a:p>
          <a:p>
            <a:pPr lvl="4">
              <a:lnSpc>
                <a:spcPct val="90000"/>
              </a:lnSpc>
              <a:buNone/>
            </a:pPr>
            <a:endParaRPr lang="en-US" altLang="en-US" dirty="0"/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altLang="en-US" dirty="0"/>
              <a:t>attacker observes </a:t>
            </a:r>
            <a:r>
              <a:rPr lang="hu-HU" altLang="en-US" dirty="0"/>
              <a:t>(M | CRC(M)) </a:t>
            </a:r>
            <a:r>
              <a:rPr lang="hu-HU" altLang="en-US" dirty="0">
                <a:latin typeface="Symbol" pitchFamily="18" charset="2"/>
              </a:rPr>
              <a:t>Å</a:t>
            </a:r>
            <a:r>
              <a:rPr lang="hu-HU" altLang="en-US" dirty="0"/>
              <a:t> K</a:t>
            </a:r>
            <a:r>
              <a:rPr lang="en-US" altLang="en-US" dirty="0"/>
              <a:t> where K is the RC4 output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altLang="en-US" dirty="0"/>
              <a:t>for any </a:t>
            </a:r>
            <a:r>
              <a:rPr lang="en-US" altLang="en-US" dirty="0">
                <a:latin typeface="Symbol" pitchFamily="18" charset="2"/>
              </a:rPr>
              <a:t>D</a:t>
            </a:r>
            <a:r>
              <a:rPr lang="en-US" altLang="en-US" dirty="0"/>
              <a:t>M, the attacker can compute CRC(</a:t>
            </a:r>
            <a:r>
              <a:rPr lang="en-US" altLang="en-US" dirty="0">
                <a:latin typeface="Symbol" pitchFamily="18" charset="2"/>
              </a:rPr>
              <a:t>D</a:t>
            </a:r>
            <a:r>
              <a:rPr lang="en-US" altLang="en-US" dirty="0"/>
              <a:t>M)</a:t>
            </a:r>
            <a:r>
              <a:rPr lang="hu-HU" altLang="en-US" dirty="0"/>
              <a:t> </a:t>
            </a:r>
            <a:endParaRPr lang="en-US" altLang="en-US" dirty="0"/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altLang="en-US" dirty="0"/>
              <a:t>hence, the attacker can compute:</a:t>
            </a:r>
          </a:p>
          <a:p>
            <a:pPr lvl="4">
              <a:lnSpc>
                <a:spcPct val="90000"/>
              </a:lnSpc>
              <a:buFontTx/>
              <a:buChar char="-"/>
            </a:pPr>
            <a:endParaRPr lang="en-US" altLang="en-US" dirty="0"/>
          </a:p>
          <a:p>
            <a:pPr lvl="1">
              <a:lnSpc>
                <a:spcPct val="90000"/>
              </a:lnSpc>
              <a:buNone/>
            </a:pPr>
            <a:r>
              <a:rPr lang="en-US" altLang="en-US" dirty="0"/>
              <a:t>			</a:t>
            </a:r>
            <a:r>
              <a:rPr lang="hu-HU" altLang="en-US" dirty="0"/>
              <a:t>((M | CRC(M)) </a:t>
            </a:r>
            <a:r>
              <a:rPr lang="hu-HU" altLang="en-US" dirty="0">
                <a:latin typeface="Symbol" pitchFamily="18" charset="2"/>
              </a:rPr>
              <a:t>Å</a:t>
            </a:r>
            <a:r>
              <a:rPr lang="hu-HU" altLang="en-US" dirty="0"/>
              <a:t> K) </a:t>
            </a:r>
            <a:r>
              <a:rPr lang="hu-HU" altLang="en-US" dirty="0">
                <a:latin typeface="Symbol" pitchFamily="18" charset="2"/>
              </a:rPr>
              <a:t>Å</a:t>
            </a:r>
            <a:r>
              <a:rPr lang="hu-HU" altLang="en-US" dirty="0"/>
              <a:t> (</a:t>
            </a:r>
            <a:r>
              <a:rPr lang="hu-HU" altLang="en-US" dirty="0">
                <a:latin typeface="Symbol" pitchFamily="18" charset="2"/>
              </a:rPr>
              <a:t>D</a:t>
            </a:r>
            <a:r>
              <a:rPr lang="hu-HU" altLang="en-US" dirty="0"/>
              <a:t>M | CRC(</a:t>
            </a:r>
            <a:r>
              <a:rPr lang="hu-HU" altLang="en-US" dirty="0">
                <a:latin typeface="Symbol" pitchFamily="18" charset="2"/>
              </a:rPr>
              <a:t>D</a:t>
            </a:r>
            <a:r>
              <a:rPr lang="hu-HU" altLang="en-US" dirty="0"/>
              <a:t>M))  =  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/>
              <a:t>			</a:t>
            </a:r>
            <a:r>
              <a:rPr lang="hu-HU" altLang="en-US" dirty="0"/>
              <a:t>((M </a:t>
            </a:r>
            <a:r>
              <a:rPr lang="hu-HU" altLang="en-US" dirty="0">
                <a:latin typeface="Symbol" pitchFamily="18" charset="2"/>
              </a:rPr>
              <a:t>Å</a:t>
            </a:r>
            <a:r>
              <a:rPr lang="hu-HU" altLang="en-US" dirty="0"/>
              <a:t> </a:t>
            </a:r>
            <a:r>
              <a:rPr lang="hu-HU" altLang="en-US" dirty="0">
                <a:latin typeface="Symbol" pitchFamily="18" charset="2"/>
              </a:rPr>
              <a:t>D</a:t>
            </a:r>
            <a:r>
              <a:rPr lang="hu-HU" altLang="en-US" dirty="0"/>
              <a:t>M) | (CRC(M) </a:t>
            </a:r>
            <a:r>
              <a:rPr lang="hu-HU" altLang="en-US" dirty="0">
                <a:latin typeface="Symbol" pitchFamily="18" charset="2"/>
              </a:rPr>
              <a:t>Å</a:t>
            </a:r>
            <a:r>
              <a:rPr lang="hu-HU" altLang="en-US" dirty="0"/>
              <a:t> CRC(</a:t>
            </a:r>
            <a:r>
              <a:rPr lang="hu-HU" altLang="en-US" dirty="0">
                <a:latin typeface="Symbol" pitchFamily="18" charset="2"/>
              </a:rPr>
              <a:t>D</a:t>
            </a:r>
            <a:r>
              <a:rPr lang="hu-HU" altLang="en-US" dirty="0"/>
              <a:t>M))) </a:t>
            </a:r>
            <a:r>
              <a:rPr lang="hu-HU" altLang="en-US" dirty="0">
                <a:latin typeface="Symbol" pitchFamily="18" charset="2"/>
              </a:rPr>
              <a:t>Å</a:t>
            </a:r>
            <a:r>
              <a:rPr lang="hu-HU" altLang="en-US" dirty="0"/>
              <a:t> K =  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/>
              <a:t>			</a:t>
            </a:r>
            <a:r>
              <a:rPr lang="hu-HU" altLang="en-US" dirty="0"/>
              <a:t>((M </a:t>
            </a:r>
            <a:r>
              <a:rPr lang="hu-HU" altLang="en-US" dirty="0">
                <a:latin typeface="Symbol" pitchFamily="18" charset="2"/>
              </a:rPr>
              <a:t>Å</a:t>
            </a:r>
            <a:r>
              <a:rPr lang="hu-HU" altLang="en-US" dirty="0"/>
              <a:t> </a:t>
            </a:r>
            <a:r>
              <a:rPr lang="hu-HU" altLang="en-US" dirty="0">
                <a:latin typeface="Symbol" pitchFamily="18" charset="2"/>
              </a:rPr>
              <a:t>D</a:t>
            </a:r>
            <a:r>
              <a:rPr lang="hu-HU" altLang="en-US" dirty="0"/>
              <a:t>M) | CRC(M </a:t>
            </a:r>
            <a:r>
              <a:rPr lang="hu-HU" altLang="en-US" dirty="0">
                <a:latin typeface="Symbol" pitchFamily="18" charset="2"/>
              </a:rPr>
              <a:t>Å D</a:t>
            </a:r>
            <a:r>
              <a:rPr lang="hu-HU" altLang="en-US" dirty="0"/>
              <a:t>M)) </a:t>
            </a:r>
            <a:r>
              <a:rPr lang="hu-HU" altLang="en-US" dirty="0">
                <a:latin typeface="Symbol" pitchFamily="18" charset="2"/>
              </a:rPr>
              <a:t>Å</a:t>
            </a:r>
            <a:r>
              <a:rPr lang="hu-HU" altLang="en-US" dirty="0"/>
              <a:t> K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WEP Flaws: 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IV reuse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IV space is too small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IV size is only 24 bits </a:t>
            </a:r>
            <a:r>
              <a:rPr lang="en-US" altLang="en-US" sz="1600" dirty="0">
                <a:sym typeface="Wingdings" pitchFamily="2" charset="2"/>
              </a:rPr>
              <a:t> there are 16,777,216 possible IVs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sym typeface="Wingdings" pitchFamily="2" charset="2"/>
              </a:rPr>
              <a:t>after around 17 million messages, IVs are reused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sym typeface="Wingdings" pitchFamily="2" charset="2"/>
              </a:rPr>
              <a:t>a busy AP at 11 Mbps is capable for transmitting 700 packets per second  IV space is used up in around 7 hours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sym typeface="Wingdings" pitchFamily="2" charset="2"/>
              </a:rPr>
              <a:t>in many implementations IVs are initialized with 0 on startup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if several devices are switched on nearly at the same time, they all use the same sequence of IVs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if they all use the same default key (which is the common case), then IV collisions are readily available to an attacker</a:t>
            </a:r>
          </a:p>
          <a:p>
            <a:pPr lvl="4">
              <a:lnSpc>
                <a:spcPct val="80000"/>
              </a:lnSpc>
            </a:pPr>
            <a:endParaRPr lang="en-US" altLang="en-US" sz="12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weak RC4 keys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for some seed values (called weak keys), the beginning of the RC4 output is not really random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if a weak key is used, then the first few bytes of the output reveals a lot of information about the key </a:t>
            </a:r>
            <a:r>
              <a:rPr lang="en-US" altLang="en-US" sz="1800" dirty="0">
                <a:sym typeface="Wingdings" pitchFamily="2" charset="2"/>
              </a:rPr>
              <a:t> breaking the key is made easier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for this reason, crypto experts suggest to always throw away the first 256 bytes of the RC4 output, but WEP doesn’t do that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due to the use of IVs, eventually a weak key will be used, and the attacker will know that, because the IV is sent in clear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sym typeface="Wingdings" pitchFamily="2" charset="2"/>
              </a:rPr>
              <a:t> </a:t>
            </a:r>
            <a:r>
              <a:rPr lang="en-US" altLang="en-US" sz="1800" dirty="0"/>
              <a:t>WEP encryption can be broken by capturing a few million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WEP: Lessons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Engineering security protocols is difficult</a:t>
            </a:r>
          </a:p>
          <a:p>
            <a:pPr lvl="1"/>
            <a:r>
              <a:rPr lang="en-US" altLang="en-US" sz="2800" dirty="0"/>
              <a:t>One can combine otherwise strong building blocks in a wrong way and obtain an insecure system at the end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Don’t do it alone (unless you are a security expert)</a:t>
            </a:r>
          </a:p>
          <a:p>
            <a:pPr lvl="2">
              <a:lnSpc>
                <a:spcPct val="90000"/>
              </a:lnSpc>
            </a:pPr>
            <a:r>
              <a:rPr lang="en-US" altLang="en-US" sz="2600" dirty="0"/>
              <a:t>functional properties can be tested, but security is a non-functional property </a:t>
            </a:r>
            <a:r>
              <a:rPr lang="en-US" altLang="en-US" sz="2600" dirty="0">
                <a:sym typeface="Wingdings" pitchFamily="2" charset="2"/>
              </a:rPr>
              <a:t> </a:t>
            </a:r>
            <a:r>
              <a:rPr lang="en-US" altLang="en-US" sz="2600" dirty="0"/>
              <a:t>it is extremely difficult to tell if a system is secure or not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Using an expert in the design phase pays out (fixing the system after deployment will be much more expensive)</a:t>
            </a:r>
          </a:p>
          <a:p>
            <a:pPr lvl="2">
              <a:lnSpc>
                <a:spcPct val="90000"/>
              </a:lnSpc>
            </a:pPr>
            <a:r>
              <a:rPr lang="en-US" altLang="en-US" sz="2600" dirty="0"/>
              <a:t>experts will not guarantee that your system is 100% secure</a:t>
            </a:r>
          </a:p>
          <a:p>
            <a:pPr lvl="2">
              <a:lnSpc>
                <a:spcPct val="90000"/>
              </a:lnSpc>
            </a:pPr>
            <a:r>
              <a:rPr lang="en-US" altLang="en-US" sz="2600" dirty="0"/>
              <a:t>but at least they know many pitfalls</a:t>
            </a:r>
          </a:p>
          <a:p>
            <a:pPr lvl="2">
              <a:lnSpc>
                <a:spcPct val="90000"/>
              </a:lnSpc>
            </a:pPr>
            <a:r>
              <a:rPr lang="en-US" altLang="en-US" sz="2600" dirty="0"/>
              <a:t>they know the details of crypto </a:t>
            </a:r>
            <a:r>
              <a:rPr lang="en-US" altLang="en-US" sz="2600" dirty="0" smtClean="0"/>
              <a:t>algorithms</a:t>
            </a:r>
            <a:endParaRPr lang="en-US" sz="2600" dirty="0" smtClean="0"/>
          </a:p>
          <a:p>
            <a:r>
              <a:rPr lang="en-US" dirty="0" smtClean="0"/>
              <a:t>Avoid the use of WEP (as much as possible)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45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 of IEEE 802.11i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After the collapse of WEP, IEEE started to develop a new security architecture </a:t>
            </a:r>
            <a:r>
              <a:rPr lang="en-US" altLang="en-US" dirty="0">
                <a:sym typeface="Wingdings" pitchFamily="2" charset="2"/>
              </a:rPr>
              <a:t> 802.11i</a:t>
            </a:r>
          </a:p>
          <a:p>
            <a:pPr lvl="4"/>
            <a:endParaRPr lang="en-US" altLang="en-US" dirty="0">
              <a:sym typeface="Wingdings" pitchFamily="2" charset="2"/>
            </a:endParaRPr>
          </a:p>
          <a:p>
            <a:r>
              <a:rPr lang="en-US" altLang="en-US" dirty="0">
                <a:sym typeface="Wingdings" pitchFamily="2" charset="2"/>
              </a:rPr>
              <a:t>Main novelties in 802.11i </a:t>
            </a:r>
            <a:r>
              <a:rPr lang="en-US" altLang="en-US" dirty="0" err="1">
                <a:sym typeface="Wingdings" pitchFamily="2" charset="2"/>
              </a:rPr>
              <a:t>wrt</a:t>
            </a:r>
            <a:r>
              <a:rPr lang="en-US" altLang="en-US" dirty="0">
                <a:sym typeface="Wingdings" pitchFamily="2" charset="2"/>
              </a:rPr>
              <a:t> to WEP</a:t>
            </a:r>
          </a:p>
          <a:p>
            <a:pPr lvl="1"/>
            <a:r>
              <a:rPr lang="en-US" altLang="en-US" dirty="0"/>
              <a:t>access control model is based on 802.1X</a:t>
            </a:r>
          </a:p>
          <a:p>
            <a:pPr lvl="1"/>
            <a:r>
              <a:rPr lang="en-US" altLang="en-US" dirty="0"/>
              <a:t>flexible authentication framework (based on EAP – Extensible Authentication Protocol)</a:t>
            </a:r>
          </a:p>
          <a:p>
            <a:pPr lvl="1"/>
            <a:r>
              <a:rPr lang="en-US" altLang="en-US" dirty="0"/>
              <a:t>authentication can be based on strong protocols (e.g., TLS – Transport Layer Security)</a:t>
            </a:r>
          </a:p>
          <a:p>
            <a:pPr lvl="1"/>
            <a:r>
              <a:rPr lang="en-US" altLang="en-US" dirty="0"/>
              <a:t>authentication process results in a shared session key (which prevents session hijacking)</a:t>
            </a:r>
          </a:p>
          <a:p>
            <a:pPr lvl="1"/>
            <a:r>
              <a:rPr lang="en-US" altLang="en-US" dirty="0"/>
              <a:t>different functions (encryption, integrity) use different keys derived from the session key using a one-way function</a:t>
            </a:r>
          </a:p>
          <a:p>
            <a:pPr lvl="1"/>
            <a:r>
              <a:rPr lang="en-US" altLang="en-US" dirty="0"/>
              <a:t>integrity protection is improved</a:t>
            </a:r>
          </a:p>
          <a:p>
            <a:pPr lvl="1"/>
            <a:r>
              <a:rPr lang="en-US" altLang="en-US" dirty="0"/>
              <a:t>encryption function is improved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 of IEEE 802.11i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z="2000" dirty="0"/>
              <a:t>802.11i defines the concept of RSN (Robust Security Network)</a:t>
            </a:r>
          </a:p>
          <a:p>
            <a:pPr lvl="1"/>
            <a:r>
              <a:rPr lang="en-US" altLang="en-US" sz="1800" dirty="0"/>
              <a:t>integrity protection and encryption is based on AES (and not on RC4 anymore)</a:t>
            </a:r>
          </a:p>
          <a:p>
            <a:pPr lvl="1"/>
            <a:r>
              <a:rPr lang="en-US" altLang="en-US" sz="1800" dirty="0"/>
              <a:t>nice solution, but needs new hardware </a:t>
            </a:r>
            <a:r>
              <a:rPr lang="en-US" altLang="en-US" sz="1800" dirty="0">
                <a:sym typeface="Wingdings" pitchFamily="2" charset="2"/>
              </a:rPr>
              <a:t> cannot be adopted </a:t>
            </a:r>
            <a:r>
              <a:rPr lang="en-US" altLang="en-US" sz="1800" dirty="0" smtClean="0">
                <a:sym typeface="Wingdings" pitchFamily="2" charset="2"/>
              </a:rPr>
              <a:t>immediately</a:t>
            </a:r>
            <a:endParaRPr lang="en-US" altLang="en-US" sz="1400" dirty="0">
              <a:sym typeface="Wingdings" pitchFamily="2" charset="2"/>
            </a:endParaRPr>
          </a:p>
          <a:p>
            <a:r>
              <a:rPr lang="en-US" altLang="en-US" sz="2000" dirty="0"/>
              <a:t>802.11i also defines an optional protocol called TKIP (Temporal Key Integrity Protocol)</a:t>
            </a:r>
          </a:p>
          <a:p>
            <a:pPr lvl="1"/>
            <a:r>
              <a:rPr lang="en-US" altLang="en-US" sz="1800" dirty="0"/>
              <a:t>integrity protection is based on Michael (we will skip the details of that)</a:t>
            </a:r>
          </a:p>
          <a:p>
            <a:pPr lvl="1"/>
            <a:r>
              <a:rPr lang="en-US" altLang="en-US" sz="1800" dirty="0"/>
              <a:t>encryption is based on RC4, but WEP’s problems have been avoided</a:t>
            </a:r>
          </a:p>
          <a:p>
            <a:pPr lvl="1"/>
            <a:r>
              <a:rPr lang="en-US" altLang="en-US" sz="1800" dirty="0"/>
              <a:t>ugly solution, but </a:t>
            </a:r>
            <a:r>
              <a:rPr lang="en-US" altLang="en-US" sz="1800" dirty="0">
                <a:sym typeface="Wingdings" pitchFamily="2" charset="2"/>
              </a:rPr>
              <a:t>runs on old hardware (after software upgrade</a:t>
            </a:r>
            <a:r>
              <a:rPr lang="en-US" altLang="en-US" sz="1800" dirty="0" smtClean="0">
                <a:sym typeface="Wingdings" pitchFamily="2" charset="2"/>
              </a:rPr>
              <a:t>)</a:t>
            </a:r>
            <a:endParaRPr lang="en-US" altLang="en-US" sz="1400" dirty="0">
              <a:sym typeface="Wingdings" pitchFamily="2" charset="2"/>
            </a:endParaRPr>
          </a:p>
          <a:p>
            <a:r>
              <a:rPr lang="en-US" altLang="en-US" sz="2000" dirty="0"/>
              <a:t>Industrial names</a:t>
            </a:r>
          </a:p>
          <a:p>
            <a:pPr lvl="1"/>
            <a:r>
              <a:rPr lang="en-US" altLang="en-US" sz="1800" dirty="0"/>
              <a:t>TKIP </a:t>
            </a:r>
            <a:r>
              <a:rPr lang="en-US" altLang="en-US" sz="1800" dirty="0">
                <a:sym typeface="Wingdings" pitchFamily="2" charset="2"/>
              </a:rPr>
              <a:t> WPA (</a:t>
            </a:r>
            <a:r>
              <a:rPr lang="en-US" altLang="en-US" sz="1800" dirty="0" err="1">
                <a:sym typeface="Wingdings" pitchFamily="2" charset="2"/>
              </a:rPr>
              <a:t>WiFi</a:t>
            </a:r>
            <a:r>
              <a:rPr lang="en-US" altLang="en-US" sz="1800" dirty="0">
                <a:sym typeface="Wingdings" pitchFamily="2" charset="2"/>
              </a:rPr>
              <a:t> Protected Access)</a:t>
            </a:r>
          </a:p>
          <a:p>
            <a:pPr lvl="1"/>
            <a:r>
              <a:rPr lang="en-US" altLang="en-US" sz="1800" dirty="0"/>
              <a:t>RSN/AES </a:t>
            </a:r>
            <a:r>
              <a:rPr lang="en-US" altLang="en-US" sz="1800" dirty="0">
                <a:sym typeface="Wingdings" pitchFamily="2" charset="2"/>
              </a:rPr>
              <a:t> WPA2</a:t>
            </a:r>
            <a:endParaRPr lang="en-US" alt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5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802.1X Authentication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4939" y="4287982"/>
            <a:ext cx="8153400" cy="2362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the </a:t>
            </a:r>
            <a:r>
              <a:rPr lang="en-US" altLang="en-US" sz="2000" u="sng" dirty="0"/>
              <a:t>supplicant requests</a:t>
            </a:r>
            <a:r>
              <a:rPr lang="en-US" altLang="en-US" sz="2000" dirty="0"/>
              <a:t> access to the services (wants to connect to the network)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the </a:t>
            </a:r>
            <a:r>
              <a:rPr lang="en-US" altLang="en-US" sz="2000" u="sng" dirty="0"/>
              <a:t>authenticator controls</a:t>
            </a:r>
            <a:r>
              <a:rPr lang="en-US" altLang="en-US" sz="2000" dirty="0"/>
              <a:t> access to the services (controls the state of a port)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the </a:t>
            </a:r>
            <a:r>
              <a:rPr lang="en-US" altLang="en-US" sz="2000" u="sng" dirty="0"/>
              <a:t>authentication server authorizes</a:t>
            </a:r>
            <a:r>
              <a:rPr lang="en-US" altLang="en-US" sz="2000" dirty="0"/>
              <a:t> access to the services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the supplicant authenticates itself to the authentication server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if the authentication is successful, the authentication server instructs the authenticator to switch the port on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the authentication server informs the supplicant that access is allowed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583102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22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Mapping 802.1X model to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supplicant </a:t>
            </a:r>
            <a:r>
              <a:rPr lang="en-US" altLang="en-US" dirty="0">
                <a:sym typeface="Wingdings" pitchFamily="2" charset="2"/>
              </a:rPr>
              <a:t> mobile device (STA)</a:t>
            </a:r>
          </a:p>
          <a:p>
            <a:r>
              <a:rPr lang="en-US" altLang="en-US" dirty="0">
                <a:sym typeface="Wingdings" pitchFamily="2" charset="2"/>
              </a:rPr>
              <a:t>authenticator  access point (AP)</a:t>
            </a:r>
          </a:p>
          <a:p>
            <a:r>
              <a:rPr lang="en-US" altLang="en-US" dirty="0">
                <a:sym typeface="Wingdings" pitchFamily="2" charset="2"/>
              </a:rPr>
              <a:t>authentication server  </a:t>
            </a:r>
            <a:r>
              <a:rPr lang="en-US" altLang="en-US" dirty="0"/>
              <a:t>server application running on the AP or on a dedicated machine</a:t>
            </a:r>
          </a:p>
          <a:p>
            <a:r>
              <a:rPr lang="en-US" altLang="en-US" dirty="0"/>
              <a:t>port </a:t>
            </a:r>
            <a:r>
              <a:rPr lang="en-US" altLang="en-US" dirty="0">
                <a:sym typeface="Wingdings" pitchFamily="2" charset="2"/>
              </a:rPr>
              <a:t> logical state implemented in software in the </a:t>
            </a:r>
            <a:r>
              <a:rPr lang="en-US" altLang="en-US" dirty="0" smtClean="0">
                <a:sym typeface="Wingdings" pitchFamily="2" charset="2"/>
              </a:rPr>
              <a:t>AP</a:t>
            </a:r>
            <a:endParaRPr lang="en-US" altLang="en-US" dirty="0">
              <a:sym typeface="Wingdings" pitchFamily="2" charset="2"/>
            </a:endParaRPr>
          </a:p>
          <a:p>
            <a:r>
              <a:rPr lang="en-US" altLang="en-US" dirty="0">
                <a:sym typeface="Wingdings" pitchFamily="2" charset="2"/>
              </a:rPr>
              <a:t>one more thing is added  to the basic 802.1X model in 802.11i:</a:t>
            </a:r>
          </a:p>
          <a:p>
            <a:pPr lvl="1"/>
            <a:r>
              <a:rPr lang="en-US" altLang="en-US" dirty="0"/>
              <a:t>successful authentication results not only in switching the port on, but also in a session key between the mobile device and the authentication server</a:t>
            </a:r>
          </a:p>
          <a:p>
            <a:pPr lvl="1"/>
            <a:r>
              <a:rPr lang="en-US" altLang="en-US" dirty="0"/>
              <a:t>the session key is sent to the AP in a secure way</a:t>
            </a:r>
          </a:p>
          <a:p>
            <a:pPr lvl="2"/>
            <a:r>
              <a:rPr lang="en-US" altLang="en-US" sz="1800" dirty="0"/>
              <a:t>this assumes a shared key between the AP and the </a:t>
            </a:r>
            <a:r>
              <a:rPr lang="en-US" altLang="en-US" sz="1800" dirty="0" err="1"/>
              <a:t>auth</a:t>
            </a:r>
            <a:r>
              <a:rPr lang="en-US" altLang="en-US" sz="1800" dirty="0"/>
              <a:t> server</a:t>
            </a:r>
          </a:p>
          <a:p>
            <a:pPr lvl="2"/>
            <a:r>
              <a:rPr lang="en-US" altLang="en-US" sz="1800" dirty="0"/>
              <a:t>this key is usually set up manually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3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Bluetooth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Short-range communications, master-slave </a:t>
            </a:r>
            <a:r>
              <a:rPr lang="en-US" altLang="en-US" dirty="0" smtClean="0"/>
              <a:t>principle</a:t>
            </a:r>
            <a:endParaRPr lang="en-US" altLang="en-US" dirty="0"/>
          </a:p>
          <a:p>
            <a:r>
              <a:rPr lang="en-US" altLang="en-US" dirty="0"/>
              <a:t>Eavesdropping is difficult:</a:t>
            </a:r>
          </a:p>
          <a:p>
            <a:pPr lvl="1"/>
            <a:r>
              <a:rPr lang="en-US" altLang="en-US" dirty="0"/>
              <a:t>Frequency hopping</a:t>
            </a:r>
          </a:p>
          <a:p>
            <a:pPr lvl="1"/>
            <a:r>
              <a:rPr lang="en-US" altLang="en-US" dirty="0"/>
              <a:t>Communication is over a few meters </a:t>
            </a:r>
            <a:r>
              <a:rPr lang="en-US" altLang="en-US" dirty="0" smtClean="0"/>
              <a:t>only</a:t>
            </a:r>
            <a:endParaRPr lang="en-US" altLang="en-US" dirty="0"/>
          </a:p>
          <a:p>
            <a:r>
              <a:rPr lang="en-US" altLang="en-US" dirty="0"/>
              <a:t>Security issues:</a:t>
            </a:r>
          </a:p>
          <a:p>
            <a:pPr lvl="1"/>
            <a:r>
              <a:rPr lang="en-US" altLang="en-US" dirty="0"/>
              <a:t>Authentication of the devices to each other</a:t>
            </a:r>
          </a:p>
          <a:p>
            <a:pPr lvl="1"/>
            <a:r>
              <a:rPr lang="en-US" altLang="en-US" dirty="0"/>
              <a:t>Confidential channel</a:t>
            </a:r>
          </a:p>
          <a:p>
            <a:r>
              <a:rPr lang="en-US" altLang="en-US" dirty="0" smtClean="0"/>
              <a:t>Based </a:t>
            </a:r>
            <a:r>
              <a:rPr lang="en-US" altLang="en-US" dirty="0"/>
              <a:t>on secret link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Protocols: EAP, EAPOL and RADIUS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EAP (Extensible Authentication Protocol) [RFC 3748]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carrier protocol designed to transport the messages of “real” authentication protocols (e.g., TLS)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very simple, four types of messages: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EAP request – carries messages from the supplicant to the authentication server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EAP response – carries messages from the authentication server to the supplicant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EAP success – signals successful authentication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EAP failure – signals authentication failure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authenticator doesn’t understand what is inside the EAP messages, it recognizes only EAP success and failure</a:t>
            </a:r>
          </a:p>
          <a:p>
            <a:pPr lvl="4">
              <a:lnSpc>
                <a:spcPct val="80000"/>
              </a:lnSpc>
            </a:pPr>
            <a:endParaRPr lang="en-US" altLang="en-US" sz="12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EAPOL (EAP over LAN) [802.1X]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used to encapsulate EAP messages into LAN protocols (e.g., Ethernet)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EAPOL is used to carry EAP messages between the STA and the AP</a:t>
            </a:r>
          </a:p>
          <a:p>
            <a:pPr lvl="4">
              <a:lnSpc>
                <a:spcPct val="80000"/>
              </a:lnSpc>
            </a:pPr>
            <a:endParaRPr lang="en-US" altLang="en-US" sz="12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RADIUS (Remote Access Dial-In  User Service) [RFC 2865-2869, RFC 2548]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used to carry EAP messages between the AP and the </a:t>
            </a:r>
            <a:r>
              <a:rPr lang="en-US" altLang="en-US" sz="1800" dirty="0" err="1"/>
              <a:t>auth</a:t>
            </a:r>
            <a:r>
              <a:rPr lang="en-US" altLang="en-US" sz="1800" dirty="0"/>
              <a:t> server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MS-MPPE-</a:t>
            </a:r>
            <a:r>
              <a:rPr lang="en-US" altLang="en-US" sz="1800" dirty="0" err="1"/>
              <a:t>Recv</a:t>
            </a:r>
            <a:r>
              <a:rPr lang="en-US" altLang="en-US" sz="1800" dirty="0"/>
              <a:t>-Key attribute is used to transport the session key from the </a:t>
            </a:r>
            <a:r>
              <a:rPr lang="en-US" altLang="en-US" sz="1800" dirty="0" err="1"/>
              <a:t>auth</a:t>
            </a:r>
            <a:r>
              <a:rPr lang="en-US" altLang="en-US" sz="1800" dirty="0"/>
              <a:t> server to the AP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RADIUS is mandated by WPA and optional for RSN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9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EAP in action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799"/>
            <a:ext cx="6353175" cy="450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91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Hierarchies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1905000"/>
            <a:ext cx="5948362" cy="3992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13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Four-way handshake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Objective</a:t>
            </a:r>
            <a:r>
              <a:rPr lang="en-US" alt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prove that AP also knows the PMK (result of authentication)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exchange random values to be used in the generation of </a:t>
            </a:r>
            <a:r>
              <a:rPr lang="en-US" altLang="en-US" dirty="0" smtClean="0"/>
              <a:t>PTK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Protocol</a:t>
            </a:r>
            <a:r>
              <a:rPr lang="en-US" altLang="en-US" dirty="0"/>
              <a:t>: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/>
              <a:t>	           AP : generate </a:t>
            </a:r>
            <a:r>
              <a:rPr lang="en-US" altLang="en-US" dirty="0" err="1"/>
              <a:t>ANonce</a:t>
            </a:r>
            <a:endParaRPr lang="en-US" altLang="en-US" dirty="0"/>
          </a:p>
          <a:p>
            <a:pPr lvl="1">
              <a:lnSpc>
                <a:spcPct val="90000"/>
              </a:lnSpc>
              <a:buNone/>
            </a:pPr>
            <a:r>
              <a:rPr lang="en-US" altLang="en-US" dirty="0"/>
              <a:t>	AP </a:t>
            </a:r>
            <a:r>
              <a:rPr lang="en-US" altLang="en-US" dirty="0">
                <a:sym typeface="Wingdings" pitchFamily="2" charset="2"/>
              </a:rPr>
              <a:t> STA : </a:t>
            </a:r>
            <a:r>
              <a:rPr lang="en-US" altLang="en-US" dirty="0" err="1">
                <a:sym typeface="Wingdings" pitchFamily="2" charset="2"/>
              </a:rPr>
              <a:t>ANonce</a:t>
            </a:r>
            <a:r>
              <a:rPr lang="en-US" altLang="en-US" dirty="0">
                <a:sym typeface="Wingdings" pitchFamily="2" charset="2"/>
              </a:rPr>
              <a:t> | </a:t>
            </a:r>
            <a:r>
              <a:rPr lang="en-US" altLang="en-US" dirty="0" err="1">
                <a:sym typeface="Wingdings" pitchFamily="2" charset="2"/>
              </a:rPr>
              <a:t>KeyReplayCtr</a:t>
            </a:r>
            <a:endParaRPr lang="en-US" altLang="en-US" dirty="0">
              <a:sym typeface="Wingdings" pitchFamily="2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dirty="0">
                <a:sym typeface="Wingdings" pitchFamily="2" charset="2"/>
              </a:rPr>
              <a:t>	         STA : generate </a:t>
            </a:r>
            <a:r>
              <a:rPr lang="en-US" altLang="en-US" dirty="0" err="1">
                <a:sym typeface="Wingdings" pitchFamily="2" charset="2"/>
              </a:rPr>
              <a:t>SNonce</a:t>
            </a:r>
            <a:r>
              <a:rPr lang="en-US" altLang="en-US" dirty="0">
                <a:sym typeface="Wingdings" pitchFamily="2" charset="2"/>
              </a:rPr>
              <a:t> and compute PTK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>
                <a:sym typeface="Wingdings" pitchFamily="2" charset="2"/>
              </a:rPr>
              <a:t>	STA  AP : </a:t>
            </a:r>
            <a:r>
              <a:rPr lang="en-US" altLang="en-US" dirty="0" err="1">
                <a:sym typeface="Wingdings" pitchFamily="2" charset="2"/>
              </a:rPr>
              <a:t>SNonce</a:t>
            </a:r>
            <a:r>
              <a:rPr lang="en-US" altLang="en-US" dirty="0">
                <a:sym typeface="Wingdings" pitchFamily="2" charset="2"/>
              </a:rPr>
              <a:t> | </a:t>
            </a:r>
            <a:r>
              <a:rPr lang="en-US" altLang="en-US" dirty="0" err="1">
                <a:sym typeface="Wingdings" pitchFamily="2" charset="2"/>
              </a:rPr>
              <a:t>KeyReplayCtr</a:t>
            </a:r>
            <a:r>
              <a:rPr lang="en-US" altLang="en-US" dirty="0">
                <a:sym typeface="Wingdings" pitchFamily="2" charset="2"/>
              </a:rPr>
              <a:t> | MIC</a:t>
            </a:r>
            <a:r>
              <a:rPr lang="en-US" altLang="en-US" baseline="-25000" dirty="0">
                <a:sym typeface="Wingdings" pitchFamily="2" charset="2"/>
              </a:rPr>
              <a:t>KIK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/>
              <a:t>	           AP : compute PTK, generate GTK, and verify MIC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/>
              <a:t>	AP </a:t>
            </a:r>
            <a:r>
              <a:rPr lang="en-US" altLang="en-US" dirty="0">
                <a:sym typeface="Wingdings" pitchFamily="2" charset="2"/>
              </a:rPr>
              <a:t> STA : </a:t>
            </a:r>
            <a:r>
              <a:rPr lang="en-US" altLang="en-US" dirty="0" err="1">
                <a:sym typeface="Wingdings" pitchFamily="2" charset="2"/>
              </a:rPr>
              <a:t>ANonce</a:t>
            </a:r>
            <a:r>
              <a:rPr lang="en-US" altLang="en-US" dirty="0">
                <a:sym typeface="Wingdings" pitchFamily="2" charset="2"/>
              </a:rPr>
              <a:t> | KeyReplayCtr+1 | {GTK}</a:t>
            </a:r>
            <a:r>
              <a:rPr lang="en-US" altLang="en-US" baseline="-25000" dirty="0">
                <a:sym typeface="Wingdings" pitchFamily="2" charset="2"/>
              </a:rPr>
              <a:t>KEK</a:t>
            </a:r>
            <a:r>
              <a:rPr lang="en-US" altLang="en-US" dirty="0">
                <a:sym typeface="Wingdings" pitchFamily="2" charset="2"/>
              </a:rPr>
              <a:t> | MIC</a:t>
            </a:r>
            <a:r>
              <a:rPr lang="en-US" altLang="en-US" baseline="-25000" dirty="0">
                <a:sym typeface="Wingdings" pitchFamily="2" charset="2"/>
              </a:rPr>
              <a:t>KIK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/>
              <a:t>	          STA : verify MIC and install keys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/>
              <a:t>	STA </a:t>
            </a:r>
            <a:r>
              <a:rPr lang="en-US" altLang="en-US" dirty="0">
                <a:sym typeface="Wingdings" pitchFamily="2" charset="2"/>
              </a:rPr>
              <a:t> AP : KeyReplayCtr+1 | MIC</a:t>
            </a:r>
            <a:r>
              <a:rPr lang="en-US" altLang="en-US" baseline="-25000" dirty="0">
                <a:sym typeface="Wingdings" pitchFamily="2" charset="2"/>
              </a:rPr>
              <a:t>KIK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/>
              <a:t>	           AP : verify MIC and install keys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TKIP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runs on old hardware (supporting RC4), but …</a:t>
            </a:r>
          </a:p>
          <a:p>
            <a:r>
              <a:rPr lang="en-US" altLang="en-US" dirty="0"/>
              <a:t>WEP weaknesses are corrected</a:t>
            </a:r>
          </a:p>
          <a:p>
            <a:pPr lvl="1"/>
            <a:r>
              <a:rPr lang="en-US" altLang="en-US" dirty="0"/>
              <a:t>new message integrity protection mechanism called Michael</a:t>
            </a:r>
          </a:p>
          <a:p>
            <a:pPr lvl="2"/>
            <a:r>
              <a:rPr lang="en-US" altLang="en-US" sz="1800" dirty="0"/>
              <a:t>MIC value is added at SDU level before fragmentation into PDUs</a:t>
            </a:r>
          </a:p>
          <a:p>
            <a:pPr lvl="2"/>
            <a:r>
              <a:rPr lang="en-US" altLang="en-US" sz="1800" dirty="0"/>
              <a:t>implemented in the device driver (in software)</a:t>
            </a:r>
          </a:p>
          <a:p>
            <a:pPr lvl="1"/>
            <a:r>
              <a:rPr lang="en-US" altLang="en-US" dirty="0"/>
              <a:t>use IV as replay counter</a:t>
            </a:r>
          </a:p>
          <a:p>
            <a:pPr lvl="1"/>
            <a:r>
              <a:rPr lang="en-US" altLang="en-US" dirty="0"/>
              <a:t>increase IV length to 48 bits in order to prevent IV reuse</a:t>
            </a:r>
          </a:p>
          <a:p>
            <a:pPr lvl="1"/>
            <a:r>
              <a:rPr lang="en-US" altLang="en-US" dirty="0"/>
              <a:t>per-packet keys to prevent attacks based on weak keys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4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TKIP – Generating RC4 keys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52600"/>
            <a:ext cx="4895850" cy="4525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85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AES-CCMP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1800" dirty="0"/>
              <a:t>CCMP means CTR mode and CBC-MAC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integrity protection is based on CBC-MAC (using AES)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encryption is based on CTR mode (using AES)</a:t>
            </a:r>
          </a:p>
          <a:p>
            <a:pPr lvl="4">
              <a:lnSpc>
                <a:spcPct val="80000"/>
              </a:lnSpc>
            </a:pPr>
            <a:endParaRPr lang="en-US" altLang="en-US" sz="10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CBC-MAC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CBC-MAC is computed over the MAC header, CCMP header, and the MPDU (fragmented data)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mutable fields are set to zero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input is padded with zeros if length is not multiple of 128 (bits)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CBC-MAC initial block:</a:t>
            </a:r>
          </a:p>
          <a:p>
            <a:pPr lvl="2">
              <a:lnSpc>
                <a:spcPct val="80000"/>
              </a:lnSpc>
            </a:pPr>
            <a:r>
              <a:rPr lang="en-US" altLang="en-US" sz="1400" dirty="0"/>
              <a:t>flag (8)</a:t>
            </a:r>
          </a:p>
          <a:p>
            <a:pPr lvl="2">
              <a:lnSpc>
                <a:spcPct val="80000"/>
              </a:lnSpc>
            </a:pPr>
            <a:r>
              <a:rPr lang="en-US" altLang="en-US" sz="1400" dirty="0"/>
              <a:t>priority (8)</a:t>
            </a:r>
          </a:p>
          <a:p>
            <a:pPr lvl="2">
              <a:lnSpc>
                <a:spcPct val="80000"/>
              </a:lnSpc>
            </a:pPr>
            <a:r>
              <a:rPr lang="en-US" altLang="en-US" sz="1400" dirty="0"/>
              <a:t>source address (48)</a:t>
            </a:r>
          </a:p>
          <a:p>
            <a:pPr lvl="2">
              <a:lnSpc>
                <a:spcPct val="80000"/>
              </a:lnSpc>
            </a:pPr>
            <a:r>
              <a:rPr lang="en-US" altLang="en-US" sz="1400" dirty="0"/>
              <a:t>packet number (48)</a:t>
            </a:r>
          </a:p>
          <a:p>
            <a:pPr lvl="2">
              <a:lnSpc>
                <a:spcPct val="80000"/>
              </a:lnSpc>
            </a:pPr>
            <a:r>
              <a:rPr lang="en-US" altLang="en-US" sz="1400" dirty="0"/>
              <a:t>data length (16)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final 128-bit block of CBC encryption is truncated to (upper) 64 bits to get the CBC-MAC value</a:t>
            </a:r>
          </a:p>
          <a:p>
            <a:pPr lvl="4">
              <a:lnSpc>
                <a:spcPct val="80000"/>
              </a:lnSpc>
            </a:pPr>
            <a:endParaRPr lang="en-US" altLang="en-US" sz="10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CTR mode encryption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MPDU and CBC-MAC value is encrypted, MAC and CCMP headers are not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format of the counter is similar to the CBC-MAC initial block</a:t>
            </a:r>
          </a:p>
          <a:p>
            <a:pPr lvl="2">
              <a:lnSpc>
                <a:spcPct val="80000"/>
              </a:lnSpc>
            </a:pPr>
            <a:r>
              <a:rPr lang="en-US" altLang="en-US" sz="1400" dirty="0"/>
              <a:t>“data length” is replaced by “counter”</a:t>
            </a:r>
          </a:p>
          <a:p>
            <a:pPr lvl="2">
              <a:lnSpc>
                <a:spcPct val="80000"/>
              </a:lnSpc>
            </a:pPr>
            <a:r>
              <a:rPr lang="en-US" altLang="en-US" sz="1400" dirty="0"/>
              <a:t>counter is initialized with 1 and incremented after each encrypted block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 on Wi-Fi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security has always been considered important for </a:t>
            </a:r>
            <a:r>
              <a:rPr lang="en-US" altLang="en-US" dirty="0" err="1"/>
              <a:t>WiFi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early solution was based on WEP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seriously flawed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not recommended to use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new security standard for </a:t>
            </a:r>
            <a:r>
              <a:rPr lang="en-US" altLang="en-US" dirty="0" err="1"/>
              <a:t>WiFi</a:t>
            </a:r>
            <a:r>
              <a:rPr lang="en-US" altLang="en-US" dirty="0"/>
              <a:t> is 802.11i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access control model is based on 802.1X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flexible authentication based on EAP and upper layer authentication protocols (e.g., TLS, GSM authentication)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improved key management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TKIP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uses RC4 </a:t>
            </a:r>
            <a:r>
              <a:rPr lang="en-US" altLang="en-US" sz="1800" dirty="0">
                <a:sym typeface="Wingdings" pitchFamily="2" charset="2"/>
              </a:rPr>
              <a:t> runs on old hardware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ym typeface="Wingdings" pitchFamily="2" charset="2"/>
              </a:rPr>
              <a:t>corrects WEP’s flaws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ym typeface="Wingdings" pitchFamily="2" charset="2"/>
              </a:rPr>
              <a:t>mandatory in WPA, optional in RSN (WPA2)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AES-CCMP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uses AES in CCMP mode (CTR mode and CBC-MAC)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needs new hardware that supports AES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Bluetooth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47800"/>
          </a:xfrm>
        </p:spPr>
        <p:txBody>
          <a:bodyPr/>
          <a:lstStyle/>
          <a:p>
            <a:r>
              <a:rPr lang="en-US" altLang="en-US" dirty="0"/>
              <a:t>When two devices communicate for the first time: </a:t>
            </a:r>
          </a:p>
          <a:p>
            <a:pPr lvl="1"/>
            <a:r>
              <a:rPr lang="en-US" altLang="en-US" dirty="0"/>
              <a:t>Set up the temporary initialization </a:t>
            </a:r>
            <a:r>
              <a:rPr lang="en-US" altLang="en-US" dirty="0" smtClean="0"/>
              <a:t>key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76600"/>
            <a:ext cx="5562600" cy="312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1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Bluetooth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33400"/>
          </a:xfrm>
        </p:spPr>
        <p:txBody>
          <a:bodyPr/>
          <a:lstStyle/>
          <a:p>
            <a:r>
              <a:rPr lang="en-US" dirty="0" smtClean="0"/>
              <a:t>Setting up the link key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2362200"/>
            <a:ext cx="8524875" cy="408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766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Bluetooth Authentication protocol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771650"/>
            <a:ext cx="6867525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29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Bluetooth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09600"/>
          </a:xfrm>
        </p:spPr>
        <p:txBody>
          <a:bodyPr/>
          <a:lstStyle/>
          <a:p>
            <a:r>
              <a:rPr lang="en-US" dirty="0" smtClean="0"/>
              <a:t>Generation of the encryption key and key stream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5999"/>
            <a:ext cx="588645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981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The strength of the whole system is based on the strength of the PIN:</a:t>
            </a:r>
          </a:p>
          <a:p>
            <a:pPr lvl="1"/>
            <a:r>
              <a:rPr lang="en-US" altLang="en-US" dirty="0"/>
              <a:t>PIN: 4-digit number, easy to try all 10000 possible values.</a:t>
            </a:r>
          </a:p>
          <a:p>
            <a:pPr lvl="1"/>
            <a:r>
              <a:rPr lang="en-US" altLang="en-US" dirty="0"/>
              <a:t>PIN can be cracked off-line.</a:t>
            </a:r>
          </a:p>
          <a:p>
            <a:pPr lvl="1"/>
            <a:r>
              <a:rPr lang="en-US" altLang="en-US" dirty="0"/>
              <a:t>many devices use the default PIN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r>
              <a:rPr lang="en-US" altLang="en-US" dirty="0"/>
              <a:t>For memory-constrained devices: the link key = the </a:t>
            </a:r>
            <a:r>
              <a:rPr lang="en-US" altLang="en-US" dirty="0" smtClean="0"/>
              <a:t>long-term </a:t>
            </a:r>
            <a:r>
              <a:rPr lang="en-US" altLang="en-US" dirty="0"/>
              <a:t>unit key of the device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r>
              <a:rPr lang="en-US" altLang="en-US" dirty="0"/>
              <a:t>Fixed and unique device addresses: privacy problem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r>
              <a:rPr lang="en-US" altLang="en-US" dirty="0"/>
              <a:t>Weaknesses in the E</a:t>
            </a:r>
            <a:r>
              <a:rPr lang="en-US" altLang="en-US" baseline="-25000" dirty="0"/>
              <a:t>0</a:t>
            </a:r>
            <a:r>
              <a:rPr lang="en-US" altLang="en-US" dirty="0"/>
              <a:t> stream cipher.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5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2779</TotalTime>
  <Words>2457</Words>
  <Application>Microsoft Office PowerPoint</Application>
  <PresentationFormat>On-screen Show (4:3)</PresentationFormat>
  <Paragraphs>329</Paragraphs>
  <Slides>47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Median</vt:lpstr>
      <vt:lpstr>SecURITY FOR EXISTING wireless networks</vt:lpstr>
      <vt:lpstr>Security for Existing Wireless Networks</vt:lpstr>
      <vt:lpstr>Bluetooth</vt:lpstr>
      <vt:lpstr>Bluetooth</vt:lpstr>
      <vt:lpstr>Bluetooth</vt:lpstr>
      <vt:lpstr>Bluetooth</vt:lpstr>
      <vt:lpstr>Bluetooth Authentication protocol</vt:lpstr>
      <vt:lpstr>Bluetooth</vt:lpstr>
      <vt:lpstr>Weaknesses</vt:lpstr>
      <vt:lpstr>Cellular Networks</vt:lpstr>
      <vt:lpstr>GSM Security</vt:lpstr>
      <vt:lpstr>SIM Card (Subscriber Identity Module)</vt:lpstr>
      <vt:lpstr>Cryptographic Algorithms for GSM</vt:lpstr>
      <vt:lpstr>GSM Authentication Protocol</vt:lpstr>
      <vt:lpstr>Ciphering in GSM</vt:lpstr>
      <vt:lpstr>Conclusion on GSM Security</vt:lpstr>
      <vt:lpstr>3GPP Security Principles </vt:lpstr>
      <vt:lpstr>3GPP Security Principles</vt:lpstr>
      <vt:lpstr>Authentication in 3GPP </vt:lpstr>
      <vt:lpstr>Generation of the Authentication Vectors</vt:lpstr>
      <vt:lpstr>User Authentication Function in the USIM</vt:lpstr>
      <vt:lpstr>More about Authentication and Key Generation</vt:lpstr>
      <vt:lpstr>Wi-Fi Networks</vt:lpstr>
      <vt:lpstr>Introduction to Wi-Fi</vt:lpstr>
      <vt:lpstr>Introduction to Wi-Fi</vt:lpstr>
      <vt:lpstr>Wired Equivalent Privacy</vt:lpstr>
      <vt:lpstr>WEP Access Control</vt:lpstr>
      <vt:lpstr>WEP Message Confidentiality and Integrity</vt:lpstr>
      <vt:lpstr>WEP Message Confidentiality and Integrity</vt:lpstr>
      <vt:lpstr>WEP Keys</vt:lpstr>
      <vt:lpstr>WEP flaws: Authentication and Access control</vt:lpstr>
      <vt:lpstr>WEP flaws: Authentication and Access Control</vt:lpstr>
      <vt:lpstr>WEP flaws: No integrity and replay protection</vt:lpstr>
      <vt:lpstr>WEP Flaws: Confidentiality</vt:lpstr>
      <vt:lpstr>WEP: Lessons learnt</vt:lpstr>
      <vt:lpstr>Overview of IEEE 802.11i</vt:lpstr>
      <vt:lpstr>Overview of IEEE 802.11i</vt:lpstr>
      <vt:lpstr>802.1X Authentication Model</vt:lpstr>
      <vt:lpstr>Mapping 802.1X model to WiFi</vt:lpstr>
      <vt:lpstr>Protocols: EAP, EAPOL and RADIUS</vt:lpstr>
      <vt:lpstr>EAP in action</vt:lpstr>
      <vt:lpstr>Key Hierarchies</vt:lpstr>
      <vt:lpstr>Four-way handshake</vt:lpstr>
      <vt:lpstr>TKIP</vt:lpstr>
      <vt:lpstr>TKIP – Generating RC4 keys</vt:lpstr>
      <vt:lpstr>AES-CCMP</vt:lpstr>
      <vt:lpstr>Summary on Wi-Fi Security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FOR EXISTING wireless networks</dc:title>
  <dc:creator>compuram</dc:creator>
  <cp:lastModifiedBy>compuram</cp:lastModifiedBy>
  <cp:revision>155</cp:revision>
  <dcterms:created xsi:type="dcterms:W3CDTF">2006-08-16T00:00:00Z</dcterms:created>
  <dcterms:modified xsi:type="dcterms:W3CDTF">2016-01-27T06:44:48Z</dcterms:modified>
</cp:coreProperties>
</file>