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07"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3/24/2017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3/24/2017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3/24/2017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3/24/2017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3/24/2017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3/24/2017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LAYER SECURITY</a:t>
            </a:r>
            <a:endParaRPr lang="en-US" dirty="0"/>
          </a:p>
        </p:txBody>
      </p:sp>
      <p:sp>
        <p:nvSpPr>
          <p:cNvPr id="3" name="Subtitle 2"/>
          <p:cNvSpPr>
            <a:spLocks noGrp="1"/>
          </p:cNvSpPr>
          <p:nvPr>
            <p:ph type="subTitle" idx="1"/>
          </p:nvPr>
        </p:nvSpPr>
        <p:spPr/>
        <p:txBody>
          <a:bodyPr/>
          <a:lstStyle/>
          <a:p>
            <a:r>
              <a:rPr lang="en-US" dirty="0" smtClean="0"/>
              <a:t>Dr. Sriram Sankaran			</a:t>
            </a:r>
            <a:endParaRPr lang="en-US" dirty="0"/>
          </a:p>
        </p:txBody>
      </p:sp>
    </p:spTree>
    <p:extLst>
      <p:ext uri="{BB962C8B-B14F-4D97-AF65-F5344CB8AC3E}">
        <p14:creationId xmlns:p14="http://schemas.microsoft.com/office/powerpoint/2010/main" val="3320766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 Manipulation</a:t>
            </a:r>
            <a:endParaRPr lang="en-US" dirty="0"/>
          </a:p>
        </p:txBody>
      </p:sp>
      <p:sp>
        <p:nvSpPr>
          <p:cNvPr id="3" name="Content Placeholder 2"/>
          <p:cNvSpPr>
            <a:spLocks noGrp="1"/>
          </p:cNvSpPr>
          <p:nvPr>
            <p:ph sz="quarter" idx="1"/>
          </p:nvPr>
        </p:nvSpPr>
        <p:spPr/>
        <p:txBody>
          <a:bodyPr/>
          <a:lstStyle/>
          <a:p>
            <a:r>
              <a:rPr lang="en-US" dirty="0" smtClean="0"/>
              <a:t>Detours</a:t>
            </a:r>
          </a:p>
          <a:p>
            <a:pPr lvl="1"/>
            <a:r>
              <a:rPr lang="en-US" dirty="0" smtClean="0"/>
              <a:t>A malicious router can modify/inject control packets to force selection of sub-optimal routes</a:t>
            </a:r>
          </a:p>
          <a:p>
            <a:pPr lvl="1"/>
            <a:endParaRPr lang="en-US" dirty="0"/>
          </a:p>
          <a:p>
            <a:r>
              <a:rPr lang="en-US" dirty="0" smtClean="0"/>
              <a:t>“Gratuitous detours”</a:t>
            </a:r>
          </a:p>
          <a:p>
            <a:pPr lvl="1"/>
            <a:r>
              <a:rPr lang="en-US" dirty="0" smtClean="0"/>
              <a:t>Greedy routers can avoid being on a selected route by advertising long delays or creating “virtual nodes”</a:t>
            </a:r>
          </a:p>
          <a:p>
            <a:pPr lvl="2"/>
            <a:r>
              <a:rPr lang="en-US" dirty="0" smtClean="0"/>
              <a:t>Could be considered a form of Sybil attack, where all “personalities” are on the routing path</a:t>
            </a:r>
          </a:p>
          <a:p>
            <a:endParaRPr lang="en-US" dirty="0"/>
          </a:p>
        </p:txBody>
      </p:sp>
    </p:spTree>
    <p:extLst>
      <p:ext uri="{BB962C8B-B14F-4D97-AF65-F5344CB8AC3E}">
        <p14:creationId xmlns:p14="http://schemas.microsoft.com/office/powerpoint/2010/main" val="3886663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Route Subversion</a:t>
            </a:r>
            <a:endParaRPr lang="en-US" dirty="0"/>
          </a:p>
        </p:txBody>
      </p:sp>
      <p:sp>
        <p:nvSpPr>
          <p:cNvPr id="3" name="Content Placeholder 2"/>
          <p:cNvSpPr>
            <a:spLocks noGrp="1"/>
          </p:cNvSpPr>
          <p:nvPr>
            <p:ph sz="quarter" idx="1"/>
          </p:nvPr>
        </p:nvSpPr>
        <p:spPr/>
        <p:txBody>
          <a:bodyPr/>
          <a:lstStyle/>
          <a:p>
            <a:r>
              <a:rPr lang="en-US" dirty="0" smtClean="0"/>
              <a:t>Targeted blacklisting</a:t>
            </a:r>
          </a:p>
          <a:p>
            <a:pPr lvl="1"/>
            <a:r>
              <a:rPr lang="en-US" dirty="0" smtClean="0"/>
              <a:t>In any routing protocol using blacklisting, attackers can accuse/slander/blame others to force them onto the blacklist</a:t>
            </a:r>
            <a:endParaRPr lang="en-US" dirty="0"/>
          </a:p>
          <a:p>
            <a:r>
              <a:rPr lang="en-US" dirty="0" smtClean="0"/>
              <a:t>Rushing attacks</a:t>
            </a:r>
          </a:p>
          <a:p>
            <a:pPr lvl="1"/>
            <a:r>
              <a:rPr lang="en-US" dirty="0" smtClean="0"/>
              <a:t>Attackers can quickly disseminate forged requests, causing later valid requests to be dropped</a:t>
            </a:r>
            <a:endParaRPr lang="en-US" dirty="0"/>
          </a:p>
        </p:txBody>
      </p:sp>
    </p:spTree>
    <p:extLst>
      <p:ext uri="{BB962C8B-B14F-4D97-AF65-F5344CB8AC3E}">
        <p14:creationId xmlns:p14="http://schemas.microsoft.com/office/powerpoint/2010/main" val="706810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Forwarding</a:t>
            </a:r>
            <a:endParaRPr lang="en-US" dirty="0"/>
          </a:p>
        </p:txBody>
      </p:sp>
      <p:sp>
        <p:nvSpPr>
          <p:cNvPr id="3" name="Content Placeholder 2"/>
          <p:cNvSpPr>
            <a:spLocks noGrp="1"/>
          </p:cNvSpPr>
          <p:nvPr>
            <p:ph sz="quarter" idx="1"/>
          </p:nvPr>
        </p:nvSpPr>
        <p:spPr/>
        <p:txBody>
          <a:bodyPr/>
          <a:lstStyle/>
          <a:p>
            <a:r>
              <a:rPr lang="en-US" dirty="0" smtClean="0"/>
              <a:t>Forwarding = point-to-point data management</a:t>
            </a:r>
          </a:p>
          <a:p>
            <a:pPr lvl="1"/>
            <a:r>
              <a:rPr lang="en-US" dirty="0" smtClean="0"/>
              <a:t>Forwarding involves actual sending of packets from source to destination(s) on given routing paths</a:t>
            </a:r>
          </a:p>
          <a:p>
            <a:pPr lvl="1"/>
            <a:r>
              <a:rPr lang="en-US" dirty="0" smtClean="0"/>
              <a:t>Lives in the “data plane”</a:t>
            </a:r>
          </a:p>
          <a:p>
            <a:pPr lvl="1"/>
            <a:r>
              <a:rPr lang="en-US" dirty="0" smtClean="0"/>
              <a:t>Correct forwarding involves</a:t>
            </a:r>
          </a:p>
          <a:p>
            <a:pPr lvl="2"/>
            <a:r>
              <a:rPr lang="en-US" dirty="0" smtClean="0"/>
              <a:t>Sending the correct packets</a:t>
            </a:r>
          </a:p>
          <a:p>
            <a:pPr lvl="2"/>
            <a:r>
              <a:rPr lang="en-US" dirty="0" smtClean="0"/>
              <a:t>Maintaining packet order</a:t>
            </a:r>
          </a:p>
          <a:p>
            <a:pPr lvl="2"/>
            <a:r>
              <a:rPr lang="en-US" dirty="0" smtClean="0"/>
              <a:t>Respecting headers and rules</a:t>
            </a:r>
          </a:p>
          <a:p>
            <a:pPr lvl="2"/>
            <a:r>
              <a:rPr lang="en-US" dirty="0" smtClean="0"/>
              <a:t>Relaying in a timely manner</a:t>
            </a:r>
          </a:p>
          <a:p>
            <a:pPr lvl="2"/>
            <a:r>
              <a:rPr lang="en-US" dirty="0" smtClean="0"/>
              <a:t>Respecting rate control mechanisms</a:t>
            </a:r>
            <a:endParaRPr lang="en-US" dirty="0"/>
          </a:p>
        </p:txBody>
      </p:sp>
    </p:spTree>
    <p:extLst>
      <p:ext uri="{BB962C8B-B14F-4D97-AF65-F5344CB8AC3E}">
        <p14:creationId xmlns:p14="http://schemas.microsoft.com/office/powerpoint/2010/main" val="3316741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Forwarding Threats</a:t>
            </a:r>
            <a:endParaRPr lang="en-US" dirty="0"/>
          </a:p>
        </p:txBody>
      </p:sp>
      <p:sp>
        <p:nvSpPr>
          <p:cNvPr id="3" name="Content Placeholder 2"/>
          <p:cNvSpPr>
            <a:spLocks noGrp="1"/>
          </p:cNvSpPr>
          <p:nvPr>
            <p:ph sz="quarter" idx="1"/>
          </p:nvPr>
        </p:nvSpPr>
        <p:spPr/>
        <p:txBody>
          <a:bodyPr/>
          <a:lstStyle/>
          <a:p>
            <a:r>
              <a:rPr lang="en-US" dirty="0" smtClean="0"/>
              <a:t>Misbehavior in the forwarding mechanism (often called Byzantine forwarding) includes various ways of going against forwarding rules</a:t>
            </a:r>
          </a:p>
          <a:p>
            <a:pPr lvl="1"/>
            <a:r>
              <a:rPr lang="en-US" dirty="0" smtClean="0"/>
              <a:t>Dropping packets</a:t>
            </a:r>
          </a:p>
          <a:p>
            <a:pPr lvl="1"/>
            <a:r>
              <a:rPr lang="en-US" dirty="0" smtClean="0"/>
              <a:t>Modifying packet contents or header information</a:t>
            </a:r>
          </a:p>
          <a:p>
            <a:pPr lvl="1"/>
            <a:r>
              <a:rPr lang="en-US" dirty="0" smtClean="0"/>
              <a:t>Injecting bogus packets on source’s behalf</a:t>
            </a:r>
          </a:p>
          <a:p>
            <a:pPr lvl="1"/>
            <a:r>
              <a:rPr lang="en-US" dirty="0" smtClean="0"/>
              <a:t>Forwarding to the wrong next hop</a:t>
            </a:r>
          </a:p>
          <a:p>
            <a:pPr lvl="1"/>
            <a:r>
              <a:rPr lang="en-US" dirty="0" smtClean="0"/>
              <a:t>Disrespecting rate control (flooding or throttling)</a:t>
            </a:r>
            <a:endParaRPr lang="en-US" dirty="0"/>
          </a:p>
        </p:txBody>
      </p:sp>
    </p:spTree>
    <p:extLst>
      <p:ext uri="{BB962C8B-B14F-4D97-AF65-F5344CB8AC3E}">
        <p14:creationId xmlns:p14="http://schemas.microsoft.com/office/powerpoint/2010/main" val="2490174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Privacy Threats</a:t>
            </a:r>
            <a:endParaRPr lang="en-US" dirty="0"/>
          </a:p>
        </p:txBody>
      </p:sp>
      <p:sp>
        <p:nvSpPr>
          <p:cNvPr id="3" name="Content Placeholder 2"/>
          <p:cNvSpPr>
            <a:spLocks noGrp="1"/>
          </p:cNvSpPr>
          <p:nvPr>
            <p:ph sz="quarter" idx="1"/>
          </p:nvPr>
        </p:nvSpPr>
        <p:spPr/>
        <p:txBody>
          <a:bodyPr/>
          <a:lstStyle/>
          <a:p>
            <a:r>
              <a:rPr lang="en-US" dirty="0" smtClean="0"/>
              <a:t>Routing protocols inherently reveal information to curious/malicious eavesdroppers</a:t>
            </a:r>
          </a:p>
          <a:p>
            <a:pPr lvl="1"/>
            <a:r>
              <a:rPr lang="en-US" dirty="0" smtClean="0"/>
              <a:t>An attacker can listen to route discovery interactions and learn (1) locations of source and destination nodes, (2) type of interactions between nodes, (3) commonly used paths, (4) network events (5) data</a:t>
            </a:r>
          </a:p>
          <a:p>
            <a:pPr lvl="1"/>
            <a:r>
              <a:rPr lang="en-US" dirty="0" smtClean="0"/>
              <a:t>These are all issues of location privacy, network privacy and data privacy due solely to the routing process</a:t>
            </a:r>
            <a:endParaRPr lang="en-US" dirty="0"/>
          </a:p>
        </p:txBody>
      </p:sp>
    </p:spTree>
    <p:extLst>
      <p:ext uri="{BB962C8B-B14F-4D97-AF65-F5344CB8AC3E}">
        <p14:creationId xmlns:p14="http://schemas.microsoft.com/office/powerpoint/2010/main" val="4256575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pPr algn="ctr"/>
            <a:r>
              <a:rPr lang="en-US" dirty="0" smtClean="0"/>
              <a:t>Network Layer Threats</a:t>
            </a:r>
            <a:endParaRPr lang="en-US" dirty="0"/>
          </a:p>
        </p:txBody>
      </p:sp>
    </p:spTree>
    <p:extLst>
      <p:ext uri="{BB962C8B-B14F-4D97-AF65-F5344CB8AC3E}">
        <p14:creationId xmlns:p14="http://schemas.microsoft.com/office/powerpoint/2010/main" val="1199263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Addressing</a:t>
            </a:r>
            <a:endParaRPr lang="en-US" dirty="0"/>
          </a:p>
        </p:txBody>
      </p:sp>
      <p:sp>
        <p:nvSpPr>
          <p:cNvPr id="3" name="Content Placeholder 2"/>
          <p:cNvSpPr>
            <a:spLocks noGrp="1"/>
          </p:cNvSpPr>
          <p:nvPr>
            <p:ph sz="quarter" idx="1"/>
          </p:nvPr>
        </p:nvSpPr>
        <p:spPr/>
        <p:txBody>
          <a:bodyPr/>
          <a:lstStyle/>
          <a:p>
            <a:r>
              <a:rPr lang="en-US" dirty="0" smtClean="0"/>
              <a:t>In traditional networking, each device (radio) has two identities, in the form of addresses</a:t>
            </a:r>
          </a:p>
          <a:p>
            <a:pPr lvl="1"/>
            <a:r>
              <a:rPr lang="en-US" dirty="0" smtClean="0"/>
              <a:t>MAC address: hardware address of the radio needed for link layer communication (</a:t>
            </a:r>
            <a:r>
              <a:rPr lang="en-US" dirty="0" err="1" smtClean="0"/>
              <a:t>eg</a:t>
            </a:r>
            <a:r>
              <a:rPr lang="en-US" dirty="0" smtClean="0"/>
              <a:t>. 802.3, 802.11)</a:t>
            </a:r>
          </a:p>
          <a:p>
            <a:pPr lvl="2"/>
            <a:r>
              <a:rPr lang="en-US" dirty="0"/>
              <a:t>Hard-coded into the NIC</a:t>
            </a:r>
          </a:p>
          <a:p>
            <a:pPr lvl="2"/>
            <a:r>
              <a:rPr lang="en-US" dirty="0"/>
              <a:t>In theory, unique and </a:t>
            </a:r>
            <a:r>
              <a:rPr lang="en-US" dirty="0" smtClean="0"/>
              <a:t>static</a:t>
            </a:r>
          </a:p>
          <a:p>
            <a:pPr lvl="1"/>
            <a:r>
              <a:rPr lang="en-US" dirty="0" smtClean="0"/>
              <a:t>IP address: network layer address used for routing and some other higher layer services</a:t>
            </a:r>
          </a:p>
          <a:p>
            <a:pPr lvl="2"/>
            <a:r>
              <a:rPr lang="en-US" dirty="0" smtClean="0"/>
              <a:t>Virtual software address</a:t>
            </a:r>
          </a:p>
        </p:txBody>
      </p:sp>
    </p:spTree>
    <p:extLst>
      <p:ext uri="{BB962C8B-B14F-4D97-AF65-F5344CB8AC3E}">
        <p14:creationId xmlns:p14="http://schemas.microsoft.com/office/powerpoint/2010/main" val="3044015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MAC Addresses</a:t>
            </a:r>
            <a:endParaRPr lang="en-US" dirty="0"/>
          </a:p>
        </p:txBody>
      </p:sp>
      <p:sp>
        <p:nvSpPr>
          <p:cNvPr id="3" name="Content Placeholder 2"/>
          <p:cNvSpPr>
            <a:spLocks noGrp="1"/>
          </p:cNvSpPr>
          <p:nvPr>
            <p:ph sz="quarter" idx="1"/>
          </p:nvPr>
        </p:nvSpPr>
        <p:spPr/>
        <p:txBody>
          <a:bodyPr/>
          <a:lstStyle/>
          <a:p>
            <a:r>
              <a:rPr lang="en-US" dirty="0" smtClean="0"/>
              <a:t>MAC addresses in the Internet</a:t>
            </a:r>
          </a:p>
          <a:p>
            <a:pPr lvl="1"/>
            <a:r>
              <a:rPr lang="en-US" dirty="0" smtClean="0"/>
              <a:t>Ethernet and </a:t>
            </a:r>
            <a:r>
              <a:rPr lang="en-US" dirty="0" err="1" smtClean="0"/>
              <a:t>WiFi</a:t>
            </a:r>
            <a:r>
              <a:rPr lang="en-US" dirty="0" smtClean="0"/>
              <a:t> use MAC addresses for link layer communication</a:t>
            </a:r>
          </a:p>
          <a:p>
            <a:pPr lvl="1"/>
            <a:r>
              <a:rPr lang="en-US" dirty="0" smtClean="0"/>
              <a:t>Independent of any higher-layer functionality</a:t>
            </a:r>
          </a:p>
          <a:p>
            <a:pPr lvl="1"/>
            <a:r>
              <a:rPr lang="en-US" dirty="0" smtClean="0"/>
              <a:t>Link layer frames carry source and destination MAC addresses (6B each)</a:t>
            </a:r>
          </a:p>
          <a:p>
            <a:r>
              <a:rPr lang="en-US" dirty="0" smtClean="0"/>
              <a:t>MAC addresses in other systems</a:t>
            </a:r>
          </a:p>
          <a:p>
            <a:pPr lvl="1"/>
            <a:r>
              <a:rPr lang="en-US" dirty="0" smtClean="0"/>
              <a:t>Not typically used in sensor networks due to overhead</a:t>
            </a:r>
          </a:p>
          <a:p>
            <a:pPr lvl="1"/>
            <a:r>
              <a:rPr lang="en-US" dirty="0" smtClean="0"/>
              <a:t>Not needed if other addressing is available</a:t>
            </a:r>
            <a:endParaRPr lang="en-US" dirty="0"/>
          </a:p>
        </p:txBody>
      </p:sp>
    </p:spTree>
    <p:extLst>
      <p:ext uri="{BB962C8B-B14F-4D97-AF65-F5344CB8AC3E}">
        <p14:creationId xmlns:p14="http://schemas.microsoft.com/office/powerpoint/2010/main" val="797740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IP Addresses</a:t>
            </a:r>
            <a:endParaRPr lang="en-US" dirty="0"/>
          </a:p>
        </p:txBody>
      </p:sp>
      <p:sp>
        <p:nvSpPr>
          <p:cNvPr id="3" name="Content Placeholder 2"/>
          <p:cNvSpPr>
            <a:spLocks noGrp="1"/>
          </p:cNvSpPr>
          <p:nvPr>
            <p:ph sz="quarter" idx="1"/>
          </p:nvPr>
        </p:nvSpPr>
        <p:spPr/>
        <p:txBody>
          <a:bodyPr/>
          <a:lstStyle/>
          <a:p>
            <a:r>
              <a:rPr lang="en-US" dirty="0" smtClean="0"/>
              <a:t>IP addresses in the Internet</a:t>
            </a:r>
          </a:p>
          <a:p>
            <a:pPr lvl="1"/>
            <a:r>
              <a:rPr lang="en-US" dirty="0" smtClean="0"/>
              <a:t>Network layer and above use IP addresses for some identity purposes</a:t>
            </a:r>
          </a:p>
          <a:p>
            <a:pPr lvl="1"/>
            <a:r>
              <a:rPr lang="en-US" dirty="0" smtClean="0"/>
              <a:t>Independent of whatever is below the network layer</a:t>
            </a:r>
          </a:p>
          <a:p>
            <a:pPr lvl="1"/>
            <a:r>
              <a:rPr lang="en-US" dirty="0" smtClean="0"/>
              <a:t>IP addresses must be unique</a:t>
            </a:r>
          </a:p>
          <a:p>
            <a:r>
              <a:rPr lang="en-US" dirty="0" smtClean="0"/>
              <a:t>IP addresses in other systems</a:t>
            </a:r>
          </a:p>
          <a:p>
            <a:pPr lvl="1"/>
            <a:r>
              <a:rPr lang="en-US" dirty="0" smtClean="0"/>
              <a:t>To support common applications, most designers are aiming to support IP addressing (to some extent)</a:t>
            </a:r>
            <a:endParaRPr lang="en-US" dirty="0"/>
          </a:p>
        </p:txBody>
      </p:sp>
    </p:spTree>
    <p:extLst>
      <p:ext uri="{BB962C8B-B14F-4D97-AF65-F5344CB8AC3E}">
        <p14:creationId xmlns:p14="http://schemas.microsoft.com/office/powerpoint/2010/main" val="857393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IP Address Resolution</a:t>
            </a:r>
            <a:endParaRPr lang="en-US" dirty="0"/>
          </a:p>
        </p:txBody>
      </p:sp>
      <p:sp>
        <p:nvSpPr>
          <p:cNvPr id="3" name="Content Placeholder 2"/>
          <p:cNvSpPr>
            <a:spLocks noGrp="1"/>
          </p:cNvSpPr>
          <p:nvPr>
            <p:ph sz="quarter" idx="1"/>
          </p:nvPr>
        </p:nvSpPr>
        <p:spPr/>
        <p:txBody>
          <a:bodyPr/>
          <a:lstStyle/>
          <a:p>
            <a:r>
              <a:rPr lang="en-US" dirty="0" smtClean="0"/>
              <a:t>In most Internet domains, IP addresses are assigned centrally using DHCP and bound to MAC addresses using ARP</a:t>
            </a:r>
          </a:p>
          <a:p>
            <a:pPr lvl="1"/>
            <a:r>
              <a:rPr lang="en-US" dirty="0" smtClean="0"/>
              <a:t>DHCP = Dynamic Host Configuration Protocol: host asks server for IP address, which it keeps until expiry</a:t>
            </a:r>
          </a:p>
          <a:p>
            <a:pPr lvl="1"/>
            <a:r>
              <a:rPr lang="en-US" dirty="0" smtClean="0"/>
              <a:t>ARP = Address Resolution Protocol: host asks other hosts for MAC address corresponding to an IP address</a:t>
            </a:r>
            <a:endParaRPr lang="en-US" dirty="0"/>
          </a:p>
        </p:txBody>
      </p:sp>
    </p:spTree>
    <p:extLst>
      <p:ext uri="{BB962C8B-B14F-4D97-AF65-F5344CB8AC3E}">
        <p14:creationId xmlns:p14="http://schemas.microsoft.com/office/powerpoint/2010/main" val="2186343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Layer Security</a:t>
            </a:r>
            <a:endParaRPr lang="en-US" dirty="0"/>
          </a:p>
        </p:txBody>
      </p:sp>
      <p:sp>
        <p:nvSpPr>
          <p:cNvPr id="3" name="Content Placeholder 2"/>
          <p:cNvSpPr>
            <a:spLocks noGrp="1"/>
          </p:cNvSpPr>
          <p:nvPr>
            <p:ph sz="quarter" idx="1"/>
          </p:nvPr>
        </p:nvSpPr>
        <p:spPr/>
        <p:txBody>
          <a:bodyPr/>
          <a:lstStyle/>
          <a:p>
            <a:r>
              <a:rPr lang="en-US" dirty="0" smtClean="0"/>
              <a:t>Threats at the Network Layer</a:t>
            </a:r>
          </a:p>
          <a:p>
            <a:r>
              <a:rPr lang="en-US" dirty="0" smtClean="0"/>
              <a:t>Specific threats related to Identity</a:t>
            </a:r>
          </a:p>
          <a:p>
            <a:r>
              <a:rPr lang="en-US" dirty="0" smtClean="0"/>
              <a:t>Routing and Forwarding Security</a:t>
            </a:r>
          </a:p>
          <a:p>
            <a:r>
              <a:rPr lang="en-US" dirty="0" smtClean="0"/>
              <a:t>Defense Mechanisms</a:t>
            </a:r>
            <a:endParaRPr lang="en-US" dirty="0"/>
          </a:p>
        </p:txBody>
      </p:sp>
    </p:spTree>
    <p:extLst>
      <p:ext uri="{BB962C8B-B14F-4D97-AF65-F5344CB8AC3E}">
        <p14:creationId xmlns:p14="http://schemas.microsoft.com/office/powerpoint/2010/main" val="1776334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ARP</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2057400"/>
            <a:ext cx="6877050"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2263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Limitations</a:t>
            </a:r>
            <a:endParaRPr lang="en-US" dirty="0"/>
          </a:p>
        </p:txBody>
      </p:sp>
      <p:sp>
        <p:nvSpPr>
          <p:cNvPr id="3" name="Content Placeholder 2"/>
          <p:cNvSpPr>
            <a:spLocks noGrp="1"/>
          </p:cNvSpPr>
          <p:nvPr>
            <p:ph sz="quarter" idx="1"/>
          </p:nvPr>
        </p:nvSpPr>
        <p:spPr/>
        <p:txBody>
          <a:bodyPr/>
          <a:lstStyle/>
          <a:p>
            <a:r>
              <a:rPr lang="en-US" dirty="0" smtClean="0"/>
              <a:t>MAC addresses are no longer hardware-bound</a:t>
            </a:r>
          </a:p>
          <a:p>
            <a:pPr lvl="1"/>
            <a:r>
              <a:rPr lang="en-US" dirty="0" smtClean="0"/>
              <a:t>Most Linux-like systems allow software to change MAC address used, despite hard-coded MAC address</a:t>
            </a:r>
          </a:p>
          <a:p>
            <a:pPr lvl="1"/>
            <a:r>
              <a:rPr lang="en-US" dirty="0" smtClean="0"/>
              <a:t>Many devices don’t have (unique) MAC addresses</a:t>
            </a:r>
          </a:p>
          <a:p>
            <a:r>
              <a:rPr lang="en-US" dirty="0" smtClean="0"/>
              <a:t>DHCP is impractical for distributed systems</a:t>
            </a:r>
          </a:p>
          <a:p>
            <a:pPr lvl="1"/>
            <a:r>
              <a:rPr lang="en-US" dirty="0" smtClean="0"/>
              <a:t>Requires centralization</a:t>
            </a:r>
          </a:p>
          <a:p>
            <a:pPr lvl="1"/>
            <a:r>
              <a:rPr lang="en-US" dirty="0" smtClean="0"/>
              <a:t>High overhead in dynamic systems</a:t>
            </a:r>
          </a:p>
          <a:p>
            <a:r>
              <a:rPr lang="en-US" dirty="0" smtClean="0"/>
              <a:t>ARP has high overhead in distributed systems</a:t>
            </a:r>
          </a:p>
          <a:p>
            <a:pPr lvl="1"/>
            <a:r>
              <a:rPr lang="en-US" dirty="0" smtClean="0"/>
              <a:t>Requires request flooding</a:t>
            </a:r>
            <a:endParaRPr lang="en-US" dirty="0"/>
          </a:p>
        </p:txBody>
      </p:sp>
    </p:spTree>
    <p:extLst>
      <p:ext uri="{BB962C8B-B14F-4D97-AF65-F5344CB8AC3E}">
        <p14:creationId xmlns:p14="http://schemas.microsoft.com/office/powerpoint/2010/main" val="311161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Distributed Addressing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Problem: How should IP addresses (or other suitable identities) be determined in a distributed system such that:</a:t>
            </a:r>
          </a:p>
          <a:p>
            <a:pPr lvl="1"/>
            <a:r>
              <a:rPr lang="en-US" dirty="0" smtClean="0"/>
              <a:t>Addresses are compact (-able) for low-overhead communication in sensors or embedded devices</a:t>
            </a:r>
          </a:p>
          <a:p>
            <a:pPr lvl="1"/>
            <a:r>
              <a:rPr lang="en-US" dirty="0" smtClean="0"/>
              <a:t>Network overhead is (relatively) low</a:t>
            </a:r>
          </a:p>
          <a:p>
            <a:pPr lvl="1"/>
            <a:r>
              <a:rPr lang="en-US" dirty="0" smtClean="0"/>
              <a:t>Addresses are (sufficiently) unique</a:t>
            </a:r>
          </a:p>
          <a:p>
            <a:pPr lvl="1"/>
            <a:r>
              <a:rPr lang="en-US" dirty="0" smtClean="0"/>
              <a:t>Systems can split and join</a:t>
            </a:r>
          </a:p>
          <a:p>
            <a:pPr lvl="2"/>
            <a:r>
              <a:rPr lang="en-US" dirty="0" smtClean="0"/>
              <a:t>Duplicate addresses can be detected and fixed</a:t>
            </a:r>
          </a:p>
          <a:p>
            <a:pPr lvl="2"/>
            <a:r>
              <a:rPr lang="en-US" dirty="0" smtClean="0"/>
              <a:t>Address space is large enough </a:t>
            </a:r>
            <a:r>
              <a:rPr lang="en-US" smtClean="0"/>
              <a:t>and dynamic</a:t>
            </a:r>
          </a:p>
          <a:p>
            <a:pPr lvl="2"/>
            <a:endParaRPr lang="en-US" dirty="0"/>
          </a:p>
        </p:txBody>
      </p:sp>
    </p:spTree>
    <p:extLst>
      <p:ext uri="{BB962C8B-B14F-4D97-AF65-F5344CB8AC3E}">
        <p14:creationId xmlns:p14="http://schemas.microsoft.com/office/powerpoint/2010/main" val="2008669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Routing and Forwarding Security</a:t>
            </a:r>
            <a:endParaRPr lang="en-US" dirty="0"/>
          </a:p>
        </p:txBody>
      </p:sp>
      <p:sp>
        <p:nvSpPr>
          <p:cNvPr id="3" name="Content Placeholder 2"/>
          <p:cNvSpPr>
            <a:spLocks noGrp="1"/>
          </p:cNvSpPr>
          <p:nvPr>
            <p:ph sz="quarter" idx="1"/>
          </p:nvPr>
        </p:nvSpPr>
        <p:spPr/>
        <p:txBody>
          <a:bodyPr/>
          <a:lstStyle/>
          <a:p>
            <a:r>
              <a:rPr lang="en-US" dirty="0" smtClean="0"/>
              <a:t>Basics of routing in ad hoc networks</a:t>
            </a:r>
          </a:p>
          <a:p>
            <a:r>
              <a:rPr lang="en-US" dirty="0" smtClean="0"/>
              <a:t>Control-plane attacks and defenses</a:t>
            </a:r>
          </a:p>
          <a:p>
            <a:r>
              <a:rPr lang="en-US" dirty="0" smtClean="0"/>
              <a:t>Data-plane attacks and defenses</a:t>
            </a:r>
            <a:endParaRPr lang="en-US" dirty="0"/>
          </a:p>
        </p:txBody>
      </p:sp>
    </p:spTree>
    <p:extLst>
      <p:ext uri="{BB962C8B-B14F-4D97-AF65-F5344CB8AC3E}">
        <p14:creationId xmlns:p14="http://schemas.microsoft.com/office/powerpoint/2010/main" val="1154397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Popular Routing Protocols</a:t>
            </a:r>
            <a:endParaRPr lang="en-US" dirty="0"/>
          </a:p>
        </p:txBody>
      </p:sp>
      <p:sp>
        <p:nvSpPr>
          <p:cNvPr id="3" name="Content Placeholder 2"/>
          <p:cNvSpPr>
            <a:spLocks noGrp="1"/>
          </p:cNvSpPr>
          <p:nvPr>
            <p:ph sz="quarter" idx="1"/>
          </p:nvPr>
        </p:nvSpPr>
        <p:spPr/>
        <p:txBody>
          <a:bodyPr/>
          <a:lstStyle/>
          <a:p>
            <a:r>
              <a:rPr lang="en-US" dirty="0" smtClean="0"/>
              <a:t>Link State (LS) routing</a:t>
            </a:r>
          </a:p>
          <a:p>
            <a:pPr lvl="1"/>
            <a:r>
              <a:rPr lang="en-US" dirty="0" smtClean="0"/>
              <a:t>Optimized Link State Routing (OLSR)</a:t>
            </a:r>
          </a:p>
          <a:p>
            <a:r>
              <a:rPr lang="en-US" dirty="0" smtClean="0"/>
              <a:t>Distance Vector (DV) routing</a:t>
            </a:r>
          </a:p>
          <a:p>
            <a:pPr lvl="1"/>
            <a:r>
              <a:rPr lang="en-US" dirty="0" smtClean="0"/>
              <a:t>Destination Sequenced Distance Vector (DSDV)</a:t>
            </a:r>
          </a:p>
          <a:p>
            <a:pPr lvl="1"/>
            <a:r>
              <a:rPr lang="en-US" dirty="0" smtClean="0"/>
              <a:t>Ad hoc On-demand Distance Vector (AODV)</a:t>
            </a:r>
          </a:p>
          <a:p>
            <a:pPr lvl="1"/>
            <a:r>
              <a:rPr lang="en-US" dirty="0" smtClean="0"/>
              <a:t>Dynamic Source Routing (DSR)</a:t>
            </a:r>
            <a:endParaRPr lang="en-US" dirty="0"/>
          </a:p>
        </p:txBody>
      </p:sp>
    </p:spTree>
    <p:extLst>
      <p:ext uri="{BB962C8B-B14F-4D97-AF65-F5344CB8AC3E}">
        <p14:creationId xmlns:p14="http://schemas.microsoft.com/office/powerpoint/2010/main" val="3002997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On-Demand Routing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On-demand routing has several advantages and disadvantages in MANETs</a:t>
            </a:r>
          </a:p>
          <a:p>
            <a:pPr lvl="1"/>
            <a:r>
              <a:rPr lang="en-US" dirty="0" smtClean="0"/>
              <a:t>Efficiency</a:t>
            </a:r>
          </a:p>
          <a:p>
            <a:pPr lvl="2"/>
            <a:r>
              <a:rPr lang="en-US" dirty="0" smtClean="0"/>
              <a:t>Routing information isn’t constantly collected and updated only when needed</a:t>
            </a:r>
          </a:p>
          <a:p>
            <a:pPr lvl="2"/>
            <a:r>
              <a:rPr lang="en-US" dirty="0" smtClean="0"/>
              <a:t>One-time cost of info collection can be higher</a:t>
            </a:r>
          </a:p>
          <a:p>
            <a:pPr lvl="1"/>
            <a:r>
              <a:rPr lang="en-US" dirty="0" smtClean="0"/>
              <a:t>Security</a:t>
            </a:r>
          </a:p>
          <a:p>
            <a:pPr lvl="2"/>
            <a:r>
              <a:rPr lang="en-US" dirty="0" smtClean="0"/>
              <a:t>Source nodes are aware of the entire path, unlike fully distributed algorithms that just focus on next hop</a:t>
            </a:r>
          </a:p>
          <a:p>
            <a:pPr lvl="2"/>
            <a:r>
              <a:rPr lang="en-US" dirty="0" smtClean="0"/>
              <a:t>Long-term information typically isn’t available</a:t>
            </a:r>
          </a:p>
          <a:p>
            <a:pPr lvl="1"/>
            <a:r>
              <a:rPr lang="en-US" dirty="0" smtClean="0"/>
              <a:t>Overall, advantages outweigh the disadvantages, so on-demand routing is popular</a:t>
            </a:r>
            <a:endParaRPr lang="en-US" dirty="0"/>
          </a:p>
        </p:txBody>
      </p:sp>
    </p:spTree>
    <p:extLst>
      <p:ext uri="{BB962C8B-B14F-4D97-AF65-F5344CB8AC3E}">
        <p14:creationId xmlns:p14="http://schemas.microsoft.com/office/powerpoint/2010/main" val="1463435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Route Discovery</a:t>
            </a:r>
            <a:endParaRPr lang="en-US" dirty="0"/>
          </a:p>
        </p:txBody>
      </p:sp>
      <p:sp>
        <p:nvSpPr>
          <p:cNvPr id="3" name="Content Placeholder 2"/>
          <p:cNvSpPr>
            <a:spLocks noGrp="1"/>
          </p:cNvSpPr>
          <p:nvPr>
            <p:ph sz="quarter" idx="1"/>
          </p:nvPr>
        </p:nvSpPr>
        <p:spPr>
          <a:xfrm>
            <a:off x="612648" y="1600200"/>
            <a:ext cx="8153400" cy="1828800"/>
          </a:xfrm>
        </p:spPr>
        <p:txBody>
          <a:bodyPr/>
          <a:lstStyle/>
          <a:p>
            <a:r>
              <a:rPr lang="en-US" dirty="0" smtClean="0"/>
              <a:t>Source S and neighboring nodes use control message exchanges to discover a route from S to destination 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505" y="4038600"/>
            <a:ext cx="63627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0000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Route Discovery</a:t>
            </a:r>
            <a:endParaRPr lang="en-US" dirty="0"/>
          </a:p>
        </p:txBody>
      </p:sp>
      <p:sp>
        <p:nvSpPr>
          <p:cNvPr id="3" name="Content Placeholder 2"/>
          <p:cNvSpPr>
            <a:spLocks noGrp="1"/>
          </p:cNvSpPr>
          <p:nvPr>
            <p:ph sz="quarter" idx="1"/>
          </p:nvPr>
        </p:nvSpPr>
        <p:spPr>
          <a:xfrm>
            <a:off x="612648" y="1600200"/>
            <a:ext cx="8153400" cy="1752600"/>
          </a:xfrm>
        </p:spPr>
        <p:txBody>
          <a:bodyPr/>
          <a:lstStyle/>
          <a:p>
            <a:r>
              <a:rPr lang="en-US" dirty="0" smtClean="0"/>
              <a:t>Route request flooding:</a:t>
            </a:r>
          </a:p>
          <a:p>
            <a:pPr lvl="1"/>
            <a:r>
              <a:rPr lang="en-US" dirty="0" smtClean="0"/>
              <a:t>Source S broadcasts a Route Request (RREQ) packet to its neighbors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3886200"/>
            <a:ext cx="63627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2008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Route Discovery</a:t>
            </a:r>
            <a:endParaRPr lang="en-US" dirty="0"/>
          </a:p>
        </p:txBody>
      </p:sp>
      <p:sp>
        <p:nvSpPr>
          <p:cNvPr id="3" name="Content Placeholder 2"/>
          <p:cNvSpPr>
            <a:spLocks noGrp="1"/>
          </p:cNvSpPr>
          <p:nvPr>
            <p:ph sz="quarter" idx="1"/>
          </p:nvPr>
        </p:nvSpPr>
        <p:spPr>
          <a:xfrm>
            <a:off x="612648" y="1600200"/>
            <a:ext cx="8153400" cy="1676400"/>
          </a:xfrm>
        </p:spPr>
        <p:txBody>
          <a:bodyPr/>
          <a:lstStyle/>
          <a:p>
            <a:r>
              <a:rPr lang="en-US" dirty="0" smtClean="0"/>
              <a:t>RREQ forwarding:</a:t>
            </a:r>
          </a:p>
          <a:p>
            <a:pPr lvl="1"/>
            <a:r>
              <a:rPr lang="en-US" dirty="0" smtClean="0"/>
              <a:t>If the neighbor has no prior relationship with the destination, it will further broadcast the RREQ</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3733800"/>
            <a:ext cx="636270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7545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Route Discovery</a:t>
            </a:r>
            <a:endParaRPr lang="en-US" dirty="0"/>
          </a:p>
        </p:txBody>
      </p:sp>
      <p:sp>
        <p:nvSpPr>
          <p:cNvPr id="3" name="Content Placeholder 2"/>
          <p:cNvSpPr>
            <a:spLocks noGrp="1"/>
          </p:cNvSpPr>
          <p:nvPr>
            <p:ph sz="quarter" idx="1"/>
          </p:nvPr>
        </p:nvSpPr>
        <p:spPr>
          <a:xfrm>
            <a:off x="612648" y="1600200"/>
            <a:ext cx="8153400" cy="1752600"/>
          </a:xfrm>
        </p:spPr>
        <p:txBody>
          <a:bodyPr>
            <a:normAutofit lnSpcReduction="10000"/>
          </a:bodyPr>
          <a:lstStyle/>
          <a:p>
            <a:r>
              <a:rPr lang="en-US" dirty="0" smtClean="0"/>
              <a:t>Flooding of control packets to discover routes</a:t>
            </a:r>
          </a:p>
          <a:p>
            <a:pPr lvl="1"/>
            <a:r>
              <a:rPr lang="en-US" dirty="0" smtClean="0"/>
              <a:t>Once RREQ packet reaches the destination, or a node that knows the destination, the node will unicast a RREP packet to the source via the routed path</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868" y="3810000"/>
            <a:ext cx="636270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079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Wireless Networking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7010400"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260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Route Discovery</a:t>
            </a:r>
            <a:endParaRPr lang="en-US" dirty="0"/>
          </a:p>
        </p:txBody>
      </p:sp>
      <p:sp>
        <p:nvSpPr>
          <p:cNvPr id="3" name="Content Placeholder 2"/>
          <p:cNvSpPr>
            <a:spLocks noGrp="1"/>
          </p:cNvSpPr>
          <p:nvPr>
            <p:ph sz="quarter" idx="1"/>
          </p:nvPr>
        </p:nvSpPr>
        <p:spPr>
          <a:xfrm>
            <a:off x="612648" y="1600200"/>
            <a:ext cx="8153400" cy="1828800"/>
          </a:xfrm>
        </p:spPr>
        <p:txBody>
          <a:bodyPr/>
          <a:lstStyle/>
          <a:p>
            <a:r>
              <a:rPr lang="en-US" dirty="0" smtClean="0"/>
              <a:t>Upon receiving the RREQ, D (or another node that knows D) will unicast a Route Reply (RREP) back to S along the found path</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884" y="3886200"/>
            <a:ext cx="710565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8220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Route Maintenance</a:t>
            </a:r>
            <a:endParaRPr lang="en-US" dirty="0"/>
          </a:p>
        </p:txBody>
      </p:sp>
      <p:sp>
        <p:nvSpPr>
          <p:cNvPr id="3" name="Content Placeholder 2"/>
          <p:cNvSpPr>
            <a:spLocks noGrp="1"/>
          </p:cNvSpPr>
          <p:nvPr>
            <p:ph sz="quarter" idx="1"/>
          </p:nvPr>
        </p:nvSpPr>
        <p:spPr>
          <a:xfrm>
            <a:off x="612648" y="1600200"/>
            <a:ext cx="8153400" cy="1828800"/>
          </a:xfrm>
        </p:spPr>
        <p:txBody>
          <a:bodyPr>
            <a:normAutofit lnSpcReduction="10000"/>
          </a:bodyPr>
          <a:lstStyle/>
          <a:p>
            <a:r>
              <a:rPr lang="en-US" dirty="0" smtClean="0"/>
              <a:t>If a node can no longer reach the next hop</a:t>
            </a:r>
          </a:p>
          <a:p>
            <a:pPr lvl="1"/>
            <a:r>
              <a:rPr lang="en-US" dirty="0" smtClean="0"/>
              <a:t>Sends Route Error (RERR) control packet to inform upstream neighbors</a:t>
            </a:r>
          </a:p>
          <a:p>
            <a:pPr lvl="1"/>
            <a:r>
              <a:rPr lang="en-US" dirty="0" smtClean="0"/>
              <a:t>Route cache alternative (DSR) or rediscovery</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505" y="4038600"/>
            <a:ext cx="636270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840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AODV vs. DSR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828800"/>
            <a:ext cx="80200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059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2514600"/>
            <a:ext cx="8153400" cy="2133600"/>
          </a:xfrm>
        </p:spPr>
        <p:txBody>
          <a:bodyPr>
            <a:normAutofit/>
          </a:bodyPr>
          <a:lstStyle/>
          <a:p>
            <a:pPr marL="0" indent="0" algn="ctr">
              <a:buNone/>
            </a:pPr>
            <a:r>
              <a:rPr lang="en-US" sz="4000" dirty="0" smtClean="0"/>
              <a:t>How could an attacker interfere or manipulate MANET routing?</a:t>
            </a:r>
            <a:endParaRPr lang="en-US" sz="4000" dirty="0"/>
          </a:p>
        </p:txBody>
      </p:sp>
    </p:spTree>
    <p:extLst>
      <p:ext uri="{BB962C8B-B14F-4D97-AF65-F5344CB8AC3E}">
        <p14:creationId xmlns:p14="http://schemas.microsoft.com/office/powerpoint/2010/main" val="2029134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Modification Attacks</a:t>
            </a:r>
            <a:endParaRPr lang="en-US" dirty="0"/>
          </a:p>
        </p:txBody>
      </p:sp>
      <p:sp>
        <p:nvSpPr>
          <p:cNvPr id="3" name="Content Placeholder 2"/>
          <p:cNvSpPr>
            <a:spLocks noGrp="1"/>
          </p:cNvSpPr>
          <p:nvPr>
            <p:ph sz="quarter" idx="1"/>
          </p:nvPr>
        </p:nvSpPr>
        <p:spPr/>
        <p:txBody>
          <a:bodyPr/>
          <a:lstStyle/>
          <a:p>
            <a:r>
              <a:rPr lang="en-US" dirty="0" smtClean="0"/>
              <a:t>AODV </a:t>
            </a:r>
            <a:r>
              <a:rPr lang="en-US" dirty="0" err="1" smtClean="0"/>
              <a:t>seq</a:t>
            </a:r>
            <a:r>
              <a:rPr lang="en-US" dirty="0" smtClean="0"/>
              <a:t># modification</a:t>
            </a:r>
          </a:p>
          <a:p>
            <a:pPr lvl="1"/>
            <a:r>
              <a:rPr lang="en-US" dirty="0" smtClean="0"/>
              <a:t>AODV uses </a:t>
            </a:r>
            <a:r>
              <a:rPr lang="en-US" dirty="0" err="1" smtClean="0"/>
              <a:t>seq</a:t>
            </a:r>
            <a:r>
              <a:rPr lang="en-US" dirty="0" smtClean="0"/>
              <a:t># as a timestamp (high </a:t>
            </a:r>
            <a:r>
              <a:rPr lang="en-US" dirty="0" err="1" smtClean="0"/>
              <a:t>seq</a:t>
            </a:r>
            <a:r>
              <a:rPr lang="en-US" dirty="0" smtClean="0"/>
              <a:t># - fresh)</a:t>
            </a:r>
          </a:p>
          <a:p>
            <a:pPr lvl="1"/>
            <a:r>
              <a:rPr lang="en-US" dirty="0" smtClean="0"/>
              <a:t>Attacker can raise </a:t>
            </a:r>
            <a:r>
              <a:rPr lang="en-US" dirty="0" err="1" smtClean="0"/>
              <a:t>seq</a:t>
            </a:r>
            <a:r>
              <a:rPr lang="en-US" dirty="0" smtClean="0"/>
              <a:t># to make its path attractive</a:t>
            </a:r>
          </a:p>
          <a:p>
            <a:r>
              <a:rPr lang="en-US" dirty="0" smtClean="0"/>
              <a:t>DSR hop count modification</a:t>
            </a:r>
          </a:p>
          <a:p>
            <a:pPr lvl="1"/>
            <a:r>
              <a:rPr lang="en-US" dirty="0" smtClean="0"/>
              <a:t>DSR uses #hops for efficiency (low #hops – cheap)</a:t>
            </a:r>
          </a:p>
          <a:p>
            <a:pPr lvl="1"/>
            <a:r>
              <a:rPr lang="en-US" dirty="0" smtClean="0"/>
              <a:t>Attacker can lower/raise #hops to attract/repel</a:t>
            </a:r>
            <a:endParaRPr lang="en-US" dirty="0"/>
          </a:p>
        </p:txBody>
      </p:sp>
    </p:spTree>
    <p:extLst>
      <p:ext uri="{BB962C8B-B14F-4D97-AF65-F5344CB8AC3E}">
        <p14:creationId xmlns:p14="http://schemas.microsoft.com/office/powerpoint/2010/main" val="7419584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Modification attacks</a:t>
            </a:r>
            <a:endParaRPr lang="en-US" dirty="0"/>
          </a:p>
        </p:txBody>
      </p:sp>
      <p:sp>
        <p:nvSpPr>
          <p:cNvPr id="3" name="Content Placeholder 2"/>
          <p:cNvSpPr>
            <a:spLocks noGrp="1"/>
          </p:cNvSpPr>
          <p:nvPr>
            <p:ph sz="quarter" idx="1"/>
          </p:nvPr>
        </p:nvSpPr>
        <p:spPr>
          <a:xfrm>
            <a:off x="612648" y="1600200"/>
            <a:ext cx="8153400" cy="2514600"/>
          </a:xfrm>
        </p:spPr>
        <p:txBody>
          <a:bodyPr/>
          <a:lstStyle/>
          <a:p>
            <a:r>
              <a:rPr lang="en-US" dirty="0" smtClean="0"/>
              <a:t>DSR route modification</a:t>
            </a:r>
          </a:p>
          <a:p>
            <a:pPr lvl="1"/>
            <a:r>
              <a:rPr lang="en-US" dirty="0" smtClean="0"/>
              <a:t>Non-existent route (</a:t>
            </a:r>
            <a:r>
              <a:rPr lang="en-US" dirty="0" err="1" smtClean="0"/>
              <a:t>DoS</a:t>
            </a:r>
            <a:r>
              <a:rPr lang="en-US" dirty="0" smtClean="0"/>
              <a:t>)</a:t>
            </a:r>
          </a:p>
          <a:p>
            <a:pPr lvl="1"/>
            <a:r>
              <a:rPr lang="en-US" dirty="0" smtClean="0"/>
              <a:t>Loops (resource exhaustion, </a:t>
            </a:r>
            <a:r>
              <a:rPr lang="en-US" dirty="0" err="1" smtClean="0"/>
              <a:t>DoS</a:t>
            </a:r>
            <a:r>
              <a:rPr lang="en-US" dirty="0" smtClean="0"/>
              <a:t>)</a:t>
            </a:r>
          </a:p>
          <a:p>
            <a:pPr lvl="1"/>
            <a:r>
              <a:rPr lang="en-US" dirty="0" smtClean="0"/>
              <a:t>No control to prevent loops after route discovery</a:t>
            </a:r>
          </a:p>
          <a:p>
            <a:r>
              <a:rPr lang="en-US" dirty="0" smtClean="0"/>
              <a:t>Tunneling</a:t>
            </a:r>
            <a:endParaRPr lang="en-US" dirty="0"/>
          </a:p>
        </p:txBody>
      </p:sp>
      <p:pic>
        <p:nvPicPr>
          <p:cNvPr id="8194"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819400" y="4239552"/>
            <a:ext cx="3457575" cy="1570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607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RREQ Flooding</a:t>
            </a:r>
            <a:endParaRPr lang="en-US" dirty="0"/>
          </a:p>
        </p:txBody>
      </p:sp>
      <p:sp>
        <p:nvSpPr>
          <p:cNvPr id="3" name="Content Placeholder 2"/>
          <p:cNvSpPr>
            <a:spLocks noGrp="1"/>
          </p:cNvSpPr>
          <p:nvPr>
            <p:ph sz="quarter" idx="1"/>
          </p:nvPr>
        </p:nvSpPr>
        <p:spPr>
          <a:xfrm>
            <a:off x="612648" y="1600200"/>
            <a:ext cx="8153400" cy="1066800"/>
          </a:xfrm>
        </p:spPr>
        <p:txBody>
          <a:bodyPr/>
          <a:lstStyle/>
          <a:p>
            <a:r>
              <a:rPr lang="en-US" dirty="0" smtClean="0"/>
              <a:t>Flood the network with RREQs  to an unreachable destination address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584" y="3352800"/>
            <a:ext cx="657225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791200"/>
            <a:ext cx="42672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2108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AODV/DSR Spoofing</a:t>
            </a:r>
            <a:endParaRPr lang="en-US" dirty="0"/>
          </a:p>
        </p:txBody>
      </p:sp>
      <p:sp>
        <p:nvSpPr>
          <p:cNvPr id="3" name="Content Placeholder 2"/>
          <p:cNvSpPr>
            <a:spLocks noGrp="1"/>
          </p:cNvSpPr>
          <p:nvPr>
            <p:ph sz="quarter" idx="1"/>
          </p:nvPr>
        </p:nvSpPr>
        <p:spPr>
          <a:xfrm>
            <a:off x="612648" y="1600200"/>
            <a:ext cx="8153400" cy="2514600"/>
          </a:xfrm>
        </p:spPr>
        <p:txBody>
          <a:bodyPr/>
          <a:lstStyle/>
          <a:p>
            <a:r>
              <a:rPr lang="en-US" dirty="0" smtClean="0"/>
              <a:t>Attacker listens for RREQ/RREP from neighbors</a:t>
            </a:r>
          </a:p>
          <a:p>
            <a:r>
              <a:rPr lang="en-US" dirty="0" smtClean="0"/>
              <a:t>Send an “attractive” RREP with spoofed ID</a:t>
            </a:r>
          </a:p>
          <a:p>
            <a:r>
              <a:rPr lang="en-US" dirty="0" smtClean="0"/>
              <a:t>Spoof more IDs with interesting results </a:t>
            </a:r>
            <a:endParaRPr lang="en-US" dirty="0"/>
          </a:p>
        </p:txBody>
      </p:sp>
    </p:spTree>
    <p:extLst>
      <p:ext uri="{BB962C8B-B14F-4D97-AF65-F5344CB8AC3E}">
        <p14:creationId xmlns:p14="http://schemas.microsoft.com/office/powerpoint/2010/main" val="4216338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Fabrication Attacks</a:t>
            </a:r>
            <a:endParaRPr lang="en-US" dirty="0"/>
          </a:p>
        </p:txBody>
      </p:sp>
      <p:sp>
        <p:nvSpPr>
          <p:cNvPr id="3" name="Content Placeholder 2"/>
          <p:cNvSpPr>
            <a:spLocks noGrp="1"/>
          </p:cNvSpPr>
          <p:nvPr>
            <p:ph sz="quarter" idx="1"/>
          </p:nvPr>
        </p:nvSpPr>
        <p:spPr>
          <a:xfrm>
            <a:off x="612648" y="1600200"/>
            <a:ext cx="8153400" cy="1295400"/>
          </a:xfrm>
        </p:spPr>
        <p:txBody>
          <a:bodyPr/>
          <a:lstStyle/>
          <a:p>
            <a:r>
              <a:rPr lang="en-US" dirty="0" err="1" smtClean="0"/>
              <a:t>DoS</a:t>
            </a:r>
            <a:r>
              <a:rPr lang="en-US" dirty="0" smtClean="0"/>
              <a:t> against AODV/DSR by falsifying route errors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00400"/>
            <a:ext cx="63627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8312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Fabrication Attacks</a:t>
            </a:r>
            <a:endParaRPr lang="en-US" dirty="0"/>
          </a:p>
        </p:txBody>
      </p:sp>
      <p:sp>
        <p:nvSpPr>
          <p:cNvPr id="3" name="Content Placeholder 2"/>
          <p:cNvSpPr>
            <a:spLocks noGrp="1"/>
          </p:cNvSpPr>
          <p:nvPr>
            <p:ph sz="quarter" idx="1"/>
          </p:nvPr>
        </p:nvSpPr>
        <p:spPr>
          <a:xfrm>
            <a:off x="612648" y="1600200"/>
            <a:ext cx="8153400" cy="1524000"/>
          </a:xfrm>
        </p:spPr>
        <p:txBody>
          <a:bodyPr/>
          <a:lstStyle/>
          <a:p>
            <a:r>
              <a:rPr lang="en-US" dirty="0" smtClean="0"/>
              <a:t>DSR route cache poisoning</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545" y="2743200"/>
            <a:ext cx="636270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6893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Layer Functionality</a:t>
            </a:r>
            <a:endParaRPr lang="en-US" dirty="0"/>
          </a:p>
        </p:txBody>
      </p:sp>
      <p:sp>
        <p:nvSpPr>
          <p:cNvPr id="3" name="Content Placeholder 2"/>
          <p:cNvSpPr>
            <a:spLocks noGrp="1"/>
          </p:cNvSpPr>
          <p:nvPr>
            <p:ph sz="quarter" idx="1"/>
          </p:nvPr>
        </p:nvSpPr>
        <p:spPr/>
        <p:txBody>
          <a:bodyPr/>
          <a:lstStyle/>
          <a:p>
            <a:r>
              <a:rPr lang="en-US" dirty="0" smtClean="0"/>
              <a:t>Network layer is primarily responsible for establishing end-to-end paths and delivering packets over them</a:t>
            </a:r>
          </a:p>
          <a:p>
            <a:r>
              <a:rPr lang="en-US" dirty="0" smtClean="0"/>
              <a:t>Includes several fundamental services</a:t>
            </a:r>
          </a:p>
          <a:p>
            <a:pPr lvl="1"/>
            <a:r>
              <a:rPr lang="en-US" dirty="0" smtClean="0"/>
              <a:t>Addressing: network ID management</a:t>
            </a:r>
          </a:p>
          <a:p>
            <a:pPr lvl="1"/>
            <a:r>
              <a:rPr lang="en-US" dirty="0" smtClean="0"/>
              <a:t>Routing: finding/establishing paths</a:t>
            </a:r>
          </a:p>
          <a:p>
            <a:pPr lvl="1"/>
            <a:r>
              <a:rPr lang="en-US" dirty="0" smtClean="0"/>
              <a:t>Forwarding: delivering packets</a:t>
            </a:r>
          </a:p>
          <a:p>
            <a:r>
              <a:rPr lang="en-US" dirty="0" smtClean="0"/>
              <a:t>Interacts with Transport  and LINK/MAC layer</a:t>
            </a:r>
            <a:endParaRPr lang="en-US" dirty="0"/>
          </a:p>
        </p:txBody>
      </p:sp>
    </p:spTree>
    <p:extLst>
      <p:ext uri="{BB962C8B-B14F-4D97-AF65-F5344CB8AC3E}">
        <p14:creationId xmlns:p14="http://schemas.microsoft.com/office/powerpoint/2010/main" val="3447070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Control Plane Security</a:t>
            </a:r>
            <a:endParaRPr lang="en-US" dirty="0"/>
          </a:p>
        </p:txBody>
      </p:sp>
      <p:sp>
        <p:nvSpPr>
          <p:cNvPr id="3" name="Content Placeholder 2"/>
          <p:cNvSpPr>
            <a:spLocks noGrp="1"/>
          </p:cNvSpPr>
          <p:nvPr>
            <p:ph sz="quarter" idx="1"/>
          </p:nvPr>
        </p:nvSpPr>
        <p:spPr/>
        <p:txBody>
          <a:bodyPr/>
          <a:lstStyle/>
          <a:p>
            <a:r>
              <a:rPr lang="en-US" dirty="0" smtClean="0"/>
              <a:t>How to guarantee that an established path can be efficient?</a:t>
            </a:r>
          </a:p>
          <a:p>
            <a:r>
              <a:rPr lang="en-US" dirty="0" smtClean="0"/>
              <a:t>How to prevent attackers from manipulating path discovery/construction?</a:t>
            </a:r>
          </a:p>
          <a:p>
            <a:r>
              <a:rPr lang="en-US" dirty="0" smtClean="0"/>
              <a:t>What metrics can be used to quantify the value of a path?</a:t>
            </a:r>
          </a:p>
          <a:p>
            <a:pPr lvl="1"/>
            <a:r>
              <a:rPr lang="en-US" dirty="0" smtClean="0"/>
              <a:t>Length? Latency? Trust?</a:t>
            </a:r>
            <a:endParaRPr lang="en-US" dirty="0"/>
          </a:p>
        </p:txBody>
      </p:sp>
    </p:spTree>
    <p:extLst>
      <p:ext uri="{BB962C8B-B14F-4D97-AF65-F5344CB8AC3E}">
        <p14:creationId xmlns:p14="http://schemas.microsoft.com/office/powerpoint/2010/main" val="3086362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Securing DV routing</a:t>
            </a:r>
            <a:endParaRPr lang="en-US" dirty="0"/>
          </a:p>
        </p:txBody>
      </p:sp>
      <p:sp>
        <p:nvSpPr>
          <p:cNvPr id="3" name="Content Placeholder 2"/>
          <p:cNvSpPr>
            <a:spLocks noGrp="1"/>
          </p:cNvSpPr>
          <p:nvPr>
            <p:ph sz="quarter" idx="1"/>
          </p:nvPr>
        </p:nvSpPr>
        <p:spPr/>
        <p:txBody>
          <a:bodyPr/>
          <a:lstStyle/>
          <a:p>
            <a:r>
              <a:rPr lang="en-US" dirty="0" smtClean="0"/>
              <a:t>Distance vector routing is one of the classical approaches to network routing</a:t>
            </a:r>
          </a:p>
          <a:p>
            <a:r>
              <a:rPr lang="en-US" dirty="0" smtClean="0"/>
              <a:t>SEAD: Secure Efficient Ad hoc DV Routing</a:t>
            </a:r>
          </a:p>
          <a:p>
            <a:pPr lvl="1"/>
            <a:r>
              <a:rPr lang="en-US" dirty="0" smtClean="0"/>
              <a:t>[Hu et al.  Ad hoc Networks 2003]</a:t>
            </a:r>
          </a:p>
          <a:p>
            <a:pPr lvl="1"/>
            <a:r>
              <a:rPr lang="en-US" dirty="0" smtClean="0"/>
              <a:t>Based on DSDV protocol using sequence numbers to prevent routing loops</a:t>
            </a:r>
          </a:p>
          <a:p>
            <a:pPr lvl="1"/>
            <a:r>
              <a:rPr lang="en-US" dirty="0" smtClean="0"/>
              <a:t>Uses hash chains to authenticate routing updates</a:t>
            </a:r>
          </a:p>
          <a:p>
            <a:pPr lvl="1"/>
            <a:r>
              <a:rPr lang="en-US" dirty="0" smtClean="0"/>
              <a:t>Relies on existing mechanisms to distribute authentic hash chain end-elements</a:t>
            </a:r>
            <a:endParaRPr lang="en-US" dirty="0"/>
          </a:p>
        </p:txBody>
      </p:sp>
    </p:spTree>
    <p:extLst>
      <p:ext uri="{BB962C8B-B14F-4D97-AF65-F5344CB8AC3E}">
        <p14:creationId xmlns:p14="http://schemas.microsoft.com/office/powerpoint/2010/main" val="30116849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Securing LS Routing </a:t>
            </a:r>
            <a:endParaRPr lang="en-US" dirty="0"/>
          </a:p>
        </p:txBody>
      </p:sp>
      <p:sp>
        <p:nvSpPr>
          <p:cNvPr id="3" name="Content Placeholder 2"/>
          <p:cNvSpPr>
            <a:spLocks noGrp="1"/>
          </p:cNvSpPr>
          <p:nvPr>
            <p:ph sz="quarter" idx="1"/>
          </p:nvPr>
        </p:nvSpPr>
        <p:spPr/>
        <p:txBody>
          <a:bodyPr/>
          <a:lstStyle/>
          <a:p>
            <a:r>
              <a:rPr lang="en-US" dirty="0" smtClean="0"/>
              <a:t>Link State routing is another classical approach to network routing</a:t>
            </a:r>
          </a:p>
          <a:p>
            <a:r>
              <a:rPr lang="en-US" dirty="0" smtClean="0"/>
              <a:t>SLSP: Secure Link-State Protocol</a:t>
            </a:r>
          </a:p>
          <a:p>
            <a:pPr lvl="1"/>
            <a:r>
              <a:rPr lang="en-US" dirty="0" smtClean="0"/>
              <a:t>[</a:t>
            </a:r>
            <a:r>
              <a:rPr lang="en-US" dirty="0" err="1" smtClean="0"/>
              <a:t>Papadimitratos</a:t>
            </a:r>
            <a:r>
              <a:rPr lang="en-US" dirty="0" smtClean="0"/>
              <a:t> and Haas, WSAAN 2003]</a:t>
            </a:r>
          </a:p>
          <a:p>
            <a:pPr lvl="1"/>
            <a:r>
              <a:rPr lang="en-US" dirty="0" smtClean="0"/>
              <a:t>MAC Address/ IP address pairs are bound using digital signatures</a:t>
            </a:r>
          </a:p>
          <a:p>
            <a:pPr lvl="1"/>
            <a:r>
              <a:rPr lang="en-US" dirty="0" smtClean="0"/>
              <a:t>Allows for detection of address re-use and change</a:t>
            </a:r>
          </a:p>
          <a:p>
            <a:pPr lvl="1"/>
            <a:r>
              <a:rPr lang="en-US" dirty="0" smtClean="0"/>
              <a:t>Uses hash chains for authentication</a:t>
            </a:r>
            <a:endParaRPr lang="en-US" dirty="0"/>
          </a:p>
        </p:txBody>
      </p:sp>
    </p:spTree>
    <p:extLst>
      <p:ext uri="{BB962C8B-B14F-4D97-AF65-F5344CB8AC3E}">
        <p14:creationId xmlns:p14="http://schemas.microsoft.com/office/powerpoint/2010/main" val="34486458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Secure Routing Protocol</a:t>
            </a:r>
            <a:endParaRPr lang="en-US" dirty="0"/>
          </a:p>
        </p:txBody>
      </p:sp>
      <p:sp>
        <p:nvSpPr>
          <p:cNvPr id="3" name="Content Placeholder 2"/>
          <p:cNvSpPr>
            <a:spLocks noGrp="1"/>
          </p:cNvSpPr>
          <p:nvPr>
            <p:ph sz="quarter" idx="1"/>
          </p:nvPr>
        </p:nvSpPr>
        <p:spPr/>
        <p:txBody>
          <a:bodyPr/>
          <a:lstStyle/>
          <a:p>
            <a:r>
              <a:rPr lang="en-US" dirty="0" smtClean="0"/>
              <a:t>SRP authenticates single-hop exchanges in DSR request and reply messages</a:t>
            </a:r>
          </a:p>
          <a:p>
            <a:pPr lvl="1"/>
            <a:r>
              <a:rPr lang="en-US" dirty="0" smtClean="0"/>
              <a:t>Since protection is hop-by-hop, SRP over DSR is vulnerable to path modification</a:t>
            </a:r>
            <a:endParaRPr lang="en-US" dirty="0"/>
          </a:p>
        </p:txBody>
      </p:sp>
    </p:spTree>
    <p:extLst>
      <p:ext uri="{BB962C8B-B14F-4D97-AF65-F5344CB8AC3E}">
        <p14:creationId xmlns:p14="http://schemas.microsoft.com/office/powerpoint/2010/main" val="36222783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SAODV</a:t>
            </a:r>
            <a:endParaRPr lang="en-US" dirty="0"/>
          </a:p>
        </p:txBody>
      </p:sp>
      <p:sp>
        <p:nvSpPr>
          <p:cNvPr id="3" name="Content Placeholder 2"/>
          <p:cNvSpPr>
            <a:spLocks noGrp="1"/>
          </p:cNvSpPr>
          <p:nvPr>
            <p:ph sz="quarter" idx="1"/>
          </p:nvPr>
        </p:nvSpPr>
        <p:spPr/>
        <p:txBody>
          <a:bodyPr/>
          <a:lstStyle/>
          <a:p>
            <a:r>
              <a:rPr lang="en-US" dirty="0" smtClean="0"/>
              <a:t>Secure AODV introduces signatures into the AODV protocol to authenticate various message fields</a:t>
            </a:r>
          </a:p>
          <a:p>
            <a:pPr lvl="1"/>
            <a:r>
              <a:rPr lang="en-US" dirty="0" smtClean="0"/>
              <a:t>RREQ and RREP are signed, hop counts are authenticated using hash chains</a:t>
            </a:r>
            <a:endParaRPr lang="en-US" dirty="0"/>
          </a:p>
        </p:txBody>
      </p:sp>
    </p:spTree>
    <p:extLst>
      <p:ext uri="{BB962C8B-B14F-4D97-AF65-F5344CB8AC3E}">
        <p14:creationId xmlns:p14="http://schemas.microsoft.com/office/powerpoint/2010/main" val="1545422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ARAN </a:t>
            </a:r>
            <a:br>
              <a:rPr lang="en-US" dirty="0" smtClean="0"/>
            </a:br>
            <a:r>
              <a:rPr lang="en-US" dirty="0" smtClean="0"/>
              <a:t>[</a:t>
            </a:r>
            <a:r>
              <a:rPr lang="en-US" sz="2200" dirty="0" err="1" smtClean="0"/>
              <a:t>Sanzgiri</a:t>
            </a:r>
            <a:r>
              <a:rPr lang="en-US" sz="2200" dirty="0" smtClean="0"/>
              <a:t> et al., ICNP 2002</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ARAN: Authenticated routing for Ad hoc networks</a:t>
            </a:r>
          </a:p>
          <a:p>
            <a:pPr lvl="1"/>
            <a:r>
              <a:rPr lang="en-US" dirty="0" smtClean="0"/>
              <a:t>Make use of cryptographic certificates and asymmetric key to achieve authentication, message integrity and non-repudiation</a:t>
            </a:r>
          </a:p>
          <a:p>
            <a:pPr lvl="1"/>
            <a:r>
              <a:rPr lang="en-US" dirty="0" smtClean="0"/>
              <a:t>Need preliminary certification process before a route instantiation process</a:t>
            </a:r>
          </a:p>
          <a:p>
            <a:pPr lvl="1"/>
            <a:r>
              <a:rPr lang="en-US" dirty="0" smtClean="0"/>
              <a:t>Routing messages are authenticated at each hop from source to destination and vice versa</a:t>
            </a:r>
            <a:endParaRPr lang="en-US" dirty="0"/>
          </a:p>
        </p:txBody>
      </p:sp>
    </p:spTree>
    <p:extLst>
      <p:ext uri="{BB962C8B-B14F-4D97-AF65-F5344CB8AC3E}">
        <p14:creationId xmlns:p14="http://schemas.microsoft.com/office/powerpoint/2010/main" val="10112991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Authenticated Route Discovery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076450"/>
            <a:ext cx="823912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67697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Authenticated Route Setup</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076450"/>
            <a:ext cx="823912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3609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Route Maintenance</a:t>
            </a:r>
            <a:endParaRPr lang="en-US" dirty="0"/>
          </a:p>
        </p:txBody>
      </p:sp>
      <p:sp>
        <p:nvSpPr>
          <p:cNvPr id="3" name="Content Placeholder 2"/>
          <p:cNvSpPr>
            <a:spLocks noGrp="1"/>
          </p:cNvSpPr>
          <p:nvPr>
            <p:ph sz="quarter" idx="1"/>
          </p:nvPr>
        </p:nvSpPr>
        <p:spPr>
          <a:xfrm>
            <a:off x="612648" y="1600200"/>
            <a:ext cx="8153400" cy="1219200"/>
          </a:xfrm>
        </p:spPr>
        <p:txBody>
          <a:bodyPr/>
          <a:lstStyle/>
          <a:p>
            <a:r>
              <a:rPr lang="en-US" dirty="0" smtClean="0"/>
              <a:t>Send ERR message to deactivate route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11" y="3429000"/>
            <a:ext cx="823912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0701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ARAN Security</a:t>
            </a:r>
            <a:endParaRPr lang="en-US" dirty="0"/>
          </a:p>
        </p:txBody>
      </p:sp>
      <p:sp>
        <p:nvSpPr>
          <p:cNvPr id="3" name="Content Placeholder 2"/>
          <p:cNvSpPr>
            <a:spLocks noGrp="1"/>
          </p:cNvSpPr>
          <p:nvPr>
            <p:ph sz="quarter" idx="1"/>
          </p:nvPr>
        </p:nvSpPr>
        <p:spPr/>
        <p:txBody>
          <a:bodyPr/>
          <a:lstStyle/>
          <a:p>
            <a:r>
              <a:rPr lang="en-US" dirty="0" smtClean="0"/>
              <a:t>Modification attacks</a:t>
            </a:r>
          </a:p>
          <a:p>
            <a:pPr lvl="1"/>
            <a:r>
              <a:rPr lang="en-US" dirty="0" smtClean="0"/>
              <a:t>Prevents redirection using </a:t>
            </a:r>
            <a:r>
              <a:rPr lang="en-US" dirty="0" err="1" smtClean="0"/>
              <a:t>seq</a:t>
            </a:r>
            <a:r>
              <a:rPr lang="en-US" dirty="0" smtClean="0"/>
              <a:t># or #hops</a:t>
            </a:r>
          </a:p>
          <a:p>
            <a:pPr lvl="1"/>
            <a:r>
              <a:rPr lang="en-US" dirty="0" smtClean="0"/>
              <a:t>Prevents </a:t>
            </a:r>
            <a:r>
              <a:rPr lang="en-US" dirty="0" err="1" smtClean="0"/>
              <a:t>DoS</a:t>
            </a:r>
            <a:r>
              <a:rPr lang="en-US" dirty="0" smtClean="0"/>
              <a:t> with modified source routes</a:t>
            </a:r>
          </a:p>
          <a:p>
            <a:pPr lvl="1"/>
            <a:r>
              <a:rPr lang="en-US" dirty="0" smtClean="0"/>
              <a:t>Prevents tunneling attacks</a:t>
            </a:r>
          </a:p>
          <a:p>
            <a:r>
              <a:rPr lang="en-US" dirty="0" smtClean="0"/>
              <a:t>Impersonation attacks</a:t>
            </a:r>
          </a:p>
          <a:p>
            <a:pPr lvl="1"/>
            <a:r>
              <a:rPr lang="en-US" dirty="0" smtClean="0"/>
              <a:t>Prevents loop-forming by spoofing</a:t>
            </a:r>
          </a:p>
          <a:p>
            <a:r>
              <a:rPr lang="en-US" dirty="0" smtClean="0"/>
              <a:t>Fabrication attacks</a:t>
            </a:r>
          </a:p>
          <a:p>
            <a:pPr lvl="1"/>
            <a:r>
              <a:rPr lang="en-US" dirty="0" smtClean="0"/>
              <a:t>Prevents route error falsification</a:t>
            </a:r>
            <a:endParaRPr lang="en-US" dirty="0"/>
          </a:p>
        </p:txBody>
      </p:sp>
    </p:spTree>
    <p:extLst>
      <p:ext uri="{BB962C8B-B14F-4D97-AF65-F5344CB8AC3E}">
        <p14:creationId xmlns:p14="http://schemas.microsoft.com/office/powerpoint/2010/main" val="258268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Addressing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Before routing can be performed, nodes need some sort of ID or address</a:t>
            </a:r>
          </a:p>
          <a:p>
            <a:pPr lvl="1"/>
            <a:r>
              <a:rPr lang="en-US" dirty="0" smtClean="0"/>
              <a:t>Address/ID types range from local to global, just like in the postal system (streets up to ZIP codes)</a:t>
            </a:r>
          </a:p>
          <a:p>
            <a:pPr lvl="1"/>
            <a:r>
              <a:rPr lang="en-US" dirty="0" smtClean="0"/>
              <a:t>In very large-scale systems (</a:t>
            </a:r>
            <a:r>
              <a:rPr lang="en-US" dirty="0" err="1" smtClean="0"/>
              <a:t>eg</a:t>
            </a:r>
            <a:r>
              <a:rPr lang="en-US" dirty="0" smtClean="0"/>
              <a:t>. Internet), addresses must have some sort of structure</a:t>
            </a:r>
          </a:p>
          <a:p>
            <a:pPr lvl="2"/>
            <a:r>
              <a:rPr lang="en-US" dirty="0" smtClean="0"/>
              <a:t>IP addresses follow a specific hierarchy and are reused within each domain</a:t>
            </a:r>
          </a:p>
          <a:p>
            <a:pPr lvl="1"/>
            <a:r>
              <a:rPr lang="en-US" dirty="0" smtClean="0"/>
              <a:t>Within a domain and in small-scale systems (</a:t>
            </a:r>
            <a:r>
              <a:rPr lang="en-US" dirty="0" err="1" smtClean="0"/>
              <a:t>eg</a:t>
            </a:r>
            <a:r>
              <a:rPr lang="en-US" dirty="0" smtClean="0"/>
              <a:t>. MANET/WSN), addresses are typically unstructured or random</a:t>
            </a:r>
          </a:p>
          <a:p>
            <a:pPr lvl="2"/>
            <a:r>
              <a:rPr lang="en-US" dirty="0" smtClean="0"/>
              <a:t>Address management needed within a domain to prevent duplication and other failure scenarios</a:t>
            </a:r>
            <a:endParaRPr lang="en-US" dirty="0"/>
          </a:p>
        </p:txBody>
      </p:sp>
    </p:spTree>
    <p:extLst>
      <p:ext uri="{BB962C8B-B14F-4D97-AF65-F5344CB8AC3E}">
        <p14:creationId xmlns:p14="http://schemas.microsoft.com/office/powerpoint/2010/main" val="16848958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ARAN Limitations</a:t>
            </a:r>
            <a:endParaRPr lang="en-US" dirty="0"/>
          </a:p>
        </p:txBody>
      </p:sp>
      <p:sp>
        <p:nvSpPr>
          <p:cNvPr id="3" name="Content Placeholder 2"/>
          <p:cNvSpPr>
            <a:spLocks noGrp="1"/>
          </p:cNvSpPr>
          <p:nvPr>
            <p:ph sz="quarter" idx="1"/>
          </p:nvPr>
        </p:nvSpPr>
        <p:spPr/>
        <p:txBody>
          <a:bodyPr/>
          <a:lstStyle/>
          <a:p>
            <a:r>
              <a:rPr lang="en-US" dirty="0" smtClean="0"/>
              <a:t>ARAN relies on an underlying PKI</a:t>
            </a:r>
          </a:p>
          <a:p>
            <a:pPr lvl="1"/>
            <a:r>
              <a:rPr lang="en-US" dirty="0" smtClean="0"/>
              <a:t>Requires a trusted third-party / infrastructure</a:t>
            </a:r>
          </a:p>
          <a:p>
            <a:pPr lvl="1"/>
            <a:r>
              <a:rPr lang="en-US" dirty="0" smtClean="0"/>
              <a:t>Requires either:</a:t>
            </a:r>
          </a:p>
          <a:p>
            <a:pPr lvl="2"/>
            <a:r>
              <a:rPr lang="en-US" dirty="0" smtClean="0"/>
              <a:t>Significant communication overhead to interact with the TTP for near-term updates/revocation</a:t>
            </a:r>
          </a:p>
          <a:p>
            <a:pPr lvl="2"/>
            <a:r>
              <a:rPr lang="en-US" dirty="0" smtClean="0"/>
              <a:t>Long delays in certificate updates, revocation lists etc.</a:t>
            </a:r>
            <a:endParaRPr lang="en-US" dirty="0"/>
          </a:p>
        </p:txBody>
      </p:sp>
    </p:spTree>
    <p:extLst>
      <p:ext uri="{BB962C8B-B14F-4D97-AF65-F5344CB8AC3E}">
        <p14:creationId xmlns:p14="http://schemas.microsoft.com/office/powerpoint/2010/main" val="3604404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Ariadne</a:t>
            </a:r>
            <a:br>
              <a:rPr lang="en-US" dirty="0" smtClean="0"/>
            </a:br>
            <a:r>
              <a:rPr lang="en-US" dirty="0" smtClean="0"/>
              <a:t>[</a:t>
            </a:r>
            <a:r>
              <a:rPr lang="en-US" sz="3300" dirty="0" smtClean="0"/>
              <a:t>Hu, </a:t>
            </a:r>
            <a:r>
              <a:rPr lang="en-US" sz="3300" dirty="0" err="1" smtClean="0"/>
              <a:t>Perrig</a:t>
            </a:r>
            <a:r>
              <a:rPr lang="en-US" sz="3300" dirty="0"/>
              <a:t> </a:t>
            </a:r>
            <a:r>
              <a:rPr lang="en-US" sz="3300" dirty="0" smtClean="0"/>
              <a:t>and Johnson, 2004</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Ariadne is a secure on-demand routing protocol built on DSR and Tesla</a:t>
            </a:r>
          </a:p>
          <a:p>
            <a:pPr lvl="1"/>
            <a:r>
              <a:rPr lang="en-US" dirty="0" smtClean="0"/>
              <a:t>DSR: Dynamic Source Routing, Tesla: Timed Efficient Stream Loss-Tolerant Authentication (broadcast </a:t>
            </a:r>
            <a:r>
              <a:rPr lang="en-US" dirty="0" err="1" smtClean="0"/>
              <a:t>auth</a:t>
            </a:r>
            <a:r>
              <a:rPr lang="en-US" dirty="0" smtClean="0"/>
              <a:t>)</a:t>
            </a:r>
          </a:p>
          <a:p>
            <a:pPr lvl="1"/>
            <a:r>
              <a:rPr lang="en-US" dirty="0" smtClean="0"/>
              <a:t>Route request and reply messages are authenticated</a:t>
            </a:r>
          </a:p>
          <a:p>
            <a:pPr lvl="1"/>
            <a:endParaRPr lang="en-US" dirty="0"/>
          </a:p>
          <a:p>
            <a:pPr lvl="1"/>
            <a:endParaRPr lang="en-US" dirty="0" smtClean="0"/>
          </a:p>
          <a:p>
            <a:pPr lvl="1"/>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14800"/>
            <a:ext cx="549592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40893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t>Forwarding security in the data plane</a:t>
            </a:r>
            <a:endParaRPr lang="en-US" dirty="0"/>
          </a:p>
        </p:txBody>
      </p:sp>
    </p:spTree>
    <p:extLst>
      <p:ext uri="{BB962C8B-B14F-4D97-AF65-F5344CB8AC3E}">
        <p14:creationId xmlns:p14="http://schemas.microsoft.com/office/powerpoint/2010/main" val="36690059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Data plane security</a:t>
            </a:r>
            <a:endParaRPr lang="en-US" dirty="0"/>
          </a:p>
        </p:txBody>
      </p:sp>
      <p:sp>
        <p:nvSpPr>
          <p:cNvPr id="3" name="Content Placeholder 2"/>
          <p:cNvSpPr>
            <a:spLocks noGrp="1"/>
          </p:cNvSpPr>
          <p:nvPr>
            <p:ph sz="quarter" idx="1"/>
          </p:nvPr>
        </p:nvSpPr>
        <p:spPr/>
        <p:txBody>
          <a:bodyPr/>
          <a:lstStyle/>
          <a:p>
            <a:r>
              <a:rPr lang="en-US" dirty="0" smtClean="0"/>
              <a:t>Injecting and modifying packets are issues of packet/data integrity, can be solved using cryptographic techniques</a:t>
            </a:r>
          </a:p>
          <a:p>
            <a:r>
              <a:rPr lang="en-US" dirty="0" smtClean="0"/>
              <a:t>Forwarding to the wrong next hop is an issue of protocol compliance but can be checked and reported similar to packet/data integrity</a:t>
            </a:r>
          </a:p>
          <a:p>
            <a:r>
              <a:rPr lang="en-US" dirty="0" smtClean="0"/>
              <a:t>Packet dropping is an issue of compliance and availability</a:t>
            </a:r>
            <a:endParaRPr lang="en-US" dirty="0"/>
          </a:p>
        </p:txBody>
      </p:sp>
    </p:spTree>
    <p:extLst>
      <p:ext uri="{BB962C8B-B14F-4D97-AF65-F5344CB8AC3E}">
        <p14:creationId xmlns:p14="http://schemas.microsoft.com/office/powerpoint/2010/main" val="4817018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Plane Availability</a:t>
            </a:r>
            <a:endParaRPr lang="en-US" dirty="0"/>
          </a:p>
        </p:txBody>
      </p:sp>
      <p:sp>
        <p:nvSpPr>
          <p:cNvPr id="3" name="Content Placeholder 2"/>
          <p:cNvSpPr>
            <a:spLocks noGrp="1"/>
          </p:cNvSpPr>
          <p:nvPr>
            <p:ph sz="quarter" idx="1"/>
          </p:nvPr>
        </p:nvSpPr>
        <p:spPr/>
        <p:txBody>
          <a:bodyPr/>
          <a:lstStyle/>
          <a:p>
            <a:r>
              <a:rPr lang="en-US" dirty="0" smtClean="0"/>
              <a:t>Cryptographic primitives alone cannot solve availability problems at the data plane</a:t>
            </a:r>
          </a:p>
          <a:p>
            <a:pPr lvl="1"/>
            <a:r>
              <a:rPr lang="en-US" dirty="0" smtClean="0"/>
              <a:t>Cannot provide any sort of guarantee about delivering data through routers that misbehave</a:t>
            </a:r>
          </a:p>
          <a:p>
            <a:pPr lvl="1"/>
            <a:r>
              <a:rPr lang="en-US" dirty="0" smtClean="0"/>
              <a:t>In general, crypto alone cannot solve </a:t>
            </a:r>
            <a:r>
              <a:rPr lang="en-US" dirty="0" err="1" smtClean="0"/>
              <a:t>DoS</a:t>
            </a:r>
            <a:r>
              <a:rPr lang="en-US" dirty="0" smtClean="0"/>
              <a:t> problems</a:t>
            </a:r>
          </a:p>
          <a:p>
            <a:pPr lvl="1"/>
            <a:endParaRPr lang="en-US" dirty="0"/>
          </a:p>
          <a:p>
            <a:pPr lvl="1"/>
            <a:r>
              <a:rPr lang="en-US" dirty="0" smtClean="0"/>
              <a:t>Data plane availability is partially due to compliant behavior of routing nodes and partly due to natural non-deterministic faults, errors and failures</a:t>
            </a:r>
            <a:endParaRPr lang="en-US" dirty="0"/>
          </a:p>
        </p:txBody>
      </p:sp>
    </p:spTree>
    <p:extLst>
      <p:ext uri="{BB962C8B-B14F-4D97-AF65-F5344CB8AC3E}">
        <p14:creationId xmlns:p14="http://schemas.microsoft.com/office/powerpoint/2010/main" val="22303132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E2E Delivery Measures</a:t>
            </a:r>
            <a:endParaRPr lang="en-US" dirty="0"/>
          </a:p>
        </p:txBody>
      </p:sp>
      <p:sp>
        <p:nvSpPr>
          <p:cNvPr id="3" name="Content Placeholder 2"/>
          <p:cNvSpPr>
            <a:spLocks noGrp="1"/>
          </p:cNvSpPr>
          <p:nvPr>
            <p:ph sz="quarter" idx="1"/>
          </p:nvPr>
        </p:nvSpPr>
        <p:spPr/>
        <p:txBody>
          <a:bodyPr/>
          <a:lstStyle/>
          <a:p>
            <a:r>
              <a:rPr lang="en-US" dirty="0" smtClean="0"/>
              <a:t>Suppose packet delivery is measured end-to-end using signatures or MACs</a:t>
            </a:r>
          </a:p>
          <a:p>
            <a:pPr lvl="1"/>
            <a:r>
              <a:rPr lang="en-US" dirty="0" smtClean="0"/>
              <a:t>Every message carries overhead for packet authentication, but message authentication is already desirable for many other reasons</a:t>
            </a:r>
          </a:p>
          <a:p>
            <a:pPr lvl="1"/>
            <a:r>
              <a:rPr lang="en-US" dirty="0" smtClean="0"/>
              <a:t>Packet drop induces end-to-end retransmission</a:t>
            </a:r>
          </a:p>
          <a:p>
            <a:pPr lvl="2"/>
            <a:r>
              <a:rPr lang="en-US" dirty="0" smtClean="0"/>
              <a:t>With high delay if the ACK is also dropped/modified</a:t>
            </a:r>
          </a:p>
          <a:p>
            <a:pPr lvl="1"/>
            <a:r>
              <a:rPr lang="en-US" dirty="0" smtClean="0"/>
              <a:t>Packet modification forces routers to carry bogus message all the way to the destination node</a:t>
            </a:r>
            <a:endParaRPr lang="en-US" dirty="0"/>
          </a:p>
        </p:txBody>
      </p:sp>
    </p:spTree>
    <p:extLst>
      <p:ext uri="{BB962C8B-B14F-4D97-AF65-F5344CB8AC3E}">
        <p14:creationId xmlns:p14="http://schemas.microsoft.com/office/powerpoint/2010/main" val="17219423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Limitations</a:t>
            </a:r>
            <a:endParaRPr lang="en-US" dirty="0"/>
          </a:p>
        </p:txBody>
      </p:sp>
      <p:sp>
        <p:nvSpPr>
          <p:cNvPr id="3" name="Content Placeholder 2"/>
          <p:cNvSpPr>
            <a:spLocks noGrp="1"/>
          </p:cNvSpPr>
          <p:nvPr>
            <p:ph sz="quarter" idx="1"/>
          </p:nvPr>
        </p:nvSpPr>
        <p:spPr/>
        <p:txBody>
          <a:bodyPr/>
          <a:lstStyle/>
          <a:p>
            <a:r>
              <a:rPr lang="en-US" dirty="0" smtClean="0"/>
              <a:t>Paths can only be changed after a large number of end-to-end transactions, i.e. after enough data is available to make a decision</a:t>
            </a:r>
          </a:p>
          <a:p>
            <a:r>
              <a:rPr lang="en-US" dirty="0" smtClean="0"/>
              <a:t>Path-based detection only identifies a bad path, not a bad node</a:t>
            </a:r>
          </a:p>
          <a:p>
            <a:pPr lvl="1"/>
            <a:r>
              <a:rPr lang="en-US" dirty="0" smtClean="0"/>
              <a:t>Good nodes may be excluded from networking</a:t>
            </a:r>
          </a:p>
          <a:p>
            <a:pPr lvl="1"/>
            <a:r>
              <a:rPr lang="en-US" dirty="0" smtClean="0"/>
              <a:t>May have to search a large number of paths to find one with good performance</a:t>
            </a:r>
            <a:endParaRPr lang="en-US" dirty="0"/>
          </a:p>
        </p:txBody>
      </p:sp>
    </p:spTree>
    <p:extLst>
      <p:ext uri="{BB962C8B-B14F-4D97-AF65-F5344CB8AC3E}">
        <p14:creationId xmlns:p14="http://schemas.microsoft.com/office/powerpoint/2010/main" val="27700238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Per-Node Delivery Measures</a:t>
            </a:r>
            <a:endParaRPr lang="en-US" dirty="0"/>
          </a:p>
        </p:txBody>
      </p:sp>
      <p:sp>
        <p:nvSpPr>
          <p:cNvPr id="3" name="Content Placeholder 2"/>
          <p:cNvSpPr>
            <a:spLocks noGrp="1"/>
          </p:cNvSpPr>
          <p:nvPr>
            <p:ph sz="quarter" idx="1"/>
          </p:nvPr>
        </p:nvSpPr>
        <p:spPr/>
        <p:txBody>
          <a:bodyPr/>
          <a:lstStyle/>
          <a:p>
            <a:r>
              <a:rPr lang="en-US" dirty="0" smtClean="0"/>
              <a:t>Suppose packet delivery is measured per node</a:t>
            </a:r>
          </a:p>
          <a:p>
            <a:pPr lvl="1"/>
            <a:r>
              <a:rPr lang="en-US" dirty="0" smtClean="0"/>
              <a:t>Verification at finer granularity may require more overhead (</a:t>
            </a:r>
            <a:r>
              <a:rPr lang="en-US" dirty="0" err="1" smtClean="0"/>
              <a:t>eg</a:t>
            </a:r>
            <a:r>
              <a:rPr lang="en-US" dirty="0" smtClean="0"/>
              <a:t>. MAC per node)</a:t>
            </a:r>
          </a:p>
          <a:p>
            <a:pPr lvl="1"/>
            <a:r>
              <a:rPr lang="en-US" dirty="0" smtClean="0"/>
              <a:t>Quicker retransmission requests can be issued by intermediate routers, but malicious routers can also request retransmissions</a:t>
            </a:r>
          </a:p>
          <a:p>
            <a:pPr lvl="1"/>
            <a:r>
              <a:rPr lang="en-US" dirty="0" smtClean="0"/>
              <a:t>Routers are forced to do more computation and reporting</a:t>
            </a:r>
          </a:p>
          <a:p>
            <a:pPr lvl="1"/>
            <a:r>
              <a:rPr lang="en-US" dirty="0" smtClean="0"/>
              <a:t>Neighbors may be required to “overhear” behavior</a:t>
            </a:r>
            <a:endParaRPr lang="en-US" dirty="0"/>
          </a:p>
        </p:txBody>
      </p:sp>
    </p:spTree>
    <p:extLst>
      <p:ext uri="{BB962C8B-B14F-4D97-AF65-F5344CB8AC3E}">
        <p14:creationId xmlns:p14="http://schemas.microsoft.com/office/powerpoint/2010/main" val="38478587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smtClean="0"/>
              <a:t>ShortMAC</a:t>
            </a:r>
            <a:r>
              <a:rPr lang="en-US" dirty="0" smtClean="0"/>
              <a:t/>
            </a:r>
            <a:br>
              <a:rPr lang="en-US" dirty="0" smtClean="0"/>
            </a:br>
            <a:r>
              <a:rPr lang="en-US" sz="2000" dirty="0" smtClean="0"/>
              <a:t>[Zhang et al., NDSS 2012]</a:t>
            </a:r>
            <a:endParaRPr lang="en-US" dirty="0"/>
          </a:p>
        </p:txBody>
      </p:sp>
      <p:sp>
        <p:nvSpPr>
          <p:cNvPr id="3" name="Content Placeholder 2"/>
          <p:cNvSpPr>
            <a:spLocks noGrp="1"/>
          </p:cNvSpPr>
          <p:nvPr>
            <p:ph sz="quarter" idx="1"/>
          </p:nvPr>
        </p:nvSpPr>
        <p:spPr/>
        <p:txBody>
          <a:bodyPr/>
          <a:lstStyle/>
          <a:p>
            <a:r>
              <a:rPr lang="en-US" dirty="0" smtClean="0"/>
              <a:t>Instead of reacting to poor performance, highly efficient monitoring can enable continuous monitoring with minimal overhead</a:t>
            </a:r>
          </a:p>
          <a:p>
            <a:endParaRPr lang="en-US" dirty="0"/>
          </a:p>
          <a:p>
            <a:r>
              <a:rPr lang="en-US" dirty="0" smtClean="0"/>
              <a:t>A few key design insights allow for significant efficiency gains by making seemingly-significant trade-offs with detectability</a:t>
            </a:r>
            <a:endParaRPr lang="en-US" dirty="0"/>
          </a:p>
        </p:txBody>
      </p:sp>
    </p:spTree>
    <p:extLst>
      <p:ext uri="{BB962C8B-B14F-4D97-AF65-F5344CB8AC3E}">
        <p14:creationId xmlns:p14="http://schemas.microsoft.com/office/powerpoint/2010/main" val="18210997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ShortMAC</a:t>
            </a:r>
            <a:r>
              <a:rPr lang="en-US" dirty="0" smtClean="0"/>
              <a:t> Counters</a:t>
            </a:r>
            <a:endParaRPr lang="en-US" dirty="0"/>
          </a:p>
        </p:txBody>
      </p:sp>
      <p:sp>
        <p:nvSpPr>
          <p:cNvPr id="3" name="Content Placeholder 2"/>
          <p:cNvSpPr>
            <a:spLocks noGrp="1"/>
          </p:cNvSpPr>
          <p:nvPr>
            <p:ph sz="quarter" idx="1"/>
          </p:nvPr>
        </p:nvSpPr>
        <p:spPr>
          <a:xfrm>
            <a:off x="612648" y="1600200"/>
            <a:ext cx="8153400" cy="2362200"/>
          </a:xfrm>
        </p:spPr>
        <p:txBody>
          <a:bodyPr/>
          <a:lstStyle/>
          <a:p>
            <a:r>
              <a:rPr lang="en-US" dirty="0" smtClean="0"/>
              <a:t>Fault localization -&gt; Packet authentication</a:t>
            </a:r>
          </a:p>
          <a:p>
            <a:pPr lvl="1"/>
            <a:r>
              <a:rPr lang="en-US" dirty="0" smtClean="0"/>
              <a:t>Fault localization -&gt; monitor packet count, content</a:t>
            </a:r>
          </a:p>
          <a:p>
            <a:pPr lvl="1"/>
            <a:r>
              <a:rPr lang="en-US" dirty="0" smtClean="0"/>
              <a:t>W/ </a:t>
            </a:r>
            <a:r>
              <a:rPr lang="en-US" dirty="0" err="1" smtClean="0"/>
              <a:t>pkt</a:t>
            </a:r>
            <a:r>
              <a:rPr lang="en-US" dirty="0" smtClean="0"/>
              <a:t> authentication, content -&gt; count</a:t>
            </a:r>
          </a:p>
          <a:p>
            <a:pPr lvl="1"/>
            <a:r>
              <a:rPr lang="en-US" dirty="0" smtClean="0"/>
              <a:t>Counters-only approach yields small state and low communication overhead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771525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5887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Addressing Threats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Addresses can be changed arbitrarily</a:t>
            </a:r>
          </a:p>
          <a:p>
            <a:pPr lvl="1"/>
            <a:r>
              <a:rPr lang="en-US" dirty="0" smtClean="0"/>
              <a:t>Allows for address spoofing</a:t>
            </a:r>
          </a:p>
          <a:p>
            <a:pPr lvl="2"/>
            <a:r>
              <a:rPr lang="en-US" dirty="0" smtClean="0"/>
              <a:t>Masquerading as other node(s)</a:t>
            </a:r>
          </a:p>
          <a:p>
            <a:pPr lvl="2"/>
            <a:r>
              <a:rPr lang="en-US" dirty="0" smtClean="0"/>
              <a:t>Potential for a large number of attacks</a:t>
            </a:r>
          </a:p>
          <a:p>
            <a:pPr lvl="1"/>
            <a:r>
              <a:rPr lang="en-US" dirty="0" smtClean="0"/>
              <a:t>Changing identity to prevent detection/punishment</a:t>
            </a:r>
          </a:p>
          <a:p>
            <a:r>
              <a:rPr lang="en-US" dirty="0" smtClean="0"/>
              <a:t>Attackers can infiltrate address management protocols (ARP, DHCP) to cause problems</a:t>
            </a:r>
          </a:p>
          <a:p>
            <a:pPr lvl="1"/>
            <a:r>
              <a:rPr lang="en-US" dirty="0" smtClean="0"/>
              <a:t>Inducing address duplication</a:t>
            </a:r>
          </a:p>
          <a:p>
            <a:pPr lvl="1"/>
            <a:r>
              <a:rPr lang="en-US" dirty="0" smtClean="0"/>
              <a:t>Forcing frequent address changes</a:t>
            </a:r>
          </a:p>
          <a:p>
            <a:pPr lvl="1"/>
            <a:r>
              <a:rPr lang="en-US" dirty="0" smtClean="0"/>
              <a:t>Manipulating forwarding schemes</a:t>
            </a:r>
            <a:endParaRPr lang="en-US" dirty="0"/>
          </a:p>
        </p:txBody>
      </p:sp>
    </p:spTree>
    <p:extLst>
      <p:ext uri="{BB962C8B-B14F-4D97-AF65-F5344CB8AC3E}">
        <p14:creationId xmlns:p14="http://schemas.microsoft.com/office/powerpoint/2010/main" val="3215698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Limiting the Attacker</a:t>
            </a:r>
            <a:endParaRPr lang="en-US" dirty="0"/>
          </a:p>
        </p:txBody>
      </p:sp>
      <p:sp>
        <p:nvSpPr>
          <p:cNvPr id="3" name="Content Placeholder 2"/>
          <p:cNvSpPr>
            <a:spLocks noGrp="1"/>
          </p:cNvSpPr>
          <p:nvPr>
            <p:ph sz="quarter" idx="1"/>
          </p:nvPr>
        </p:nvSpPr>
        <p:spPr>
          <a:xfrm>
            <a:off x="612648" y="1600200"/>
            <a:ext cx="8153400" cy="2362200"/>
          </a:xfrm>
        </p:spPr>
        <p:txBody>
          <a:bodyPr>
            <a:normAutofit lnSpcReduction="10000"/>
          </a:bodyPr>
          <a:lstStyle/>
          <a:p>
            <a:r>
              <a:rPr lang="en-US" dirty="0" smtClean="0"/>
              <a:t>Limiting attacks instead of perfect detection</a:t>
            </a:r>
          </a:p>
          <a:p>
            <a:pPr lvl="1"/>
            <a:r>
              <a:rPr lang="en-US" dirty="0" smtClean="0"/>
              <a:t>Detect every misbehavior? Costly! Error-prone!</a:t>
            </a:r>
          </a:p>
          <a:p>
            <a:pPr lvl="1"/>
            <a:r>
              <a:rPr lang="en-US" dirty="0" smtClean="0"/>
              <a:t>Absorb low-impact attack: tolerance threshold</a:t>
            </a:r>
          </a:p>
          <a:p>
            <a:pPr lvl="1"/>
            <a:r>
              <a:rPr lang="en-US" dirty="0" smtClean="0"/>
              <a:t>Trap the attacker into a dilemma</a:t>
            </a:r>
          </a:p>
          <a:p>
            <a:pPr lvl="1"/>
            <a:r>
              <a:rPr lang="en-US" dirty="0" smtClean="0"/>
              <a:t>Enable probabilistic algorithms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38600"/>
            <a:ext cx="74485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41007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Detection using Counters</a:t>
            </a:r>
            <a:endParaRPr lang="en-US" dirty="0"/>
          </a:p>
        </p:txBody>
      </p:sp>
      <p:sp>
        <p:nvSpPr>
          <p:cNvPr id="3" name="Content Placeholder 2"/>
          <p:cNvSpPr>
            <a:spLocks noGrp="1"/>
          </p:cNvSpPr>
          <p:nvPr>
            <p:ph sz="quarter" idx="1"/>
          </p:nvPr>
        </p:nvSpPr>
        <p:spPr/>
        <p:txBody>
          <a:bodyPr/>
          <a:lstStyle/>
          <a:p>
            <a:r>
              <a:rPr lang="en-US" dirty="0" smtClean="0"/>
              <a:t>High-level steps</a:t>
            </a:r>
          </a:p>
          <a:p>
            <a:pPr lvl="1"/>
            <a:r>
              <a:rPr lang="en-US" dirty="0" smtClean="0"/>
              <a:t>Each node maintains two counters</a:t>
            </a:r>
          </a:p>
          <a:p>
            <a:pPr lvl="1"/>
            <a:r>
              <a:rPr lang="en-US" dirty="0" smtClean="0"/>
              <a:t>Secure reporting</a:t>
            </a:r>
          </a:p>
          <a:p>
            <a:pPr lvl="1"/>
            <a:r>
              <a:rPr lang="en-US" dirty="0" smtClean="0"/>
              <a:t>Threshold based detection robust to natural errors </a:t>
            </a:r>
          </a:p>
          <a:p>
            <a:pPr lvl="1"/>
            <a:r>
              <a:rPr lang="en-US" dirty="0" smtClean="0"/>
              <a:t>Details in the paper</a:t>
            </a:r>
            <a:endParaRPr lang="en-US" dirty="0"/>
          </a:p>
        </p:txBody>
      </p:sp>
    </p:spTree>
    <p:extLst>
      <p:ext uri="{BB962C8B-B14F-4D97-AF65-F5344CB8AC3E}">
        <p14:creationId xmlns:p14="http://schemas.microsoft.com/office/powerpoint/2010/main" val="9784977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Limitations</a:t>
            </a:r>
            <a:endParaRPr lang="en-US" dirty="0"/>
          </a:p>
        </p:txBody>
      </p:sp>
      <p:sp>
        <p:nvSpPr>
          <p:cNvPr id="3" name="Content Placeholder 2"/>
          <p:cNvSpPr>
            <a:spLocks noGrp="1"/>
          </p:cNvSpPr>
          <p:nvPr>
            <p:ph sz="quarter" idx="1"/>
          </p:nvPr>
        </p:nvSpPr>
        <p:spPr/>
        <p:txBody>
          <a:bodyPr/>
          <a:lstStyle/>
          <a:p>
            <a:r>
              <a:rPr lang="en-US" dirty="0" err="1" smtClean="0"/>
              <a:t>ShortMAC</a:t>
            </a:r>
            <a:r>
              <a:rPr lang="en-US" dirty="0" smtClean="0"/>
              <a:t> was designed for the Internet and has some implicit assumptions that limit its use in wireless domains</a:t>
            </a:r>
          </a:p>
          <a:p>
            <a:pPr lvl="1"/>
            <a:r>
              <a:rPr lang="en-US" dirty="0" smtClean="0"/>
              <a:t>Detection is based on a threshold value much higher than a natural packet loss threshold – in wireless, natural packet loss can be high</a:t>
            </a:r>
          </a:p>
          <a:p>
            <a:pPr lvl="1"/>
            <a:r>
              <a:rPr lang="en-US" dirty="0" smtClean="0"/>
              <a:t>Source must share pairwise symmetric key with every node along the path</a:t>
            </a:r>
            <a:endParaRPr lang="en-US" dirty="0"/>
          </a:p>
        </p:txBody>
      </p:sp>
    </p:spTree>
    <p:extLst>
      <p:ext uri="{BB962C8B-B14F-4D97-AF65-F5344CB8AC3E}">
        <p14:creationId xmlns:p14="http://schemas.microsoft.com/office/powerpoint/2010/main" val="37229979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Random Audits in MANETs</a:t>
            </a:r>
            <a:br>
              <a:rPr lang="en-US" dirty="0" smtClean="0"/>
            </a:br>
            <a:r>
              <a:rPr lang="en-US" sz="2000" dirty="0" smtClean="0"/>
              <a:t>[</a:t>
            </a:r>
            <a:r>
              <a:rPr lang="en-US" sz="2000" dirty="0" err="1" smtClean="0"/>
              <a:t>Kozma</a:t>
            </a:r>
            <a:r>
              <a:rPr lang="en-US" sz="2000" dirty="0" smtClean="0"/>
              <a:t> and </a:t>
            </a:r>
            <a:r>
              <a:rPr lang="en-US" sz="2000" dirty="0" err="1" smtClean="0"/>
              <a:t>Lazos</a:t>
            </a:r>
            <a:r>
              <a:rPr lang="en-US" sz="2000" dirty="0" smtClean="0"/>
              <a:t>, </a:t>
            </a:r>
            <a:r>
              <a:rPr lang="en-US" sz="2000" dirty="0" err="1" smtClean="0"/>
              <a:t>WiSec</a:t>
            </a:r>
            <a:r>
              <a:rPr lang="en-US" sz="2000" dirty="0" smtClean="0"/>
              <a:t> 2009]</a:t>
            </a:r>
            <a:endParaRPr lang="en-US" dirty="0"/>
          </a:p>
        </p:txBody>
      </p:sp>
      <p:sp>
        <p:nvSpPr>
          <p:cNvPr id="3" name="Content Placeholder 2"/>
          <p:cNvSpPr>
            <a:spLocks noGrp="1"/>
          </p:cNvSpPr>
          <p:nvPr>
            <p:ph sz="quarter" idx="1"/>
          </p:nvPr>
        </p:nvSpPr>
        <p:spPr/>
        <p:txBody>
          <a:bodyPr/>
          <a:lstStyle/>
          <a:p>
            <a:r>
              <a:rPr lang="en-US" dirty="0" smtClean="0"/>
              <a:t>Instead of constantly monitoring every node’s forwarding behavior, only perform path audits when end-to-end performance degrades</a:t>
            </a:r>
          </a:p>
          <a:p>
            <a:r>
              <a:rPr lang="en-US" dirty="0" smtClean="0"/>
              <a:t>To audit a path, source constructs a disjoint audit path to a node on the path and uses this path to carry audit request/response</a:t>
            </a:r>
            <a:endParaRPr lang="en-US" dirty="0"/>
          </a:p>
        </p:txBody>
      </p:sp>
    </p:spTree>
    <p:extLst>
      <p:ext uri="{BB962C8B-B14F-4D97-AF65-F5344CB8AC3E}">
        <p14:creationId xmlns:p14="http://schemas.microsoft.com/office/powerpoint/2010/main" val="5365659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Efficient Auditing</a:t>
            </a:r>
            <a:endParaRPr lang="en-US" dirty="0"/>
          </a:p>
        </p:txBody>
      </p:sp>
      <p:sp>
        <p:nvSpPr>
          <p:cNvPr id="3" name="Content Placeholder 2"/>
          <p:cNvSpPr>
            <a:spLocks noGrp="1"/>
          </p:cNvSpPr>
          <p:nvPr>
            <p:ph sz="quarter" idx="1"/>
          </p:nvPr>
        </p:nvSpPr>
        <p:spPr/>
        <p:txBody>
          <a:bodyPr/>
          <a:lstStyle/>
          <a:p>
            <a:r>
              <a:rPr lang="en-US" dirty="0" smtClean="0"/>
              <a:t>Upon request, a node generates a proof of which packets it has seen</a:t>
            </a:r>
          </a:p>
          <a:p>
            <a:pPr lvl="1"/>
            <a:r>
              <a:rPr lang="en-US" dirty="0" smtClean="0"/>
              <a:t>Reporting a list of all packets is inefficient, so compression is required</a:t>
            </a:r>
          </a:p>
          <a:p>
            <a:pPr lvl="1"/>
            <a:r>
              <a:rPr lang="en-US" dirty="0" smtClean="0"/>
              <a:t>Bloom Filter does </a:t>
            </a:r>
            <a:r>
              <a:rPr lang="en-US" dirty="0" err="1" smtClean="0"/>
              <a:t>lossy</a:t>
            </a:r>
            <a:r>
              <a:rPr lang="en-US" dirty="0" smtClean="0"/>
              <a:t> packet list compression</a:t>
            </a:r>
            <a:endParaRPr lang="en-US" dirty="0"/>
          </a:p>
        </p:txBody>
      </p:sp>
    </p:spTree>
    <p:extLst>
      <p:ext uri="{BB962C8B-B14F-4D97-AF65-F5344CB8AC3E}">
        <p14:creationId xmlns:p14="http://schemas.microsoft.com/office/powerpoint/2010/main" val="12581822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Random Audits</a:t>
            </a:r>
            <a:endParaRPr lang="en-US" dirty="0"/>
          </a:p>
        </p:txBody>
      </p:sp>
      <p:sp>
        <p:nvSpPr>
          <p:cNvPr id="3" name="Content Placeholder 2"/>
          <p:cNvSpPr>
            <a:spLocks noGrp="1"/>
          </p:cNvSpPr>
          <p:nvPr>
            <p:ph sz="quarter" idx="1"/>
          </p:nvPr>
        </p:nvSpPr>
        <p:spPr/>
        <p:txBody>
          <a:bodyPr/>
          <a:lstStyle/>
          <a:p>
            <a:r>
              <a:rPr lang="en-US" dirty="0" err="1" smtClean="0"/>
              <a:t>REAct</a:t>
            </a:r>
            <a:r>
              <a:rPr lang="en-US" dirty="0" smtClean="0"/>
              <a:t> = Resource Efficient </a:t>
            </a:r>
            <a:r>
              <a:rPr lang="en-US" dirty="0" err="1" smtClean="0"/>
              <a:t>ACcounTability</a:t>
            </a:r>
            <a:endParaRPr lang="en-US" dirty="0" smtClean="0"/>
          </a:p>
          <a:p>
            <a:pPr lvl="1"/>
            <a:r>
              <a:rPr lang="en-US" dirty="0" smtClean="0"/>
              <a:t>Audits are triggered by performance degradation</a:t>
            </a:r>
          </a:p>
          <a:p>
            <a:pPr lvl="1"/>
            <a:r>
              <a:rPr lang="en-US" dirty="0" smtClean="0"/>
              <a:t>Source S audits a node N on the path</a:t>
            </a:r>
          </a:p>
          <a:p>
            <a:pPr lvl="1"/>
            <a:r>
              <a:rPr lang="en-US" dirty="0" smtClean="0"/>
              <a:t>If the returned Bloom filter from N is sufficiently close to that of S, then audit a node downstream</a:t>
            </a:r>
          </a:p>
          <a:p>
            <a:pPr lvl="1"/>
            <a:r>
              <a:rPr lang="en-US" dirty="0" smtClean="0"/>
              <a:t>Else, audit a node upstream of N</a:t>
            </a:r>
          </a:p>
          <a:p>
            <a:pPr lvl="1"/>
            <a:r>
              <a:rPr lang="en-US" dirty="0" smtClean="0"/>
              <a:t>Eventually, search will converge to the </a:t>
            </a:r>
            <a:r>
              <a:rPr lang="en-US" dirty="0" err="1" smtClean="0"/>
              <a:t>lossy</a:t>
            </a:r>
            <a:r>
              <a:rPr lang="en-US" dirty="0" smtClean="0"/>
              <a:t> link</a:t>
            </a:r>
          </a:p>
          <a:p>
            <a:pPr lvl="1"/>
            <a:r>
              <a:rPr lang="en-US" dirty="0" smtClean="0"/>
              <a:t>Source can change route around the </a:t>
            </a:r>
            <a:r>
              <a:rPr lang="en-US" dirty="0" err="1" smtClean="0"/>
              <a:t>lossy</a:t>
            </a:r>
            <a:r>
              <a:rPr lang="en-US" dirty="0" smtClean="0"/>
              <a:t> link to identify which node is misbehaving</a:t>
            </a:r>
            <a:endParaRPr lang="en-US" dirty="0"/>
          </a:p>
        </p:txBody>
      </p:sp>
    </p:spTree>
    <p:extLst>
      <p:ext uri="{BB962C8B-B14F-4D97-AF65-F5344CB8AC3E}">
        <p14:creationId xmlns:p14="http://schemas.microsoft.com/office/powerpoint/2010/main" val="6782122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Limitations</a:t>
            </a:r>
            <a:endParaRPr lang="en-US" dirty="0"/>
          </a:p>
        </p:txBody>
      </p:sp>
      <p:sp>
        <p:nvSpPr>
          <p:cNvPr id="3" name="Content Placeholder 2"/>
          <p:cNvSpPr>
            <a:spLocks noGrp="1"/>
          </p:cNvSpPr>
          <p:nvPr>
            <p:ph sz="quarter" idx="1"/>
          </p:nvPr>
        </p:nvSpPr>
        <p:spPr/>
        <p:txBody>
          <a:bodyPr/>
          <a:lstStyle/>
          <a:p>
            <a:r>
              <a:rPr lang="en-US" dirty="0" err="1" smtClean="0"/>
              <a:t>REAct</a:t>
            </a:r>
            <a:r>
              <a:rPr lang="en-US" dirty="0" smtClean="0"/>
              <a:t> assumes that attackers have a static attack strategy</a:t>
            </a:r>
          </a:p>
          <a:p>
            <a:pPr lvl="1"/>
            <a:r>
              <a:rPr lang="en-US" dirty="0" smtClean="0"/>
              <a:t>Dropping packets only when not being audited will work</a:t>
            </a:r>
          </a:p>
          <a:p>
            <a:r>
              <a:rPr lang="en-US" dirty="0" err="1" smtClean="0"/>
              <a:t>REAct</a:t>
            </a:r>
            <a:r>
              <a:rPr lang="en-US" dirty="0" smtClean="0"/>
              <a:t> assumes that multiple attackers do not collude</a:t>
            </a:r>
          </a:p>
          <a:p>
            <a:pPr lvl="1"/>
            <a:r>
              <a:rPr lang="en-US" dirty="0" smtClean="0"/>
              <a:t>Colluding attackers can trade duties when being audited</a:t>
            </a:r>
          </a:p>
          <a:p>
            <a:endParaRPr lang="en-US" dirty="0"/>
          </a:p>
        </p:txBody>
      </p:sp>
    </p:spTree>
    <p:extLst>
      <p:ext uri="{BB962C8B-B14F-4D97-AF65-F5344CB8AC3E}">
        <p14:creationId xmlns:p14="http://schemas.microsoft.com/office/powerpoint/2010/main" val="2528875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Routing</a:t>
            </a:r>
            <a:endParaRPr lang="en-US" dirty="0"/>
          </a:p>
        </p:txBody>
      </p:sp>
      <p:sp>
        <p:nvSpPr>
          <p:cNvPr id="3" name="Content Placeholder 2"/>
          <p:cNvSpPr>
            <a:spLocks noGrp="1"/>
          </p:cNvSpPr>
          <p:nvPr>
            <p:ph sz="quarter" idx="1"/>
          </p:nvPr>
        </p:nvSpPr>
        <p:spPr/>
        <p:txBody>
          <a:bodyPr>
            <a:normAutofit fontScale="92500"/>
          </a:bodyPr>
          <a:lstStyle/>
          <a:p>
            <a:r>
              <a:rPr lang="en-US" dirty="0" smtClean="0"/>
              <a:t>Routing = path management</a:t>
            </a:r>
          </a:p>
          <a:p>
            <a:pPr lvl="1"/>
            <a:r>
              <a:rPr lang="en-US" dirty="0"/>
              <a:t>Routing does not involve actual sending of packets from source to destination(s), only sets up the path</a:t>
            </a:r>
          </a:p>
          <a:p>
            <a:pPr lvl="1"/>
            <a:r>
              <a:rPr lang="en-US" dirty="0" smtClean="0"/>
              <a:t>Lives in the “control plane”</a:t>
            </a:r>
          </a:p>
          <a:p>
            <a:pPr lvl="1"/>
            <a:r>
              <a:rPr lang="en-US" dirty="0" smtClean="0"/>
              <a:t>Involves path setup/discovery, maintenance and tear-down</a:t>
            </a:r>
          </a:p>
          <a:p>
            <a:r>
              <a:rPr lang="en-US" dirty="0" smtClean="0"/>
              <a:t>Challenges in MANET/WSN environments</a:t>
            </a:r>
          </a:p>
          <a:p>
            <a:pPr lvl="1"/>
            <a:r>
              <a:rPr lang="en-US" dirty="0" smtClean="0"/>
              <a:t>Route using multiple untrusted relay nodes</a:t>
            </a:r>
          </a:p>
          <a:p>
            <a:pPr lvl="1"/>
            <a:r>
              <a:rPr lang="en-US" dirty="0" smtClean="0"/>
              <a:t>Resource and capability limitations</a:t>
            </a:r>
          </a:p>
          <a:p>
            <a:pPr lvl="1"/>
            <a:r>
              <a:rPr lang="en-US" dirty="0" smtClean="0"/>
              <a:t>No centralized authority or monitor</a:t>
            </a:r>
          </a:p>
          <a:p>
            <a:pPr lvl="1"/>
            <a:r>
              <a:rPr lang="en-US" dirty="0" smtClean="0"/>
              <a:t>Secure routing often relies on existing key mgmt.</a:t>
            </a:r>
          </a:p>
        </p:txBody>
      </p:sp>
    </p:spTree>
    <p:extLst>
      <p:ext uri="{BB962C8B-B14F-4D97-AF65-F5344CB8AC3E}">
        <p14:creationId xmlns:p14="http://schemas.microsoft.com/office/powerpoint/2010/main" val="3128760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Routing Threats</a:t>
            </a:r>
            <a:endParaRPr lang="en-US" dirty="0"/>
          </a:p>
        </p:txBody>
      </p:sp>
      <p:sp>
        <p:nvSpPr>
          <p:cNvPr id="3" name="Content Placeholder 2"/>
          <p:cNvSpPr>
            <a:spLocks noGrp="1"/>
          </p:cNvSpPr>
          <p:nvPr>
            <p:ph sz="quarter" idx="1"/>
          </p:nvPr>
        </p:nvSpPr>
        <p:spPr/>
        <p:txBody>
          <a:bodyPr/>
          <a:lstStyle/>
          <a:p>
            <a:r>
              <a:rPr lang="en-US" dirty="0" smtClean="0"/>
              <a:t>Just as with other types of misbehavior, routers can be greedy, non-cooperative or malicious</a:t>
            </a:r>
          </a:p>
          <a:p>
            <a:pPr lvl="1"/>
            <a:r>
              <a:rPr lang="en-US" dirty="0" smtClean="0"/>
              <a:t>Greedy routers can refuse route discovery requests in order to save their own resources</a:t>
            </a:r>
          </a:p>
          <a:p>
            <a:pPr lvl="1"/>
            <a:r>
              <a:rPr lang="en-US" dirty="0" smtClean="0"/>
              <a:t>Non-cooperative routers can choose to selectively accept more requests to specific sources/destinations</a:t>
            </a:r>
          </a:p>
          <a:p>
            <a:pPr lvl="1"/>
            <a:r>
              <a:rPr lang="en-US" dirty="0" smtClean="0"/>
              <a:t>Malicious routers can persuade route discovery protocols so paths pass through them, avoid them or take unnecessary detours</a:t>
            </a:r>
            <a:endParaRPr lang="en-US" dirty="0"/>
          </a:p>
        </p:txBody>
      </p:sp>
    </p:spTree>
    <p:extLst>
      <p:ext uri="{BB962C8B-B14F-4D97-AF65-F5344CB8AC3E}">
        <p14:creationId xmlns:p14="http://schemas.microsoft.com/office/powerpoint/2010/main" val="3782976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 Attraction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Black-hole attack</a:t>
            </a:r>
          </a:p>
          <a:p>
            <a:pPr lvl="1"/>
            <a:r>
              <a:rPr lang="en-US" dirty="0" smtClean="0"/>
              <a:t>A malicious router broadcasts false claims of being “close” to the destination in order to attract all traffic and drop it</a:t>
            </a:r>
            <a:endParaRPr lang="en-US" dirty="0"/>
          </a:p>
          <a:p>
            <a:r>
              <a:rPr lang="en-US" dirty="0" smtClean="0"/>
              <a:t>Gray-hole attack</a:t>
            </a:r>
          </a:p>
          <a:p>
            <a:pPr lvl="1"/>
            <a:r>
              <a:rPr lang="en-US" dirty="0" smtClean="0"/>
              <a:t>Similar to black-hole attack, except it only drops packets selectively</a:t>
            </a:r>
            <a:endParaRPr lang="en-US" dirty="0"/>
          </a:p>
          <a:p>
            <a:pPr lvl="2"/>
            <a:r>
              <a:rPr lang="en-US" dirty="0" smtClean="0"/>
              <a:t>Ex: forward all routing control packets but drop all data</a:t>
            </a:r>
          </a:p>
          <a:p>
            <a:r>
              <a:rPr lang="en-US" dirty="0" smtClean="0"/>
              <a:t>Worm-hole attack</a:t>
            </a:r>
          </a:p>
          <a:p>
            <a:pPr lvl="1"/>
            <a:r>
              <a:rPr lang="en-US" dirty="0" smtClean="0"/>
              <a:t>Colluding routers create a low-latency long-distance out-of-band channel to attract routing paths and control data flow</a:t>
            </a:r>
            <a:endParaRPr lang="en-US" dirty="0"/>
          </a:p>
        </p:txBody>
      </p:sp>
    </p:spTree>
    <p:extLst>
      <p:ext uri="{BB962C8B-B14F-4D97-AF65-F5344CB8AC3E}">
        <p14:creationId xmlns:p14="http://schemas.microsoft.com/office/powerpoint/2010/main" val="35925883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1725</TotalTime>
  <Words>2517</Words>
  <Application>Microsoft Office PowerPoint</Application>
  <PresentationFormat>On-screen Show (4:3)</PresentationFormat>
  <Paragraphs>322</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Median</vt:lpstr>
      <vt:lpstr>NETWORK LAYER SECURITY</vt:lpstr>
      <vt:lpstr>Network Layer Security</vt:lpstr>
      <vt:lpstr>Wireless Networking</vt:lpstr>
      <vt:lpstr>Network Layer Functionality</vt:lpstr>
      <vt:lpstr>Addressing</vt:lpstr>
      <vt:lpstr>Addressing Threats</vt:lpstr>
      <vt:lpstr>Routing</vt:lpstr>
      <vt:lpstr>Routing Threats</vt:lpstr>
      <vt:lpstr>Path Attraction</vt:lpstr>
      <vt:lpstr>Path Manipulation</vt:lpstr>
      <vt:lpstr>Route Subversion</vt:lpstr>
      <vt:lpstr>Forwarding</vt:lpstr>
      <vt:lpstr>Forwarding Threats</vt:lpstr>
      <vt:lpstr>Network Privacy Threats</vt:lpstr>
      <vt:lpstr>Network Layer Threats</vt:lpstr>
      <vt:lpstr>Addressing</vt:lpstr>
      <vt:lpstr>MAC Addresses</vt:lpstr>
      <vt:lpstr>IP Addresses</vt:lpstr>
      <vt:lpstr>IP Address Resolution</vt:lpstr>
      <vt:lpstr>ARP</vt:lpstr>
      <vt:lpstr>Limitations</vt:lpstr>
      <vt:lpstr>Distributed Addressing</vt:lpstr>
      <vt:lpstr>Routing and Forwarding Security</vt:lpstr>
      <vt:lpstr>Popular Routing Protocols</vt:lpstr>
      <vt:lpstr>On-Demand Routing</vt:lpstr>
      <vt:lpstr>Route Discovery</vt:lpstr>
      <vt:lpstr>Route Discovery</vt:lpstr>
      <vt:lpstr>Route Discovery</vt:lpstr>
      <vt:lpstr>Route Discovery</vt:lpstr>
      <vt:lpstr>Route Discovery</vt:lpstr>
      <vt:lpstr>Route Maintenance</vt:lpstr>
      <vt:lpstr>AODV vs. DSR</vt:lpstr>
      <vt:lpstr>PowerPoint Presentation</vt:lpstr>
      <vt:lpstr>Modification Attacks</vt:lpstr>
      <vt:lpstr>Modification attacks</vt:lpstr>
      <vt:lpstr>RREQ Flooding</vt:lpstr>
      <vt:lpstr>AODV/DSR Spoofing</vt:lpstr>
      <vt:lpstr>Fabrication Attacks</vt:lpstr>
      <vt:lpstr>Fabrication Attacks</vt:lpstr>
      <vt:lpstr>Control Plane Security</vt:lpstr>
      <vt:lpstr>Securing DV routing</vt:lpstr>
      <vt:lpstr>Securing LS Routing </vt:lpstr>
      <vt:lpstr>Secure Routing Protocol</vt:lpstr>
      <vt:lpstr>SAODV</vt:lpstr>
      <vt:lpstr>ARAN  [Sanzgiri et al., ICNP 2002]</vt:lpstr>
      <vt:lpstr>Authenticated Route Discovery</vt:lpstr>
      <vt:lpstr>Authenticated Route Setup</vt:lpstr>
      <vt:lpstr>Route Maintenance</vt:lpstr>
      <vt:lpstr>ARAN Security</vt:lpstr>
      <vt:lpstr>ARAN Limitations</vt:lpstr>
      <vt:lpstr>Ariadne [Hu, Perrig and Johnson, 2004] </vt:lpstr>
      <vt:lpstr>Forwarding security in the data plane</vt:lpstr>
      <vt:lpstr>Data plane security</vt:lpstr>
      <vt:lpstr>Data Plane Availability</vt:lpstr>
      <vt:lpstr>E2E Delivery Measures</vt:lpstr>
      <vt:lpstr>Limitations</vt:lpstr>
      <vt:lpstr>Per-Node Delivery Measures</vt:lpstr>
      <vt:lpstr>ShortMAC [Zhang et al., NDSS 2012]</vt:lpstr>
      <vt:lpstr>ShortMAC Counters</vt:lpstr>
      <vt:lpstr>Limiting the Attacker</vt:lpstr>
      <vt:lpstr>Detection using Counters</vt:lpstr>
      <vt:lpstr>Limitations</vt:lpstr>
      <vt:lpstr>Random Audits in MANETs [Kozma and Lazos, WiSec 2009]</vt:lpstr>
      <vt:lpstr>Efficient Auditing</vt:lpstr>
      <vt:lpstr>Random Audits</vt:lpstr>
      <vt:lpstr>Limitations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LAYER SECURITY</dc:title>
  <dc:creator>compuram</dc:creator>
  <cp:lastModifiedBy>compuram</cp:lastModifiedBy>
  <cp:revision>227</cp:revision>
  <dcterms:created xsi:type="dcterms:W3CDTF">2006-08-16T00:00:00Z</dcterms:created>
  <dcterms:modified xsi:type="dcterms:W3CDTF">2017-03-24T09:14:09Z</dcterms:modified>
</cp:coreProperties>
</file>