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3" r:id="rId5"/>
    <p:sldId id="264" r:id="rId6"/>
    <p:sldId id="265" r:id="rId7"/>
    <p:sldId id="266" r:id="rId8"/>
    <p:sldId id="267" r:id="rId9"/>
    <p:sldId id="262" r:id="rId10"/>
    <p:sldId id="259" r:id="rId11"/>
    <p:sldId id="260"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FF596E-8B03-441D-9BF0-926FAE5D8C8F}" type="datetimeFigureOut">
              <a:rPr lang="en-US" smtClean="0"/>
              <a:t>4/1/2017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07BE5-A595-44DE-9721-16D4C25EF7BF}" type="slidenum">
              <a:rPr lang="en-US" smtClean="0"/>
              <a:t>‹#›</a:t>
            </a:fld>
            <a:endParaRPr lang="en-US"/>
          </a:p>
        </p:txBody>
      </p:sp>
    </p:spTree>
    <p:extLst>
      <p:ext uri="{BB962C8B-B14F-4D97-AF65-F5344CB8AC3E}">
        <p14:creationId xmlns:p14="http://schemas.microsoft.com/office/powerpoint/2010/main" val="703716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607BE5-A595-44DE-9721-16D4C25EF7BF}" type="slidenum">
              <a:rPr lang="en-US" smtClean="0"/>
              <a:t>3</a:t>
            </a:fld>
            <a:endParaRPr lang="en-US"/>
          </a:p>
        </p:txBody>
      </p:sp>
    </p:spTree>
    <p:extLst>
      <p:ext uri="{BB962C8B-B14F-4D97-AF65-F5344CB8AC3E}">
        <p14:creationId xmlns:p14="http://schemas.microsoft.com/office/powerpoint/2010/main" val="146242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C0F2CCA-75F2-44D7-839F-79CCD3E388BD}" type="datetimeFigureOut">
              <a:rPr lang="en-US" smtClean="0"/>
              <a:t>4/1/2017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E107C3D-8587-4F05-9F1A-4E8744DEB15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0F2CCA-75F2-44D7-839F-79CCD3E388BD}"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07C3D-8587-4F05-9F1A-4E8744DEB1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C0F2CCA-75F2-44D7-839F-79CCD3E388BD}" type="datetimeFigureOut">
              <a:rPr lang="en-US" smtClean="0"/>
              <a:t>4/1/2017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E107C3D-8587-4F05-9F1A-4E8744DEB15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C0F2CCA-75F2-44D7-839F-79CCD3E388BD}"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E107C3D-8587-4F05-9F1A-4E8744DEB154}"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C0F2CCA-75F2-44D7-839F-79CCD3E388BD}" type="datetimeFigureOut">
              <a:rPr lang="en-US" smtClean="0"/>
              <a:t>4/1/2017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E107C3D-8587-4F05-9F1A-4E8744DEB154}"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C0F2CCA-75F2-44D7-839F-79CCD3E388BD}" type="datetimeFigureOut">
              <a:rPr lang="en-US" smtClean="0"/>
              <a:t>4/1/2017</a:t>
            </a:fld>
            <a:endParaRPr lang="en-US"/>
          </a:p>
        </p:txBody>
      </p:sp>
      <p:sp>
        <p:nvSpPr>
          <p:cNvPr id="10" name="Slide Number Placeholder 9"/>
          <p:cNvSpPr>
            <a:spLocks noGrp="1"/>
          </p:cNvSpPr>
          <p:nvPr>
            <p:ph type="sldNum" sz="quarter" idx="16"/>
          </p:nvPr>
        </p:nvSpPr>
        <p:spPr/>
        <p:txBody>
          <a:bodyPr rtlCol="0"/>
          <a:lstStyle/>
          <a:p>
            <a:fld id="{7E107C3D-8587-4F05-9F1A-4E8744DEB154}"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EC0F2CCA-75F2-44D7-839F-79CCD3E388BD}" type="datetimeFigureOut">
              <a:rPr lang="en-US" smtClean="0"/>
              <a:t>4/1/2017</a:t>
            </a:fld>
            <a:endParaRPr lang="en-US"/>
          </a:p>
        </p:txBody>
      </p:sp>
      <p:sp>
        <p:nvSpPr>
          <p:cNvPr id="12" name="Slide Number Placeholder 11"/>
          <p:cNvSpPr>
            <a:spLocks noGrp="1"/>
          </p:cNvSpPr>
          <p:nvPr>
            <p:ph type="sldNum" sz="quarter" idx="16"/>
          </p:nvPr>
        </p:nvSpPr>
        <p:spPr/>
        <p:txBody>
          <a:bodyPr rtlCol="0"/>
          <a:lstStyle/>
          <a:p>
            <a:fld id="{7E107C3D-8587-4F05-9F1A-4E8744DEB154}"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C0F2CCA-75F2-44D7-839F-79CCD3E388BD}" type="datetimeFigureOut">
              <a:rPr lang="en-US" smtClean="0"/>
              <a:t>4/1/2017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E107C3D-8587-4F05-9F1A-4E8744DEB1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F2CCA-75F2-44D7-839F-79CCD3E388BD}" type="datetimeFigureOut">
              <a:rPr lang="en-US" smtClean="0"/>
              <a:t>4/1/2017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E107C3D-8587-4F05-9F1A-4E8744DEB1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C0F2CCA-75F2-44D7-839F-79CCD3E388BD}"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E107C3D-8587-4F05-9F1A-4E8744DEB154}"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EC0F2CCA-75F2-44D7-839F-79CCD3E388BD}" type="datetimeFigureOut">
              <a:rPr lang="en-US" smtClean="0"/>
              <a:t>4/1/2017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E107C3D-8587-4F05-9F1A-4E8744DEB154}"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C0F2CCA-75F2-44D7-839F-79CCD3E388BD}" type="datetimeFigureOut">
              <a:rPr lang="en-US" smtClean="0"/>
              <a:t>4/1/2017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E107C3D-8587-4F05-9F1A-4E8744DEB1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Attacks Against naming and addressing</a:t>
            </a:r>
            <a:endParaRPr lang="en-US" dirty="0"/>
          </a:p>
        </p:txBody>
      </p:sp>
      <p:sp>
        <p:nvSpPr>
          <p:cNvPr id="3" name="Subtitle 2"/>
          <p:cNvSpPr>
            <a:spLocks noGrp="1"/>
          </p:cNvSpPr>
          <p:nvPr>
            <p:ph type="subTitle" idx="1"/>
          </p:nvPr>
        </p:nvSpPr>
        <p:spPr/>
        <p:txBody>
          <a:bodyPr/>
          <a:lstStyle/>
          <a:p>
            <a:r>
              <a:rPr lang="en-US" dirty="0" smtClean="0"/>
              <a:t>Dr. Sriram Sankaran</a:t>
            </a:r>
            <a:endParaRPr lang="en-US" dirty="0"/>
          </a:p>
        </p:txBody>
      </p:sp>
    </p:spTree>
    <p:extLst>
      <p:ext uri="{BB962C8B-B14F-4D97-AF65-F5344CB8AC3E}">
        <p14:creationId xmlns:p14="http://schemas.microsoft.com/office/powerpoint/2010/main" val="49841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Thwarting the node replication attack</a:t>
            </a:r>
            <a:endParaRPr lang="en-US" dirty="0"/>
          </a:p>
        </p:txBody>
      </p:sp>
      <p:sp>
        <p:nvSpPr>
          <p:cNvPr id="3" name="Content Placeholder 2"/>
          <p:cNvSpPr>
            <a:spLocks noGrp="1"/>
          </p:cNvSpPr>
          <p:nvPr>
            <p:ph sz="quarter" idx="1"/>
          </p:nvPr>
        </p:nvSpPr>
        <p:spPr>
          <a:xfrm>
            <a:off x="612648" y="1600200"/>
            <a:ext cx="8153400" cy="2438400"/>
          </a:xfrm>
        </p:spPr>
        <p:txBody>
          <a:bodyPr>
            <a:normAutofit fontScale="92500" lnSpcReduction="10000"/>
          </a:bodyPr>
          <a:lstStyle/>
          <a:p>
            <a:r>
              <a:rPr lang="en-US" altLang="en-US" dirty="0" smtClean="0"/>
              <a:t>A Centralized </a:t>
            </a:r>
            <a:r>
              <a:rPr lang="en-US" altLang="en-US" dirty="0"/>
              <a:t>solution</a:t>
            </a:r>
          </a:p>
          <a:p>
            <a:pPr lvl="1"/>
            <a:r>
              <a:rPr lang="en-US" altLang="en-US" dirty="0" smtClean="0"/>
              <a:t>Each </a:t>
            </a:r>
            <a:r>
              <a:rPr lang="en-US" altLang="en-US" dirty="0"/>
              <a:t>node reports its neighbors’ claimed locations to a central authority (e.g., the base station in sensor networks)</a:t>
            </a:r>
          </a:p>
          <a:p>
            <a:pPr lvl="1"/>
            <a:r>
              <a:rPr lang="en-US" altLang="en-US" dirty="0" smtClean="0"/>
              <a:t>Central </a:t>
            </a:r>
            <a:r>
              <a:rPr lang="en-US" altLang="en-US" dirty="0"/>
              <a:t>authority detects if the same address appears at two different locations</a:t>
            </a:r>
          </a:p>
          <a:p>
            <a:pPr lvl="1"/>
            <a:r>
              <a:rPr lang="en-US" altLang="en-US" dirty="0" smtClean="0"/>
              <a:t>Assumes </a:t>
            </a:r>
            <a:r>
              <a:rPr lang="en-US" altLang="en-US" dirty="0"/>
              <a:t>location awareness of the nodes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114800"/>
            <a:ext cx="435292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466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Node Replication attack</a:t>
            </a:r>
            <a:endParaRPr lang="en-US" dirty="0"/>
          </a:p>
        </p:txBody>
      </p:sp>
      <p:sp>
        <p:nvSpPr>
          <p:cNvPr id="3" name="Content Placeholder 2"/>
          <p:cNvSpPr>
            <a:spLocks noGrp="1"/>
          </p:cNvSpPr>
          <p:nvPr>
            <p:ph sz="quarter" idx="1"/>
          </p:nvPr>
        </p:nvSpPr>
        <p:spPr/>
        <p:txBody>
          <a:bodyPr/>
          <a:lstStyle/>
          <a:p>
            <a:r>
              <a:rPr lang="en-US" altLang="en-US" dirty="0"/>
              <a:t>a decentralized variant</a:t>
            </a:r>
          </a:p>
          <a:p>
            <a:pPr lvl="1"/>
            <a:r>
              <a:rPr lang="en-US" altLang="en-US" dirty="0"/>
              <a:t>neighbors’ claimed location is forwarded to </a:t>
            </a:r>
            <a:r>
              <a:rPr lang="en-US" altLang="en-US" i="1" dirty="0"/>
              <a:t>witnesses</a:t>
            </a:r>
          </a:p>
          <a:p>
            <a:pPr lvl="1"/>
            <a:r>
              <a:rPr lang="en-US" altLang="en-US" dirty="0"/>
              <a:t>witnesses are randomly selected nodes of the network</a:t>
            </a:r>
          </a:p>
          <a:p>
            <a:pPr lvl="1"/>
            <a:r>
              <a:rPr lang="en-US" altLang="en-US" dirty="0"/>
              <a:t>if a witness detects the same address appearing at two different locations then it broadcast this information and the replicated nodes are </a:t>
            </a:r>
            <a:r>
              <a:rPr lang="en-US" altLang="en-US" dirty="0" smtClean="0"/>
              <a:t>revoked</a:t>
            </a:r>
            <a:endParaRPr lang="en-US" dirty="0"/>
          </a:p>
        </p:txBody>
      </p:sp>
    </p:spTree>
    <p:extLst>
      <p:ext uri="{BB962C8B-B14F-4D97-AF65-F5344CB8AC3E}">
        <p14:creationId xmlns:p14="http://schemas.microsoft.com/office/powerpoint/2010/main" val="2939148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sz="quarter" idx="1"/>
          </p:nvPr>
        </p:nvSpPr>
        <p:spPr/>
        <p:txBody>
          <a:bodyPr>
            <a:normAutofit fontScale="85000" lnSpcReduction="10000"/>
          </a:bodyPr>
          <a:lstStyle/>
          <a:p>
            <a:r>
              <a:rPr lang="en-US" altLang="en-US" dirty="0"/>
              <a:t>there are various attacks against naming and addressing</a:t>
            </a:r>
          </a:p>
          <a:p>
            <a:pPr lvl="1"/>
            <a:r>
              <a:rPr lang="en-US" altLang="en-US" dirty="0"/>
              <a:t>address stealing</a:t>
            </a:r>
          </a:p>
          <a:p>
            <a:pPr lvl="1"/>
            <a:r>
              <a:rPr lang="en-US" altLang="en-US" dirty="0"/>
              <a:t>Sybil attack</a:t>
            </a:r>
          </a:p>
          <a:p>
            <a:pPr lvl="1"/>
            <a:r>
              <a:rPr lang="en-US" altLang="en-US" dirty="0"/>
              <a:t>node replication attack</a:t>
            </a:r>
          </a:p>
          <a:p>
            <a:pPr lvl="1"/>
            <a:endParaRPr lang="en-US" altLang="en-US" dirty="0"/>
          </a:p>
          <a:p>
            <a:r>
              <a:rPr lang="en-US" altLang="en-US" dirty="0"/>
              <a:t>decentralization and lack of a central authority renders the defense against these attacks difficult </a:t>
            </a:r>
          </a:p>
          <a:p>
            <a:endParaRPr lang="en-US" altLang="en-US" dirty="0"/>
          </a:p>
          <a:p>
            <a:r>
              <a:rPr lang="en-US" altLang="en-US" dirty="0"/>
              <a:t>proposed solutions (CGA, node replication detection using witnesses) provide only probabilistic guarantees</a:t>
            </a:r>
          </a:p>
          <a:p>
            <a:pPr lvl="1"/>
            <a:r>
              <a:rPr lang="en-US" altLang="en-US" dirty="0"/>
              <a:t>parameters should be chosen carefully</a:t>
            </a:r>
          </a:p>
          <a:p>
            <a:endParaRPr lang="en-US" dirty="0"/>
          </a:p>
        </p:txBody>
      </p:sp>
    </p:spTree>
    <p:extLst>
      <p:ext uri="{BB962C8B-B14F-4D97-AF65-F5344CB8AC3E}">
        <p14:creationId xmlns:p14="http://schemas.microsoft.com/office/powerpoint/2010/main" val="45237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Attacks against Naming and Addressing</a:t>
            </a:r>
            <a:endParaRPr lang="en-US" dirty="0"/>
          </a:p>
        </p:txBody>
      </p:sp>
      <p:sp>
        <p:nvSpPr>
          <p:cNvPr id="3" name="Content Placeholder 2"/>
          <p:cNvSpPr>
            <a:spLocks noGrp="1"/>
          </p:cNvSpPr>
          <p:nvPr>
            <p:ph sz="quarter" idx="1"/>
          </p:nvPr>
        </p:nvSpPr>
        <p:spPr/>
        <p:txBody>
          <a:bodyPr>
            <a:normAutofit fontScale="77500" lnSpcReduction="20000"/>
          </a:bodyPr>
          <a:lstStyle/>
          <a:p>
            <a:pPr>
              <a:lnSpc>
                <a:spcPct val="90000"/>
              </a:lnSpc>
            </a:pPr>
            <a:r>
              <a:rPr lang="en-US" altLang="en-US" dirty="0" smtClean="0"/>
              <a:t>Naming </a:t>
            </a:r>
            <a:r>
              <a:rPr lang="en-US" altLang="en-US" dirty="0"/>
              <a:t>and addressing are fundamental for networking</a:t>
            </a:r>
          </a:p>
          <a:p>
            <a:pPr lvl="1">
              <a:lnSpc>
                <a:spcPct val="90000"/>
              </a:lnSpc>
            </a:pPr>
            <a:r>
              <a:rPr lang="en-US" altLang="en-US" dirty="0"/>
              <a:t>notably, routing protocols need addresses to route packets</a:t>
            </a:r>
          </a:p>
          <a:p>
            <a:pPr lvl="1">
              <a:lnSpc>
                <a:spcPct val="90000"/>
              </a:lnSpc>
            </a:pPr>
            <a:r>
              <a:rPr lang="en-US" altLang="en-US" dirty="0"/>
              <a:t>services need names in order to be identifiable, discoverable, and </a:t>
            </a:r>
            <a:r>
              <a:rPr lang="en-US" altLang="en-US" dirty="0" smtClean="0"/>
              <a:t>useable</a:t>
            </a:r>
            <a:endParaRPr lang="en-US" altLang="en-US" dirty="0"/>
          </a:p>
          <a:p>
            <a:pPr>
              <a:lnSpc>
                <a:spcPct val="90000"/>
              </a:lnSpc>
            </a:pPr>
            <a:r>
              <a:rPr lang="en-US" altLang="en-US" dirty="0" smtClean="0"/>
              <a:t>Attacks </a:t>
            </a:r>
            <a:r>
              <a:rPr lang="en-US" altLang="en-US" dirty="0"/>
              <a:t>against naming and addressing</a:t>
            </a:r>
          </a:p>
          <a:p>
            <a:pPr lvl="1">
              <a:lnSpc>
                <a:spcPct val="90000"/>
              </a:lnSpc>
            </a:pPr>
            <a:r>
              <a:rPr lang="en-US" altLang="en-US" dirty="0" smtClean="0"/>
              <a:t>Address </a:t>
            </a:r>
            <a:r>
              <a:rPr lang="en-US" altLang="en-US" dirty="0"/>
              <a:t>stealing</a:t>
            </a:r>
          </a:p>
          <a:p>
            <a:pPr lvl="2">
              <a:lnSpc>
                <a:spcPct val="90000"/>
              </a:lnSpc>
            </a:pPr>
            <a:r>
              <a:rPr lang="en-US" altLang="en-US" dirty="0"/>
              <a:t>adversary starts using an address already assigned to and used by a legitimate node  </a:t>
            </a:r>
          </a:p>
          <a:p>
            <a:pPr lvl="1">
              <a:lnSpc>
                <a:spcPct val="90000"/>
              </a:lnSpc>
            </a:pPr>
            <a:r>
              <a:rPr lang="en-US" altLang="en-US" dirty="0"/>
              <a:t>Sybil attack</a:t>
            </a:r>
          </a:p>
          <a:p>
            <a:pPr lvl="2">
              <a:lnSpc>
                <a:spcPct val="90000"/>
              </a:lnSpc>
            </a:pPr>
            <a:r>
              <a:rPr lang="en-US" altLang="en-US" dirty="0"/>
              <a:t>a single adversarial node uses several invented addresses</a:t>
            </a:r>
          </a:p>
          <a:p>
            <a:pPr lvl="2">
              <a:lnSpc>
                <a:spcPct val="90000"/>
              </a:lnSpc>
            </a:pPr>
            <a:r>
              <a:rPr lang="en-US" altLang="en-US" dirty="0"/>
              <a:t>makes legitimate nodes believe that there are many other nodes around</a:t>
            </a:r>
          </a:p>
          <a:p>
            <a:pPr lvl="1">
              <a:lnSpc>
                <a:spcPct val="90000"/>
              </a:lnSpc>
            </a:pPr>
            <a:r>
              <a:rPr lang="en-US" altLang="en-US" dirty="0" smtClean="0"/>
              <a:t>Node </a:t>
            </a:r>
            <a:r>
              <a:rPr lang="en-US" altLang="en-US" dirty="0"/>
              <a:t>replication attack</a:t>
            </a:r>
          </a:p>
          <a:p>
            <a:pPr lvl="2">
              <a:lnSpc>
                <a:spcPct val="90000"/>
              </a:lnSpc>
            </a:pPr>
            <a:r>
              <a:rPr lang="en-US" altLang="en-US" dirty="0"/>
              <a:t>dual of the Sybil attack</a:t>
            </a:r>
          </a:p>
          <a:p>
            <a:pPr lvl="2">
              <a:lnSpc>
                <a:spcPct val="90000"/>
              </a:lnSpc>
            </a:pPr>
            <a:r>
              <a:rPr lang="en-US" altLang="en-US" dirty="0"/>
              <a:t>the adversary introduces replicas of a single compromised node using the same address at different locations of the network</a:t>
            </a:r>
          </a:p>
          <a:p>
            <a:endParaRPr lang="en-US" dirty="0"/>
          </a:p>
        </p:txBody>
      </p:sp>
    </p:spTree>
    <p:extLst>
      <p:ext uri="{BB962C8B-B14F-4D97-AF65-F5344CB8AC3E}">
        <p14:creationId xmlns:p14="http://schemas.microsoft.com/office/powerpoint/2010/main" val="74786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Illustration of Sybil and </a:t>
            </a:r>
            <a:r>
              <a:rPr lang="en-US" smtClean="0"/>
              <a:t>Replication attacks</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057400"/>
            <a:ext cx="5872162" cy="3967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769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Cryptographically Generated Addresses (CGA)</a:t>
            </a:r>
            <a:endParaRPr lang="en-US" dirty="0"/>
          </a:p>
        </p:txBody>
      </p:sp>
      <p:sp>
        <p:nvSpPr>
          <p:cNvPr id="3" name="Content Placeholder 2"/>
          <p:cNvSpPr>
            <a:spLocks noGrp="1"/>
          </p:cNvSpPr>
          <p:nvPr>
            <p:ph sz="quarter" idx="1"/>
          </p:nvPr>
        </p:nvSpPr>
        <p:spPr>
          <a:xfrm>
            <a:off x="612648" y="1600200"/>
            <a:ext cx="6473952" cy="3276600"/>
          </a:xfrm>
        </p:spPr>
        <p:txBody>
          <a:bodyPr>
            <a:normAutofit fontScale="92500" lnSpcReduction="10000"/>
          </a:bodyPr>
          <a:lstStyle/>
          <a:p>
            <a:r>
              <a:rPr lang="en-US" dirty="0" smtClean="0"/>
              <a:t>Aims at preventing address stealing</a:t>
            </a:r>
          </a:p>
          <a:p>
            <a:r>
              <a:rPr lang="en-US" dirty="0" smtClean="0"/>
              <a:t>General idea</a:t>
            </a:r>
          </a:p>
          <a:p>
            <a:pPr lvl="1"/>
            <a:r>
              <a:rPr lang="en-US" dirty="0" smtClean="0"/>
              <a:t>Generate node address from a public key</a:t>
            </a:r>
          </a:p>
          <a:p>
            <a:pPr lvl="1"/>
            <a:r>
              <a:rPr lang="en-US" altLang="en-US" dirty="0"/>
              <a:t>corresponding private key is known only by the legitimate node</a:t>
            </a:r>
          </a:p>
          <a:p>
            <a:pPr lvl="1"/>
            <a:r>
              <a:rPr lang="en-US" altLang="en-US" dirty="0"/>
              <a:t>prove ownership of the address by proving knowledge of the private key </a:t>
            </a:r>
            <a:endParaRPr lang="en-US" dirty="0" smtClean="0"/>
          </a:p>
          <a:p>
            <a:r>
              <a:rPr lang="en-US" dirty="0" smtClean="0"/>
              <a:t>Example in the case of IPv6</a:t>
            </a:r>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371153"/>
            <a:ext cx="3689350" cy="2948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38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Potential Problem with CGA</a:t>
            </a:r>
            <a:endParaRPr lang="en-US" dirty="0"/>
          </a:p>
        </p:txBody>
      </p:sp>
      <p:sp>
        <p:nvSpPr>
          <p:cNvPr id="3" name="Content Placeholder 2"/>
          <p:cNvSpPr>
            <a:spLocks noGrp="1"/>
          </p:cNvSpPr>
          <p:nvPr>
            <p:ph sz="quarter" idx="1"/>
          </p:nvPr>
        </p:nvSpPr>
        <p:spPr/>
        <p:txBody>
          <a:bodyPr>
            <a:normAutofit fontScale="92500" lnSpcReduction="10000"/>
          </a:bodyPr>
          <a:lstStyle/>
          <a:p>
            <a:r>
              <a:rPr lang="en-US" altLang="en-US" dirty="0" smtClean="0"/>
              <a:t>Often </a:t>
            </a:r>
            <a:r>
              <a:rPr lang="en-US" altLang="en-US" dirty="0"/>
              <a:t>only a limited number of bits of the address can be chosen arbitrarily (64 in our example</a:t>
            </a:r>
            <a:r>
              <a:rPr lang="en-US" altLang="en-US" dirty="0" smtClean="0"/>
              <a:t>)</a:t>
            </a:r>
            <a:endParaRPr lang="en-US" altLang="en-US" dirty="0"/>
          </a:p>
          <a:p>
            <a:r>
              <a:rPr lang="en-US" altLang="en-US" dirty="0" smtClean="0"/>
              <a:t>This </a:t>
            </a:r>
            <a:r>
              <a:rPr lang="en-US" altLang="en-US" dirty="0"/>
              <a:t>number may be too small to guarantee second pre-image resistance</a:t>
            </a:r>
          </a:p>
          <a:p>
            <a:pPr lvl="1" algn="just"/>
            <a:r>
              <a:rPr lang="en-US" altLang="en-US" dirty="0" smtClean="0"/>
              <a:t>An </a:t>
            </a:r>
            <a:r>
              <a:rPr lang="en-US" altLang="en-US" dirty="0"/>
              <a:t>adversary could pre-compute a large database of interface identifiers from public keys generated by himself, and use this database to find matches to victims' </a:t>
            </a:r>
            <a:r>
              <a:rPr lang="en-US" altLang="en-US" dirty="0" smtClean="0"/>
              <a:t>addresses</a:t>
            </a:r>
            <a:endParaRPr lang="en-US" altLang="en-US" dirty="0"/>
          </a:p>
          <a:p>
            <a:r>
              <a:rPr lang="en-US" altLang="en-US" dirty="0" smtClean="0"/>
              <a:t>A solution </a:t>
            </a:r>
            <a:r>
              <a:rPr lang="en-US" altLang="en-US" dirty="0"/>
              <a:t>can be the technique called </a:t>
            </a:r>
            <a:r>
              <a:rPr lang="en-US" altLang="en-US" i="1" dirty="0"/>
              <a:t>hash extension</a:t>
            </a:r>
          </a:p>
          <a:p>
            <a:pPr lvl="1" algn="just"/>
            <a:r>
              <a:rPr lang="en-US" altLang="en-US" dirty="0" smtClean="0"/>
              <a:t>Increase </a:t>
            </a:r>
            <a:r>
              <a:rPr lang="en-US" altLang="en-US" dirty="0"/>
              <a:t>the cost of address generation, and hence the cost of brute-force attacks, while keep constant the cost of address usage and verification</a:t>
            </a:r>
          </a:p>
        </p:txBody>
      </p:sp>
    </p:spTree>
    <p:extLst>
      <p:ext uri="{BB962C8B-B14F-4D97-AF65-F5344CB8AC3E}">
        <p14:creationId xmlns:p14="http://schemas.microsoft.com/office/powerpoint/2010/main" val="64297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Hash Extension</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38200" y="1676400"/>
            <a:ext cx="7578436" cy="4799128"/>
          </a:xfrm>
          <a:prstGeom prst="rect">
            <a:avLst/>
          </a:prstGeom>
        </p:spPr>
      </p:pic>
    </p:spTree>
    <p:extLst>
      <p:ext uri="{BB962C8B-B14F-4D97-AF65-F5344CB8AC3E}">
        <p14:creationId xmlns:p14="http://schemas.microsoft.com/office/powerpoint/2010/main" val="416918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Protocol for CGA Generation</a:t>
            </a:r>
            <a:endParaRPr lang="en-US" dirty="0"/>
          </a:p>
        </p:txBody>
      </p:sp>
      <p:sp>
        <p:nvSpPr>
          <p:cNvPr id="3" name="Content Placeholder 2"/>
          <p:cNvSpPr>
            <a:spLocks noGrp="1"/>
          </p:cNvSpPr>
          <p:nvPr>
            <p:ph sz="quarter" idx="1"/>
          </p:nvPr>
        </p:nvSpPr>
        <p:spPr/>
        <p:txBody>
          <a:bodyPr>
            <a:normAutofit fontScale="55000" lnSpcReduction="20000"/>
          </a:bodyPr>
          <a:lstStyle/>
          <a:p>
            <a:pPr marL="381000" indent="-381000">
              <a:buFont typeface="Wingdings" pitchFamily="2" charset="2"/>
              <a:buAutoNum type="arabicPeriod"/>
            </a:pPr>
            <a:r>
              <a:rPr lang="en-US" altLang="en-US" sz="3200" dirty="0"/>
              <a:t>Set the modifier field to a random 128-bit value.</a:t>
            </a:r>
          </a:p>
          <a:p>
            <a:pPr marL="381000" indent="-381000">
              <a:buFont typeface="Wingdings" pitchFamily="2" charset="2"/>
              <a:buAutoNum type="arabicPeriod"/>
            </a:pPr>
            <a:r>
              <a:rPr lang="en-US" altLang="en-US" sz="3200" dirty="0"/>
              <a:t>Hash the concatenation of the modifier, 64+8 zero bits, and the encoded public key. The leftmost 112 bits of the result are Hash2.</a:t>
            </a:r>
          </a:p>
          <a:p>
            <a:pPr marL="381000" indent="-381000">
              <a:buFont typeface="Wingdings" pitchFamily="2" charset="2"/>
              <a:buAutoNum type="arabicPeriod"/>
            </a:pPr>
            <a:r>
              <a:rPr lang="en-US" altLang="en-US" sz="3200" dirty="0"/>
              <a:t>Compare the 16*Sec leftmost bits of Hash2 with zero. If they are all zero (or if Sec=0), continue with Step (4). Otherwise, increment the modifier and go back to Step (2).</a:t>
            </a:r>
          </a:p>
          <a:p>
            <a:pPr marL="381000" indent="-381000">
              <a:buFont typeface="Wingdings" pitchFamily="2" charset="2"/>
              <a:buAutoNum type="arabicPeriod"/>
            </a:pPr>
            <a:r>
              <a:rPr lang="en-US" altLang="en-US" sz="3200" dirty="0"/>
              <a:t>Set the collision count value to zero.</a:t>
            </a:r>
          </a:p>
          <a:p>
            <a:pPr marL="381000" indent="-381000">
              <a:buFont typeface="Wingdings" pitchFamily="2" charset="2"/>
              <a:buAutoNum type="arabicPeriod"/>
            </a:pPr>
            <a:r>
              <a:rPr lang="en-US" altLang="en-US" sz="3200" dirty="0"/>
              <a:t>Hash the concatenation of the modifier, subnet prefix, collision count and encoded public key. The leftmost 64 bits of the result are Hash1.</a:t>
            </a:r>
          </a:p>
          <a:p>
            <a:pPr marL="381000" indent="-381000">
              <a:buFont typeface="Wingdings" pitchFamily="2" charset="2"/>
              <a:buAutoNum type="arabicPeriod"/>
            </a:pPr>
            <a:r>
              <a:rPr lang="en-US" altLang="en-US" sz="3200" dirty="0"/>
              <a:t>Form an interface identifier by setting the two reserved bits in Hash1 both to 1 and the three leftmost bits to the value Sec.</a:t>
            </a:r>
          </a:p>
          <a:p>
            <a:pPr marL="381000" indent="-381000">
              <a:buFont typeface="Wingdings" pitchFamily="2" charset="2"/>
              <a:buAutoNum type="arabicPeriod"/>
            </a:pPr>
            <a:r>
              <a:rPr lang="en-US" altLang="en-US" sz="3200" dirty="0"/>
              <a:t>Concatenate the subnet prefix and interface identifier to form a 128-bit IPv6 address.</a:t>
            </a:r>
          </a:p>
          <a:p>
            <a:pPr marL="381000" indent="-381000">
              <a:buFont typeface="Wingdings" pitchFamily="2" charset="2"/>
              <a:buAutoNum type="arabicPeriod"/>
            </a:pPr>
            <a:r>
              <a:rPr lang="en-US" altLang="en-US" sz="3200" dirty="0"/>
              <a:t>If an address collision with another node within the same subnet is detected, increment the collision count and go back to step (5). However, after three collisions, stop and report the error.</a:t>
            </a:r>
          </a:p>
          <a:p>
            <a:endParaRPr lang="en-US" dirty="0"/>
          </a:p>
        </p:txBody>
      </p:sp>
    </p:spTree>
    <p:extLst>
      <p:ext uri="{BB962C8B-B14F-4D97-AF65-F5344CB8AC3E}">
        <p14:creationId xmlns:p14="http://schemas.microsoft.com/office/powerpoint/2010/main" val="408325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Protocol for CGA Verification</a:t>
            </a:r>
            <a:endParaRPr lang="en-US" dirty="0"/>
          </a:p>
        </p:txBody>
      </p:sp>
      <p:sp>
        <p:nvSpPr>
          <p:cNvPr id="3" name="Content Placeholder 2"/>
          <p:cNvSpPr>
            <a:spLocks noGrp="1"/>
          </p:cNvSpPr>
          <p:nvPr>
            <p:ph sz="quarter" idx="1"/>
          </p:nvPr>
        </p:nvSpPr>
        <p:spPr/>
        <p:txBody>
          <a:bodyPr>
            <a:normAutofit fontScale="62500" lnSpcReduction="20000"/>
          </a:bodyPr>
          <a:lstStyle/>
          <a:p>
            <a:pPr marL="381000" indent="-381000">
              <a:buFont typeface="Wingdings" pitchFamily="2" charset="2"/>
              <a:buAutoNum type="arabicPeriod"/>
            </a:pPr>
            <a:r>
              <a:rPr lang="en-US" altLang="en-US" sz="3200" dirty="0"/>
              <a:t>Check that the collision count value is 0, 1 or 2, and that the subnet prefix value is equal to the subnet prefix (i.e. leftmost 64 bits) of the address. The CGA verification fails if either check fails.</a:t>
            </a:r>
          </a:p>
          <a:p>
            <a:pPr marL="381000" indent="-381000">
              <a:buFont typeface="Wingdings" pitchFamily="2" charset="2"/>
              <a:buAutoNum type="arabicPeriod"/>
            </a:pPr>
            <a:r>
              <a:rPr lang="en-US" altLang="en-US" sz="3200" dirty="0"/>
              <a:t>Hash the concatenation of the modifier, subnet prefix, collision count and the public key. The 64 leftmost bits of the result are Hash1.</a:t>
            </a:r>
          </a:p>
          <a:p>
            <a:pPr marL="381000" indent="-381000">
              <a:buFont typeface="Wingdings" pitchFamily="2" charset="2"/>
              <a:buAutoNum type="arabicPeriod"/>
            </a:pPr>
            <a:r>
              <a:rPr lang="en-US" altLang="en-US" sz="3200" dirty="0"/>
              <a:t>Compare Hash1 with the interface identifier (i.e. the rightmost 64 bits) of the address. Differences in the two reserved bits and in the three leftmost bits are ignored. If the 64-bit values differ (other than in the five ignored bits), the CGA verification fails.</a:t>
            </a:r>
          </a:p>
          <a:p>
            <a:pPr marL="381000" indent="-381000">
              <a:buFont typeface="Wingdings" pitchFamily="2" charset="2"/>
              <a:buAutoNum type="arabicPeriod"/>
            </a:pPr>
            <a:r>
              <a:rPr lang="en-US" altLang="en-US" sz="3200" dirty="0"/>
              <a:t>Read the security parameter Sec from the three leftmost bits of the interface identifier of the address.</a:t>
            </a:r>
          </a:p>
          <a:p>
            <a:pPr marL="381000" indent="-381000">
              <a:buFont typeface="Wingdings" pitchFamily="2" charset="2"/>
              <a:buAutoNum type="arabicPeriod"/>
            </a:pPr>
            <a:r>
              <a:rPr lang="en-US" altLang="en-US" sz="3200" dirty="0"/>
              <a:t>Hash the concatenation of the modifier, 64+8 zero bits and the public key. The leftmost 112 bits of the result are Hash2.</a:t>
            </a:r>
          </a:p>
          <a:p>
            <a:pPr marL="381000" indent="-381000">
              <a:buFont typeface="Wingdings" pitchFamily="2" charset="2"/>
              <a:buAutoNum type="arabicPeriod"/>
            </a:pPr>
            <a:r>
              <a:rPr lang="en-US" altLang="en-US" sz="3200" dirty="0"/>
              <a:t>Compare the 16*Sec leftmost bits of Hash2 with zero. If any one of these is nonzero, CGA verification fails. Otherwise, the verification succeeds. </a:t>
            </a:r>
          </a:p>
          <a:p>
            <a:endParaRPr lang="en-US" dirty="0"/>
          </a:p>
        </p:txBody>
      </p:sp>
    </p:spTree>
    <p:extLst>
      <p:ext uri="{BB962C8B-B14F-4D97-AF65-F5344CB8AC3E}">
        <p14:creationId xmlns:p14="http://schemas.microsoft.com/office/powerpoint/2010/main" val="44856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Thwarting the Sybil attack</a:t>
            </a:r>
            <a:endParaRPr lang="en-US" dirty="0"/>
          </a:p>
        </p:txBody>
      </p:sp>
      <p:sp>
        <p:nvSpPr>
          <p:cNvPr id="3" name="Content Placeholder 2"/>
          <p:cNvSpPr>
            <a:spLocks noGrp="1"/>
          </p:cNvSpPr>
          <p:nvPr>
            <p:ph sz="quarter" idx="1"/>
          </p:nvPr>
        </p:nvSpPr>
        <p:spPr/>
        <p:txBody>
          <a:bodyPr>
            <a:normAutofit fontScale="92500" lnSpcReduction="20000"/>
          </a:bodyPr>
          <a:lstStyle/>
          <a:p>
            <a:r>
              <a:rPr lang="en-US" altLang="en-US" dirty="0"/>
              <a:t>note that CGAs do not prevent the Sybil attack</a:t>
            </a:r>
          </a:p>
          <a:p>
            <a:pPr lvl="1"/>
            <a:r>
              <a:rPr lang="en-US" altLang="en-US" dirty="0"/>
              <a:t>an adversary can still generate addresses for herself</a:t>
            </a:r>
          </a:p>
          <a:p>
            <a:pPr lvl="1"/>
            <a:endParaRPr lang="en-US" altLang="en-US" dirty="0"/>
          </a:p>
          <a:p>
            <a:r>
              <a:rPr lang="en-US" altLang="en-US" dirty="0"/>
              <a:t>a solution based on a central and trusted authority</a:t>
            </a:r>
          </a:p>
          <a:p>
            <a:pPr lvl="1"/>
            <a:r>
              <a:rPr lang="en-US" altLang="en-US" dirty="0"/>
              <a:t>the central authority vouches for the one-to-one mapping between an address and a device</a:t>
            </a:r>
          </a:p>
          <a:p>
            <a:pPr lvl="1"/>
            <a:r>
              <a:rPr lang="en-US" altLang="en-US" dirty="0"/>
              <a:t>e.g., a server can respond to requests concerning the legitimacy of a given address</a:t>
            </a:r>
          </a:p>
          <a:p>
            <a:pPr lvl="1"/>
            <a:endParaRPr lang="en-US" altLang="en-US" dirty="0"/>
          </a:p>
          <a:p>
            <a:r>
              <a:rPr lang="en-US" altLang="en-US" dirty="0"/>
              <a:t>other solutions take advantage of some physical aspects</a:t>
            </a:r>
          </a:p>
          <a:p>
            <a:pPr lvl="1"/>
            <a:r>
              <a:rPr lang="en-US" altLang="en-US" dirty="0"/>
              <a:t>e.g., identify the same device based on radio fingerprinting</a:t>
            </a:r>
          </a:p>
          <a:p>
            <a:endParaRPr lang="en-US" dirty="0"/>
          </a:p>
        </p:txBody>
      </p:sp>
    </p:spTree>
    <p:extLst>
      <p:ext uri="{BB962C8B-B14F-4D97-AF65-F5344CB8AC3E}">
        <p14:creationId xmlns:p14="http://schemas.microsoft.com/office/powerpoint/2010/main" val="30127523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203</TotalTime>
  <Words>878</Words>
  <Application>Microsoft Office PowerPoint</Application>
  <PresentationFormat>On-screen Show (4:3)</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Attacks Against naming and addressing</vt:lpstr>
      <vt:lpstr>Attacks against Naming and Addressing</vt:lpstr>
      <vt:lpstr>Illustration of Sybil and Replication attacks</vt:lpstr>
      <vt:lpstr>Cryptographically Generated Addresses (CGA)</vt:lpstr>
      <vt:lpstr>A Potential Problem with CGA</vt:lpstr>
      <vt:lpstr>Hash Extension</vt:lpstr>
      <vt:lpstr>Protocol for CGA Generation</vt:lpstr>
      <vt:lpstr>Protocol for CGA Verification</vt:lpstr>
      <vt:lpstr>Thwarting the Sybil attack</vt:lpstr>
      <vt:lpstr>Thwarting the node replication attack</vt:lpstr>
      <vt:lpstr>Node Replication attack</vt:lpstr>
      <vt:lpstr>Summary</vt:lpstr>
    </vt:vector>
  </TitlesOfParts>
  <Company>SUNY Campus Agreement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Against naming and addressing</dc:title>
  <dc:creator>compuram</dc:creator>
  <cp:lastModifiedBy>compuram</cp:lastModifiedBy>
  <cp:revision>37</cp:revision>
  <dcterms:created xsi:type="dcterms:W3CDTF">2016-03-19T06:09:21Z</dcterms:created>
  <dcterms:modified xsi:type="dcterms:W3CDTF">2017-04-01T08:33:21Z</dcterms:modified>
</cp:coreProperties>
</file>