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MAC-Layer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Sriram Sankaran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MAC-layer misbehavior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802.11 DCF works well under the assumption that everyone plays nicely together</a:t>
            </a:r>
          </a:p>
          <a:p>
            <a:pPr lvl="1"/>
            <a:r>
              <a:rPr lang="en-US" dirty="0" smtClean="0"/>
              <a:t>This may have been a reasonable assumption when MAC protocols were hardware-bound</a:t>
            </a:r>
            <a:endParaRPr lang="en-US" dirty="0"/>
          </a:p>
          <a:p>
            <a:r>
              <a:rPr lang="en-US" dirty="0" smtClean="0"/>
              <a:t>However, selfish and malicious nodes are free to arbitrarily break the rules</a:t>
            </a:r>
          </a:p>
          <a:p>
            <a:pPr lvl="1"/>
            <a:r>
              <a:rPr lang="en-US" dirty="0" smtClean="0"/>
              <a:t>Software MAC makes this very easy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19200"/>
          </a:xfrm>
        </p:spPr>
        <p:txBody>
          <a:bodyPr/>
          <a:lstStyle/>
          <a:p>
            <a:r>
              <a:rPr lang="en-US" dirty="0"/>
              <a:t>What are some of the different ways to misbehave at the MAC layer?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 Jamming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43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DCF structure and behavior gives advantages to jamming attackers</a:t>
            </a:r>
          </a:p>
          <a:p>
            <a:pPr lvl="1"/>
            <a:r>
              <a:rPr lang="en-US" dirty="0" smtClean="0"/>
              <a:t>Jamming after RTS (and SIFS period) blocks CTS (prevents data flow) and occupies channel (prevents other senders from using it)</a:t>
            </a:r>
          </a:p>
          <a:p>
            <a:pPr lvl="2"/>
            <a:r>
              <a:rPr lang="en-US" dirty="0" smtClean="0"/>
              <a:t>Low duty-cycle attack -&gt; order-of-magnitude efficiency gain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32" y="4419600"/>
            <a:ext cx="72009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71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 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33600"/>
          </a:xfrm>
        </p:spPr>
        <p:txBody>
          <a:bodyPr/>
          <a:lstStyle/>
          <a:p>
            <a:r>
              <a:rPr lang="en-US" dirty="0" smtClean="0"/>
              <a:t>DCF structure and behavior gives advantages to other </a:t>
            </a:r>
            <a:r>
              <a:rPr lang="en-US" dirty="0" err="1" smtClean="0"/>
              <a:t>DoS</a:t>
            </a:r>
            <a:r>
              <a:rPr lang="en-US" dirty="0" smtClean="0"/>
              <a:t> attackers</a:t>
            </a:r>
          </a:p>
          <a:p>
            <a:pPr lvl="1"/>
            <a:r>
              <a:rPr lang="en-US" dirty="0" smtClean="0"/>
              <a:t>RTS/CTS “flooding” – repeated sending of RTS/CTS exchanges while other senders obey the rules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073236"/>
            <a:ext cx="64389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48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 Greed with Jamming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09800"/>
          </a:xfrm>
        </p:spPr>
        <p:txBody>
          <a:bodyPr/>
          <a:lstStyle/>
          <a:p>
            <a:r>
              <a:rPr lang="en-US" dirty="0" smtClean="0"/>
              <a:t>Greedy/malicious sources can block or collide with other sources, causing their sending rates to decrease</a:t>
            </a:r>
          </a:p>
          <a:p>
            <a:pPr lvl="1"/>
            <a:r>
              <a:rPr lang="en-US" dirty="0" smtClean="0"/>
              <a:t>Gives more opportunity to greedy source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27" y="4038600"/>
            <a:ext cx="67913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78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 Greed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19200"/>
          </a:xfrm>
        </p:spPr>
        <p:txBody>
          <a:bodyPr/>
          <a:lstStyle/>
          <a:p>
            <a:r>
              <a:rPr lang="en-US" dirty="0" smtClean="0"/>
              <a:t>Greedy/malicious sources can manipulate protocol parameters for unfair resource usage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36" y="2971800"/>
            <a:ext cx="72866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Cheating in CSMA/CA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86000"/>
          </a:xfrm>
        </p:spPr>
        <p:txBody>
          <a:bodyPr/>
          <a:lstStyle/>
          <a:p>
            <a:r>
              <a:rPr lang="en-US" dirty="0" smtClean="0"/>
              <a:t>“CSMA/CA was designed with the assumption that the nodes would play by the rules”</a:t>
            </a:r>
          </a:p>
          <a:p>
            <a:pPr lvl="1"/>
            <a:r>
              <a:rPr lang="en-US" dirty="0" smtClean="0"/>
              <a:t>MAC cheaters deliberately fail to follow the IEEE 802.11 protocol, in particular in terms of the contention window size and back-off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962400"/>
            <a:ext cx="4814887" cy="230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6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Game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 </a:t>
            </a:r>
            <a:r>
              <a:rPr lang="en-US" dirty="0" err="1" smtClean="0"/>
              <a:t>tx-rx</a:t>
            </a:r>
            <a:r>
              <a:rPr lang="en-US" dirty="0" smtClean="0"/>
              <a:t> pairs in a single collision domain, using 802.11, C of N are cheaters with control of MAC layer parameters</a:t>
            </a:r>
          </a:p>
          <a:p>
            <a:r>
              <a:rPr lang="en-US" dirty="0" smtClean="0"/>
              <a:t>Cheaters want to maximize avg. throughput r</a:t>
            </a:r>
            <a:r>
              <a:rPr lang="en-US" baseline="-25000" dirty="0" smtClean="0"/>
              <a:t>i    </a:t>
            </a:r>
          </a:p>
          <a:p>
            <a:r>
              <a:rPr lang="en-US" dirty="0"/>
              <a:t>As a game:</a:t>
            </a:r>
          </a:p>
          <a:p>
            <a:pPr lvl="1"/>
            <a:r>
              <a:rPr lang="en-US" dirty="0"/>
              <a:t>Each player (cheater) adjusts its contention window size W</a:t>
            </a:r>
            <a:r>
              <a:rPr lang="en-US" baseline="-25000" dirty="0"/>
              <a:t>i</a:t>
            </a:r>
            <a:endParaRPr lang="en-US" dirty="0"/>
          </a:p>
          <a:p>
            <a:pPr lvl="1"/>
            <a:r>
              <a:rPr lang="en-US" dirty="0"/>
              <a:t>Players react to changes of remaining N-C users who play by the rules</a:t>
            </a:r>
          </a:p>
          <a:p>
            <a:r>
              <a:rPr lang="en-US" dirty="0" smtClean="0"/>
              <a:t>Authors analyze relationships between throughput and contention window sizes</a:t>
            </a:r>
          </a:p>
        </p:txBody>
      </p:sp>
    </p:spTree>
    <p:extLst>
      <p:ext uri="{BB962C8B-B14F-4D97-AF65-F5344CB8AC3E}">
        <p14:creationId xmlns:p14="http://schemas.microsoft.com/office/powerpoint/2010/main" val="351139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Single static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38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 case: a single cheater with a fixed strategy (</a:t>
            </a:r>
            <a:r>
              <a:rPr lang="en-US" dirty="0" err="1" smtClean="0"/>
              <a:t>ie</a:t>
            </a:r>
            <a:r>
              <a:rPr lang="en-US" dirty="0" smtClean="0"/>
              <a:t>. </a:t>
            </a:r>
            <a:r>
              <a:rPr lang="en-US" dirty="0"/>
              <a:t>m</a:t>
            </a:r>
            <a:r>
              <a:rPr lang="en-US" dirty="0" smtClean="0"/>
              <a:t>akes a decision and sticks with it)</a:t>
            </a:r>
          </a:p>
          <a:p>
            <a:r>
              <a:rPr lang="en-US" dirty="0" smtClean="0"/>
              <a:t>A single cheater gets best throughput at W</a:t>
            </a:r>
            <a:r>
              <a:rPr lang="en-US" baseline="-25000" dirty="0" smtClean="0"/>
              <a:t>i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In fact W</a:t>
            </a:r>
            <a:r>
              <a:rPr lang="en-US" baseline="-25000" dirty="0" smtClean="0"/>
              <a:t>i</a:t>
            </a:r>
            <a:r>
              <a:rPr lang="en-US" dirty="0" smtClean="0"/>
              <a:t> = 1 is the Nash Equilibrium for the static game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57600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52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Multiple Static Cheaters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6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Second case: many cheaters with fixed strategy</a:t>
            </a:r>
          </a:p>
          <a:p>
            <a:pPr lvl="1"/>
            <a:r>
              <a:rPr lang="en-US" dirty="0" smtClean="0"/>
              <a:t>Cheaters don’t know about each other</a:t>
            </a:r>
          </a:p>
          <a:p>
            <a:pPr lvl="1"/>
            <a:r>
              <a:rPr lang="en-US" dirty="0" smtClean="0"/>
              <a:t>Cheaters are aware of the cheater v. cheater competition in forming strategies</a:t>
            </a:r>
          </a:p>
          <a:p>
            <a:r>
              <a:rPr lang="en-US" dirty="0" smtClean="0"/>
              <a:t>Window size W</a:t>
            </a:r>
            <a:r>
              <a:rPr lang="en-US" baseline="-25000" dirty="0" smtClean="0"/>
              <a:t>i</a:t>
            </a:r>
            <a:r>
              <a:rPr lang="en-US" dirty="0" smtClean="0"/>
              <a:t> = 1is no longer optimal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200"/>
            <a:ext cx="4014787" cy="280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86200"/>
            <a:ext cx="3520135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10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MAC-LAYER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IEEE 802.11 MAC LAYER</a:t>
            </a:r>
          </a:p>
          <a:p>
            <a:endParaRPr lang="en-US" dirty="0" smtClean="0"/>
          </a:p>
          <a:p>
            <a:r>
              <a:rPr lang="en-US" dirty="0" smtClean="0"/>
              <a:t>Misbehavior in 802.11 MAC</a:t>
            </a:r>
          </a:p>
          <a:p>
            <a:endParaRPr lang="en-US" dirty="0" smtClean="0"/>
          </a:p>
          <a:p>
            <a:r>
              <a:rPr lang="en-US" dirty="0" smtClean="0"/>
              <a:t>Threats at the MAC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0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Dynamic Cheating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14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the dynamic game, cheaters can change their strategy in response to other players (including other cheaters)</a:t>
            </a:r>
          </a:p>
          <a:p>
            <a:pPr lvl="1"/>
            <a:r>
              <a:rPr lang="en-US" dirty="0" smtClean="0"/>
              <a:t>A penalty is enforced on the utility function, so cheaters converge to the optimal operating point</a:t>
            </a:r>
          </a:p>
          <a:p>
            <a:pPr lvl="1"/>
            <a:r>
              <a:rPr lang="en-US" dirty="0" smtClean="0"/>
              <a:t>“Cooperative cheaters” can inflict penalty on “non-cooperative cheaters” by jamming their packets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3419467" cy="2372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3997748"/>
            <a:ext cx="2971800" cy="209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00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Distributed/Adaptive Cheating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2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Cheaters can observe actual throughput and jamming to adapt contention window size</a:t>
            </a:r>
          </a:p>
          <a:p>
            <a:pPr lvl="1"/>
            <a:r>
              <a:rPr lang="en-US" dirty="0" smtClean="0"/>
              <a:t>Cheaters are forced to cooperate or get lower throughput due to penalization from other cheaters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33800"/>
            <a:ext cx="3519487" cy="248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747655"/>
            <a:ext cx="3052762" cy="216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8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Detecting Greedy Behavior</a:t>
            </a:r>
            <a:br>
              <a:rPr lang="en-US" dirty="0" smtClean="0"/>
            </a:br>
            <a:r>
              <a:rPr lang="en-US" sz="2200" dirty="0" smtClean="0"/>
              <a:t>[Raya et al., 2006]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0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Detection of greedy behavior in the Mac layer of </a:t>
            </a:r>
            <a:r>
              <a:rPr lang="en-US" dirty="0" err="1" smtClean="0"/>
              <a:t>Ieee</a:t>
            </a:r>
            <a:r>
              <a:rPr lang="en-US" dirty="0" smtClean="0"/>
              <a:t> 802.11 public Networks (DOMINO)</a:t>
            </a:r>
          </a:p>
          <a:p>
            <a:pPr lvl="1"/>
            <a:r>
              <a:rPr lang="en-US" dirty="0" smtClean="0"/>
              <a:t>Software installed at/near the access point that can detect and identify greedy players</a:t>
            </a:r>
          </a:p>
          <a:p>
            <a:pPr lvl="1"/>
            <a:r>
              <a:rPr lang="en-US" dirty="0" smtClean="0"/>
              <a:t>No changes to software of benign players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962400"/>
            <a:ext cx="69246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53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DOMINO Architecture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58190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51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Behavior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483352" cy="3352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DOMINO-enabled AP performs a number of behavioral tests as a decision-making basis</a:t>
            </a:r>
          </a:p>
          <a:p>
            <a:r>
              <a:rPr lang="en-US" dirty="0" smtClean="0"/>
              <a:t>Scrambled/re-transmitted frames</a:t>
            </a:r>
          </a:p>
          <a:p>
            <a:r>
              <a:rPr lang="en-US" dirty="0" smtClean="0"/>
              <a:t>Shorter than DIFS</a:t>
            </a:r>
          </a:p>
          <a:p>
            <a:r>
              <a:rPr lang="en-US" dirty="0" smtClean="0"/>
              <a:t>Oversized NAV</a:t>
            </a:r>
          </a:p>
          <a:p>
            <a:r>
              <a:rPr lang="en-US" dirty="0" smtClean="0"/>
              <a:t>Observed back-off</a:t>
            </a:r>
          </a:p>
          <a:p>
            <a:r>
              <a:rPr lang="en-US" dirty="0" smtClean="0"/>
              <a:t>Consecutive back-off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514" y="3020291"/>
            <a:ext cx="4930486" cy="209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76800"/>
            <a:ext cx="76771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55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UDP vs. TCP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2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Impact of misbehavior varies for different types of target traffic</a:t>
            </a:r>
          </a:p>
          <a:p>
            <a:pPr lvl="1"/>
            <a:r>
              <a:rPr lang="en-US" dirty="0" smtClean="0"/>
              <a:t>Disparity between cheater and benign users is higher in UDP case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9000"/>
            <a:ext cx="77152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27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UDP vs. TCP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09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Traffic type also has significant impact on detection capabilities of DOMINO</a:t>
            </a:r>
          </a:p>
          <a:p>
            <a:pPr lvl="1"/>
            <a:r>
              <a:rPr lang="en-US" dirty="0" smtClean="0"/>
              <a:t>Actual back-off test in UDP vs. Consecutive back-off test in TCP </a:t>
            </a:r>
          </a:p>
          <a:p>
            <a:pPr lvl="2"/>
            <a:r>
              <a:rPr lang="en-US" dirty="0" smtClean="0"/>
              <a:t>TCP Congestion control causes additional timing-related behaviors that can cause detection errors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02" y="3886200"/>
            <a:ext cx="77819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2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Further Discussions in Paper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DOMINO paper talks about a lot of different types of misbehavior</a:t>
            </a:r>
          </a:p>
          <a:p>
            <a:pPr lvl="1"/>
            <a:r>
              <a:rPr lang="en-US" dirty="0" smtClean="0"/>
              <a:t>Jamming attacks, timing misbehavior etc.</a:t>
            </a:r>
          </a:p>
          <a:p>
            <a:r>
              <a:rPr lang="en-US" dirty="0" smtClean="0"/>
              <a:t>Design of a deployable system</a:t>
            </a:r>
          </a:p>
          <a:p>
            <a:pPr lvl="1"/>
            <a:r>
              <a:rPr lang="en-US" dirty="0" smtClean="0"/>
              <a:t>Lots of design parameters to choose</a:t>
            </a:r>
          </a:p>
          <a:p>
            <a:pPr lvl="1"/>
            <a:r>
              <a:rPr lang="en-US" dirty="0" smtClean="0"/>
              <a:t>Analysis of numerous types of misbehavior</a:t>
            </a:r>
          </a:p>
          <a:p>
            <a:pPr lvl="1"/>
            <a:r>
              <a:rPr lang="en-US" dirty="0" smtClean="0"/>
              <a:t>Incorporation of security mechanisms, quality of service, wireless error scenarios (</a:t>
            </a:r>
            <a:r>
              <a:rPr lang="en-US" dirty="0" err="1" smtClean="0"/>
              <a:t>eg</a:t>
            </a:r>
            <a:r>
              <a:rPr lang="en-US" dirty="0" smtClean="0"/>
              <a:t>. Hidden terminal)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Fairness in 802.11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802.11 incorporates various fairness mechanisms</a:t>
            </a:r>
          </a:p>
          <a:p>
            <a:pPr lvl="1"/>
            <a:r>
              <a:rPr lang="en-US" dirty="0" smtClean="0"/>
              <a:t>Provides fairness regardless of connection quality</a:t>
            </a:r>
          </a:p>
          <a:p>
            <a:pPr lvl="1"/>
            <a:r>
              <a:rPr lang="en-US" dirty="0" smtClean="0"/>
              <a:t>Allows low-quality connections to occupy the medium for much longer than high quality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Implicit Jamming in 802.11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802.11 has a built-in fairness mechanism that basically allows all users to get the same long-term throughput</a:t>
            </a:r>
          </a:p>
          <a:p>
            <a:pPr lvl="1"/>
            <a:r>
              <a:rPr lang="en-US" dirty="0" smtClean="0"/>
              <a:t>A clever attacker can take advantage of this property to deny service to others by jamming a single user</a:t>
            </a:r>
          </a:p>
          <a:p>
            <a:pPr lvl="1"/>
            <a:r>
              <a:rPr lang="en-US" dirty="0" smtClean="0"/>
              <a:t>Degradation of the single user effectively starves the other users</a:t>
            </a:r>
          </a:p>
          <a:p>
            <a:pPr lvl="1"/>
            <a:r>
              <a:rPr lang="en-US" dirty="0" smtClean="0"/>
              <a:t>Jamming an end node is not necessarily observable by the AP, so detection is much harder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8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IEEE 802.11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Infrastructure mode</a:t>
            </a:r>
          </a:p>
          <a:p>
            <a:pPr lvl="1"/>
            <a:r>
              <a:rPr lang="en-US" dirty="0" smtClean="0"/>
              <a:t>Many stations share an AP connected to internet</a:t>
            </a:r>
          </a:p>
          <a:p>
            <a:pPr lvl="2"/>
            <a:r>
              <a:rPr lang="en-US" dirty="0" smtClean="0"/>
              <a:t>Distributed Coordination Function (DCF)</a:t>
            </a:r>
          </a:p>
          <a:p>
            <a:pPr lvl="2"/>
            <a:r>
              <a:rPr lang="en-US" dirty="0" smtClean="0"/>
              <a:t>Point Control Function (PCF)</a:t>
            </a:r>
            <a:endParaRPr lang="en-US" dirty="0"/>
          </a:p>
          <a:p>
            <a:pPr lvl="3"/>
            <a:r>
              <a:rPr lang="en-US" dirty="0" smtClean="0"/>
              <a:t>Rarely used due to inefficiency, vague standard specification and lack of interoperability support</a:t>
            </a:r>
            <a:endParaRPr lang="en-US" dirty="0"/>
          </a:p>
          <a:p>
            <a:r>
              <a:rPr lang="en-US" dirty="0" smtClean="0"/>
              <a:t>Ad hoc mode</a:t>
            </a:r>
          </a:p>
          <a:p>
            <a:pPr lvl="1"/>
            <a:r>
              <a:rPr lang="en-US" dirty="0"/>
              <a:t>Multi-hop, no infrastructure, no Internet</a:t>
            </a:r>
          </a:p>
          <a:p>
            <a:pPr lvl="1"/>
            <a:r>
              <a:rPr lang="en-US" dirty="0"/>
              <a:t>Never really picked up </a:t>
            </a:r>
            <a:r>
              <a:rPr lang="en-US" dirty="0" smtClean="0"/>
              <a:t>commercially</a:t>
            </a:r>
          </a:p>
          <a:p>
            <a:r>
              <a:rPr lang="en-US" dirty="0" smtClean="0"/>
              <a:t>Mesh mode (using 802.11s)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Implicit Jamming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00200"/>
          </a:xfrm>
        </p:spPr>
        <p:txBody>
          <a:bodyPr/>
          <a:lstStyle/>
          <a:p>
            <a:r>
              <a:rPr lang="en-US" dirty="0" smtClean="0"/>
              <a:t>Low-power jammer attacks a single nearby node, degrades throughput for every user using the same AP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6781800" cy="307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4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Mitigating </a:t>
            </a:r>
            <a:r>
              <a:rPr lang="en-US" dirty="0"/>
              <a:t>I</a:t>
            </a:r>
            <a:r>
              <a:rPr lang="en-US" dirty="0" smtClean="0"/>
              <a:t>mplicit </a:t>
            </a:r>
            <a:r>
              <a:rPr lang="en-US" dirty="0"/>
              <a:t>J</a:t>
            </a:r>
            <a:r>
              <a:rPr lang="en-US" dirty="0" smtClean="0"/>
              <a:t>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FIJI: anti-jamming mitigation of the implicit jamming attack</a:t>
            </a:r>
          </a:p>
          <a:p>
            <a:pPr lvl="1"/>
            <a:r>
              <a:rPr lang="en-US" dirty="0" smtClean="0"/>
              <a:t>Goal 1: ensure that nodes not under attack are not indirectly affected by the attack</a:t>
            </a:r>
          </a:p>
          <a:p>
            <a:pPr lvl="1"/>
            <a:r>
              <a:rPr lang="en-US" dirty="0" smtClean="0"/>
              <a:t>Goal 2: ensure that the maximum amount of traffic is delivered to the node under attack, given that the node is under attack</a:t>
            </a:r>
          </a:p>
          <a:p>
            <a:pPr lvl="1"/>
            <a:r>
              <a:rPr lang="en-US" dirty="0" smtClean="0"/>
              <a:t>Both goals rely on explicit detection of the jamming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FIJI Detection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Detection module</a:t>
            </a:r>
          </a:p>
          <a:p>
            <a:pPr lvl="1"/>
            <a:r>
              <a:rPr lang="en-US" dirty="0" smtClean="0"/>
              <a:t>Since FIJI is run/managed entirely at the AP, detection must also take place there; not typical jamming attack detection</a:t>
            </a:r>
          </a:p>
          <a:p>
            <a:pPr lvl="1"/>
            <a:r>
              <a:rPr lang="en-US" dirty="0" smtClean="0"/>
              <a:t>Standard jamming detection mechanisms (</a:t>
            </a:r>
            <a:r>
              <a:rPr lang="en-US" dirty="0" err="1" smtClean="0"/>
              <a:t>eg</a:t>
            </a:r>
            <a:r>
              <a:rPr lang="en-US" dirty="0" smtClean="0"/>
              <a:t>. Using RSSI + PDR) don’t apply, need other metrics</a:t>
            </a:r>
          </a:p>
          <a:p>
            <a:pPr lvl="1"/>
            <a:r>
              <a:rPr lang="en-US" dirty="0" smtClean="0"/>
              <a:t>Instead, look for changes in transmission delay</a:t>
            </a:r>
          </a:p>
          <a:p>
            <a:pPr lvl="2"/>
            <a:r>
              <a:rPr lang="en-US" dirty="0" smtClean="0"/>
              <a:t>Very large increment in measured transaction time indicates the node is under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FIJI Traffic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Adjust the traffic patterns to all clients based on detection events</a:t>
            </a:r>
          </a:p>
          <a:p>
            <a:pPr lvl="1"/>
            <a:r>
              <a:rPr lang="en-US" dirty="0" smtClean="0"/>
              <a:t>Trivial solution: don’t send any data to jammed clients, but this is unfair and could lead to big problems if any detection errors occur</a:t>
            </a:r>
          </a:p>
          <a:p>
            <a:pPr lvl="1"/>
            <a:r>
              <a:rPr lang="en-US" dirty="0" smtClean="0"/>
              <a:t>Accept traffic degradation to attacked node, but keep traffic patterns constant for other nodes</a:t>
            </a:r>
          </a:p>
          <a:p>
            <a:pPr lvl="1"/>
            <a:r>
              <a:rPr lang="en-US" dirty="0" smtClean="0"/>
              <a:t>Two approaches to deal with the attacked node:</a:t>
            </a:r>
          </a:p>
          <a:p>
            <a:pPr lvl="2"/>
            <a:r>
              <a:rPr lang="en-US" dirty="0" smtClean="0"/>
              <a:t>Adjust the data packet size: shorter packet fragments are more likely to get through</a:t>
            </a:r>
          </a:p>
          <a:p>
            <a:pPr lvl="2"/>
            <a:r>
              <a:rPr lang="en-US" dirty="0" smtClean="0"/>
              <a:t>Adjust the data rate: send to the jammed nodes less often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2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FIJI Evaluation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18" y="2133600"/>
            <a:ext cx="86010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127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802.11 MAC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Responsibilities of the MAC layer</a:t>
            </a:r>
          </a:p>
          <a:p>
            <a:pPr lvl="1"/>
            <a:r>
              <a:rPr lang="en-US" dirty="0" smtClean="0"/>
              <a:t>Logical responsibilities</a:t>
            </a:r>
          </a:p>
          <a:p>
            <a:pPr lvl="2"/>
            <a:r>
              <a:rPr lang="en-US" dirty="0" smtClean="0"/>
              <a:t>Addressing</a:t>
            </a:r>
          </a:p>
          <a:p>
            <a:pPr lvl="2"/>
            <a:r>
              <a:rPr lang="en-US" dirty="0" smtClean="0"/>
              <a:t>Fragmentation</a:t>
            </a:r>
          </a:p>
          <a:p>
            <a:pPr lvl="2"/>
            <a:r>
              <a:rPr lang="en-US" dirty="0" smtClean="0"/>
              <a:t>Error detection, correction and management</a:t>
            </a:r>
          </a:p>
          <a:p>
            <a:pPr lvl="1"/>
            <a:r>
              <a:rPr lang="en-US" dirty="0" smtClean="0"/>
              <a:t>Timing responsibilities</a:t>
            </a:r>
          </a:p>
          <a:p>
            <a:pPr lvl="2"/>
            <a:r>
              <a:rPr lang="en-US" dirty="0" smtClean="0"/>
              <a:t>Channel Management</a:t>
            </a:r>
          </a:p>
          <a:p>
            <a:pPr lvl="2"/>
            <a:r>
              <a:rPr lang="en-US" dirty="0" smtClean="0"/>
              <a:t>Link flow control</a:t>
            </a:r>
          </a:p>
          <a:p>
            <a:pPr lvl="2"/>
            <a:r>
              <a:rPr lang="en-US" dirty="0" smtClean="0"/>
              <a:t>Collision avoidance</a:t>
            </a:r>
          </a:p>
          <a:p>
            <a:r>
              <a:rPr lang="en-US" dirty="0" smtClean="0"/>
              <a:t>Our focus will be on timing-based vulnerabilities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CSMA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Carrier Sense Multiple Access</a:t>
            </a:r>
          </a:p>
          <a:p>
            <a:pPr lvl="1"/>
            <a:r>
              <a:rPr lang="en-US" dirty="0" smtClean="0"/>
              <a:t>Listen to the channel before transmitting</a:t>
            </a:r>
          </a:p>
          <a:p>
            <a:pPr lvl="1"/>
            <a:r>
              <a:rPr lang="en-US" dirty="0" smtClean="0"/>
              <a:t>If channel is quiet, transmit</a:t>
            </a:r>
          </a:p>
          <a:p>
            <a:pPr lvl="2"/>
            <a:r>
              <a:rPr lang="en-US" dirty="0" smtClean="0"/>
              <a:t>After a short delay, (DIFS = DCF Inter-frame spacing)</a:t>
            </a:r>
          </a:p>
          <a:p>
            <a:pPr lvl="1"/>
            <a:r>
              <a:rPr lang="en-US" dirty="0" smtClean="0"/>
              <a:t>If channel is busy</a:t>
            </a:r>
          </a:p>
          <a:p>
            <a:pPr lvl="2"/>
            <a:r>
              <a:rPr lang="en-US" dirty="0" smtClean="0"/>
              <a:t>Wait until its quiet for a DIFS period</a:t>
            </a:r>
          </a:p>
          <a:p>
            <a:pPr lvl="2"/>
            <a:r>
              <a:rPr lang="en-US" dirty="0" smtClean="0"/>
              <a:t>Wait for random </a:t>
            </a:r>
            <a:r>
              <a:rPr lang="en-US" dirty="0" err="1" smtClean="0"/>
              <a:t>backoff</a:t>
            </a:r>
            <a:r>
              <a:rPr lang="en-US" dirty="0" smtClean="0"/>
              <a:t> period</a:t>
            </a:r>
          </a:p>
          <a:p>
            <a:pPr lvl="2"/>
            <a:r>
              <a:rPr lang="en-US" dirty="0" smtClean="0"/>
              <a:t>Send if still quiet</a:t>
            </a:r>
          </a:p>
          <a:p>
            <a:pPr lvl="1"/>
            <a:r>
              <a:rPr lang="en-US" dirty="0" smtClean="0"/>
              <a:t>Wait for ACK or retransmit using random back-off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4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DCF operation using CSMA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4" y="2209800"/>
            <a:ext cx="68865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61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Random back-off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Reduce the chance of collisions</a:t>
            </a:r>
          </a:p>
          <a:p>
            <a:pPr lvl="1"/>
            <a:r>
              <a:rPr lang="en-US" dirty="0" smtClean="0"/>
              <a:t>Each device must wait a random duration depending on past contention – use “contention window” CW</a:t>
            </a:r>
          </a:p>
          <a:p>
            <a:pPr lvl="1"/>
            <a:r>
              <a:rPr lang="en-US" dirty="0" smtClean="0"/>
              <a:t>If the medium is busy</a:t>
            </a:r>
          </a:p>
          <a:p>
            <a:pPr lvl="2"/>
            <a:r>
              <a:rPr lang="en-US" dirty="0" smtClean="0"/>
              <a:t>Wait for DIFS period</a:t>
            </a:r>
          </a:p>
          <a:p>
            <a:pPr lvl="2"/>
            <a:r>
              <a:rPr lang="en-US" dirty="0" smtClean="0"/>
              <a:t>Set </a:t>
            </a:r>
            <a:r>
              <a:rPr lang="en-US" dirty="0" err="1" smtClean="0"/>
              <a:t>backoff</a:t>
            </a:r>
            <a:r>
              <a:rPr lang="en-US" dirty="0" smtClean="0"/>
              <a:t> counter randomly in CW</a:t>
            </a:r>
          </a:p>
          <a:p>
            <a:pPr lvl="2"/>
            <a:r>
              <a:rPr lang="en-US" dirty="0" smtClean="0"/>
              <a:t>Transmit after counter time expires</a:t>
            </a:r>
          </a:p>
          <a:p>
            <a:pPr lvl="1"/>
            <a:r>
              <a:rPr lang="en-US" dirty="0" smtClean="0"/>
              <a:t>After failed retransmissions:</a:t>
            </a:r>
          </a:p>
          <a:p>
            <a:pPr lvl="2"/>
            <a:r>
              <a:rPr lang="en-US" dirty="0" smtClean="0"/>
              <a:t>Increase CW exponentially</a:t>
            </a:r>
          </a:p>
          <a:p>
            <a:pPr lvl="2"/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-1 from </a:t>
            </a:r>
            <a:r>
              <a:rPr lang="en-US" dirty="0" err="1" smtClean="0"/>
              <a:t>CW</a:t>
            </a:r>
            <a:r>
              <a:rPr lang="en-US" baseline="-25000" dirty="0" err="1" smtClean="0"/>
              <a:t>min</a:t>
            </a:r>
            <a:r>
              <a:rPr lang="en-US" dirty="0" smtClean="0"/>
              <a:t> to </a:t>
            </a:r>
            <a:r>
              <a:rPr lang="en-US" dirty="0" err="1" smtClean="0"/>
              <a:t>CWmax</a:t>
            </a:r>
            <a:r>
              <a:rPr lang="en-US" dirty="0" smtClean="0"/>
              <a:t>, </a:t>
            </a:r>
            <a:r>
              <a:rPr lang="en-US" dirty="0" err="1" smtClean="0"/>
              <a:t>eg</a:t>
            </a:r>
            <a:r>
              <a:rPr lang="en-US" dirty="0" smtClean="0"/>
              <a:t>., 7-&gt; 15 -&gt; 31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Collision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048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Attempt to make channel reservation to avoid collisions by other senders</a:t>
            </a:r>
          </a:p>
          <a:p>
            <a:r>
              <a:rPr lang="en-US" dirty="0" smtClean="0"/>
              <a:t>Request to Send (RTS)</a:t>
            </a:r>
          </a:p>
          <a:p>
            <a:pPr lvl="1"/>
            <a:r>
              <a:rPr lang="en-US" dirty="0" smtClean="0"/>
              <a:t>Before transmitting data, sender transmits RTS</a:t>
            </a:r>
          </a:p>
          <a:p>
            <a:r>
              <a:rPr lang="en-US" dirty="0" smtClean="0"/>
              <a:t>Clear to Send (CTS)</a:t>
            </a:r>
          </a:p>
          <a:p>
            <a:pPr lvl="1"/>
            <a:r>
              <a:rPr lang="en-US" dirty="0" smtClean="0"/>
              <a:t>Receiver transmits CTS to tell sender to proceed</a:t>
            </a:r>
          </a:p>
          <a:p>
            <a:r>
              <a:rPr lang="en-US" dirty="0" smtClean="0"/>
              <a:t>RTS and CTS use short IFS (SIFS &lt; DIFS) to give priority over data packets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76800"/>
            <a:ext cx="63531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19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RTS/CTS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5029200"/>
            <a:ext cx="8153400" cy="1066799"/>
          </a:xfrm>
        </p:spPr>
        <p:txBody>
          <a:bodyPr/>
          <a:lstStyle/>
          <a:p>
            <a:r>
              <a:rPr lang="en-US" dirty="0" smtClean="0"/>
              <a:t>RTS/CTS is not required</a:t>
            </a:r>
          </a:p>
          <a:p>
            <a:pPr lvl="1"/>
            <a:r>
              <a:rPr lang="en-US" dirty="0" smtClean="0"/>
              <a:t>S1-R1 use RTS/CTS, S2-R2 do not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34" y="1828800"/>
            <a:ext cx="77533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4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245</TotalTime>
  <Words>1292</Words>
  <Application>Microsoft Office PowerPoint</Application>
  <PresentationFormat>On-screen Show (4:3)</PresentationFormat>
  <Paragraphs>161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Median</vt:lpstr>
      <vt:lpstr>MAC-Layer SECURITY</vt:lpstr>
      <vt:lpstr>MAC-LAYER SECURITY</vt:lpstr>
      <vt:lpstr>IEEE 802.11</vt:lpstr>
      <vt:lpstr>802.11 MAC </vt:lpstr>
      <vt:lpstr>CSMA</vt:lpstr>
      <vt:lpstr>DCF operation using CSMA</vt:lpstr>
      <vt:lpstr>Random back-off</vt:lpstr>
      <vt:lpstr>Collision Avoidance</vt:lpstr>
      <vt:lpstr>RTS/CTS Usage</vt:lpstr>
      <vt:lpstr>MAC-layer misbehavior</vt:lpstr>
      <vt:lpstr>Question</vt:lpstr>
      <vt:lpstr>MAC Jamming</vt:lpstr>
      <vt:lpstr>MAC Blocking</vt:lpstr>
      <vt:lpstr>MAC Greed with Jamming</vt:lpstr>
      <vt:lpstr>MAC Greed with Parameters</vt:lpstr>
      <vt:lpstr>Cheating in CSMA/CA</vt:lpstr>
      <vt:lpstr>System Game Model</vt:lpstr>
      <vt:lpstr>Single static checker</vt:lpstr>
      <vt:lpstr>Multiple Static Cheaters</vt:lpstr>
      <vt:lpstr>Dynamic Cheating game</vt:lpstr>
      <vt:lpstr>Distributed/Adaptive Cheating</vt:lpstr>
      <vt:lpstr>Detecting Greedy Behavior [Raya et al., 2006]</vt:lpstr>
      <vt:lpstr>DOMINO Architecture</vt:lpstr>
      <vt:lpstr>Behavior Tests</vt:lpstr>
      <vt:lpstr>UDP vs. TCP Traffic</vt:lpstr>
      <vt:lpstr>UDP vs. TCP Detection</vt:lpstr>
      <vt:lpstr>Further Discussions in Paper </vt:lpstr>
      <vt:lpstr>Fairness in 802.11</vt:lpstr>
      <vt:lpstr>Implicit Jamming in 802.11</vt:lpstr>
      <vt:lpstr>Implicit Jamming</vt:lpstr>
      <vt:lpstr>Mitigating Implicit Jamming</vt:lpstr>
      <vt:lpstr>FIJI Detection Component</vt:lpstr>
      <vt:lpstr>FIJI Traffic Component</vt:lpstr>
      <vt:lpstr>FIJI Evaluation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compuram</dc:creator>
  <cp:lastModifiedBy>compuram</cp:lastModifiedBy>
  <cp:revision>178</cp:revision>
  <dcterms:created xsi:type="dcterms:W3CDTF">2006-08-16T00:00:00Z</dcterms:created>
  <dcterms:modified xsi:type="dcterms:W3CDTF">2016-03-01T07:27:56Z</dcterms:modified>
</cp:coreProperties>
</file>