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3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Layer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Multiplexing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771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FHSS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/>
          <a:lstStyle/>
          <a:p>
            <a:r>
              <a:rPr lang="en-US" dirty="0" smtClean="0"/>
              <a:t>Sender and receiver synchronize a hopping pattern over a large bandwidth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04" y="2828925"/>
            <a:ext cx="5591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DSSS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/>
          <a:lstStyle/>
          <a:p>
            <a:r>
              <a:rPr lang="en-US" dirty="0" smtClean="0"/>
              <a:t>DSSS encoding maps long symbols to sequences of short chips</a:t>
            </a:r>
          </a:p>
          <a:p>
            <a:endParaRPr lang="en-US" dirty="0"/>
          </a:p>
          <a:p>
            <a:r>
              <a:rPr lang="en-US" dirty="0" smtClean="0"/>
              <a:t>Shorter chip duration means wider bandwidth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274127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29" y="4114800"/>
            <a:ext cx="4582416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FHSS</a:t>
            </a:r>
          </a:p>
          <a:p>
            <a:pPr lvl="1"/>
            <a:r>
              <a:rPr lang="en-US" dirty="0" smtClean="0"/>
              <a:t>Narrow-band interference only has an effect for a small fraction of the time</a:t>
            </a:r>
          </a:p>
          <a:p>
            <a:pPr lvl="1"/>
            <a:r>
              <a:rPr lang="en-US" dirty="0" smtClean="0"/>
              <a:t>Single-channel eavesdroppers can’t follow the signal, need to use much wider bandwidth to hear everything</a:t>
            </a:r>
            <a:endParaRPr lang="en-US" dirty="0"/>
          </a:p>
          <a:p>
            <a:r>
              <a:rPr lang="en-US" dirty="0" smtClean="0"/>
              <a:t>DSSS </a:t>
            </a:r>
          </a:p>
          <a:p>
            <a:pPr lvl="1"/>
            <a:r>
              <a:rPr lang="en-US" dirty="0" smtClean="0"/>
              <a:t>Narrow-band interference is </a:t>
            </a:r>
            <a:r>
              <a:rPr lang="en-US" dirty="0" err="1" smtClean="0"/>
              <a:t>despread</a:t>
            </a:r>
            <a:r>
              <a:rPr lang="en-US" dirty="0" smtClean="0"/>
              <a:t> at the receiver</a:t>
            </a:r>
          </a:p>
          <a:p>
            <a:pPr lvl="1"/>
            <a:r>
              <a:rPr lang="en-US" dirty="0" smtClean="0"/>
              <a:t>Other signals are (nearly) orthogonal</a:t>
            </a:r>
          </a:p>
          <a:p>
            <a:pPr lvl="1"/>
            <a:r>
              <a:rPr lang="en-US" dirty="0" smtClean="0"/>
              <a:t>Eavesdropper has to know/guess code to decide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Cryptographic 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Building off basic spread spectrum, we can add cryptographic randomization to make hopping schedule and code sequences secret</a:t>
            </a:r>
          </a:p>
          <a:p>
            <a:pPr lvl="1" algn="just"/>
            <a:r>
              <a:rPr lang="en-US" dirty="0" smtClean="0"/>
              <a:t>Using a symmetric key as a seed to PRNG makes the hopping schedule or code sequence secret</a:t>
            </a:r>
          </a:p>
          <a:p>
            <a:pPr algn="just"/>
            <a:r>
              <a:rPr lang="en-US" dirty="0" smtClean="0"/>
              <a:t>In both cases, this requires symmetric key management, which has its own issues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be effective against curiosity/greed/malice , hopping sequences (FHSS) and spreading codes (DSSS) must be private</a:t>
            </a:r>
          </a:p>
          <a:p>
            <a:pPr lvl="1"/>
            <a:r>
              <a:rPr lang="en-US" dirty="0" smtClean="0"/>
              <a:t>In many implementations, these codes are given to all group members – if becoming a group member is easy, there’s no barrier</a:t>
            </a:r>
          </a:p>
          <a:p>
            <a:pPr lvl="1"/>
            <a:r>
              <a:rPr lang="en-US" dirty="0" smtClean="0"/>
              <a:t>If group membership is tightly guarded, can it be bought or stolen?</a:t>
            </a:r>
          </a:p>
          <a:p>
            <a:r>
              <a:rPr lang="en-US" dirty="0" smtClean="0"/>
              <a:t>If codes can’t be obtained, can they be learned?</a:t>
            </a:r>
          </a:p>
          <a:p>
            <a:pPr lvl="1"/>
            <a:r>
              <a:rPr lang="en-US" dirty="0" smtClean="0"/>
              <a:t>Code reuse allows for statistical analysis and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hardening the 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spread spectrum isn’t enough, what else?</a:t>
            </a:r>
          </a:p>
          <a:p>
            <a:pPr lvl="1"/>
            <a:r>
              <a:rPr lang="en-US" dirty="0" smtClean="0"/>
              <a:t>Multiple diversity can protect against multiple threats at numerous levels</a:t>
            </a:r>
          </a:p>
          <a:p>
            <a:pPr lvl="1"/>
            <a:r>
              <a:rPr lang="en-US" dirty="0" smtClean="0"/>
              <a:t>Implementations must consider the threat models and adapt to unexpected behaviors</a:t>
            </a:r>
          </a:p>
          <a:p>
            <a:pPr lvl="2"/>
            <a:r>
              <a:rPr lang="en-US" dirty="0" smtClean="0"/>
              <a:t>Prevent statistical analysis, adapt to </a:t>
            </a:r>
            <a:r>
              <a:rPr lang="en-US" smtClean="0"/>
              <a:t>learning adversaries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Jamming and Physical Layer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Jamming attacks and defenses</a:t>
            </a:r>
          </a:p>
          <a:p>
            <a:endParaRPr lang="en-US" dirty="0"/>
          </a:p>
          <a:p>
            <a:r>
              <a:rPr lang="en-US" dirty="0" smtClean="0"/>
              <a:t>Secrecy using physical layer properties</a:t>
            </a:r>
          </a:p>
          <a:p>
            <a:endParaRPr lang="en-US" dirty="0"/>
          </a:p>
          <a:p>
            <a:r>
              <a:rPr lang="en-US" dirty="0" smtClean="0"/>
              <a:t>Authentication using physical layer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/>
          <a:lstStyle/>
          <a:p>
            <a:r>
              <a:rPr lang="en-US" dirty="0" smtClean="0"/>
              <a:t>A physical layer denial-of-service attack that aims to prevent communication between parties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3200400"/>
            <a:ext cx="48196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wireless PHY is responsible for delivering a </a:t>
            </a:r>
            <a:r>
              <a:rPr lang="en-US" dirty="0" smtClean="0"/>
              <a:t>bit stream </a:t>
            </a:r>
            <a:r>
              <a:rPr lang="en-US" dirty="0"/>
              <a:t>from a transmitter to one or more receivers</a:t>
            </a:r>
            <a:r>
              <a:rPr lang="en-US" dirty="0" smtClean="0"/>
              <a:t>. It's </a:t>
            </a:r>
            <a:r>
              <a:rPr lang="en-US" dirty="0"/>
              <a:t>not as easy as it sounds</a:t>
            </a:r>
            <a:r>
              <a:rPr lang="en-US" dirty="0" smtClean="0"/>
              <a:t>.</a:t>
            </a:r>
          </a:p>
          <a:p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Rxs</a:t>
            </a:r>
            <a:r>
              <a:rPr lang="en-US" dirty="0"/>
              <a:t> need to be coordinated in time, space, frequency, phase, </a:t>
            </a:r>
            <a:r>
              <a:rPr lang="en-US" dirty="0" smtClean="0"/>
              <a:t>encoding/language</a:t>
            </a:r>
          </a:p>
          <a:p>
            <a:r>
              <a:rPr lang="en-US" dirty="0"/>
              <a:t>Wireless means there are many sources of error, reasons for failure, etc.</a:t>
            </a:r>
          </a:p>
        </p:txBody>
      </p:sp>
    </p:spTree>
    <p:extLst>
      <p:ext uri="{BB962C8B-B14F-4D97-AF65-F5344CB8AC3E}">
        <p14:creationId xmlns:p14="http://schemas.microsoft.com/office/powerpoint/2010/main" val="1646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Jamming work?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6581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Geometry matters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52600"/>
            <a:ext cx="7781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5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Timing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90700"/>
            <a:ext cx="75819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4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Generalized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jammer allocates energy/signal to diverse time and </a:t>
            </a:r>
            <a:r>
              <a:rPr lang="en-US" dirty="0" err="1" smtClean="0"/>
              <a:t>freq</a:t>
            </a:r>
            <a:r>
              <a:rPr lang="en-US" dirty="0" smtClean="0"/>
              <a:t> resources according to an attack strategy S</a:t>
            </a:r>
          </a:p>
          <a:p>
            <a:pPr lvl="1"/>
            <a:r>
              <a:rPr lang="en-US" dirty="0" smtClean="0"/>
              <a:t>Effect E(S) of the attack</a:t>
            </a:r>
          </a:p>
          <a:p>
            <a:pPr lvl="1"/>
            <a:r>
              <a:rPr lang="en-US" dirty="0" smtClean="0"/>
              <a:t>Cost C(S) of the attack</a:t>
            </a:r>
          </a:p>
          <a:p>
            <a:pPr lvl="1"/>
            <a:r>
              <a:rPr lang="en-US" dirty="0" smtClean="0"/>
              <a:t>Risk R(S) of being detected/punished</a:t>
            </a:r>
          </a:p>
          <a:p>
            <a:pPr lvl="1"/>
            <a:r>
              <a:rPr lang="en-US" dirty="0" smtClean="0"/>
              <a:t>With other metrics, an optimization emerges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20" y="2133600"/>
            <a:ext cx="356976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9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Jamming Strategies: Time Domain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63436"/>
            <a:ext cx="75342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Jamming Strategies: Frequency Domain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76400"/>
            <a:ext cx="75914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can we protect against Jamming?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Jamming Detection and Defense</a:t>
            </a:r>
            <a:br>
              <a:rPr lang="en-US" dirty="0" smtClean="0"/>
            </a:br>
            <a:r>
              <a:rPr lang="en-US" dirty="0" smtClean="0"/>
              <a:t>[Xu et al. IEEE Network 2006]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Detect and localize jamming attacks, then evade them or otherwise respond to them</a:t>
            </a:r>
            <a:endParaRPr lang="en-US" dirty="0"/>
          </a:p>
          <a:p>
            <a:r>
              <a:rPr lang="en-US" b="1" dirty="0" smtClean="0"/>
              <a:t>Challenge</a:t>
            </a:r>
            <a:r>
              <a:rPr lang="en-US" dirty="0" smtClean="0"/>
              <a:t>: distinguish between adversarial and natural behaviors (poor connectivity, battery depletion, congestion,  node failure etc.)</a:t>
            </a:r>
          </a:p>
          <a:p>
            <a:pPr lvl="1"/>
            <a:r>
              <a:rPr lang="en-US" dirty="0" smtClean="0"/>
              <a:t>Certain level of detection error is going to occur</a:t>
            </a:r>
          </a:p>
          <a:p>
            <a:pPr lvl="1"/>
            <a:r>
              <a:rPr lang="en-US" dirty="0" smtClean="0"/>
              <a:t>Appropriate for deployment in sensor networks</a:t>
            </a:r>
          </a:p>
          <a:p>
            <a:r>
              <a:rPr lang="en-US" b="1" dirty="0" smtClean="0"/>
              <a:t>Approach: coarse detection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Detection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Received Signal Strength (RSSI)</a:t>
            </a:r>
          </a:p>
          <a:p>
            <a:pPr lvl="1"/>
            <a:r>
              <a:rPr lang="en-US" dirty="0" smtClean="0"/>
              <a:t>Jamming signal will affect RSSI measurements</a:t>
            </a:r>
          </a:p>
          <a:p>
            <a:pPr lvl="1"/>
            <a:r>
              <a:rPr lang="en-US" dirty="0" smtClean="0"/>
              <a:t>Very difficult to distinguish between jamming/natural</a:t>
            </a:r>
          </a:p>
          <a:p>
            <a:r>
              <a:rPr lang="en-US" dirty="0" smtClean="0"/>
              <a:t>Carrier Sensing Time</a:t>
            </a:r>
          </a:p>
          <a:p>
            <a:pPr lvl="1"/>
            <a:r>
              <a:rPr lang="en-US" dirty="0" smtClean="0"/>
              <a:t>Helps to detect jamming as MAC misbehavior</a:t>
            </a:r>
          </a:p>
          <a:p>
            <a:pPr lvl="1"/>
            <a:r>
              <a:rPr lang="en-US" dirty="0" smtClean="0"/>
              <a:t>Doesn’t help for random or reactive cases</a:t>
            </a:r>
          </a:p>
          <a:p>
            <a:r>
              <a:rPr lang="en-US" dirty="0" smtClean="0"/>
              <a:t>Packet Delivery Ratio (PDR)</a:t>
            </a:r>
          </a:p>
          <a:p>
            <a:pPr lvl="1"/>
            <a:r>
              <a:rPr lang="en-US" dirty="0" smtClean="0"/>
              <a:t>Jamming significantly reduces PDR (to ~0)</a:t>
            </a:r>
          </a:p>
          <a:p>
            <a:pPr lvl="1"/>
            <a:r>
              <a:rPr lang="en-US" dirty="0" smtClean="0"/>
              <a:t>Robust to congestion, but other dynamics (node failure, outside </a:t>
            </a:r>
            <a:r>
              <a:rPr lang="en-US" dirty="0" err="1" smtClean="0"/>
              <a:t>comm</a:t>
            </a:r>
            <a:r>
              <a:rPr lang="en-US" dirty="0" smtClean="0"/>
              <a:t> range) also cause PDR -&gt;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40352" cy="4495800"/>
          </a:xfrm>
        </p:spPr>
        <p:txBody>
          <a:bodyPr/>
          <a:lstStyle/>
          <a:p>
            <a:r>
              <a:rPr lang="en-US" dirty="0" smtClean="0"/>
              <a:t>Combining multiple statistics in detection can help</a:t>
            </a:r>
          </a:p>
          <a:p>
            <a:pPr lvl="1"/>
            <a:r>
              <a:rPr lang="en-US" dirty="0" smtClean="0"/>
              <a:t>High PDR + High RSSI -&gt; OK</a:t>
            </a:r>
          </a:p>
          <a:p>
            <a:pPr lvl="1"/>
            <a:r>
              <a:rPr lang="en-US" dirty="0" smtClean="0"/>
              <a:t>Low PDR + Low RSSI -&gt; Poor Connectivity</a:t>
            </a:r>
          </a:p>
          <a:p>
            <a:pPr lvl="1"/>
            <a:r>
              <a:rPr lang="en-US" dirty="0" smtClean="0"/>
              <a:t>Low PDR + High RSSI -&gt; ? -&gt; Jamming attack?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943350" cy="321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8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Wi-Fi </a:t>
            </a:r>
            <a:r>
              <a:rPr lang="en-US" dirty="0"/>
              <a:t>networks, IEEE 802.11 defines </a:t>
            </a:r>
            <a:r>
              <a:rPr lang="en-US" dirty="0" smtClean="0"/>
              <a:t>several versions </a:t>
            </a:r>
            <a:r>
              <a:rPr lang="en-US" dirty="0"/>
              <a:t>of the PHY, including extensions for </a:t>
            </a:r>
            <a:r>
              <a:rPr lang="en-US" dirty="0" smtClean="0"/>
              <a:t>mesh, vehicular</a:t>
            </a:r>
            <a:r>
              <a:rPr lang="en-US" dirty="0"/>
              <a:t>, etc.</a:t>
            </a:r>
          </a:p>
          <a:p>
            <a:r>
              <a:rPr lang="en-US" dirty="0" smtClean="0"/>
              <a:t>In </a:t>
            </a:r>
            <a:r>
              <a:rPr lang="en-US" dirty="0"/>
              <a:t>telecom, the GSM 05.xx series defines the </a:t>
            </a:r>
            <a:r>
              <a:rPr lang="en-US" dirty="0" smtClean="0"/>
              <a:t>Um physical </a:t>
            </a:r>
            <a:r>
              <a:rPr lang="en-US" dirty="0"/>
              <a:t>layer, and other standards build on it</a:t>
            </a:r>
            <a:r>
              <a:rPr lang="en-US" dirty="0" smtClean="0"/>
              <a:t>, including </a:t>
            </a:r>
            <a:r>
              <a:rPr lang="en-US" dirty="0"/>
              <a:t>ITU-T standards like 4G.</a:t>
            </a:r>
          </a:p>
          <a:p>
            <a:r>
              <a:rPr lang="en-US" dirty="0"/>
              <a:t>• In PANs, standards like 802.15.1 (Bluetooth), .</a:t>
            </a:r>
            <a:r>
              <a:rPr lang="en-US" dirty="0" smtClean="0"/>
              <a:t>3 (high-rate</a:t>
            </a:r>
            <a:r>
              <a:rPr lang="en-US" dirty="0"/>
              <a:t>, e.g., UWB), and .4 (low-rate, e.g</a:t>
            </a:r>
            <a:r>
              <a:rPr lang="en-US" dirty="0" smtClean="0"/>
              <a:t>., </a:t>
            </a:r>
            <a:r>
              <a:rPr lang="en-US" dirty="0" err="1" smtClean="0"/>
              <a:t>Zigbee</a:t>
            </a:r>
            <a:r>
              <a:rPr lang="en-US" dirty="0"/>
              <a:t>) all define their own PHY models.</a:t>
            </a:r>
          </a:p>
        </p:txBody>
      </p:sp>
    </p:spTree>
    <p:extLst>
      <p:ext uri="{BB962C8B-B14F-4D97-AF65-F5344CB8AC3E}">
        <p14:creationId xmlns:p14="http://schemas.microsoft.com/office/powerpoint/2010/main" val="32732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Jammed Area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advanced detection technique, nodes can figure out when they are jammed</a:t>
            </a:r>
          </a:p>
          <a:p>
            <a:r>
              <a:rPr lang="en-US" dirty="0" smtClean="0"/>
              <a:t>At the boundary of the jammed area, nodes can get messages out to free nodes</a:t>
            </a:r>
          </a:p>
          <a:p>
            <a:r>
              <a:rPr lang="en-US" dirty="0" smtClean="0"/>
              <a:t>Free nodes can collaborate to perform boundary detection using location information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5816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Evading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Nodes in the jammed region can evade the attack, either spectrally or spatially</a:t>
            </a:r>
          </a:p>
          <a:p>
            <a:pPr lvl="1"/>
            <a:r>
              <a:rPr lang="en-US" dirty="0" smtClean="0"/>
              <a:t>Spectral evasion -&gt; “channel surfing” to find open spectrum and talk with free nodes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Spatial evasion -&gt; mobile retreat out of jammed area </a:t>
            </a:r>
          </a:p>
          <a:p>
            <a:pPr lvl="2"/>
            <a:r>
              <a:rPr lang="en-US" dirty="0" smtClean="0"/>
              <a:t>Need to compensate for mobile jammers ability to partition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Dynamic attack and defense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Jamming and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Setup: each of the network and the jammer have control over random jamming and transmission probabilities</a:t>
            </a:r>
          </a:p>
          <a:p>
            <a:pPr lvl="1"/>
            <a:r>
              <a:rPr lang="en-US" dirty="0" smtClean="0"/>
              <a:t>Network parameter ‘alpha’ is probability each node will transmit in a time slot</a:t>
            </a:r>
          </a:p>
          <a:p>
            <a:pPr lvl="1"/>
            <a:r>
              <a:rPr lang="en-US" dirty="0" smtClean="0"/>
              <a:t>Attack </a:t>
            </a:r>
            <a:r>
              <a:rPr lang="en-US" smtClean="0"/>
              <a:t>parameter ‘q’ </a:t>
            </a:r>
            <a:r>
              <a:rPr lang="en-US" dirty="0" smtClean="0"/>
              <a:t>is probability the jammer will transmit in a time slot</a:t>
            </a:r>
          </a:p>
          <a:p>
            <a:r>
              <a:rPr lang="en-US" dirty="0" smtClean="0"/>
              <a:t>Opponents can learn about goals through observation and optimize for min-max/max-min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Jamming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/>
          <a:lstStyle/>
          <a:p>
            <a:r>
              <a:rPr lang="en-US" dirty="0" smtClean="0"/>
              <a:t>What if both attacker and defender are freely adapting in response to each other?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429000"/>
            <a:ext cx="8667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1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Secure communication using properties of the wireless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Wiretapping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 smtClean="0"/>
              <a:t>In 1975, A. D. </a:t>
            </a:r>
            <a:r>
              <a:rPr lang="en-US" dirty="0" err="1" smtClean="0"/>
              <a:t>Wyner</a:t>
            </a:r>
            <a:r>
              <a:rPr lang="en-US" dirty="0" smtClean="0"/>
              <a:t> defined the wiretap channel to formalize </a:t>
            </a:r>
            <a:r>
              <a:rPr lang="en-US" dirty="0" err="1" smtClean="0"/>
              <a:t>eavedropping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4104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4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Secrecy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the Alice -&gt; Eve channel is noisier than Alice-&gt;Bob channel</a:t>
            </a:r>
          </a:p>
          <a:p>
            <a:pPr lvl="1"/>
            <a:r>
              <a:rPr lang="en-US" dirty="0" smtClean="0"/>
              <a:t>Eve can’t decode everything that Bob can decode</a:t>
            </a:r>
          </a:p>
          <a:p>
            <a:pPr lvl="1"/>
            <a:r>
              <a:rPr lang="en-US" dirty="0" smtClean="0"/>
              <a:t>There’s a really nice Information Theory formalization of the concept of secrecy capacity, namely the amount of secret information Alice can send Bob without Eve being able to decode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7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Degraded Eavesdropper?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practical scenario, is it reasonable to assume the eavesdropper’s signal is more degraded than the receiver’s?</a:t>
            </a:r>
          </a:p>
          <a:p>
            <a:pPr lvl="1"/>
            <a:r>
              <a:rPr lang="en-US" dirty="0" smtClean="0"/>
              <a:t>Probably not</a:t>
            </a:r>
          </a:p>
          <a:p>
            <a:r>
              <a:rPr lang="en-US" dirty="0" smtClean="0"/>
              <a:t>Can we exploit the diversity of receivers?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of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/>
          <a:lstStyle/>
          <a:p>
            <a:r>
              <a:rPr lang="en-US" dirty="0" smtClean="0"/>
              <a:t>The signal emitted by a transmitter looks “different” to receivers in distinct locations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515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5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</a:t>
            </a:r>
            <a:r>
              <a:rPr lang="en-US" dirty="0" err="1" smtClean="0"/>
              <a:t>Phy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Various parts of PHY operation</a:t>
            </a:r>
          </a:p>
          <a:p>
            <a:pPr lvl="1"/>
            <a:r>
              <a:rPr lang="en-US" dirty="0" smtClean="0"/>
              <a:t>Radio interface: spectrum allocation, signal strength, bandwidth, carrier sensing, phase sync</a:t>
            </a:r>
          </a:p>
          <a:p>
            <a:pPr lvl="1"/>
            <a:r>
              <a:rPr lang="en-US" dirty="0" smtClean="0"/>
              <a:t>Signal processing: equalization, filtering, training, pulse shaping, signaling,…</a:t>
            </a:r>
          </a:p>
          <a:p>
            <a:pPr lvl="1"/>
            <a:r>
              <a:rPr lang="en-US" dirty="0" smtClean="0"/>
              <a:t>Coding: channel coding, bit interleaving, forward error correction, …</a:t>
            </a:r>
          </a:p>
          <a:p>
            <a:pPr lvl="1"/>
            <a:r>
              <a:rPr lang="en-US" dirty="0" smtClean="0"/>
              <a:t>Modulation (mapping bits to signals)</a:t>
            </a:r>
          </a:p>
          <a:p>
            <a:pPr lvl="1"/>
            <a:r>
              <a:rPr lang="en-US" dirty="0" smtClean="0"/>
              <a:t>Topology, antennas, duplex/simplex, multiplexing and so much more</a:t>
            </a:r>
            <a:endParaRPr lang="en-US" dirty="0"/>
          </a:p>
          <a:p>
            <a:r>
              <a:rPr lang="en-US" dirty="0" smtClean="0"/>
              <a:t>PHY is typically the most complex part of a wireless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Channel State Information (CSI)</a:t>
            </a:r>
          </a:p>
          <a:p>
            <a:pPr lvl="1"/>
            <a:r>
              <a:rPr lang="en-US" dirty="0" smtClean="0"/>
              <a:t>CSI is the term used to describe measurements of the channel condition</a:t>
            </a:r>
          </a:p>
          <a:p>
            <a:pPr lvl="1"/>
            <a:r>
              <a:rPr lang="en-US" dirty="0" smtClean="0"/>
              <a:t>If Alice knows the CSI to Bob and to Eve, she can find an appropriate encoding using the measurements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Alice and Bob interact repeatedly, measurement and feedback actually increase the secrecy capacity</a:t>
            </a:r>
          </a:p>
          <a:p>
            <a:pPr lvl="2"/>
            <a:r>
              <a:rPr lang="en-US" dirty="0" smtClean="0"/>
              <a:t>This can allow for secrecy capacity &gt; 0 even if Eve’s channel is less noisy than Bob’s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Jamming for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Alice has diversity in the form of multiple radios or some collaborators</a:t>
            </a:r>
          </a:p>
          <a:p>
            <a:pPr lvl="1"/>
            <a:r>
              <a:rPr lang="en-US" dirty="0" smtClean="0"/>
              <a:t>Alice and friends can use a jamming attack to prevent Eve from eavesdropping</a:t>
            </a:r>
          </a:p>
          <a:p>
            <a:pPr lvl="1"/>
            <a:r>
              <a:rPr lang="en-US" dirty="0" smtClean="0"/>
              <a:t>As long as they don’t jam Bob at the same time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Ex: if the deployment geometry is known, Alice can adjust power, antenna </a:t>
            </a:r>
            <a:r>
              <a:rPr lang="en-US" dirty="0" err="1" smtClean="0"/>
              <a:t>config</a:t>
            </a:r>
            <a:r>
              <a:rPr lang="en-US" dirty="0" smtClean="0"/>
              <a:t> etc. so Bob’s SINR is high but Eve’s is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Antenna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Antenna control can be used for transmission with low probability of interception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95600"/>
            <a:ext cx="74485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on secrecy capacity:</a:t>
            </a:r>
          </a:p>
          <a:p>
            <a:pPr lvl="1"/>
            <a:r>
              <a:rPr lang="en-US" dirty="0" smtClean="0"/>
              <a:t>If two devices can communicate with a high probability guarantee that eavesdroppers cannot hear them, whatever they say is secret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Secret messages -&gt; keys!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Secret key generation is now possible using inherent properties of the wireless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 really good summary of secrecy capacity, the formalization, secret key generation and lots of excellent details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“Physical layer Security” by Bloch and Barros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Authentication using Physical Layer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of Senders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 smtClean="0"/>
              <a:t>Signals captured by a receiver from senders in distinct locations look “different”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2" y="2971800"/>
            <a:ext cx="5991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3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Signalprints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[Wise 2006]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a WLAN with multiple APs, each AP sees different characteristics of packets from each sender</a:t>
            </a:r>
          </a:p>
          <a:p>
            <a:pPr lvl="1"/>
            <a:r>
              <a:rPr lang="en-US" dirty="0" smtClean="0"/>
              <a:t>Each AP can measure various packet features, some of which are relatively static over packets: </a:t>
            </a:r>
            <a:r>
              <a:rPr lang="en-US" dirty="0" err="1" smtClean="0"/>
              <a:t>eg</a:t>
            </a:r>
            <a:r>
              <a:rPr lang="en-US" dirty="0" smtClean="0"/>
              <a:t>. RSSI</a:t>
            </a:r>
          </a:p>
          <a:p>
            <a:pPr lvl="1"/>
            <a:r>
              <a:rPr lang="en-US" dirty="0" smtClean="0"/>
              <a:t>A back-end server can collect measurements and keep history of packets from different senders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6" y="1676400"/>
            <a:ext cx="4057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0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and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for verification:</a:t>
            </a:r>
          </a:p>
          <a:p>
            <a:pPr lvl="1"/>
            <a:r>
              <a:rPr lang="en-US" dirty="0" smtClean="0"/>
              <a:t>Robust to transmission power control, random fluctuations and error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4" y="2895600"/>
            <a:ext cx="7896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2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Signalprint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Difficult to spoof?</a:t>
            </a:r>
          </a:p>
          <a:p>
            <a:pPr lvl="1"/>
            <a:r>
              <a:rPr lang="en-US" dirty="0" smtClean="0"/>
              <a:t>Spoofing node would require control of medium</a:t>
            </a:r>
          </a:p>
          <a:p>
            <a:pPr lvl="1"/>
            <a:r>
              <a:rPr lang="en-US" dirty="0" smtClean="0"/>
              <a:t>Transmission power control creates lower RSS at every AP; differential analysis reveals power control</a:t>
            </a:r>
          </a:p>
          <a:p>
            <a:r>
              <a:rPr lang="en-US" dirty="0" smtClean="0"/>
              <a:t>Correlated with physical location</a:t>
            </a:r>
          </a:p>
          <a:p>
            <a:pPr lvl="1"/>
            <a:r>
              <a:rPr lang="en-US" dirty="0" smtClean="0"/>
              <a:t>Attacker needs to be physically near target device</a:t>
            </a:r>
          </a:p>
          <a:p>
            <a:r>
              <a:rPr lang="en-US" dirty="0" smtClean="0"/>
              <a:t>Sequential packets have similar </a:t>
            </a:r>
            <a:r>
              <a:rPr lang="en-US" dirty="0" err="1" smtClean="0"/>
              <a:t>signalprints</a:t>
            </a:r>
            <a:endParaRPr lang="en-US" dirty="0" smtClean="0"/>
          </a:p>
          <a:p>
            <a:pPr lvl="1"/>
            <a:r>
              <a:rPr lang="en-US" dirty="0" smtClean="0"/>
              <a:t>RSSI values are highly correlated for stationary sender and receiver</a:t>
            </a:r>
          </a:p>
          <a:p>
            <a:pPr lvl="2"/>
            <a:r>
              <a:rPr lang="en-US" dirty="0" smtClean="0"/>
              <a:t>Note: not highly correlated with distance, but very highly correlated with subsequent transmissions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Layer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Signalprints</a:t>
            </a:r>
            <a:r>
              <a:rPr lang="en-US" dirty="0" smtClean="0"/>
              <a:t> with any reasonable matching rule cannot differentiate between nearby devices</a:t>
            </a:r>
          </a:p>
          <a:p>
            <a:pPr lvl="1"/>
            <a:r>
              <a:rPr lang="en-US" dirty="0" smtClean="0"/>
              <a:t>Masquerading/spoofing attacks are possible if physical proximity is easily achieved</a:t>
            </a:r>
          </a:p>
          <a:p>
            <a:r>
              <a:rPr lang="en-US" dirty="0" smtClean="0"/>
              <a:t>Low-rate attacks cannot be detected</a:t>
            </a:r>
          </a:p>
          <a:p>
            <a:pPr lvl="1"/>
            <a:r>
              <a:rPr lang="en-US" dirty="0"/>
              <a:t>But, low-rate attacks have limited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Multi-antenna attackers can cheat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Interference and eavesdropping are two of the most fundamental yet least understood problems in wireless. There’s still a lot of work to be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Party Analogy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45" y="1905000"/>
            <a:ext cx="6848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4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Layer Misbehavior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Open, shared medium is vulnerable</a:t>
            </a:r>
          </a:p>
          <a:p>
            <a:pPr lvl="1"/>
            <a:r>
              <a:rPr lang="en-US" dirty="0" smtClean="0"/>
              <a:t>Anyone can “talk” -&gt; greedy or malicious nodes can easily interfere</a:t>
            </a:r>
          </a:p>
          <a:p>
            <a:pPr lvl="2"/>
            <a:r>
              <a:rPr lang="en-US" dirty="0" smtClean="0"/>
              <a:t>Prevention/degradation of communication via jamming</a:t>
            </a:r>
          </a:p>
          <a:p>
            <a:pPr lvl="2"/>
            <a:r>
              <a:rPr lang="en-US" dirty="0" smtClean="0"/>
              <a:t>Cutting off available resources influences network control, operation and performance</a:t>
            </a:r>
          </a:p>
          <a:p>
            <a:pPr lvl="1"/>
            <a:r>
              <a:rPr lang="en-US" dirty="0" smtClean="0"/>
              <a:t>Anyone can “listen” -&gt; curious or malicious nodes can easily eavesdrop on communication</a:t>
            </a:r>
          </a:p>
          <a:p>
            <a:pPr lvl="2"/>
            <a:r>
              <a:rPr lang="en-US" dirty="0" smtClean="0"/>
              <a:t>Recovery of information exchanged by neighbors (violation of data, identity, operation/intention privacy)</a:t>
            </a:r>
          </a:p>
          <a:p>
            <a:pPr lvl="2"/>
            <a:r>
              <a:rPr lang="en-US" dirty="0" smtClean="0"/>
              <a:t>Inference/learning, tracking, observing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prevent a curious or malicious party from eavesdropping on wireless transmissions at the physical layer?</a:t>
            </a:r>
            <a:endParaRPr lang="en-US" dirty="0"/>
          </a:p>
          <a:p>
            <a:r>
              <a:rPr lang="en-US" dirty="0" smtClean="0"/>
              <a:t>How can we prevent a greedy or malicious party from interfering with PHY transmission and reception?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Spread Spectrum is an extension of multiplexing that uses randomization to increase diversity and improve performance in various ways</a:t>
            </a:r>
          </a:p>
          <a:p>
            <a:pPr lvl="1"/>
            <a:r>
              <a:rPr lang="en-US" dirty="0" smtClean="0"/>
              <a:t>Frequency-hopping spread spectrum (FHSS) builds on FDM allowing devices to pseudo-randomly move among frequency channels</a:t>
            </a:r>
          </a:p>
          <a:p>
            <a:pPr lvl="1"/>
            <a:r>
              <a:rPr lang="en-US" dirty="0" smtClean="0"/>
              <a:t>Direct-sequence spread spectrum (DSSS) builds on CDM allowing devices to pseudo-randomly move among different code spaces</a:t>
            </a:r>
          </a:p>
          <a:p>
            <a:pPr lvl="2"/>
            <a:r>
              <a:rPr lang="en-US" dirty="0" smtClean="0"/>
              <a:t>Code Spaces are analogous to frequency bands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1779</TotalTime>
  <Words>1703</Words>
  <Application>Microsoft Office PowerPoint</Application>
  <PresentationFormat>On-screen Show (4:3)</PresentationFormat>
  <Paragraphs>191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Median</vt:lpstr>
      <vt:lpstr>Physical Layer Security</vt:lpstr>
      <vt:lpstr>Wireless PHY</vt:lpstr>
      <vt:lpstr>PHY Standards</vt:lpstr>
      <vt:lpstr>Wireless Phy Services</vt:lpstr>
      <vt:lpstr>Physical Layer Threats</vt:lpstr>
      <vt:lpstr>The Party Analogy</vt:lpstr>
      <vt:lpstr>Physical Layer Misbehavior</vt:lpstr>
      <vt:lpstr>Challenges</vt:lpstr>
      <vt:lpstr>Spread Spectrum</vt:lpstr>
      <vt:lpstr>Multiplexing</vt:lpstr>
      <vt:lpstr>FHSS</vt:lpstr>
      <vt:lpstr>DSSS </vt:lpstr>
      <vt:lpstr>Benefits</vt:lpstr>
      <vt:lpstr>Cryptographic SS</vt:lpstr>
      <vt:lpstr>Issues with Spread Spectrum</vt:lpstr>
      <vt:lpstr>Further hardening the PHY</vt:lpstr>
      <vt:lpstr>Jamming and Physical Layer Security</vt:lpstr>
      <vt:lpstr>Outline</vt:lpstr>
      <vt:lpstr>Jamming</vt:lpstr>
      <vt:lpstr>How does Jamming work?</vt:lpstr>
      <vt:lpstr>Geometry matters</vt:lpstr>
      <vt:lpstr>Timing Matters</vt:lpstr>
      <vt:lpstr>Generalized Jamming</vt:lpstr>
      <vt:lpstr>Jamming Strategies: Time Domain</vt:lpstr>
      <vt:lpstr>Jamming Strategies: Frequency Domain</vt:lpstr>
      <vt:lpstr>How can we protect against Jamming?</vt:lpstr>
      <vt:lpstr>Jamming Detection and Defense [Xu et al. IEEE Network 2006]</vt:lpstr>
      <vt:lpstr>Basic Detection Strategies</vt:lpstr>
      <vt:lpstr>Advanced Detection</vt:lpstr>
      <vt:lpstr>Jammed Area Mapping</vt:lpstr>
      <vt:lpstr>Evading Jamming</vt:lpstr>
      <vt:lpstr>Dynamic attack and defense strategies</vt:lpstr>
      <vt:lpstr>Optimal Jamming and Detection</vt:lpstr>
      <vt:lpstr>Jamming Games</vt:lpstr>
      <vt:lpstr>Secure communication using properties of the wireless medium</vt:lpstr>
      <vt:lpstr>Wiretapping</vt:lpstr>
      <vt:lpstr>Secrecy Capacity</vt:lpstr>
      <vt:lpstr>Degraded Eavesdropper?</vt:lpstr>
      <vt:lpstr>Diversity of Receivers</vt:lpstr>
      <vt:lpstr>Measurement + Feedback</vt:lpstr>
      <vt:lpstr>Jamming for Good</vt:lpstr>
      <vt:lpstr>Antenna Control</vt:lpstr>
      <vt:lpstr>Application </vt:lpstr>
      <vt:lpstr>Further Reading</vt:lpstr>
      <vt:lpstr>Authentication using Physical Layer properties</vt:lpstr>
      <vt:lpstr>Diversity of Senders</vt:lpstr>
      <vt:lpstr>Signalprints [Wise 2006]</vt:lpstr>
      <vt:lpstr>Verification and Matching</vt:lpstr>
      <vt:lpstr>Signalprint Properties</vt:lpstr>
      <vt:lpstr>Limitations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 Security</dc:title>
  <dc:creator>compuram</dc:creator>
  <cp:lastModifiedBy>compuram</cp:lastModifiedBy>
  <cp:revision>205</cp:revision>
  <dcterms:created xsi:type="dcterms:W3CDTF">2006-08-16T00:00:00Z</dcterms:created>
  <dcterms:modified xsi:type="dcterms:W3CDTF">2017-02-21T07:11:11Z</dcterms:modified>
</cp:coreProperties>
</file>