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8" r:id="rId16"/>
    <p:sldId id="289" r:id="rId17"/>
    <p:sldId id="290" r:id="rId18"/>
    <p:sldId id="291" r:id="rId19"/>
    <p:sldId id="292" r:id="rId20"/>
    <p:sldId id="293" r:id="rId21"/>
    <p:sldId id="295" r:id="rId22"/>
    <p:sldId id="296" r:id="rId23"/>
    <p:sldId id="298" r:id="rId24"/>
    <p:sldId id="299" r:id="rId25"/>
    <p:sldId id="294" r:id="rId26"/>
    <p:sldId id="273" r:id="rId27"/>
    <p:sldId id="274" r:id="rId28"/>
    <p:sldId id="275" r:id="rId29"/>
    <p:sldId id="276" r:id="rId30"/>
    <p:sldId id="277" r:id="rId31"/>
    <p:sldId id="271" r:id="rId32"/>
    <p:sldId id="278" r:id="rId33"/>
    <p:sldId id="279" r:id="rId34"/>
    <p:sldId id="280" r:id="rId35"/>
    <p:sldId id="281" r:id="rId36"/>
    <p:sldId id="282" r:id="rId37"/>
    <p:sldId id="283" r:id="rId38"/>
    <p:sldId id="270" r:id="rId39"/>
    <p:sldId id="272" r:id="rId40"/>
    <p:sldId id="284" r:id="rId41"/>
    <p:sldId id="285" r:id="rId42"/>
    <p:sldId id="286" r:id="rId43"/>
    <p:sldId id="287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Privacy in WIRELESS NETWORKS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Sriram Sankaran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06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Traffic Anonymization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multi-hop networks (MANET/WSN), transmission linking can expose what path is used for a session</a:t>
            </a:r>
          </a:p>
          <a:p>
            <a:pPr lvl="1"/>
            <a:r>
              <a:rPr lang="en-US" dirty="0" smtClean="0"/>
              <a:t>Traffic analysis</a:t>
            </a:r>
          </a:p>
          <a:p>
            <a:pPr lvl="2"/>
            <a:r>
              <a:rPr lang="en-US" dirty="0" smtClean="0"/>
              <a:t>Analyzing flow of packets through a network (with global knowledge) allows decomposition into individual flows</a:t>
            </a:r>
          </a:p>
          <a:p>
            <a:pPr lvl="1"/>
            <a:r>
              <a:rPr lang="en-US" dirty="0" smtClean="0"/>
              <a:t>Local traffic analysis</a:t>
            </a:r>
          </a:p>
          <a:p>
            <a:pPr lvl="2"/>
            <a:r>
              <a:rPr lang="en-US" dirty="0" smtClean="0"/>
              <a:t>Without global knowledge, timing information can expose flow decomposition in a neighborhood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04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WSN Location 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524000"/>
          </a:xfrm>
        </p:spPr>
        <p:txBody>
          <a:bodyPr/>
          <a:lstStyle/>
          <a:p>
            <a:r>
              <a:rPr lang="en-US" dirty="0" smtClean="0"/>
              <a:t>In sensor networks, we’re usually not concerned with protecting sensor locations, but what they’re sensing may be more sensitive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854" y="3200400"/>
            <a:ext cx="7343775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998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Source Location 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One of the common goals in WSN is to hide the location of the sensed event from an observer</a:t>
            </a:r>
          </a:p>
          <a:p>
            <a:pPr lvl="1"/>
            <a:r>
              <a:rPr lang="en-US" dirty="0" smtClean="0"/>
              <a:t>But, traffic generated will immediately expose any singular event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Commonly called the “Panda Hunter Problem”</a:t>
            </a:r>
          </a:p>
          <a:p>
            <a:pPr lvl="2"/>
            <a:r>
              <a:rPr lang="en-US" dirty="0" smtClean="0"/>
              <a:t>Sensors in a wildlife area are used to track/study pandas</a:t>
            </a:r>
          </a:p>
          <a:p>
            <a:pPr lvl="2"/>
            <a:r>
              <a:rPr lang="en-US" dirty="0" smtClean="0"/>
              <a:t>Whenever a panda walks by a sensor, it generates traffic</a:t>
            </a:r>
          </a:p>
          <a:p>
            <a:pPr lvl="2"/>
            <a:r>
              <a:rPr lang="en-US" dirty="0" smtClean="0"/>
              <a:t>A hunter can track the traffic to find the panda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41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Privacy in Wireless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Privacy in RFID Systems</a:t>
            </a:r>
          </a:p>
          <a:p>
            <a:r>
              <a:rPr lang="en-US" dirty="0" smtClean="0"/>
              <a:t>Location Privacy in Vehicular Networks</a:t>
            </a:r>
          </a:p>
          <a:p>
            <a:r>
              <a:rPr lang="en-US" dirty="0" smtClean="0"/>
              <a:t>Privacy Preserving Routin</a:t>
            </a:r>
            <a:r>
              <a:rPr lang="en-US" dirty="0" smtClean="0"/>
              <a:t>g in Ad hoc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009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Privacy in RFID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819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RFID = Radio-Frequency Identification</a:t>
            </a:r>
          </a:p>
          <a:p>
            <a:pPr lvl="4">
              <a:lnSpc>
                <a:spcPct val="80000"/>
              </a:lnSpc>
            </a:pPr>
            <a:endParaRPr lang="en-US" altLang="en-US" sz="12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RFID system elements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RFID tag + RFID reader + back-end database</a:t>
            </a:r>
          </a:p>
          <a:p>
            <a:pPr lvl="4">
              <a:lnSpc>
                <a:spcPct val="80000"/>
              </a:lnSpc>
            </a:pPr>
            <a:endParaRPr lang="en-US" altLang="en-US" sz="12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RFID tag = microchip + RF antenna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microchip stores data (few hundred bits)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tags can be active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/>
              <a:t>have their own battery </a:t>
            </a:r>
            <a:r>
              <a:rPr lang="en-US" altLang="en-US" sz="1600" dirty="0">
                <a:sym typeface="Wingdings" pitchFamily="2" charset="2"/>
              </a:rPr>
              <a:t> expensive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or passive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/>
              <a:t>powered up by the reader’s signal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/>
              <a:t>reflect the RF signal of the reader modulated with stored data</a:t>
            </a:r>
          </a:p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495800"/>
            <a:ext cx="540067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4618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RFID Applications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proximity cards</a:t>
            </a:r>
          </a:p>
          <a:p>
            <a:pPr lvl="1"/>
            <a:r>
              <a:rPr lang="en-US" altLang="en-US" dirty="0"/>
              <a:t>electronic tickets for public transport systems (AFC)</a:t>
            </a:r>
          </a:p>
          <a:p>
            <a:pPr lvl="1"/>
            <a:r>
              <a:rPr lang="en-US" altLang="en-US" dirty="0"/>
              <a:t>access control to </a:t>
            </a:r>
            <a:r>
              <a:rPr lang="en-US" altLang="en-US" dirty="0" smtClean="0"/>
              <a:t>buildings</a:t>
            </a:r>
            <a:endParaRPr lang="en-US" altLang="en-US" dirty="0"/>
          </a:p>
          <a:p>
            <a:r>
              <a:rPr lang="en-US" altLang="en-US" dirty="0"/>
              <a:t>automated toll-payment </a:t>
            </a:r>
            <a:r>
              <a:rPr lang="en-US" altLang="en-US" dirty="0" smtClean="0"/>
              <a:t>transponders</a:t>
            </a:r>
            <a:endParaRPr lang="en-US" altLang="en-US" dirty="0"/>
          </a:p>
          <a:p>
            <a:r>
              <a:rPr lang="en-US" altLang="en-US" dirty="0"/>
              <a:t>anti-theft systems for cars</a:t>
            </a:r>
          </a:p>
          <a:p>
            <a:pPr lvl="1"/>
            <a:r>
              <a:rPr lang="en-US" altLang="en-US" dirty="0"/>
              <a:t>RFID transponder in ignition </a:t>
            </a:r>
            <a:r>
              <a:rPr lang="en-US" altLang="en-US" dirty="0" smtClean="0"/>
              <a:t>keys</a:t>
            </a:r>
            <a:endParaRPr lang="en-US" altLang="en-US" dirty="0"/>
          </a:p>
          <a:p>
            <a:r>
              <a:rPr lang="en-US" altLang="en-US" dirty="0"/>
              <a:t>payment tokens</a:t>
            </a:r>
          </a:p>
          <a:p>
            <a:pPr lvl="1"/>
            <a:r>
              <a:rPr lang="en-US" altLang="en-US" dirty="0"/>
              <a:t>contactless credit cards (e.g., </a:t>
            </a:r>
            <a:r>
              <a:rPr lang="en-US" altLang="en-US" dirty="0" err="1"/>
              <a:t>Mastercard</a:t>
            </a:r>
            <a:r>
              <a:rPr lang="en-US" altLang="en-US" dirty="0"/>
              <a:t> </a:t>
            </a:r>
            <a:r>
              <a:rPr lang="en-US" altLang="en-US" dirty="0" err="1"/>
              <a:t>PayPass</a:t>
            </a:r>
            <a:r>
              <a:rPr lang="en-US" altLang="en-US" baseline="30000" dirty="0" err="1"/>
              <a:t>TM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r>
              <a:rPr lang="en-US" altLang="en-US" dirty="0"/>
              <a:t>identification of </a:t>
            </a:r>
            <a:r>
              <a:rPr lang="en-US" altLang="en-US" dirty="0" smtClean="0"/>
              <a:t>animals</a:t>
            </a:r>
            <a:endParaRPr lang="en-US" altLang="en-US" dirty="0"/>
          </a:p>
          <a:p>
            <a:r>
              <a:rPr lang="en-US" altLang="en-US" dirty="0"/>
              <a:t>identification of books in libraries</a:t>
            </a:r>
          </a:p>
        </p:txBody>
      </p:sp>
    </p:spTree>
    <p:extLst>
      <p:ext uri="{BB962C8B-B14F-4D97-AF65-F5344CB8AC3E}">
        <p14:creationId xmlns:p14="http://schemas.microsoft.com/office/powerpoint/2010/main" val="2544883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RFID Applications in the near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sz="2000" dirty="0"/>
              <a:t>replacement of barcodes</a:t>
            </a:r>
          </a:p>
          <a:p>
            <a:pPr lvl="1"/>
            <a:r>
              <a:rPr lang="en-US" altLang="en-US" sz="1800" dirty="0"/>
              <a:t>advantages</a:t>
            </a:r>
          </a:p>
          <a:p>
            <a:pPr lvl="2"/>
            <a:r>
              <a:rPr lang="en-US" altLang="en-US" sz="1600" dirty="0"/>
              <a:t>no need for line-of-sight</a:t>
            </a:r>
          </a:p>
          <a:p>
            <a:pPr lvl="2"/>
            <a:r>
              <a:rPr lang="en-US" altLang="en-US" sz="1600" dirty="0"/>
              <a:t>hundreds of tags can be read in a second</a:t>
            </a:r>
          </a:p>
          <a:p>
            <a:pPr lvl="2"/>
            <a:r>
              <a:rPr lang="en-US" altLang="en-US" sz="1600" dirty="0"/>
              <a:t>unique identification of objects</a:t>
            </a:r>
          </a:p>
          <a:p>
            <a:pPr lvl="2"/>
            <a:r>
              <a:rPr lang="en-US" altLang="en-US" sz="1600" dirty="0"/>
              <a:t>easy management of objects throughout the entire supply chain  </a:t>
            </a:r>
            <a:r>
              <a:rPr lang="en-US" altLang="en-US" sz="1600" dirty="0" smtClean="0"/>
              <a:t>(</a:t>
            </a:r>
            <a:r>
              <a:rPr lang="en-US" altLang="en-US" sz="1600" dirty="0"/>
              <a:t>manufacturer </a:t>
            </a:r>
            <a:r>
              <a:rPr lang="en-US" altLang="en-US" sz="1600" dirty="0">
                <a:sym typeface="Wingdings" pitchFamily="2" charset="2"/>
              </a:rPr>
              <a:t> retailer  consumer</a:t>
            </a:r>
            <a:r>
              <a:rPr lang="en-US" altLang="en-US" sz="1600" dirty="0"/>
              <a:t>)</a:t>
            </a:r>
          </a:p>
          <a:p>
            <a:pPr lvl="1"/>
            <a:r>
              <a:rPr lang="en-US" altLang="en-US" sz="1800" dirty="0"/>
              <a:t>standardization is on the way</a:t>
            </a:r>
          </a:p>
          <a:p>
            <a:pPr lvl="2"/>
            <a:r>
              <a:rPr lang="en-US" altLang="en-US" sz="1600" dirty="0"/>
              <a:t>EPC (Electronic Product Code) tag</a:t>
            </a:r>
          </a:p>
          <a:p>
            <a:pPr lvl="1"/>
            <a:r>
              <a:rPr lang="en-US" altLang="en-US" sz="1800" dirty="0"/>
              <a:t>main issue is price</a:t>
            </a:r>
          </a:p>
          <a:p>
            <a:pPr lvl="2"/>
            <a:r>
              <a:rPr lang="en-US" altLang="en-US" sz="1600" dirty="0"/>
              <a:t>today an EPC tag costs 13 cents</a:t>
            </a:r>
          </a:p>
          <a:p>
            <a:pPr lvl="2"/>
            <a:r>
              <a:rPr lang="en-US" altLang="en-US" sz="1600" dirty="0"/>
              <a:t>massive deployment is expected when price goes below 5 </a:t>
            </a:r>
            <a:r>
              <a:rPr lang="en-US" altLang="en-US" sz="1600" dirty="0" smtClean="0"/>
              <a:t>cents</a:t>
            </a:r>
            <a:endParaRPr lang="en-US" altLang="en-US" sz="1200" dirty="0"/>
          </a:p>
          <a:p>
            <a:r>
              <a:rPr lang="en-US" altLang="en-US" sz="2000" dirty="0"/>
              <a:t>e-passports </a:t>
            </a:r>
            <a:endParaRPr lang="en-US" altLang="en-US" sz="1200" dirty="0"/>
          </a:p>
          <a:p>
            <a:r>
              <a:rPr lang="en-US" altLang="en-US" sz="2000" dirty="0"/>
              <a:t>embedding RFID tags in Euro banknotes</a:t>
            </a:r>
          </a:p>
          <a:p>
            <a:pPr lvl="1"/>
            <a:r>
              <a:rPr lang="en-US" altLang="en-US" sz="1800" dirty="0"/>
              <a:t>anti-counterfeiting</a:t>
            </a:r>
          </a:p>
          <a:p>
            <a:pPr lvl="1"/>
            <a:r>
              <a:rPr lang="en-US" altLang="en-US" sz="1800" dirty="0"/>
              <a:t>detection of money laundering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675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RFID Applications in the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shopping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fast check-out at point-of-sale terminals 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/>
              <a:t>terminal reads all tags in the shopping cart in a few seconds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/>
              <a:t>payment can be speeded up using contactless credit cards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return items without receipt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/>
              <a:t>no need to keep receipts of purchased items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tracking faulty or contaminated products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/>
              <a:t>object IDs can serve as indices into purchase records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/>
              <a:t>one can easily list all records that contain IDs belonging to a particular set of products and identify consumers that bought those </a:t>
            </a:r>
            <a:r>
              <a:rPr lang="en-US" altLang="en-US" sz="1600" dirty="0" smtClean="0"/>
              <a:t>products</a:t>
            </a:r>
            <a:endParaRPr lang="en-US" altLang="en-US" sz="12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smart household appliances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washing machine can select the appropriate program by reading the tags attached to the clothes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refrigerator can print shopping lists automatically or even order food on-line </a:t>
            </a:r>
            <a:endParaRPr lang="en-US" altLang="en-US" sz="12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interactive objects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consumers can interact with tagged objects through their mobile phones (acting as an RFID reader)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the mobile phone can download and display information about scanned objects (e.g., movie poster, furniture, etc.)</a:t>
            </a:r>
          </a:p>
        </p:txBody>
      </p:sp>
    </p:spTree>
    <p:extLst>
      <p:ext uri="{BB962C8B-B14F-4D97-AF65-F5344CB8AC3E}">
        <p14:creationId xmlns:p14="http://schemas.microsoft.com/office/powerpoint/2010/main" val="194531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RFID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81000" indent="-381000">
              <a:lnSpc>
                <a:spcPct val="90000"/>
              </a:lnSpc>
            </a:pPr>
            <a:r>
              <a:rPr lang="en-US" altLang="en-US" sz="3200" dirty="0"/>
              <a:t>RFID tags respond to reader’s query automatically, without authenticating the reader</a:t>
            </a:r>
          </a:p>
          <a:p>
            <a:pPr marL="381000" indent="-381000">
              <a:lnSpc>
                <a:spcPct val="90000"/>
              </a:lnSpc>
              <a:buNone/>
            </a:pPr>
            <a:r>
              <a:rPr lang="en-US" altLang="en-US" sz="3200" dirty="0">
                <a:sym typeface="Wingdings" pitchFamily="2" charset="2"/>
              </a:rPr>
              <a:t>	</a:t>
            </a:r>
            <a:r>
              <a:rPr lang="en-US" altLang="en-US" sz="3200" dirty="0" smtClean="0">
                <a:sym typeface="Wingdings" pitchFamily="2" charset="2"/>
              </a:rPr>
              <a:t>C</a:t>
            </a:r>
            <a:r>
              <a:rPr lang="en-US" altLang="en-US" sz="3200" dirty="0" smtClean="0"/>
              <a:t>landestine </a:t>
            </a:r>
            <a:r>
              <a:rPr lang="en-US" altLang="en-US" sz="3200" dirty="0"/>
              <a:t>scanning of tags is a plausible threat</a:t>
            </a:r>
          </a:p>
          <a:p>
            <a:pPr marL="381000" indent="-381000">
              <a:lnSpc>
                <a:spcPct val="90000"/>
              </a:lnSpc>
            </a:pPr>
            <a:r>
              <a:rPr lang="en-US" altLang="en-US" sz="3200" dirty="0" smtClean="0"/>
              <a:t>Two </a:t>
            </a:r>
            <a:r>
              <a:rPr lang="en-US" altLang="en-US" sz="3200" dirty="0"/>
              <a:t>particular problems:</a:t>
            </a:r>
          </a:p>
          <a:p>
            <a:pPr lvl="1"/>
            <a:r>
              <a:rPr lang="en-US" dirty="0" smtClean="0"/>
              <a:t>Inventorying</a:t>
            </a:r>
          </a:p>
          <a:p>
            <a:pPr lvl="1"/>
            <a:r>
              <a:rPr lang="en-US" dirty="0" smtClean="0"/>
              <a:t>Tracking </a:t>
            </a:r>
            <a:endParaRPr lang="en-US" dirty="0"/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833937" y="3598070"/>
            <a:ext cx="4187825" cy="2647950"/>
            <a:chOff x="2904" y="1965"/>
            <a:chExt cx="2638" cy="1668"/>
          </a:xfrm>
        </p:grpSpPr>
        <p:pic>
          <p:nvPicPr>
            <p:cNvPr id="5" name="Picture 4" descr="j007875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9" y="1969"/>
              <a:ext cx="765" cy="1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4439" y="2207"/>
              <a:ext cx="1103" cy="249"/>
            </a:xfrm>
            <a:prstGeom prst="wedgeEllipseCallout">
              <a:avLst>
                <a:gd name="adj1" fmla="val -42745"/>
                <a:gd name="adj2" fmla="val 89356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Comic Sans MS" pitchFamily="66" charset="0"/>
                </a:rPr>
                <a:t>watch: Casio</a:t>
              </a:r>
            </a:p>
          </p:txBody>
        </p:sp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4474" y="2674"/>
              <a:ext cx="1067" cy="370"/>
            </a:xfrm>
            <a:prstGeom prst="wedgeEllipseCallout">
              <a:avLst>
                <a:gd name="adj1" fmla="val -77833"/>
                <a:gd name="adj2" fmla="val -26755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Comic Sans MS" pitchFamily="66" charset="0"/>
                </a:rPr>
                <a:t>book: Applied Cryptography </a:t>
              </a: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4158" y="3402"/>
              <a:ext cx="988" cy="231"/>
            </a:xfrm>
            <a:prstGeom prst="wedgeEllipseCallout">
              <a:avLst>
                <a:gd name="adj1" fmla="val -43014"/>
                <a:gd name="adj2" fmla="val -106708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Comic Sans MS" pitchFamily="66" charset="0"/>
                </a:rPr>
                <a:t>shoes: Nike</a:t>
              </a: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2958" y="1965"/>
              <a:ext cx="845" cy="381"/>
            </a:xfrm>
            <a:prstGeom prst="wedgeEllipseCallout">
              <a:avLst>
                <a:gd name="adj1" fmla="val 71935"/>
                <a:gd name="adj2" fmla="val 106954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Comic Sans MS" pitchFamily="66" charset="0"/>
                </a:rPr>
                <a:t>suitcase: Samsonite</a:t>
              </a:r>
            </a:p>
          </p:txBody>
        </p:sp>
        <p:sp>
          <p:nvSpPr>
            <p:cNvPr id="10" name="AutoShape 9"/>
            <p:cNvSpPr>
              <a:spLocks noChangeArrowheads="1"/>
            </p:cNvSpPr>
            <p:nvPr/>
          </p:nvSpPr>
          <p:spPr bwMode="auto">
            <a:xfrm>
              <a:off x="2904" y="2426"/>
              <a:ext cx="824" cy="377"/>
            </a:xfrm>
            <a:prstGeom prst="wedgeEllipseCallout">
              <a:avLst>
                <a:gd name="adj1" fmla="val 91384"/>
                <a:gd name="adj2" fmla="val 11313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Comic Sans MS" pitchFamily="66" charset="0"/>
                </a:rPr>
                <a:t>jeans: Lee Cooper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226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Classification of Privacy Protection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standard tags</a:t>
            </a:r>
          </a:p>
          <a:p>
            <a:pPr lvl="1"/>
            <a:r>
              <a:rPr lang="en-US" altLang="en-US" dirty="0"/>
              <a:t>“kill” command</a:t>
            </a:r>
          </a:p>
          <a:p>
            <a:pPr lvl="1"/>
            <a:r>
              <a:rPr lang="en-US" altLang="en-US" dirty="0"/>
              <a:t>“sleep” command</a:t>
            </a:r>
          </a:p>
          <a:p>
            <a:pPr lvl="1"/>
            <a:r>
              <a:rPr lang="en-US" altLang="en-US" dirty="0"/>
              <a:t>renaming</a:t>
            </a:r>
          </a:p>
          <a:p>
            <a:pPr lvl="1"/>
            <a:r>
              <a:rPr lang="en-US" altLang="en-US" dirty="0"/>
              <a:t>blocking</a:t>
            </a:r>
          </a:p>
          <a:p>
            <a:pPr lvl="1"/>
            <a:r>
              <a:rPr lang="en-US" altLang="en-US" dirty="0"/>
              <a:t>legislation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crypto enabled tags</a:t>
            </a:r>
          </a:p>
          <a:p>
            <a:pPr lvl="1"/>
            <a:r>
              <a:rPr lang="en-US" altLang="en-US" dirty="0"/>
              <a:t>tree-approach</a:t>
            </a:r>
          </a:p>
          <a:p>
            <a:pPr lvl="1"/>
            <a:r>
              <a:rPr lang="en-US" altLang="en-US" dirty="0"/>
              <a:t>synchronization approach</a:t>
            </a:r>
          </a:p>
          <a:p>
            <a:pPr lvl="1"/>
            <a:r>
              <a:rPr lang="en-US" altLang="en-US" dirty="0"/>
              <a:t>hash chain based approach</a:t>
            </a:r>
          </a:p>
        </p:txBody>
      </p:sp>
    </p:spTree>
    <p:extLst>
      <p:ext uri="{BB962C8B-B14F-4D97-AF65-F5344CB8AC3E}">
        <p14:creationId xmlns:p14="http://schemas.microsoft.com/office/powerpoint/2010/main" val="3739764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Lecture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Privacy risks at the wireless network layer</a:t>
            </a:r>
          </a:p>
          <a:p>
            <a:r>
              <a:rPr lang="en-US" dirty="0" smtClean="0"/>
              <a:t>Several different approaches in different systems/scenarios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8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Dead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idea: permanently disable tags with a special “kill” command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part of the EPC specification</a:t>
            </a:r>
          </a:p>
          <a:p>
            <a:pPr lvl="4">
              <a:lnSpc>
                <a:spcPct val="80000"/>
              </a:lnSpc>
            </a:pPr>
            <a:endParaRPr lang="en-US" altLang="en-US" sz="12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advantages: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simple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effective</a:t>
            </a:r>
          </a:p>
          <a:p>
            <a:pPr lvl="4">
              <a:lnSpc>
                <a:spcPct val="80000"/>
              </a:lnSpc>
            </a:pPr>
            <a:endParaRPr lang="en-US" altLang="en-US" sz="12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disadvantages: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eliminates all post-purchase benefits of RFID for the consumer and for society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/>
              <a:t>no return of items without receipt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/>
              <a:t>no smart house-hold appliances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/>
              <a:t>…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cannot be applied in some applications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/>
              <a:t>library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/>
              <a:t>e-passports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/>
              <a:t>banknotes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217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“Sleep”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idea: </a:t>
            </a:r>
          </a:p>
          <a:p>
            <a:pPr lvl="1"/>
            <a:r>
              <a:rPr lang="en-US" altLang="en-US" dirty="0"/>
              <a:t>instead of killing the tag put it in sleep mode</a:t>
            </a:r>
          </a:p>
          <a:p>
            <a:pPr lvl="1"/>
            <a:r>
              <a:rPr lang="en-US" altLang="en-US" dirty="0"/>
              <a:t>tag can be re-activated if </a:t>
            </a:r>
            <a:r>
              <a:rPr lang="en-US" altLang="en-US" dirty="0" smtClean="0"/>
              <a:t>needed</a:t>
            </a:r>
            <a:endParaRPr lang="en-US" altLang="en-US" dirty="0"/>
          </a:p>
          <a:p>
            <a:r>
              <a:rPr lang="en-US" altLang="en-US" dirty="0"/>
              <a:t>advantages:</a:t>
            </a:r>
          </a:p>
          <a:p>
            <a:pPr lvl="1"/>
            <a:r>
              <a:rPr lang="en-US" altLang="en-US" dirty="0"/>
              <a:t>simple</a:t>
            </a:r>
          </a:p>
          <a:p>
            <a:pPr lvl="1"/>
            <a:r>
              <a:rPr lang="en-US" altLang="en-US" dirty="0" smtClean="0"/>
              <a:t>effective</a:t>
            </a:r>
            <a:endParaRPr lang="en-US" altLang="en-US" dirty="0"/>
          </a:p>
          <a:p>
            <a:r>
              <a:rPr lang="en-US" altLang="en-US" dirty="0"/>
              <a:t>disadvantages:</a:t>
            </a:r>
          </a:p>
          <a:p>
            <a:pPr lvl="1"/>
            <a:r>
              <a:rPr lang="en-US" altLang="en-US" dirty="0"/>
              <a:t>difficult to manage in practice</a:t>
            </a:r>
          </a:p>
          <a:p>
            <a:pPr lvl="2"/>
            <a:r>
              <a:rPr lang="en-US" altLang="en-US" sz="1800" dirty="0"/>
              <a:t>tag re-activation must be password protected</a:t>
            </a:r>
          </a:p>
          <a:p>
            <a:pPr lvl="2"/>
            <a:r>
              <a:rPr lang="en-US" altLang="en-US" sz="1800" dirty="0"/>
              <a:t>how the consumers will manage hundreds of passwords for their tags?</a:t>
            </a:r>
          </a:p>
          <a:p>
            <a:pPr lvl="2"/>
            <a:r>
              <a:rPr lang="en-US" altLang="en-US" sz="1800" dirty="0"/>
              <a:t>passwords can be printed on tags, but then they need to be scanned optically or typed in by the consumer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564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Renaming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idea:</a:t>
            </a:r>
          </a:p>
          <a:p>
            <a:pPr lvl="1"/>
            <a:r>
              <a:rPr lang="en-US" altLang="en-US" dirty="0"/>
              <a:t>get rid of fixed names (identifiers)</a:t>
            </a:r>
          </a:p>
          <a:p>
            <a:pPr lvl="1"/>
            <a:r>
              <a:rPr lang="en-US" altLang="en-US" dirty="0"/>
              <a:t>use random pseudonyms and change them frequently</a:t>
            </a:r>
          </a:p>
          <a:p>
            <a:pPr lvl="4"/>
            <a:endParaRPr lang="en-US" altLang="en-US" dirty="0"/>
          </a:p>
          <a:p>
            <a:r>
              <a:rPr lang="en-US" altLang="en-US" dirty="0"/>
              <a:t>requirements:</a:t>
            </a:r>
          </a:p>
          <a:p>
            <a:pPr lvl="1"/>
            <a:r>
              <a:rPr lang="en-US" altLang="en-US" dirty="0"/>
              <a:t>only authorized readers should be able to determine the real identifier behind a pseudonym </a:t>
            </a:r>
          </a:p>
          <a:p>
            <a:pPr lvl="1"/>
            <a:r>
              <a:rPr lang="en-US" altLang="en-US" dirty="0"/>
              <a:t>standard tags cannot perform computations </a:t>
            </a:r>
            <a:r>
              <a:rPr lang="en-US" altLang="en-US" dirty="0">
                <a:sym typeface="Wingdings" pitchFamily="2" charset="2"/>
              </a:rPr>
              <a:t> next pseudonym to be used must be set by an authorized reader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210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Issues with Renaming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dirty="0"/>
              <a:t>a possible implementation</a:t>
            </a:r>
          </a:p>
          <a:p>
            <a:pPr lvl="1"/>
            <a:r>
              <a:rPr lang="en-US" altLang="en-US" dirty="0"/>
              <a:t>pseudonym = {R|ID}</a:t>
            </a:r>
            <a:r>
              <a:rPr lang="en-US" altLang="en-US" baseline="-25000" dirty="0"/>
              <a:t>K</a:t>
            </a:r>
          </a:p>
          <a:p>
            <a:pPr lvl="2"/>
            <a:r>
              <a:rPr lang="en-US" altLang="en-US" sz="1800" dirty="0"/>
              <a:t>R is a random number</a:t>
            </a:r>
          </a:p>
          <a:p>
            <a:pPr lvl="2"/>
            <a:r>
              <a:rPr lang="en-US" altLang="en-US" sz="1800" dirty="0"/>
              <a:t>K is a key shared by all authorized readers</a:t>
            </a:r>
          </a:p>
          <a:p>
            <a:pPr lvl="1"/>
            <a:r>
              <a:rPr lang="en-US" altLang="en-US" dirty="0"/>
              <a:t>authorized readers can decrypt pseudonyms and determine real ID</a:t>
            </a:r>
          </a:p>
          <a:p>
            <a:pPr lvl="1"/>
            <a:r>
              <a:rPr lang="en-US" altLang="en-US" dirty="0"/>
              <a:t>authorized readers can generate new pseudonyms</a:t>
            </a:r>
          </a:p>
          <a:p>
            <a:pPr lvl="1"/>
            <a:r>
              <a:rPr lang="en-US" altLang="en-US" dirty="0"/>
              <a:t>for unauthorized readers, pseudonyms look like random bit </a:t>
            </a:r>
            <a:r>
              <a:rPr lang="en-US" altLang="en-US" dirty="0" smtClean="0"/>
              <a:t>strings</a:t>
            </a:r>
            <a:endParaRPr lang="en-US" altLang="en-US" dirty="0"/>
          </a:p>
          <a:p>
            <a:r>
              <a:rPr lang="en-US" altLang="en-US" dirty="0"/>
              <a:t>potential problems</a:t>
            </a:r>
          </a:p>
          <a:p>
            <a:pPr lvl="1"/>
            <a:r>
              <a:rPr lang="en-US" altLang="en-US" dirty="0"/>
              <a:t>tracking is still possible between two renaming operations</a:t>
            </a:r>
          </a:p>
          <a:p>
            <a:pPr lvl="1"/>
            <a:r>
              <a:rPr lang="en-US" altLang="en-US" dirty="0"/>
              <a:t>if someone can eavesdrop during the renaming operation, then she may be able to link the new pseudonym to the old one</a:t>
            </a:r>
          </a:p>
          <a:p>
            <a:pPr lvl="1"/>
            <a:r>
              <a:rPr lang="en-US" altLang="en-US" dirty="0"/>
              <a:t>no reader authentication </a:t>
            </a:r>
            <a:r>
              <a:rPr lang="en-US" altLang="en-US" dirty="0">
                <a:sym typeface="Wingdings" pitchFamily="2" charset="2"/>
              </a:rPr>
              <a:t> </a:t>
            </a:r>
            <a:r>
              <a:rPr lang="en-US" altLang="en-US" dirty="0"/>
              <a:t>rogue reader can overwrite pseudonyms in tags (tags will be erroneously identified by authorized readers)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183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Renaming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a public key based implementation: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El Gamal scheme: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public key is (p, g, A), the </a:t>
            </a:r>
            <a:r>
              <a:rPr lang="en-US" altLang="en-US" sz="1800" dirty="0" err="1"/>
              <a:t>cleartext</a:t>
            </a:r>
            <a:r>
              <a:rPr lang="en-US" altLang="en-US" sz="1800" dirty="0"/>
              <a:t> is m</a:t>
            </a:r>
          </a:p>
          <a:p>
            <a:pPr lvl="3">
              <a:lnSpc>
                <a:spcPct val="90000"/>
              </a:lnSpc>
            </a:pPr>
            <a:r>
              <a:rPr lang="en-US" altLang="en-US" dirty="0"/>
              <a:t>p large prime</a:t>
            </a:r>
          </a:p>
          <a:p>
            <a:pPr lvl="3">
              <a:lnSpc>
                <a:spcPct val="90000"/>
              </a:lnSpc>
            </a:pPr>
            <a:r>
              <a:rPr lang="en-US" altLang="en-US" dirty="0"/>
              <a:t>g is a generator of the multiplicative group Z*</a:t>
            </a:r>
            <a:r>
              <a:rPr lang="en-US" altLang="en-US" baseline="-25000" dirty="0"/>
              <a:t>p</a:t>
            </a:r>
          </a:p>
          <a:p>
            <a:pPr lvl="3">
              <a:lnSpc>
                <a:spcPct val="90000"/>
              </a:lnSpc>
            </a:pPr>
            <a:r>
              <a:rPr lang="en-US" altLang="en-US" dirty="0"/>
              <a:t>A=</a:t>
            </a:r>
            <a:r>
              <a:rPr lang="en-US" altLang="en-US" dirty="0" err="1"/>
              <a:t>g</a:t>
            </a:r>
            <a:r>
              <a:rPr lang="en-US" altLang="en-US" baseline="30000" dirty="0" err="1"/>
              <a:t>a</a:t>
            </a:r>
            <a:r>
              <a:rPr lang="en-US" altLang="en-US" dirty="0"/>
              <a:t> (mod p), where a is a secret value known only to Alice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select a random integer r, and compute R = g</a:t>
            </a:r>
            <a:r>
              <a:rPr lang="en-US" altLang="en-US" sz="1800" baseline="30000" dirty="0"/>
              <a:t>r</a:t>
            </a:r>
            <a:r>
              <a:rPr lang="en-US" altLang="en-US" sz="1800" dirty="0"/>
              <a:t> mod p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compute C = </a:t>
            </a:r>
            <a:r>
              <a:rPr lang="en-US" altLang="en-US" sz="1800" dirty="0" err="1"/>
              <a:t>m</a:t>
            </a:r>
            <a:r>
              <a:rPr lang="en-US" altLang="en-US" sz="1800" dirty="0" err="1">
                <a:latin typeface="Symbol" pitchFamily="18" charset="2"/>
              </a:rPr>
              <a:t>×</a:t>
            </a:r>
            <a:r>
              <a:rPr lang="en-US" altLang="en-US" sz="1800" dirty="0" err="1"/>
              <a:t>A</a:t>
            </a:r>
            <a:r>
              <a:rPr lang="en-US" altLang="en-US" sz="1800" baseline="30000" dirty="0" err="1"/>
              <a:t>r</a:t>
            </a:r>
            <a:r>
              <a:rPr lang="en-US" altLang="en-US" sz="1800" dirty="0"/>
              <a:t> mod p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the </a:t>
            </a:r>
            <a:r>
              <a:rPr lang="en-US" altLang="en-US" sz="1800" dirty="0" err="1"/>
              <a:t>ciphertext</a:t>
            </a:r>
            <a:r>
              <a:rPr lang="en-US" altLang="en-US" sz="1800" dirty="0"/>
              <a:t> is the pair (R, C)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one can re-encrypt a </a:t>
            </a:r>
            <a:r>
              <a:rPr lang="en-US" altLang="en-US" dirty="0" err="1"/>
              <a:t>ciphertext</a:t>
            </a:r>
            <a:r>
              <a:rPr lang="en-US" altLang="en-US" dirty="0"/>
              <a:t> (R, C) without decryption: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select a random integer r’, and compute R’ = </a:t>
            </a:r>
            <a:r>
              <a:rPr lang="en-US" altLang="en-US" sz="1800" dirty="0" err="1"/>
              <a:t>Rg</a:t>
            </a:r>
            <a:r>
              <a:rPr lang="en-US" altLang="en-US" sz="1800" baseline="30000" dirty="0" err="1"/>
              <a:t>r</a:t>
            </a:r>
            <a:r>
              <a:rPr lang="en-US" altLang="en-US" sz="1800" baseline="30000" dirty="0"/>
              <a:t>’</a:t>
            </a:r>
            <a:r>
              <a:rPr lang="en-US" altLang="en-US" sz="1800" dirty="0"/>
              <a:t> mod p ( = </a:t>
            </a:r>
            <a:r>
              <a:rPr lang="en-US" altLang="en-US" sz="1800" dirty="0" err="1"/>
              <a:t>g</a:t>
            </a:r>
            <a:r>
              <a:rPr lang="en-US" altLang="en-US" sz="1800" baseline="30000" dirty="0" err="1"/>
              <a:t>r+r</a:t>
            </a:r>
            <a:r>
              <a:rPr lang="en-US" altLang="en-US" sz="1800" baseline="30000" dirty="0"/>
              <a:t>’</a:t>
            </a:r>
            <a:r>
              <a:rPr lang="en-US" altLang="en-US" sz="1800" dirty="0"/>
              <a:t> mod p) 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compute C’ = </a:t>
            </a:r>
            <a:r>
              <a:rPr lang="en-US" altLang="en-US" sz="1800" dirty="0" err="1"/>
              <a:t>CA</a:t>
            </a:r>
            <a:r>
              <a:rPr lang="en-US" altLang="en-US" sz="1800" baseline="30000" dirty="0" err="1"/>
              <a:t>r</a:t>
            </a:r>
            <a:r>
              <a:rPr lang="en-US" altLang="en-US" sz="1800" baseline="30000" dirty="0"/>
              <a:t>’</a:t>
            </a:r>
            <a:r>
              <a:rPr lang="en-US" altLang="en-US" sz="1800" dirty="0"/>
              <a:t> mod p ( = </a:t>
            </a:r>
            <a:r>
              <a:rPr lang="en-US" altLang="en-US" sz="1800" dirty="0" err="1"/>
              <a:t>mA</a:t>
            </a:r>
            <a:r>
              <a:rPr lang="en-US" altLang="en-US" sz="1800" baseline="30000" dirty="0" err="1"/>
              <a:t>r+r</a:t>
            </a:r>
            <a:r>
              <a:rPr lang="en-US" altLang="en-US" sz="1800" baseline="30000" dirty="0"/>
              <a:t>’</a:t>
            </a:r>
            <a:r>
              <a:rPr lang="en-US" altLang="en-US" sz="1800" dirty="0"/>
              <a:t> mod p)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(R’, C’) is a valid </a:t>
            </a:r>
            <a:r>
              <a:rPr lang="en-US" altLang="en-US" sz="1800" dirty="0" err="1"/>
              <a:t>ciphertext</a:t>
            </a:r>
            <a:r>
              <a:rPr lang="en-US" altLang="en-US" sz="1800" dirty="0"/>
              <a:t> of m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new tag pseudonyms can be computed by readers that know the public key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real tag ID can be computed only by readers that know the private key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35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Crypto-enabled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assume that tags can perform some crypto operations</a:t>
            </a:r>
          </a:p>
          <a:p>
            <a:pPr>
              <a:buNone/>
            </a:pPr>
            <a:r>
              <a:rPr lang="en-US" altLang="en-US" dirty="0">
                <a:sym typeface="Wingdings" pitchFamily="2" charset="2"/>
              </a:rPr>
              <a:t>	</a:t>
            </a:r>
            <a:r>
              <a:rPr lang="en-US" altLang="en-US" dirty="0"/>
              <a:t>tags can compute their own pseudonyms !</a:t>
            </a:r>
          </a:p>
          <a:p>
            <a:endParaRPr lang="en-US" altLang="en-US" dirty="0"/>
          </a:p>
          <a:p>
            <a:r>
              <a:rPr lang="en-US" altLang="en-US" dirty="0"/>
              <a:t>a solution that doesn’t scale:</a:t>
            </a:r>
          </a:p>
          <a:p>
            <a:pPr lvl="1"/>
            <a:r>
              <a:rPr lang="en-US" altLang="en-US" dirty="0"/>
              <a:t>next pseudonym = {R, S, ID}</a:t>
            </a:r>
            <a:r>
              <a:rPr lang="en-US" altLang="en-US" baseline="-25000" dirty="0"/>
              <a:t>K</a:t>
            </a:r>
          </a:p>
          <a:p>
            <a:pPr lvl="2"/>
            <a:r>
              <a:rPr lang="en-US" altLang="en-US" sz="1800" dirty="0"/>
              <a:t>R is a random number generated by the tag (ensures that pseudonyms look random and they are different)</a:t>
            </a:r>
          </a:p>
          <a:p>
            <a:pPr lvl="2"/>
            <a:r>
              <a:rPr lang="en-US" altLang="en-US" sz="1800" dirty="0"/>
              <a:t>S is some redundancy (ensures that the reader can determine if it used the right key to decrypt the pseudonym)</a:t>
            </a:r>
          </a:p>
          <a:p>
            <a:pPr lvl="2"/>
            <a:r>
              <a:rPr lang="en-US" altLang="en-US" sz="1800" dirty="0"/>
              <a:t>ID is the real identifier</a:t>
            </a:r>
          </a:p>
          <a:p>
            <a:pPr lvl="2"/>
            <a:r>
              <a:rPr lang="en-US" altLang="en-US" sz="1800" dirty="0"/>
              <a:t>K is a key shared by the tag and the reader</a:t>
            </a:r>
          </a:p>
          <a:p>
            <a:pPr lvl="1"/>
            <a:r>
              <a:rPr lang="en-US" altLang="en-US" dirty="0"/>
              <a:t>the reader tries all possible keys until it finds the right one</a:t>
            </a:r>
            <a:endParaRPr lang="en-US" altLang="en-US" baseline="-25000" dirty="0"/>
          </a:p>
          <a:p>
            <a:pPr lvl="1"/>
            <a:r>
              <a:rPr lang="en-US" altLang="en-US" dirty="0"/>
              <a:t>if there are many tags, then the verification may be too slow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58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Vehicular Networks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18855"/>
            <a:ext cx="6797202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135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Vehicular Communication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1905000"/>
            <a:ext cx="603885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528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Vehicular Communication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6939064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17711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Security and Privacy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7249942" cy="433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6713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Privacy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Network layer interactions in wireless networks often expose information about identity, context, content, relationships etc.</a:t>
            </a:r>
          </a:p>
          <a:p>
            <a:r>
              <a:rPr lang="en-US" dirty="0" smtClean="0"/>
              <a:t>In certain cases, cryptographic protections can help, but not always</a:t>
            </a:r>
          </a:p>
          <a:p>
            <a:r>
              <a:rPr lang="en-US" dirty="0" smtClean="0"/>
              <a:t>In certain cases, pseudonyms help, but not always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62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Security and Privacy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05000"/>
            <a:ext cx="6682047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5198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Location Privacy in Vehicular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 smtClean="0"/>
              <a:t>Vehicles </a:t>
            </a:r>
            <a:r>
              <a:rPr lang="en-US" altLang="en-US" dirty="0"/>
              <a:t>continuously broadcast </a:t>
            </a:r>
            <a:r>
              <a:rPr lang="en-US" altLang="en-US" i="1" dirty="0"/>
              <a:t>heart beat</a:t>
            </a:r>
            <a:r>
              <a:rPr lang="en-US" altLang="en-US" dirty="0"/>
              <a:t> messages, containing their ID, position, speed, etc</a:t>
            </a:r>
            <a:r>
              <a:rPr lang="en-US" altLang="en-US" dirty="0" smtClean="0"/>
              <a:t>.</a:t>
            </a:r>
            <a:endParaRPr lang="en-US" altLang="en-US" dirty="0"/>
          </a:p>
          <a:p>
            <a:r>
              <a:rPr lang="en-US" altLang="en-US" dirty="0" smtClean="0"/>
              <a:t>Tracking </a:t>
            </a:r>
            <a:r>
              <a:rPr lang="en-US" altLang="en-US" dirty="0"/>
              <a:t>the physical location of vehicles is easy just by eavesdropping on the wireless </a:t>
            </a:r>
            <a:r>
              <a:rPr lang="en-US" altLang="en-US" dirty="0" smtClean="0"/>
              <a:t>channel</a:t>
            </a:r>
            <a:endParaRPr lang="en-US" altLang="en-US" dirty="0"/>
          </a:p>
          <a:p>
            <a:r>
              <a:rPr lang="en-US" altLang="en-US" dirty="0" smtClean="0"/>
              <a:t>One </a:t>
            </a:r>
            <a:r>
              <a:rPr lang="en-US" altLang="en-US" dirty="0"/>
              <a:t>possible solution is to change the vehicle identifier, or in other words, to use </a:t>
            </a:r>
            <a:r>
              <a:rPr lang="en-US" altLang="en-US" i="1" dirty="0"/>
              <a:t>pseudonyms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5211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Adversary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Changing pseudonyms is ineffective against a global eavesdropper</a:t>
            </a:r>
          </a:p>
          <a:p>
            <a:r>
              <a:rPr lang="en-US" altLang="en-US" dirty="0" smtClean="0"/>
              <a:t>Adversary </a:t>
            </a:r>
            <a:r>
              <a:rPr lang="en-US" altLang="en-US" dirty="0"/>
              <a:t>is assumed to be able to monitor the communications only at a limited number of places and in a limited range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3733800"/>
            <a:ext cx="56007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01251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Concept of Mix-Zone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3505200"/>
            <a:ext cx="8153400" cy="25908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90000"/>
              </a:lnSpc>
            </a:pPr>
            <a:r>
              <a:rPr lang="en-US" altLang="en-US" dirty="0" smtClean="0"/>
              <a:t>Unobserved </a:t>
            </a:r>
            <a:r>
              <a:rPr lang="en-US" altLang="en-US" dirty="0"/>
              <a:t>zone functions as a </a:t>
            </a:r>
            <a:r>
              <a:rPr lang="en-US" altLang="en-US" i="1" dirty="0"/>
              <a:t>mix zone</a:t>
            </a:r>
            <a:r>
              <a:rPr lang="en-US" altLang="en-US" dirty="0"/>
              <a:t> where the vehicles change pseudonym and mix with each other </a:t>
            </a:r>
          </a:p>
          <a:p>
            <a:pPr algn="just">
              <a:lnSpc>
                <a:spcPct val="90000"/>
              </a:lnSpc>
            </a:pPr>
            <a:r>
              <a:rPr lang="en-US" altLang="en-US" dirty="0" smtClean="0"/>
              <a:t>Note </a:t>
            </a:r>
            <a:r>
              <a:rPr lang="en-US" altLang="en-US" dirty="0"/>
              <a:t>that the vehicles do not know where the mix zone is (this depends on where the adversary installs observation spots)</a:t>
            </a:r>
          </a:p>
          <a:p>
            <a:pPr algn="just">
              <a:lnSpc>
                <a:spcPct val="90000"/>
              </a:lnSpc>
            </a:pPr>
            <a:r>
              <a:rPr lang="en-US" altLang="en-US" dirty="0" smtClean="0"/>
              <a:t>We </a:t>
            </a:r>
            <a:r>
              <a:rPr lang="en-US" altLang="en-US" dirty="0"/>
              <a:t>assume that the vehicles change pseudonyms frequently so that each vehicle changes pseudonym while in the mix zone</a:t>
            </a: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8" y="1632239"/>
            <a:ext cx="553402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72726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of mix-zone</a:t>
            </a:r>
            <a:endParaRPr lang="en-US" dirty="0"/>
          </a:p>
        </p:txBody>
      </p:sp>
      <p:pic>
        <p:nvPicPr>
          <p:cNvPr id="4" name="Picture 5" descr="special-mix-z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2209800"/>
            <a:ext cx="8037512" cy="331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71863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Model of the Mix-Zone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048000"/>
          </a:xfrm>
        </p:spPr>
        <p:txBody>
          <a:bodyPr>
            <a:normAutofit fontScale="92500"/>
          </a:bodyPr>
          <a:lstStyle/>
          <a:p>
            <a:r>
              <a:rPr lang="en-US" altLang="en-US" dirty="0"/>
              <a:t>time is divided into discrete steps</a:t>
            </a:r>
          </a:p>
          <a:p>
            <a:r>
              <a:rPr lang="en-US" altLang="en-US" dirty="0" err="1"/>
              <a:t>p</a:t>
            </a:r>
            <a:r>
              <a:rPr lang="en-US" altLang="en-US" baseline="-25000" dirty="0" err="1"/>
              <a:t>ij</a:t>
            </a:r>
            <a:r>
              <a:rPr lang="en-US" altLang="en-US" dirty="0"/>
              <a:t> = </a:t>
            </a:r>
            <a:r>
              <a:rPr lang="en-US" altLang="en-US" dirty="0" err="1"/>
              <a:t>Pr</a:t>
            </a:r>
            <a:r>
              <a:rPr lang="en-US" altLang="en-US" dirty="0"/>
              <a:t>{ exiting at j | entering at </a:t>
            </a:r>
            <a:r>
              <a:rPr lang="en-US" altLang="en-US" dirty="0" err="1"/>
              <a:t>i</a:t>
            </a:r>
            <a:r>
              <a:rPr lang="en-US" altLang="en-US" dirty="0"/>
              <a:t> }</a:t>
            </a:r>
          </a:p>
          <a:p>
            <a:r>
              <a:rPr lang="en-US" altLang="en-US" dirty="0" err="1"/>
              <a:t>D</a:t>
            </a:r>
            <a:r>
              <a:rPr lang="en-US" altLang="en-US" baseline="-25000" dirty="0" err="1"/>
              <a:t>ij</a:t>
            </a:r>
            <a:r>
              <a:rPr lang="en-US" altLang="en-US" dirty="0"/>
              <a:t> is a random variable (delay) that represents the time that elapses between entering at </a:t>
            </a:r>
            <a:r>
              <a:rPr lang="en-US" altLang="en-US" dirty="0" err="1"/>
              <a:t>i</a:t>
            </a:r>
            <a:r>
              <a:rPr lang="en-US" altLang="en-US" dirty="0"/>
              <a:t> and exiting at j</a:t>
            </a:r>
          </a:p>
          <a:p>
            <a:r>
              <a:rPr lang="en-US" altLang="en-US" dirty="0" err="1"/>
              <a:t>d</a:t>
            </a:r>
            <a:r>
              <a:rPr lang="en-US" altLang="en-US" baseline="-25000" dirty="0" err="1"/>
              <a:t>ij</a:t>
            </a:r>
            <a:r>
              <a:rPr lang="en-US" altLang="en-US" dirty="0"/>
              <a:t>(t) = </a:t>
            </a:r>
            <a:r>
              <a:rPr lang="en-US" altLang="en-US" dirty="0" err="1"/>
              <a:t>Pr</a:t>
            </a:r>
            <a:r>
              <a:rPr lang="en-US" altLang="en-US" dirty="0"/>
              <a:t>{ </a:t>
            </a:r>
            <a:r>
              <a:rPr lang="en-US" altLang="en-US" dirty="0" err="1"/>
              <a:t>D</a:t>
            </a:r>
            <a:r>
              <a:rPr lang="en-US" altLang="en-US" baseline="-25000" dirty="0" err="1"/>
              <a:t>ij</a:t>
            </a:r>
            <a:r>
              <a:rPr lang="en-US" altLang="en-US" dirty="0"/>
              <a:t> = t } </a:t>
            </a:r>
          </a:p>
          <a:p>
            <a:r>
              <a:rPr lang="en-US" altLang="en-US" dirty="0" err="1"/>
              <a:t>Pr</a:t>
            </a:r>
            <a:r>
              <a:rPr lang="en-US" altLang="en-US" dirty="0"/>
              <a:t>{ exiting at j at t | entering at </a:t>
            </a:r>
            <a:r>
              <a:rPr lang="en-US" altLang="en-US" dirty="0" err="1"/>
              <a:t>i</a:t>
            </a:r>
            <a:r>
              <a:rPr lang="en-US" altLang="en-US" dirty="0"/>
              <a:t> at </a:t>
            </a:r>
            <a:r>
              <a:rPr lang="en-US" altLang="en-US" dirty="0">
                <a:latin typeface="Symbol" pitchFamily="18" charset="2"/>
              </a:rPr>
              <a:t>t</a:t>
            </a:r>
            <a:r>
              <a:rPr lang="en-US" altLang="en-US" dirty="0"/>
              <a:t> } = </a:t>
            </a:r>
            <a:r>
              <a:rPr lang="en-US" altLang="en-US" dirty="0" err="1"/>
              <a:t>p</a:t>
            </a:r>
            <a:r>
              <a:rPr lang="en-US" altLang="en-US" baseline="-25000" dirty="0" err="1"/>
              <a:t>ij</a:t>
            </a:r>
            <a:r>
              <a:rPr lang="en-US" altLang="en-US" baseline="-25000" dirty="0"/>
              <a:t> </a:t>
            </a:r>
            <a:r>
              <a:rPr lang="en-US" altLang="en-US" dirty="0" err="1"/>
              <a:t>d</a:t>
            </a:r>
            <a:r>
              <a:rPr lang="en-US" altLang="en-US" baseline="-25000" dirty="0" err="1"/>
              <a:t>ij</a:t>
            </a:r>
            <a:r>
              <a:rPr lang="en-US" altLang="en-US" dirty="0"/>
              <a:t>(t-</a:t>
            </a:r>
            <a:r>
              <a:rPr lang="en-US" altLang="en-US" dirty="0">
                <a:latin typeface="Symbol" pitchFamily="18" charset="2"/>
              </a:rPr>
              <a:t>t</a:t>
            </a:r>
            <a:r>
              <a:rPr lang="en-US" altLang="en-US" dirty="0"/>
              <a:t>)</a:t>
            </a:r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855" y="4876800"/>
            <a:ext cx="338137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33057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590800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3200" dirty="0"/>
              <a:t>the adversary can observe the points (</a:t>
            </a:r>
            <a:r>
              <a:rPr lang="en-US" altLang="en-US" sz="3200" dirty="0" err="1"/>
              <a:t>n</a:t>
            </a:r>
            <a:r>
              <a:rPr lang="en-US" altLang="en-US" sz="3200" baseline="-25000" dirty="0" err="1"/>
              <a:t>i</a:t>
            </a:r>
            <a:r>
              <a:rPr lang="en-US" altLang="en-US" sz="3200" dirty="0"/>
              <a:t>, x</a:t>
            </a:r>
            <a:r>
              <a:rPr lang="en-US" altLang="en-US" sz="3200" baseline="-25000" dirty="0"/>
              <a:t>i</a:t>
            </a:r>
            <a:r>
              <a:rPr lang="en-US" altLang="en-US" sz="3200" dirty="0"/>
              <a:t>) and the times (</a:t>
            </a:r>
            <a:r>
              <a:rPr lang="en-US" altLang="en-US" sz="3200" dirty="0" err="1">
                <a:latin typeface="Symbol" pitchFamily="18" charset="2"/>
              </a:rPr>
              <a:t>t</a:t>
            </a:r>
            <a:r>
              <a:rPr lang="en-US" altLang="en-US" sz="3200" baseline="-25000" dirty="0" err="1"/>
              <a:t>i</a:t>
            </a:r>
            <a:r>
              <a:rPr lang="en-US" altLang="en-US" sz="3200" dirty="0"/>
              <a:t>, </a:t>
            </a:r>
            <a:r>
              <a:rPr lang="en-US" altLang="en-US" sz="3200" dirty="0" err="1"/>
              <a:t>t</a:t>
            </a:r>
            <a:r>
              <a:rPr lang="en-US" altLang="en-US" sz="3200" baseline="-25000" dirty="0" err="1"/>
              <a:t>i</a:t>
            </a:r>
            <a:r>
              <a:rPr lang="en-US" altLang="en-US" sz="3200" dirty="0"/>
              <a:t>) of enter and exit events (N</a:t>
            </a:r>
            <a:r>
              <a:rPr lang="en-US" altLang="en-US" sz="3200" baseline="-25000" dirty="0"/>
              <a:t>i</a:t>
            </a:r>
            <a:r>
              <a:rPr lang="en-US" altLang="en-US" sz="3200" dirty="0"/>
              <a:t>, X</a:t>
            </a:r>
            <a:r>
              <a:rPr lang="en-US" altLang="en-US" sz="3200" baseline="-25000" dirty="0"/>
              <a:t>i</a:t>
            </a:r>
            <a:r>
              <a:rPr lang="en-US" altLang="en-US" sz="3200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sz="3200" dirty="0"/>
              <a:t>by assumption, the nodes change pseudonyms inside the mix zone </a:t>
            </a:r>
            <a:r>
              <a:rPr lang="en-US" altLang="en-US" sz="3200" dirty="0">
                <a:sym typeface="Wingdings" pitchFamily="2" charset="2"/>
              </a:rPr>
              <a:t> there’s no easy way to determine</a:t>
            </a:r>
            <a:r>
              <a:rPr lang="en-US" altLang="en-US" sz="3200" dirty="0"/>
              <a:t> which exit event corresponds to which enter event</a:t>
            </a:r>
          </a:p>
          <a:p>
            <a:pPr>
              <a:lnSpc>
                <a:spcPct val="90000"/>
              </a:lnSpc>
            </a:pPr>
            <a:r>
              <a:rPr lang="en-US" altLang="en-US" sz="3200" dirty="0"/>
              <a:t>each possible mapping between exit and enter events is represented by a permutation </a:t>
            </a:r>
            <a:r>
              <a:rPr lang="en-US" altLang="en-US" sz="3200" dirty="0">
                <a:latin typeface="Symbol" pitchFamily="18" charset="2"/>
              </a:rPr>
              <a:t>p</a:t>
            </a:r>
            <a:r>
              <a:rPr lang="en-US" altLang="en-US" sz="3200" dirty="0"/>
              <a:t> of {1, 2, …, k}:</a:t>
            </a:r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419600"/>
            <a:ext cx="380047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99090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Another </a:t>
            </a:r>
            <a:r>
              <a:rPr lang="en-US" dirty="0"/>
              <a:t>P</a:t>
            </a:r>
            <a:r>
              <a:rPr lang="en-US" dirty="0" smtClean="0"/>
              <a:t>rivacy 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dirty="0"/>
              <a:t>tracking game: </a:t>
            </a:r>
          </a:p>
          <a:p>
            <a:pPr lvl="1"/>
            <a:r>
              <a:rPr lang="en-US" altLang="en-US" dirty="0"/>
              <a:t>the adversary picks a vehicle v in the observed zone</a:t>
            </a:r>
          </a:p>
          <a:p>
            <a:pPr lvl="1"/>
            <a:r>
              <a:rPr lang="en-US" altLang="en-US" dirty="0"/>
              <a:t>she tracks </a:t>
            </a:r>
            <a:r>
              <a:rPr lang="en-US" altLang="en-US" i="1" dirty="0"/>
              <a:t>v</a:t>
            </a:r>
            <a:r>
              <a:rPr lang="en-US" altLang="en-US" dirty="0"/>
              <a:t> until it enters the mix zone at port </a:t>
            </a:r>
            <a:r>
              <a:rPr lang="en-US" altLang="en-US" i="1" dirty="0"/>
              <a:t>s</a:t>
            </a:r>
          </a:p>
          <a:p>
            <a:pPr lvl="1"/>
            <a:r>
              <a:rPr lang="en-US" altLang="en-US" dirty="0"/>
              <a:t>then, she observes the exiting events until time T (where the probability that v leaves the mix zone until T is close to one)</a:t>
            </a:r>
          </a:p>
          <a:p>
            <a:pPr lvl="1"/>
            <a:r>
              <a:rPr lang="en-US" altLang="en-US" dirty="0"/>
              <a:t>for each exiting vehicle at port j and time t, the adversary computes </a:t>
            </a:r>
            <a:r>
              <a:rPr lang="en-US" altLang="en-US" i="1" dirty="0" err="1"/>
              <a:t>q</a:t>
            </a:r>
            <a:r>
              <a:rPr lang="en-US" altLang="en-US" i="1" baseline="-25000" dirty="0" err="1"/>
              <a:t>jt</a:t>
            </a:r>
            <a:r>
              <a:rPr lang="en-US" altLang="en-US" i="1" dirty="0"/>
              <a:t> =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sj</a:t>
            </a:r>
            <a:r>
              <a:rPr lang="en-US" altLang="en-US" i="1" dirty="0" err="1"/>
              <a:t>d</a:t>
            </a:r>
            <a:r>
              <a:rPr lang="en-US" altLang="en-US" i="1" baseline="-25000" dirty="0" err="1"/>
              <a:t>sj</a:t>
            </a:r>
            <a:r>
              <a:rPr lang="en-US" altLang="en-US" i="1" dirty="0"/>
              <a:t>(t)</a:t>
            </a:r>
          </a:p>
          <a:p>
            <a:pPr lvl="1"/>
            <a:r>
              <a:rPr lang="en-US" altLang="en-US" dirty="0"/>
              <a:t>the adversary decides to the exiting vehicle </a:t>
            </a:r>
            <a:r>
              <a:rPr lang="en-US" altLang="en-US" i="1" dirty="0"/>
              <a:t>v’</a:t>
            </a:r>
            <a:r>
              <a:rPr lang="en-US" altLang="en-US" dirty="0"/>
              <a:t> for which </a:t>
            </a:r>
            <a:r>
              <a:rPr lang="en-US" altLang="en-US" i="1" dirty="0" err="1"/>
              <a:t>q</a:t>
            </a:r>
            <a:r>
              <a:rPr lang="en-US" altLang="en-US" i="1" baseline="-25000" dirty="0" err="1"/>
              <a:t>jt</a:t>
            </a:r>
            <a:r>
              <a:rPr lang="en-US" altLang="en-US" dirty="0"/>
              <a:t> is maximal</a:t>
            </a:r>
          </a:p>
          <a:p>
            <a:pPr lvl="2"/>
            <a:r>
              <a:rPr lang="en-US" altLang="en-US" sz="1800" dirty="0"/>
              <a:t>this realizes a Bayesian decision (minimizes the error probability of the decision)</a:t>
            </a:r>
          </a:p>
          <a:p>
            <a:pPr lvl="1"/>
            <a:r>
              <a:rPr lang="en-US" altLang="en-US" dirty="0"/>
              <a:t>the adversary wins if </a:t>
            </a:r>
            <a:r>
              <a:rPr lang="en-US" altLang="en-US" i="1" dirty="0"/>
              <a:t>v’ = </a:t>
            </a:r>
            <a:r>
              <a:rPr lang="en-US" altLang="en-US" i="1" dirty="0" smtClean="0"/>
              <a:t>v</a:t>
            </a:r>
            <a:endParaRPr lang="en-US" altLang="en-US" dirty="0"/>
          </a:p>
          <a:p>
            <a:r>
              <a:rPr lang="en-US" altLang="en-US" dirty="0"/>
              <a:t>the level of privacy achieved is characterized by the success probability of the adversary</a:t>
            </a:r>
          </a:p>
          <a:p>
            <a:pPr lvl="1"/>
            <a:r>
              <a:rPr lang="en-US" altLang="en-US" dirty="0"/>
              <a:t>if success probability is high, then level of privacy is 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6329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Privacy Preserving Routing in Ad hoc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Goal: </a:t>
            </a:r>
            <a:r>
              <a:rPr lang="en-US" altLang="en-US" dirty="0" err="1"/>
              <a:t>unlinkability</a:t>
            </a:r>
            <a:r>
              <a:rPr lang="en-US" altLang="en-US" dirty="0"/>
              <a:t> (make it very hard for a global observer to know who communicates with whom)</a:t>
            </a:r>
          </a:p>
          <a:p>
            <a:endParaRPr lang="en-US" altLang="en-US" dirty="0"/>
          </a:p>
          <a:p>
            <a:r>
              <a:rPr lang="en-US" altLang="en-US" dirty="0"/>
              <a:t>Some nodes may be compromised </a:t>
            </a:r>
            <a:r>
              <a:rPr lang="en-US" altLang="en-US" dirty="0">
                <a:sym typeface="Wingdings" pitchFamily="2" charset="2"/>
              </a:rPr>
              <a:t> </a:t>
            </a:r>
            <a:r>
              <a:rPr lang="en-US" altLang="en-US" dirty="0"/>
              <a:t>even the forwarding nodes should not know who the source and the destination are</a:t>
            </a:r>
          </a:p>
          <a:p>
            <a:endParaRPr lang="en-US" altLang="en-US" dirty="0"/>
          </a:p>
          <a:p>
            <a:r>
              <a:rPr lang="en-US" altLang="en-US" dirty="0"/>
              <a:t>We also want to hide the identity of the forwarding nodes from each other (because this information would be useful for the attacker)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5436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Effective but inefficient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4290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Route establishment: flooding the network with a route </a:t>
            </a:r>
            <a:r>
              <a:rPr lang="en-US" dirty="0" smtClean="0"/>
              <a:t>request</a:t>
            </a:r>
            <a:endParaRPr lang="en-US" dirty="0"/>
          </a:p>
          <a:p>
            <a:pPr>
              <a:defRPr/>
            </a:pPr>
            <a:r>
              <a:rPr lang="en-US" dirty="0"/>
              <a:t>Source:</a:t>
            </a:r>
          </a:p>
          <a:p>
            <a:pPr lvl="1">
              <a:defRPr/>
            </a:pPr>
            <a:r>
              <a:rPr lang="en-US" dirty="0"/>
              <a:t>generates an asymmetric key-pair (K,K</a:t>
            </a:r>
            <a:r>
              <a:rPr lang="en-US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</a:t>
            </a:r>
            <a:r>
              <a:rPr lang="en-US" dirty="0"/>
              <a:t>), a secret key k</a:t>
            </a:r>
            <a:r>
              <a:rPr lang="en-US" baseline="-25000" dirty="0"/>
              <a:t>0</a:t>
            </a:r>
            <a:r>
              <a:rPr lang="en-US" dirty="0"/>
              <a:t>, and a nonce n</a:t>
            </a:r>
            <a:r>
              <a:rPr lang="en-US" baseline="-25000" dirty="0"/>
              <a:t>0</a:t>
            </a:r>
          </a:p>
          <a:p>
            <a:pPr lvl="1">
              <a:defRPr/>
            </a:pPr>
            <a:r>
              <a:rPr lang="en-US" dirty="0"/>
              <a:t>Encrypts D, S, and K</a:t>
            </a:r>
            <a:r>
              <a:rPr lang="en-US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with the public key K</a:t>
            </a:r>
            <a:r>
              <a:rPr lang="en-US" baseline="-25000" dirty="0"/>
              <a:t>D</a:t>
            </a:r>
            <a:r>
              <a:rPr lang="en-US" dirty="0"/>
              <a:t> of the destination</a:t>
            </a:r>
          </a:p>
          <a:p>
            <a:pPr lvl="1">
              <a:defRPr/>
            </a:pPr>
            <a:r>
              <a:rPr lang="en-US" dirty="0"/>
              <a:t>Encrypts k</a:t>
            </a:r>
            <a:r>
              <a:rPr lang="en-US" baseline="-25000" dirty="0"/>
              <a:t>0</a:t>
            </a:r>
            <a:r>
              <a:rPr lang="en-US" dirty="0"/>
              <a:t> and n</a:t>
            </a:r>
            <a:r>
              <a:rPr lang="en-US" baseline="-25000" dirty="0"/>
              <a:t>0</a:t>
            </a:r>
            <a:r>
              <a:rPr lang="en-US" dirty="0"/>
              <a:t> with K</a:t>
            </a:r>
          </a:p>
          <a:p>
            <a:pPr lvl="1">
              <a:defRPr/>
            </a:pPr>
            <a:r>
              <a:rPr lang="en-US" dirty="0"/>
              <a:t>Broadcasts the route request: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5334000"/>
            <a:ext cx="4251325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0440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ID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Network IDs/addresses can facilitate tracking, profiling, inference etc.</a:t>
            </a:r>
          </a:p>
          <a:p>
            <a:pPr lvl="1"/>
            <a:r>
              <a:rPr lang="en-US" dirty="0" smtClean="0"/>
              <a:t>Ex: a network service provider sees device A connect to a network in </a:t>
            </a:r>
            <a:r>
              <a:rPr lang="en-US" dirty="0" err="1" smtClean="0"/>
              <a:t>Pgh</a:t>
            </a:r>
            <a:r>
              <a:rPr lang="en-US" dirty="0" smtClean="0"/>
              <a:t>, then to another network in DC, then to another network in SF -&gt; the service provider can create a profile of the device owner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Ex: an eavesdropper sees device A show up and connects to a network at the same time every day -&gt; the eavesdropper can temporarily profile the user to learn when they will be away from home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12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Effective but inefficient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F1 receives this route request</a:t>
            </a:r>
          </a:p>
          <a:p>
            <a:pPr>
              <a:defRPr/>
            </a:pPr>
            <a:r>
              <a:rPr lang="en-US" dirty="0"/>
              <a:t>It verifies if it is the target of the request:</a:t>
            </a:r>
          </a:p>
          <a:p>
            <a:pPr lvl="1">
              <a:defRPr/>
            </a:pPr>
            <a:r>
              <a:rPr lang="en-US" dirty="0"/>
              <a:t>decrypts                       </a:t>
            </a:r>
            <a:r>
              <a:rPr lang="en-US" dirty="0" smtClean="0"/>
              <a:t>with </a:t>
            </a:r>
            <a:r>
              <a:rPr lang="en-US" dirty="0"/>
              <a:t>its </a:t>
            </a:r>
            <a:r>
              <a:rPr lang="en-US" dirty="0" smtClean="0"/>
              <a:t>K</a:t>
            </a:r>
            <a:r>
              <a:rPr lang="en-US" baseline="30000" dirty="0" smtClean="0"/>
              <a:t>-1</a:t>
            </a:r>
            <a:endParaRPr lang="en-US" dirty="0"/>
          </a:p>
          <a:p>
            <a:pPr>
              <a:defRPr/>
            </a:pPr>
            <a:r>
              <a:rPr lang="en-US" dirty="0"/>
              <a:t>If F1 is not the target:</a:t>
            </a:r>
          </a:p>
          <a:p>
            <a:pPr lvl="1">
              <a:defRPr/>
            </a:pPr>
            <a:r>
              <a:rPr lang="en-US" dirty="0"/>
              <a:t>Generates a secret key k</a:t>
            </a:r>
            <a:r>
              <a:rPr lang="en-US" baseline="-25000" dirty="0"/>
              <a:t>1</a:t>
            </a:r>
            <a:r>
              <a:rPr lang="en-US" dirty="0"/>
              <a:t> and a nonce n</a:t>
            </a:r>
            <a:r>
              <a:rPr lang="en-US" baseline="-25000" dirty="0"/>
              <a:t>1</a:t>
            </a:r>
          </a:p>
          <a:p>
            <a:pPr lvl="1">
              <a:defRPr/>
            </a:pPr>
            <a:r>
              <a:rPr lang="en-US" dirty="0"/>
              <a:t>Concatenates them to            </a:t>
            </a:r>
          </a:p>
          <a:p>
            <a:pPr lvl="1">
              <a:defRPr/>
            </a:pPr>
            <a:r>
              <a:rPr lang="en-US" dirty="0"/>
              <a:t>Encrypts the result with K</a:t>
            </a:r>
          </a:p>
          <a:p>
            <a:pPr lvl="1">
              <a:defRPr/>
            </a:pPr>
            <a:r>
              <a:rPr lang="en-US" dirty="0"/>
              <a:t>Broadcasts 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3200"/>
            <a:ext cx="1919288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5486400"/>
            <a:ext cx="66421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73053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Effective but inefficient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/>
              <a:t>D attempts to decrypt                      and it succeeds</a:t>
            </a:r>
          </a:p>
          <a:p>
            <a:r>
              <a:rPr lang="en-US" altLang="en-US" dirty="0"/>
              <a:t>D broadcasts a dummy request: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It decrypts                                              and obtains the secret keys and the </a:t>
            </a:r>
            <a:r>
              <a:rPr lang="en-US" altLang="en-US" dirty="0" err="1"/>
              <a:t>nonces</a:t>
            </a:r>
            <a:r>
              <a:rPr lang="en-US" altLang="en-US" dirty="0"/>
              <a:t> of the forwarding </a:t>
            </a:r>
            <a:r>
              <a:rPr lang="en-US" altLang="en-US" dirty="0" smtClean="0"/>
              <a:t>nodes</a:t>
            </a:r>
            <a:endParaRPr lang="en-US" altLang="en-US" dirty="0"/>
          </a:p>
          <a:p>
            <a:r>
              <a:rPr lang="en-US" altLang="en-US" dirty="0"/>
              <a:t>It generates a link key for each link and sends a route reply: 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676400"/>
            <a:ext cx="19177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667000"/>
            <a:ext cx="47434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657600"/>
            <a:ext cx="4117975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7" y="5486400"/>
            <a:ext cx="8521700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87252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Effective but inefficient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/>
              <a:t>F</a:t>
            </a:r>
            <a:r>
              <a:rPr lang="en-US" baseline="-25000" dirty="0"/>
              <a:t>i</a:t>
            </a:r>
            <a:r>
              <a:rPr lang="en-US" dirty="0"/>
              <a:t> receives route reply: decrypts it with </a:t>
            </a:r>
            <a:r>
              <a:rPr lang="en-US" dirty="0" err="1"/>
              <a:t>k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</a:p>
          <a:p>
            <a:pPr>
              <a:defRPr/>
            </a:pPr>
            <a:r>
              <a:rPr lang="en-US" dirty="0"/>
              <a:t>If </a:t>
            </a:r>
            <a:r>
              <a:rPr lang="en-US" dirty="0" err="1"/>
              <a:t>k</a:t>
            </a:r>
            <a:r>
              <a:rPr lang="en-US" baseline="-25000" dirty="0" err="1"/>
              <a:t>i</a:t>
            </a:r>
            <a:r>
              <a:rPr lang="en-US" dirty="0"/>
              <a:t> works: checks if it received back its </a:t>
            </a:r>
            <a:r>
              <a:rPr lang="en-US" dirty="0" err="1"/>
              <a:t>n</a:t>
            </a:r>
            <a:r>
              <a:rPr lang="en-US" baseline="-25000" dirty="0" err="1"/>
              <a:t>i</a:t>
            </a:r>
            <a:endParaRPr lang="en-US" baseline="-25000" dirty="0"/>
          </a:p>
          <a:p>
            <a:pPr>
              <a:defRPr/>
            </a:pPr>
            <a:r>
              <a:rPr lang="en-US" dirty="0"/>
              <a:t>If this is the case: </a:t>
            </a:r>
          </a:p>
          <a:p>
            <a:pPr lvl="1">
              <a:defRPr/>
            </a:pPr>
            <a:r>
              <a:rPr lang="en-US" dirty="0"/>
              <a:t>F</a:t>
            </a:r>
            <a:r>
              <a:rPr lang="en-US" baseline="-25000" dirty="0"/>
              <a:t>i</a:t>
            </a:r>
            <a:r>
              <a:rPr lang="en-US" dirty="0"/>
              <a:t> peels the outer layer off the route reply</a:t>
            </a:r>
          </a:p>
          <a:p>
            <a:pPr lvl="1">
              <a:defRPr/>
            </a:pPr>
            <a:r>
              <a:rPr lang="en-US" dirty="0"/>
              <a:t>Applies some padding to retain its original length</a:t>
            </a:r>
          </a:p>
          <a:p>
            <a:pPr lvl="1">
              <a:defRPr/>
            </a:pPr>
            <a:r>
              <a:rPr lang="en-US" dirty="0"/>
              <a:t> Re-broadcasts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Sending data:</a:t>
            </a:r>
          </a:p>
          <a:p>
            <a:pPr lvl="1">
              <a:defRPr/>
            </a:pPr>
            <a:r>
              <a:rPr lang="en-US" dirty="0"/>
              <a:t>Source encrypts the packet with k</a:t>
            </a:r>
            <a:r>
              <a:rPr lang="en-US" baseline="30000" dirty="0"/>
              <a:t>out</a:t>
            </a:r>
            <a:r>
              <a:rPr lang="en-US" baseline="-25000" dirty="0"/>
              <a:t>0</a:t>
            </a:r>
            <a:r>
              <a:rPr lang="en-US" dirty="0"/>
              <a:t> and broadcasts it</a:t>
            </a:r>
          </a:p>
          <a:p>
            <a:pPr lvl="1">
              <a:defRPr/>
            </a:pPr>
            <a:r>
              <a:rPr lang="en-US" dirty="0"/>
              <a:t>Each node tries to decrypt it with its incoming link keys</a:t>
            </a:r>
          </a:p>
          <a:p>
            <a:pPr lvl="1">
              <a:defRPr/>
            </a:pPr>
            <a:r>
              <a:rPr lang="en-US" dirty="0"/>
              <a:t>If F</a:t>
            </a:r>
            <a:r>
              <a:rPr lang="en-US" baseline="-25000" dirty="0"/>
              <a:t>i</a:t>
            </a:r>
            <a:r>
              <a:rPr lang="en-US" dirty="0"/>
              <a:t> succeeds to decrypt the packet with </a:t>
            </a:r>
            <a:r>
              <a:rPr lang="en-US" dirty="0" err="1"/>
              <a:t>k</a:t>
            </a:r>
            <a:r>
              <a:rPr lang="en-US" baseline="-25000" dirty="0" err="1"/>
              <a:t>i</a:t>
            </a:r>
            <a:r>
              <a:rPr lang="en-US" baseline="30000" dirty="0" err="1"/>
              <a:t>in</a:t>
            </a:r>
            <a:r>
              <a:rPr lang="en-US" dirty="0"/>
              <a:t>: it re-encrypts it with </a:t>
            </a:r>
            <a:r>
              <a:rPr lang="en-US" dirty="0" err="1"/>
              <a:t>k</a:t>
            </a:r>
            <a:r>
              <a:rPr lang="en-US" baseline="-25000" dirty="0" err="1"/>
              <a:t>i</a:t>
            </a:r>
            <a:r>
              <a:rPr lang="en-US" baseline="30000" dirty="0" err="1"/>
              <a:t>out</a:t>
            </a:r>
            <a:r>
              <a:rPr lang="en-US" dirty="0"/>
              <a:t>, and re-broadcasts it</a:t>
            </a:r>
          </a:p>
          <a:p>
            <a:pPr lvl="1">
              <a:defRPr/>
            </a:pPr>
            <a:r>
              <a:rPr lang="en-US" dirty="0"/>
              <a:t>Until the packet arrives to the destination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5126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Improving 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Much computation from the nodes:</a:t>
            </a:r>
          </a:p>
          <a:p>
            <a:pPr lvl="1">
              <a:defRPr/>
            </a:pPr>
            <a:r>
              <a:rPr lang="en-US" dirty="0"/>
              <a:t>Solution: replace the public key encryption with symmetric key encryption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Source and destination share a secret key </a:t>
            </a:r>
            <a:r>
              <a:rPr lang="en-US" dirty="0" err="1"/>
              <a:t>k</a:t>
            </a:r>
            <a:r>
              <a:rPr lang="en-US" baseline="-25000" dirty="0" err="1"/>
              <a:t>SD</a:t>
            </a:r>
            <a:r>
              <a:rPr lang="en-US" dirty="0"/>
              <a:t> and a counter </a:t>
            </a:r>
            <a:r>
              <a:rPr lang="en-US" dirty="0" err="1"/>
              <a:t>c</a:t>
            </a:r>
            <a:r>
              <a:rPr lang="en-US" baseline="-25000" dirty="0" err="1"/>
              <a:t>SD</a:t>
            </a:r>
            <a:endParaRPr lang="en-US" baseline="-25000" dirty="0"/>
          </a:p>
          <a:p>
            <a:pPr>
              <a:defRPr/>
            </a:pPr>
            <a:r>
              <a:rPr lang="en-US" dirty="0"/>
              <a:t>Source computes a one-time hint for the destination: h(</a:t>
            </a:r>
            <a:r>
              <a:rPr lang="en-US" dirty="0" err="1"/>
              <a:t>k</a:t>
            </a:r>
            <a:r>
              <a:rPr lang="en-US" baseline="-25000" dirty="0" err="1"/>
              <a:t>SD</a:t>
            </a:r>
            <a:r>
              <a:rPr lang="en-US" dirty="0" err="1"/>
              <a:t>,c</a:t>
            </a:r>
            <a:r>
              <a:rPr lang="en-US" baseline="-25000" dirty="0" err="1"/>
              <a:t>SD</a:t>
            </a:r>
            <a:r>
              <a:rPr lang="en-US" dirty="0"/>
              <a:t>)</a:t>
            </a:r>
          </a:p>
          <a:p>
            <a:pPr>
              <a:defRPr/>
            </a:pPr>
            <a:r>
              <a:rPr lang="en-US" dirty="0"/>
              <a:t>Each node can pre-compute the hint of each possible source:</a:t>
            </a:r>
          </a:p>
          <a:p>
            <a:pPr lvl="1">
              <a:defRPr/>
            </a:pPr>
            <a:r>
              <a:rPr lang="en-US" dirty="0"/>
              <a:t>only a table lookup when processing route request messages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637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Traffic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curious or malicious party can observe network traffic and analyze flow patterns to infer relationships</a:t>
            </a:r>
          </a:p>
          <a:p>
            <a:pPr lvl="1"/>
            <a:r>
              <a:rPr lang="en-US" dirty="0" smtClean="0"/>
              <a:t>Plaintext IDs can make this pretty easy</a:t>
            </a:r>
          </a:p>
          <a:p>
            <a:pPr lvl="1"/>
            <a:r>
              <a:rPr lang="en-US" dirty="0" smtClean="0"/>
              <a:t>Something like “conservation of flow” can allow traffic flow decoupling</a:t>
            </a:r>
          </a:p>
          <a:p>
            <a:pPr lvl="1"/>
            <a:r>
              <a:rPr lang="en-US" dirty="0" smtClean="0"/>
              <a:t>Inference capability depends on several factors:</a:t>
            </a:r>
          </a:p>
          <a:p>
            <a:pPr lvl="2"/>
            <a:r>
              <a:rPr lang="en-US" dirty="0" smtClean="0"/>
              <a:t>Network visibility – global or local view?</a:t>
            </a:r>
          </a:p>
          <a:p>
            <a:pPr lvl="2"/>
            <a:r>
              <a:rPr lang="en-US" dirty="0" smtClean="0"/>
              <a:t>Traffic density – dense or traffic distributions?</a:t>
            </a:r>
          </a:p>
          <a:p>
            <a:pPr marL="685800" lvl="2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59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Timing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Since network operations are typically at least somewhat delay sensitive, there are end-to-end correlations between transmission events</a:t>
            </a:r>
          </a:p>
          <a:p>
            <a:pPr lvl="1"/>
            <a:r>
              <a:rPr lang="en-US" dirty="0" smtClean="0"/>
              <a:t>Ex: node A transmit 10 packets, then neighboring node B transmits 10 packets of similar size -&gt; maybe B is relaying A’s traffic</a:t>
            </a:r>
          </a:p>
          <a:p>
            <a:pPr lvl="1"/>
            <a:r>
              <a:rPr lang="en-US" dirty="0" smtClean="0"/>
              <a:t>Depending on visibility and density, very little other information is needed, (</a:t>
            </a:r>
            <a:r>
              <a:rPr lang="en-US" dirty="0" err="1" smtClean="0"/>
              <a:t>eg</a:t>
            </a:r>
            <a:r>
              <a:rPr lang="en-US" dirty="0" smtClean="0"/>
              <a:t>. Strong hop-by-hop packet re-encryption doesn’t prevent timing analysis)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91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Understanding the 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type of network? Services? Etc. ?</a:t>
            </a:r>
          </a:p>
          <a:p>
            <a:pPr lvl="1"/>
            <a:r>
              <a:rPr lang="en-US" dirty="0"/>
              <a:t>WLAN, cellular, VANET, WSN </a:t>
            </a:r>
            <a:r>
              <a:rPr lang="en-US" dirty="0" smtClean="0"/>
              <a:t>..</a:t>
            </a:r>
          </a:p>
          <a:p>
            <a:r>
              <a:rPr lang="en-US" dirty="0" smtClean="0"/>
              <a:t>What is the attacker’s goal/ purpose?</a:t>
            </a:r>
          </a:p>
          <a:p>
            <a:pPr lvl="1"/>
            <a:r>
              <a:rPr lang="en-US" dirty="0" smtClean="0"/>
              <a:t>Real-time tracking, recovering past traces</a:t>
            </a:r>
          </a:p>
          <a:p>
            <a:pPr lvl="1"/>
            <a:r>
              <a:rPr lang="en-US" dirty="0" smtClean="0"/>
              <a:t>Robbery, personal safety, blackmail, mal-marketing, surveillance</a:t>
            </a:r>
          </a:p>
          <a:p>
            <a:r>
              <a:rPr lang="en-US" dirty="0" smtClean="0"/>
              <a:t>What granularity is needed for attack success?</a:t>
            </a:r>
          </a:p>
          <a:p>
            <a:pPr lvl="1"/>
            <a:r>
              <a:rPr lang="en-US" dirty="0" smtClean="0"/>
              <a:t>Relational, location-specific, region-specific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10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Privacy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Understanding the privacy goals</a:t>
            </a:r>
          </a:p>
          <a:p>
            <a:pPr lvl="1"/>
            <a:r>
              <a:rPr lang="en-US" dirty="0"/>
              <a:t>What needs to be protected?</a:t>
            </a:r>
          </a:p>
          <a:p>
            <a:pPr lvl="1"/>
            <a:r>
              <a:rPr lang="en-US" dirty="0"/>
              <a:t>What are the rules to be enforced</a:t>
            </a:r>
            <a:r>
              <a:rPr lang="en-US" dirty="0" smtClean="0"/>
              <a:t>?</a:t>
            </a:r>
          </a:p>
          <a:p>
            <a:r>
              <a:rPr lang="en-US" dirty="0" smtClean="0"/>
              <a:t>Understanding the threat</a:t>
            </a:r>
          </a:p>
          <a:p>
            <a:pPr lvl="1"/>
            <a:r>
              <a:rPr lang="en-US" dirty="0" smtClean="0"/>
              <a:t>What are attacker’s goals, capabilities, methods </a:t>
            </a:r>
            <a:r>
              <a:rPr lang="en-US" dirty="0" err="1" smtClean="0"/>
              <a:t>etc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Practicality of attacker assumptions?</a:t>
            </a:r>
          </a:p>
          <a:p>
            <a:r>
              <a:rPr lang="en-US" dirty="0" smtClean="0"/>
              <a:t>Metrics</a:t>
            </a:r>
          </a:p>
          <a:p>
            <a:pPr lvl="1"/>
            <a:r>
              <a:rPr lang="en-US" dirty="0" smtClean="0"/>
              <a:t>How to measure privacy protection and enforcement?</a:t>
            </a:r>
          </a:p>
          <a:p>
            <a:pPr lvl="1"/>
            <a:r>
              <a:rPr lang="en-US" dirty="0" smtClean="0"/>
              <a:t>How to evaluate and incorporate risk?</a:t>
            </a:r>
          </a:p>
        </p:txBody>
      </p:sp>
    </p:spTree>
    <p:extLst>
      <p:ext uri="{BB962C8B-B14F-4D97-AF65-F5344CB8AC3E}">
        <p14:creationId xmlns:p14="http://schemas.microsoft.com/office/powerpoint/2010/main" val="232923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Different Privacy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Profiling and tracking </a:t>
            </a:r>
            <a:r>
              <a:rPr lang="en-US" dirty="0" err="1" smtClean="0"/>
              <a:t>WiFi</a:t>
            </a:r>
            <a:r>
              <a:rPr lang="en-US" dirty="0" smtClean="0"/>
              <a:t> users</a:t>
            </a:r>
          </a:p>
          <a:p>
            <a:r>
              <a:rPr lang="en-US" dirty="0" smtClean="0"/>
              <a:t>Event/object inference in WSN</a:t>
            </a:r>
          </a:p>
          <a:p>
            <a:r>
              <a:rPr lang="en-US" dirty="0" smtClean="0"/>
              <a:t>Unauthorized user/car tracking in VANET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06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305</TotalTime>
  <Words>2291</Words>
  <Application>Microsoft Office PowerPoint</Application>
  <PresentationFormat>On-screen Show (4:3)</PresentationFormat>
  <Paragraphs>312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Median</vt:lpstr>
      <vt:lpstr>Privacy in WIRELESS NETWORKS </vt:lpstr>
      <vt:lpstr>Lecture Overview</vt:lpstr>
      <vt:lpstr>Privacy Issues</vt:lpstr>
      <vt:lpstr>ID Matching</vt:lpstr>
      <vt:lpstr>Traffic Analysis</vt:lpstr>
      <vt:lpstr>Timing Analysis</vt:lpstr>
      <vt:lpstr>Understanding the risks</vt:lpstr>
      <vt:lpstr>Privacy Challenges</vt:lpstr>
      <vt:lpstr>Different Privacy Concerns</vt:lpstr>
      <vt:lpstr>Traffic Anonymization</vt:lpstr>
      <vt:lpstr>WSN Location Privacy</vt:lpstr>
      <vt:lpstr>Source Location Privacy</vt:lpstr>
      <vt:lpstr>Privacy in Wireless Networks</vt:lpstr>
      <vt:lpstr>Privacy in RFID Systems</vt:lpstr>
      <vt:lpstr>RFID Applications today</vt:lpstr>
      <vt:lpstr>RFID Applications in the near future</vt:lpstr>
      <vt:lpstr>RFID Applications in the future</vt:lpstr>
      <vt:lpstr>RFID </vt:lpstr>
      <vt:lpstr>Classification of Privacy Protection approaches</vt:lpstr>
      <vt:lpstr>Dead tags</vt:lpstr>
      <vt:lpstr>“Sleep” tags</vt:lpstr>
      <vt:lpstr>Renaming tags</vt:lpstr>
      <vt:lpstr>Issues with Renaming</vt:lpstr>
      <vt:lpstr>Renaming</vt:lpstr>
      <vt:lpstr>Crypto-enabled tags</vt:lpstr>
      <vt:lpstr>Vehicular Networks</vt:lpstr>
      <vt:lpstr>Vehicular Communication</vt:lpstr>
      <vt:lpstr>Vehicular Communication</vt:lpstr>
      <vt:lpstr>Security and Privacy</vt:lpstr>
      <vt:lpstr>Security and Privacy</vt:lpstr>
      <vt:lpstr>Location Privacy in Vehicular Networks</vt:lpstr>
      <vt:lpstr>Adversary Model</vt:lpstr>
      <vt:lpstr>Concept of Mix-Zone</vt:lpstr>
      <vt:lpstr>Example of mix-zone</vt:lpstr>
      <vt:lpstr>Model of the Mix-Zone</vt:lpstr>
      <vt:lpstr>Observations</vt:lpstr>
      <vt:lpstr>Another Privacy Metric</vt:lpstr>
      <vt:lpstr>Privacy Preserving Routing in Ad hoc Networks</vt:lpstr>
      <vt:lpstr>Effective but inefficient solution</vt:lpstr>
      <vt:lpstr>Effective but inefficient solution</vt:lpstr>
      <vt:lpstr>Effective but inefficient solution</vt:lpstr>
      <vt:lpstr>Effective but inefficient solution</vt:lpstr>
      <vt:lpstr>Improving Efficiency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Privacy in WIRELESS NETWORKS </dc:title>
  <dc:creator>compuram</dc:creator>
  <cp:lastModifiedBy>compuram</cp:lastModifiedBy>
  <cp:revision>141</cp:revision>
  <dcterms:created xsi:type="dcterms:W3CDTF">2006-08-16T00:00:00Z</dcterms:created>
  <dcterms:modified xsi:type="dcterms:W3CDTF">2016-03-16T08:17:43Z</dcterms:modified>
</cp:coreProperties>
</file>