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8" r:id="rId3"/>
    <p:sldId id="270" r:id="rId4"/>
    <p:sldId id="279" r:id="rId5"/>
    <p:sldId id="287" r:id="rId6"/>
    <p:sldId id="288" r:id="rId7"/>
    <p:sldId id="295" r:id="rId8"/>
    <p:sldId id="292" r:id="rId9"/>
    <p:sldId id="293" r:id="rId10"/>
    <p:sldId id="294" r:id="rId11"/>
    <p:sldId id="291" r:id="rId12"/>
    <p:sldId id="27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4890" autoAdjust="0"/>
    <p:restoredTop sz="94705" autoAdjust="0"/>
  </p:normalViewPr>
  <p:slideViewPr>
    <p:cSldViewPr>
      <p:cViewPr varScale="1">
        <p:scale>
          <a:sx n="89" d="100"/>
          <a:sy n="89" d="100"/>
        </p:scale>
        <p:origin x="725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DDEC8-0004-4A17-A5C7-289615D67E47}" type="datetimeFigureOut">
              <a:rPr lang="en-US" smtClean="0"/>
              <a:pPr/>
              <a:t>12/4/2013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C8B5A-EA9A-47D8-98DD-3E6720C4E3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73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Keymap</a:t>
            </a:r>
            <a:r>
              <a:rPr lang="en-US" dirty="0" smtClean="0"/>
              <a:t> has entries</a:t>
            </a:r>
            <a:r>
              <a:rPr lang="en-US" baseline="0" dirty="0" smtClean="0"/>
              <a:t> of objects in volumes and archives in glacier, here we are concerned about archives in glacier.</a:t>
            </a:r>
          </a:p>
          <a:p>
            <a:r>
              <a:rPr lang="en-US" baseline="0" dirty="0" smtClean="0"/>
              <a:t>Key/Object === </a:t>
            </a:r>
            <a:r>
              <a:rPr lang="en-US" baseline="0" dirty="0" err="1" smtClean="0"/>
              <a:t>archiveId</a:t>
            </a:r>
            <a:r>
              <a:rPr lang="en-US" baseline="0" dirty="0" smtClean="0"/>
              <a:t>/Archive</a:t>
            </a:r>
          </a:p>
          <a:p>
            <a:r>
              <a:rPr lang="en-US" baseline="0" dirty="0" smtClean="0"/>
              <a:t>Bucket === vault</a:t>
            </a:r>
          </a:p>
          <a:p>
            <a:r>
              <a:rPr lang="en-US" baseline="0" dirty="0" err="1" smtClean="0"/>
              <a:t>Listbucket</a:t>
            </a:r>
            <a:r>
              <a:rPr lang="en-US" baseline="0" dirty="0" smtClean="0"/>
              <a:t> === </a:t>
            </a:r>
            <a:r>
              <a:rPr lang="en-US" baseline="0" dirty="0" err="1" smtClean="0"/>
              <a:t>listvaults</a:t>
            </a:r>
            <a:endParaRPr lang="en-US" baseline="0" dirty="0" smtClean="0"/>
          </a:p>
          <a:p>
            <a:r>
              <a:rPr lang="en-US" baseline="0" dirty="0" err="1" smtClean="0"/>
              <a:t>Listkeys</a:t>
            </a:r>
            <a:r>
              <a:rPr lang="en-US" baseline="0" dirty="0" smtClean="0"/>
              <a:t> === inventory</a:t>
            </a:r>
          </a:p>
          <a:p>
            <a:r>
              <a:rPr lang="en-US" baseline="0" dirty="0" err="1" smtClean="0"/>
              <a:t>GlacierIntegration</a:t>
            </a:r>
            <a:r>
              <a:rPr lang="en-US" baseline="0" dirty="0" smtClean="0"/>
              <a:t>.</a:t>
            </a:r>
            <a:endParaRPr lang="en-US" dirty="0" smtClean="0"/>
          </a:p>
          <a:p>
            <a:r>
              <a:rPr lang="en-US" dirty="0" smtClean="0"/>
              <a:t>Lifecycle owns the mapping</a:t>
            </a:r>
          </a:p>
          <a:p>
            <a:r>
              <a:rPr lang="en-US" dirty="0" smtClean="0"/>
              <a:t>Events:</a:t>
            </a:r>
            <a:r>
              <a:rPr lang="en-US" baseline="0" dirty="0" smtClean="0"/>
              <a:t> Lifecycle team in Jan: the archives were not completely uploaded to Glacier.</a:t>
            </a:r>
          </a:p>
          <a:p>
            <a:r>
              <a:rPr lang="en-US" baseline="0" dirty="0" smtClean="0"/>
              <a:t>            </a:t>
            </a:r>
            <a:r>
              <a:rPr lang="en-US" baseline="0" dirty="0" err="1" smtClean="0"/>
              <a:t>Keymap</a:t>
            </a:r>
            <a:r>
              <a:rPr lang="en-US" baseline="0" dirty="0" smtClean="0"/>
              <a:t> team in April: During reconciliation they restored some deleted keys.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C8B5A-EA9A-47D8-98DD-3E6720C4E3E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430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Keymap</a:t>
            </a:r>
            <a:r>
              <a:rPr lang="en-US" dirty="0" smtClean="0"/>
              <a:t> has entries</a:t>
            </a:r>
            <a:r>
              <a:rPr lang="en-US" baseline="0" dirty="0" smtClean="0"/>
              <a:t> of objects in volumes and archives in glacier, here we are concerned about archives in glacier.</a:t>
            </a:r>
          </a:p>
          <a:p>
            <a:r>
              <a:rPr lang="en-US" baseline="0" dirty="0" smtClean="0"/>
              <a:t>Key/Object === </a:t>
            </a:r>
            <a:r>
              <a:rPr lang="en-US" baseline="0" dirty="0" err="1" smtClean="0"/>
              <a:t>archiveId</a:t>
            </a:r>
            <a:r>
              <a:rPr lang="en-US" baseline="0" dirty="0" smtClean="0"/>
              <a:t>/Archive</a:t>
            </a:r>
          </a:p>
          <a:p>
            <a:r>
              <a:rPr lang="en-US" baseline="0" dirty="0" smtClean="0"/>
              <a:t>Bucket === vault</a:t>
            </a:r>
          </a:p>
          <a:p>
            <a:r>
              <a:rPr lang="en-US" baseline="0" dirty="0" err="1" smtClean="0"/>
              <a:t>Listbucket</a:t>
            </a:r>
            <a:r>
              <a:rPr lang="en-US" baseline="0" dirty="0" smtClean="0"/>
              <a:t> === </a:t>
            </a:r>
            <a:r>
              <a:rPr lang="en-US" baseline="0" dirty="0" err="1" smtClean="0"/>
              <a:t>listvaults</a:t>
            </a:r>
            <a:endParaRPr lang="en-US" baseline="0" dirty="0" smtClean="0"/>
          </a:p>
          <a:p>
            <a:r>
              <a:rPr lang="en-US" baseline="0" dirty="0" err="1" smtClean="0"/>
              <a:t>Listkeys</a:t>
            </a:r>
            <a:r>
              <a:rPr lang="en-US" baseline="0" dirty="0" smtClean="0"/>
              <a:t> === inventory</a:t>
            </a:r>
          </a:p>
          <a:p>
            <a:r>
              <a:rPr lang="en-US" baseline="0" dirty="0" err="1" smtClean="0"/>
              <a:t>GlacierIntegration</a:t>
            </a:r>
            <a:r>
              <a:rPr lang="en-US" baseline="0" dirty="0" smtClean="0"/>
              <a:t>.</a:t>
            </a:r>
            <a:endParaRPr lang="en-US" dirty="0" smtClean="0"/>
          </a:p>
          <a:p>
            <a:r>
              <a:rPr lang="en-US" dirty="0" smtClean="0"/>
              <a:t>Lifecycle owns the mapping</a:t>
            </a:r>
          </a:p>
          <a:p>
            <a:r>
              <a:rPr lang="en-US" dirty="0" smtClean="0"/>
              <a:t>Events:</a:t>
            </a:r>
            <a:r>
              <a:rPr lang="en-US" baseline="0" dirty="0" smtClean="0"/>
              <a:t> Lifecycle team in Jan: the archives were not completely uploaded to Glacier.</a:t>
            </a:r>
          </a:p>
          <a:p>
            <a:r>
              <a:rPr lang="en-US" baseline="0" dirty="0" smtClean="0"/>
              <a:t>            </a:t>
            </a:r>
            <a:r>
              <a:rPr lang="en-US" baseline="0" dirty="0" err="1" smtClean="0"/>
              <a:t>Keymap</a:t>
            </a:r>
            <a:r>
              <a:rPr lang="en-US" baseline="0" dirty="0" smtClean="0"/>
              <a:t> team in April: During reconciliation they restored some deleted keys.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C8B5A-EA9A-47D8-98DD-3E6720C4E3E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430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Keymap</a:t>
            </a:r>
            <a:r>
              <a:rPr lang="en-US" dirty="0" smtClean="0"/>
              <a:t> has entries</a:t>
            </a:r>
            <a:r>
              <a:rPr lang="en-US" baseline="0" dirty="0" smtClean="0"/>
              <a:t> of objects in volumes and archives in glacier, here we are concerned about archives in glacier.</a:t>
            </a:r>
          </a:p>
          <a:p>
            <a:r>
              <a:rPr lang="en-US" baseline="0" dirty="0" smtClean="0"/>
              <a:t>Key/Object === </a:t>
            </a:r>
            <a:r>
              <a:rPr lang="en-US" baseline="0" dirty="0" err="1" smtClean="0"/>
              <a:t>archiveId</a:t>
            </a:r>
            <a:r>
              <a:rPr lang="en-US" baseline="0" dirty="0" smtClean="0"/>
              <a:t>/Archive</a:t>
            </a:r>
          </a:p>
          <a:p>
            <a:r>
              <a:rPr lang="en-US" baseline="0" dirty="0" smtClean="0"/>
              <a:t>Bucket === vault</a:t>
            </a:r>
          </a:p>
          <a:p>
            <a:r>
              <a:rPr lang="en-US" baseline="0" dirty="0" err="1" smtClean="0"/>
              <a:t>Listbucket</a:t>
            </a:r>
            <a:r>
              <a:rPr lang="en-US" baseline="0" dirty="0" smtClean="0"/>
              <a:t> === </a:t>
            </a:r>
            <a:r>
              <a:rPr lang="en-US" baseline="0" dirty="0" err="1" smtClean="0"/>
              <a:t>listvaults</a:t>
            </a:r>
            <a:endParaRPr lang="en-US" baseline="0" dirty="0" smtClean="0"/>
          </a:p>
          <a:p>
            <a:r>
              <a:rPr lang="en-US" baseline="0" dirty="0" err="1" smtClean="0"/>
              <a:t>Listkeys</a:t>
            </a:r>
            <a:r>
              <a:rPr lang="en-US" baseline="0" dirty="0" smtClean="0"/>
              <a:t> === inventory</a:t>
            </a:r>
          </a:p>
          <a:p>
            <a:r>
              <a:rPr lang="en-US" baseline="0" dirty="0" err="1" smtClean="0"/>
              <a:t>GlacierIntegration</a:t>
            </a:r>
            <a:r>
              <a:rPr lang="en-US" baseline="0" dirty="0" smtClean="0"/>
              <a:t>.</a:t>
            </a:r>
            <a:endParaRPr lang="en-US" dirty="0" smtClean="0"/>
          </a:p>
          <a:p>
            <a:r>
              <a:rPr lang="en-US" dirty="0" smtClean="0"/>
              <a:t>Lifecycle owns the mapping</a:t>
            </a:r>
          </a:p>
          <a:p>
            <a:r>
              <a:rPr lang="en-US" dirty="0" smtClean="0"/>
              <a:t>Events:</a:t>
            </a:r>
            <a:r>
              <a:rPr lang="en-US" baseline="0" dirty="0" smtClean="0"/>
              <a:t> Lifecycle team in Jan: the archives were not completely uploaded to Glacier.</a:t>
            </a:r>
          </a:p>
          <a:p>
            <a:r>
              <a:rPr lang="en-US" baseline="0" dirty="0" smtClean="0"/>
              <a:t>            </a:t>
            </a:r>
            <a:r>
              <a:rPr lang="en-US" baseline="0" dirty="0" err="1" smtClean="0"/>
              <a:t>Keymap</a:t>
            </a:r>
            <a:r>
              <a:rPr lang="en-US" baseline="0" dirty="0" smtClean="0"/>
              <a:t> team in April: During reconciliation they restored some deleted keys.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C8B5A-EA9A-47D8-98DD-3E6720C4E3E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04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AEA8E-2667-49BB-B321-5267BF5B3430}" type="datetime1">
              <a:rPr lang="en-US" smtClean="0"/>
              <a:pPr/>
              <a:t>12/4/2013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685D111-D278-4F16-8B66-7B2B6C1300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1FC47-6807-479C-B98E-8BF8E361F9B4}" type="datetime1">
              <a:rPr lang="en-US" smtClean="0"/>
              <a:pPr/>
              <a:t>12/4/2013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5D111-D278-4F16-8B66-7B2B6C1300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B074-D0AD-4D28-99B7-337623605C97}" type="datetime1">
              <a:rPr lang="en-US" smtClean="0"/>
              <a:pPr/>
              <a:t>12/4/2013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5D111-D278-4F16-8B66-7B2B6C1300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B1986-BFD7-4C1C-B794-30FA02CFD786}" type="datetime1">
              <a:rPr lang="en-US" smtClean="0"/>
              <a:pPr/>
              <a:t>12/4/2013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5D111-D278-4F16-8B66-7B2B6C1300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FD3B-199B-4CC9-9590-B4CAEABD4A8D}" type="datetime1">
              <a:rPr lang="en-US" smtClean="0"/>
              <a:pPr/>
              <a:t>12/4/2013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85D111-D278-4F16-8B66-7B2B6C1300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5659D-A3D7-41BB-A791-810283F62266}" type="datetime1">
              <a:rPr lang="en-US" smtClean="0"/>
              <a:pPr/>
              <a:t>12/4/2013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5D111-D278-4F16-8B66-7B2B6C1300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E6E3-E035-47A7-BC3A-54DC8B18F78E}" type="datetime1">
              <a:rPr lang="en-US" smtClean="0"/>
              <a:pPr/>
              <a:t>12/4/2013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5D111-D278-4F16-8B66-7B2B6C1300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4BA2-8D19-49E5-8BA3-E1A97963AF99}" type="datetime1">
              <a:rPr lang="en-US" smtClean="0"/>
              <a:pPr/>
              <a:t>12/4/2013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5D111-D278-4F16-8B66-7B2B6C1300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6B8E-6ECC-42B2-BCA7-E11AE12EFDDA}" type="datetime1">
              <a:rPr lang="en-US" smtClean="0"/>
              <a:pPr/>
              <a:t>12/4/2013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5D111-D278-4F16-8B66-7B2B6C1300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9236-8523-4C19-96E4-F16CE54D113E}" type="datetime1">
              <a:rPr lang="en-US" smtClean="0"/>
              <a:pPr/>
              <a:t>12/4/2013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5D111-D278-4F16-8B66-7B2B6C1300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20CB-E12D-4D94-BACD-448251664ADE}" type="datetime1">
              <a:rPr lang="en-US" smtClean="0"/>
              <a:pPr/>
              <a:t>12/4/2013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Amazon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685D111-D278-4F16-8B66-7B2B6C1300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E384B6D1-ECBA-44B4-BBB1-08A0BD7D5409}" type="datetime1">
              <a:rPr lang="en-US" smtClean="0"/>
              <a:pPr/>
              <a:t>12/4/2013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Amazon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C685D111-D278-4F16-8B66-7B2B6C1300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oss.oracle.com/~smushran/ocfs2_dlm_design_draft.pdf" TargetMode="External"/><Relationship Id="rId2" Type="http://schemas.openxmlformats.org/officeDocument/2006/relationships/hyperlink" Target="https://www.usenix.org/legacy/event/usenix10/tech/full_papers/Hunt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077200" cy="2606040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4800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C</a:t>
            </a:r>
            <a:r>
              <a:rPr lang="en-US" sz="6000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-Lock</a:t>
            </a:r>
            <a:r>
              <a:rPr lang="en-US" sz="4800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: </a:t>
            </a:r>
            <a:br>
              <a:rPr lang="en-US" sz="4800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</a:br>
            <a:r>
              <a:rPr lang="en-US" sz="4800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A Distributed lock manager.</a:t>
            </a:r>
            <a:endParaRPr lang="en-US" sz="4800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4343400"/>
            <a:ext cx="312420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spc="0" dirty="0" err="1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</a:rPr>
              <a:t>Garima</a:t>
            </a:r>
            <a:r>
              <a:rPr lang="en-US" sz="1600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1600" spc="0" dirty="0" err="1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</a:rPr>
              <a:t>tiwari</a:t>
            </a:r>
            <a:r>
              <a:rPr lang="en-US" sz="1600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</a:rPr>
              <a:t>,</a:t>
            </a:r>
          </a:p>
          <a:p>
            <a:r>
              <a:rPr lang="en-US" sz="1600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</a:rPr>
              <a:t>Nachiket </a:t>
            </a:r>
            <a:r>
              <a:rPr lang="en-US" sz="1600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</a:rPr>
              <a:t>patil</a:t>
            </a:r>
            <a:r>
              <a:rPr lang="en-US" sz="1600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</a:rPr>
              <a:t>,</a:t>
            </a:r>
          </a:p>
          <a:p>
            <a:endParaRPr lang="en-US" sz="1600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</a:endParaRPr>
          </a:p>
          <a:p>
            <a:r>
              <a:rPr lang="en-US" sz="1600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</a:rPr>
              <a:t>Dept. </a:t>
            </a:r>
            <a:r>
              <a:rPr lang="en-US" sz="1600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</a:rPr>
              <a:t>cise</a:t>
            </a:r>
            <a:r>
              <a:rPr lang="en-US" sz="1600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</a:rPr>
              <a:t>, </a:t>
            </a:r>
            <a:r>
              <a:rPr lang="en-US" sz="1600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</a:rPr>
              <a:t>uf</a:t>
            </a:r>
            <a:endParaRPr lang="en-US" sz="1600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124200" y="4343400"/>
            <a:ext cx="312420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</a:rPr>
              <a:t>Hrishikesh</a:t>
            </a:r>
            <a:r>
              <a:rPr lang="en-US" sz="1600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1600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</a:rPr>
              <a:t>bj</a:t>
            </a:r>
            <a:r>
              <a:rPr lang="en-US" sz="1600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</a:rPr>
              <a:t>,</a:t>
            </a:r>
          </a:p>
          <a:p>
            <a:r>
              <a:rPr lang="en-US" sz="1600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</a:rPr>
              <a:t>Rohan</a:t>
            </a:r>
            <a:r>
              <a:rPr lang="en-US" sz="1600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1600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</a:rPr>
              <a:t>indurkar</a:t>
            </a:r>
            <a:r>
              <a:rPr lang="en-US" sz="1600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</a:rPr>
              <a:t>,</a:t>
            </a:r>
          </a:p>
          <a:p>
            <a:r>
              <a:rPr lang="en-US" sz="1600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</a:rPr>
              <a:t>Shweta</a:t>
            </a:r>
            <a:r>
              <a:rPr lang="en-US" sz="1600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1600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</a:rPr>
              <a:t>shridhar</a:t>
            </a:r>
            <a:endParaRPr lang="en-US" sz="1600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</a:endParaRPr>
          </a:p>
          <a:p>
            <a:endParaRPr lang="en-US" sz="1600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</a:endParaRPr>
          </a:p>
          <a:p>
            <a:r>
              <a:rPr lang="en-US" sz="1600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</a:rPr>
              <a:t>Dept. ECE, </a:t>
            </a:r>
            <a:r>
              <a:rPr lang="en-US" sz="1600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</a:rPr>
              <a:t>uf</a:t>
            </a:r>
            <a:endParaRPr lang="en-US" sz="1600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5D111-D278-4F16-8B66-7B2B6C13009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37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705600" cy="1371600"/>
          </a:xfrm>
        </p:spPr>
        <p:txBody>
          <a:bodyPr/>
          <a:lstStyle/>
          <a:p>
            <a:r>
              <a:rPr lang="en-US" dirty="0" smtClean="0"/>
              <a:t>Comparison with apache zookeeper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5913254"/>
              </p:ext>
            </p:extLst>
          </p:nvPr>
        </p:nvGraphicFramePr>
        <p:xfrm>
          <a:off x="457200" y="1752600"/>
          <a:ext cx="7620000" cy="48209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540000"/>
                <a:gridCol w="2540000"/>
                <a:gridCol w="254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C-Lock</a:t>
                      </a:r>
                      <a:endParaRPr lang="en-US" dirty="0"/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Zookeeper</a:t>
                      </a:r>
                      <a:endParaRPr lang="en-US" dirty="0"/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Approach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Narrow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Wide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Locks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Volatile, Linear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Volatile/ consistent, Hierarchical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Replica</a:t>
                      </a:r>
                      <a:r>
                        <a:rPr lang="en-US" sz="1200" baseline="0" dirty="0" smtClean="0"/>
                        <a:t> of </a:t>
                      </a:r>
                      <a:r>
                        <a:rPr lang="en-US" sz="1200" dirty="0" smtClean="0"/>
                        <a:t>Locks and Resources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Fully replicated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Fully Replicated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Inter host communication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Gossip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Unit Broadcast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Storage of locks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 memory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Database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Storage of Resources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Consistent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Volatile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Internal check for state</a:t>
                      </a:r>
                      <a:r>
                        <a:rPr lang="en-US" sz="1200" baseline="0" dirty="0" smtClean="0"/>
                        <a:t> for lock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Master Required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Lock grant decision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End</a:t>
                      </a:r>
                      <a:r>
                        <a:rPr lang="en-US" sz="1200" baseline="0" dirty="0" smtClean="0"/>
                        <a:t> host, through quorum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Master, no quorum.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Open session client </a:t>
                      </a:r>
                      <a:r>
                        <a:rPr lang="en-US" sz="1200" smtClean="0"/>
                        <a:t>- server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Deadlock detection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Failure</a:t>
                      </a:r>
                      <a:r>
                        <a:rPr lang="en-US" sz="1200" baseline="0" dirty="0" smtClean="0"/>
                        <a:t> recovery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Sync with other hosts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Logs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5D111-D278-4F16-8B66-7B2B6C13009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37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3890683"/>
              </p:ext>
            </p:extLst>
          </p:nvPr>
        </p:nvGraphicFramePr>
        <p:xfrm>
          <a:off x="457200" y="1752600"/>
          <a:ext cx="76200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/>
                <a:gridCol w="3276600"/>
                <a:gridCol w="1905000"/>
                <a:gridCol w="1905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#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Task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Completion %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Deadline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Background study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100%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09/30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100%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10/04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RESTFUL</a:t>
                      </a:r>
                      <a:r>
                        <a:rPr lang="en-US" baseline="0" dirty="0" smtClean="0"/>
                        <a:t> 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100%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10/18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Listener Modules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100%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10/25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Worker Module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100%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Client</a:t>
                      </a:r>
                      <a:r>
                        <a:rPr lang="en-US" baseline="0" dirty="0" smtClean="0"/>
                        <a:t> Library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100%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11/15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LockWalker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100%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11/15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Final Presentation &amp; demo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30%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11/30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5D111-D278-4F16-8B66-7B2B6C13009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41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733799"/>
          </a:xfrm>
        </p:spPr>
        <p:txBody>
          <a:bodyPr>
            <a:normAutofit fontScale="62500" lnSpcReduction="2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dirty="0"/>
              <a:t>Mike Burrows</a:t>
            </a:r>
            <a:r>
              <a:rPr lang="en-AU" b="0" dirty="0"/>
              <a:t>, “</a:t>
            </a:r>
            <a:r>
              <a:rPr lang="en-US" b="0" i="1" dirty="0"/>
              <a:t>The Chubby Lock Service for Loosely-Coupled Distributed Systems”</a:t>
            </a:r>
            <a:r>
              <a:rPr lang="en-AU" b="0" dirty="0"/>
              <a:t>, </a:t>
            </a:r>
            <a:r>
              <a:rPr lang="en-US" b="0" dirty="0"/>
              <a:t>OSDI'06: Seventh Symposium on Operating System Design and Implementation, Seattle, WA, November, 2006.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dirty="0" err="1"/>
              <a:t>Sungchune</a:t>
            </a:r>
            <a:r>
              <a:rPr lang="en-US" b="0" dirty="0"/>
              <a:t> </a:t>
            </a:r>
            <a:r>
              <a:rPr lang="en-US" b="0" dirty="0" err="1"/>
              <a:t>Choi,Minseuk</a:t>
            </a:r>
            <a:r>
              <a:rPr lang="en-US" b="0" dirty="0"/>
              <a:t> Choi, </a:t>
            </a:r>
            <a:r>
              <a:rPr lang="en-US" b="0" dirty="0" err="1"/>
              <a:t>Chunkyeong</a:t>
            </a:r>
            <a:r>
              <a:rPr lang="en-US" b="0" dirty="0"/>
              <a:t> Lee and </a:t>
            </a:r>
            <a:r>
              <a:rPr lang="en-US" b="0" dirty="0" err="1"/>
              <a:t>Hee</a:t>
            </a:r>
            <a:r>
              <a:rPr lang="en-US" b="0" dirty="0"/>
              <a:t> </a:t>
            </a:r>
            <a:r>
              <a:rPr lang="en-US" b="0" dirty="0" err="1"/>
              <a:t>Youn</a:t>
            </a:r>
            <a:r>
              <a:rPr lang="en-US" b="0" dirty="0"/>
              <a:t>, </a:t>
            </a:r>
            <a:r>
              <a:rPr lang="en-US" b="0" i="1" dirty="0"/>
              <a:t>“Distributed Lock Manager for Distributed File System in Shared-Disk Environment,”</a:t>
            </a:r>
            <a:r>
              <a:rPr lang="en-US" b="0" dirty="0"/>
              <a:t> 2010 10th IEEE International Conference on Computer and Information Technology(CIT 2010).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dirty="0"/>
              <a:t>James Cowling, Daniel Myers, Barbara </a:t>
            </a:r>
            <a:r>
              <a:rPr lang="en-US" b="0" dirty="0" err="1"/>
              <a:t>Liskov</a:t>
            </a:r>
            <a:r>
              <a:rPr lang="en-US" b="0" dirty="0"/>
              <a:t> , Rodrigo Rodrigues, and </a:t>
            </a:r>
            <a:r>
              <a:rPr lang="en-US" b="0" dirty="0" err="1"/>
              <a:t>Liuba</a:t>
            </a:r>
            <a:r>
              <a:rPr lang="en-US" b="0" dirty="0"/>
              <a:t> </a:t>
            </a:r>
            <a:r>
              <a:rPr lang="en-US" b="0" dirty="0" err="1"/>
              <a:t>Shrira</a:t>
            </a:r>
            <a:r>
              <a:rPr lang="en-US" b="0" dirty="0"/>
              <a:t>. </a:t>
            </a:r>
            <a:r>
              <a:rPr lang="en-US" b="0" i="1" dirty="0"/>
              <a:t>“HQ Replication: A Hybrid Quorum Protocol for Byzantine Fault Tolerance”</a:t>
            </a:r>
            <a:r>
              <a:rPr lang="en-US" b="0" dirty="0"/>
              <a:t> 7th USENIX Symposium on Operating System Design and Implementation (OSDI), Nov 2006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dirty="0"/>
              <a:t>David </a:t>
            </a:r>
            <a:r>
              <a:rPr lang="en-US" b="0" dirty="0" err="1"/>
              <a:t>Kempe</a:t>
            </a:r>
            <a:r>
              <a:rPr lang="en-US" b="0" dirty="0"/>
              <a:t>, </a:t>
            </a:r>
            <a:r>
              <a:rPr lang="en-US" b="0" dirty="0" err="1"/>
              <a:t>Alin</a:t>
            </a:r>
            <a:r>
              <a:rPr lang="en-US" b="0" dirty="0"/>
              <a:t> Dobra, and Johannes </a:t>
            </a:r>
            <a:r>
              <a:rPr lang="en-US" b="0" dirty="0" err="1"/>
              <a:t>Gehrke</a:t>
            </a:r>
            <a:r>
              <a:rPr lang="en-US" b="0" dirty="0"/>
              <a:t> </a:t>
            </a:r>
            <a:r>
              <a:rPr lang="en-US" b="0" i="1" dirty="0"/>
              <a:t>“Gossip-Based Computation of Aggregate Information”.</a:t>
            </a:r>
            <a:endParaRPr lang="en-US" b="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dirty="0"/>
              <a:t>Patrick Hunt, </a:t>
            </a:r>
            <a:r>
              <a:rPr lang="en-US" b="0" dirty="0" err="1"/>
              <a:t>Mahadev</a:t>
            </a:r>
            <a:r>
              <a:rPr lang="en-US" b="0" dirty="0"/>
              <a:t> </a:t>
            </a:r>
            <a:r>
              <a:rPr lang="en-US" b="0" dirty="0" err="1"/>
              <a:t>Konar</a:t>
            </a:r>
            <a:r>
              <a:rPr lang="en-US" b="0" dirty="0"/>
              <a:t>, </a:t>
            </a:r>
            <a:r>
              <a:rPr lang="en-US" b="0" dirty="0" err="1"/>
              <a:t>Flavio</a:t>
            </a:r>
            <a:r>
              <a:rPr lang="en-US" b="0" dirty="0"/>
              <a:t> P. </a:t>
            </a:r>
            <a:r>
              <a:rPr lang="en-US" b="0" dirty="0" err="1"/>
              <a:t>Junqueira</a:t>
            </a:r>
            <a:r>
              <a:rPr lang="en-US" b="0" dirty="0"/>
              <a:t> and Benjamin Reed, </a:t>
            </a:r>
            <a:r>
              <a:rPr lang="en-US" b="0" i="1" dirty="0"/>
              <a:t>“Apache </a:t>
            </a:r>
            <a:r>
              <a:rPr lang="en-US" b="0" i="1" dirty="0" err="1"/>
              <a:t>ZooKeeper</a:t>
            </a:r>
            <a:r>
              <a:rPr lang="en-US" b="0" i="1" dirty="0"/>
              <a:t>: Wait-free coordination for Internet-scale systems”, </a:t>
            </a:r>
            <a:r>
              <a:rPr lang="en-US" b="0" dirty="0"/>
              <a:t>Yahoo Research, </a:t>
            </a:r>
            <a:r>
              <a:rPr lang="en-US" b="0" dirty="0" err="1"/>
              <a:t>usenix</a:t>
            </a:r>
            <a:r>
              <a:rPr lang="en-US" b="0" dirty="0"/>
              <a:t>.</a:t>
            </a:r>
          </a:p>
          <a:p>
            <a:r>
              <a:rPr lang="en-US" b="0" dirty="0" smtClean="0"/>
              <a:t>	[</a:t>
            </a:r>
            <a:r>
              <a:rPr lang="en-US" b="0" u="sng" dirty="0">
                <a:hlinkClick r:id="rId2"/>
              </a:rPr>
              <a:t>https://www.usenix.org/legacy/event/usenix10/tech/full_papers/Hunt.pdf</a:t>
            </a:r>
            <a:r>
              <a:rPr lang="en-US" b="0" dirty="0"/>
              <a:t>]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dirty="0" err="1" smtClean="0"/>
              <a:t>Ozgur</a:t>
            </a:r>
            <a:r>
              <a:rPr lang="en-US" b="0" dirty="0" smtClean="0"/>
              <a:t> </a:t>
            </a:r>
            <a:r>
              <a:rPr lang="en-US" b="0" dirty="0" err="1"/>
              <a:t>Yuksel</a:t>
            </a:r>
            <a:r>
              <a:rPr lang="en-US" b="0" dirty="0"/>
              <a:t> </a:t>
            </a:r>
            <a:r>
              <a:rPr lang="en-US" b="0" i="1" dirty="0"/>
              <a:t>“Oracle Cluster File System – Distributed Lock Manager, Design and Implementation”</a:t>
            </a:r>
            <a:endParaRPr lang="en-US" b="0" dirty="0"/>
          </a:p>
          <a:p>
            <a:r>
              <a:rPr lang="en-US" b="0" dirty="0" smtClean="0"/>
              <a:t>	[</a:t>
            </a:r>
            <a:r>
              <a:rPr lang="en-US" b="0" u="sng" dirty="0">
                <a:hlinkClick r:id="rId3"/>
              </a:rPr>
              <a:t>https://oss.oracle.com/~smushran/ocfs2_dlm_design_draft.pdf</a:t>
            </a:r>
            <a:r>
              <a:rPr lang="en-US" b="0" dirty="0"/>
              <a:t>]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b="0" dirty="0"/>
          </a:p>
        </p:txBody>
      </p:sp>
      <p:sp>
        <p:nvSpPr>
          <p:cNvPr id="5" name="Rectangle 4"/>
          <p:cNvSpPr/>
          <p:nvPr/>
        </p:nvSpPr>
        <p:spPr>
          <a:xfrm>
            <a:off x="2167275" y="5334000"/>
            <a:ext cx="45195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you!</a:t>
            </a:r>
            <a:endParaRPr lang="en-U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5D111-D278-4F16-8B66-7B2B6C13009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31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lock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077200" cy="449580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400" b="0" dirty="0" smtClean="0"/>
              <a:t>Lock</a:t>
            </a:r>
          </a:p>
          <a:p>
            <a:pPr marL="457200" indent="-457200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400" b="0" dirty="0" smtClean="0"/>
              <a:t>Resource:</a:t>
            </a:r>
          </a:p>
          <a:p>
            <a:pPr marL="914400" lvl="1" indent="-457200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400" dirty="0" smtClean="0"/>
              <a:t>Coarse grained: anything can be a resource.</a:t>
            </a:r>
            <a:endParaRPr lang="en-US" sz="2400" b="0" dirty="0" smtClean="0"/>
          </a:p>
          <a:p>
            <a:pPr marL="457200" indent="-457200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400" b="0" dirty="0" smtClean="0"/>
              <a:t>Distributed resources.</a:t>
            </a:r>
          </a:p>
          <a:p>
            <a:pPr marL="914400" lvl="1" indent="-457200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400" b="0" dirty="0" smtClean="0"/>
              <a:t>Resources spanning more than one machine.</a:t>
            </a:r>
          </a:p>
          <a:p>
            <a:pPr marL="914400" lvl="1" indent="-457200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400" b="0" dirty="0" smtClean="0"/>
              <a:t>Replicated resources.</a:t>
            </a:r>
          </a:p>
          <a:p>
            <a:pPr marL="914400" lvl="1" indent="-457200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400" b="0" dirty="0" smtClean="0"/>
              <a:t>Delayed communication.</a:t>
            </a:r>
          </a:p>
          <a:p>
            <a:pPr marL="457200" indent="-457200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400" b="0" dirty="0" smtClean="0"/>
              <a:t>Fixed Interface</a:t>
            </a:r>
          </a:p>
          <a:p>
            <a:pPr marL="457200" indent="-457200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400" b="0" dirty="0" smtClean="0"/>
              <a:t>Multiple end points</a:t>
            </a:r>
          </a:p>
          <a:p>
            <a:pPr marL="457200" indent="-457200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2400" b="0" dirty="0" smtClean="0"/>
              <a:t>Proposed implementation: c-Lock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5D111-D278-4F16-8B66-7B2B6C13009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21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4"/>
          <p:cNvSpPr/>
          <p:nvPr/>
        </p:nvSpPr>
        <p:spPr>
          <a:xfrm>
            <a:off x="2209800" y="1295400"/>
            <a:ext cx="8534400" cy="5867400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61702"/>
            <a:ext cx="8610600" cy="1371600"/>
          </a:xfrm>
        </p:spPr>
        <p:txBody>
          <a:bodyPr/>
          <a:lstStyle/>
          <a:p>
            <a:r>
              <a:rPr lang="en-US" dirty="0" smtClean="0"/>
              <a:t>Control flow/ Architecture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705600" y="2438400"/>
            <a:ext cx="1905000" cy="685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C-Lock Host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8153400" y="3810000"/>
            <a:ext cx="1905000" cy="685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C-Lock </a:t>
            </a:r>
            <a:r>
              <a:rPr lang="en-US" sz="2000" b="1" dirty="0" smtClean="0"/>
              <a:t>Host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324600" y="5486400"/>
            <a:ext cx="1905000" cy="685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C-Lock </a:t>
            </a:r>
            <a:r>
              <a:rPr lang="en-US" sz="2000" b="1" dirty="0" smtClean="0"/>
              <a:t>Host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304800" y="1676400"/>
            <a:ext cx="3352800" cy="338554"/>
            <a:chOff x="304800" y="1676400"/>
            <a:chExt cx="3352800" cy="338554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304800" y="1981200"/>
              <a:ext cx="33528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447800" y="1676400"/>
              <a:ext cx="11977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User Plane</a:t>
              </a:r>
              <a:endParaRPr lang="en-US" sz="16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114800" y="1676400"/>
            <a:ext cx="3505200" cy="338554"/>
            <a:chOff x="304800" y="1676400"/>
            <a:chExt cx="3505200" cy="338554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304800" y="1981200"/>
              <a:ext cx="35052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371600" y="1676400"/>
              <a:ext cx="15256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System Plane</a:t>
              </a:r>
              <a:endParaRPr lang="en-US" sz="16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876550" y="3352800"/>
            <a:ext cx="2209800" cy="2148098"/>
            <a:chOff x="2876550" y="3352800"/>
            <a:chExt cx="2209800" cy="2148098"/>
          </a:xfrm>
        </p:grpSpPr>
        <p:grpSp>
          <p:nvGrpSpPr>
            <p:cNvPr id="17" name="Group 16"/>
            <p:cNvGrpSpPr/>
            <p:nvPr/>
          </p:nvGrpSpPr>
          <p:grpSpPr>
            <a:xfrm>
              <a:off x="2876550" y="3352800"/>
              <a:ext cx="2209800" cy="2148098"/>
              <a:chOff x="2876550" y="3352800"/>
              <a:chExt cx="2209800" cy="2148098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2876550" y="3352800"/>
                <a:ext cx="2209800" cy="2148098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/>
                  <a:t>C-Lock Host</a:t>
                </a:r>
              </a:p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3048000" y="3810000"/>
                <a:ext cx="609600" cy="160020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C-Lock End Point</a:t>
                </a:r>
                <a:endParaRPr lang="en-US" sz="1200" dirty="0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4038600" y="3810000"/>
                <a:ext cx="838200" cy="914400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C-Lock Engine</a:t>
                </a:r>
                <a:endParaRPr lang="en-US" sz="1400" dirty="0"/>
              </a:p>
            </p:txBody>
          </p:sp>
        </p:grpSp>
        <p:sp>
          <p:nvSpPr>
            <p:cNvPr id="32" name="Can 31"/>
            <p:cNvSpPr/>
            <p:nvPr/>
          </p:nvSpPr>
          <p:spPr>
            <a:xfrm>
              <a:off x="4038600" y="4876800"/>
              <a:ext cx="838200" cy="533400"/>
            </a:xfrm>
            <a:prstGeom prst="can">
              <a:avLst>
                <a:gd name="adj" fmla="val 3208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DB</a:t>
              </a:r>
              <a:endParaRPr lang="en-US" dirty="0"/>
            </a:p>
          </p:txBody>
        </p:sp>
        <p:cxnSp>
          <p:nvCxnSpPr>
            <p:cNvPr id="34" name="Straight Arrow Connector 33"/>
            <p:cNvCxnSpPr>
              <a:endCxn id="16" idx="1"/>
            </p:cNvCxnSpPr>
            <p:nvPr/>
          </p:nvCxnSpPr>
          <p:spPr>
            <a:xfrm>
              <a:off x="3678167" y="4267200"/>
              <a:ext cx="360433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2" idx="0"/>
              <a:endCxn id="16" idx="2"/>
            </p:cNvCxnSpPr>
            <p:nvPr/>
          </p:nvCxnSpPr>
          <p:spPr>
            <a:xfrm flipV="1">
              <a:off x="4457700" y="4724400"/>
              <a:ext cx="0" cy="32351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" name="Straight Connector 6"/>
          <p:cNvCxnSpPr/>
          <p:nvPr/>
        </p:nvCxnSpPr>
        <p:spPr>
          <a:xfrm>
            <a:off x="3810000" y="1524000"/>
            <a:ext cx="19050" cy="571500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81000" y="2971800"/>
            <a:ext cx="1066800" cy="762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81000" y="4229100"/>
            <a:ext cx="1066800" cy="762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381000" y="5410200"/>
            <a:ext cx="1066800" cy="762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1447800" y="4386590"/>
            <a:ext cx="1600200" cy="261610"/>
            <a:chOff x="1447800" y="4386590"/>
            <a:chExt cx="1600200" cy="261610"/>
          </a:xfrm>
        </p:grpSpPr>
        <p:cxnSp>
          <p:nvCxnSpPr>
            <p:cNvPr id="52" name="Straight Arrow Connector 51"/>
            <p:cNvCxnSpPr>
              <a:stCxn id="50" idx="6"/>
              <a:endCxn id="15" idx="1"/>
            </p:cNvCxnSpPr>
            <p:nvPr/>
          </p:nvCxnSpPr>
          <p:spPr>
            <a:xfrm>
              <a:off x="1447800" y="4610100"/>
              <a:ext cx="1600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1809750" y="4386590"/>
              <a:ext cx="628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Lock</a:t>
              </a:r>
              <a:endParaRPr lang="en-US" sz="1100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447800" y="4386590"/>
            <a:ext cx="1600200" cy="261610"/>
            <a:chOff x="1485900" y="3856070"/>
            <a:chExt cx="1600200" cy="261610"/>
          </a:xfrm>
        </p:grpSpPr>
        <p:cxnSp>
          <p:nvCxnSpPr>
            <p:cNvPr id="59" name="Straight Arrow Connector 58"/>
            <p:cNvCxnSpPr>
              <a:stCxn id="15" idx="1"/>
              <a:endCxn id="50" idx="6"/>
            </p:cNvCxnSpPr>
            <p:nvPr/>
          </p:nvCxnSpPr>
          <p:spPr>
            <a:xfrm flipH="1">
              <a:off x="1485900" y="4079580"/>
              <a:ext cx="1600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847850" y="3856070"/>
              <a:ext cx="628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Reject</a:t>
              </a:r>
              <a:endParaRPr lang="en-US" sz="11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086350" y="4886157"/>
            <a:ext cx="1238250" cy="943143"/>
            <a:chOff x="5086350" y="4886157"/>
            <a:chExt cx="1238250" cy="943143"/>
          </a:xfrm>
        </p:grpSpPr>
        <p:cxnSp>
          <p:nvCxnSpPr>
            <p:cNvPr id="42" name="Straight Arrow Connector 41"/>
            <p:cNvCxnSpPr>
              <a:endCxn id="23" idx="1"/>
            </p:cNvCxnSpPr>
            <p:nvPr/>
          </p:nvCxnSpPr>
          <p:spPr>
            <a:xfrm>
              <a:off x="5086350" y="4886157"/>
              <a:ext cx="1238250" cy="9431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5610225" y="5047915"/>
              <a:ext cx="409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?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086350" y="4876800"/>
            <a:ext cx="1162050" cy="895685"/>
            <a:chOff x="5086350" y="5047915"/>
            <a:chExt cx="1162050" cy="895685"/>
          </a:xfrm>
        </p:grpSpPr>
        <p:cxnSp>
          <p:nvCxnSpPr>
            <p:cNvPr id="66" name="Straight Arrow Connector 65"/>
            <p:cNvCxnSpPr/>
            <p:nvPr/>
          </p:nvCxnSpPr>
          <p:spPr>
            <a:xfrm flipH="1" flipV="1">
              <a:off x="5086350" y="5047915"/>
              <a:ext cx="1162050" cy="8956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5410200" y="5410200"/>
              <a:ext cx="257175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086350" y="2781300"/>
            <a:ext cx="1619250" cy="1181100"/>
            <a:chOff x="5086350" y="2781300"/>
            <a:chExt cx="1619250" cy="1181100"/>
          </a:xfrm>
        </p:grpSpPr>
        <p:cxnSp>
          <p:nvCxnSpPr>
            <p:cNvPr id="46" name="Straight Arrow Connector 45"/>
            <p:cNvCxnSpPr>
              <a:endCxn id="19" idx="1"/>
            </p:cNvCxnSpPr>
            <p:nvPr/>
          </p:nvCxnSpPr>
          <p:spPr>
            <a:xfrm flipV="1">
              <a:off x="5086350" y="2781300"/>
              <a:ext cx="1619250" cy="11811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5562600" y="3135868"/>
              <a:ext cx="409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?</a:t>
              </a:r>
              <a:endParaRPr lang="en-US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229600" y="4495800"/>
            <a:ext cx="876300" cy="1333500"/>
            <a:chOff x="8229600" y="4495800"/>
            <a:chExt cx="876300" cy="1333500"/>
          </a:xfrm>
        </p:grpSpPr>
        <p:cxnSp>
          <p:nvCxnSpPr>
            <p:cNvPr id="43" name="Straight Arrow Connector 42"/>
            <p:cNvCxnSpPr>
              <a:stCxn id="23" idx="3"/>
              <a:endCxn id="22" idx="2"/>
            </p:cNvCxnSpPr>
            <p:nvPr/>
          </p:nvCxnSpPr>
          <p:spPr>
            <a:xfrm flipV="1">
              <a:off x="8229600" y="4495800"/>
              <a:ext cx="876300" cy="13335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8429625" y="4876800"/>
              <a:ext cx="409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?</a:t>
              </a:r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5086350" y="3962400"/>
            <a:ext cx="3067050" cy="464449"/>
            <a:chOff x="3714750" y="5276515"/>
            <a:chExt cx="3067050" cy="464449"/>
          </a:xfrm>
        </p:grpSpPr>
        <p:cxnSp>
          <p:nvCxnSpPr>
            <p:cNvPr id="74" name="Straight Arrow Connector 73"/>
            <p:cNvCxnSpPr>
              <a:stCxn id="22" idx="1"/>
              <a:endCxn id="10" idx="3"/>
            </p:cNvCxnSpPr>
            <p:nvPr/>
          </p:nvCxnSpPr>
          <p:spPr>
            <a:xfrm flipH="1">
              <a:off x="3714750" y="5467015"/>
              <a:ext cx="3067050" cy="2739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5181600" y="5276515"/>
              <a:ext cx="257175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5086350" y="2781300"/>
            <a:ext cx="1619250" cy="1181100"/>
            <a:chOff x="4305300" y="4933615"/>
            <a:chExt cx="1619250" cy="1181100"/>
          </a:xfrm>
        </p:grpSpPr>
        <p:cxnSp>
          <p:nvCxnSpPr>
            <p:cNvPr id="79" name="Straight Arrow Connector 78"/>
            <p:cNvCxnSpPr>
              <a:stCxn id="19" idx="1"/>
            </p:cNvCxnSpPr>
            <p:nvPr/>
          </p:nvCxnSpPr>
          <p:spPr>
            <a:xfrm flipH="1">
              <a:off x="4305300" y="4933615"/>
              <a:ext cx="1619250" cy="11811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5114925" y="5467015"/>
              <a:ext cx="257175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447800" y="4538990"/>
            <a:ext cx="1600200" cy="261610"/>
            <a:chOff x="1447800" y="4538990"/>
            <a:chExt cx="1600200" cy="261610"/>
          </a:xfrm>
        </p:grpSpPr>
        <p:cxnSp>
          <p:nvCxnSpPr>
            <p:cNvPr id="84" name="Straight Arrow Connector 83"/>
            <p:cNvCxnSpPr>
              <a:stCxn id="15" idx="1"/>
              <a:endCxn id="50" idx="6"/>
            </p:cNvCxnSpPr>
            <p:nvPr/>
          </p:nvCxnSpPr>
          <p:spPr>
            <a:xfrm flipH="1">
              <a:off x="1447800" y="4610100"/>
              <a:ext cx="1600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1809750" y="4538990"/>
              <a:ext cx="628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Grant</a:t>
              </a:r>
              <a:endParaRPr lang="en-US" sz="11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5105400" y="2781300"/>
            <a:ext cx="1619250" cy="1181100"/>
            <a:chOff x="5086350" y="2781300"/>
            <a:chExt cx="1619250" cy="1181100"/>
          </a:xfrm>
        </p:grpSpPr>
        <p:cxnSp>
          <p:nvCxnSpPr>
            <p:cNvPr id="91" name="Straight Arrow Connector 90"/>
            <p:cNvCxnSpPr/>
            <p:nvPr/>
          </p:nvCxnSpPr>
          <p:spPr>
            <a:xfrm flipV="1">
              <a:off x="5086350" y="2781300"/>
              <a:ext cx="1619250" cy="11811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5562600" y="3135868"/>
              <a:ext cx="409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5105400" y="4876800"/>
            <a:ext cx="1238250" cy="943143"/>
            <a:chOff x="5086350" y="4886157"/>
            <a:chExt cx="1238250" cy="943143"/>
          </a:xfrm>
        </p:grpSpPr>
        <p:cxnSp>
          <p:nvCxnSpPr>
            <p:cNvPr id="94" name="Straight Arrow Connector 93"/>
            <p:cNvCxnSpPr/>
            <p:nvPr/>
          </p:nvCxnSpPr>
          <p:spPr>
            <a:xfrm>
              <a:off x="5086350" y="4886157"/>
              <a:ext cx="1238250" cy="9431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5610225" y="5047915"/>
              <a:ext cx="409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086350" y="3962400"/>
            <a:ext cx="3067050" cy="464449"/>
            <a:chOff x="3562350" y="5124115"/>
            <a:chExt cx="3067050" cy="464449"/>
          </a:xfrm>
        </p:grpSpPr>
        <p:cxnSp>
          <p:nvCxnSpPr>
            <p:cNvPr id="97" name="Straight Arrow Connector 96"/>
            <p:cNvCxnSpPr>
              <a:stCxn id="10" idx="3"/>
              <a:endCxn id="22" idx="1"/>
            </p:cNvCxnSpPr>
            <p:nvPr/>
          </p:nvCxnSpPr>
          <p:spPr>
            <a:xfrm flipV="1">
              <a:off x="3562350" y="5314615"/>
              <a:ext cx="3067050" cy="2739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5181600" y="5124115"/>
              <a:ext cx="257175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5D111-D278-4F16-8B66-7B2B6C13009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36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  <p:bldP spid="22" grpId="0" animBg="1"/>
      <p:bldP spid="23" grpId="0" animBg="1"/>
      <p:bldP spid="49" grpId="0" animBg="1"/>
      <p:bldP spid="50" grpId="0" animBg="1"/>
      <p:bldP spid="5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format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5800" y="1906386"/>
            <a:ext cx="7467600" cy="3961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CLockMessage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     </a:t>
            </a:r>
            <a:r>
              <a:rPr lang="en-US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[String]</a:t>
            </a:r>
            <a:r>
              <a:rPr lang="en-US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User Identification.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resourceID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 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[String]</a:t>
            </a:r>
            <a:r>
              <a:rPr lang="en-US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Resource name/ unique id.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lockType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   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Type of lock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operation;     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Type of operation. (lock/ resource)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state;         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[String]</a:t>
            </a:r>
            <a:r>
              <a:rPr lang="en-US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State to lock resource in.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description;   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[String]</a:t>
            </a:r>
            <a:r>
              <a:rPr lang="en-US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Error message or other server info.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5D111-D278-4F16-8B66-7B2B6C13009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74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3152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Implementation details – c-Lock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c-Lock Client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REST client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List of Locks  - created by client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Persistent heart beating thread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Error Reporting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Leader election coordinator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5D111-D278-4F16-8B66-7B2B6C13009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09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3914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Implementation details – c-Lock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64820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/>
              <a:t>c-Lock Engine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800" dirty="0" smtClean="0"/>
              <a:t>Message Listener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800" dirty="0" smtClean="0"/>
              <a:t>Resource database manager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800" dirty="0" smtClean="0"/>
              <a:t>Lock and Request lists (shared)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800" dirty="0" smtClean="0"/>
              <a:t>Worker threads – REST client for other c-Lock engines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800" dirty="0" err="1" smtClean="0"/>
              <a:t>LockWalker</a:t>
            </a:r>
            <a:endParaRPr lang="en-US" sz="28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800" dirty="0" smtClean="0"/>
              <a:t>Deadlock detection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5D111-D278-4F16-8B66-7B2B6C13009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94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lock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8868022"/>
              </p:ext>
            </p:extLst>
          </p:nvPr>
        </p:nvGraphicFramePr>
        <p:xfrm>
          <a:off x="914400" y="1600200"/>
          <a:ext cx="7162800" cy="45720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362200"/>
                <a:gridCol w="685800"/>
                <a:gridCol w="762000"/>
                <a:gridCol w="892628"/>
                <a:gridCol w="707572"/>
                <a:gridCol w="838200"/>
                <a:gridCol w="914400"/>
              </a:tblGrid>
              <a:tr h="26162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Current Lock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r>
                        <a:rPr lang="en-US" dirty="0" smtClean="0"/>
                        <a:t>Granting other locks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616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CW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PW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NULL (NL)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Concurrent Read(CR)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Concurrent Write(CW)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Projected</a:t>
                      </a:r>
                      <a:r>
                        <a:rPr lang="en-US" baseline="0" dirty="0" smtClean="0"/>
                        <a:t> Read(PR)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Projected</a:t>
                      </a:r>
                      <a:r>
                        <a:rPr lang="en-US" baseline="0" dirty="0" smtClean="0"/>
                        <a:t> Write(PW)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Exclusive(XL)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5D111-D278-4F16-8B66-7B2B6C13009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2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781800" cy="1371600"/>
          </a:xfrm>
        </p:spPr>
        <p:txBody>
          <a:bodyPr/>
          <a:lstStyle/>
          <a:p>
            <a:r>
              <a:rPr lang="en-US" dirty="0" smtClean="0"/>
              <a:t>Additional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 smtClean="0"/>
              <a:t>State Management</a:t>
            </a:r>
          </a:p>
          <a:p>
            <a:pPr marL="800100" lvl="1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 smtClean="0"/>
              <a:t>States associated with resource are stored in Resource table</a:t>
            </a:r>
          </a:p>
          <a:p>
            <a:pPr marL="800100" lvl="1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 smtClean="0"/>
              <a:t>Lock is granted based on current state of locked resource.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 smtClean="0"/>
              <a:t>Leader Election</a:t>
            </a:r>
          </a:p>
          <a:p>
            <a:pPr marL="800100" lvl="1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 smtClean="0"/>
              <a:t>Application is registered as Leader with application name with </a:t>
            </a:r>
            <a:r>
              <a:rPr lang="en-US" dirty="0" err="1" smtClean="0"/>
              <a:t>lockType</a:t>
            </a:r>
            <a:r>
              <a:rPr lang="en-US" dirty="0" smtClean="0"/>
              <a:t> = XL.</a:t>
            </a:r>
          </a:p>
          <a:p>
            <a:pPr marL="800100" lvl="1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/>
              <a:t>Acquire/ check leadership status : </a:t>
            </a:r>
            <a:r>
              <a:rPr lang="en-US" dirty="0" err="1"/>
              <a:t>amItheLeader</a:t>
            </a:r>
            <a:r>
              <a:rPr lang="en-US" dirty="0" smtClean="0"/>
              <a:t>()</a:t>
            </a:r>
          </a:p>
          <a:p>
            <a:pPr marL="800100" lvl="1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 smtClean="0"/>
              <a:t>Persistent heart beating to c-Lock to maintain Leadership</a:t>
            </a:r>
          </a:p>
          <a:p>
            <a:pPr marL="800100" lvl="1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 smtClean="0"/>
              <a:t>Relieve leadership : </a:t>
            </a:r>
            <a:r>
              <a:rPr lang="en-US" dirty="0" err="1" smtClean="0"/>
              <a:t>relieveLeader</a:t>
            </a:r>
            <a:r>
              <a:rPr lang="en-US" dirty="0" smtClean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5D111-D278-4F16-8B66-7B2B6C13009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86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934200" cy="1371600"/>
          </a:xfrm>
        </p:spPr>
        <p:txBody>
          <a:bodyPr/>
          <a:lstStyle/>
          <a:p>
            <a:r>
              <a:rPr lang="en-US" dirty="0" smtClean="0"/>
              <a:t>Additional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848600" cy="220979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 smtClean="0"/>
              <a:t>Deadlock Detection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800" dirty="0" smtClean="0"/>
              <a:t>Maintains list of locks: resource </a:t>
            </a:r>
            <a:r>
              <a:rPr lang="en-US" sz="1800" dirty="0" smtClean="0">
                <a:sym typeface="Wingdings" panose="05000000000000000000" pitchFamily="2" charset="2"/>
              </a:rPr>
              <a:t></a:t>
            </a:r>
            <a:r>
              <a:rPr lang="en-US" sz="1800" dirty="0" smtClean="0"/>
              <a:t> user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800" dirty="0" smtClean="0"/>
              <a:t>Maintains list of failed requests : user </a:t>
            </a:r>
            <a:r>
              <a:rPr lang="en-US" sz="1800" dirty="0" smtClean="0">
                <a:sym typeface="Wingdings" panose="05000000000000000000" pitchFamily="2" charset="2"/>
              </a:rPr>
              <a:t> resource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800" dirty="0" smtClean="0">
                <a:sym typeface="Wingdings" panose="05000000000000000000" pitchFamily="2" charset="2"/>
              </a:rPr>
              <a:t>Based on reverse traversal of resource allocation graph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800" dirty="0" smtClean="0">
                <a:sym typeface="Wingdings" panose="05000000000000000000" pitchFamily="2" charset="2"/>
              </a:rPr>
              <a:t>Lock is marked with deadlock bit if deadlock occurs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1800" dirty="0" smtClean="0">
                <a:sym typeface="Wingdings" panose="05000000000000000000" pitchFamily="2" charset="2"/>
              </a:rPr>
              <a:t>With next heartbeat from client, deadlock bit is sent to client.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5D111-D278-4F16-8B66-7B2B6C13009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0442" y="3962400"/>
            <a:ext cx="3429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01| global synchronized </a:t>
            </a:r>
            <a:r>
              <a:rPr lang="en-US" sz="1200" dirty="0" err="1" smtClean="0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lockList</a:t>
            </a:r>
            <a:r>
              <a:rPr lang="en-US" sz="1200" dirty="0" smtClean="0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1200" dirty="0" err="1" smtClean="0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requestList</a:t>
            </a:r>
            <a:endParaRPr lang="en-US" sz="1200" dirty="0" smtClean="0">
              <a:solidFill>
                <a:srgbClr val="FF0000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02| </a:t>
            </a:r>
            <a:r>
              <a:rPr lang="en-US" sz="1200" dirty="0" err="1" smtClean="0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find_deadlock</a:t>
            </a:r>
            <a:r>
              <a:rPr lang="en-US" sz="1200" dirty="0" smtClean="0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(resource, user, </a:t>
            </a:r>
            <a:r>
              <a:rPr lang="en-US" sz="1200" dirty="0" err="1" smtClean="0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org_resource</a:t>
            </a:r>
            <a:r>
              <a:rPr lang="en-US" sz="1200" dirty="0" smtClean="0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03|       </a:t>
            </a:r>
            <a:r>
              <a:rPr lang="en-US" sz="1200" dirty="0" err="1" smtClean="0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requestList</a:t>
            </a:r>
            <a:r>
              <a:rPr lang="en-US" sz="1200" dirty="0" smtClean="0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 </a:t>
            </a:r>
            <a:r>
              <a:rPr lang="en-US" sz="1200" dirty="0" err="1" smtClean="0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getRquests</a:t>
            </a:r>
            <a:r>
              <a:rPr lang="en-US" sz="1200" dirty="0" smtClean="0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(user);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04|       for each (request : </a:t>
            </a:r>
            <a:r>
              <a:rPr lang="en-US" sz="1200" dirty="0" err="1" smtClean="0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requestList</a:t>
            </a:r>
            <a:r>
              <a:rPr lang="en-US" sz="1200" dirty="0" smtClean="0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{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05|             if(</a:t>
            </a:r>
            <a:r>
              <a:rPr lang="en-US" sz="1200" dirty="0" err="1" smtClean="0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request.resource</a:t>
            </a:r>
            <a:r>
              <a:rPr lang="en-US" sz="1200" dirty="0" smtClean="0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</a:t>
            </a:r>
            <a:r>
              <a:rPr lang="en-US" sz="1200" dirty="0" err="1" smtClean="0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org_resource</a:t>
            </a:r>
            <a:r>
              <a:rPr lang="en-US" sz="1200" dirty="0" smtClean="0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 {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06|                   set Deadlock = true for all traversed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07|                         resource Locks	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08|             } else {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09|                   lock  </a:t>
            </a:r>
            <a:r>
              <a:rPr lang="en-US" sz="1200" dirty="0" err="1" smtClean="0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getLock</a:t>
            </a:r>
            <a:r>
              <a:rPr lang="en-US" sz="1200" dirty="0" smtClean="0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1200" dirty="0" err="1" smtClean="0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request.resource</a:t>
            </a:r>
            <a:r>
              <a:rPr lang="en-US" sz="1200" dirty="0" smtClean="0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10|             </a:t>
            </a:r>
            <a:r>
              <a:rPr lang="en-US" sz="1200" dirty="0" smtClean="0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     </a:t>
            </a:r>
            <a:r>
              <a:rPr lang="en-US" sz="1200" dirty="0" err="1" smtClean="0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find_deadlock</a:t>
            </a:r>
            <a:r>
              <a:rPr lang="en-US" sz="1200" dirty="0" smtClean="0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lock.resource</a:t>
            </a:r>
            <a:r>
              <a:rPr lang="en-US" sz="1200" dirty="0" smtClean="0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, user,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11|                         </a:t>
            </a:r>
            <a:r>
              <a:rPr lang="en-US" sz="1200" dirty="0" err="1" smtClean="0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org_resource</a:t>
            </a:r>
            <a:r>
              <a:rPr lang="en-US" sz="1200" dirty="0" smtClean="0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12|            }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13| }</a:t>
            </a:r>
            <a:endParaRPr lang="en-US" sz="1200" dirty="0">
              <a:solidFill>
                <a:srgbClr val="FF0000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882474" y="4038600"/>
            <a:ext cx="1140268" cy="53042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User A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7022742" y="4983337"/>
            <a:ext cx="1372898" cy="4641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Resource2</a:t>
            </a:r>
            <a:endParaRPr lang="en-US" sz="1200" dirty="0"/>
          </a:p>
        </p:txBody>
      </p:sp>
      <p:cxnSp>
        <p:nvCxnSpPr>
          <p:cNvPr id="8" name="Straight Arrow Connector 7"/>
          <p:cNvCxnSpPr>
            <a:stCxn id="9" idx="2"/>
            <a:endCxn id="10" idx="2"/>
          </p:cNvCxnSpPr>
          <p:nvPr/>
        </p:nvCxnSpPr>
        <p:spPr>
          <a:xfrm>
            <a:off x="5196025" y="5455932"/>
            <a:ext cx="686449" cy="6184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509576" y="4991812"/>
            <a:ext cx="1372898" cy="4641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Resource1</a:t>
            </a:r>
            <a:endParaRPr lang="en-US" sz="1200" dirty="0"/>
          </a:p>
        </p:txBody>
      </p:sp>
      <p:sp>
        <p:nvSpPr>
          <p:cNvPr id="10" name="Oval 9"/>
          <p:cNvSpPr/>
          <p:nvPr/>
        </p:nvSpPr>
        <p:spPr>
          <a:xfrm>
            <a:off x="5882474" y="5809193"/>
            <a:ext cx="1140268" cy="53042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User B</a:t>
            </a:r>
            <a:endParaRPr lang="en-US" sz="1600" dirty="0"/>
          </a:p>
        </p:txBody>
      </p:sp>
      <p:cxnSp>
        <p:nvCxnSpPr>
          <p:cNvPr id="11" name="Straight Arrow Connector 10"/>
          <p:cNvCxnSpPr>
            <a:stCxn id="7" idx="0"/>
            <a:endCxn id="6" idx="6"/>
          </p:cNvCxnSpPr>
          <p:nvPr/>
        </p:nvCxnSpPr>
        <p:spPr>
          <a:xfrm flipH="1" flipV="1">
            <a:off x="7022742" y="4303812"/>
            <a:ext cx="686449" cy="679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38394" y="4443822"/>
            <a:ext cx="838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Locked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688787" y="5713447"/>
            <a:ext cx="838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Locked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stCxn id="6" idx="2"/>
            <a:endCxn id="9" idx="0"/>
          </p:cNvCxnSpPr>
          <p:nvPr/>
        </p:nvCxnSpPr>
        <p:spPr>
          <a:xfrm flipH="1">
            <a:off x="5196025" y="4303812"/>
            <a:ext cx="686449" cy="688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6"/>
            <a:endCxn id="7" idx="2"/>
          </p:cNvCxnSpPr>
          <p:nvPr/>
        </p:nvCxnSpPr>
        <p:spPr>
          <a:xfrm flipV="1">
            <a:off x="7022742" y="5447457"/>
            <a:ext cx="686449" cy="6269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54227" y="4443821"/>
            <a:ext cx="915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Request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00257" y="5711933"/>
            <a:ext cx="915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Request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42431" y="5032613"/>
            <a:ext cx="1220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Deadlock?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0327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895"/>
                                      </p:to>
                                    </p:animClr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1282E"/>
                                      </p:to>
                                    </p:animClr>
                                    <p:set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1282E"/>
                                      </p:to>
                                    </p:animClr>
                                    <p:set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895"/>
                                      </p:to>
                                    </p:animClr>
                                    <p:set>
                                      <p:cBhvr>
                                        <p:cTn id="6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1282E"/>
                                      </p:to>
                                    </p:animClr>
                                    <p:set>
                                      <p:cBhvr>
                                        <p:cTn id="6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1282E"/>
                                      </p:to>
                                    </p:animClr>
                                    <p:set>
                                      <p:cBhvr>
                                        <p:cTn id="7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57B7F"/>
                                      </p:to>
                                    </p:animClr>
                                    <p:set>
                                      <p:cBhvr>
                                        <p:cTn id="7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57B7F"/>
                                      </p:to>
                                    </p:animClr>
                                    <p:set>
                                      <p:cBhvr>
                                        <p:cTn id="8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9" grpId="0" animBg="1"/>
      <p:bldP spid="10" grpId="0" animBg="1"/>
      <p:bldP spid="12" grpId="0"/>
      <p:bldP spid="13" grpId="0"/>
      <p:bldP spid="16" grpId="0"/>
      <p:bldP spid="17" grpId="0"/>
      <p:bldP spid="1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2295</TotalTime>
  <Words>935</Words>
  <Application>Microsoft Office PowerPoint</Application>
  <PresentationFormat>On-screen Show (4:3)</PresentationFormat>
  <Paragraphs>296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Courier New</vt:lpstr>
      <vt:lpstr>Wingdings</vt:lpstr>
      <vt:lpstr>Essential</vt:lpstr>
      <vt:lpstr>C-Lock:  A Distributed lock manager.</vt:lpstr>
      <vt:lpstr>Distributed lock manager</vt:lpstr>
      <vt:lpstr>Control flow/ Architecture</vt:lpstr>
      <vt:lpstr>message format</vt:lpstr>
      <vt:lpstr>Implementation details – c-Lock Client</vt:lpstr>
      <vt:lpstr>Implementation details – c-Lock engine</vt:lpstr>
      <vt:lpstr>Types of lock</vt:lpstr>
      <vt:lpstr>Additional features</vt:lpstr>
      <vt:lpstr>Additional features</vt:lpstr>
      <vt:lpstr>Comparison with apache zookeeper</vt:lpstr>
      <vt:lpstr>timeline</vt:lpstr>
      <vt:lpstr>references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STRING: Service to Retrieve inventories for noid from glacier</dc:title>
  <dc:creator>Nachiket</dc:creator>
  <cp:lastModifiedBy>Nachiket</cp:lastModifiedBy>
  <cp:revision>164</cp:revision>
  <dcterms:created xsi:type="dcterms:W3CDTF">2013-07-21T19:26:17Z</dcterms:created>
  <dcterms:modified xsi:type="dcterms:W3CDTF">2013-12-05T05:02:18Z</dcterms:modified>
</cp:coreProperties>
</file>