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971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325767"/>
            <a:ext cx="13042821" cy="1417558"/>
          </a:xfrm>
          <a:prstGeom prst="rect">
            <a:avLst/>
          </a:prstGeom>
          <a:noFill/>
          <a:ln/>
        </p:spPr>
        <p:txBody>
          <a:bodyPr wrap="squar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Multivariate Time Series Forecasting with Deep Learning Architectures</a:t>
            </a:r>
            <a:endParaRPr lang="en-US" sz="4450" dirty="0"/>
          </a:p>
        </p:txBody>
      </p:sp>
      <p:sp>
        <p:nvSpPr>
          <p:cNvPr id="3" name="Text 1"/>
          <p:cNvSpPr/>
          <p:nvPr/>
        </p:nvSpPr>
        <p:spPr>
          <a:xfrm>
            <a:off x="793790" y="419695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This presentation explores the capabilities of LSTM, Transformer, and Hybrid models for complex time series prediction across diverse real-world datasets.</a:t>
            </a:r>
            <a:endParaRPr lang="en-US" sz="1750" dirty="0"/>
          </a:p>
        </p:txBody>
      </p:sp>
      <p:sp>
        <p:nvSpPr>
          <p:cNvPr id="4" name="Text 2"/>
          <p:cNvSpPr/>
          <p:nvPr/>
        </p:nvSpPr>
        <p:spPr>
          <a:xfrm>
            <a:off x="793790" y="517790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Presented by: Hrishikesh More</a:t>
            </a:r>
          </a:p>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Institution: National College of Ireland</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16216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Synthesis</a:t>
            </a:r>
            <a:endParaRPr lang="en-US" sz="2200" dirty="0"/>
          </a:p>
        </p:txBody>
      </p:sp>
      <p:sp>
        <p:nvSpPr>
          <p:cNvPr id="3" name="Text 1"/>
          <p:cNvSpPr/>
          <p:nvPr/>
        </p:nvSpPr>
        <p:spPr>
          <a:xfrm>
            <a:off x="793790" y="1743313"/>
            <a:ext cx="9505236"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Conclusions and Future Directions</a:t>
            </a:r>
            <a:endParaRPr lang="en-US" sz="4450" dirty="0"/>
          </a:p>
        </p:txBody>
      </p:sp>
      <p:sp>
        <p:nvSpPr>
          <p:cNvPr id="4" name="Text 2"/>
          <p:cNvSpPr/>
          <p:nvPr/>
        </p:nvSpPr>
        <p:spPr>
          <a:xfrm>
            <a:off x="793790" y="2792254"/>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This research underscores the evolving landscape of time series forecasting. Our findings offer practical guidance for model selection and highlight promising avenues for future exploration in the field.</a:t>
            </a:r>
            <a:endParaRPr lang="en-US" sz="1750" dirty="0"/>
          </a:p>
        </p:txBody>
      </p:sp>
      <p:sp>
        <p:nvSpPr>
          <p:cNvPr id="5" name="Text 3"/>
          <p:cNvSpPr/>
          <p:nvPr/>
        </p:nvSpPr>
        <p:spPr>
          <a:xfrm>
            <a:off x="793790" y="4000024"/>
            <a:ext cx="3402330" cy="425291"/>
          </a:xfrm>
          <a:prstGeom prst="rect">
            <a:avLst/>
          </a:prstGeom>
          <a:noFill/>
          <a:ln/>
        </p:spPr>
        <p:txBody>
          <a:bodyPr wrap="none" lIns="0" tIns="0" rIns="0" bIns="0" rtlCol="0" anchor="t"/>
          <a:lstStyle/>
          <a:p>
            <a:pPr marL="0" indent="0" algn="l">
              <a:lnSpc>
                <a:spcPts val="3300"/>
              </a:lnSpc>
              <a:buNone/>
            </a:pPr>
            <a:r>
              <a:rPr lang="en-US" sz="2650" b="1" dirty="0">
                <a:solidFill>
                  <a:srgbClr val="000000"/>
                </a:solidFill>
                <a:latin typeface="Inter Bold" pitchFamily="34" charset="0"/>
                <a:ea typeface="Inter Bold" pitchFamily="34" charset="-122"/>
                <a:cs typeface="Inter Bold" pitchFamily="34" charset="-120"/>
              </a:rPr>
              <a:t>Key Takeaways</a:t>
            </a:r>
            <a:endParaRPr lang="en-US" sz="2650" dirty="0"/>
          </a:p>
        </p:txBody>
      </p:sp>
      <p:sp>
        <p:nvSpPr>
          <p:cNvPr id="6" name="Text 4"/>
          <p:cNvSpPr/>
          <p:nvPr/>
        </p:nvSpPr>
        <p:spPr>
          <a:xfrm>
            <a:off x="793790" y="465212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950BC"/>
                </a:solidFill>
                <a:latin typeface="Inter" pitchFamily="34" charset="0"/>
                <a:ea typeface="Inter" pitchFamily="34" charset="-122"/>
                <a:cs typeface="Inter" pitchFamily="34" charset="-120"/>
              </a:rPr>
              <a:t>Hybrid Architecture:</a:t>
            </a:r>
            <a:r>
              <a:rPr lang="en-US" sz="1750" dirty="0">
                <a:solidFill>
                  <a:srgbClr val="272525"/>
                </a:solidFill>
                <a:latin typeface="Inter" pitchFamily="34" charset="0"/>
                <a:ea typeface="Inter" pitchFamily="34" charset="-122"/>
                <a:cs typeface="Inter" pitchFamily="34" charset="-120"/>
              </a:rPr>
              <a:t> Best for accuracy-critical tasks due to its balanced learning capabilities.</a:t>
            </a:r>
            <a:endParaRPr lang="en-US" sz="1750" dirty="0"/>
          </a:p>
        </p:txBody>
      </p:sp>
      <p:sp>
        <p:nvSpPr>
          <p:cNvPr id="7" name="Text 5"/>
          <p:cNvSpPr/>
          <p:nvPr/>
        </p:nvSpPr>
        <p:spPr>
          <a:xfrm>
            <a:off x="793790" y="545723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950BC"/>
                </a:solidFill>
                <a:latin typeface="Inter" pitchFamily="34" charset="0"/>
                <a:ea typeface="Inter" pitchFamily="34" charset="-122"/>
                <a:cs typeface="Inter" pitchFamily="34" charset="-120"/>
              </a:rPr>
              <a:t>Transformer:</a:t>
            </a:r>
            <a:r>
              <a:rPr lang="en-US" sz="1750" dirty="0">
                <a:solidFill>
                  <a:srgbClr val="272525"/>
                </a:solidFill>
                <a:latin typeface="Inter" pitchFamily="34" charset="0"/>
                <a:ea typeface="Inter" pitchFamily="34" charset="-122"/>
                <a:cs typeface="Inter" pitchFamily="34" charset="-120"/>
              </a:rPr>
              <a:t> Ideal for real-time, low-latency scenarios where speed is paramount.</a:t>
            </a:r>
            <a:endParaRPr lang="en-US" sz="1750" dirty="0"/>
          </a:p>
        </p:txBody>
      </p:sp>
      <p:sp>
        <p:nvSpPr>
          <p:cNvPr id="8" name="Text 6"/>
          <p:cNvSpPr/>
          <p:nvPr/>
        </p:nvSpPr>
        <p:spPr>
          <a:xfrm>
            <a:off x="793790" y="626233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950BC"/>
                </a:solidFill>
                <a:latin typeface="Inter" pitchFamily="34" charset="0"/>
                <a:ea typeface="Inter" pitchFamily="34" charset="-122"/>
                <a:cs typeface="Inter" pitchFamily="34" charset="-120"/>
              </a:rPr>
              <a:t>LSTM:</a:t>
            </a:r>
            <a:r>
              <a:rPr lang="en-US" sz="1750" dirty="0">
                <a:solidFill>
                  <a:srgbClr val="272525"/>
                </a:solidFill>
                <a:latin typeface="Inter" pitchFamily="34" charset="0"/>
                <a:ea typeface="Inter" pitchFamily="34" charset="-122"/>
                <a:cs typeface="Inter" pitchFamily="34" charset="-120"/>
              </a:rPr>
              <a:t> Remains a viable option for smaller datasets or resource-constrained environments.</a:t>
            </a:r>
            <a:endParaRPr lang="en-US" sz="1750" dirty="0"/>
          </a:p>
        </p:txBody>
      </p:sp>
      <p:sp>
        <p:nvSpPr>
          <p:cNvPr id="9" name="Text 7"/>
          <p:cNvSpPr/>
          <p:nvPr/>
        </p:nvSpPr>
        <p:spPr>
          <a:xfrm>
            <a:off x="7599521" y="4000024"/>
            <a:ext cx="3402330" cy="425291"/>
          </a:xfrm>
          <a:prstGeom prst="rect">
            <a:avLst/>
          </a:prstGeom>
          <a:noFill/>
          <a:ln/>
        </p:spPr>
        <p:txBody>
          <a:bodyPr wrap="none" lIns="0" tIns="0" rIns="0" bIns="0" rtlCol="0" anchor="t"/>
          <a:lstStyle/>
          <a:p>
            <a:pPr marL="0" indent="0" algn="l">
              <a:lnSpc>
                <a:spcPts val="3300"/>
              </a:lnSpc>
              <a:buNone/>
            </a:pPr>
            <a:r>
              <a:rPr lang="en-US" sz="2650" b="1" dirty="0">
                <a:solidFill>
                  <a:srgbClr val="000000"/>
                </a:solidFill>
                <a:latin typeface="Inter Bold" pitchFamily="34" charset="0"/>
                <a:ea typeface="Inter Bold" pitchFamily="34" charset="-122"/>
                <a:cs typeface="Inter Bold" pitchFamily="34" charset="-120"/>
              </a:rPr>
              <a:t>Future Work</a:t>
            </a:r>
            <a:endParaRPr lang="en-US" sz="2650" dirty="0"/>
          </a:p>
        </p:txBody>
      </p:sp>
      <p:sp>
        <p:nvSpPr>
          <p:cNvPr id="10" name="Text 8"/>
          <p:cNvSpPr/>
          <p:nvPr/>
        </p:nvSpPr>
        <p:spPr>
          <a:xfrm>
            <a:off x="7599521" y="465212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Advanced Hyperparameter Optimization</a:t>
            </a:r>
            <a:endParaRPr lang="en-US" sz="1750" dirty="0"/>
          </a:p>
        </p:txBody>
      </p:sp>
      <p:sp>
        <p:nvSpPr>
          <p:cNvPr id="11" name="Text 9"/>
          <p:cNvSpPr/>
          <p:nvPr/>
        </p:nvSpPr>
        <p:spPr>
          <a:xfrm>
            <a:off x="7599521" y="509432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Incorporating External Covariates (e.g., holidays)</a:t>
            </a:r>
            <a:endParaRPr lang="en-US" sz="1750" dirty="0"/>
          </a:p>
        </p:txBody>
      </p:sp>
      <p:sp>
        <p:nvSpPr>
          <p:cNvPr id="12" name="Text 10"/>
          <p:cNvSpPr/>
          <p:nvPr/>
        </p:nvSpPr>
        <p:spPr>
          <a:xfrm>
            <a:off x="7599521" y="553652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Probabilistic Forecasting for Uncertainty Estimation</a:t>
            </a:r>
            <a:endParaRPr lang="en-US" sz="1750" dirty="0"/>
          </a:p>
        </p:txBody>
      </p:sp>
      <p:sp>
        <p:nvSpPr>
          <p:cNvPr id="13" name="Text 11"/>
          <p:cNvSpPr/>
          <p:nvPr/>
        </p:nvSpPr>
        <p:spPr>
          <a:xfrm>
            <a:off x="7599521" y="597872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Data Augmentation for Rare Event Handling</a:t>
            </a:r>
            <a:endParaRPr lang="en-US" sz="1750" dirty="0"/>
          </a:p>
        </p:txBody>
      </p:sp>
      <p:sp>
        <p:nvSpPr>
          <p:cNvPr id="14" name="Text 12"/>
          <p:cNvSpPr/>
          <p:nvPr/>
        </p:nvSpPr>
        <p:spPr>
          <a:xfrm>
            <a:off x="7599521" y="642092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Model Compression for Edge Deployment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60377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Project Overview</a:t>
            </a:r>
            <a:endParaRPr lang="en-US" sz="2200" dirty="0"/>
          </a:p>
        </p:txBody>
      </p:sp>
      <p:sp>
        <p:nvSpPr>
          <p:cNvPr id="3" name="Text 1"/>
          <p:cNvSpPr/>
          <p:nvPr/>
        </p:nvSpPr>
        <p:spPr>
          <a:xfrm>
            <a:off x="793790" y="2184916"/>
            <a:ext cx="10621685"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Navigating the Time Series Landscape</a:t>
            </a:r>
            <a:endParaRPr lang="en-US" sz="4450" dirty="0"/>
          </a:p>
        </p:txBody>
      </p:sp>
      <p:sp>
        <p:nvSpPr>
          <p:cNvPr id="4" name="Text 2"/>
          <p:cNvSpPr/>
          <p:nvPr/>
        </p:nvSpPr>
        <p:spPr>
          <a:xfrm>
            <a:off x="793790" y="3233857"/>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Time series forecasting is crucial in many domains, from predicting power consumption to understanding complex weather patterns. This project rigorously compares modern deep learning architectures to determine their efficacy in handling multivariate time series data. We aim to provide actionable insights for researchers and engineers working with time series challenges.</a:t>
            </a:r>
            <a:endParaRPr lang="en-US" sz="1750" dirty="0"/>
          </a:p>
        </p:txBody>
      </p:sp>
      <p:sp>
        <p:nvSpPr>
          <p:cNvPr id="5" name="Shape 3"/>
          <p:cNvSpPr/>
          <p:nvPr/>
        </p:nvSpPr>
        <p:spPr>
          <a:xfrm>
            <a:off x="793790" y="4940618"/>
            <a:ext cx="13042821" cy="1685092"/>
          </a:xfrm>
          <a:prstGeom prst="roundRect">
            <a:avLst>
              <a:gd name="adj" fmla="val 5654"/>
            </a:avLst>
          </a:prstGeom>
          <a:solidFill>
            <a:srgbClr val="DADBF1"/>
          </a:solidFill>
          <a:ln w="7620">
            <a:solidFill>
              <a:srgbClr val="C0C1D7"/>
            </a:solidFill>
            <a:prstDash val="solid"/>
          </a:ln>
        </p:spPr>
        <p:txBody>
          <a:bodyPr/>
          <a:lstStyle/>
          <a:p>
            <a:endParaRPr lang="en-IN"/>
          </a:p>
        </p:txBody>
      </p:sp>
      <p:sp>
        <p:nvSpPr>
          <p:cNvPr id="6" name="Shape 4"/>
          <p:cNvSpPr/>
          <p:nvPr/>
        </p:nvSpPr>
        <p:spPr>
          <a:xfrm>
            <a:off x="801410" y="4948238"/>
            <a:ext cx="4342448" cy="1669852"/>
          </a:xfrm>
          <a:prstGeom prst="roundRect">
            <a:avLst>
              <a:gd name="adj" fmla="val 5705"/>
            </a:avLst>
          </a:prstGeom>
          <a:solidFill>
            <a:srgbClr val="DADBF1"/>
          </a:solidFill>
          <a:ln/>
        </p:spPr>
        <p:txBody>
          <a:bodyPr/>
          <a:lstStyle/>
          <a:p>
            <a:endParaRPr lang="en-IN"/>
          </a:p>
        </p:txBody>
      </p:sp>
      <p:sp>
        <p:nvSpPr>
          <p:cNvPr id="7" name="Text 5"/>
          <p:cNvSpPr/>
          <p:nvPr/>
        </p:nvSpPr>
        <p:spPr>
          <a:xfrm>
            <a:off x="1028224" y="5175052"/>
            <a:ext cx="2911316"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Deep Learning Focus</a:t>
            </a:r>
            <a:endParaRPr lang="en-US" sz="2200" dirty="0"/>
          </a:p>
        </p:txBody>
      </p:sp>
      <p:sp>
        <p:nvSpPr>
          <p:cNvPr id="8" name="Text 6"/>
          <p:cNvSpPr/>
          <p:nvPr/>
        </p:nvSpPr>
        <p:spPr>
          <a:xfrm>
            <a:off x="1028224" y="5665470"/>
            <a:ext cx="3548658"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Investigating advanced neural networks.</a:t>
            </a:r>
            <a:endParaRPr lang="en-US" sz="1750" dirty="0"/>
          </a:p>
        </p:txBody>
      </p:sp>
      <p:sp>
        <p:nvSpPr>
          <p:cNvPr id="9" name="Shape 7"/>
          <p:cNvSpPr/>
          <p:nvPr/>
        </p:nvSpPr>
        <p:spPr>
          <a:xfrm>
            <a:off x="5143857" y="4948238"/>
            <a:ext cx="4342567" cy="1669852"/>
          </a:xfrm>
          <a:prstGeom prst="rect">
            <a:avLst/>
          </a:prstGeom>
          <a:solidFill>
            <a:srgbClr val="DADBF1"/>
          </a:solidFill>
          <a:ln/>
        </p:spPr>
        <p:txBody>
          <a:bodyPr/>
          <a:lstStyle/>
          <a:p>
            <a:endParaRPr lang="en-IN"/>
          </a:p>
        </p:txBody>
      </p:sp>
      <p:sp>
        <p:nvSpPr>
          <p:cNvPr id="10" name="Shape 8"/>
          <p:cNvSpPr/>
          <p:nvPr/>
        </p:nvSpPr>
        <p:spPr>
          <a:xfrm>
            <a:off x="5143857" y="4948238"/>
            <a:ext cx="30480" cy="1669852"/>
          </a:xfrm>
          <a:prstGeom prst="roundRect">
            <a:avLst>
              <a:gd name="adj" fmla="val 312558"/>
            </a:avLst>
          </a:prstGeom>
          <a:solidFill>
            <a:srgbClr val="C0C1D7"/>
          </a:solidFill>
          <a:ln/>
        </p:spPr>
        <p:txBody>
          <a:bodyPr/>
          <a:lstStyle/>
          <a:p>
            <a:endParaRPr lang="en-IN"/>
          </a:p>
        </p:txBody>
      </p:sp>
      <p:sp>
        <p:nvSpPr>
          <p:cNvPr id="11" name="Text 9"/>
          <p:cNvSpPr/>
          <p:nvPr/>
        </p:nvSpPr>
        <p:spPr>
          <a:xfrm>
            <a:off x="5710833" y="5175052"/>
            <a:ext cx="292548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Multivariate Analysis</a:t>
            </a:r>
            <a:endParaRPr lang="en-US" sz="2200" dirty="0"/>
          </a:p>
        </p:txBody>
      </p:sp>
      <p:sp>
        <p:nvSpPr>
          <p:cNvPr id="12" name="Text 10"/>
          <p:cNvSpPr/>
          <p:nvPr/>
        </p:nvSpPr>
        <p:spPr>
          <a:xfrm>
            <a:off x="5710833" y="5665470"/>
            <a:ext cx="3208615"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Handling complex, interdependent data streams.</a:t>
            </a:r>
            <a:endParaRPr lang="en-US" sz="1750" dirty="0"/>
          </a:p>
        </p:txBody>
      </p:sp>
      <p:sp>
        <p:nvSpPr>
          <p:cNvPr id="13" name="Shape 11"/>
          <p:cNvSpPr/>
          <p:nvPr/>
        </p:nvSpPr>
        <p:spPr>
          <a:xfrm>
            <a:off x="4860369" y="5499616"/>
            <a:ext cx="566976" cy="566976"/>
          </a:xfrm>
          <a:prstGeom prst="roundRect">
            <a:avLst>
              <a:gd name="adj" fmla="val 16803"/>
            </a:avLst>
          </a:prstGeom>
          <a:solidFill>
            <a:srgbClr val="FFFFFF"/>
          </a:solidFill>
          <a:ln w="30480">
            <a:solidFill>
              <a:srgbClr val="C0C1D7"/>
            </a:solidFill>
            <a:prstDash val="solid"/>
          </a:ln>
        </p:spPr>
        <p:txBody>
          <a:bodyPr/>
          <a:lstStyle/>
          <a:p>
            <a:endParaRPr lang="en-IN"/>
          </a:p>
        </p:txBody>
      </p:sp>
      <p:pic>
        <p:nvPicPr>
          <p:cNvPr id="14" name="Image 0" descr="preencoded.png"/>
          <p:cNvPicPr>
            <a:picLocks noChangeAspect="1"/>
          </p:cNvPicPr>
          <p:nvPr/>
        </p:nvPicPr>
        <p:blipFill>
          <a:blip r:embed="rId3"/>
          <a:stretch>
            <a:fillRect/>
          </a:stretch>
        </p:blipFill>
        <p:spPr>
          <a:xfrm>
            <a:off x="5002054" y="5605939"/>
            <a:ext cx="283488" cy="354330"/>
          </a:xfrm>
          <a:prstGeom prst="rect">
            <a:avLst/>
          </a:prstGeom>
        </p:spPr>
      </p:pic>
      <p:sp>
        <p:nvSpPr>
          <p:cNvPr id="15" name="Shape 12"/>
          <p:cNvSpPr/>
          <p:nvPr/>
        </p:nvSpPr>
        <p:spPr>
          <a:xfrm>
            <a:off x="9486424" y="4948238"/>
            <a:ext cx="4342567" cy="1669852"/>
          </a:xfrm>
          <a:prstGeom prst="rect">
            <a:avLst/>
          </a:prstGeom>
          <a:solidFill>
            <a:srgbClr val="DADBF1"/>
          </a:solidFill>
          <a:ln/>
        </p:spPr>
        <p:txBody>
          <a:bodyPr/>
          <a:lstStyle/>
          <a:p>
            <a:endParaRPr lang="en-IN"/>
          </a:p>
        </p:txBody>
      </p:sp>
      <p:sp>
        <p:nvSpPr>
          <p:cNvPr id="16" name="Shape 13"/>
          <p:cNvSpPr/>
          <p:nvPr/>
        </p:nvSpPr>
        <p:spPr>
          <a:xfrm>
            <a:off x="9486424" y="4948238"/>
            <a:ext cx="30480" cy="1669852"/>
          </a:xfrm>
          <a:prstGeom prst="roundRect">
            <a:avLst>
              <a:gd name="adj" fmla="val 312558"/>
            </a:avLst>
          </a:prstGeom>
          <a:solidFill>
            <a:srgbClr val="C0C1D7"/>
          </a:solidFill>
          <a:ln/>
        </p:spPr>
        <p:txBody>
          <a:bodyPr/>
          <a:lstStyle/>
          <a:p>
            <a:endParaRPr lang="en-IN"/>
          </a:p>
        </p:txBody>
      </p:sp>
      <p:sp>
        <p:nvSpPr>
          <p:cNvPr id="17" name="Text 14"/>
          <p:cNvSpPr/>
          <p:nvPr/>
        </p:nvSpPr>
        <p:spPr>
          <a:xfrm>
            <a:off x="10053399" y="5175052"/>
            <a:ext cx="2844284"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Real-World Datasets</a:t>
            </a:r>
            <a:endParaRPr lang="en-US" sz="2200" dirty="0"/>
          </a:p>
        </p:txBody>
      </p:sp>
      <p:sp>
        <p:nvSpPr>
          <p:cNvPr id="18" name="Text 15"/>
          <p:cNvSpPr/>
          <p:nvPr/>
        </p:nvSpPr>
        <p:spPr>
          <a:xfrm>
            <a:off x="10053399" y="5665470"/>
            <a:ext cx="3548777"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Benchmarking on diverse, practical applications.</a:t>
            </a:r>
            <a:endParaRPr lang="en-US" sz="1750" dirty="0"/>
          </a:p>
        </p:txBody>
      </p:sp>
      <p:sp>
        <p:nvSpPr>
          <p:cNvPr id="19" name="Shape 16"/>
          <p:cNvSpPr/>
          <p:nvPr/>
        </p:nvSpPr>
        <p:spPr>
          <a:xfrm>
            <a:off x="9202936" y="5499616"/>
            <a:ext cx="566976" cy="566976"/>
          </a:xfrm>
          <a:prstGeom prst="roundRect">
            <a:avLst>
              <a:gd name="adj" fmla="val 16803"/>
            </a:avLst>
          </a:prstGeom>
          <a:solidFill>
            <a:srgbClr val="FFFFFF"/>
          </a:solidFill>
          <a:ln w="30480">
            <a:solidFill>
              <a:srgbClr val="C0C1D7"/>
            </a:solidFill>
            <a:prstDash val="solid"/>
          </a:ln>
        </p:spPr>
        <p:txBody>
          <a:bodyPr/>
          <a:lstStyle/>
          <a:p>
            <a:endParaRPr lang="en-IN"/>
          </a:p>
        </p:txBody>
      </p:sp>
      <p:pic>
        <p:nvPicPr>
          <p:cNvPr id="20" name="Image 1" descr="preencoded.png"/>
          <p:cNvPicPr>
            <a:picLocks noChangeAspect="1"/>
          </p:cNvPicPr>
          <p:nvPr/>
        </p:nvPicPr>
        <p:blipFill>
          <a:blip r:embed="rId4"/>
          <a:stretch>
            <a:fillRect/>
          </a:stretch>
        </p:blipFill>
        <p:spPr>
          <a:xfrm>
            <a:off x="9344620" y="5605939"/>
            <a:ext cx="283488" cy="3543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66167" y="775692"/>
            <a:ext cx="2736413" cy="341948"/>
          </a:xfrm>
          <a:prstGeom prst="rect">
            <a:avLst/>
          </a:prstGeom>
          <a:noFill/>
          <a:ln/>
        </p:spPr>
        <p:txBody>
          <a:bodyPr wrap="none" lIns="0" tIns="0" rIns="0" bIns="0" rtlCol="0" anchor="t"/>
          <a:lstStyle/>
          <a:p>
            <a:pPr marL="0" indent="0" algn="l">
              <a:lnSpc>
                <a:spcPts val="2650"/>
              </a:lnSpc>
              <a:buNone/>
            </a:pPr>
            <a:r>
              <a:rPr lang="en-US" sz="2150" b="1" dirty="0">
                <a:solidFill>
                  <a:srgbClr val="000000"/>
                </a:solidFill>
                <a:latin typeface="Inter Bold" pitchFamily="34" charset="0"/>
                <a:ea typeface="Inter Bold" pitchFamily="34" charset="-122"/>
                <a:cs typeface="Inter Bold" pitchFamily="34" charset="-120"/>
              </a:rPr>
              <a:t>Research Goals</a:t>
            </a:r>
            <a:endParaRPr lang="en-US" sz="2150" dirty="0"/>
          </a:p>
        </p:txBody>
      </p:sp>
      <p:sp>
        <p:nvSpPr>
          <p:cNvPr id="3" name="Text 1"/>
          <p:cNvSpPr/>
          <p:nvPr/>
        </p:nvSpPr>
        <p:spPr>
          <a:xfrm>
            <a:off x="766167" y="1336477"/>
            <a:ext cx="6035159" cy="684133"/>
          </a:xfrm>
          <a:prstGeom prst="rect">
            <a:avLst/>
          </a:prstGeom>
          <a:noFill/>
          <a:ln/>
        </p:spPr>
        <p:txBody>
          <a:bodyPr wrap="none" lIns="0" tIns="0" rIns="0" bIns="0" rtlCol="0" anchor="t"/>
          <a:lstStyle/>
          <a:p>
            <a:pPr marL="0" indent="0" algn="l">
              <a:lnSpc>
                <a:spcPts val="5350"/>
              </a:lnSpc>
              <a:buNone/>
            </a:pPr>
            <a:r>
              <a:rPr lang="en-US" sz="4300" b="1" dirty="0">
                <a:solidFill>
                  <a:srgbClr val="000000"/>
                </a:solidFill>
                <a:latin typeface="Inter Bold" pitchFamily="34" charset="0"/>
                <a:ea typeface="Inter Bold" pitchFamily="34" charset="-122"/>
                <a:cs typeface="Inter Bold" pitchFamily="34" charset="-120"/>
              </a:rPr>
              <a:t>Key Project Objectives</a:t>
            </a:r>
            <a:endParaRPr lang="en-US" sz="4300" dirty="0"/>
          </a:p>
        </p:txBody>
      </p:sp>
      <p:sp>
        <p:nvSpPr>
          <p:cNvPr id="4" name="Shape 2"/>
          <p:cNvSpPr/>
          <p:nvPr/>
        </p:nvSpPr>
        <p:spPr>
          <a:xfrm>
            <a:off x="766167" y="2348984"/>
            <a:ext cx="13098066" cy="1322189"/>
          </a:xfrm>
          <a:prstGeom prst="roundRect">
            <a:avLst>
              <a:gd name="adj" fmla="val 6954"/>
            </a:avLst>
          </a:prstGeom>
          <a:solidFill>
            <a:srgbClr val="FFFFFF"/>
          </a:solidFill>
          <a:ln w="30480">
            <a:solidFill>
              <a:srgbClr val="C0C1D7"/>
            </a:solidFill>
            <a:prstDash val="solid"/>
          </a:ln>
        </p:spPr>
        <p:txBody>
          <a:bodyPr/>
          <a:lstStyle/>
          <a:p>
            <a:endParaRPr lang="en-IN"/>
          </a:p>
        </p:txBody>
      </p:sp>
      <p:sp>
        <p:nvSpPr>
          <p:cNvPr id="5" name="Shape 3"/>
          <p:cNvSpPr/>
          <p:nvPr/>
        </p:nvSpPr>
        <p:spPr>
          <a:xfrm>
            <a:off x="796647" y="2379464"/>
            <a:ext cx="875586" cy="1261229"/>
          </a:xfrm>
          <a:prstGeom prst="roundRect">
            <a:avLst>
              <a:gd name="adj" fmla="val 6324"/>
            </a:avLst>
          </a:prstGeom>
          <a:solidFill>
            <a:srgbClr val="DADBF1"/>
          </a:solidFill>
          <a:ln/>
        </p:spPr>
        <p:txBody>
          <a:bodyPr/>
          <a:lstStyle/>
          <a:p>
            <a:endParaRPr lang="en-IN"/>
          </a:p>
        </p:txBody>
      </p:sp>
      <p:sp>
        <p:nvSpPr>
          <p:cNvPr id="6" name="Text 4"/>
          <p:cNvSpPr/>
          <p:nvPr/>
        </p:nvSpPr>
        <p:spPr>
          <a:xfrm>
            <a:off x="1066443" y="2804874"/>
            <a:ext cx="328374" cy="410408"/>
          </a:xfrm>
          <a:prstGeom prst="rect">
            <a:avLst/>
          </a:prstGeom>
          <a:noFill/>
          <a:ln/>
        </p:spPr>
        <p:txBody>
          <a:bodyPr wrap="none" lIns="0" tIns="0" rIns="0" bIns="0" rtlCol="0" anchor="t"/>
          <a:lstStyle/>
          <a:p>
            <a:pPr marL="0" indent="0" algn="l">
              <a:lnSpc>
                <a:spcPts val="2550"/>
              </a:lnSpc>
              <a:buNone/>
            </a:pPr>
            <a:r>
              <a:rPr lang="en-US" sz="2550" b="1" dirty="0">
                <a:solidFill>
                  <a:srgbClr val="272525"/>
                </a:solidFill>
                <a:latin typeface="Inter Bold" pitchFamily="34" charset="0"/>
                <a:ea typeface="Inter Bold" pitchFamily="34" charset="-122"/>
                <a:cs typeface="Inter Bold" pitchFamily="34" charset="-120"/>
              </a:rPr>
              <a:t>1</a:t>
            </a:r>
            <a:endParaRPr lang="en-US" sz="2550" dirty="0"/>
          </a:p>
        </p:txBody>
      </p:sp>
      <p:sp>
        <p:nvSpPr>
          <p:cNvPr id="7" name="Text 5"/>
          <p:cNvSpPr/>
          <p:nvPr/>
        </p:nvSpPr>
        <p:spPr>
          <a:xfrm>
            <a:off x="1891070" y="2598301"/>
            <a:ext cx="2736413" cy="341948"/>
          </a:xfrm>
          <a:prstGeom prst="rect">
            <a:avLst/>
          </a:prstGeom>
          <a:noFill/>
          <a:ln/>
        </p:spPr>
        <p:txBody>
          <a:bodyPr wrap="none" lIns="0" tIns="0" rIns="0" bIns="0" rtlCol="0" anchor="t"/>
          <a:lstStyle/>
          <a:p>
            <a:pPr marL="0" indent="0" algn="l">
              <a:lnSpc>
                <a:spcPts val="2650"/>
              </a:lnSpc>
              <a:buNone/>
            </a:pPr>
            <a:r>
              <a:rPr lang="en-US" sz="2150" b="1" dirty="0">
                <a:solidFill>
                  <a:srgbClr val="272525"/>
                </a:solidFill>
                <a:latin typeface="Inter Bold" pitchFamily="34" charset="0"/>
                <a:ea typeface="Inter Bold" pitchFamily="34" charset="-122"/>
                <a:cs typeface="Inter Bold" pitchFamily="34" charset="-120"/>
              </a:rPr>
              <a:t>Model Comparison</a:t>
            </a:r>
            <a:endParaRPr lang="en-US" sz="2150" dirty="0"/>
          </a:p>
        </p:txBody>
      </p:sp>
      <p:sp>
        <p:nvSpPr>
          <p:cNvPr id="8" name="Text 6"/>
          <p:cNvSpPr/>
          <p:nvPr/>
        </p:nvSpPr>
        <p:spPr>
          <a:xfrm>
            <a:off x="1891070" y="3071574"/>
            <a:ext cx="11942683" cy="350282"/>
          </a:xfrm>
          <a:prstGeom prst="rect">
            <a:avLst/>
          </a:prstGeom>
          <a:noFill/>
          <a:ln/>
        </p:spPr>
        <p:txBody>
          <a:bodyPr wrap="none" lIns="0" tIns="0" rIns="0" bIns="0" rtlCol="0" anchor="t"/>
          <a:lstStyle/>
          <a:p>
            <a:pPr marL="0" indent="0" algn="l">
              <a:lnSpc>
                <a:spcPts val="2750"/>
              </a:lnSpc>
              <a:buNone/>
            </a:pPr>
            <a:r>
              <a:rPr lang="en-US" sz="1700" dirty="0">
                <a:solidFill>
                  <a:srgbClr val="272525"/>
                </a:solidFill>
                <a:latin typeface="Inter" pitchFamily="34" charset="0"/>
                <a:ea typeface="Inter" pitchFamily="34" charset="-122"/>
                <a:cs typeface="Inter" pitchFamily="34" charset="-120"/>
              </a:rPr>
              <a:t>To systematically compare the performance of LSTM, Transformer, and Hybrid LSTM–Transformer architectures.</a:t>
            </a:r>
            <a:endParaRPr lang="en-US" sz="1700" dirty="0"/>
          </a:p>
        </p:txBody>
      </p:sp>
      <p:sp>
        <p:nvSpPr>
          <p:cNvPr id="9" name="Shape 7"/>
          <p:cNvSpPr/>
          <p:nvPr/>
        </p:nvSpPr>
        <p:spPr>
          <a:xfrm>
            <a:off x="766167" y="3890010"/>
            <a:ext cx="13098066" cy="1672471"/>
          </a:xfrm>
          <a:prstGeom prst="roundRect">
            <a:avLst>
              <a:gd name="adj" fmla="val 5498"/>
            </a:avLst>
          </a:prstGeom>
          <a:solidFill>
            <a:srgbClr val="FFFFFF"/>
          </a:solidFill>
          <a:ln w="30480">
            <a:solidFill>
              <a:srgbClr val="C0C1D7"/>
            </a:solidFill>
            <a:prstDash val="solid"/>
          </a:ln>
        </p:spPr>
        <p:txBody>
          <a:bodyPr/>
          <a:lstStyle/>
          <a:p>
            <a:endParaRPr lang="en-IN"/>
          </a:p>
        </p:txBody>
      </p:sp>
      <p:sp>
        <p:nvSpPr>
          <p:cNvPr id="10" name="Shape 8"/>
          <p:cNvSpPr/>
          <p:nvPr/>
        </p:nvSpPr>
        <p:spPr>
          <a:xfrm>
            <a:off x="796647" y="3920490"/>
            <a:ext cx="875586" cy="1611511"/>
          </a:xfrm>
          <a:prstGeom prst="roundRect">
            <a:avLst>
              <a:gd name="adj" fmla="val 6324"/>
            </a:avLst>
          </a:prstGeom>
          <a:solidFill>
            <a:srgbClr val="DADBF1"/>
          </a:solidFill>
          <a:ln/>
        </p:spPr>
        <p:txBody>
          <a:bodyPr/>
          <a:lstStyle/>
          <a:p>
            <a:endParaRPr lang="en-IN"/>
          </a:p>
        </p:txBody>
      </p:sp>
      <p:sp>
        <p:nvSpPr>
          <p:cNvPr id="11" name="Text 9"/>
          <p:cNvSpPr/>
          <p:nvPr/>
        </p:nvSpPr>
        <p:spPr>
          <a:xfrm>
            <a:off x="1066443" y="4521041"/>
            <a:ext cx="328374" cy="410408"/>
          </a:xfrm>
          <a:prstGeom prst="rect">
            <a:avLst/>
          </a:prstGeom>
          <a:noFill/>
          <a:ln/>
        </p:spPr>
        <p:txBody>
          <a:bodyPr wrap="none" lIns="0" tIns="0" rIns="0" bIns="0" rtlCol="0" anchor="t"/>
          <a:lstStyle/>
          <a:p>
            <a:pPr marL="0" indent="0" algn="l">
              <a:lnSpc>
                <a:spcPts val="2550"/>
              </a:lnSpc>
              <a:buNone/>
            </a:pPr>
            <a:r>
              <a:rPr lang="en-US" sz="2550" b="1" dirty="0">
                <a:solidFill>
                  <a:srgbClr val="272525"/>
                </a:solidFill>
                <a:latin typeface="Inter Bold" pitchFamily="34" charset="0"/>
                <a:ea typeface="Inter Bold" pitchFamily="34" charset="-122"/>
                <a:cs typeface="Inter Bold" pitchFamily="34" charset="-120"/>
              </a:rPr>
              <a:t>2</a:t>
            </a:r>
            <a:endParaRPr lang="en-US" sz="2550" dirty="0"/>
          </a:p>
        </p:txBody>
      </p:sp>
      <p:sp>
        <p:nvSpPr>
          <p:cNvPr id="12" name="Text 10"/>
          <p:cNvSpPr/>
          <p:nvPr/>
        </p:nvSpPr>
        <p:spPr>
          <a:xfrm>
            <a:off x="1891070" y="4139327"/>
            <a:ext cx="3029188" cy="341948"/>
          </a:xfrm>
          <a:prstGeom prst="rect">
            <a:avLst/>
          </a:prstGeom>
          <a:noFill/>
          <a:ln/>
        </p:spPr>
        <p:txBody>
          <a:bodyPr wrap="none" lIns="0" tIns="0" rIns="0" bIns="0" rtlCol="0" anchor="t"/>
          <a:lstStyle/>
          <a:p>
            <a:pPr marL="0" indent="0" algn="l">
              <a:lnSpc>
                <a:spcPts val="2650"/>
              </a:lnSpc>
              <a:buNone/>
            </a:pPr>
            <a:r>
              <a:rPr lang="en-US" sz="2150" b="1" dirty="0">
                <a:solidFill>
                  <a:srgbClr val="272525"/>
                </a:solidFill>
                <a:latin typeface="Inter Bold" pitchFamily="34" charset="0"/>
                <a:ea typeface="Inter Bold" pitchFamily="34" charset="-122"/>
                <a:cs typeface="Inter Bold" pitchFamily="34" charset="-120"/>
              </a:rPr>
              <a:t>Domain Benchmarking</a:t>
            </a:r>
            <a:endParaRPr lang="en-US" sz="2150" dirty="0"/>
          </a:p>
        </p:txBody>
      </p:sp>
      <p:sp>
        <p:nvSpPr>
          <p:cNvPr id="13" name="Text 11"/>
          <p:cNvSpPr/>
          <p:nvPr/>
        </p:nvSpPr>
        <p:spPr>
          <a:xfrm>
            <a:off x="1891070" y="4612600"/>
            <a:ext cx="11942683" cy="700564"/>
          </a:xfrm>
          <a:prstGeom prst="rect">
            <a:avLst/>
          </a:prstGeom>
          <a:noFill/>
          <a:ln/>
        </p:spPr>
        <p:txBody>
          <a:bodyPr wrap="square" lIns="0" tIns="0" rIns="0" bIns="0" rtlCol="0" anchor="t"/>
          <a:lstStyle/>
          <a:p>
            <a:pPr marL="0" indent="0" algn="l">
              <a:lnSpc>
                <a:spcPts val="2750"/>
              </a:lnSpc>
              <a:buNone/>
            </a:pPr>
            <a:r>
              <a:rPr lang="en-US" sz="1700" dirty="0">
                <a:solidFill>
                  <a:srgbClr val="272525"/>
                </a:solidFill>
                <a:latin typeface="Inter" pitchFamily="34" charset="0"/>
                <a:ea typeface="Inter" pitchFamily="34" charset="-122"/>
                <a:cs typeface="Inter" pitchFamily="34" charset="-120"/>
              </a:rPr>
              <a:t>To benchmark models across three distinct real-world domains: power consumption (UCI), traffic flow (Monash), and weather patterns (Jena Climate).</a:t>
            </a:r>
            <a:endParaRPr lang="en-US" sz="1700" dirty="0"/>
          </a:p>
        </p:txBody>
      </p:sp>
      <p:sp>
        <p:nvSpPr>
          <p:cNvPr id="14" name="Shape 12"/>
          <p:cNvSpPr/>
          <p:nvPr/>
        </p:nvSpPr>
        <p:spPr>
          <a:xfrm>
            <a:off x="766167" y="5781318"/>
            <a:ext cx="13098066" cy="1672471"/>
          </a:xfrm>
          <a:prstGeom prst="roundRect">
            <a:avLst>
              <a:gd name="adj" fmla="val 5498"/>
            </a:avLst>
          </a:prstGeom>
          <a:solidFill>
            <a:srgbClr val="FFFFFF"/>
          </a:solidFill>
          <a:ln w="30480">
            <a:solidFill>
              <a:srgbClr val="C0C1D7"/>
            </a:solidFill>
            <a:prstDash val="solid"/>
          </a:ln>
        </p:spPr>
        <p:txBody>
          <a:bodyPr/>
          <a:lstStyle/>
          <a:p>
            <a:endParaRPr lang="en-IN"/>
          </a:p>
        </p:txBody>
      </p:sp>
      <p:sp>
        <p:nvSpPr>
          <p:cNvPr id="15" name="Shape 13"/>
          <p:cNvSpPr/>
          <p:nvPr/>
        </p:nvSpPr>
        <p:spPr>
          <a:xfrm>
            <a:off x="796647" y="5811798"/>
            <a:ext cx="875586" cy="1611511"/>
          </a:xfrm>
          <a:prstGeom prst="roundRect">
            <a:avLst>
              <a:gd name="adj" fmla="val 6324"/>
            </a:avLst>
          </a:prstGeom>
          <a:solidFill>
            <a:srgbClr val="DADBF1"/>
          </a:solidFill>
          <a:ln/>
        </p:spPr>
        <p:txBody>
          <a:bodyPr/>
          <a:lstStyle/>
          <a:p>
            <a:endParaRPr lang="en-IN"/>
          </a:p>
        </p:txBody>
      </p:sp>
      <p:sp>
        <p:nvSpPr>
          <p:cNvPr id="16" name="Text 14"/>
          <p:cNvSpPr/>
          <p:nvPr/>
        </p:nvSpPr>
        <p:spPr>
          <a:xfrm>
            <a:off x="1066443" y="6412349"/>
            <a:ext cx="328374" cy="410408"/>
          </a:xfrm>
          <a:prstGeom prst="rect">
            <a:avLst/>
          </a:prstGeom>
          <a:noFill/>
          <a:ln/>
        </p:spPr>
        <p:txBody>
          <a:bodyPr wrap="none" lIns="0" tIns="0" rIns="0" bIns="0" rtlCol="0" anchor="t"/>
          <a:lstStyle/>
          <a:p>
            <a:pPr marL="0" indent="0" algn="l">
              <a:lnSpc>
                <a:spcPts val="2550"/>
              </a:lnSpc>
              <a:buNone/>
            </a:pPr>
            <a:r>
              <a:rPr lang="en-US" sz="2550" b="1" dirty="0">
                <a:solidFill>
                  <a:srgbClr val="272525"/>
                </a:solidFill>
                <a:latin typeface="Inter Bold" pitchFamily="34" charset="0"/>
                <a:ea typeface="Inter Bold" pitchFamily="34" charset="-122"/>
                <a:cs typeface="Inter Bold" pitchFamily="34" charset="-120"/>
              </a:rPr>
              <a:t>3</a:t>
            </a:r>
            <a:endParaRPr lang="en-US" sz="2550" dirty="0"/>
          </a:p>
        </p:txBody>
      </p:sp>
      <p:sp>
        <p:nvSpPr>
          <p:cNvPr id="17" name="Text 15"/>
          <p:cNvSpPr/>
          <p:nvPr/>
        </p:nvSpPr>
        <p:spPr>
          <a:xfrm>
            <a:off x="1891070" y="6030635"/>
            <a:ext cx="3208973" cy="341948"/>
          </a:xfrm>
          <a:prstGeom prst="rect">
            <a:avLst/>
          </a:prstGeom>
          <a:noFill/>
          <a:ln/>
        </p:spPr>
        <p:txBody>
          <a:bodyPr wrap="none" lIns="0" tIns="0" rIns="0" bIns="0" rtlCol="0" anchor="t"/>
          <a:lstStyle/>
          <a:p>
            <a:pPr marL="0" indent="0" algn="l">
              <a:lnSpc>
                <a:spcPts val="2650"/>
              </a:lnSpc>
              <a:buNone/>
            </a:pPr>
            <a:r>
              <a:rPr lang="en-US" sz="2150" b="1" dirty="0">
                <a:solidFill>
                  <a:srgbClr val="272525"/>
                </a:solidFill>
                <a:latin typeface="Inter Bold" pitchFamily="34" charset="0"/>
                <a:ea typeface="Inter Bold" pitchFamily="34" charset="-122"/>
                <a:cs typeface="Inter Bold" pitchFamily="34" charset="-120"/>
              </a:rPr>
              <a:t>Performance Evaluation</a:t>
            </a:r>
            <a:endParaRPr lang="en-US" sz="2150" dirty="0"/>
          </a:p>
        </p:txBody>
      </p:sp>
      <p:sp>
        <p:nvSpPr>
          <p:cNvPr id="18" name="Text 16"/>
          <p:cNvSpPr/>
          <p:nvPr/>
        </p:nvSpPr>
        <p:spPr>
          <a:xfrm>
            <a:off x="1891070" y="6503908"/>
            <a:ext cx="11942683" cy="700564"/>
          </a:xfrm>
          <a:prstGeom prst="rect">
            <a:avLst/>
          </a:prstGeom>
          <a:noFill/>
          <a:ln/>
        </p:spPr>
        <p:txBody>
          <a:bodyPr wrap="square" lIns="0" tIns="0" rIns="0" bIns="0" rtlCol="0" anchor="t"/>
          <a:lstStyle/>
          <a:p>
            <a:pPr marL="0" indent="0" algn="l">
              <a:lnSpc>
                <a:spcPts val="2750"/>
              </a:lnSpc>
              <a:buNone/>
            </a:pPr>
            <a:r>
              <a:rPr lang="en-US" sz="1700" dirty="0">
                <a:solidFill>
                  <a:srgbClr val="272525"/>
                </a:solidFill>
                <a:latin typeface="Inter" pitchFamily="34" charset="0"/>
                <a:ea typeface="Inter" pitchFamily="34" charset="-122"/>
                <a:cs typeface="Inter" pitchFamily="34" charset="-120"/>
              </a:rPr>
              <a:t>To evaluate models based on accuracy metrics (MAE, RMSE, MAPE, SMAPE), inference latency, and qualitative error patterns.</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56055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Data Overview</a:t>
            </a:r>
            <a:endParaRPr lang="en-US" sz="2200" dirty="0"/>
          </a:p>
        </p:txBody>
      </p:sp>
      <p:sp>
        <p:nvSpPr>
          <p:cNvPr id="3" name="Text 1"/>
          <p:cNvSpPr/>
          <p:nvPr/>
        </p:nvSpPr>
        <p:spPr>
          <a:xfrm>
            <a:off x="793790" y="2141696"/>
            <a:ext cx="10754916"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Diverse Datasets for Robust Evaluation</a:t>
            </a:r>
            <a:endParaRPr lang="en-US" sz="4450" dirty="0"/>
          </a:p>
        </p:txBody>
      </p:sp>
      <p:sp>
        <p:nvSpPr>
          <p:cNvPr id="4" name="Text 2"/>
          <p:cNvSpPr/>
          <p:nvPr/>
        </p:nvSpPr>
        <p:spPr>
          <a:xfrm>
            <a:off x="793790" y="3190637"/>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Our study leverages three distinct time series datasets, each presenting unique challenges and characteristics, ensuring a comprehensive evaluation of model generalisability.</a:t>
            </a:r>
            <a:endParaRPr lang="en-US" sz="1750" dirty="0"/>
          </a:p>
        </p:txBody>
      </p:sp>
      <p:sp>
        <p:nvSpPr>
          <p:cNvPr id="5" name="Text 3"/>
          <p:cNvSpPr/>
          <p:nvPr/>
        </p:nvSpPr>
        <p:spPr>
          <a:xfrm>
            <a:off x="793790" y="439840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Power Dataset</a:t>
            </a:r>
            <a:endParaRPr lang="en-US" sz="2200" dirty="0"/>
          </a:p>
        </p:txBody>
      </p:sp>
      <p:sp>
        <p:nvSpPr>
          <p:cNvPr id="6" name="Text 4"/>
          <p:cNvSpPr/>
          <p:nvPr/>
        </p:nvSpPr>
        <p:spPr>
          <a:xfrm>
            <a:off x="793790" y="4979551"/>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UCI ElectricityLoadDiagrams</a:t>
            </a:r>
            <a:endParaRPr lang="en-US" sz="1750" dirty="0"/>
          </a:p>
        </p:txBody>
      </p:sp>
      <p:sp>
        <p:nvSpPr>
          <p:cNvPr id="7" name="Text 5"/>
          <p:cNvSpPr/>
          <p:nvPr/>
        </p:nvSpPr>
        <p:spPr>
          <a:xfrm>
            <a:off x="793790" y="5421749"/>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Hourly aggregated consumption</a:t>
            </a:r>
            <a:endParaRPr lang="en-US" sz="1750" dirty="0"/>
          </a:p>
        </p:txBody>
      </p:sp>
      <p:sp>
        <p:nvSpPr>
          <p:cNvPr id="8" name="Text 6"/>
          <p:cNvSpPr/>
          <p:nvPr/>
        </p:nvSpPr>
        <p:spPr>
          <a:xfrm>
            <a:off x="793790" y="5863947"/>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370 clients, 2011–2014</a:t>
            </a:r>
            <a:endParaRPr lang="en-US" sz="1750" dirty="0"/>
          </a:p>
        </p:txBody>
      </p:sp>
      <p:sp>
        <p:nvSpPr>
          <p:cNvPr id="9" name="Text 7"/>
          <p:cNvSpPr/>
          <p:nvPr/>
        </p:nvSpPr>
        <p:spPr>
          <a:xfrm>
            <a:off x="5332928" y="439840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Traffic Dataset</a:t>
            </a:r>
            <a:endParaRPr lang="en-US" sz="2200" dirty="0"/>
          </a:p>
        </p:txBody>
      </p:sp>
      <p:sp>
        <p:nvSpPr>
          <p:cNvPr id="10" name="Text 8"/>
          <p:cNvSpPr/>
          <p:nvPr/>
        </p:nvSpPr>
        <p:spPr>
          <a:xfrm>
            <a:off x="5332928" y="4979551"/>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Monash Traffic</a:t>
            </a:r>
            <a:endParaRPr lang="en-US" sz="1750" dirty="0"/>
          </a:p>
        </p:txBody>
      </p:sp>
      <p:sp>
        <p:nvSpPr>
          <p:cNvPr id="11" name="Text 9"/>
          <p:cNvSpPr/>
          <p:nvPr/>
        </p:nvSpPr>
        <p:spPr>
          <a:xfrm>
            <a:off x="5332928" y="5421749"/>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Hourly occupancy rates</a:t>
            </a:r>
            <a:endParaRPr lang="en-US" sz="1750" dirty="0"/>
          </a:p>
        </p:txBody>
      </p:sp>
      <p:sp>
        <p:nvSpPr>
          <p:cNvPr id="12" name="Text 10"/>
          <p:cNvSpPr/>
          <p:nvPr/>
        </p:nvSpPr>
        <p:spPr>
          <a:xfrm>
            <a:off x="5332928" y="5863947"/>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Highway sensors</a:t>
            </a:r>
            <a:endParaRPr lang="en-US" sz="1750" dirty="0"/>
          </a:p>
        </p:txBody>
      </p:sp>
      <p:sp>
        <p:nvSpPr>
          <p:cNvPr id="13" name="Text 11"/>
          <p:cNvSpPr/>
          <p:nvPr/>
        </p:nvSpPr>
        <p:spPr>
          <a:xfrm>
            <a:off x="9872067" y="439840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Weather Dataset</a:t>
            </a:r>
            <a:endParaRPr lang="en-US" sz="2200" dirty="0"/>
          </a:p>
        </p:txBody>
      </p:sp>
      <p:sp>
        <p:nvSpPr>
          <p:cNvPr id="14" name="Text 12"/>
          <p:cNvSpPr/>
          <p:nvPr/>
        </p:nvSpPr>
        <p:spPr>
          <a:xfrm>
            <a:off x="9872067" y="4979551"/>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Jena Climate</a:t>
            </a:r>
            <a:endParaRPr lang="en-US" sz="1750" dirty="0"/>
          </a:p>
        </p:txBody>
      </p:sp>
      <p:sp>
        <p:nvSpPr>
          <p:cNvPr id="15" name="Text 13"/>
          <p:cNvSpPr/>
          <p:nvPr/>
        </p:nvSpPr>
        <p:spPr>
          <a:xfrm>
            <a:off x="9872067" y="5421749"/>
            <a:ext cx="3978116"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Hourly temperature, pressure, humidity, wind speed</a:t>
            </a:r>
            <a:endParaRPr lang="en-US" sz="1750" dirty="0"/>
          </a:p>
        </p:txBody>
      </p:sp>
      <p:sp>
        <p:nvSpPr>
          <p:cNvPr id="16" name="Text 14"/>
          <p:cNvSpPr/>
          <p:nvPr/>
        </p:nvSpPr>
        <p:spPr>
          <a:xfrm>
            <a:off x="9872067" y="6226850"/>
            <a:ext cx="3978116"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Long-term climate data</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64713" y="571857"/>
            <a:ext cx="2017157" cy="252055"/>
          </a:xfrm>
          <a:prstGeom prst="rect">
            <a:avLst/>
          </a:prstGeom>
          <a:noFill/>
          <a:ln/>
        </p:spPr>
        <p:txBody>
          <a:bodyPr wrap="none" lIns="0" tIns="0" rIns="0" bIns="0" rtlCol="0" anchor="t"/>
          <a:lstStyle/>
          <a:p>
            <a:pPr marL="0" indent="0" algn="l">
              <a:lnSpc>
                <a:spcPts val="1950"/>
              </a:lnSpc>
              <a:buNone/>
            </a:pPr>
            <a:r>
              <a:rPr lang="en-US" sz="1550" b="1" dirty="0">
                <a:solidFill>
                  <a:srgbClr val="000000"/>
                </a:solidFill>
                <a:latin typeface="Inter Bold" pitchFamily="34" charset="0"/>
                <a:ea typeface="Inter Bold" pitchFamily="34" charset="-122"/>
                <a:cs typeface="Inter Bold" pitchFamily="34" charset="-120"/>
              </a:rPr>
              <a:t>Preparation Phase</a:t>
            </a:r>
            <a:endParaRPr lang="en-US" sz="1550" dirty="0"/>
          </a:p>
        </p:txBody>
      </p:sp>
      <p:sp>
        <p:nvSpPr>
          <p:cNvPr id="3" name="Text 1"/>
          <p:cNvSpPr/>
          <p:nvPr/>
        </p:nvSpPr>
        <p:spPr>
          <a:xfrm>
            <a:off x="564713" y="985242"/>
            <a:ext cx="7383661" cy="504349"/>
          </a:xfrm>
          <a:prstGeom prst="rect">
            <a:avLst/>
          </a:prstGeom>
          <a:noFill/>
          <a:ln/>
        </p:spPr>
        <p:txBody>
          <a:bodyPr wrap="none" lIns="0" tIns="0" rIns="0" bIns="0" rtlCol="0" anchor="t"/>
          <a:lstStyle/>
          <a:p>
            <a:pPr marL="0" indent="0" algn="l">
              <a:lnSpc>
                <a:spcPts val="3950"/>
              </a:lnSpc>
              <a:buNone/>
            </a:pPr>
            <a:r>
              <a:rPr lang="en-US" sz="3150" b="1" dirty="0">
                <a:solidFill>
                  <a:srgbClr val="000000"/>
                </a:solidFill>
                <a:latin typeface="Inter Bold" pitchFamily="34" charset="0"/>
                <a:ea typeface="Inter Bold" pitchFamily="34" charset="-122"/>
                <a:cs typeface="Inter Bold" pitchFamily="34" charset="-120"/>
              </a:rPr>
              <a:t>Rigorous Data Preprocessing Pipeline</a:t>
            </a:r>
            <a:endParaRPr lang="en-US" sz="3150" dirty="0"/>
          </a:p>
        </p:txBody>
      </p:sp>
      <p:sp>
        <p:nvSpPr>
          <p:cNvPr id="4" name="Text 2"/>
          <p:cNvSpPr/>
          <p:nvPr/>
        </p:nvSpPr>
        <p:spPr>
          <a:xfrm>
            <a:off x="564713" y="1731645"/>
            <a:ext cx="13500973" cy="258128"/>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Effective data preprocessing is fundamental for accurate time series forecasting. Our pipeline ensures data quality and prepares it for optimal model training.</a:t>
            </a:r>
            <a:endParaRPr lang="en-US" sz="1250" dirty="0"/>
          </a:p>
        </p:txBody>
      </p:sp>
      <p:pic>
        <p:nvPicPr>
          <p:cNvPr id="5" name="Image 0" descr="preencoded.png"/>
          <p:cNvPicPr>
            <a:picLocks noChangeAspect="1"/>
          </p:cNvPicPr>
          <p:nvPr/>
        </p:nvPicPr>
        <p:blipFill>
          <a:blip r:embed="rId3"/>
          <a:stretch>
            <a:fillRect/>
          </a:stretch>
        </p:blipFill>
        <p:spPr>
          <a:xfrm>
            <a:off x="564713" y="2171224"/>
            <a:ext cx="484108" cy="1143000"/>
          </a:xfrm>
          <a:prstGeom prst="rect">
            <a:avLst/>
          </a:prstGeom>
        </p:spPr>
      </p:pic>
      <p:sp>
        <p:nvSpPr>
          <p:cNvPr id="6" name="Text 3"/>
          <p:cNvSpPr/>
          <p:nvPr/>
        </p:nvSpPr>
        <p:spPr>
          <a:xfrm>
            <a:off x="1210151" y="2332553"/>
            <a:ext cx="2019181" cy="252055"/>
          </a:xfrm>
          <a:prstGeom prst="rect">
            <a:avLst/>
          </a:prstGeom>
          <a:noFill/>
          <a:ln/>
        </p:spPr>
        <p:txBody>
          <a:bodyPr wrap="none" lIns="0" tIns="0" rIns="0" bIns="0" rtlCol="0" anchor="t"/>
          <a:lstStyle/>
          <a:p>
            <a:pPr marL="0" indent="0" algn="l">
              <a:lnSpc>
                <a:spcPts val="1950"/>
              </a:lnSpc>
              <a:buNone/>
            </a:pPr>
            <a:r>
              <a:rPr lang="en-US" sz="1550" b="1" dirty="0">
                <a:solidFill>
                  <a:srgbClr val="272525"/>
                </a:solidFill>
                <a:latin typeface="Inter Bold" pitchFamily="34" charset="0"/>
                <a:ea typeface="Inter Bold" pitchFamily="34" charset="-122"/>
                <a:cs typeface="Inter Bold" pitchFamily="34" charset="-120"/>
              </a:rPr>
              <a:t>Numeric Conversion</a:t>
            </a:r>
            <a:endParaRPr lang="en-US" sz="1550" dirty="0"/>
          </a:p>
        </p:txBody>
      </p:sp>
      <p:sp>
        <p:nvSpPr>
          <p:cNvPr id="7" name="Text 4"/>
          <p:cNvSpPr/>
          <p:nvPr/>
        </p:nvSpPr>
        <p:spPr>
          <a:xfrm>
            <a:off x="1210151" y="2681407"/>
            <a:ext cx="12855535" cy="258128"/>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All columns converted to appropriate numerical types.</a:t>
            </a:r>
            <a:endParaRPr lang="en-US" sz="1250" dirty="0"/>
          </a:p>
        </p:txBody>
      </p:sp>
      <p:pic>
        <p:nvPicPr>
          <p:cNvPr id="8" name="Image 1" descr="preencoded.png"/>
          <p:cNvPicPr>
            <a:picLocks noChangeAspect="1"/>
          </p:cNvPicPr>
          <p:nvPr/>
        </p:nvPicPr>
        <p:blipFill>
          <a:blip r:embed="rId3"/>
          <a:stretch>
            <a:fillRect/>
          </a:stretch>
        </p:blipFill>
        <p:spPr>
          <a:xfrm>
            <a:off x="806768" y="3300770"/>
            <a:ext cx="484108" cy="1143000"/>
          </a:xfrm>
          <a:prstGeom prst="rect">
            <a:avLst/>
          </a:prstGeom>
        </p:spPr>
      </p:pic>
      <p:sp>
        <p:nvSpPr>
          <p:cNvPr id="9" name="Text 5"/>
          <p:cNvSpPr/>
          <p:nvPr/>
        </p:nvSpPr>
        <p:spPr>
          <a:xfrm>
            <a:off x="1452205" y="3462099"/>
            <a:ext cx="2491026" cy="252055"/>
          </a:xfrm>
          <a:prstGeom prst="rect">
            <a:avLst/>
          </a:prstGeom>
          <a:noFill/>
          <a:ln/>
        </p:spPr>
        <p:txBody>
          <a:bodyPr wrap="none" lIns="0" tIns="0" rIns="0" bIns="0" rtlCol="0" anchor="t"/>
          <a:lstStyle/>
          <a:p>
            <a:pPr marL="0" indent="0" algn="l">
              <a:lnSpc>
                <a:spcPts val="1950"/>
              </a:lnSpc>
              <a:buNone/>
            </a:pPr>
            <a:r>
              <a:rPr lang="en-US" sz="1550" b="1" dirty="0">
                <a:solidFill>
                  <a:srgbClr val="272525"/>
                </a:solidFill>
                <a:latin typeface="Inter Bold" pitchFamily="34" charset="0"/>
                <a:ea typeface="Inter Bold" pitchFamily="34" charset="-122"/>
                <a:cs typeface="Inter Bold" pitchFamily="34" charset="-120"/>
              </a:rPr>
              <a:t>Missing Value Imputation</a:t>
            </a:r>
            <a:endParaRPr lang="en-US" sz="1550" dirty="0"/>
          </a:p>
        </p:txBody>
      </p:sp>
      <p:sp>
        <p:nvSpPr>
          <p:cNvPr id="10" name="Text 6"/>
          <p:cNvSpPr/>
          <p:nvPr/>
        </p:nvSpPr>
        <p:spPr>
          <a:xfrm>
            <a:off x="1452205" y="3810953"/>
            <a:ext cx="12613481" cy="258128"/>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Forward fill followed by backward fill to handle gaps.</a:t>
            </a:r>
            <a:endParaRPr lang="en-US" sz="1250" dirty="0"/>
          </a:p>
        </p:txBody>
      </p:sp>
      <p:pic>
        <p:nvPicPr>
          <p:cNvPr id="11" name="Image 2" descr="preencoded.png"/>
          <p:cNvPicPr>
            <a:picLocks noChangeAspect="1"/>
          </p:cNvPicPr>
          <p:nvPr/>
        </p:nvPicPr>
        <p:blipFill>
          <a:blip r:embed="rId3"/>
          <a:stretch>
            <a:fillRect/>
          </a:stretch>
        </p:blipFill>
        <p:spPr>
          <a:xfrm>
            <a:off x="1048822" y="4430316"/>
            <a:ext cx="484108" cy="1143000"/>
          </a:xfrm>
          <a:prstGeom prst="rect">
            <a:avLst/>
          </a:prstGeom>
        </p:spPr>
      </p:pic>
      <p:sp>
        <p:nvSpPr>
          <p:cNvPr id="12" name="Text 7"/>
          <p:cNvSpPr/>
          <p:nvPr/>
        </p:nvSpPr>
        <p:spPr>
          <a:xfrm>
            <a:off x="1694259" y="4591645"/>
            <a:ext cx="2017157" cy="252055"/>
          </a:xfrm>
          <a:prstGeom prst="rect">
            <a:avLst/>
          </a:prstGeom>
          <a:noFill/>
          <a:ln/>
        </p:spPr>
        <p:txBody>
          <a:bodyPr wrap="none" lIns="0" tIns="0" rIns="0" bIns="0" rtlCol="0" anchor="t"/>
          <a:lstStyle/>
          <a:p>
            <a:pPr marL="0" indent="0" algn="l">
              <a:lnSpc>
                <a:spcPts val="1950"/>
              </a:lnSpc>
              <a:buNone/>
            </a:pPr>
            <a:r>
              <a:rPr lang="en-US" sz="1550" b="1" dirty="0">
                <a:solidFill>
                  <a:srgbClr val="272525"/>
                </a:solidFill>
                <a:latin typeface="Inter Bold" pitchFamily="34" charset="0"/>
                <a:ea typeface="Inter Bold" pitchFamily="34" charset="-122"/>
                <a:cs typeface="Inter Bold" pitchFamily="34" charset="-120"/>
              </a:rPr>
              <a:t>Feature Selection</a:t>
            </a:r>
            <a:endParaRPr lang="en-US" sz="1550" dirty="0"/>
          </a:p>
        </p:txBody>
      </p:sp>
      <p:sp>
        <p:nvSpPr>
          <p:cNvPr id="13" name="Text 8"/>
          <p:cNvSpPr/>
          <p:nvPr/>
        </p:nvSpPr>
        <p:spPr>
          <a:xfrm>
            <a:off x="1694259" y="4940498"/>
            <a:ext cx="12371427" cy="258128"/>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Target variable and top features selected by variance.</a:t>
            </a:r>
            <a:endParaRPr lang="en-US" sz="1250" dirty="0"/>
          </a:p>
        </p:txBody>
      </p:sp>
      <p:pic>
        <p:nvPicPr>
          <p:cNvPr id="14" name="Image 3" descr="preencoded.png"/>
          <p:cNvPicPr>
            <a:picLocks noChangeAspect="1"/>
          </p:cNvPicPr>
          <p:nvPr/>
        </p:nvPicPr>
        <p:blipFill>
          <a:blip r:embed="rId3"/>
          <a:stretch>
            <a:fillRect/>
          </a:stretch>
        </p:blipFill>
        <p:spPr>
          <a:xfrm>
            <a:off x="1290876" y="5559862"/>
            <a:ext cx="484108" cy="1143000"/>
          </a:xfrm>
          <a:prstGeom prst="rect">
            <a:avLst/>
          </a:prstGeom>
        </p:spPr>
      </p:pic>
      <p:sp>
        <p:nvSpPr>
          <p:cNvPr id="15" name="Text 9"/>
          <p:cNvSpPr/>
          <p:nvPr/>
        </p:nvSpPr>
        <p:spPr>
          <a:xfrm>
            <a:off x="1936313" y="5721191"/>
            <a:ext cx="2017157" cy="252055"/>
          </a:xfrm>
          <a:prstGeom prst="rect">
            <a:avLst/>
          </a:prstGeom>
          <a:noFill/>
          <a:ln/>
        </p:spPr>
        <p:txBody>
          <a:bodyPr wrap="none" lIns="0" tIns="0" rIns="0" bIns="0" rtlCol="0" anchor="t"/>
          <a:lstStyle/>
          <a:p>
            <a:pPr marL="0" indent="0" algn="l">
              <a:lnSpc>
                <a:spcPts val="1950"/>
              </a:lnSpc>
              <a:buNone/>
            </a:pPr>
            <a:r>
              <a:rPr lang="en-US" sz="1550" b="1" dirty="0">
                <a:solidFill>
                  <a:srgbClr val="272525"/>
                </a:solidFill>
                <a:latin typeface="Inter Bold" pitchFamily="34" charset="0"/>
                <a:ea typeface="Inter Bold" pitchFamily="34" charset="-122"/>
                <a:cs typeface="Inter Bold" pitchFamily="34" charset="-120"/>
              </a:rPr>
              <a:t>Normalization</a:t>
            </a:r>
            <a:endParaRPr lang="en-US" sz="1550" dirty="0"/>
          </a:p>
        </p:txBody>
      </p:sp>
      <p:sp>
        <p:nvSpPr>
          <p:cNvPr id="16" name="Text 10"/>
          <p:cNvSpPr/>
          <p:nvPr/>
        </p:nvSpPr>
        <p:spPr>
          <a:xfrm>
            <a:off x="1936313" y="6070044"/>
            <a:ext cx="12129373" cy="258128"/>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Z-score normalization applied to all features.</a:t>
            </a:r>
            <a:endParaRPr lang="en-US" sz="1250" dirty="0"/>
          </a:p>
        </p:txBody>
      </p:sp>
      <p:pic>
        <p:nvPicPr>
          <p:cNvPr id="17" name="Image 4" descr="preencoded.png"/>
          <p:cNvPicPr>
            <a:picLocks noChangeAspect="1"/>
          </p:cNvPicPr>
          <p:nvPr/>
        </p:nvPicPr>
        <p:blipFill>
          <a:blip r:embed="rId3"/>
          <a:stretch>
            <a:fillRect/>
          </a:stretch>
        </p:blipFill>
        <p:spPr>
          <a:xfrm>
            <a:off x="1048822" y="6689408"/>
            <a:ext cx="484108" cy="1143000"/>
          </a:xfrm>
          <a:prstGeom prst="rect">
            <a:avLst/>
          </a:prstGeom>
        </p:spPr>
      </p:pic>
      <p:sp>
        <p:nvSpPr>
          <p:cNvPr id="18" name="Text 11"/>
          <p:cNvSpPr/>
          <p:nvPr/>
        </p:nvSpPr>
        <p:spPr>
          <a:xfrm>
            <a:off x="1694259" y="6850737"/>
            <a:ext cx="2017157" cy="252055"/>
          </a:xfrm>
          <a:prstGeom prst="rect">
            <a:avLst/>
          </a:prstGeom>
          <a:noFill/>
          <a:ln/>
        </p:spPr>
        <p:txBody>
          <a:bodyPr wrap="none" lIns="0" tIns="0" rIns="0" bIns="0" rtlCol="0" anchor="t"/>
          <a:lstStyle/>
          <a:p>
            <a:pPr marL="0" indent="0" algn="l">
              <a:lnSpc>
                <a:spcPts val="1950"/>
              </a:lnSpc>
              <a:buNone/>
            </a:pPr>
            <a:r>
              <a:rPr lang="en-US" sz="1550" b="1" dirty="0">
                <a:solidFill>
                  <a:srgbClr val="272525"/>
                </a:solidFill>
                <a:latin typeface="Inter Bold" pitchFamily="34" charset="0"/>
                <a:ea typeface="Inter Bold" pitchFamily="34" charset="-122"/>
                <a:cs typeface="Inter Bold" pitchFamily="34" charset="-120"/>
              </a:rPr>
              <a:t>Chronological Split</a:t>
            </a:r>
            <a:endParaRPr lang="en-US" sz="1550" dirty="0"/>
          </a:p>
        </p:txBody>
      </p:sp>
      <p:sp>
        <p:nvSpPr>
          <p:cNvPr id="19" name="Text 12"/>
          <p:cNvSpPr/>
          <p:nvPr/>
        </p:nvSpPr>
        <p:spPr>
          <a:xfrm>
            <a:off x="1694259" y="7199590"/>
            <a:ext cx="12371427" cy="258128"/>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70% Train, 10% Validation, 20% Test for robust evaluation.</a:t>
            </a:r>
            <a:endParaRPr lang="en-US" sz="12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40093" y="919877"/>
            <a:ext cx="2643426" cy="330398"/>
          </a:xfrm>
          <a:prstGeom prst="rect">
            <a:avLst/>
          </a:prstGeom>
          <a:noFill/>
          <a:ln/>
        </p:spPr>
        <p:txBody>
          <a:bodyPr wrap="none" lIns="0" tIns="0" rIns="0" bIns="0" rtlCol="0" anchor="t"/>
          <a:lstStyle/>
          <a:p>
            <a:pPr marL="0" indent="0" algn="l">
              <a:lnSpc>
                <a:spcPts val="2600"/>
              </a:lnSpc>
              <a:buNone/>
            </a:pPr>
            <a:r>
              <a:rPr lang="en-US" sz="2050" b="1" dirty="0">
                <a:solidFill>
                  <a:srgbClr val="000000"/>
                </a:solidFill>
                <a:latin typeface="Inter Bold" pitchFamily="34" charset="0"/>
                <a:ea typeface="Inter Bold" pitchFamily="34" charset="-122"/>
                <a:cs typeface="Inter Bold" pitchFamily="34" charset="-120"/>
              </a:rPr>
              <a:t>Model Design</a:t>
            </a:r>
            <a:endParaRPr lang="en-US" sz="2050" dirty="0"/>
          </a:p>
        </p:txBody>
      </p:sp>
      <p:sp>
        <p:nvSpPr>
          <p:cNvPr id="3" name="Text 1"/>
          <p:cNvSpPr/>
          <p:nvPr/>
        </p:nvSpPr>
        <p:spPr>
          <a:xfrm>
            <a:off x="740093" y="1461730"/>
            <a:ext cx="12413694" cy="660916"/>
          </a:xfrm>
          <a:prstGeom prst="rect">
            <a:avLst/>
          </a:prstGeom>
          <a:noFill/>
          <a:ln/>
        </p:spPr>
        <p:txBody>
          <a:bodyPr wrap="none" lIns="0" tIns="0" rIns="0" bIns="0" rtlCol="0" anchor="t"/>
          <a:lstStyle/>
          <a:p>
            <a:pPr marL="0" indent="0" algn="l">
              <a:lnSpc>
                <a:spcPts val="5200"/>
              </a:lnSpc>
              <a:buNone/>
            </a:pPr>
            <a:r>
              <a:rPr lang="en-US" sz="4150" b="1" dirty="0">
                <a:solidFill>
                  <a:srgbClr val="000000"/>
                </a:solidFill>
                <a:latin typeface="Inter Bold" pitchFamily="34" charset="0"/>
                <a:ea typeface="Inter Bold" pitchFamily="34" charset="-122"/>
                <a:cs typeface="Inter Bold" pitchFamily="34" charset="-120"/>
              </a:rPr>
              <a:t>Architectural Choices for Time Series Prediction</a:t>
            </a:r>
            <a:endParaRPr lang="en-US" sz="4150" dirty="0"/>
          </a:p>
        </p:txBody>
      </p:sp>
      <p:sp>
        <p:nvSpPr>
          <p:cNvPr id="4" name="Text 2"/>
          <p:cNvSpPr/>
          <p:nvPr/>
        </p:nvSpPr>
        <p:spPr>
          <a:xfrm>
            <a:off x="740093" y="2651284"/>
            <a:ext cx="2643426" cy="330398"/>
          </a:xfrm>
          <a:prstGeom prst="rect">
            <a:avLst/>
          </a:prstGeom>
          <a:noFill/>
          <a:ln/>
        </p:spPr>
        <p:txBody>
          <a:bodyPr wrap="none" lIns="0" tIns="0" rIns="0" bIns="0" rtlCol="0" anchor="t"/>
          <a:lstStyle/>
          <a:p>
            <a:pPr marL="0" indent="0" algn="l">
              <a:lnSpc>
                <a:spcPts val="2600"/>
              </a:lnSpc>
              <a:buNone/>
            </a:pPr>
            <a:r>
              <a:rPr lang="en-US" sz="2050" b="1" dirty="0">
                <a:solidFill>
                  <a:srgbClr val="000000"/>
                </a:solidFill>
                <a:latin typeface="Inter Bold" pitchFamily="34" charset="0"/>
                <a:ea typeface="Inter Bold" pitchFamily="34" charset="-122"/>
                <a:cs typeface="Inter Bold" pitchFamily="34" charset="-120"/>
              </a:rPr>
              <a:t>LSTM</a:t>
            </a:r>
            <a:endParaRPr lang="en-US" sz="2050" dirty="0"/>
          </a:p>
        </p:txBody>
      </p:sp>
      <p:sp>
        <p:nvSpPr>
          <p:cNvPr id="5" name="Text 3"/>
          <p:cNvSpPr/>
          <p:nvPr/>
        </p:nvSpPr>
        <p:spPr>
          <a:xfrm>
            <a:off x="740093" y="3193137"/>
            <a:ext cx="4039076" cy="1014770"/>
          </a:xfrm>
          <a:prstGeom prst="rect">
            <a:avLst/>
          </a:prstGeom>
          <a:noFill/>
          <a:ln/>
        </p:spPr>
        <p:txBody>
          <a:bodyPr wrap="square" lIns="0" tIns="0" rIns="0" bIns="0" rtlCol="0" anchor="t"/>
          <a:lstStyle/>
          <a:p>
            <a:pPr marL="0" indent="0" algn="l">
              <a:lnSpc>
                <a:spcPts val="2650"/>
              </a:lnSpc>
              <a:buNone/>
            </a:pPr>
            <a:r>
              <a:rPr lang="en-US" sz="1650" dirty="0">
                <a:solidFill>
                  <a:srgbClr val="272525"/>
                </a:solidFill>
                <a:latin typeface="Inter" pitchFamily="34" charset="0"/>
                <a:ea typeface="Inter" pitchFamily="34" charset="-122"/>
                <a:cs typeface="Inter" pitchFamily="34" charset="-120"/>
              </a:rPr>
              <a:t>Recurrent Neural Network effective for sequential data. Our implementation uses stacked layers for deeper learning.</a:t>
            </a:r>
            <a:endParaRPr lang="en-US" sz="1650" dirty="0"/>
          </a:p>
        </p:txBody>
      </p:sp>
      <p:sp>
        <p:nvSpPr>
          <p:cNvPr id="6" name="Text 4"/>
          <p:cNvSpPr/>
          <p:nvPr/>
        </p:nvSpPr>
        <p:spPr>
          <a:xfrm>
            <a:off x="740093" y="4398169"/>
            <a:ext cx="4039076" cy="676513"/>
          </a:xfrm>
          <a:prstGeom prst="rect">
            <a:avLst/>
          </a:prstGeom>
          <a:noFill/>
          <a:ln/>
        </p:spPr>
        <p:txBody>
          <a:bodyPr wrap="square" lIns="0" tIns="0" rIns="0" bIns="0" rtlCol="0" anchor="t"/>
          <a:lstStyle/>
          <a:p>
            <a:pPr marL="342900" indent="-342900" algn="l">
              <a:lnSpc>
                <a:spcPts val="2650"/>
              </a:lnSpc>
              <a:buSzPct val="100000"/>
              <a:buChar char="•"/>
            </a:pPr>
            <a:r>
              <a:rPr lang="en-US" sz="1650" dirty="0">
                <a:solidFill>
                  <a:srgbClr val="272525"/>
                </a:solidFill>
                <a:latin typeface="Inter" pitchFamily="34" charset="0"/>
                <a:ea typeface="Inter" pitchFamily="34" charset="-122"/>
                <a:cs typeface="Inter" pitchFamily="34" charset="-120"/>
              </a:rPr>
              <a:t>Two stacked LSTM layers (64 units each)</a:t>
            </a:r>
            <a:endParaRPr lang="en-US" sz="1650" dirty="0"/>
          </a:p>
        </p:txBody>
      </p:sp>
      <p:sp>
        <p:nvSpPr>
          <p:cNvPr id="7" name="Text 5"/>
          <p:cNvSpPr/>
          <p:nvPr/>
        </p:nvSpPr>
        <p:spPr>
          <a:xfrm>
            <a:off x="740093" y="5148620"/>
            <a:ext cx="4039076" cy="338257"/>
          </a:xfrm>
          <a:prstGeom prst="rect">
            <a:avLst/>
          </a:prstGeom>
          <a:noFill/>
          <a:ln/>
        </p:spPr>
        <p:txBody>
          <a:bodyPr wrap="none" lIns="0" tIns="0" rIns="0" bIns="0" rtlCol="0" anchor="t"/>
          <a:lstStyle/>
          <a:p>
            <a:pPr marL="342900" indent="-342900" algn="l">
              <a:lnSpc>
                <a:spcPts val="2650"/>
              </a:lnSpc>
              <a:buSzPct val="100000"/>
              <a:buChar char="•"/>
            </a:pPr>
            <a:r>
              <a:rPr lang="en-US" sz="1650" dirty="0">
                <a:solidFill>
                  <a:srgbClr val="272525"/>
                </a:solidFill>
                <a:latin typeface="Inter" pitchFamily="34" charset="0"/>
                <a:ea typeface="Inter" pitchFamily="34" charset="-122"/>
                <a:cs typeface="Inter" pitchFamily="34" charset="-120"/>
              </a:rPr>
              <a:t>Dropout regularization</a:t>
            </a:r>
            <a:endParaRPr lang="en-US" sz="1650" dirty="0"/>
          </a:p>
        </p:txBody>
      </p:sp>
      <p:sp>
        <p:nvSpPr>
          <p:cNvPr id="8" name="Text 6"/>
          <p:cNvSpPr/>
          <p:nvPr/>
        </p:nvSpPr>
        <p:spPr>
          <a:xfrm>
            <a:off x="740093" y="5560814"/>
            <a:ext cx="4039076" cy="338257"/>
          </a:xfrm>
          <a:prstGeom prst="rect">
            <a:avLst/>
          </a:prstGeom>
          <a:noFill/>
          <a:ln/>
        </p:spPr>
        <p:txBody>
          <a:bodyPr wrap="none" lIns="0" tIns="0" rIns="0" bIns="0" rtlCol="0" anchor="t"/>
          <a:lstStyle/>
          <a:p>
            <a:pPr marL="342900" indent="-342900" algn="l">
              <a:lnSpc>
                <a:spcPts val="2650"/>
              </a:lnSpc>
              <a:buSzPct val="100000"/>
              <a:buChar char="•"/>
            </a:pPr>
            <a:r>
              <a:rPr lang="en-US" sz="1650" dirty="0">
                <a:solidFill>
                  <a:srgbClr val="272525"/>
                </a:solidFill>
                <a:latin typeface="Inter" pitchFamily="34" charset="0"/>
                <a:ea typeface="Inter" pitchFamily="34" charset="-122"/>
                <a:cs typeface="Inter" pitchFamily="34" charset="-120"/>
              </a:rPr>
              <a:t>Dense output layer</a:t>
            </a:r>
            <a:endParaRPr lang="en-US" sz="1650" dirty="0"/>
          </a:p>
        </p:txBody>
      </p:sp>
      <p:sp>
        <p:nvSpPr>
          <p:cNvPr id="9" name="Text 7"/>
          <p:cNvSpPr/>
          <p:nvPr/>
        </p:nvSpPr>
        <p:spPr>
          <a:xfrm>
            <a:off x="740093" y="6089333"/>
            <a:ext cx="4039076" cy="691753"/>
          </a:xfrm>
          <a:prstGeom prst="rect">
            <a:avLst/>
          </a:prstGeom>
          <a:noFill/>
          <a:ln/>
        </p:spPr>
        <p:txBody>
          <a:bodyPr wrap="square" lIns="0" tIns="0" rIns="0" bIns="0" rtlCol="0" anchor="t"/>
          <a:lstStyle/>
          <a:p>
            <a:pPr marL="0" indent="0" algn="l">
              <a:lnSpc>
                <a:spcPts val="2650"/>
              </a:lnSpc>
              <a:buNone/>
            </a:pPr>
            <a:r>
              <a:rPr lang="en-US" sz="1650" dirty="0">
                <a:solidFill>
                  <a:srgbClr val="272525"/>
                </a:solidFill>
                <a:highlight>
                  <a:srgbClr val="F2F2F2"/>
                </a:highlight>
                <a:latin typeface="Consolas" pitchFamily="34" charset="0"/>
                <a:ea typeface="Consolas" pitchFamily="34" charset="-122"/>
                <a:cs typeface="Consolas" pitchFamily="34" charset="-120"/>
              </a:rPr>
              <a:t>Input → LSTM1 → LSTM2 → Dense → Output</a:t>
            </a:r>
            <a:endParaRPr lang="en-US" sz="1650" dirty="0"/>
          </a:p>
        </p:txBody>
      </p:sp>
      <p:sp>
        <p:nvSpPr>
          <p:cNvPr id="10" name="Text 8"/>
          <p:cNvSpPr/>
          <p:nvPr/>
        </p:nvSpPr>
        <p:spPr>
          <a:xfrm>
            <a:off x="5302568" y="2651284"/>
            <a:ext cx="2643426" cy="330398"/>
          </a:xfrm>
          <a:prstGeom prst="rect">
            <a:avLst/>
          </a:prstGeom>
          <a:noFill/>
          <a:ln/>
        </p:spPr>
        <p:txBody>
          <a:bodyPr wrap="none" lIns="0" tIns="0" rIns="0" bIns="0" rtlCol="0" anchor="t"/>
          <a:lstStyle/>
          <a:p>
            <a:pPr marL="0" indent="0" algn="l">
              <a:lnSpc>
                <a:spcPts val="2600"/>
              </a:lnSpc>
              <a:buNone/>
            </a:pPr>
            <a:r>
              <a:rPr lang="en-US" sz="2050" b="1" dirty="0">
                <a:solidFill>
                  <a:srgbClr val="000000"/>
                </a:solidFill>
                <a:latin typeface="Inter Bold" pitchFamily="34" charset="0"/>
                <a:ea typeface="Inter Bold" pitchFamily="34" charset="-122"/>
                <a:cs typeface="Inter Bold" pitchFamily="34" charset="-120"/>
              </a:rPr>
              <a:t>Transformer</a:t>
            </a:r>
            <a:endParaRPr lang="en-US" sz="2050" dirty="0"/>
          </a:p>
        </p:txBody>
      </p:sp>
      <p:sp>
        <p:nvSpPr>
          <p:cNvPr id="11" name="Text 9"/>
          <p:cNvSpPr/>
          <p:nvPr/>
        </p:nvSpPr>
        <p:spPr>
          <a:xfrm>
            <a:off x="5302568" y="3193137"/>
            <a:ext cx="4039076" cy="1353026"/>
          </a:xfrm>
          <a:prstGeom prst="rect">
            <a:avLst/>
          </a:prstGeom>
          <a:noFill/>
          <a:ln/>
        </p:spPr>
        <p:txBody>
          <a:bodyPr wrap="square" lIns="0" tIns="0" rIns="0" bIns="0" rtlCol="0" anchor="t"/>
          <a:lstStyle/>
          <a:p>
            <a:pPr marL="0" indent="0" algn="l">
              <a:lnSpc>
                <a:spcPts val="2650"/>
              </a:lnSpc>
              <a:buNone/>
            </a:pPr>
            <a:r>
              <a:rPr lang="en-US" sz="1650" dirty="0">
                <a:solidFill>
                  <a:srgbClr val="272525"/>
                </a:solidFill>
                <a:latin typeface="Inter" pitchFamily="34" charset="0"/>
                <a:ea typeface="Inter" pitchFamily="34" charset="-122"/>
                <a:cs typeface="Inter" pitchFamily="34" charset="-120"/>
              </a:rPr>
              <a:t>Leverages self-attention mechanism, excelling in capturing long-range dependencies. Positional encoding maintains sequence order.</a:t>
            </a:r>
            <a:endParaRPr lang="en-US" sz="1650" dirty="0"/>
          </a:p>
        </p:txBody>
      </p:sp>
      <p:sp>
        <p:nvSpPr>
          <p:cNvPr id="12" name="Text 10"/>
          <p:cNvSpPr/>
          <p:nvPr/>
        </p:nvSpPr>
        <p:spPr>
          <a:xfrm>
            <a:off x="5302568" y="4736425"/>
            <a:ext cx="4039076" cy="338257"/>
          </a:xfrm>
          <a:prstGeom prst="rect">
            <a:avLst/>
          </a:prstGeom>
          <a:noFill/>
          <a:ln/>
        </p:spPr>
        <p:txBody>
          <a:bodyPr wrap="none" lIns="0" tIns="0" rIns="0" bIns="0" rtlCol="0" anchor="t"/>
          <a:lstStyle/>
          <a:p>
            <a:pPr marL="342900" indent="-342900" algn="l">
              <a:lnSpc>
                <a:spcPts val="2650"/>
              </a:lnSpc>
              <a:buSzPct val="100000"/>
              <a:buChar char="•"/>
            </a:pPr>
            <a:r>
              <a:rPr lang="en-US" sz="1650" dirty="0">
                <a:solidFill>
                  <a:srgbClr val="272525"/>
                </a:solidFill>
                <a:latin typeface="Inter" pitchFamily="34" charset="0"/>
                <a:ea typeface="Inter" pitchFamily="34" charset="-122"/>
                <a:cs typeface="Inter" pitchFamily="34" charset="-120"/>
              </a:rPr>
              <a:t>Two Encoder layers</a:t>
            </a:r>
            <a:endParaRPr lang="en-US" sz="1650" dirty="0"/>
          </a:p>
        </p:txBody>
      </p:sp>
      <p:sp>
        <p:nvSpPr>
          <p:cNvPr id="13" name="Text 11"/>
          <p:cNvSpPr/>
          <p:nvPr/>
        </p:nvSpPr>
        <p:spPr>
          <a:xfrm>
            <a:off x="5302568" y="5148620"/>
            <a:ext cx="4039076" cy="338257"/>
          </a:xfrm>
          <a:prstGeom prst="rect">
            <a:avLst/>
          </a:prstGeom>
          <a:noFill/>
          <a:ln/>
        </p:spPr>
        <p:txBody>
          <a:bodyPr wrap="none" lIns="0" tIns="0" rIns="0" bIns="0" rtlCol="0" anchor="t"/>
          <a:lstStyle/>
          <a:p>
            <a:pPr marL="342900" indent="-342900" algn="l">
              <a:lnSpc>
                <a:spcPts val="2650"/>
              </a:lnSpc>
              <a:buSzPct val="100000"/>
              <a:buChar char="•"/>
            </a:pPr>
            <a:r>
              <a:rPr lang="en-US" sz="1650" dirty="0">
                <a:solidFill>
                  <a:srgbClr val="272525"/>
                </a:solidFill>
                <a:latin typeface="Inter" pitchFamily="34" charset="0"/>
                <a:ea typeface="Inter" pitchFamily="34" charset="-122"/>
                <a:cs typeface="Inter" pitchFamily="34" charset="-120"/>
              </a:rPr>
              <a:t>Four attention heads</a:t>
            </a:r>
            <a:endParaRPr lang="en-US" sz="1650" dirty="0"/>
          </a:p>
        </p:txBody>
      </p:sp>
      <p:sp>
        <p:nvSpPr>
          <p:cNvPr id="14" name="Text 12"/>
          <p:cNvSpPr/>
          <p:nvPr/>
        </p:nvSpPr>
        <p:spPr>
          <a:xfrm>
            <a:off x="5302568" y="5560814"/>
            <a:ext cx="4039076" cy="676513"/>
          </a:xfrm>
          <a:prstGeom prst="rect">
            <a:avLst/>
          </a:prstGeom>
          <a:noFill/>
          <a:ln/>
        </p:spPr>
        <p:txBody>
          <a:bodyPr wrap="square" lIns="0" tIns="0" rIns="0" bIns="0" rtlCol="0" anchor="t"/>
          <a:lstStyle/>
          <a:p>
            <a:pPr marL="342900" indent="-342900" algn="l">
              <a:lnSpc>
                <a:spcPts val="2650"/>
              </a:lnSpc>
              <a:buSzPct val="100000"/>
              <a:buChar char="•"/>
            </a:pPr>
            <a:r>
              <a:rPr lang="en-US" sz="1650" dirty="0">
                <a:solidFill>
                  <a:srgbClr val="272525"/>
                </a:solidFill>
                <a:latin typeface="Inter" pitchFamily="34" charset="0"/>
                <a:ea typeface="Inter" pitchFamily="34" charset="-122"/>
                <a:cs typeface="Inter" pitchFamily="34" charset="-120"/>
              </a:rPr>
              <a:t>Positional encoding for sequence awareness</a:t>
            </a:r>
            <a:endParaRPr lang="en-US" sz="1650" dirty="0"/>
          </a:p>
        </p:txBody>
      </p:sp>
      <p:sp>
        <p:nvSpPr>
          <p:cNvPr id="15" name="Text 13"/>
          <p:cNvSpPr/>
          <p:nvPr/>
        </p:nvSpPr>
        <p:spPr>
          <a:xfrm>
            <a:off x="5302568" y="6427589"/>
            <a:ext cx="4039076" cy="691753"/>
          </a:xfrm>
          <a:prstGeom prst="rect">
            <a:avLst/>
          </a:prstGeom>
          <a:noFill/>
          <a:ln/>
        </p:spPr>
        <p:txBody>
          <a:bodyPr wrap="square" lIns="0" tIns="0" rIns="0" bIns="0" rtlCol="0" anchor="t"/>
          <a:lstStyle/>
          <a:p>
            <a:pPr marL="0" indent="0" algn="l">
              <a:lnSpc>
                <a:spcPts val="2650"/>
              </a:lnSpc>
              <a:buNone/>
            </a:pPr>
            <a:r>
              <a:rPr lang="en-US" sz="1650" dirty="0">
                <a:solidFill>
                  <a:srgbClr val="272525"/>
                </a:solidFill>
                <a:highlight>
                  <a:srgbClr val="F2F2F2"/>
                </a:highlight>
                <a:latin typeface="Consolas" pitchFamily="34" charset="0"/>
                <a:ea typeface="Consolas" pitchFamily="34" charset="-122"/>
                <a:cs typeface="Consolas" pitchFamily="34" charset="-120"/>
              </a:rPr>
              <a:t>Input + Positional Encoding → Encoder → Dense → Output</a:t>
            </a:r>
            <a:endParaRPr lang="en-US" sz="1650" dirty="0"/>
          </a:p>
        </p:txBody>
      </p:sp>
      <p:sp>
        <p:nvSpPr>
          <p:cNvPr id="16" name="Text 14"/>
          <p:cNvSpPr/>
          <p:nvPr/>
        </p:nvSpPr>
        <p:spPr>
          <a:xfrm>
            <a:off x="9865043" y="2651284"/>
            <a:ext cx="3595926" cy="330398"/>
          </a:xfrm>
          <a:prstGeom prst="rect">
            <a:avLst/>
          </a:prstGeom>
          <a:noFill/>
          <a:ln/>
        </p:spPr>
        <p:txBody>
          <a:bodyPr wrap="none" lIns="0" tIns="0" rIns="0" bIns="0" rtlCol="0" anchor="t"/>
          <a:lstStyle/>
          <a:p>
            <a:pPr marL="0" indent="0" algn="l">
              <a:lnSpc>
                <a:spcPts val="2600"/>
              </a:lnSpc>
              <a:buNone/>
            </a:pPr>
            <a:r>
              <a:rPr lang="en-US" sz="2050" b="1" dirty="0">
                <a:solidFill>
                  <a:srgbClr val="000000"/>
                </a:solidFill>
                <a:latin typeface="Inter Bold" pitchFamily="34" charset="0"/>
                <a:ea typeface="Inter Bold" pitchFamily="34" charset="-122"/>
                <a:cs typeface="Inter Bold" pitchFamily="34" charset="-120"/>
              </a:rPr>
              <a:t>Hybrid (LSTM-Transformer)</a:t>
            </a:r>
            <a:endParaRPr lang="en-US" sz="2050" dirty="0"/>
          </a:p>
        </p:txBody>
      </p:sp>
      <p:sp>
        <p:nvSpPr>
          <p:cNvPr id="17" name="Text 15"/>
          <p:cNvSpPr/>
          <p:nvPr/>
        </p:nvSpPr>
        <p:spPr>
          <a:xfrm>
            <a:off x="9865043" y="3193137"/>
            <a:ext cx="4039076" cy="1353026"/>
          </a:xfrm>
          <a:prstGeom prst="rect">
            <a:avLst/>
          </a:prstGeom>
          <a:noFill/>
          <a:ln/>
        </p:spPr>
        <p:txBody>
          <a:bodyPr wrap="square" lIns="0" tIns="0" rIns="0" bIns="0" rtlCol="0" anchor="t"/>
          <a:lstStyle/>
          <a:p>
            <a:pPr marL="0" indent="0" algn="l">
              <a:lnSpc>
                <a:spcPts val="2650"/>
              </a:lnSpc>
              <a:buNone/>
            </a:pPr>
            <a:r>
              <a:rPr lang="en-US" sz="1650" dirty="0">
                <a:solidFill>
                  <a:srgbClr val="272525"/>
                </a:solidFill>
                <a:latin typeface="Inter" pitchFamily="34" charset="0"/>
                <a:ea typeface="Inter" pitchFamily="34" charset="-122"/>
                <a:cs typeface="Inter" pitchFamily="34" charset="-120"/>
              </a:rPr>
              <a:t>Combines the strengths of both architectures, allowing LSTM to capture local patterns and Transformer to handle global dependencies.</a:t>
            </a:r>
            <a:endParaRPr lang="en-US" sz="1650" dirty="0"/>
          </a:p>
        </p:txBody>
      </p:sp>
      <p:sp>
        <p:nvSpPr>
          <p:cNvPr id="18" name="Text 16"/>
          <p:cNvSpPr/>
          <p:nvPr/>
        </p:nvSpPr>
        <p:spPr>
          <a:xfrm>
            <a:off x="9865043" y="4736425"/>
            <a:ext cx="4039076" cy="338257"/>
          </a:xfrm>
          <a:prstGeom prst="rect">
            <a:avLst/>
          </a:prstGeom>
          <a:noFill/>
          <a:ln/>
        </p:spPr>
        <p:txBody>
          <a:bodyPr wrap="none" lIns="0" tIns="0" rIns="0" bIns="0" rtlCol="0" anchor="t"/>
          <a:lstStyle/>
          <a:p>
            <a:pPr marL="342900" indent="-342900" algn="l">
              <a:lnSpc>
                <a:spcPts val="2650"/>
              </a:lnSpc>
              <a:buSzPct val="100000"/>
              <a:buChar char="•"/>
            </a:pPr>
            <a:r>
              <a:rPr lang="en-US" sz="1650" dirty="0">
                <a:solidFill>
                  <a:srgbClr val="272525"/>
                </a:solidFill>
                <a:latin typeface="Inter" pitchFamily="34" charset="0"/>
                <a:ea typeface="Inter" pitchFamily="34" charset="-122"/>
                <a:cs typeface="Inter" pitchFamily="34" charset="-120"/>
              </a:rPr>
              <a:t>Initial LSTM layer</a:t>
            </a:r>
            <a:endParaRPr lang="en-US" sz="1650" dirty="0"/>
          </a:p>
        </p:txBody>
      </p:sp>
      <p:sp>
        <p:nvSpPr>
          <p:cNvPr id="19" name="Text 17"/>
          <p:cNvSpPr/>
          <p:nvPr/>
        </p:nvSpPr>
        <p:spPr>
          <a:xfrm>
            <a:off x="9865043" y="5148620"/>
            <a:ext cx="4039076" cy="676513"/>
          </a:xfrm>
          <a:prstGeom prst="rect">
            <a:avLst/>
          </a:prstGeom>
          <a:noFill/>
          <a:ln/>
        </p:spPr>
        <p:txBody>
          <a:bodyPr wrap="square" lIns="0" tIns="0" rIns="0" bIns="0" rtlCol="0" anchor="t"/>
          <a:lstStyle/>
          <a:p>
            <a:pPr marL="342900" indent="-342900" algn="l">
              <a:lnSpc>
                <a:spcPts val="2650"/>
              </a:lnSpc>
              <a:buSzPct val="100000"/>
              <a:buChar char="•"/>
            </a:pPr>
            <a:r>
              <a:rPr lang="en-US" sz="1650" dirty="0">
                <a:solidFill>
                  <a:srgbClr val="272525"/>
                </a:solidFill>
                <a:latin typeface="Inter" pitchFamily="34" charset="0"/>
                <a:ea typeface="Inter" pitchFamily="34" charset="-122"/>
                <a:cs typeface="Inter" pitchFamily="34" charset="-120"/>
              </a:rPr>
              <a:t>Subsequent Transformer encoder layers</a:t>
            </a:r>
            <a:endParaRPr lang="en-US" sz="1650" dirty="0"/>
          </a:p>
        </p:txBody>
      </p:sp>
      <p:sp>
        <p:nvSpPr>
          <p:cNvPr id="20" name="Text 18"/>
          <p:cNvSpPr/>
          <p:nvPr/>
        </p:nvSpPr>
        <p:spPr>
          <a:xfrm>
            <a:off x="9865043" y="5899071"/>
            <a:ext cx="4039076" cy="338257"/>
          </a:xfrm>
          <a:prstGeom prst="rect">
            <a:avLst/>
          </a:prstGeom>
          <a:noFill/>
          <a:ln/>
        </p:spPr>
        <p:txBody>
          <a:bodyPr wrap="none" lIns="0" tIns="0" rIns="0" bIns="0" rtlCol="0" anchor="t"/>
          <a:lstStyle/>
          <a:p>
            <a:pPr marL="342900" indent="-342900" algn="l">
              <a:lnSpc>
                <a:spcPts val="2650"/>
              </a:lnSpc>
              <a:buSzPct val="100000"/>
              <a:buChar char="•"/>
            </a:pPr>
            <a:r>
              <a:rPr lang="en-US" sz="1650" dirty="0">
                <a:solidFill>
                  <a:srgbClr val="272525"/>
                </a:solidFill>
                <a:latin typeface="Inter" pitchFamily="34" charset="0"/>
                <a:ea typeface="Inter" pitchFamily="34" charset="-122"/>
                <a:cs typeface="Inter" pitchFamily="34" charset="-120"/>
              </a:rPr>
              <a:t>Dense output layer</a:t>
            </a:r>
            <a:endParaRPr lang="en-US" sz="1650" dirty="0"/>
          </a:p>
        </p:txBody>
      </p:sp>
      <p:sp>
        <p:nvSpPr>
          <p:cNvPr id="21" name="Text 19"/>
          <p:cNvSpPr/>
          <p:nvPr/>
        </p:nvSpPr>
        <p:spPr>
          <a:xfrm>
            <a:off x="9865043" y="6427589"/>
            <a:ext cx="4039076" cy="676513"/>
          </a:xfrm>
          <a:prstGeom prst="rect">
            <a:avLst/>
          </a:prstGeom>
          <a:noFill/>
          <a:ln/>
        </p:spPr>
        <p:txBody>
          <a:bodyPr wrap="square" lIns="0" tIns="0" rIns="0" bIns="0" rtlCol="0" anchor="t"/>
          <a:lstStyle/>
          <a:p>
            <a:pPr marL="0" indent="0" algn="l">
              <a:lnSpc>
                <a:spcPts val="2650"/>
              </a:lnSpc>
              <a:buNone/>
            </a:pPr>
            <a:r>
              <a:rPr lang="en-US" sz="1650" dirty="0">
                <a:solidFill>
                  <a:srgbClr val="272525"/>
                </a:solidFill>
                <a:latin typeface="Inter" pitchFamily="34" charset="0"/>
                <a:ea typeface="Inter" pitchFamily="34" charset="-122"/>
                <a:cs typeface="Inter" pitchFamily="34" charset="-120"/>
              </a:rPr>
              <a:t>Input → LSTM → Transformer → Dense → Output</a:t>
            </a: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010722"/>
            <a:ext cx="3590687"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Performance Assessment</a:t>
            </a:r>
            <a:endParaRPr lang="en-US" sz="2200" dirty="0"/>
          </a:p>
        </p:txBody>
      </p:sp>
      <p:sp>
        <p:nvSpPr>
          <p:cNvPr id="3" name="Text 1"/>
          <p:cNvSpPr/>
          <p:nvPr/>
        </p:nvSpPr>
        <p:spPr>
          <a:xfrm>
            <a:off x="793790" y="1591866"/>
            <a:ext cx="6340316"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Key Evaluation Metrics</a:t>
            </a:r>
            <a:endParaRPr lang="en-US" sz="4450" dirty="0"/>
          </a:p>
        </p:txBody>
      </p:sp>
      <p:sp>
        <p:nvSpPr>
          <p:cNvPr id="4" name="Text 2"/>
          <p:cNvSpPr/>
          <p:nvPr/>
        </p:nvSpPr>
        <p:spPr>
          <a:xfrm>
            <a:off x="793790" y="2640806"/>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To provide a comprehensive understanding of model performance, we utilised a suite of accuracy and efficiency metrics.</a:t>
            </a:r>
            <a:endParaRPr lang="en-US" sz="1750" dirty="0"/>
          </a:p>
        </p:txBody>
      </p:sp>
      <p:sp>
        <p:nvSpPr>
          <p:cNvPr id="5" name="Shape 3"/>
          <p:cNvSpPr/>
          <p:nvPr/>
        </p:nvSpPr>
        <p:spPr>
          <a:xfrm>
            <a:off x="793790" y="3258860"/>
            <a:ext cx="4196358" cy="2047994"/>
          </a:xfrm>
          <a:prstGeom prst="roundRect">
            <a:avLst>
              <a:gd name="adj" fmla="val 4652"/>
            </a:avLst>
          </a:prstGeom>
          <a:solidFill>
            <a:srgbClr val="DADBF1"/>
          </a:solidFill>
          <a:ln w="7620">
            <a:solidFill>
              <a:srgbClr val="C0C1D7"/>
            </a:solidFill>
            <a:prstDash val="solid"/>
          </a:ln>
        </p:spPr>
        <p:txBody>
          <a:bodyPr/>
          <a:lstStyle/>
          <a:p>
            <a:endParaRPr lang="en-IN"/>
          </a:p>
        </p:txBody>
      </p:sp>
      <p:sp>
        <p:nvSpPr>
          <p:cNvPr id="6" name="Text 4"/>
          <p:cNvSpPr/>
          <p:nvPr/>
        </p:nvSpPr>
        <p:spPr>
          <a:xfrm>
            <a:off x="1028224" y="349329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MAE</a:t>
            </a:r>
            <a:endParaRPr lang="en-US" sz="2200" dirty="0"/>
          </a:p>
        </p:txBody>
      </p:sp>
      <p:sp>
        <p:nvSpPr>
          <p:cNvPr id="7" name="Text 5"/>
          <p:cNvSpPr/>
          <p:nvPr/>
        </p:nvSpPr>
        <p:spPr>
          <a:xfrm>
            <a:off x="1028224" y="3983712"/>
            <a:ext cx="3727490"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Mean Absolute Error: Average magnitude of errors.</a:t>
            </a:r>
            <a:endParaRPr lang="en-US" sz="1750" dirty="0"/>
          </a:p>
        </p:txBody>
      </p:sp>
      <p:sp>
        <p:nvSpPr>
          <p:cNvPr id="8" name="Shape 6"/>
          <p:cNvSpPr/>
          <p:nvPr/>
        </p:nvSpPr>
        <p:spPr>
          <a:xfrm>
            <a:off x="5216962" y="3258860"/>
            <a:ext cx="4196358" cy="2047994"/>
          </a:xfrm>
          <a:prstGeom prst="roundRect">
            <a:avLst>
              <a:gd name="adj" fmla="val 4652"/>
            </a:avLst>
          </a:prstGeom>
          <a:solidFill>
            <a:srgbClr val="DADBF1"/>
          </a:solidFill>
          <a:ln w="7620">
            <a:solidFill>
              <a:srgbClr val="C0C1D7"/>
            </a:solidFill>
            <a:prstDash val="solid"/>
          </a:ln>
        </p:spPr>
        <p:txBody>
          <a:bodyPr/>
          <a:lstStyle/>
          <a:p>
            <a:endParaRPr lang="en-IN"/>
          </a:p>
        </p:txBody>
      </p:sp>
      <p:sp>
        <p:nvSpPr>
          <p:cNvPr id="9" name="Text 7"/>
          <p:cNvSpPr/>
          <p:nvPr/>
        </p:nvSpPr>
        <p:spPr>
          <a:xfrm>
            <a:off x="5451396" y="349329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RMSE</a:t>
            </a:r>
            <a:endParaRPr lang="en-US" sz="2200" dirty="0"/>
          </a:p>
        </p:txBody>
      </p:sp>
      <p:sp>
        <p:nvSpPr>
          <p:cNvPr id="10" name="Text 8"/>
          <p:cNvSpPr/>
          <p:nvPr/>
        </p:nvSpPr>
        <p:spPr>
          <a:xfrm>
            <a:off x="5451396" y="3983712"/>
            <a:ext cx="3727490"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Root Mean Squared Error: Square root of the average squared errors.</a:t>
            </a:r>
            <a:endParaRPr lang="en-US" sz="1750" dirty="0"/>
          </a:p>
        </p:txBody>
      </p:sp>
      <p:sp>
        <p:nvSpPr>
          <p:cNvPr id="11" name="Shape 9"/>
          <p:cNvSpPr/>
          <p:nvPr/>
        </p:nvSpPr>
        <p:spPr>
          <a:xfrm>
            <a:off x="9640133" y="3258860"/>
            <a:ext cx="4196358" cy="2047994"/>
          </a:xfrm>
          <a:prstGeom prst="roundRect">
            <a:avLst>
              <a:gd name="adj" fmla="val 4652"/>
            </a:avLst>
          </a:prstGeom>
          <a:solidFill>
            <a:srgbClr val="DADBF1"/>
          </a:solidFill>
          <a:ln w="7620">
            <a:solidFill>
              <a:srgbClr val="C0C1D7"/>
            </a:solidFill>
            <a:prstDash val="solid"/>
          </a:ln>
        </p:spPr>
        <p:txBody>
          <a:bodyPr/>
          <a:lstStyle/>
          <a:p>
            <a:endParaRPr lang="en-IN"/>
          </a:p>
        </p:txBody>
      </p:sp>
      <p:sp>
        <p:nvSpPr>
          <p:cNvPr id="12" name="Text 10"/>
          <p:cNvSpPr/>
          <p:nvPr/>
        </p:nvSpPr>
        <p:spPr>
          <a:xfrm>
            <a:off x="9874568" y="349329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MAPE</a:t>
            </a:r>
            <a:endParaRPr lang="en-US" sz="2200" dirty="0"/>
          </a:p>
        </p:txBody>
      </p:sp>
      <p:sp>
        <p:nvSpPr>
          <p:cNvPr id="13" name="Text 11"/>
          <p:cNvSpPr/>
          <p:nvPr/>
        </p:nvSpPr>
        <p:spPr>
          <a:xfrm>
            <a:off x="9874568" y="3983712"/>
            <a:ext cx="3727490"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Mean Absolute Percentage Error: Percentage error, good for relative comparison.</a:t>
            </a:r>
            <a:endParaRPr lang="en-US" sz="1750" dirty="0"/>
          </a:p>
        </p:txBody>
      </p:sp>
      <p:sp>
        <p:nvSpPr>
          <p:cNvPr id="14" name="Shape 12"/>
          <p:cNvSpPr/>
          <p:nvPr/>
        </p:nvSpPr>
        <p:spPr>
          <a:xfrm>
            <a:off x="793790" y="5533668"/>
            <a:ext cx="6407944" cy="1685092"/>
          </a:xfrm>
          <a:prstGeom prst="roundRect">
            <a:avLst>
              <a:gd name="adj" fmla="val 5654"/>
            </a:avLst>
          </a:prstGeom>
          <a:solidFill>
            <a:srgbClr val="DADBF1"/>
          </a:solidFill>
          <a:ln w="7620">
            <a:solidFill>
              <a:srgbClr val="C0C1D7"/>
            </a:solidFill>
            <a:prstDash val="solid"/>
          </a:ln>
        </p:spPr>
        <p:txBody>
          <a:bodyPr/>
          <a:lstStyle/>
          <a:p>
            <a:endParaRPr lang="en-IN"/>
          </a:p>
        </p:txBody>
      </p:sp>
      <p:sp>
        <p:nvSpPr>
          <p:cNvPr id="15" name="Text 13"/>
          <p:cNvSpPr/>
          <p:nvPr/>
        </p:nvSpPr>
        <p:spPr>
          <a:xfrm>
            <a:off x="1028224" y="576810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SMAPE</a:t>
            </a:r>
            <a:endParaRPr lang="en-US" sz="2200" dirty="0"/>
          </a:p>
        </p:txBody>
      </p:sp>
      <p:sp>
        <p:nvSpPr>
          <p:cNvPr id="16" name="Text 14"/>
          <p:cNvSpPr/>
          <p:nvPr/>
        </p:nvSpPr>
        <p:spPr>
          <a:xfrm>
            <a:off x="1028224" y="6258520"/>
            <a:ext cx="5939076"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Symmetric MAPE: Adjusted percentage error, handles zero actuals.</a:t>
            </a:r>
            <a:endParaRPr lang="en-US" sz="1750" dirty="0"/>
          </a:p>
        </p:txBody>
      </p:sp>
      <p:sp>
        <p:nvSpPr>
          <p:cNvPr id="17" name="Shape 15"/>
          <p:cNvSpPr/>
          <p:nvPr/>
        </p:nvSpPr>
        <p:spPr>
          <a:xfrm>
            <a:off x="7428548" y="5533668"/>
            <a:ext cx="6407944" cy="1685092"/>
          </a:xfrm>
          <a:prstGeom prst="roundRect">
            <a:avLst>
              <a:gd name="adj" fmla="val 5654"/>
            </a:avLst>
          </a:prstGeom>
          <a:solidFill>
            <a:srgbClr val="DADBF1"/>
          </a:solidFill>
          <a:ln w="7620">
            <a:solidFill>
              <a:srgbClr val="C0C1D7"/>
            </a:solidFill>
            <a:prstDash val="solid"/>
          </a:ln>
        </p:spPr>
        <p:txBody>
          <a:bodyPr/>
          <a:lstStyle/>
          <a:p>
            <a:endParaRPr lang="en-IN"/>
          </a:p>
        </p:txBody>
      </p:sp>
      <p:sp>
        <p:nvSpPr>
          <p:cNvPr id="18" name="Text 16"/>
          <p:cNvSpPr/>
          <p:nvPr/>
        </p:nvSpPr>
        <p:spPr>
          <a:xfrm>
            <a:off x="7662982" y="576810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Inference Latency</a:t>
            </a:r>
            <a:endParaRPr lang="en-US" sz="2200" dirty="0"/>
          </a:p>
        </p:txBody>
      </p:sp>
      <p:sp>
        <p:nvSpPr>
          <p:cNvPr id="19" name="Text 17"/>
          <p:cNvSpPr/>
          <p:nvPr/>
        </p:nvSpPr>
        <p:spPr>
          <a:xfrm>
            <a:off x="7662982" y="6258520"/>
            <a:ext cx="5939076"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Average batch prediction time, critical for real-time applications.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55198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Results</a:t>
            </a:r>
            <a:endParaRPr lang="en-US" sz="2200" dirty="0"/>
          </a:p>
        </p:txBody>
      </p:sp>
      <p:sp>
        <p:nvSpPr>
          <p:cNvPr id="3" name="Text 1"/>
          <p:cNvSpPr/>
          <p:nvPr/>
        </p:nvSpPr>
        <p:spPr>
          <a:xfrm>
            <a:off x="793790" y="2133124"/>
            <a:ext cx="11958638"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Performance Insights Across Architectures</a:t>
            </a:r>
            <a:endParaRPr lang="en-US" sz="4450" dirty="0"/>
          </a:p>
        </p:txBody>
      </p:sp>
      <p:sp>
        <p:nvSpPr>
          <p:cNvPr id="4" name="Text 2"/>
          <p:cNvSpPr/>
          <p:nvPr/>
        </p:nvSpPr>
        <p:spPr>
          <a:xfrm>
            <a:off x="793790" y="3182064"/>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Our comprehensive evaluation yielded distinct performance profiles for each model, highlighting their strengths in different aspects of time series forecasting.</a:t>
            </a:r>
            <a:endParaRPr lang="en-US" sz="1750" dirty="0"/>
          </a:p>
        </p:txBody>
      </p:sp>
      <p:sp>
        <p:nvSpPr>
          <p:cNvPr id="5" name="Shape 3"/>
          <p:cNvSpPr/>
          <p:nvPr/>
        </p:nvSpPr>
        <p:spPr>
          <a:xfrm>
            <a:off x="793790" y="4276368"/>
            <a:ext cx="3051929" cy="283488"/>
          </a:xfrm>
          <a:prstGeom prst="roundRect">
            <a:avLst>
              <a:gd name="adj" fmla="val 33606"/>
            </a:avLst>
          </a:prstGeom>
          <a:solidFill>
            <a:srgbClr val="DADBF1"/>
          </a:solidFill>
          <a:ln w="7620">
            <a:solidFill>
              <a:srgbClr val="C0C1D7"/>
            </a:solidFill>
            <a:prstDash val="solid"/>
          </a:ln>
        </p:spPr>
        <p:txBody>
          <a:bodyPr/>
          <a:lstStyle/>
          <a:p>
            <a:endParaRPr lang="en-IN"/>
          </a:p>
        </p:txBody>
      </p:sp>
      <p:sp>
        <p:nvSpPr>
          <p:cNvPr id="6" name="Text 4"/>
          <p:cNvSpPr/>
          <p:nvPr/>
        </p:nvSpPr>
        <p:spPr>
          <a:xfrm>
            <a:off x="4015740" y="4276368"/>
            <a:ext cx="936665" cy="283488"/>
          </a:xfrm>
          <a:prstGeom prst="rect">
            <a:avLst/>
          </a:prstGeom>
          <a:noFill/>
          <a:ln/>
        </p:spPr>
        <p:txBody>
          <a:bodyPr wrap="none" lIns="0" tIns="0" rIns="0" bIns="0" rtlCol="0" anchor="t"/>
          <a:lstStyle/>
          <a:p>
            <a:pPr marL="0" indent="0" algn="l">
              <a:lnSpc>
                <a:spcPts val="2200"/>
              </a:lnSpc>
              <a:buNone/>
            </a:pPr>
            <a:r>
              <a:rPr lang="en-US" sz="2200" b="1" dirty="0">
                <a:solidFill>
                  <a:srgbClr val="272525"/>
                </a:solidFill>
                <a:latin typeface="Inter Bold" pitchFamily="34" charset="0"/>
                <a:ea typeface="Inter Bold" pitchFamily="34" charset="-122"/>
                <a:cs typeface="Inter Bold" pitchFamily="34" charset="-120"/>
              </a:rPr>
              <a:t>Hybrid</a:t>
            </a:r>
            <a:endParaRPr lang="en-US" sz="2200" dirty="0"/>
          </a:p>
        </p:txBody>
      </p:sp>
      <p:sp>
        <p:nvSpPr>
          <p:cNvPr id="7" name="Text 5"/>
          <p:cNvSpPr/>
          <p:nvPr/>
        </p:nvSpPr>
        <p:spPr>
          <a:xfrm>
            <a:off x="793790" y="484322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Highest Accuracy</a:t>
            </a:r>
            <a:endParaRPr lang="en-US" sz="2200" dirty="0"/>
          </a:p>
        </p:txBody>
      </p:sp>
      <p:sp>
        <p:nvSpPr>
          <p:cNvPr id="8" name="Text 6"/>
          <p:cNvSpPr/>
          <p:nvPr/>
        </p:nvSpPr>
        <p:spPr>
          <a:xfrm>
            <a:off x="793790" y="5333643"/>
            <a:ext cx="4158615"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Achieved superior accuracy across all datasets.</a:t>
            </a:r>
            <a:endParaRPr lang="en-US" sz="1750" dirty="0"/>
          </a:p>
        </p:txBody>
      </p:sp>
      <p:sp>
        <p:nvSpPr>
          <p:cNvPr id="9" name="Shape 7"/>
          <p:cNvSpPr/>
          <p:nvPr/>
        </p:nvSpPr>
        <p:spPr>
          <a:xfrm>
            <a:off x="5235893" y="4276368"/>
            <a:ext cx="2263616" cy="283488"/>
          </a:xfrm>
          <a:prstGeom prst="roundRect">
            <a:avLst>
              <a:gd name="adj" fmla="val 33606"/>
            </a:avLst>
          </a:prstGeom>
          <a:solidFill>
            <a:srgbClr val="DADBF1"/>
          </a:solidFill>
          <a:ln w="7620">
            <a:solidFill>
              <a:srgbClr val="C0C1D7"/>
            </a:solidFill>
            <a:prstDash val="solid"/>
          </a:ln>
        </p:spPr>
        <p:txBody>
          <a:bodyPr/>
          <a:lstStyle/>
          <a:p>
            <a:endParaRPr lang="en-IN"/>
          </a:p>
        </p:txBody>
      </p:sp>
      <p:sp>
        <p:nvSpPr>
          <p:cNvPr id="10" name="Text 8"/>
          <p:cNvSpPr/>
          <p:nvPr/>
        </p:nvSpPr>
        <p:spPr>
          <a:xfrm>
            <a:off x="7669530" y="4276368"/>
            <a:ext cx="1724978" cy="283488"/>
          </a:xfrm>
          <a:prstGeom prst="rect">
            <a:avLst/>
          </a:prstGeom>
          <a:noFill/>
          <a:ln/>
        </p:spPr>
        <p:txBody>
          <a:bodyPr wrap="none" lIns="0" tIns="0" rIns="0" bIns="0" rtlCol="0" anchor="t"/>
          <a:lstStyle/>
          <a:p>
            <a:pPr marL="0" indent="0" algn="l">
              <a:lnSpc>
                <a:spcPts val="2200"/>
              </a:lnSpc>
              <a:buNone/>
            </a:pPr>
            <a:r>
              <a:rPr lang="en-US" sz="2200" b="1" dirty="0">
                <a:solidFill>
                  <a:srgbClr val="272525"/>
                </a:solidFill>
                <a:latin typeface="Inter Bold" pitchFamily="34" charset="0"/>
                <a:ea typeface="Inter Bold" pitchFamily="34" charset="-122"/>
                <a:cs typeface="Inter Bold" pitchFamily="34" charset="-120"/>
              </a:rPr>
              <a:t>Transformer</a:t>
            </a:r>
            <a:endParaRPr lang="en-US" sz="2200" dirty="0"/>
          </a:p>
        </p:txBody>
      </p:sp>
      <p:sp>
        <p:nvSpPr>
          <p:cNvPr id="11" name="Text 9"/>
          <p:cNvSpPr/>
          <p:nvPr/>
        </p:nvSpPr>
        <p:spPr>
          <a:xfrm>
            <a:off x="5235893" y="484322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Lowest Latency</a:t>
            </a:r>
            <a:endParaRPr lang="en-US" sz="2200" dirty="0"/>
          </a:p>
        </p:txBody>
      </p:sp>
      <p:sp>
        <p:nvSpPr>
          <p:cNvPr id="12" name="Text 10"/>
          <p:cNvSpPr/>
          <p:nvPr/>
        </p:nvSpPr>
        <p:spPr>
          <a:xfrm>
            <a:off x="5235893" y="5333643"/>
            <a:ext cx="4158615"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Demonstrated the fastest inference times.</a:t>
            </a:r>
            <a:endParaRPr lang="en-US" sz="1750" dirty="0"/>
          </a:p>
        </p:txBody>
      </p:sp>
      <p:sp>
        <p:nvSpPr>
          <p:cNvPr id="13" name="Shape 11"/>
          <p:cNvSpPr/>
          <p:nvPr/>
        </p:nvSpPr>
        <p:spPr>
          <a:xfrm>
            <a:off x="9677995" y="4276368"/>
            <a:ext cx="3191708" cy="283488"/>
          </a:xfrm>
          <a:prstGeom prst="roundRect">
            <a:avLst>
              <a:gd name="adj" fmla="val 33606"/>
            </a:avLst>
          </a:prstGeom>
          <a:solidFill>
            <a:srgbClr val="DADBF1"/>
          </a:solidFill>
          <a:ln w="7620">
            <a:solidFill>
              <a:srgbClr val="C0C1D7"/>
            </a:solidFill>
            <a:prstDash val="solid"/>
          </a:ln>
        </p:spPr>
        <p:txBody>
          <a:bodyPr/>
          <a:lstStyle/>
          <a:p>
            <a:endParaRPr lang="en-IN"/>
          </a:p>
        </p:txBody>
      </p:sp>
      <p:sp>
        <p:nvSpPr>
          <p:cNvPr id="14" name="Text 12"/>
          <p:cNvSpPr/>
          <p:nvPr/>
        </p:nvSpPr>
        <p:spPr>
          <a:xfrm>
            <a:off x="13039725" y="4276368"/>
            <a:ext cx="796885" cy="283488"/>
          </a:xfrm>
          <a:prstGeom prst="rect">
            <a:avLst/>
          </a:prstGeom>
          <a:noFill/>
          <a:ln/>
        </p:spPr>
        <p:txBody>
          <a:bodyPr wrap="none" lIns="0" tIns="0" rIns="0" bIns="0" rtlCol="0" anchor="t"/>
          <a:lstStyle/>
          <a:p>
            <a:pPr marL="0" indent="0" algn="l">
              <a:lnSpc>
                <a:spcPts val="2200"/>
              </a:lnSpc>
              <a:buNone/>
            </a:pPr>
            <a:r>
              <a:rPr lang="en-US" sz="2200" b="1" dirty="0">
                <a:solidFill>
                  <a:srgbClr val="272525"/>
                </a:solidFill>
                <a:latin typeface="Inter Bold" pitchFamily="34" charset="0"/>
                <a:ea typeface="Inter Bold" pitchFamily="34" charset="-122"/>
                <a:cs typeface="Inter Bold" pitchFamily="34" charset="-120"/>
              </a:rPr>
              <a:t>LSTM</a:t>
            </a:r>
            <a:endParaRPr lang="en-US" sz="2200" dirty="0"/>
          </a:p>
        </p:txBody>
      </p:sp>
      <p:sp>
        <p:nvSpPr>
          <p:cNvPr id="15" name="Text 13"/>
          <p:cNvSpPr/>
          <p:nvPr/>
        </p:nvSpPr>
        <p:spPr>
          <a:xfrm>
            <a:off x="9677995" y="4843224"/>
            <a:ext cx="355532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Competitive Performance</a:t>
            </a:r>
            <a:endParaRPr lang="en-US" sz="2200" dirty="0"/>
          </a:p>
        </p:txBody>
      </p:sp>
      <p:sp>
        <p:nvSpPr>
          <p:cNvPr id="16" name="Text 14"/>
          <p:cNvSpPr/>
          <p:nvPr/>
        </p:nvSpPr>
        <p:spPr>
          <a:xfrm>
            <a:off x="9677995" y="5333643"/>
            <a:ext cx="4158615"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Solid but generally slower than the other models.</a:t>
            </a:r>
            <a:endParaRPr lang="en-US" sz="1750" dirty="0"/>
          </a:p>
        </p:txBody>
      </p:sp>
      <p:sp>
        <p:nvSpPr>
          <p:cNvPr id="17" name="Text 15"/>
          <p:cNvSpPr/>
          <p:nvPr/>
        </p:nvSpPr>
        <p:spPr>
          <a:xfrm>
            <a:off x="793790" y="6314599"/>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Note:</a:t>
            </a:r>
            <a:r>
              <a:rPr lang="en-US" sz="1750" dirty="0">
                <a:solidFill>
                  <a:srgbClr val="272525"/>
                </a:solidFill>
                <a:latin typeface="Inter" pitchFamily="34" charset="0"/>
                <a:ea typeface="Inter" pitchFamily="34" charset="-122"/>
                <a:cs typeface="Inter" pitchFamily="34" charset="-120"/>
              </a:rPr>
              <a:t> Specific numerical metrics (MAE, RMSE, etc.) available upon request or in the full paper.</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92547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Inter Bold" pitchFamily="34" charset="0"/>
                <a:ea typeface="Inter Bold" pitchFamily="34" charset="-122"/>
                <a:cs typeface="Inter Bold" pitchFamily="34" charset="-120"/>
              </a:rPr>
              <a:t>Deep Dive</a:t>
            </a:r>
            <a:endParaRPr lang="en-US" sz="2200" dirty="0"/>
          </a:p>
        </p:txBody>
      </p:sp>
      <p:sp>
        <p:nvSpPr>
          <p:cNvPr id="3" name="Text 1"/>
          <p:cNvSpPr/>
          <p:nvPr/>
        </p:nvSpPr>
        <p:spPr>
          <a:xfrm>
            <a:off x="793790" y="1506617"/>
            <a:ext cx="7082552"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Analysis of Error Patterns</a:t>
            </a:r>
            <a:endParaRPr lang="en-US" sz="4450" dirty="0"/>
          </a:p>
        </p:txBody>
      </p:sp>
      <p:sp>
        <p:nvSpPr>
          <p:cNvPr id="4" name="Text 2"/>
          <p:cNvSpPr/>
          <p:nvPr/>
        </p:nvSpPr>
        <p:spPr>
          <a:xfrm>
            <a:off x="793790" y="255555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Understanding where models fail is as crucial as knowing when they succeed. Our error analysis revealed specific weaknesses for each architecture across the datasets.</a:t>
            </a:r>
            <a:endParaRPr lang="en-US" sz="1750" dirty="0"/>
          </a:p>
        </p:txBody>
      </p:sp>
      <p:sp>
        <p:nvSpPr>
          <p:cNvPr id="5" name="Shape 3"/>
          <p:cNvSpPr/>
          <p:nvPr/>
        </p:nvSpPr>
        <p:spPr>
          <a:xfrm>
            <a:off x="793790" y="3536513"/>
            <a:ext cx="510302" cy="510302"/>
          </a:xfrm>
          <a:prstGeom prst="roundRect">
            <a:avLst>
              <a:gd name="adj" fmla="val 18669"/>
            </a:avLst>
          </a:prstGeom>
          <a:solidFill>
            <a:srgbClr val="DADBF1"/>
          </a:solidFill>
          <a:ln w="7620">
            <a:solidFill>
              <a:srgbClr val="C0C1D7"/>
            </a:solidFill>
            <a:prstDash val="solid"/>
          </a:ln>
        </p:spPr>
        <p:txBody>
          <a:bodyPr/>
          <a:lstStyle/>
          <a:p>
            <a:endParaRPr lang="en-IN"/>
          </a:p>
        </p:txBody>
      </p:sp>
      <p:sp>
        <p:nvSpPr>
          <p:cNvPr id="6" name="Text 4"/>
          <p:cNvSpPr/>
          <p:nvPr/>
        </p:nvSpPr>
        <p:spPr>
          <a:xfrm>
            <a:off x="1530906" y="361438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Power Dataset</a:t>
            </a:r>
            <a:endParaRPr lang="en-US" sz="2200" dirty="0"/>
          </a:p>
        </p:txBody>
      </p:sp>
      <p:sp>
        <p:nvSpPr>
          <p:cNvPr id="7" name="Text 5"/>
          <p:cNvSpPr/>
          <p:nvPr/>
        </p:nvSpPr>
        <p:spPr>
          <a:xfrm>
            <a:off x="1530906" y="4104799"/>
            <a:ext cx="564249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All models, especially LSTM, struggled with accurately predicting extreme spikes in power consumption.</a:t>
            </a:r>
            <a:endParaRPr lang="en-US" sz="1750" dirty="0"/>
          </a:p>
        </p:txBody>
      </p:sp>
      <p:sp>
        <p:nvSpPr>
          <p:cNvPr id="8" name="Shape 6"/>
          <p:cNvSpPr/>
          <p:nvPr/>
        </p:nvSpPr>
        <p:spPr>
          <a:xfrm>
            <a:off x="7456884" y="3536513"/>
            <a:ext cx="510302" cy="510302"/>
          </a:xfrm>
          <a:prstGeom prst="roundRect">
            <a:avLst>
              <a:gd name="adj" fmla="val 18669"/>
            </a:avLst>
          </a:prstGeom>
          <a:solidFill>
            <a:srgbClr val="DADBF1"/>
          </a:solidFill>
          <a:ln w="7620">
            <a:solidFill>
              <a:srgbClr val="C0C1D7"/>
            </a:solidFill>
            <a:prstDash val="solid"/>
          </a:ln>
        </p:spPr>
        <p:txBody>
          <a:bodyPr/>
          <a:lstStyle/>
          <a:p>
            <a:endParaRPr lang="en-IN"/>
          </a:p>
        </p:txBody>
      </p:sp>
      <p:sp>
        <p:nvSpPr>
          <p:cNvPr id="9" name="Text 7"/>
          <p:cNvSpPr/>
          <p:nvPr/>
        </p:nvSpPr>
        <p:spPr>
          <a:xfrm>
            <a:off x="8194000" y="361438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Traffic Dataset</a:t>
            </a:r>
            <a:endParaRPr lang="en-US" sz="2200" dirty="0"/>
          </a:p>
        </p:txBody>
      </p:sp>
      <p:sp>
        <p:nvSpPr>
          <p:cNvPr id="10" name="Text 8"/>
          <p:cNvSpPr/>
          <p:nvPr/>
        </p:nvSpPr>
        <p:spPr>
          <a:xfrm>
            <a:off x="8194000" y="4104799"/>
            <a:ext cx="5642610"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Challenges arose during sudden, unpredictable surges in traffic flow, which often led to higher errors for Transformer.</a:t>
            </a:r>
            <a:endParaRPr lang="en-US" sz="1750" dirty="0"/>
          </a:p>
        </p:txBody>
      </p:sp>
      <p:sp>
        <p:nvSpPr>
          <p:cNvPr id="11" name="Shape 9"/>
          <p:cNvSpPr/>
          <p:nvPr/>
        </p:nvSpPr>
        <p:spPr>
          <a:xfrm>
            <a:off x="793790" y="5647134"/>
            <a:ext cx="510302" cy="510302"/>
          </a:xfrm>
          <a:prstGeom prst="roundRect">
            <a:avLst>
              <a:gd name="adj" fmla="val 18669"/>
            </a:avLst>
          </a:prstGeom>
          <a:solidFill>
            <a:srgbClr val="DADBF1"/>
          </a:solidFill>
          <a:ln w="7620">
            <a:solidFill>
              <a:srgbClr val="C0C1D7"/>
            </a:solidFill>
            <a:prstDash val="solid"/>
          </a:ln>
        </p:spPr>
        <p:txBody>
          <a:bodyPr/>
          <a:lstStyle/>
          <a:p>
            <a:endParaRPr lang="en-IN"/>
          </a:p>
        </p:txBody>
      </p:sp>
      <p:sp>
        <p:nvSpPr>
          <p:cNvPr id="12" name="Text 10"/>
          <p:cNvSpPr/>
          <p:nvPr/>
        </p:nvSpPr>
        <p:spPr>
          <a:xfrm>
            <a:off x="1530906" y="572500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Weather Dataset</a:t>
            </a:r>
            <a:endParaRPr lang="en-US" sz="2200" dirty="0"/>
          </a:p>
        </p:txBody>
      </p:sp>
      <p:sp>
        <p:nvSpPr>
          <p:cNvPr id="13" name="Text 11"/>
          <p:cNvSpPr/>
          <p:nvPr/>
        </p:nvSpPr>
        <p:spPr>
          <a:xfrm>
            <a:off x="1530906" y="6215420"/>
            <a:ext cx="564249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Models, particularly LSTM, showed a tendency to regress to the mean during rare weather events, underestimating extreme values.</a:t>
            </a:r>
            <a:endParaRPr lang="en-US" sz="1750" dirty="0"/>
          </a:p>
        </p:txBody>
      </p:sp>
      <p:sp>
        <p:nvSpPr>
          <p:cNvPr id="14" name="Shape 12"/>
          <p:cNvSpPr/>
          <p:nvPr/>
        </p:nvSpPr>
        <p:spPr>
          <a:xfrm>
            <a:off x="7456884" y="5647134"/>
            <a:ext cx="510302" cy="510302"/>
          </a:xfrm>
          <a:prstGeom prst="roundRect">
            <a:avLst>
              <a:gd name="adj" fmla="val 18669"/>
            </a:avLst>
          </a:prstGeom>
          <a:solidFill>
            <a:srgbClr val="DADBF1"/>
          </a:solidFill>
          <a:ln w="7620">
            <a:solidFill>
              <a:srgbClr val="C0C1D7"/>
            </a:solidFill>
            <a:prstDash val="solid"/>
          </a:ln>
        </p:spPr>
        <p:txBody>
          <a:bodyPr/>
          <a:lstStyle/>
          <a:p>
            <a:endParaRPr lang="en-IN"/>
          </a:p>
        </p:txBody>
      </p:sp>
      <p:sp>
        <p:nvSpPr>
          <p:cNvPr id="15" name="Text 13"/>
          <p:cNvSpPr/>
          <p:nvPr/>
        </p:nvSpPr>
        <p:spPr>
          <a:xfrm>
            <a:off x="8194000" y="572500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Inter Bold" pitchFamily="34" charset="0"/>
                <a:ea typeface="Inter Bold" pitchFamily="34" charset="-122"/>
                <a:cs typeface="Inter Bold" pitchFamily="34" charset="-120"/>
              </a:rPr>
              <a:t>Hybrid Advantage</a:t>
            </a:r>
            <a:endParaRPr lang="en-US" sz="2200" dirty="0"/>
          </a:p>
        </p:txBody>
      </p:sp>
      <p:sp>
        <p:nvSpPr>
          <p:cNvPr id="16" name="Text 14"/>
          <p:cNvSpPr/>
          <p:nvPr/>
        </p:nvSpPr>
        <p:spPr>
          <a:xfrm>
            <a:off x="8194000" y="6215420"/>
            <a:ext cx="5642610"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Hybrid architecture generally showed better resilience and lower magnitudes of error during anomalous events across all datasets.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1</TotalTime>
  <Words>896</Words>
  <Application>Microsoft Office PowerPoint</Application>
  <PresentationFormat>Custom</PresentationFormat>
  <Paragraphs>132</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Consolas</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Hrishikesh Vinod More</cp:lastModifiedBy>
  <cp:revision>2</cp:revision>
  <dcterms:created xsi:type="dcterms:W3CDTF">2025-08-15T18:20:20Z</dcterms:created>
  <dcterms:modified xsi:type="dcterms:W3CDTF">2025-08-15T18:22:21Z</dcterms:modified>
</cp:coreProperties>
</file>