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E6E6F-C6D9-4C71-9C32-852BB59CD66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078167E-93BF-47BD-A7D7-D8566654EDA0}">
      <dgm:prSet/>
      <dgm:spPr/>
      <dgm:t>
        <a:bodyPr/>
        <a:lstStyle/>
        <a:p>
          <a:r>
            <a:rPr lang="en-US"/>
            <a:t>Introduction</a:t>
          </a:r>
        </a:p>
      </dgm:t>
    </dgm:pt>
    <dgm:pt modelId="{EE96FC4C-52D3-40A0-84A4-1EC7C5B80EF4}" type="parTrans" cxnId="{9EA95A3D-2B4A-4351-9F69-457EAA654B53}">
      <dgm:prSet/>
      <dgm:spPr/>
      <dgm:t>
        <a:bodyPr/>
        <a:lstStyle/>
        <a:p>
          <a:endParaRPr lang="en-US"/>
        </a:p>
      </dgm:t>
    </dgm:pt>
    <dgm:pt modelId="{D6F8464B-FF09-4D43-8A88-49FCFD02A0E1}" type="sibTrans" cxnId="{9EA95A3D-2B4A-4351-9F69-457EAA654B53}">
      <dgm:prSet/>
      <dgm:spPr/>
      <dgm:t>
        <a:bodyPr/>
        <a:lstStyle/>
        <a:p>
          <a:endParaRPr lang="en-US"/>
        </a:p>
      </dgm:t>
    </dgm:pt>
    <dgm:pt modelId="{0D33FD69-3B07-4CC3-8D84-764F256AFA20}">
      <dgm:prSet/>
      <dgm:spPr/>
      <dgm:t>
        <a:bodyPr/>
        <a:lstStyle/>
        <a:p>
          <a:r>
            <a:rPr lang="en-US"/>
            <a:t>Proposition</a:t>
          </a:r>
        </a:p>
      </dgm:t>
    </dgm:pt>
    <dgm:pt modelId="{9FD81275-F96A-49D8-97F6-43B38CA05C4B}" type="parTrans" cxnId="{611B3D1A-EBF1-4C9E-81C6-9C34BEC773DA}">
      <dgm:prSet/>
      <dgm:spPr/>
      <dgm:t>
        <a:bodyPr/>
        <a:lstStyle/>
        <a:p>
          <a:endParaRPr lang="en-US"/>
        </a:p>
      </dgm:t>
    </dgm:pt>
    <dgm:pt modelId="{17F1365D-B7DD-4B5E-B3B7-BB621E3BFA82}" type="sibTrans" cxnId="{611B3D1A-EBF1-4C9E-81C6-9C34BEC773DA}">
      <dgm:prSet/>
      <dgm:spPr/>
      <dgm:t>
        <a:bodyPr/>
        <a:lstStyle/>
        <a:p>
          <a:endParaRPr lang="en-US"/>
        </a:p>
      </dgm:t>
    </dgm:pt>
    <dgm:pt modelId="{97C7CE45-38A9-4594-9CA5-31D15A3AD2C1}">
      <dgm:prSet/>
      <dgm:spPr/>
      <dgm:t>
        <a:bodyPr/>
        <a:lstStyle/>
        <a:p>
          <a:r>
            <a:rPr lang="en-US" dirty="0"/>
            <a:t>Clientele</a:t>
          </a:r>
        </a:p>
      </dgm:t>
    </dgm:pt>
    <dgm:pt modelId="{918DAC3B-9050-41E9-ACFB-8FFE444D4A69}" type="parTrans" cxnId="{8E9CDD5F-7A32-4450-B693-27C0A9A86806}">
      <dgm:prSet/>
      <dgm:spPr/>
      <dgm:t>
        <a:bodyPr/>
        <a:lstStyle/>
        <a:p>
          <a:endParaRPr lang="en-US"/>
        </a:p>
      </dgm:t>
    </dgm:pt>
    <dgm:pt modelId="{34B18C41-72B4-46CA-A2B6-B541E32B8E57}" type="sibTrans" cxnId="{8E9CDD5F-7A32-4450-B693-27C0A9A86806}">
      <dgm:prSet/>
      <dgm:spPr/>
      <dgm:t>
        <a:bodyPr/>
        <a:lstStyle/>
        <a:p>
          <a:endParaRPr lang="en-US"/>
        </a:p>
      </dgm:t>
    </dgm:pt>
    <dgm:pt modelId="{E7752040-5C74-4D3D-8485-97A5BC01FD90}">
      <dgm:prSet/>
      <dgm:spPr/>
      <dgm:t>
        <a:bodyPr/>
        <a:lstStyle/>
        <a:p>
          <a:r>
            <a:rPr lang="en-US"/>
            <a:t>Methodology</a:t>
          </a:r>
        </a:p>
      </dgm:t>
    </dgm:pt>
    <dgm:pt modelId="{F81800B7-B40F-4FD7-B8BB-AC62A31CBB14}" type="parTrans" cxnId="{1CF74353-6879-4203-BFA4-582A04EFA343}">
      <dgm:prSet/>
      <dgm:spPr/>
      <dgm:t>
        <a:bodyPr/>
        <a:lstStyle/>
        <a:p>
          <a:endParaRPr lang="en-US"/>
        </a:p>
      </dgm:t>
    </dgm:pt>
    <dgm:pt modelId="{5DFA2627-D085-4346-AD3C-EC53C94E54AE}" type="sibTrans" cxnId="{1CF74353-6879-4203-BFA4-582A04EFA343}">
      <dgm:prSet/>
      <dgm:spPr/>
      <dgm:t>
        <a:bodyPr/>
        <a:lstStyle/>
        <a:p>
          <a:endParaRPr lang="en-US"/>
        </a:p>
      </dgm:t>
    </dgm:pt>
    <dgm:pt modelId="{97C8547F-F771-44EE-BC79-8EC9FE115468}">
      <dgm:prSet/>
      <dgm:spPr/>
      <dgm:t>
        <a:bodyPr/>
        <a:lstStyle/>
        <a:p>
          <a:r>
            <a:rPr lang="en-US"/>
            <a:t>Data Sources &amp; Description</a:t>
          </a:r>
        </a:p>
      </dgm:t>
    </dgm:pt>
    <dgm:pt modelId="{4E5D71F4-2D37-468A-A386-B3F840C673C4}" type="parTrans" cxnId="{2FA00108-E95C-4E24-87D4-2B6071BED5AE}">
      <dgm:prSet/>
      <dgm:spPr/>
      <dgm:t>
        <a:bodyPr/>
        <a:lstStyle/>
        <a:p>
          <a:endParaRPr lang="en-US"/>
        </a:p>
      </dgm:t>
    </dgm:pt>
    <dgm:pt modelId="{3EB8470D-769E-4FD0-9A29-DEDDE3D4FAFA}" type="sibTrans" cxnId="{2FA00108-E95C-4E24-87D4-2B6071BED5AE}">
      <dgm:prSet/>
      <dgm:spPr/>
      <dgm:t>
        <a:bodyPr/>
        <a:lstStyle/>
        <a:p>
          <a:endParaRPr lang="en-US"/>
        </a:p>
      </dgm:t>
    </dgm:pt>
    <dgm:pt modelId="{97C4A3AA-5848-4497-A8F6-5B7AC9F51B4D}">
      <dgm:prSet/>
      <dgm:spPr/>
      <dgm:t>
        <a:bodyPr/>
        <a:lstStyle/>
        <a:p>
          <a:r>
            <a:rPr lang="en-US"/>
            <a:t>Results</a:t>
          </a:r>
        </a:p>
      </dgm:t>
    </dgm:pt>
    <dgm:pt modelId="{2CFBFF51-93FC-44AD-9E13-6F2B5748A917}" type="parTrans" cxnId="{2548F444-DB6A-46E8-A83F-E9C10A24712E}">
      <dgm:prSet/>
      <dgm:spPr/>
      <dgm:t>
        <a:bodyPr/>
        <a:lstStyle/>
        <a:p>
          <a:endParaRPr lang="en-US"/>
        </a:p>
      </dgm:t>
    </dgm:pt>
    <dgm:pt modelId="{801FCAA9-D898-4036-B837-6F8BA460C112}" type="sibTrans" cxnId="{2548F444-DB6A-46E8-A83F-E9C10A24712E}">
      <dgm:prSet/>
      <dgm:spPr/>
      <dgm:t>
        <a:bodyPr/>
        <a:lstStyle/>
        <a:p>
          <a:endParaRPr lang="en-US"/>
        </a:p>
      </dgm:t>
    </dgm:pt>
    <dgm:pt modelId="{891F1E4B-1AE9-4C6D-9889-8080365CFCEB}">
      <dgm:prSet/>
      <dgm:spPr/>
      <dgm:t>
        <a:bodyPr/>
        <a:lstStyle/>
        <a:p>
          <a:r>
            <a:rPr lang="en-US" dirty="0"/>
            <a:t>Observations</a:t>
          </a:r>
        </a:p>
      </dgm:t>
    </dgm:pt>
    <dgm:pt modelId="{CFA11672-A7F5-4C83-81CB-BE062C5DD6DD}" type="parTrans" cxnId="{427D7959-9AD9-4729-83FB-9CAD4F1FD38D}">
      <dgm:prSet/>
      <dgm:spPr/>
      <dgm:t>
        <a:bodyPr/>
        <a:lstStyle/>
        <a:p>
          <a:endParaRPr lang="en-US"/>
        </a:p>
      </dgm:t>
    </dgm:pt>
    <dgm:pt modelId="{A54B4933-BE08-45AD-AC7A-85C998D8BB82}" type="sibTrans" cxnId="{427D7959-9AD9-4729-83FB-9CAD4F1FD38D}">
      <dgm:prSet/>
      <dgm:spPr/>
      <dgm:t>
        <a:bodyPr/>
        <a:lstStyle/>
        <a:p>
          <a:endParaRPr lang="en-US"/>
        </a:p>
      </dgm:t>
    </dgm:pt>
    <dgm:pt modelId="{1949D4B9-FBB8-4D7A-A60E-4364F88EE98F}">
      <dgm:prSet/>
      <dgm:spPr/>
      <dgm:t>
        <a:bodyPr/>
        <a:lstStyle/>
        <a:p>
          <a:r>
            <a:rPr lang="en-US"/>
            <a:t>Conclusion</a:t>
          </a:r>
        </a:p>
      </dgm:t>
    </dgm:pt>
    <dgm:pt modelId="{605AC2B4-46F9-426F-BCBA-84B7E481E2BE}" type="parTrans" cxnId="{F99692E2-1E51-41C1-A485-FFCE29503D51}">
      <dgm:prSet/>
      <dgm:spPr/>
      <dgm:t>
        <a:bodyPr/>
        <a:lstStyle/>
        <a:p>
          <a:endParaRPr lang="en-US"/>
        </a:p>
      </dgm:t>
    </dgm:pt>
    <dgm:pt modelId="{6152E75F-D401-4D05-BE35-E178DCB007DC}" type="sibTrans" cxnId="{F99692E2-1E51-41C1-A485-FFCE29503D51}">
      <dgm:prSet/>
      <dgm:spPr/>
      <dgm:t>
        <a:bodyPr/>
        <a:lstStyle/>
        <a:p>
          <a:endParaRPr lang="en-US"/>
        </a:p>
      </dgm:t>
    </dgm:pt>
    <dgm:pt modelId="{A369EBC1-1277-564C-A800-300B13AAA29B}" type="pres">
      <dgm:prSet presAssocID="{D13E6E6F-C6D9-4C71-9C32-852BB59CD66E}" presName="linear" presStyleCnt="0">
        <dgm:presLayoutVars>
          <dgm:animLvl val="lvl"/>
          <dgm:resizeHandles val="exact"/>
        </dgm:presLayoutVars>
      </dgm:prSet>
      <dgm:spPr/>
    </dgm:pt>
    <dgm:pt modelId="{5EE2135C-842B-174B-B473-5016BA259954}" type="pres">
      <dgm:prSet presAssocID="{5078167E-93BF-47BD-A7D7-D8566654EDA0}" presName="parentText" presStyleLbl="node1" presStyleIdx="0" presStyleCnt="8">
        <dgm:presLayoutVars>
          <dgm:chMax val="0"/>
          <dgm:bulletEnabled val="1"/>
        </dgm:presLayoutVars>
      </dgm:prSet>
      <dgm:spPr/>
    </dgm:pt>
    <dgm:pt modelId="{75A7FC63-68B3-5743-8805-9B5A1C23435E}" type="pres">
      <dgm:prSet presAssocID="{D6F8464B-FF09-4D43-8A88-49FCFD02A0E1}" presName="spacer" presStyleCnt="0"/>
      <dgm:spPr/>
    </dgm:pt>
    <dgm:pt modelId="{754129AD-8A1B-3340-B0C8-31CF483A859D}" type="pres">
      <dgm:prSet presAssocID="{0D33FD69-3B07-4CC3-8D84-764F256AFA20}" presName="parentText" presStyleLbl="node1" presStyleIdx="1" presStyleCnt="8">
        <dgm:presLayoutVars>
          <dgm:chMax val="0"/>
          <dgm:bulletEnabled val="1"/>
        </dgm:presLayoutVars>
      </dgm:prSet>
      <dgm:spPr/>
    </dgm:pt>
    <dgm:pt modelId="{143E5A48-85F0-0548-BAF2-4F390D071FFF}" type="pres">
      <dgm:prSet presAssocID="{17F1365D-B7DD-4B5E-B3B7-BB621E3BFA82}" presName="spacer" presStyleCnt="0"/>
      <dgm:spPr/>
    </dgm:pt>
    <dgm:pt modelId="{1180C2F5-8E22-0943-A36B-DF132C038912}" type="pres">
      <dgm:prSet presAssocID="{97C7CE45-38A9-4594-9CA5-31D15A3AD2C1}" presName="parentText" presStyleLbl="node1" presStyleIdx="2" presStyleCnt="8">
        <dgm:presLayoutVars>
          <dgm:chMax val="0"/>
          <dgm:bulletEnabled val="1"/>
        </dgm:presLayoutVars>
      </dgm:prSet>
      <dgm:spPr/>
    </dgm:pt>
    <dgm:pt modelId="{5549D36B-1E78-3E43-A6B6-F9987649C7BF}" type="pres">
      <dgm:prSet presAssocID="{34B18C41-72B4-46CA-A2B6-B541E32B8E57}" presName="spacer" presStyleCnt="0"/>
      <dgm:spPr/>
    </dgm:pt>
    <dgm:pt modelId="{4D7A3CE9-FC88-F148-A5D1-887732D76969}" type="pres">
      <dgm:prSet presAssocID="{E7752040-5C74-4D3D-8485-97A5BC01FD90}" presName="parentText" presStyleLbl="node1" presStyleIdx="3" presStyleCnt="8">
        <dgm:presLayoutVars>
          <dgm:chMax val="0"/>
          <dgm:bulletEnabled val="1"/>
        </dgm:presLayoutVars>
      </dgm:prSet>
      <dgm:spPr/>
    </dgm:pt>
    <dgm:pt modelId="{6B79F5CC-3B41-C640-A6AA-A06C79F7CA8B}" type="pres">
      <dgm:prSet presAssocID="{5DFA2627-D085-4346-AD3C-EC53C94E54AE}" presName="spacer" presStyleCnt="0"/>
      <dgm:spPr/>
    </dgm:pt>
    <dgm:pt modelId="{D17E3C32-EA07-C24C-A66E-3B34600B304A}" type="pres">
      <dgm:prSet presAssocID="{97C8547F-F771-44EE-BC79-8EC9FE115468}" presName="parentText" presStyleLbl="node1" presStyleIdx="4" presStyleCnt="8">
        <dgm:presLayoutVars>
          <dgm:chMax val="0"/>
          <dgm:bulletEnabled val="1"/>
        </dgm:presLayoutVars>
      </dgm:prSet>
      <dgm:spPr/>
    </dgm:pt>
    <dgm:pt modelId="{4244E800-529F-C54D-910C-4C9403DFD90F}" type="pres">
      <dgm:prSet presAssocID="{3EB8470D-769E-4FD0-9A29-DEDDE3D4FAFA}" presName="spacer" presStyleCnt="0"/>
      <dgm:spPr/>
    </dgm:pt>
    <dgm:pt modelId="{9E656FC7-7A82-EF41-8EC8-7B0E8FBFE320}" type="pres">
      <dgm:prSet presAssocID="{97C4A3AA-5848-4497-A8F6-5B7AC9F51B4D}" presName="parentText" presStyleLbl="node1" presStyleIdx="5" presStyleCnt="8">
        <dgm:presLayoutVars>
          <dgm:chMax val="0"/>
          <dgm:bulletEnabled val="1"/>
        </dgm:presLayoutVars>
      </dgm:prSet>
      <dgm:spPr/>
    </dgm:pt>
    <dgm:pt modelId="{1F2CE3D1-B6A8-C941-B4B3-FE193BA83DFF}" type="pres">
      <dgm:prSet presAssocID="{801FCAA9-D898-4036-B837-6F8BA460C112}" presName="spacer" presStyleCnt="0"/>
      <dgm:spPr/>
    </dgm:pt>
    <dgm:pt modelId="{062E96B7-DD76-C74B-A33D-0DAF4DCC381C}" type="pres">
      <dgm:prSet presAssocID="{891F1E4B-1AE9-4C6D-9889-8080365CFCEB}" presName="parentText" presStyleLbl="node1" presStyleIdx="6" presStyleCnt="8">
        <dgm:presLayoutVars>
          <dgm:chMax val="0"/>
          <dgm:bulletEnabled val="1"/>
        </dgm:presLayoutVars>
      </dgm:prSet>
      <dgm:spPr/>
    </dgm:pt>
    <dgm:pt modelId="{1CED0371-DC95-C043-9D53-36FF04977D42}" type="pres">
      <dgm:prSet presAssocID="{A54B4933-BE08-45AD-AC7A-85C998D8BB82}" presName="spacer" presStyleCnt="0"/>
      <dgm:spPr/>
    </dgm:pt>
    <dgm:pt modelId="{8A33208D-7DAC-6D40-BAE2-B47CF5214C6E}" type="pres">
      <dgm:prSet presAssocID="{1949D4B9-FBB8-4D7A-A60E-4364F88EE98F}" presName="parentText" presStyleLbl="node1" presStyleIdx="7" presStyleCnt="8">
        <dgm:presLayoutVars>
          <dgm:chMax val="0"/>
          <dgm:bulletEnabled val="1"/>
        </dgm:presLayoutVars>
      </dgm:prSet>
      <dgm:spPr/>
    </dgm:pt>
  </dgm:ptLst>
  <dgm:cxnLst>
    <dgm:cxn modelId="{2FA00108-E95C-4E24-87D4-2B6071BED5AE}" srcId="{D13E6E6F-C6D9-4C71-9C32-852BB59CD66E}" destId="{97C8547F-F771-44EE-BC79-8EC9FE115468}" srcOrd="4" destOrd="0" parTransId="{4E5D71F4-2D37-468A-A386-B3F840C673C4}" sibTransId="{3EB8470D-769E-4FD0-9A29-DEDDE3D4FAFA}"/>
    <dgm:cxn modelId="{6336830E-78D6-3C4A-BB60-1A671A0D3C0F}" type="presOf" srcId="{0D33FD69-3B07-4CC3-8D84-764F256AFA20}" destId="{754129AD-8A1B-3340-B0C8-31CF483A859D}" srcOrd="0" destOrd="0" presId="urn:microsoft.com/office/officeart/2005/8/layout/vList2"/>
    <dgm:cxn modelId="{611B3D1A-EBF1-4C9E-81C6-9C34BEC773DA}" srcId="{D13E6E6F-C6D9-4C71-9C32-852BB59CD66E}" destId="{0D33FD69-3B07-4CC3-8D84-764F256AFA20}" srcOrd="1" destOrd="0" parTransId="{9FD81275-F96A-49D8-97F6-43B38CA05C4B}" sibTransId="{17F1365D-B7DD-4B5E-B3B7-BB621E3BFA82}"/>
    <dgm:cxn modelId="{9EA95A3D-2B4A-4351-9F69-457EAA654B53}" srcId="{D13E6E6F-C6D9-4C71-9C32-852BB59CD66E}" destId="{5078167E-93BF-47BD-A7D7-D8566654EDA0}" srcOrd="0" destOrd="0" parTransId="{EE96FC4C-52D3-40A0-84A4-1EC7C5B80EF4}" sibTransId="{D6F8464B-FF09-4D43-8A88-49FCFD02A0E1}"/>
    <dgm:cxn modelId="{2548F444-DB6A-46E8-A83F-E9C10A24712E}" srcId="{D13E6E6F-C6D9-4C71-9C32-852BB59CD66E}" destId="{97C4A3AA-5848-4497-A8F6-5B7AC9F51B4D}" srcOrd="5" destOrd="0" parTransId="{2CFBFF51-93FC-44AD-9E13-6F2B5748A917}" sibTransId="{801FCAA9-D898-4036-B837-6F8BA460C112}"/>
    <dgm:cxn modelId="{7F095A52-6577-7344-920E-FF7D7846A232}" type="presOf" srcId="{1949D4B9-FBB8-4D7A-A60E-4364F88EE98F}" destId="{8A33208D-7DAC-6D40-BAE2-B47CF5214C6E}" srcOrd="0" destOrd="0" presId="urn:microsoft.com/office/officeart/2005/8/layout/vList2"/>
    <dgm:cxn modelId="{1CF74353-6879-4203-BFA4-582A04EFA343}" srcId="{D13E6E6F-C6D9-4C71-9C32-852BB59CD66E}" destId="{E7752040-5C74-4D3D-8485-97A5BC01FD90}" srcOrd="3" destOrd="0" parTransId="{F81800B7-B40F-4FD7-B8BB-AC62A31CBB14}" sibTransId="{5DFA2627-D085-4346-AD3C-EC53C94E54AE}"/>
    <dgm:cxn modelId="{FC3F6359-072F-7E47-9B0F-497EDEB58112}" type="presOf" srcId="{E7752040-5C74-4D3D-8485-97A5BC01FD90}" destId="{4D7A3CE9-FC88-F148-A5D1-887732D76969}" srcOrd="0" destOrd="0" presId="urn:microsoft.com/office/officeart/2005/8/layout/vList2"/>
    <dgm:cxn modelId="{427D7959-9AD9-4729-83FB-9CAD4F1FD38D}" srcId="{D13E6E6F-C6D9-4C71-9C32-852BB59CD66E}" destId="{891F1E4B-1AE9-4C6D-9889-8080365CFCEB}" srcOrd="6" destOrd="0" parTransId="{CFA11672-A7F5-4C83-81CB-BE062C5DD6DD}" sibTransId="{A54B4933-BE08-45AD-AC7A-85C998D8BB82}"/>
    <dgm:cxn modelId="{8E9CDD5F-7A32-4450-B693-27C0A9A86806}" srcId="{D13E6E6F-C6D9-4C71-9C32-852BB59CD66E}" destId="{97C7CE45-38A9-4594-9CA5-31D15A3AD2C1}" srcOrd="2" destOrd="0" parTransId="{918DAC3B-9050-41E9-ACFB-8FFE444D4A69}" sibTransId="{34B18C41-72B4-46CA-A2B6-B541E32B8E57}"/>
    <dgm:cxn modelId="{CE840870-184F-8A44-98A4-E03442394EB1}" type="presOf" srcId="{97C7CE45-38A9-4594-9CA5-31D15A3AD2C1}" destId="{1180C2F5-8E22-0943-A36B-DF132C038912}" srcOrd="0" destOrd="0" presId="urn:microsoft.com/office/officeart/2005/8/layout/vList2"/>
    <dgm:cxn modelId="{915B4473-7CC7-6F4E-97C7-1322D2E9025D}" type="presOf" srcId="{5078167E-93BF-47BD-A7D7-D8566654EDA0}" destId="{5EE2135C-842B-174B-B473-5016BA259954}" srcOrd="0" destOrd="0" presId="urn:microsoft.com/office/officeart/2005/8/layout/vList2"/>
    <dgm:cxn modelId="{B035F876-412B-1743-AB06-E9B5748EDF53}" type="presOf" srcId="{97C4A3AA-5848-4497-A8F6-5B7AC9F51B4D}" destId="{9E656FC7-7A82-EF41-8EC8-7B0E8FBFE320}" srcOrd="0" destOrd="0" presId="urn:microsoft.com/office/officeart/2005/8/layout/vList2"/>
    <dgm:cxn modelId="{FB8D8B8B-60C5-5448-8578-1BED31C0ACEC}" type="presOf" srcId="{97C8547F-F771-44EE-BC79-8EC9FE115468}" destId="{D17E3C32-EA07-C24C-A66E-3B34600B304A}" srcOrd="0" destOrd="0" presId="urn:microsoft.com/office/officeart/2005/8/layout/vList2"/>
    <dgm:cxn modelId="{9BBB84CE-C1BE-B349-8D02-EBD3E69066CD}" type="presOf" srcId="{891F1E4B-1AE9-4C6D-9889-8080365CFCEB}" destId="{062E96B7-DD76-C74B-A33D-0DAF4DCC381C}" srcOrd="0" destOrd="0" presId="urn:microsoft.com/office/officeart/2005/8/layout/vList2"/>
    <dgm:cxn modelId="{F99692E2-1E51-41C1-A485-FFCE29503D51}" srcId="{D13E6E6F-C6D9-4C71-9C32-852BB59CD66E}" destId="{1949D4B9-FBB8-4D7A-A60E-4364F88EE98F}" srcOrd="7" destOrd="0" parTransId="{605AC2B4-46F9-426F-BCBA-84B7E481E2BE}" sibTransId="{6152E75F-D401-4D05-BE35-E178DCB007DC}"/>
    <dgm:cxn modelId="{5AF2F0ED-C99F-904A-8399-D55772DF9F76}" type="presOf" srcId="{D13E6E6F-C6D9-4C71-9C32-852BB59CD66E}" destId="{A369EBC1-1277-564C-A800-300B13AAA29B}" srcOrd="0" destOrd="0" presId="urn:microsoft.com/office/officeart/2005/8/layout/vList2"/>
    <dgm:cxn modelId="{D2715BCB-ED10-0140-A83D-EC8549E88A14}" type="presParOf" srcId="{A369EBC1-1277-564C-A800-300B13AAA29B}" destId="{5EE2135C-842B-174B-B473-5016BA259954}" srcOrd="0" destOrd="0" presId="urn:microsoft.com/office/officeart/2005/8/layout/vList2"/>
    <dgm:cxn modelId="{0DE0580B-9310-B949-9414-8030342E7006}" type="presParOf" srcId="{A369EBC1-1277-564C-A800-300B13AAA29B}" destId="{75A7FC63-68B3-5743-8805-9B5A1C23435E}" srcOrd="1" destOrd="0" presId="urn:microsoft.com/office/officeart/2005/8/layout/vList2"/>
    <dgm:cxn modelId="{1C4AC4AD-FC0D-B743-A84D-B20BEADA49A6}" type="presParOf" srcId="{A369EBC1-1277-564C-A800-300B13AAA29B}" destId="{754129AD-8A1B-3340-B0C8-31CF483A859D}" srcOrd="2" destOrd="0" presId="urn:microsoft.com/office/officeart/2005/8/layout/vList2"/>
    <dgm:cxn modelId="{DE7E69A1-5E53-BC45-8F54-88D4E143EFA3}" type="presParOf" srcId="{A369EBC1-1277-564C-A800-300B13AAA29B}" destId="{143E5A48-85F0-0548-BAF2-4F390D071FFF}" srcOrd="3" destOrd="0" presId="urn:microsoft.com/office/officeart/2005/8/layout/vList2"/>
    <dgm:cxn modelId="{884B4317-D4AF-B84A-9270-19AB342060CD}" type="presParOf" srcId="{A369EBC1-1277-564C-A800-300B13AAA29B}" destId="{1180C2F5-8E22-0943-A36B-DF132C038912}" srcOrd="4" destOrd="0" presId="urn:microsoft.com/office/officeart/2005/8/layout/vList2"/>
    <dgm:cxn modelId="{7E6252E7-E87F-2F41-8E5C-A7A66BF9D571}" type="presParOf" srcId="{A369EBC1-1277-564C-A800-300B13AAA29B}" destId="{5549D36B-1E78-3E43-A6B6-F9987649C7BF}" srcOrd="5" destOrd="0" presId="urn:microsoft.com/office/officeart/2005/8/layout/vList2"/>
    <dgm:cxn modelId="{B610F75E-3758-7442-8E2C-8CD4CB152A25}" type="presParOf" srcId="{A369EBC1-1277-564C-A800-300B13AAA29B}" destId="{4D7A3CE9-FC88-F148-A5D1-887732D76969}" srcOrd="6" destOrd="0" presId="urn:microsoft.com/office/officeart/2005/8/layout/vList2"/>
    <dgm:cxn modelId="{2EDCAA15-7804-6A43-BBC0-30448A84C09E}" type="presParOf" srcId="{A369EBC1-1277-564C-A800-300B13AAA29B}" destId="{6B79F5CC-3B41-C640-A6AA-A06C79F7CA8B}" srcOrd="7" destOrd="0" presId="urn:microsoft.com/office/officeart/2005/8/layout/vList2"/>
    <dgm:cxn modelId="{8222B0C3-8113-E54C-8428-8A03956C9A78}" type="presParOf" srcId="{A369EBC1-1277-564C-A800-300B13AAA29B}" destId="{D17E3C32-EA07-C24C-A66E-3B34600B304A}" srcOrd="8" destOrd="0" presId="urn:microsoft.com/office/officeart/2005/8/layout/vList2"/>
    <dgm:cxn modelId="{12D15616-E84D-D04B-8502-408D2DCF0F82}" type="presParOf" srcId="{A369EBC1-1277-564C-A800-300B13AAA29B}" destId="{4244E800-529F-C54D-910C-4C9403DFD90F}" srcOrd="9" destOrd="0" presId="urn:microsoft.com/office/officeart/2005/8/layout/vList2"/>
    <dgm:cxn modelId="{DE4A46BF-65F7-3141-BB96-6182C1883490}" type="presParOf" srcId="{A369EBC1-1277-564C-A800-300B13AAA29B}" destId="{9E656FC7-7A82-EF41-8EC8-7B0E8FBFE320}" srcOrd="10" destOrd="0" presId="urn:microsoft.com/office/officeart/2005/8/layout/vList2"/>
    <dgm:cxn modelId="{C347FCF3-79BA-D748-814F-82F2CAF4DD68}" type="presParOf" srcId="{A369EBC1-1277-564C-A800-300B13AAA29B}" destId="{1F2CE3D1-B6A8-C941-B4B3-FE193BA83DFF}" srcOrd="11" destOrd="0" presId="urn:microsoft.com/office/officeart/2005/8/layout/vList2"/>
    <dgm:cxn modelId="{BE5DFEBE-1886-624A-BB35-809C487DC8DA}" type="presParOf" srcId="{A369EBC1-1277-564C-A800-300B13AAA29B}" destId="{062E96B7-DD76-C74B-A33D-0DAF4DCC381C}" srcOrd="12" destOrd="0" presId="urn:microsoft.com/office/officeart/2005/8/layout/vList2"/>
    <dgm:cxn modelId="{3E6793DF-9A7A-B24E-8B2B-1B23676BAFDF}" type="presParOf" srcId="{A369EBC1-1277-564C-A800-300B13AAA29B}" destId="{1CED0371-DC95-C043-9D53-36FF04977D42}" srcOrd="13" destOrd="0" presId="urn:microsoft.com/office/officeart/2005/8/layout/vList2"/>
    <dgm:cxn modelId="{A8A8F30F-F644-6E46-803A-CF6D0298D9E6}" type="presParOf" srcId="{A369EBC1-1277-564C-A800-300B13AAA29B}" destId="{8A33208D-7DAC-6D40-BAE2-B47CF5214C6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727569-5313-49FD-99F1-99644282105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EF1C3FE-F05B-47D8-84FC-1F31E86A93E8}">
      <dgm:prSet/>
      <dgm:spPr/>
      <dgm:t>
        <a:bodyPr/>
        <a:lstStyle/>
        <a:p>
          <a:r>
            <a:rPr lang="en-US"/>
            <a:t>Urban spaces are engines of economic &amp; socio-cultural activity.</a:t>
          </a:r>
        </a:p>
      </dgm:t>
    </dgm:pt>
    <dgm:pt modelId="{BAC4049E-731A-44CE-8051-2C0E11964903}" type="parTrans" cxnId="{1D85A1B3-4861-4D5B-8A0D-8E15A287CF7C}">
      <dgm:prSet/>
      <dgm:spPr/>
      <dgm:t>
        <a:bodyPr/>
        <a:lstStyle/>
        <a:p>
          <a:endParaRPr lang="en-US"/>
        </a:p>
      </dgm:t>
    </dgm:pt>
    <dgm:pt modelId="{11B539E6-7CE3-472E-A95A-6CD24D8866C2}" type="sibTrans" cxnId="{1D85A1B3-4861-4D5B-8A0D-8E15A287CF7C}">
      <dgm:prSet/>
      <dgm:spPr/>
      <dgm:t>
        <a:bodyPr/>
        <a:lstStyle/>
        <a:p>
          <a:endParaRPr lang="en-US"/>
        </a:p>
      </dgm:t>
    </dgm:pt>
    <dgm:pt modelId="{17FC91EC-736A-4DCE-A549-E4F81ABA69CB}">
      <dgm:prSet/>
      <dgm:spPr/>
      <dgm:t>
        <a:bodyPr/>
        <a:lstStyle/>
        <a:p>
          <a:r>
            <a:rPr lang="en-US"/>
            <a:t>2015: Government of India, Ministry of Housing &amp; Urban Affairs launches “Smart Cities” Project.</a:t>
          </a:r>
        </a:p>
      </dgm:t>
    </dgm:pt>
    <dgm:pt modelId="{8BEAAAFB-A652-474D-A065-47602F820A8D}" type="parTrans" cxnId="{47A7751C-D4E7-4158-A625-110F78FCF6B3}">
      <dgm:prSet/>
      <dgm:spPr/>
      <dgm:t>
        <a:bodyPr/>
        <a:lstStyle/>
        <a:p>
          <a:endParaRPr lang="en-US"/>
        </a:p>
      </dgm:t>
    </dgm:pt>
    <dgm:pt modelId="{2D08DF9E-A1AB-436F-839B-24490A29A1F2}" type="sibTrans" cxnId="{47A7751C-D4E7-4158-A625-110F78FCF6B3}">
      <dgm:prSet/>
      <dgm:spPr/>
      <dgm:t>
        <a:bodyPr/>
        <a:lstStyle/>
        <a:p>
          <a:endParaRPr lang="en-US"/>
        </a:p>
      </dgm:t>
    </dgm:pt>
    <dgm:pt modelId="{19903EF1-133E-40FD-83A1-400537DF0AA2}">
      <dgm:prSet/>
      <dgm:spPr/>
      <dgm:t>
        <a:bodyPr/>
        <a:lstStyle/>
        <a:p>
          <a:r>
            <a:rPr lang="en-US"/>
            <a:t>20 Smart Cities Selected in Round – 1</a:t>
          </a:r>
        </a:p>
      </dgm:t>
    </dgm:pt>
    <dgm:pt modelId="{B4E387E3-AA07-43DE-B86F-B3AC2259DDB5}" type="parTrans" cxnId="{16ACBF07-E6C2-4817-87F3-0E92CC44657D}">
      <dgm:prSet/>
      <dgm:spPr/>
      <dgm:t>
        <a:bodyPr/>
        <a:lstStyle/>
        <a:p>
          <a:endParaRPr lang="en-US"/>
        </a:p>
      </dgm:t>
    </dgm:pt>
    <dgm:pt modelId="{24957BB5-1533-44FB-B424-1F07D4BD04F8}" type="sibTrans" cxnId="{16ACBF07-E6C2-4817-87F3-0E92CC44657D}">
      <dgm:prSet/>
      <dgm:spPr/>
      <dgm:t>
        <a:bodyPr/>
        <a:lstStyle/>
        <a:p>
          <a:endParaRPr lang="en-US"/>
        </a:p>
      </dgm:t>
    </dgm:pt>
    <dgm:pt modelId="{9640A95C-2CAB-4AA1-BB1E-12B33E4BD305}">
      <dgm:prSet/>
      <dgm:spPr/>
      <dgm:t>
        <a:bodyPr/>
        <a:lstStyle/>
        <a:p>
          <a:r>
            <a:rPr lang="en-US"/>
            <a:t>None of the metros form part of Top-20. Instead, Tier-II cities: Bhubaneshwar, Pune &amp; Jaipur top the list.</a:t>
          </a:r>
        </a:p>
      </dgm:t>
    </dgm:pt>
    <dgm:pt modelId="{41539F87-3744-46C0-9A13-792B65AB43FE}" type="parTrans" cxnId="{4DDA345A-1758-4B39-BB4C-6F1429EEE196}">
      <dgm:prSet/>
      <dgm:spPr/>
      <dgm:t>
        <a:bodyPr/>
        <a:lstStyle/>
        <a:p>
          <a:endParaRPr lang="en-US"/>
        </a:p>
      </dgm:t>
    </dgm:pt>
    <dgm:pt modelId="{440D8E17-66E5-498F-89A3-DC1F3E544E60}" type="sibTrans" cxnId="{4DDA345A-1758-4B39-BB4C-6F1429EEE196}">
      <dgm:prSet/>
      <dgm:spPr/>
      <dgm:t>
        <a:bodyPr/>
        <a:lstStyle/>
        <a:p>
          <a:endParaRPr lang="en-US"/>
        </a:p>
      </dgm:t>
    </dgm:pt>
    <dgm:pt modelId="{F616922C-DCC3-4A6F-A85D-AC7DBEE6B065}">
      <dgm:prSet/>
      <dgm:spPr/>
      <dgm:t>
        <a:bodyPr/>
        <a:lstStyle/>
        <a:p>
          <a:r>
            <a:rPr lang="en-US"/>
            <a:t>Study to determine geographical distribution of commercial amenities in top-3 “Smart Cities” vis-à-vis Mumbai, India’s largest metro.</a:t>
          </a:r>
        </a:p>
      </dgm:t>
    </dgm:pt>
    <dgm:pt modelId="{2D159ADA-45B7-4297-9904-B328FD85ED78}" type="parTrans" cxnId="{35B565A5-E8EF-42CB-B83A-A0FC305F63F4}">
      <dgm:prSet/>
      <dgm:spPr/>
      <dgm:t>
        <a:bodyPr/>
        <a:lstStyle/>
        <a:p>
          <a:endParaRPr lang="en-US"/>
        </a:p>
      </dgm:t>
    </dgm:pt>
    <dgm:pt modelId="{825F456E-6EC9-4E83-B92F-6ECD14039178}" type="sibTrans" cxnId="{35B565A5-E8EF-42CB-B83A-A0FC305F63F4}">
      <dgm:prSet/>
      <dgm:spPr/>
      <dgm:t>
        <a:bodyPr/>
        <a:lstStyle/>
        <a:p>
          <a:endParaRPr lang="en-US"/>
        </a:p>
      </dgm:t>
    </dgm:pt>
    <dgm:pt modelId="{48365317-C9F6-4308-A50A-BE5D897E547C}" type="pres">
      <dgm:prSet presAssocID="{24727569-5313-49FD-99F1-99644282105B}" presName="root" presStyleCnt="0">
        <dgm:presLayoutVars>
          <dgm:dir/>
          <dgm:resizeHandles val="exact"/>
        </dgm:presLayoutVars>
      </dgm:prSet>
      <dgm:spPr/>
    </dgm:pt>
    <dgm:pt modelId="{3D13F00A-1053-4653-848F-C2F098373043}" type="pres">
      <dgm:prSet presAssocID="{24727569-5313-49FD-99F1-99644282105B}" presName="container" presStyleCnt="0">
        <dgm:presLayoutVars>
          <dgm:dir/>
          <dgm:resizeHandles val="exact"/>
        </dgm:presLayoutVars>
      </dgm:prSet>
      <dgm:spPr/>
    </dgm:pt>
    <dgm:pt modelId="{9BDDCC4B-2D45-4E9A-ADAF-78E7C523AD20}" type="pres">
      <dgm:prSet presAssocID="{AEF1C3FE-F05B-47D8-84FC-1F31E86A93E8}" presName="compNode" presStyleCnt="0"/>
      <dgm:spPr/>
    </dgm:pt>
    <dgm:pt modelId="{BC1F6CC0-270B-4D23-9D54-C3F50F92135C}" type="pres">
      <dgm:prSet presAssocID="{AEF1C3FE-F05B-47D8-84FC-1F31E86A93E8}" presName="iconBgRect" presStyleLbl="bgShp" presStyleIdx="0" presStyleCnt="5"/>
      <dgm:spPr/>
    </dgm:pt>
    <dgm:pt modelId="{C4FCF2B4-D747-45F8-A477-96EFC26D5ACE}" type="pres">
      <dgm:prSet presAssocID="{AEF1C3FE-F05B-47D8-84FC-1F31E86A93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208879EE-65C0-4D32-A12D-FF167CC697D1}" type="pres">
      <dgm:prSet presAssocID="{AEF1C3FE-F05B-47D8-84FC-1F31E86A93E8}" presName="spaceRect" presStyleCnt="0"/>
      <dgm:spPr/>
    </dgm:pt>
    <dgm:pt modelId="{ADF51163-F873-4EBD-9346-BC2791EC7470}" type="pres">
      <dgm:prSet presAssocID="{AEF1C3FE-F05B-47D8-84FC-1F31E86A93E8}" presName="textRect" presStyleLbl="revTx" presStyleIdx="0" presStyleCnt="5">
        <dgm:presLayoutVars>
          <dgm:chMax val="1"/>
          <dgm:chPref val="1"/>
        </dgm:presLayoutVars>
      </dgm:prSet>
      <dgm:spPr/>
    </dgm:pt>
    <dgm:pt modelId="{E5A9B830-B841-4C4F-8333-7DCB6928709E}" type="pres">
      <dgm:prSet presAssocID="{11B539E6-7CE3-472E-A95A-6CD24D8866C2}" presName="sibTrans" presStyleLbl="sibTrans2D1" presStyleIdx="0" presStyleCnt="0"/>
      <dgm:spPr/>
    </dgm:pt>
    <dgm:pt modelId="{FD4B4EB0-F348-4B53-8936-DEA3FCE78D32}" type="pres">
      <dgm:prSet presAssocID="{17FC91EC-736A-4DCE-A549-E4F81ABA69CB}" presName="compNode" presStyleCnt="0"/>
      <dgm:spPr/>
    </dgm:pt>
    <dgm:pt modelId="{049167FD-BC78-4BCD-9FB0-03FE0848E479}" type="pres">
      <dgm:prSet presAssocID="{17FC91EC-736A-4DCE-A549-E4F81ABA69CB}" presName="iconBgRect" presStyleLbl="bgShp" presStyleIdx="1" presStyleCnt="5"/>
      <dgm:spPr/>
    </dgm:pt>
    <dgm:pt modelId="{52F01A04-4054-4FD5-BCFE-E484DA5C08CB}" type="pres">
      <dgm:prSet presAssocID="{17FC91EC-736A-4DCE-A549-E4F81ABA69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63FFC70A-2D59-44A2-9275-3CA65CA6F994}" type="pres">
      <dgm:prSet presAssocID="{17FC91EC-736A-4DCE-A549-E4F81ABA69CB}" presName="spaceRect" presStyleCnt="0"/>
      <dgm:spPr/>
    </dgm:pt>
    <dgm:pt modelId="{C797FE5A-387D-4A30-9ED3-8EF67AE0E05F}" type="pres">
      <dgm:prSet presAssocID="{17FC91EC-736A-4DCE-A549-E4F81ABA69CB}" presName="textRect" presStyleLbl="revTx" presStyleIdx="1" presStyleCnt="5">
        <dgm:presLayoutVars>
          <dgm:chMax val="1"/>
          <dgm:chPref val="1"/>
        </dgm:presLayoutVars>
      </dgm:prSet>
      <dgm:spPr/>
    </dgm:pt>
    <dgm:pt modelId="{B13CF43C-8E9B-4C32-97EA-813E42987DA9}" type="pres">
      <dgm:prSet presAssocID="{2D08DF9E-A1AB-436F-839B-24490A29A1F2}" presName="sibTrans" presStyleLbl="sibTrans2D1" presStyleIdx="0" presStyleCnt="0"/>
      <dgm:spPr/>
    </dgm:pt>
    <dgm:pt modelId="{B4857F70-E96F-4260-8FD9-713AEF1604E0}" type="pres">
      <dgm:prSet presAssocID="{19903EF1-133E-40FD-83A1-400537DF0AA2}" presName="compNode" presStyleCnt="0"/>
      <dgm:spPr/>
    </dgm:pt>
    <dgm:pt modelId="{2132694A-19B9-467C-B1BD-F58EA0F0EE31}" type="pres">
      <dgm:prSet presAssocID="{19903EF1-133E-40FD-83A1-400537DF0AA2}" presName="iconBgRect" presStyleLbl="bgShp" presStyleIdx="2" presStyleCnt="5"/>
      <dgm:spPr/>
    </dgm:pt>
    <dgm:pt modelId="{727E32EA-E6E3-4507-95B0-52369CD9FBE1}" type="pres">
      <dgm:prSet presAssocID="{19903EF1-133E-40FD-83A1-400537DF0A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23E54DB3-E831-49DA-B6D7-C6B7ED4A4D82}" type="pres">
      <dgm:prSet presAssocID="{19903EF1-133E-40FD-83A1-400537DF0AA2}" presName="spaceRect" presStyleCnt="0"/>
      <dgm:spPr/>
    </dgm:pt>
    <dgm:pt modelId="{C60AD374-4C94-4BEA-8B07-3BE039684849}" type="pres">
      <dgm:prSet presAssocID="{19903EF1-133E-40FD-83A1-400537DF0AA2}" presName="textRect" presStyleLbl="revTx" presStyleIdx="2" presStyleCnt="5">
        <dgm:presLayoutVars>
          <dgm:chMax val="1"/>
          <dgm:chPref val="1"/>
        </dgm:presLayoutVars>
      </dgm:prSet>
      <dgm:spPr/>
    </dgm:pt>
    <dgm:pt modelId="{4B9BACF5-7431-406F-AB18-C97F1BD48B8E}" type="pres">
      <dgm:prSet presAssocID="{24957BB5-1533-44FB-B424-1F07D4BD04F8}" presName="sibTrans" presStyleLbl="sibTrans2D1" presStyleIdx="0" presStyleCnt="0"/>
      <dgm:spPr/>
    </dgm:pt>
    <dgm:pt modelId="{2074BB63-D66B-4820-9B04-8FA111AE7130}" type="pres">
      <dgm:prSet presAssocID="{9640A95C-2CAB-4AA1-BB1E-12B33E4BD305}" presName="compNode" presStyleCnt="0"/>
      <dgm:spPr/>
    </dgm:pt>
    <dgm:pt modelId="{2B70A7CA-68C2-40C1-869E-A3BA9DED9BB2}" type="pres">
      <dgm:prSet presAssocID="{9640A95C-2CAB-4AA1-BB1E-12B33E4BD305}" presName="iconBgRect" presStyleLbl="bgShp" presStyleIdx="3" presStyleCnt="5"/>
      <dgm:spPr/>
    </dgm:pt>
    <dgm:pt modelId="{46DB167B-1EFC-4F8A-A57A-8F2ED4BCA878}" type="pres">
      <dgm:prSet presAssocID="{9640A95C-2CAB-4AA1-BB1E-12B33E4BD3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1CC0F4B3-402E-45F3-866B-A163C8ED8CE9}" type="pres">
      <dgm:prSet presAssocID="{9640A95C-2CAB-4AA1-BB1E-12B33E4BD305}" presName="spaceRect" presStyleCnt="0"/>
      <dgm:spPr/>
    </dgm:pt>
    <dgm:pt modelId="{4B51EF13-551A-4AC5-9A64-FEB5E26075C5}" type="pres">
      <dgm:prSet presAssocID="{9640A95C-2CAB-4AA1-BB1E-12B33E4BD305}" presName="textRect" presStyleLbl="revTx" presStyleIdx="3" presStyleCnt="5">
        <dgm:presLayoutVars>
          <dgm:chMax val="1"/>
          <dgm:chPref val="1"/>
        </dgm:presLayoutVars>
      </dgm:prSet>
      <dgm:spPr/>
    </dgm:pt>
    <dgm:pt modelId="{6ADB364C-BB73-452F-98DB-D2A37A254405}" type="pres">
      <dgm:prSet presAssocID="{440D8E17-66E5-498F-89A3-DC1F3E544E60}" presName="sibTrans" presStyleLbl="sibTrans2D1" presStyleIdx="0" presStyleCnt="0"/>
      <dgm:spPr/>
    </dgm:pt>
    <dgm:pt modelId="{77CA7591-D07F-4A48-94E1-1A1B0AF195DA}" type="pres">
      <dgm:prSet presAssocID="{F616922C-DCC3-4A6F-A85D-AC7DBEE6B065}" presName="compNode" presStyleCnt="0"/>
      <dgm:spPr/>
    </dgm:pt>
    <dgm:pt modelId="{6A9647A1-0525-4F34-AE1B-561578C51A8D}" type="pres">
      <dgm:prSet presAssocID="{F616922C-DCC3-4A6F-A85D-AC7DBEE6B065}" presName="iconBgRect" presStyleLbl="bgShp" presStyleIdx="4" presStyleCnt="5"/>
      <dgm:spPr/>
    </dgm:pt>
    <dgm:pt modelId="{B199C0BE-3F19-49B8-8CC7-3A3ACE1041F7}" type="pres">
      <dgm:prSet presAssocID="{F616922C-DCC3-4A6F-A85D-AC7DBEE6B06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seball Hat"/>
        </a:ext>
      </dgm:extLst>
    </dgm:pt>
    <dgm:pt modelId="{E088C276-F0E1-420E-8538-03E98BCFF4B7}" type="pres">
      <dgm:prSet presAssocID="{F616922C-DCC3-4A6F-A85D-AC7DBEE6B065}" presName="spaceRect" presStyleCnt="0"/>
      <dgm:spPr/>
    </dgm:pt>
    <dgm:pt modelId="{E83C40A5-DB09-4374-8EAE-3923DA8E0817}" type="pres">
      <dgm:prSet presAssocID="{F616922C-DCC3-4A6F-A85D-AC7DBEE6B065}" presName="textRect" presStyleLbl="revTx" presStyleIdx="4" presStyleCnt="5">
        <dgm:presLayoutVars>
          <dgm:chMax val="1"/>
          <dgm:chPref val="1"/>
        </dgm:presLayoutVars>
      </dgm:prSet>
      <dgm:spPr/>
    </dgm:pt>
  </dgm:ptLst>
  <dgm:cxnLst>
    <dgm:cxn modelId="{16ACBF07-E6C2-4817-87F3-0E92CC44657D}" srcId="{24727569-5313-49FD-99F1-99644282105B}" destId="{19903EF1-133E-40FD-83A1-400537DF0AA2}" srcOrd="2" destOrd="0" parTransId="{B4E387E3-AA07-43DE-B86F-B3AC2259DDB5}" sibTransId="{24957BB5-1533-44FB-B424-1F07D4BD04F8}"/>
    <dgm:cxn modelId="{47A7751C-D4E7-4158-A625-110F78FCF6B3}" srcId="{24727569-5313-49FD-99F1-99644282105B}" destId="{17FC91EC-736A-4DCE-A549-E4F81ABA69CB}" srcOrd="1" destOrd="0" parTransId="{8BEAAAFB-A652-474D-A065-47602F820A8D}" sibTransId="{2D08DF9E-A1AB-436F-839B-24490A29A1F2}"/>
    <dgm:cxn modelId="{58A7C237-643A-4D01-A4B0-0778429A0E1C}" type="presOf" srcId="{AEF1C3FE-F05B-47D8-84FC-1F31E86A93E8}" destId="{ADF51163-F873-4EBD-9346-BC2791EC7470}" srcOrd="0" destOrd="0" presId="urn:microsoft.com/office/officeart/2018/2/layout/IconCircleList"/>
    <dgm:cxn modelId="{C649EA44-34F2-43B9-AA0B-2B8D6B0B60BC}" type="presOf" srcId="{24957BB5-1533-44FB-B424-1F07D4BD04F8}" destId="{4B9BACF5-7431-406F-AB18-C97F1BD48B8E}" srcOrd="0" destOrd="0" presId="urn:microsoft.com/office/officeart/2018/2/layout/IconCircleList"/>
    <dgm:cxn modelId="{4DDA345A-1758-4B39-BB4C-6F1429EEE196}" srcId="{24727569-5313-49FD-99F1-99644282105B}" destId="{9640A95C-2CAB-4AA1-BB1E-12B33E4BD305}" srcOrd="3" destOrd="0" parTransId="{41539F87-3744-46C0-9A13-792B65AB43FE}" sibTransId="{440D8E17-66E5-498F-89A3-DC1F3E544E60}"/>
    <dgm:cxn modelId="{89D9947A-04D1-4392-AC49-1A3928B0398B}" type="presOf" srcId="{440D8E17-66E5-498F-89A3-DC1F3E544E60}" destId="{6ADB364C-BB73-452F-98DB-D2A37A254405}" srcOrd="0" destOrd="0" presId="urn:microsoft.com/office/officeart/2018/2/layout/IconCircleList"/>
    <dgm:cxn modelId="{BF42387E-1C31-4068-8575-6069D2EA7A8C}" type="presOf" srcId="{19903EF1-133E-40FD-83A1-400537DF0AA2}" destId="{C60AD374-4C94-4BEA-8B07-3BE039684849}" srcOrd="0" destOrd="0" presId="urn:microsoft.com/office/officeart/2018/2/layout/IconCircleList"/>
    <dgm:cxn modelId="{35B565A5-E8EF-42CB-B83A-A0FC305F63F4}" srcId="{24727569-5313-49FD-99F1-99644282105B}" destId="{F616922C-DCC3-4A6F-A85D-AC7DBEE6B065}" srcOrd="4" destOrd="0" parTransId="{2D159ADA-45B7-4297-9904-B328FD85ED78}" sibTransId="{825F456E-6EC9-4E83-B92F-6ECD14039178}"/>
    <dgm:cxn modelId="{1D85A1B3-4861-4D5B-8A0D-8E15A287CF7C}" srcId="{24727569-5313-49FD-99F1-99644282105B}" destId="{AEF1C3FE-F05B-47D8-84FC-1F31E86A93E8}" srcOrd="0" destOrd="0" parTransId="{BAC4049E-731A-44CE-8051-2C0E11964903}" sibTransId="{11B539E6-7CE3-472E-A95A-6CD24D8866C2}"/>
    <dgm:cxn modelId="{E19C31C4-3281-4D3E-ACAA-D0E4DBB8710F}" type="presOf" srcId="{9640A95C-2CAB-4AA1-BB1E-12B33E4BD305}" destId="{4B51EF13-551A-4AC5-9A64-FEB5E26075C5}" srcOrd="0" destOrd="0" presId="urn:microsoft.com/office/officeart/2018/2/layout/IconCircleList"/>
    <dgm:cxn modelId="{9ADE52CC-F0A3-43A2-9360-4189EF34C5FA}" type="presOf" srcId="{11B539E6-7CE3-472E-A95A-6CD24D8866C2}" destId="{E5A9B830-B841-4C4F-8333-7DCB6928709E}" srcOrd="0" destOrd="0" presId="urn:microsoft.com/office/officeart/2018/2/layout/IconCircleList"/>
    <dgm:cxn modelId="{831DC1CD-5425-4DD5-82AC-FBFEF5958C7E}" type="presOf" srcId="{2D08DF9E-A1AB-436F-839B-24490A29A1F2}" destId="{B13CF43C-8E9B-4C32-97EA-813E42987DA9}" srcOrd="0" destOrd="0" presId="urn:microsoft.com/office/officeart/2018/2/layout/IconCircleList"/>
    <dgm:cxn modelId="{9F37FADC-388F-4AF6-A3AA-6EB1A1277CF6}" type="presOf" srcId="{24727569-5313-49FD-99F1-99644282105B}" destId="{48365317-C9F6-4308-A50A-BE5D897E547C}" srcOrd="0" destOrd="0" presId="urn:microsoft.com/office/officeart/2018/2/layout/IconCircleList"/>
    <dgm:cxn modelId="{5EA3B9F5-E801-4377-AB91-3330A9932C3F}" type="presOf" srcId="{17FC91EC-736A-4DCE-A549-E4F81ABA69CB}" destId="{C797FE5A-387D-4A30-9ED3-8EF67AE0E05F}" srcOrd="0" destOrd="0" presId="urn:microsoft.com/office/officeart/2018/2/layout/IconCircleList"/>
    <dgm:cxn modelId="{C108D6F9-E33B-44AD-9B16-B7753900AC44}" type="presOf" srcId="{F616922C-DCC3-4A6F-A85D-AC7DBEE6B065}" destId="{E83C40A5-DB09-4374-8EAE-3923DA8E0817}" srcOrd="0" destOrd="0" presId="urn:microsoft.com/office/officeart/2018/2/layout/IconCircleList"/>
    <dgm:cxn modelId="{616D6FB2-4002-4FF9-BDF8-A785C3B51715}" type="presParOf" srcId="{48365317-C9F6-4308-A50A-BE5D897E547C}" destId="{3D13F00A-1053-4653-848F-C2F098373043}" srcOrd="0" destOrd="0" presId="urn:microsoft.com/office/officeart/2018/2/layout/IconCircleList"/>
    <dgm:cxn modelId="{C3C6C752-2E76-400D-95D2-3F532B5262D5}" type="presParOf" srcId="{3D13F00A-1053-4653-848F-C2F098373043}" destId="{9BDDCC4B-2D45-4E9A-ADAF-78E7C523AD20}" srcOrd="0" destOrd="0" presId="urn:microsoft.com/office/officeart/2018/2/layout/IconCircleList"/>
    <dgm:cxn modelId="{6ED105CF-AF0D-4F5C-8435-5DB263C70717}" type="presParOf" srcId="{9BDDCC4B-2D45-4E9A-ADAF-78E7C523AD20}" destId="{BC1F6CC0-270B-4D23-9D54-C3F50F92135C}" srcOrd="0" destOrd="0" presId="urn:microsoft.com/office/officeart/2018/2/layout/IconCircleList"/>
    <dgm:cxn modelId="{3B8C7FD1-6650-4BC8-8FD3-839840F00E23}" type="presParOf" srcId="{9BDDCC4B-2D45-4E9A-ADAF-78E7C523AD20}" destId="{C4FCF2B4-D747-45F8-A477-96EFC26D5ACE}" srcOrd="1" destOrd="0" presId="urn:microsoft.com/office/officeart/2018/2/layout/IconCircleList"/>
    <dgm:cxn modelId="{4EC745AA-6346-4ACE-8E48-D7E555E57666}" type="presParOf" srcId="{9BDDCC4B-2D45-4E9A-ADAF-78E7C523AD20}" destId="{208879EE-65C0-4D32-A12D-FF167CC697D1}" srcOrd="2" destOrd="0" presId="urn:microsoft.com/office/officeart/2018/2/layout/IconCircleList"/>
    <dgm:cxn modelId="{005BEE65-FB50-401A-BE46-CCC35B17F5AC}" type="presParOf" srcId="{9BDDCC4B-2D45-4E9A-ADAF-78E7C523AD20}" destId="{ADF51163-F873-4EBD-9346-BC2791EC7470}" srcOrd="3" destOrd="0" presId="urn:microsoft.com/office/officeart/2018/2/layout/IconCircleList"/>
    <dgm:cxn modelId="{1E3D4AFF-A590-4575-A275-EEC4400A45B5}" type="presParOf" srcId="{3D13F00A-1053-4653-848F-C2F098373043}" destId="{E5A9B830-B841-4C4F-8333-7DCB6928709E}" srcOrd="1" destOrd="0" presId="urn:microsoft.com/office/officeart/2018/2/layout/IconCircleList"/>
    <dgm:cxn modelId="{4AA0EEBF-2D7E-4361-B0CE-049ED4FD4868}" type="presParOf" srcId="{3D13F00A-1053-4653-848F-C2F098373043}" destId="{FD4B4EB0-F348-4B53-8936-DEA3FCE78D32}" srcOrd="2" destOrd="0" presId="urn:microsoft.com/office/officeart/2018/2/layout/IconCircleList"/>
    <dgm:cxn modelId="{472B1148-4A06-4DB8-A8FB-B02AA0425F8A}" type="presParOf" srcId="{FD4B4EB0-F348-4B53-8936-DEA3FCE78D32}" destId="{049167FD-BC78-4BCD-9FB0-03FE0848E479}" srcOrd="0" destOrd="0" presId="urn:microsoft.com/office/officeart/2018/2/layout/IconCircleList"/>
    <dgm:cxn modelId="{789D0569-322A-41CB-820F-7398277D83F7}" type="presParOf" srcId="{FD4B4EB0-F348-4B53-8936-DEA3FCE78D32}" destId="{52F01A04-4054-4FD5-BCFE-E484DA5C08CB}" srcOrd="1" destOrd="0" presId="urn:microsoft.com/office/officeart/2018/2/layout/IconCircleList"/>
    <dgm:cxn modelId="{CB787BD3-3140-44EE-B0AB-F5B0DA4EBBA7}" type="presParOf" srcId="{FD4B4EB0-F348-4B53-8936-DEA3FCE78D32}" destId="{63FFC70A-2D59-44A2-9275-3CA65CA6F994}" srcOrd="2" destOrd="0" presId="urn:microsoft.com/office/officeart/2018/2/layout/IconCircleList"/>
    <dgm:cxn modelId="{B34A6503-0557-4C95-A062-F3539672735F}" type="presParOf" srcId="{FD4B4EB0-F348-4B53-8936-DEA3FCE78D32}" destId="{C797FE5A-387D-4A30-9ED3-8EF67AE0E05F}" srcOrd="3" destOrd="0" presId="urn:microsoft.com/office/officeart/2018/2/layout/IconCircleList"/>
    <dgm:cxn modelId="{9187CF50-010A-4F6F-9570-84BD6F4805B8}" type="presParOf" srcId="{3D13F00A-1053-4653-848F-C2F098373043}" destId="{B13CF43C-8E9B-4C32-97EA-813E42987DA9}" srcOrd="3" destOrd="0" presId="urn:microsoft.com/office/officeart/2018/2/layout/IconCircleList"/>
    <dgm:cxn modelId="{6EDD1129-C7BA-438E-818D-22AA9E181238}" type="presParOf" srcId="{3D13F00A-1053-4653-848F-C2F098373043}" destId="{B4857F70-E96F-4260-8FD9-713AEF1604E0}" srcOrd="4" destOrd="0" presId="urn:microsoft.com/office/officeart/2018/2/layout/IconCircleList"/>
    <dgm:cxn modelId="{4E348B09-3C61-4D09-8C67-D88ACD45EA17}" type="presParOf" srcId="{B4857F70-E96F-4260-8FD9-713AEF1604E0}" destId="{2132694A-19B9-467C-B1BD-F58EA0F0EE31}" srcOrd="0" destOrd="0" presId="urn:microsoft.com/office/officeart/2018/2/layout/IconCircleList"/>
    <dgm:cxn modelId="{04E6719B-9E82-403B-8B57-5051F1603E55}" type="presParOf" srcId="{B4857F70-E96F-4260-8FD9-713AEF1604E0}" destId="{727E32EA-E6E3-4507-95B0-52369CD9FBE1}" srcOrd="1" destOrd="0" presId="urn:microsoft.com/office/officeart/2018/2/layout/IconCircleList"/>
    <dgm:cxn modelId="{3727864B-CEC2-4C53-BB38-1DCA7BCCCDBD}" type="presParOf" srcId="{B4857F70-E96F-4260-8FD9-713AEF1604E0}" destId="{23E54DB3-E831-49DA-B6D7-C6B7ED4A4D82}" srcOrd="2" destOrd="0" presId="urn:microsoft.com/office/officeart/2018/2/layout/IconCircleList"/>
    <dgm:cxn modelId="{9E7BA79A-6EAD-4D6D-8691-B3834C0A0E9A}" type="presParOf" srcId="{B4857F70-E96F-4260-8FD9-713AEF1604E0}" destId="{C60AD374-4C94-4BEA-8B07-3BE039684849}" srcOrd="3" destOrd="0" presId="urn:microsoft.com/office/officeart/2018/2/layout/IconCircleList"/>
    <dgm:cxn modelId="{C02436FC-A483-496B-9FA2-552A46CB3888}" type="presParOf" srcId="{3D13F00A-1053-4653-848F-C2F098373043}" destId="{4B9BACF5-7431-406F-AB18-C97F1BD48B8E}" srcOrd="5" destOrd="0" presId="urn:microsoft.com/office/officeart/2018/2/layout/IconCircleList"/>
    <dgm:cxn modelId="{C1393768-3910-416E-9E76-AFE4485006BB}" type="presParOf" srcId="{3D13F00A-1053-4653-848F-C2F098373043}" destId="{2074BB63-D66B-4820-9B04-8FA111AE7130}" srcOrd="6" destOrd="0" presId="urn:microsoft.com/office/officeart/2018/2/layout/IconCircleList"/>
    <dgm:cxn modelId="{1CA0CFB1-1D1B-41C8-B071-2DD9AC1B7E19}" type="presParOf" srcId="{2074BB63-D66B-4820-9B04-8FA111AE7130}" destId="{2B70A7CA-68C2-40C1-869E-A3BA9DED9BB2}" srcOrd="0" destOrd="0" presId="urn:microsoft.com/office/officeart/2018/2/layout/IconCircleList"/>
    <dgm:cxn modelId="{6ED9F6FF-2E86-469F-B337-F827D153DEAC}" type="presParOf" srcId="{2074BB63-D66B-4820-9B04-8FA111AE7130}" destId="{46DB167B-1EFC-4F8A-A57A-8F2ED4BCA878}" srcOrd="1" destOrd="0" presId="urn:microsoft.com/office/officeart/2018/2/layout/IconCircleList"/>
    <dgm:cxn modelId="{31D7FB33-3644-4B47-AF02-C334695B415C}" type="presParOf" srcId="{2074BB63-D66B-4820-9B04-8FA111AE7130}" destId="{1CC0F4B3-402E-45F3-866B-A163C8ED8CE9}" srcOrd="2" destOrd="0" presId="urn:microsoft.com/office/officeart/2018/2/layout/IconCircleList"/>
    <dgm:cxn modelId="{D5FE9584-44C8-47E5-B78D-5D96EFE26630}" type="presParOf" srcId="{2074BB63-D66B-4820-9B04-8FA111AE7130}" destId="{4B51EF13-551A-4AC5-9A64-FEB5E26075C5}" srcOrd="3" destOrd="0" presId="urn:microsoft.com/office/officeart/2018/2/layout/IconCircleList"/>
    <dgm:cxn modelId="{A85139EB-24E4-4001-ABDC-16EFB45DF6BF}" type="presParOf" srcId="{3D13F00A-1053-4653-848F-C2F098373043}" destId="{6ADB364C-BB73-452F-98DB-D2A37A254405}" srcOrd="7" destOrd="0" presId="urn:microsoft.com/office/officeart/2018/2/layout/IconCircleList"/>
    <dgm:cxn modelId="{8E955F3A-8C3D-4F5A-B372-799977944863}" type="presParOf" srcId="{3D13F00A-1053-4653-848F-C2F098373043}" destId="{77CA7591-D07F-4A48-94E1-1A1B0AF195DA}" srcOrd="8" destOrd="0" presId="urn:microsoft.com/office/officeart/2018/2/layout/IconCircleList"/>
    <dgm:cxn modelId="{1368E4BB-166B-4F7B-92F6-C943712F28BD}" type="presParOf" srcId="{77CA7591-D07F-4A48-94E1-1A1B0AF195DA}" destId="{6A9647A1-0525-4F34-AE1B-561578C51A8D}" srcOrd="0" destOrd="0" presId="urn:microsoft.com/office/officeart/2018/2/layout/IconCircleList"/>
    <dgm:cxn modelId="{F39BFDE0-9BDD-4A87-B574-F7190F175EF6}" type="presParOf" srcId="{77CA7591-D07F-4A48-94E1-1A1B0AF195DA}" destId="{B199C0BE-3F19-49B8-8CC7-3A3ACE1041F7}" srcOrd="1" destOrd="0" presId="urn:microsoft.com/office/officeart/2018/2/layout/IconCircleList"/>
    <dgm:cxn modelId="{067FC5F4-21C9-4206-8246-A7CBB19640FA}" type="presParOf" srcId="{77CA7591-D07F-4A48-94E1-1A1B0AF195DA}" destId="{E088C276-F0E1-420E-8538-03E98BCFF4B7}" srcOrd="2" destOrd="0" presId="urn:microsoft.com/office/officeart/2018/2/layout/IconCircleList"/>
    <dgm:cxn modelId="{2594D065-FAA5-4632-9B7D-A7EA2B97521D}" type="presParOf" srcId="{77CA7591-D07F-4A48-94E1-1A1B0AF195DA}" destId="{E83C40A5-DB09-4374-8EAE-3923DA8E081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F37875-0D84-4FB5-80F7-6CAC01C39D4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8612B3-9A8B-4259-916D-C4B250AE8BCC}">
      <dgm:prSet/>
      <dgm:spPr/>
      <dgm:t>
        <a:bodyPr/>
        <a:lstStyle/>
        <a:p>
          <a:pPr>
            <a:defRPr cap="all"/>
          </a:pPr>
          <a:r>
            <a:rPr lang="en-IN"/>
            <a:t>A fundamental proposition underlying this study is that the nature of commercial utilities available in a particular locality of a city is a function of the nature of amenities available in that particular micro-geography. </a:t>
          </a:r>
          <a:endParaRPr lang="en-US"/>
        </a:p>
      </dgm:t>
    </dgm:pt>
    <dgm:pt modelId="{84BF687C-4834-4498-BC85-E0FB85F9565E}" type="parTrans" cxnId="{EC393866-B52D-42E8-A98C-AD87D9776F1E}">
      <dgm:prSet/>
      <dgm:spPr/>
      <dgm:t>
        <a:bodyPr/>
        <a:lstStyle/>
        <a:p>
          <a:endParaRPr lang="en-US"/>
        </a:p>
      </dgm:t>
    </dgm:pt>
    <dgm:pt modelId="{C3C6CD10-AF11-459E-95B7-CD953422DA1A}" type="sibTrans" cxnId="{EC393866-B52D-42E8-A98C-AD87D9776F1E}">
      <dgm:prSet/>
      <dgm:spPr/>
      <dgm:t>
        <a:bodyPr/>
        <a:lstStyle/>
        <a:p>
          <a:endParaRPr lang="en-US"/>
        </a:p>
      </dgm:t>
    </dgm:pt>
    <dgm:pt modelId="{2CA5586A-4D09-4457-B92C-1154E5ACAD66}">
      <dgm:prSet/>
      <dgm:spPr/>
      <dgm:t>
        <a:bodyPr/>
        <a:lstStyle/>
        <a:p>
          <a:pPr>
            <a:defRPr cap="all"/>
          </a:pPr>
          <a:r>
            <a:rPr lang="en-IN"/>
            <a:t>By extension, it is expected that the nature of the distribution of commercial utilities in these cities is analogous to &amp; maps onto intra-city disparities &amp; inequalities in terms of provision of necessary infrastructure. </a:t>
          </a:r>
          <a:endParaRPr lang="en-US"/>
        </a:p>
      </dgm:t>
    </dgm:pt>
    <dgm:pt modelId="{BC0C9068-111C-419F-BE8B-275D3BFBC3AD}" type="parTrans" cxnId="{E430A28A-4617-4490-80BE-E77D0C0AED44}">
      <dgm:prSet/>
      <dgm:spPr/>
      <dgm:t>
        <a:bodyPr/>
        <a:lstStyle/>
        <a:p>
          <a:endParaRPr lang="en-US"/>
        </a:p>
      </dgm:t>
    </dgm:pt>
    <dgm:pt modelId="{DEB0EE91-ACD2-4EC3-BCE5-C244820D1F72}" type="sibTrans" cxnId="{E430A28A-4617-4490-80BE-E77D0C0AED44}">
      <dgm:prSet/>
      <dgm:spPr/>
      <dgm:t>
        <a:bodyPr/>
        <a:lstStyle/>
        <a:p>
          <a:endParaRPr lang="en-US"/>
        </a:p>
      </dgm:t>
    </dgm:pt>
    <dgm:pt modelId="{49BA45AF-E2A8-457C-8C2C-C4810DD216FC}">
      <dgm:prSet/>
      <dgm:spPr/>
      <dgm:t>
        <a:bodyPr/>
        <a:lstStyle/>
        <a:p>
          <a:pPr>
            <a:defRPr cap="all"/>
          </a:pPr>
          <a:r>
            <a:rPr lang="en-IN"/>
            <a:t>The mapping of commercial utilities is provided by Four Square - therefore, the analysis of the distribution of commercial utilities provided herein is limited by the data provided by Four Square.</a:t>
          </a:r>
          <a:endParaRPr lang="en-US"/>
        </a:p>
      </dgm:t>
    </dgm:pt>
    <dgm:pt modelId="{6105425A-E0C9-48B6-95EC-F156E0D4DAE0}" type="parTrans" cxnId="{B5585B5D-4DCC-44A0-AEEA-749AC4301EBD}">
      <dgm:prSet/>
      <dgm:spPr/>
      <dgm:t>
        <a:bodyPr/>
        <a:lstStyle/>
        <a:p>
          <a:endParaRPr lang="en-US"/>
        </a:p>
      </dgm:t>
    </dgm:pt>
    <dgm:pt modelId="{909839CB-ACA4-4CA7-B158-D002138FAF5E}" type="sibTrans" cxnId="{B5585B5D-4DCC-44A0-AEEA-749AC4301EBD}">
      <dgm:prSet/>
      <dgm:spPr/>
      <dgm:t>
        <a:bodyPr/>
        <a:lstStyle/>
        <a:p>
          <a:endParaRPr lang="en-US"/>
        </a:p>
      </dgm:t>
    </dgm:pt>
    <dgm:pt modelId="{ACBA4347-9294-4157-BA3F-D5F7F6112461}">
      <dgm:prSet/>
      <dgm:spPr/>
      <dgm:t>
        <a:bodyPr/>
        <a:lstStyle/>
        <a:p>
          <a:pPr>
            <a:defRPr cap="all"/>
          </a:pPr>
          <a:r>
            <a:rPr lang="en-IN" b="1" u="sng" dirty="0"/>
            <a:t>Limitation</a:t>
          </a:r>
        </a:p>
        <a:p>
          <a:pPr>
            <a:defRPr cap="all"/>
          </a:pPr>
          <a:endParaRPr lang="en-IN" b="1" u="sng" dirty="0"/>
        </a:p>
        <a:p>
          <a:pPr>
            <a:defRPr cap="all"/>
          </a:pPr>
          <a:r>
            <a:rPr lang="en-IN" dirty="0"/>
            <a:t>Four Square is not able to provide adequate results for 2 of the cities – viz., Bhubaneshwar &amp; Jaipur.</a:t>
          </a:r>
          <a:endParaRPr lang="en-US" dirty="0"/>
        </a:p>
      </dgm:t>
    </dgm:pt>
    <dgm:pt modelId="{D97E05A9-E3C4-4F03-B656-AF719B851271}" type="parTrans" cxnId="{BADB8456-5204-4D7E-BA86-9D52A4345382}">
      <dgm:prSet/>
      <dgm:spPr/>
      <dgm:t>
        <a:bodyPr/>
        <a:lstStyle/>
        <a:p>
          <a:endParaRPr lang="en-US"/>
        </a:p>
      </dgm:t>
    </dgm:pt>
    <dgm:pt modelId="{DED21A54-7C45-40F9-856B-16CBF1D229EB}" type="sibTrans" cxnId="{BADB8456-5204-4D7E-BA86-9D52A4345382}">
      <dgm:prSet/>
      <dgm:spPr/>
      <dgm:t>
        <a:bodyPr/>
        <a:lstStyle/>
        <a:p>
          <a:endParaRPr lang="en-US"/>
        </a:p>
      </dgm:t>
    </dgm:pt>
    <dgm:pt modelId="{31458C35-A5A8-4686-A7D5-86DD66FF2DDD}" type="pres">
      <dgm:prSet presAssocID="{8CF37875-0D84-4FB5-80F7-6CAC01C39D47}" presName="root" presStyleCnt="0">
        <dgm:presLayoutVars>
          <dgm:dir/>
          <dgm:resizeHandles val="exact"/>
        </dgm:presLayoutVars>
      </dgm:prSet>
      <dgm:spPr/>
    </dgm:pt>
    <dgm:pt modelId="{6BAD6FC5-DCBF-4603-B0AC-0A2B8776BDB7}" type="pres">
      <dgm:prSet presAssocID="{E28612B3-9A8B-4259-916D-C4B250AE8BCC}" presName="compNode" presStyleCnt="0"/>
      <dgm:spPr/>
    </dgm:pt>
    <dgm:pt modelId="{E88EACBE-181B-4AB9-950D-34C928F75AEB}" type="pres">
      <dgm:prSet presAssocID="{E28612B3-9A8B-4259-916D-C4B250AE8BCC}" presName="iconBgRect" presStyleLbl="bgShp" presStyleIdx="0" presStyleCnt="4"/>
      <dgm:spPr/>
    </dgm:pt>
    <dgm:pt modelId="{337FF3D4-C973-4029-A968-F7D13B3E9FDF}" type="pres">
      <dgm:prSet presAssocID="{E28612B3-9A8B-4259-916D-C4B250AE8B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
        </a:ext>
      </dgm:extLst>
    </dgm:pt>
    <dgm:pt modelId="{BF0980C6-65E3-41D4-BCCD-AF4C27B6E57A}" type="pres">
      <dgm:prSet presAssocID="{E28612B3-9A8B-4259-916D-C4B250AE8BCC}" presName="spaceRect" presStyleCnt="0"/>
      <dgm:spPr/>
    </dgm:pt>
    <dgm:pt modelId="{2077AE9A-1E0F-44D5-861E-5D27227A8251}" type="pres">
      <dgm:prSet presAssocID="{E28612B3-9A8B-4259-916D-C4B250AE8BCC}" presName="textRect" presStyleLbl="revTx" presStyleIdx="0" presStyleCnt="4">
        <dgm:presLayoutVars>
          <dgm:chMax val="1"/>
          <dgm:chPref val="1"/>
        </dgm:presLayoutVars>
      </dgm:prSet>
      <dgm:spPr/>
    </dgm:pt>
    <dgm:pt modelId="{ABF85C8C-2AC9-46A4-A9DD-0EEDE1BFE1EE}" type="pres">
      <dgm:prSet presAssocID="{C3C6CD10-AF11-459E-95B7-CD953422DA1A}" presName="sibTrans" presStyleCnt="0"/>
      <dgm:spPr/>
    </dgm:pt>
    <dgm:pt modelId="{ACB7455F-22E5-4312-9B49-FE6C01D29B18}" type="pres">
      <dgm:prSet presAssocID="{2CA5586A-4D09-4457-B92C-1154E5ACAD66}" presName="compNode" presStyleCnt="0"/>
      <dgm:spPr/>
    </dgm:pt>
    <dgm:pt modelId="{A0E234B4-D024-4959-87E8-F6588FD4F8DC}" type="pres">
      <dgm:prSet presAssocID="{2CA5586A-4D09-4457-B92C-1154E5ACAD66}" presName="iconBgRect" presStyleLbl="bgShp" presStyleIdx="1" presStyleCnt="4"/>
      <dgm:spPr/>
    </dgm:pt>
    <dgm:pt modelId="{B288527C-92CE-46C3-A911-7C6C8C2FD128}" type="pres">
      <dgm:prSet presAssocID="{2CA5586A-4D09-4457-B92C-1154E5ACAD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Directions"/>
        </a:ext>
      </dgm:extLst>
    </dgm:pt>
    <dgm:pt modelId="{6B228DEA-B6EA-4991-9DC7-2A81E1E7A0D7}" type="pres">
      <dgm:prSet presAssocID="{2CA5586A-4D09-4457-B92C-1154E5ACAD66}" presName="spaceRect" presStyleCnt="0"/>
      <dgm:spPr/>
    </dgm:pt>
    <dgm:pt modelId="{351AD213-A968-49DE-9389-C5EFBC21635F}" type="pres">
      <dgm:prSet presAssocID="{2CA5586A-4D09-4457-B92C-1154E5ACAD66}" presName="textRect" presStyleLbl="revTx" presStyleIdx="1" presStyleCnt="4">
        <dgm:presLayoutVars>
          <dgm:chMax val="1"/>
          <dgm:chPref val="1"/>
        </dgm:presLayoutVars>
      </dgm:prSet>
      <dgm:spPr/>
    </dgm:pt>
    <dgm:pt modelId="{E9D17DD2-AD4A-457B-A4C2-5362A5ECABDE}" type="pres">
      <dgm:prSet presAssocID="{DEB0EE91-ACD2-4EC3-BCE5-C244820D1F72}" presName="sibTrans" presStyleCnt="0"/>
      <dgm:spPr/>
    </dgm:pt>
    <dgm:pt modelId="{8845B75D-53C7-4447-B85E-82BF1B925E42}" type="pres">
      <dgm:prSet presAssocID="{49BA45AF-E2A8-457C-8C2C-C4810DD216FC}" presName="compNode" presStyleCnt="0"/>
      <dgm:spPr/>
    </dgm:pt>
    <dgm:pt modelId="{C1D5425F-538F-44BB-B136-070DFF98264E}" type="pres">
      <dgm:prSet presAssocID="{49BA45AF-E2A8-457C-8C2C-C4810DD216FC}" presName="iconBgRect" presStyleLbl="bgShp" presStyleIdx="2" presStyleCnt="4"/>
      <dgm:spPr/>
    </dgm:pt>
    <dgm:pt modelId="{16C156BD-5AD5-4170-8C12-14264D66F9F3}" type="pres">
      <dgm:prSet presAssocID="{49BA45AF-E2A8-457C-8C2C-C4810DD216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lipse"/>
        </a:ext>
      </dgm:extLst>
    </dgm:pt>
    <dgm:pt modelId="{D569D70E-A2F3-406F-B702-BCD2BCE2F0D7}" type="pres">
      <dgm:prSet presAssocID="{49BA45AF-E2A8-457C-8C2C-C4810DD216FC}" presName="spaceRect" presStyleCnt="0"/>
      <dgm:spPr/>
    </dgm:pt>
    <dgm:pt modelId="{30390003-1A48-419F-9821-A47E6186003A}" type="pres">
      <dgm:prSet presAssocID="{49BA45AF-E2A8-457C-8C2C-C4810DD216FC}" presName="textRect" presStyleLbl="revTx" presStyleIdx="2" presStyleCnt="4">
        <dgm:presLayoutVars>
          <dgm:chMax val="1"/>
          <dgm:chPref val="1"/>
        </dgm:presLayoutVars>
      </dgm:prSet>
      <dgm:spPr/>
    </dgm:pt>
    <dgm:pt modelId="{A31D6793-1083-4C1F-87D8-40F7F1F6D84F}" type="pres">
      <dgm:prSet presAssocID="{909839CB-ACA4-4CA7-B158-D002138FAF5E}" presName="sibTrans" presStyleCnt="0"/>
      <dgm:spPr/>
    </dgm:pt>
    <dgm:pt modelId="{E5DE6A1B-D47B-4C59-BD6E-5B566027E266}" type="pres">
      <dgm:prSet presAssocID="{ACBA4347-9294-4157-BA3F-D5F7F6112461}" presName="compNode" presStyleCnt="0"/>
      <dgm:spPr/>
    </dgm:pt>
    <dgm:pt modelId="{5FADFEA3-1CCF-45D8-870A-B0542F3C879B}" type="pres">
      <dgm:prSet presAssocID="{ACBA4347-9294-4157-BA3F-D5F7F6112461}" presName="iconBgRect" presStyleLbl="bgShp" presStyleIdx="3" presStyleCnt="4"/>
      <dgm:spPr/>
    </dgm:pt>
    <dgm:pt modelId="{E74FF04C-8BCD-4C6E-A1C3-5082BB29C908}" type="pres">
      <dgm:prSet presAssocID="{ACBA4347-9294-4157-BA3F-D5F7F61124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DFC062A2-1432-430F-80FE-9ACBFD8ADDAA}" type="pres">
      <dgm:prSet presAssocID="{ACBA4347-9294-4157-BA3F-D5F7F6112461}" presName="spaceRect" presStyleCnt="0"/>
      <dgm:spPr/>
    </dgm:pt>
    <dgm:pt modelId="{FEFBB395-4663-42E5-A3FA-EC032F479B7A}" type="pres">
      <dgm:prSet presAssocID="{ACBA4347-9294-4157-BA3F-D5F7F6112461}" presName="textRect" presStyleLbl="revTx" presStyleIdx="3" presStyleCnt="4">
        <dgm:presLayoutVars>
          <dgm:chMax val="1"/>
          <dgm:chPref val="1"/>
        </dgm:presLayoutVars>
      </dgm:prSet>
      <dgm:spPr/>
    </dgm:pt>
  </dgm:ptLst>
  <dgm:cxnLst>
    <dgm:cxn modelId="{7A7EF447-3319-43CE-9BE1-43DE4AA0092A}" type="presOf" srcId="{8CF37875-0D84-4FB5-80F7-6CAC01C39D47}" destId="{31458C35-A5A8-4686-A7D5-86DD66FF2DDD}" srcOrd="0" destOrd="0" presId="urn:microsoft.com/office/officeart/2018/5/layout/IconCircleLabelList"/>
    <dgm:cxn modelId="{8EE3A851-D529-4840-98F2-4EAC65020CF1}" type="presOf" srcId="{E28612B3-9A8B-4259-916D-C4B250AE8BCC}" destId="{2077AE9A-1E0F-44D5-861E-5D27227A8251}" srcOrd="0" destOrd="0" presId="urn:microsoft.com/office/officeart/2018/5/layout/IconCircleLabelList"/>
    <dgm:cxn modelId="{E0126852-3233-488C-B72B-0FF6A5900B6A}" type="presOf" srcId="{2CA5586A-4D09-4457-B92C-1154E5ACAD66}" destId="{351AD213-A968-49DE-9389-C5EFBC21635F}" srcOrd="0" destOrd="0" presId="urn:microsoft.com/office/officeart/2018/5/layout/IconCircleLabelList"/>
    <dgm:cxn modelId="{BADB8456-5204-4D7E-BA86-9D52A4345382}" srcId="{8CF37875-0D84-4FB5-80F7-6CAC01C39D47}" destId="{ACBA4347-9294-4157-BA3F-D5F7F6112461}" srcOrd="3" destOrd="0" parTransId="{D97E05A9-E3C4-4F03-B656-AF719B851271}" sibTransId="{DED21A54-7C45-40F9-856B-16CBF1D229EB}"/>
    <dgm:cxn modelId="{B5585B5D-4DCC-44A0-AEEA-749AC4301EBD}" srcId="{8CF37875-0D84-4FB5-80F7-6CAC01C39D47}" destId="{49BA45AF-E2A8-457C-8C2C-C4810DD216FC}" srcOrd="2" destOrd="0" parTransId="{6105425A-E0C9-48B6-95EC-F156E0D4DAE0}" sibTransId="{909839CB-ACA4-4CA7-B158-D002138FAF5E}"/>
    <dgm:cxn modelId="{28143863-169A-4C70-9A66-0306C999F86B}" type="presOf" srcId="{49BA45AF-E2A8-457C-8C2C-C4810DD216FC}" destId="{30390003-1A48-419F-9821-A47E6186003A}" srcOrd="0" destOrd="0" presId="urn:microsoft.com/office/officeart/2018/5/layout/IconCircleLabelList"/>
    <dgm:cxn modelId="{EC393866-B52D-42E8-A98C-AD87D9776F1E}" srcId="{8CF37875-0D84-4FB5-80F7-6CAC01C39D47}" destId="{E28612B3-9A8B-4259-916D-C4B250AE8BCC}" srcOrd="0" destOrd="0" parTransId="{84BF687C-4834-4498-BC85-E0FB85F9565E}" sibTransId="{C3C6CD10-AF11-459E-95B7-CD953422DA1A}"/>
    <dgm:cxn modelId="{9787E96B-1592-4DCA-8C79-C0BE166DF778}" type="presOf" srcId="{ACBA4347-9294-4157-BA3F-D5F7F6112461}" destId="{FEFBB395-4663-42E5-A3FA-EC032F479B7A}" srcOrd="0" destOrd="0" presId="urn:microsoft.com/office/officeart/2018/5/layout/IconCircleLabelList"/>
    <dgm:cxn modelId="{E430A28A-4617-4490-80BE-E77D0C0AED44}" srcId="{8CF37875-0D84-4FB5-80F7-6CAC01C39D47}" destId="{2CA5586A-4D09-4457-B92C-1154E5ACAD66}" srcOrd="1" destOrd="0" parTransId="{BC0C9068-111C-419F-BE8B-275D3BFBC3AD}" sibTransId="{DEB0EE91-ACD2-4EC3-BCE5-C244820D1F72}"/>
    <dgm:cxn modelId="{68F2648B-3D86-453A-8C27-3DF1BBA2A1D4}" type="presParOf" srcId="{31458C35-A5A8-4686-A7D5-86DD66FF2DDD}" destId="{6BAD6FC5-DCBF-4603-B0AC-0A2B8776BDB7}" srcOrd="0" destOrd="0" presId="urn:microsoft.com/office/officeart/2018/5/layout/IconCircleLabelList"/>
    <dgm:cxn modelId="{1E2AAA27-928C-42E9-B52F-50AC33018283}" type="presParOf" srcId="{6BAD6FC5-DCBF-4603-B0AC-0A2B8776BDB7}" destId="{E88EACBE-181B-4AB9-950D-34C928F75AEB}" srcOrd="0" destOrd="0" presId="urn:microsoft.com/office/officeart/2018/5/layout/IconCircleLabelList"/>
    <dgm:cxn modelId="{D4E8092E-F013-42E2-8781-C641C4B865E8}" type="presParOf" srcId="{6BAD6FC5-DCBF-4603-B0AC-0A2B8776BDB7}" destId="{337FF3D4-C973-4029-A968-F7D13B3E9FDF}" srcOrd="1" destOrd="0" presId="urn:microsoft.com/office/officeart/2018/5/layout/IconCircleLabelList"/>
    <dgm:cxn modelId="{ADF80365-E57D-4A0E-8F39-4F0E7C0A5B4A}" type="presParOf" srcId="{6BAD6FC5-DCBF-4603-B0AC-0A2B8776BDB7}" destId="{BF0980C6-65E3-41D4-BCCD-AF4C27B6E57A}" srcOrd="2" destOrd="0" presId="urn:microsoft.com/office/officeart/2018/5/layout/IconCircleLabelList"/>
    <dgm:cxn modelId="{8D83BF7C-09D9-4D5E-9A23-FFFE74369C25}" type="presParOf" srcId="{6BAD6FC5-DCBF-4603-B0AC-0A2B8776BDB7}" destId="{2077AE9A-1E0F-44D5-861E-5D27227A8251}" srcOrd="3" destOrd="0" presId="urn:microsoft.com/office/officeart/2018/5/layout/IconCircleLabelList"/>
    <dgm:cxn modelId="{C75BDFD8-BAC3-4424-AB18-AD1576E1BAC0}" type="presParOf" srcId="{31458C35-A5A8-4686-A7D5-86DD66FF2DDD}" destId="{ABF85C8C-2AC9-46A4-A9DD-0EEDE1BFE1EE}" srcOrd="1" destOrd="0" presId="urn:microsoft.com/office/officeart/2018/5/layout/IconCircleLabelList"/>
    <dgm:cxn modelId="{6C2AEAFD-DCCF-47B8-BC4B-10601BB6CD4E}" type="presParOf" srcId="{31458C35-A5A8-4686-A7D5-86DD66FF2DDD}" destId="{ACB7455F-22E5-4312-9B49-FE6C01D29B18}" srcOrd="2" destOrd="0" presId="urn:microsoft.com/office/officeart/2018/5/layout/IconCircleLabelList"/>
    <dgm:cxn modelId="{E757582D-C983-4B25-97EA-903B75E41BA1}" type="presParOf" srcId="{ACB7455F-22E5-4312-9B49-FE6C01D29B18}" destId="{A0E234B4-D024-4959-87E8-F6588FD4F8DC}" srcOrd="0" destOrd="0" presId="urn:microsoft.com/office/officeart/2018/5/layout/IconCircleLabelList"/>
    <dgm:cxn modelId="{2BA670DC-0832-46A9-BA0F-58C15252F87D}" type="presParOf" srcId="{ACB7455F-22E5-4312-9B49-FE6C01D29B18}" destId="{B288527C-92CE-46C3-A911-7C6C8C2FD128}" srcOrd="1" destOrd="0" presId="urn:microsoft.com/office/officeart/2018/5/layout/IconCircleLabelList"/>
    <dgm:cxn modelId="{BA3F1E74-CC3E-4CBA-8171-A8EDE909836A}" type="presParOf" srcId="{ACB7455F-22E5-4312-9B49-FE6C01D29B18}" destId="{6B228DEA-B6EA-4991-9DC7-2A81E1E7A0D7}" srcOrd="2" destOrd="0" presId="urn:microsoft.com/office/officeart/2018/5/layout/IconCircleLabelList"/>
    <dgm:cxn modelId="{0726BB34-2D13-4132-97E4-CA545C6096A6}" type="presParOf" srcId="{ACB7455F-22E5-4312-9B49-FE6C01D29B18}" destId="{351AD213-A968-49DE-9389-C5EFBC21635F}" srcOrd="3" destOrd="0" presId="urn:microsoft.com/office/officeart/2018/5/layout/IconCircleLabelList"/>
    <dgm:cxn modelId="{303BABED-858A-4E04-AB7E-206E4895F240}" type="presParOf" srcId="{31458C35-A5A8-4686-A7D5-86DD66FF2DDD}" destId="{E9D17DD2-AD4A-457B-A4C2-5362A5ECABDE}" srcOrd="3" destOrd="0" presId="urn:microsoft.com/office/officeart/2018/5/layout/IconCircleLabelList"/>
    <dgm:cxn modelId="{964A665F-C0B3-4806-8E8D-9C4ADE84873A}" type="presParOf" srcId="{31458C35-A5A8-4686-A7D5-86DD66FF2DDD}" destId="{8845B75D-53C7-4447-B85E-82BF1B925E42}" srcOrd="4" destOrd="0" presId="urn:microsoft.com/office/officeart/2018/5/layout/IconCircleLabelList"/>
    <dgm:cxn modelId="{D0612C07-9712-49BD-968A-6891431A46D6}" type="presParOf" srcId="{8845B75D-53C7-4447-B85E-82BF1B925E42}" destId="{C1D5425F-538F-44BB-B136-070DFF98264E}" srcOrd="0" destOrd="0" presId="urn:microsoft.com/office/officeart/2018/5/layout/IconCircleLabelList"/>
    <dgm:cxn modelId="{F97A3B4C-A54A-441E-BC40-37CB75865624}" type="presParOf" srcId="{8845B75D-53C7-4447-B85E-82BF1B925E42}" destId="{16C156BD-5AD5-4170-8C12-14264D66F9F3}" srcOrd="1" destOrd="0" presId="urn:microsoft.com/office/officeart/2018/5/layout/IconCircleLabelList"/>
    <dgm:cxn modelId="{5C007F28-3637-4C5E-8ACA-E59219C58E04}" type="presParOf" srcId="{8845B75D-53C7-4447-B85E-82BF1B925E42}" destId="{D569D70E-A2F3-406F-B702-BCD2BCE2F0D7}" srcOrd="2" destOrd="0" presId="urn:microsoft.com/office/officeart/2018/5/layout/IconCircleLabelList"/>
    <dgm:cxn modelId="{73D3C5D9-D73F-4782-AD0B-34E7CEF3F4C8}" type="presParOf" srcId="{8845B75D-53C7-4447-B85E-82BF1B925E42}" destId="{30390003-1A48-419F-9821-A47E6186003A}" srcOrd="3" destOrd="0" presId="urn:microsoft.com/office/officeart/2018/5/layout/IconCircleLabelList"/>
    <dgm:cxn modelId="{D398D567-77A2-4A14-B32A-B6B10573206C}" type="presParOf" srcId="{31458C35-A5A8-4686-A7D5-86DD66FF2DDD}" destId="{A31D6793-1083-4C1F-87D8-40F7F1F6D84F}" srcOrd="5" destOrd="0" presId="urn:microsoft.com/office/officeart/2018/5/layout/IconCircleLabelList"/>
    <dgm:cxn modelId="{BD9CAD9F-1C05-488F-BFF1-FA54408081F7}" type="presParOf" srcId="{31458C35-A5A8-4686-A7D5-86DD66FF2DDD}" destId="{E5DE6A1B-D47B-4C59-BD6E-5B566027E266}" srcOrd="6" destOrd="0" presId="urn:microsoft.com/office/officeart/2018/5/layout/IconCircleLabelList"/>
    <dgm:cxn modelId="{6AD9F38E-9805-4762-ADEA-2539850657EC}" type="presParOf" srcId="{E5DE6A1B-D47B-4C59-BD6E-5B566027E266}" destId="{5FADFEA3-1CCF-45D8-870A-B0542F3C879B}" srcOrd="0" destOrd="0" presId="urn:microsoft.com/office/officeart/2018/5/layout/IconCircleLabelList"/>
    <dgm:cxn modelId="{4CCB85ED-918D-4FB8-A0D4-ECFAAB6C8CFC}" type="presParOf" srcId="{E5DE6A1B-D47B-4C59-BD6E-5B566027E266}" destId="{E74FF04C-8BCD-4C6E-A1C3-5082BB29C908}" srcOrd="1" destOrd="0" presId="urn:microsoft.com/office/officeart/2018/5/layout/IconCircleLabelList"/>
    <dgm:cxn modelId="{91A0EB73-50D5-4FFB-B66B-EA7014EE355D}" type="presParOf" srcId="{E5DE6A1B-D47B-4C59-BD6E-5B566027E266}" destId="{DFC062A2-1432-430F-80FE-9ACBFD8ADDAA}" srcOrd="2" destOrd="0" presId="urn:microsoft.com/office/officeart/2018/5/layout/IconCircleLabelList"/>
    <dgm:cxn modelId="{9573A586-C9A0-4988-AB16-7540A98D32BA}" type="presParOf" srcId="{E5DE6A1B-D47B-4C59-BD6E-5B566027E266}" destId="{FEFBB395-4663-42E5-A3FA-EC032F479B7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3CF10B-1D2C-4E7B-8E18-EB65124B60C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4E03C9-4829-4970-B0D3-A44C2962B97E}">
      <dgm:prSet/>
      <dgm:spPr/>
      <dgm:t>
        <a:bodyPr/>
        <a:lstStyle/>
        <a:p>
          <a:pPr>
            <a:defRPr cap="all"/>
          </a:pPr>
          <a:r>
            <a:rPr lang="en-IN"/>
            <a:t>Local &amp; Federal Governments, Municipal Corporations</a:t>
          </a:r>
          <a:endParaRPr lang="en-US"/>
        </a:p>
      </dgm:t>
    </dgm:pt>
    <dgm:pt modelId="{D86DAB5A-95E8-444C-A6E8-FB0DDA880F7D}" type="parTrans" cxnId="{A0A88D67-DC4E-4BE7-93AB-8E18526E8D45}">
      <dgm:prSet/>
      <dgm:spPr/>
      <dgm:t>
        <a:bodyPr/>
        <a:lstStyle/>
        <a:p>
          <a:endParaRPr lang="en-US"/>
        </a:p>
      </dgm:t>
    </dgm:pt>
    <dgm:pt modelId="{D17B0C63-91A3-4482-8671-DE7D9B1ABD27}" type="sibTrans" cxnId="{A0A88D67-DC4E-4BE7-93AB-8E18526E8D45}">
      <dgm:prSet/>
      <dgm:spPr/>
      <dgm:t>
        <a:bodyPr/>
        <a:lstStyle/>
        <a:p>
          <a:endParaRPr lang="en-US"/>
        </a:p>
      </dgm:t>
    </dgm:pt>
    <dgm:pt modelId="{A2B2B70F-30CA-4B4A-8F7B-576D18C52356}">
      <dgm:prSet/>
      <dgm:spPr/>
      <dgm:t>
        <a:bodyPr/>
        <a:lstStyle/>
        <a:p>
          <a:pPr>
            <a:defRPr cap="all"/>
          </a:pPr>
          <a:r>
            <a:rPr lang="en-IN"/>
            <a:t>Public Policy Experts.</a:t>
          </a:r>
          <a:endParaRPr lang="en-US"/>
        </a:p>
      </dgm:t>
    </dgm:pt>
    <dgm:pt modelId="{F2A2C6C9-D74A-4915-B536-94E654322777}" type="parTrans" cxnId="{E8EF32C6-FDE4-47BC-92A3-991BC8A01EF4}">
      <dgm:prSet/>
      <dgm:spPr/>
      <dgm:t>
        <a:bodyPr/>
        <a:lstStyle/>
        <a:p>
          <a:endParaRPr lang="en-US"/>
        </a:p>
      </dgm:t>
    </dgm:pt>
    <dgm:pt modelId="{10A11C66-D2E3-425B-95AB-DA07BD7F474F}" type="sibTrans" cxnId="{E8EF32C6-FDE4-47BC-92A3-991BC8A01EF4}">
      <dgm:prSet/>
      <dgm:spPr/>
      <dgm:t>
        <a:bodyPr/>
        <a:lstStyle/>
        <a:p>
          <a:endParaRPr lang="en-US"/>
        </a:p>
      </dgm:t>
    </dgm:pt>
    <dgm:pt modelId="{CEB71952-40F2-477E-8519-671A422B48D8}">
      <dgm:prSet/>
      <dgm:spPr/>
      <dgm:t>
        <a:bodyPr/>
        <a:lstStyle/>
        <a:p>
          <a:pPr>
            <a:defRPr cap="all"/>
          </a:pPr>
          <a:r>
            <a:rPr lang="en-IN"/>
            <a:t>Urban Planners &amp; Architects. </a:t>
          </a:r>
          <a:endParaRPr lang="en-US"/>
        </a:p>
      </dgm:t>
    </dgm:pt>
    <dgm:pt modelId="{0BAF9299-A473-4B7B-BB16-A242C12A6695}" type="parTrans" cxnId="{A2911FDE-22B0-4E15-94F2-1C797C8D423F}">
      <dgm:prSet/>
      <dgm:spPr/>
      <dgm:t>
        <a:bodyPr/>
        <a:lstStyle/>
        <a:p>
          <a:endParaRPr lang="en-US"/>
        </a:p>
      </dgm:t>
    </dgm:pt>
    <dgm:pt modelId="{4B742764-5C35-40E5-B9C2-1C2D0BACC1C4}" type="sibTrans" cxnId="{A2911FDE-22B0-4E15-94F2-1C797C8D423F}">
      <dgm:prSet/>
      <dgm:spPr/>
      <dgm:t>
        <a:bodyPr/>
        <a:lstStyle/>
        <a:p>
          <a:endParaRPr lang="en-US"/>
        </a:p>
      </dgm:t>
    </dgm:pt>
    <dgm:pt modelId="{3E68D69E-48E5-4DDB-9BCD-8A74EA35BA82}">
      <dgm:prSet/>
      <dgm:spPr/>
      <dgm:t>
        <a:bodyPr/>
        <a:lstStyle/>
        <a:p>
          <a:pPr>
            <a:defRPr cap="all"/>
          </a:pPr>
          <a:r>
            <a:rPr lang="en-IN"/>
            <a:t>NGO’s and Civic Society Groups</a:t>
          </a:r>
          <a:endParaRPr lang="en-US"/>
        </a:p>
      </dgm:t>
    </dgm:pt>
    <dgm:pt modelId="{324B8A5A-2F12-4BE9-80F4-85BC2AB728E5}" type="parTrans" cxnId="{411F9705-4E27-461F-8518-98D29211D1CA}">
      <dgm:prSet/>
      <dgm:spPr/>
      <dgm:t>
        <a:bodyPr/>
        <a:lstStyle/>
        <a:p>
          <a:endParaRPr lang="en-US"/>
        </a:p>
      </dgm:t>
    </dgm:pt>
    <dgm:pt modelId="{3AC80B43-6301-4904-A9C3-096E796CC56E}" type="sibTrans" cxnId="{411F9705-4E27-461F-8518-98D29211D1CA}">
      <dgm:prSet/>
      <dgm:spPr/>
      <dgm:t>
        <a:bodyPr/>
        <a:lstStyle/>
        <a:p>
          <a:endParaRPr lang="en-US"/>
        </a:p>
      </dgm:t>
    </dgm:pt>
    <dgm:pt modelId="{955482BA-72E6-4EB5-8406-7DADBBC166D3}" type="pres">
      <dgm:prSet presAssocID="{DD3CF10B-1D2C-4E7B-8E18-EB65124B60C4}" presName="root" presStyleCnt="0">
        <dgm:presLayoutVars>
          <dgm:dir/>
          <dgm:resizeHandles val="exact"/>
        </dgm:presLayoutVars>
      </dgm:prSet>
      <dgm:spPr/>
    </dgm:pt>
    <dgm:pt modelId="{F9868618-C7B2-410E-B733-0308273B2F00}" type="pres">
      <dgm:prSet presAssocID="{514E03C9-4829-4970-B0D3-A44C2962B97E}" presName="compNode" presStyleCnt="0"/>
      <dgm:spPr/>
    </dgm:pt>
    <dgm:pt modelId="{A3422D6A-94F2-46B0-91C4-DE98C27DB6EB}" type="pres">
      <dgm:prSet presAssocID="{514E03C9-4829-4970-B0D3-A44C2962B97E}" presName="iconBgRect" presStyleLbl="bgShp" presStyleIdx="0" presStyleCnt="4"/>
      <dgm:spPr>
        <a:prstGeom prst="round2DiagRect">
          <a:avLst>
            <a:gd name="adj1" fmla="val 29727"/>
            <a:gd name="adj2" fmla="val 0"/>
          </a:avLst>
        </a:prstGeom>
      </dgm:spPr>
    </dgm:pt>
    <dgm:pt modelId="{7A5EAA11-9423-4450-BD21-48E10E7776EA}" type="pres">
      <dgm:prSet presAssocID="{514E03C9-4829-4970-B0D3-A44C2962B9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Secure"/>
        </a:ext>
      </dgm:extLst>
    </dgm:pt>
    <dgm:pt modelId="{4FB4CDC8-A3FD-49DD-83FA-D5FA5D598B49}" type="pres">
      <dgm:prSet presAssocID="{514E03C9-4829-4970-B0D3-A44C2962B97E}" presName="spaceRect" presStyleCnt="0"/>
      <dgm:spPr/>
    </dgm:pt>
    <dgm:pt modelId="{0F0C7125-95C1-4EE5-AE19-D7C8F4DF3C1E}" type="pres">
      <dgm:prSet presAssocID="{514E03C9-4829-4970-B0D3-A44C2962B97E}" presName="textRect" presStyleLbl="revTx" presStyleIdx="0" presStyleCnt="4">
        <dgm:presLayoutVars>
          <dgm:chMax val="1"/>
          <dgm:chPref val="1"/>
        </dgm:presLayoutVars>
      </dgm:prSet>
      <dgm:spPr/>
    </dgm:pt>
    <dgm:pt modelId="{0AFB9AB2-9137-4BB8-8682-F53BE30F22D8}" type="pres">
      <dgm:prSet presAssocID="{D17B0C63-91A3-4482-8671-DE7D9B1ABD27}" presName="sibTrans" presStyleCnt="0"/>
      <dgm:spPr/>
    </dgm:pt>
    <dgm:pt modelId="{E2E48855-8D61-4236-BE01-ACD58BFC8DEA}" type="pres">
      <dgm:prSet presAssocID="{A2B2B70F-30CA-4B4A-8F7B-576D18C52356}" presName="compNode" presStyleCnt="0"/>
      <dgm:spPr/>
    </dgm:pt>
    <dgm:pt modelId="{8868FC01-1AEC-4E1D-95E3-0FF35C6CC9E5}" type="pres">
      <dgm:prSet presAssocID="{A2B2B70F-30CA-4B4A-8F7B-576D18C52356}" presName="iconBgRect" presStyleLbl="bgShp" presStyleIdx="1" presStyleCnt="4"/>
      <dgm:spPr>
        <a:prstGeom prst="round2DiagRect">
          <a:avLst>
            <a:gd name="adj1" fmla="val 29727"/>
            <a:gd name="adj2" fmla="val 0"/>
          </a:avLst>
        </a:prstGeom>
      </dgm:spPr>
    </dgm:pt>
    <dgm:pt modelId="{68CFBBC1-7621-4899-99DE-9741309C3DFF}" type="pres">
      <dgm:prSet presAssocID="{A2B2B70F-30CA-4B4A-8F7B-576D18C52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og"/>
        </a:ext>
      </dgm:extLst>
    </dgm:pt>
    <dgm:pt modelId="{BCB689D4-4CE4-44CE-8E20-6130C6FB4C8E}" type="pres">
      <dgm:prSet presAssocID="{A2B2B70F-30CA-4B4A-8F7B-576D18C52356}" presName="spaceRect" presStyleCnt="0"/>
      <dgm:spPr/>
    </dgm:pt>
    <dgm:pt modelId="{084580CA-97E8-413F-B612-4901BAD3CFA2}" type="pres">
      <dgm:prSet presAssocID="{A2B2B70F-30CA-4B4A-8F7B-576D18C52356}" presName="textRect" presStyleLbl="revTx" presStyleIdx="1" presStyleCnt="4">
        <dgm:presLayoutVars>
          <dgm:chMax val="1"/>
          <dgm:chPref val="1"/>
        </dgm:presLayoutVars>
      </dgm:prSet>
      <dgm:spPr/>
    </dgm:pt>
    <dgm:pt modelId="{2EF6568E-D132-4F21-A5DD-548C7EFE7D25}" type="pres">
      <dgm:prSet presAssocID="{10A11C66-D2E3-425B-95AB-DA07BD7F474F}" presName="sibTrans" presStyleCnt="0"/>
      <dgm:spPr/>
    </dgm:pt>
    <dgm:pt modelId="{7666CDB3-FAF4-4A64-9AD4-EAA94C2E7EEF}" type="pres">
      <dgm:prSet presAssocID="{CEB71952-40F2-477E-8519-671A422B48D8}" presName="compNode" presStyleCnt="0"/>
      <dgm:spPr/>
    </dgm:pt>
    <dgm:pt modelId="{DD1FB9E2-1D7B-4F01-B97E-61722CC628D9}" type="pres">
      <dgm:prSet presAssocID="{CEB71952-40F2-477E-8519-671A422B48D8}" presName="iconBgRect" presStyleLbl="bgShp" presStyleIdx="2" presStyleCnt="4"/>
      <dgm:spPr>
        <a:prstGeom prst="round2DiagRect">
          <a:avLst>
            <a:gd name="adj1" fmla="val 29727"/>
            <a:gd name="adj2" fmla="val 0"/>
          </a:avLst>
        </a:prstGeom>
      </dgm:spPr>
    </dgm:pt>
    <dgm:pt modelId="{7D80BCA4-87B0-4AEA-8F37-918FBBAD7B5C}" type="pres">
      <dgm:prSet presAssocID="{CEB71952-40F2-477E-8519-671A422B48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et"/>
        </a:ext>
      </dgm:extLst>
    </dgm:pt>
    <dgm:pt modelId="{DEC7A3E4-E0A6-48E5-B9F3-1C888CF11999}" type="pres">
      <dgm:prSet presAssocID="{CEB71952-40F2-477E-8519-671A422B48D8}" presName="spaceRect" presStyleCnt="0"/>
      <dgm:spPr/>
    </dgm:pt>
    <dgm:pt modelId="{10021EBE-A928-41B8-ABA1-27B0ECB4751A}" type="pres">
      <dgm:prSet presAssocID="{CEB71952-40F2-477E-8519-671A422B48D8}" presName="textRect" presStyleLbl="revTx" presStyleIdx="2" presStyleCnt="4">
        <dgm:presLayoutVars>
          <dgm:chMax val="1"/>
          <dgm:chPref val="1"/>
        </dgm:presLayoutVars>
      </dgm:prSet>
      <dgm:spPr/>
    </dgm:pt>
    <dgm:pt modelId="{0DFFC866-0988-4111-82A3-9D63885AF4A0}" type="pres">
      <dgm:prSet presAssocID="{4B742764-5C35-40E5-B9C2-1C2D0BACC1C4}" presName="sibTrans" presStyleCnt="0"/>
      <dgm:spPr/>
    </dgm:pt>
    <dgm:pt modelId="{6EFCC6D1-A37F-4299-A495-944F32DE3BF9}" type="pres">
      <dgm:prSet presAssocID="{3E68D69E-48E5-4DDB-9BCD-8A74EA35BA82}" presName="compNode" presStyleCnt="0"/>
      <dgm:spPr/>
    </dgm:pt>
    <dgm:pt modelId="{6052D16B-9968-4EF1-8E99-5BE7DEE8768B}" type="pres">
      <dgm:prSet presAssocID="{3E68D69E-48E5-4DDB-9BCD-8A74EA35BA82}" presName="iconBgRect" presStyleLbl="bgShp" presStyleIdx="3" presStyleCnt="4"/>
      <dgm:spPr>
        <a:prstGeom prst="round2DiagRect">
          <a:avLst>
            <a:gd name="adj1" fmla="val 29727"/>
            <a:gd name="adj2" fmla="val 0"/>
          </a:avLst>
        </a:prstGeom>
      </dgm:spPr>
    </dgm:pt>
    <dgm:pt modelId="{867F2575-FF99-4057-83D9-6AE9D5BDE306}" type="pres">
      <dgm:prSet presAssocID="{3E68D69E-48E5-4DDB-9BCD-8A74EA35BA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ngerprint"/>
        </a:ext>
      </dgm:extLst>
    </dgm:pt>
    <dgm:pt modelId="{05FFBCD4-BDBF-40ED-BC8F-1E8FC20E4D94}" type="pres">
      <dgm:prSet presAssocID="{3E68D69E-48E5-4DDB-9BCD-8A74EA35BA82}" presName="spaceRect" presStyleCnt="0"/>
      <dgm:spPr/>
    </dgm:pt>
    <dgm:pt modelId="{C46FEC0C-FB3F-4822-A9B1-7CBE98FA72D5}" type="pres">
      <dgm:prSet presAssocID="{3E68D69E-48E5-4DDB-9BCD-8A74EA35BA82}" presName="textRect" presStyleLbl="revTx" presStyleIdx="3" presStyleCnt="4">
        <dgm:presLayoutVars>
          <dgm:chMax val="1"/>
          <dgm:chPref val="1"/>
        </dgm:presLayoutVars>
      </dgm:prSet>
      <dgm:spPr/>
    </dgm:pt>
  </dgm:ptLst>
  <dgm:cxnLst>
    <dgm:cxn modelId="{411F9705-4E27-461F-8518-98D29211D1CA}" srcId="{DD3CF10B-1D2C-4E7B-8E18-EB65124B60C4}" destId="{3E68D69E-48E5-4DDB-9BCD-8A74EA35BA82}" srcOrd="3" destOrd="0" parTransId="{324B8A5A-2F12-4BE9-80F4-85BC2AB728E5}" sibTransId="{3AC80B43-6301-4904-A9C3-096E796CC56E}"/>
    <dgm:cxn modelId="{9D3D6F28-0C1D-4158-ADFA-50A76CF9757E}" type="presOf" srcId="{CEB71952-40F2-477E-8519-671A422B48D8}" destId="{10021EBE-A928-41B8-ABA1-27B0ECB4751A}" srcOrd="0" destOrd="0" presId="urn:microsoft.com/office/officeart/2018/5/layout/IconLeafLabelList"/>
    <dgm:cxn modelId="{26E75330-00F5-42DF-8AE1-691BD4EBCD7E}" type="presOf" srcId="{514E03C9-4829-4970-B0D3-A44C2962B97E}" destId="{0F0C7125-95C1-4EE5-AE19-D7C8F4DF3C1E}" srcOrd="0" destOrd="0" presId="urn:microsoft.com/office/officeart/2018/5/layout/IconLeafLabelList"/>
    <dgm:cxn modelId="{9549A333-509A-469B-AF38-DCF1B5BC15B2}" type="presOf" srcId="{DD3CF10B-1D2C-4E7B-8E18-EB65124B60C4}" destId="{955482BA-72E6-4EB5-8406-7DADBBC166D3}" srcOrd="0" destOrd="0" presId="urn:microsoft.com/office/officeart/2018/5/layout/IconLeafLabelList"/>
    <dgm:cxn modelId="{D425A04F-11D0-4368-B502-9A46073D0539}" type="presOf" srcId="{A2B2B70F-30CA-4B4A-8F7B-576D18C52356}" destId="{084580CA-97E8-413F-B612-4901BAD3CFA2}" srcOrd="0" destOrd="0" presId="urn:microsoft.com/office/officeart/2018/5/layout/IconLeafLabelList"/>
    <dgm:cxn modelId="{A0A88D67-DC4E-4BE7-93AB-8E18526E8D45}" srcId="{DD3CF10B-1D2C-4E7B-8E18-EB65124B60C4}" destId="{514E03C9-4829-4970-B0D3-A44C2962B97E}" srcOrd="0" destOrd="0" parTransId="{D86DAB5A-95E8-444C-A6E8-FB0DDA880F7D}" sibTransId="{D17B0C63-91A3-4482-8671-DE7D9B1ABD27}"/>
    <dgm:cxn modelId="{61CC4EB0-492A-41E1-9B75-EFAFCBDFF8C2}" type="presOf" srcId="{3E68D69E-48E5-4DDB-9BCD-8A74EA35BA82}" destId="{C46FEC0C-FB3F-4822-A9B1-7CBE98FA72D5}" srcOrd="0" destOrd="0" presId="urn:microsoft.com/office/officeart/2018/5/layout/IconLeafLabelList"/>
    <dgm:cxn modelId="{E8EF32C6-FDE4-47BC-92A3-991BC8A01EF4}" srcId="{DD3CF10B-1D2C-4E7B-8E18-EB65124B60C4}" destId="{A2B2B70F-30CA-4B4A-8F7B-576D18C52356}" srcOrd="1" destOrd="0" parTransId="{F2A2C6C9-D74A-4915-B536-94E654322777}" sibTransId="{10A11C66-D2E3-425B-95AB-DA07BD7F474F}"/>
    <dgm:cxn modelId="{A2911FDE-22B0-4E15-94F2-1C797C8D423F}" srcId="{DD3CF10B-1D2C-4E7B-8E18-EB65124B60C4}" destId="{CEB71952-40F2-477E-8519-671A422B48D8}" srcOrd="2" destOrd="0" parTransId="{0BAF9299-A473-4B7B-BB16-A242C12A6695}" sibTransId="{4B742764-5C35-40E5-B9C2-1C2D0BACC1C4}"/>
    <dgm:cxn modelId="{FAD1D821-970D-4BA6-AD10-864DDCC8F04F}" type="presParOf" srcId="{955482BA-72E6-4EB5-8406-7DADBBC166D3}" destId="{F9868618-C7B2-410E-B733-0308273B2F00}" srcOrd="0" destOrd="0" presId="urn:microsoft.com/office/officeart/2018/5/layout/IconLeafLabelList"/>
    <dgm:cxn modelId="{1DA8CE3C-EF19-4412-B375-EE021551A062}" type="presParOf" srcId="{F9868618-C7B2-410E-B733-0308273B2F00}" destId="{A3422D6A-94F2-46B0-91C4-DE98C27DB6EB}" srcOrd="0" destOrd="0" presId="urn:microsoft.com/office/officeart/2018/5/layout/IconLeafLabelList"/>
    <dgm:cxn modelId="{4ACC140E-B6EA-4206-B902-CF7446A20C7C}" type="presParOf" srcId="{F9868618-C7B2-410E-B733-0308273B2F00}" destId="{7A5EAA11-9423-4450-BD21-48E10E7776EA}" srcOrd="1" destOrd="0" presId="urn:microsoft.com/office/officeart/2018/5/layout/IconLeafLabelList"/>
    <dgm:cxn modelId="{930ECD9E-6535-448A-8B5F-5CE66A9F81B0}" type="presParOf" srcId="{F9868618-C7B2-410E-B733-0308273B2F00}" destId="{4FB4CDC8-A3FD-49DD-83FA-D5FA5D598B49}" srcOrd="2" destOrd="0" presId="urn:microsoft.com/office/officeart/2018/5/layout/IconLeafLabelList"/>
    <dgm:cxn modelId="{5BBCFD72-0F66-4D18-83DA-C98A3854375E}" type="presParOf" srcId="{F9868618-C7B2-410E-B733-0308273B2F00}" destId="{0F0C7125-95C1-4EE5-AE19-D7C8F4DF3C1E}" srcOrd="3" destOrd="0" presId="urn:microsoft.com/office/officeart/2018/5/layout/IconLeafLabelList"/>
    <dgm:cxn modelId="{8270AA68-42A8-4356-B6FE-3844D458463F}" type="presParOf" srcId="{955482BA-72E6-4EB5-8406-7DADBBC166D3}" destId="{0AFB9AB2-9137-4BB8-8682-F53BE30F22D8}" srcOrd="1" destOrd="0" presId="urn:microsoft.com/office/officeart/2018/5/layout/IconLeafLabelList"/>
    <dgm:cxn modelId="{43ACBBD4-F2FB-4D97-9EFD-291831B3D9DD}" type="presParOf" srcId="{955482BA-72E6-4EB5-8406-7DADBBC166D3}" destId="{E2E48855-8D61-4236-BE01-ACD58BFC8DEA}" srcOrd="2" destOrd="0" presId="urn:microsoft.com/office/officeart/2018/5/layout/IconLeafLabelList"/>
    <dgm:cxn modelId="{E590CDA3-2BB8-460A-88B0-FABA3C6E5F87}" type="presParOf" srcId="{E2E48855-8D61-4236-BE01-ACD58BFC8DEA}" destId="{8868FC01-1AEC-4E1D-95E3-0FF35C6CC9E5}" srcOrd="0" destOrd="0" presId="urn:microsoft.com/office/officeart/2018/5/layout/IconLeafLabelList"/>
    <dgm:cxn modelId="{46A660B0-B840-4A0A-9606-9CE663B730B5}" type="presParOf" srcId="{E2E48855-8D61-4236-BE01-ACD58BFC8DEA}" destId="{68CFBBC1-7621-4899-99DE-9741309C3DFF}" srcOrd="1" destOrd="0" presId="urn:microsoft.com/office/officeart/2018/5/layout/IconLeafLabelList"/>
    <dgm:cxn modelId="{8E26CFB1-A562-469B-A5E8-0CC4A490EF9B}" type="presParOf" srcId="{E2E48855-8D61-4236-BE01-ACD58BFC8DEA}" destId="{BCB689D4-4CE4-44CE-8E20-6130C6FB4C8E}" srcOrd="2" destOrd="0" presId="urn:microsoft.com/office/officeart/2018/5/layout/IconLeafLabelList"/>
    <dgm:cxn modelId="{5EF9A0AB-6B97-422C-9651-6399FCDA54C0}" type="presParOf" srcId="{E2E48855-8D61-4236-BE01-ACD58BFC8DEA}" destId="{084580CA-97E8-413F-B612-4901BAD3CFA2}" srcOrd="3" destOrd="0" presId="urn:microsoft.com/office/officeart/2018/5/layout/IconLeafLabelList"/>
    <dgm:cxn modelId="{B36ECF74-CD29-4829-AC31-921174BCD2A8}" type="presParOf" srcId="{955482BA-72E6-4EB5-8406-7DADBBC166D3}" destId="{2EF6568E-D132-4F21-A5DD-548C7EFE7D25}" srcOrd="3" destOrd="0" presId="urn:microsoft.com/office/officeart/2018/5/layout/IconLeafLabelList"/>
    <dgm:cxn modelId="{6B5D6AAA-4E43-4249-86E3-67561CD0DD35}" type="presParOf" srcId="{955482BA-72E6-4EB5-8406-7DADBBC166D3}" destId="{7666CDB3-FAF4-4A64-9AD4-EAA94C2E7EEF}" srcOrd="4" destOrd="0" presId="urn:microsoft.com/office/officeart/2018/5/layout/IconLeafLabelList"/>
    <dgm:cxn modelId="{E345AA75-F59D-4DEF-A5F0-7F82655EFB34}" type="presParOf" srcId="{7666CDB3-FAF4-4A64-9AD4-EAA94C2E7EEF}" destId="{DD1FB9E2-1D7B-4F01-B97E-61722CC628D9}" srcOrd="0" destOrd="0" presId="urn:microsoft.com/office/officeart/2018/5/layout/IconLeafLabelList"/>
    <dgm:cxn modelId="{72BC94CC-F7F1-454A-BDEA-CB32D9191364}" type="presParOf" srcId="{7666CDB3-FAF4-4A64-9AD4-EAA94C2E7EEF}" destId="{7D80BCA4-87B0-4AEA-8F37-918FBBAD7B5C}" srcOrd="1" destOrd="0" presId="urn:microsoft.com/office/officeart/2018/5/layout/IconLeafLabelList"/>
    <dgm:cxn modelId="{9FD893CD-BF86-468F-BAB3-71C80A88EEE0}" type="presParOf" srcId="{7666CDB3-FAF4-4A64-9AD4-EAA94C2E7EEF}" destId="{DEC7A3E4-E0A6-48E5-B9F3-1C888CF11999}" srcOrd="2" destOrd="0" presId="urn:microsoft.com/office/officeart/2018/5/layout/IconLeafLabelList"/>
    <dgm:cxn modelId="{29090A06-122A-4B09-8525-795D72E60314}" type="presParOf" srcId="{7666CDB3-FAF4-4A64-9AD4-EAA94C2E7EEF}" destId="{10021EBE-A928-41B8-ABA1-27B0ECB4751A}" srcOrd="3" destOrd="0" presId="urn:microsoft.com/office/officeart/2018/5/layout/IconLeafLabelList"/>
    <dgm:cxn modelId="{78F8F953-31F0-45D7-B730-1F77E800669A}" type="presParOf" srcId="{955482BA-72E6-4EB5-8406-7DADBBC166D3}" destId="{0DFFC866-0988-4111-82A3-9D63885AF4A0}" srcOrd="5" destOrd="0" presId="urn:microsoft.com/office/officeart/2018/5/layout/IconLeafLabelList"/>
    <dgm:cxn modelId="{B0504B84-BCB5-4CA5-B870-134D39D7B681}" type="presParOf" srcId="{955482BA-72E6-4EB5-8406-7DADBBC166D3}" destId="{6EFCC6D1-A37F-4299-A495-944F32DE3BF9}" srcOrd="6" destOrd="0" presId="urn:microsoft.com/office/officeart/2018/5/layout/IconLeafLabelList"/>
    <dgm:cxn modelId="{CFC47BA6-83BF-47C6-BF09-EC9AAFCDFC3C}" type="presParOf" srcId="{6EFCC6D1-A37F-4299-A495-944F32DE3BF9}" destId="{6052D16B-9968-4EF1-8E99-5BE7DEE8768B}" srcOrd="0" destOrd="0" presId="urn:microsoft.com/office/officeart/2018/5/layout/IconLeafLabelList"/>
    <dgm:cxn modelId="{80C14CEA-CC42-42B6-A7FE-A17FFEBF5377}" type="presParOf" srcId="{6EFCC6D1-A37F-4299-A495-944F32DE3BF9}" destId="{867F2575-FF99-4057-83D9-6AE9D5BDE306}" srcOrd="1" destOrd="0" presId="urn:microsoft.com/office/officeart/2018/5/layout/IconLeafLabelList"/>
    <dgm:cxn modelId="{6F830DB3-83FC-42AB-A192-2E4CCD3BAE74}" type="presParOf" srcId="{6EFCC6D1-A37F-4299-A495-944F32DE3BF9}" destId="{05FFBCD4-BDBF-40ED-BC8F-1E8FC20E4D94}" srcOrd="2" destOrd="0" presId="urn:microsoft.com/office/officeart/2018/5/layout/IconLeafLabelList"/>
    <dgm:cxn modelId="{5C1A16DA-68F7-460C-A5DE-EA53949EE144}" type="presParOf" srcId="{6EFCC6D1-A37F-4299-A495-944F32DE3BF9}" destId="{C46FEC0C-FB3F-4822-A9B1-7CBE98FA72D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2B2079-C131-45B4-BBFB-4E08827C5E85}"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2A7A85FF-7A6F-4CC5-9417-C17659E6446D}">
      <dgm:prSet/>
      <dgm:spPr/>
      <dgm:t>
        <a:bodyPr/>
        <a:lstStyle/>
        <a:p>
          <a:r>
            <a:rPr lang="en-IN" dirty="0"/>
            <a:t>In the city of Pune, the distribution of clusters is radial in nature. </a:t>
          </a:r>
          <a:r>
            <a:rPr lang="en-IN"/>
            <a:t>The city centre has a larger concentration of different types of clusters, whereas the city exteriors have similar sort of clusters. </a:t>
          </a:r>
          <a:r>
            <a:rPr lang="en-IN" dirty="0"/>
            <a:t>This suggests that the interior of the city has a larger variety of civic amenities, whereas the amenities available in the exterior parts are monotonic and uniform. That is to say, the city centre has a larger variety of amenities, whereas any part of the city exterior – in any direction from the city centre – will be uniform.</a:t>
          </a:r>
          <a:endParaRPr lang="en-US" dirty="0"/>
        </a:p>
      </dgm:t>
    </dgm:pt>
    <dgm:pt modelId="{B8A626F7-9FAF-426D-A602-B6C70973CFE0}" type="parTrans" cxnId="{6AB439C0-6A2C-4D9B-9599-13BC51F75648}">
      <dgm:prSet/>
      <dgm:spPr/>
      <dgm:t>
        <a:bodyPr/>
        <a:lstStyle/>
        <a:p>
          <a:endParaRPr lang="en-US"/>
        </a:p>
      </dgm:t>
    </dgm:pt>
    <dgm:pt modelId="{051BC99F-4799-4BAD-957D-04A36AEFE88F}" type="sibTrans" cxnId="{6AB439C0-6A2C-4D9B-9599-13BC51F75648}">
      <dgm:prSet phldrT="01" phldr="0"/>
      <dgm:spPr/>
      <dgm:t>
        <a:bodyPr/>
        <a:lstStyle/>
        <a:p>
          <a:r>
            <a:rPr lang="en-US" dirty="0"/>
            <a:t>01</a:t>
          </a:r>
        </a:p>
      </dgm:t>
    </dgm:pt>
    <dgm:pt modelId="{C11816AA-85DF-4EE4-9335-9466488E74A4}">
      <dgm:prSet/>
      <dgm:spPr/>
      <dgm:t>
        <a:bodyPr/>
        <a:lstStyle/>
        <a:p>
          <a:r>
            <a:rPr lang="en-IN"/>
            <a:t>In the city of Mumbai, the distribution is linear in nature. This is analogous to the geography of the city itself. What is peculiar is that similar clusters appear across the length of the city – suggesting that certain amenities are available uniformly across the length of the city. Intersecting these uniform clusters are periodic unique clusters, that do not repeat. This distribution suggests that a basic set of amenities are available across the city, whereas some specific amenities are available in specific localities, that allow unique commercial utilities to emerge in those localities.</a:t>
          </a:r>
          <a:endParaRPr lang="en-US"/>
        </a:p>
      </dgm:t>
    </dgm:pt>
    <dgm:pt modelId="{C18756DF-6D4A-4A4F-8A70-9746B4BAA8C4}" type="parTrans" cxnId="{2A5D6C26-3333-475B-8693-A9D914198C09}">
      <dgm:prSet/>
      <dgm:spPr/>
      <dgm:t>
        <a:bodyPr/>
        <a:lstStyle/>
        <a:p>
          <a:endParaRPr lang="en-US"/>
        </a:p>
      </dgm:t>
    </dgm:pt>
    <dgm:pt modelId="{ABE6B642-C7A5-42A0-B9EE-217EFBF095AC}" type="sibTrans" cxnId="{2A5D6C26-3333-475B-8693-A9D914198C09}">
      <dgm:prSet phldrT="02" phldr="0"/>
      <dgm:spPr/>
      <dgm:t>
        <a:bodyPr/>
        <a:lstStyle/>
        <a:p>
          <a:r>
            <a:rPr lang="en-US" dirty="0"/>
            <a:t>02</a:t>
          </a:r>
        </a:p>
      </dgm:t>
    </dgm:pt>
    <dgm:pt modelId="{83FC9FEE-6D44-DE49-B8A3-1E260343F3A5}" type="pres">
      <dgm:prSet presAssocID="{DB2B2079-C131-45B4-BBFB-4E08827C5E85}" presName="Name0" presStyleCnt="0">
        <dgm:presLayoutVars>
          <dgm:animLvl val="lvl"/>
          <dgm:resizeHandles val="exact"/>
        </dgm:presLayoutVars>
      </dgm:prSet>
      <dgm:spPr/>
    </dgm:pt>
    <dgm:pt modelId="{5DD88A5F-B8E9-CE49-9C49-63FBCCFA0AE3}" type="pres">
      <dgm:prSet presAssocID="{2A7A85FF-7A6F-4CC5-9417-C17659E6446D}" presName="compositeNode" presStyleCnt="0">
        <dgm:presLayoutVars>
          <dgm:bulletEnabled val="1"/>
        </dgm:presLayoutVars>
      </dgm:prSet>
      <dgm:spPr/>
    </dgm:pt>
    <dgm:pt modelId="{44F37D32-EE46-8D4F-BD9E-73E47DCB448F}" type="pres">
      <dgm:prSet presAssocID="{2A7A85FF-7A6F-4CC5-9417-C17659E6446D}" presName="bgRect" presStyleLbl="alignNode1" presStyleIdx="0" presStyleCnt="2"/>
      <dgm:spPr/>
    </dgm:pt>
    <dgm:pt modelId="{CD5CE1A4-A034-E84D-A84E-F6F39470BAD3}" type="pres">
      <dgm:prSet presAssocID="{051BC99F-4799-4BAD-957D-04A36AEFE88F}" presName="sibTransNodeRect" presStyleLbl="alignNode1" presStyleIdx="0" presStyleCnt="2">
        <dgm:presLayoutVars>
          <dgm:chMax val="0"/>
          <dgm:bulletEnabled val="1"/>
        </dgm:presLayoutVars>
      </dgm:prSet>
      <dgm:spPr/>
    </dgm:pt>
    <dgm:pt modelId="{6EF835AF-0B44-B446-83D8-F21012E7B108}" type="pres">
      <dgm:prSet presAssocID="{2A7A85FF-7A6F-4CC5-9417-C17659E6446D}" presName="nodeRect" presStyleLbl="alignNode1" presStyleIdx="0" presStyleCnt="2">
        <dgm:presLayoutVars>
          <dgm:bulletEnabled val="1"/>
        </dgm:presLayoutVars>
      </dgm:prSet>
      <dgm:spPr/>
    </dgm:pt>
    <dgm:pt modelId="{5EE0F43E-60D9-A84A-BD27-24C6B937D387}" type="pres">
      <dgm:prSet presAssocID="{051BC99F-4799-4BAD-957D-04A36AEFE88F}" presName="sibTrans" presStyleCnt="0"/>
      <dgm:spPr/>
    </dgm:pt>
    <dgm:pt modelId="{1AEB18DE-C37D-2E4F-9A9E-1A742F155852}" type="pres">
      <dgm:prSet presAssocID="{C11816AA-85DF-4EE4-9335-9466488E74A4}" presName="compositeNode" presStyleCnt="0">
        <dgm:presLayoutVars>
          <dgm:bulletEnabled val="1"/>
        </dgm:presLayoutVars>
      </dgm:prSet>
      <dgm:spPr/>
    </dgm:pt>
    <dgm:pt modelId="{D01DC0B7-8F59-B849-8E0B-7C1C0D83EB92}" type="pres">
      <dgm:prSet presAssocID="{C11816AA-85DF-4EE4-9335-9466488E74A4}" presName="bgRect" presStyleLbl="alignNode1" presStyleIdx="1" presStyleCnt="2"/>
      <dgm:spPr/>
    </dgm:pt>
    <dgm:pt modelId="{292508DC-5009-8445-92B1-1E14F992829B}" type="pres">
      <dgm:prSet presAssocID="{ABE6B642-C7A5-42A0-B9EE-217EFBF095AC}" presName="sibTransNodeRect" presStyleLbl="alignNode1" presStyleIdx="1" presStyleCnt="2">
        <dgm:presLayoutVars>
          <dgm:chMax val="0"/>
          <dgm:bulletEnabled val="1"/>
        </dgm:presLayoutVars>
      </dgm:prSet>
      <dgm:spPr/>
    </dgm:pt>
    <dgm:pt modelId="{72FE437E-B6B3-194B-BAFC-859C7DAE2B63}" type="pres">
      <dgm:prSet presAssocID="{C11816AA-85DF-4EE4-9335-9466488E74A4}" presName="nodeRect" presStyleLbl="alignNode1" presStyleIdx="1" presStyleCnt="2">
        <dgm:presLayoutVars>
          <dgm:bulletEnabled val="1"/>
        </dgm:presLayoutVars>
      </dgm:prSet>
      <dgm:spPr/>
    </dgm:pt>
  </dgm:ptLst>
  <dgm:cxnLst>
    <dgm:cxn modelId="{B99D5415-6D1A-0D48-B2EE-149F87666C87}" type="presOf" srcId="{ABE6B642-C7A5-42A0-B9EE-217EFBF095AC}" destId="{292508DC-5009-8445-92B1-1E14F992829B}" srcOrd="0" destOrd="0" presId="urn:microsoft.com/office/officeart/2016/7/layout/LinearBlockProcessNumbered"/>
    <dgm:cxn modelId="{E2B22520-8DC9-2B4A-8B88-7E5D81694553}" type="presOf" srcId="{051BC99F-4799-4BAD-957D-04A36AEFE88F}" destId="{CD5CE1A4-A034-E84D-A84E-F6F39470BAD3}" srcOrd="0" destOrd="0" presId="urn:microsoft.com/office/officeart/2016/7/layout/LinearBlockProcessNumbered"/>
    <dgm:cxn modelId="{2A5D6C26-3333-475B-8693-A9D914198C09}" srcId="{DB2B2079-C131-45B4-BBFB-4E08827C5E85}" destId="{C11816AA-85DF-4EE4-9335-9466488E74A4}" srcOrd="1" destOrd="0" parTransId="{C18756DF-6D4A-4A4F-8A70-9746B4BAA8C4}" sibTransId="{ABE6B642-C7A5-42A0-B9EE-217EFBF095AC}"/>
    <dgm:cxn modelId="{FF03B734-95A0-874B-9874-E75D8A17DFAF}" type="presOf" srcId="{C11816AA-85DF-4EE4-9335-9466488E74A4}" destId="{D01DC0B7-8F59-B849-8E0B-7C1C0D83EB92}" srcOrd="0" destOrd="0" presId="urn:microsoft.com/office/officeart/2016/7/layout/LinearBlockProcessNumbered"/>
    <dgm:cxn modelId="{EB54FF50-0A7A-7545-A20E-16996888BEF6}" type="presOf" srcId="{2A7A85FF-7A6F-4CC5-9417-C17659E6446D}" destId="{44F37D32-EE46-8D4F-BD9E-73E47DCB448F}" srcOrd="0" destOrd="0" presId="urn:microsoft.com/office/officeart/2016/7/layout/LinearBlockProcessNumbered"/>
    <dgm:cxn modelId="{5FC9A159-7F19-5F45-ABF2-B5B34E9E70B0}" type="presOf" srcId="{2A7A85FF-7A6F-4CC5-9417-C17659E6446D}" destId="{6EF835AF-0B44-B446-83D8-F21012E7B108}" srcOrd="1" destOrd="0" presId="urn:microsoft.com/office/officeart/2016/7/layout/LinearBlockProcessNumbered"/>
    <dgm:cxn modelId="{0FEB1A8D-3EEA-DC43-8F45-C1CA89B4DDA1}" type="presOf" srcId="{C11816AA-85DF-4EE4-9335-9466488E74A4}" destId="{72FE437E-B6B3-194B-BAFC-859C7DAE2B63}" srcOrd="1" destOrd="0" presId="urn:microsoft.com/office/officeart/2016/7/layout/LinearBlockProcessNumbered"/>
    <dgm:cxn modelId="{A948199A-F807-374B-9F25-AE9456DA5C42}" type="presOf" srcId="{DB2B2079-C131-45B4-BBFB-4E08827C5E85}" destId="{83FC9FEE-6D44-DE49-B8A3-1E260343F3A5}" srcOrd="0" destOrd="0" presId="urn:microsoft.com/office/officeart/2016/7/layout/LinearBlockProcessNumbered"/>
    <dgm:cxn modelId="{6AB439C0-6A2C-4D9B-9599-13BC51F75648}" srcId="{DB2B2079-C131-45B4-BBFB-4E08827C5E85}" destId="{2A7A85FF-7A6F-4CC5-9417-C17659E6446D}" srcOrd="0" destOrd="0" parTransId="{B8A626F7-9FAF-426D-A602-B6C70973CFE0}" sibTransId="{051BC99F-4799-4BAD-957D-04A36AEFE88F}"/>
    <dgm:cxn modelId="{F5E8012F-CF97-6442-8C5D-7662058686C7}" type="presParOf" srcId="{83FC9FEE-6D44-DE49-B8A3-1E260343F3A5}" destId="{5DD88A5F-B8E9-CE49-9C49-63FBCCFA0AE3}" srcOrd="0" destOrd="0" presId="urn:microsoft.com/office/officeart/2016/7/layout/LinearBlockProcessNumbered"/>
    <dgm:cxn modelId="{8F9C8314-93F6-1444-8EB8-6C95C64B2112}" type="presParOf" srcId="{5DD88A5F-B8E9-CE49-9C49-63FBCCFA0AE3}" destId="{44F37D32-EE46-8D4F-BD9E-73E47DCB448F}" srcOrd="0" destOrd="0" presId="urn:microsoft.com/office/officeart/2016/7/layout/LinearBlockProcessNumbered"/>
    <dgm:cxn modelId="{E06200CA-03B4-174F-8CEC-6185A710CEF6}" type="presParOf" srcId="{5DD88A5F-B8E9-CE49-9C49-63FBCCFA0AE3}" destId="{CD5CE1A4-A034-E84D-A84E-F6F39470BAD3}" srcOrd="1" destOrd="0" presId="urn:microsoft.com/office/officeart/2016/7/layout/LinearBlockProcessNumbered"/>
    <dgm:cxn modelId="{7BC96E56-A3BB-3D49-B8B0-2B0C43EA8BFD}" type="presParOf" srcId="{5DD88A5F-B8E9-CE49-9C49-63FBCCFA0AE3}" destId="{6EF835AF-0B44-B446-83D8-F21012E7B108}" srcOrd="2" destOrd="0" presId="urn:microsoft.com/office/officeart/2016/7/layout/LinearBlockProcessNumbered"/>
    <dgm:cxn modelId="{2176A443-95FC-F74A-8A93-9AEABC0C559B}" type="presParOf" srcId="{83FC9FEE-6D44-DE49-B8A3-1E260343F3A5}" destId="{5EE0F43E-60D9-A84A-BD27-24C6B937D387}" srcOrd="1" destOrd="0" presId="urn:microsoft.com/office/officeart/2016/7/layout/LinearBlockProcessNumbered"/>
    <dgm:cxn modelId="{9E62F7A9-C745-A141-A41E-B5C0E250438C}" type="presParOf" srcId="{83FC9FEE-6D44-DE49-B8A3-1E260343F3A5}" destId="{1AEB18DE-C37D-2E4F-9A9E-1A742F155852}" srcOrd="2" destOrd="0" presId="urn:microsoft.com/office/officeart/2016/7/layout/LinearBlockProcessNumbered"/>
    <dgm:cxn modelId="{5BE102EB-6CB1-D644-A4CD-71B8D96177BE}" type="presParOf" srcId="{1AEB18DE-C37D-2E4F-9A9E-1A742F155852}" destId="{D01DC0B7-8F59-B849-8E0B-7C1C0D83EB92}" srcOrd="0" destOrd="0" presId="urn:microsoft.com/office/officeart/2016/7/layout/LinearBlockProcessNumbered"/>
    <dgm:cxn modelId="{997DB26C-FECE-CA46-A441-9E12773B91A9}" type="presParOf" srcId="{1AEB18DE-C37D-2E4F-9A9E-1A742F155852}" destId="{292508DC-5009-8445-92B1-1E14F992829B}" srcOrd="1" destOrd="0" presId="urn:microsoft.com/office/officeart/2016/7/layout/LinearBlockProcessNumbered"/>
    <dgm:cxn modelId="{9BD2E5B1-C9A8-3C41-B21B-79A781A7D65E}" type="presParOf" srcId="{1AEB18DE-C37D-2E4F-9A9E-1A742F155852}" destId="{72FE437E-B6B3-194B-BAFC-859C7DAE2B6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2135C-842B-174B-B473-5016BA259954}">
      <dsp:nvSpPr>
        <dsp:cNvPr id="0" name=""/>
        <dsp:cNvSpPr/>
      </dsp:nvSpPr>
      <dsp:spPr>
        <a:xfrm>
          <a:off x="0" y="22125"/>
          <a:ext cx="7012370" cy="52767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Introduction</a:t>
          </a:r>
        </a:p>
      </dsp:txBody>
      <dsp:txXfrm>
        <a:off x="25759" y="47884"/>
        <a:ext cx="6960852" cy="476152"/>
      </dsp:txXfrm>
    </dsp:sp>
    <dsp:sp modelId="{754129AD-8A1B-3340-B0C8-31CF483A859D}">
      <dsp:nvSpPr>
        <dsp:cNvPr id="0" name=""/>
        <dsp:cNvSpPr/>
      </dsp:nvSpPr>
      <dsp:spPr>
        <a:xfrm>
          <a:off x="0" y="613155"/>
          <a:ext cx="7012370" cy="527670"/>
        </a:xfrm>
        <a:prstGeom prst="roundRect">
          <a:avLst/>
        </a:prstGeom>
        <a:solidFill>
          <a:schemeClr val="accent2">
            <a:hueOff val="-216241"/>
            <a:satOff val="-1394"/>
            <a:lumOff val="-3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Proposition</a:t>
          </a:r>
        </a:p>
      </dsp:txBody>
      <dsp:txXfrm>
        <a:off x="25759" y="638914"/>
        <a:ext cx="6960852" cy="476152"/>
      </dsp:txXfrm>
    </dsp:sp>
    <dsp:sp modelId="{1180C2F5-8E22-0943-A36B-DF132C038912}">
      <dsp:nvSpPr>
        <dsp:cNvPr id="0" name=""/>
        <dsp:cNvSpPr/>
      </dsp:nvSpPr>
      <dsp:spPr>
        <a:xfrm>
          <a:off x="0" y="1204185"/>
          <a:ext cx="7012370" cy="527670"/>
        </a:xfrm>
        <a:prstGeom prst="roundRect">
          <a:avLst/>
        </a:prstGeom>
        <a:solidFill>
          <a:schemeClr val="accent2">
            <a:hueOff val="-432482"/>
            <a:satOff val="-2788"/>
            <a:lumOff val="-6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Clientele</a:t>
          </a:r>
        </a:p>
      </dsp:txBody>
      <dsp:txXfrm>
        <a:off x="25759" y="1229944"/>
        <a:ext cx="6960852" cy="476152"/>
      </dsp:txXfrm>
    </dsp:sp>
    <dsp:sp modelId="{4D7A3CE9-FC88-F148-A5D1-887732D76969}">
      <dsp:nvSpPr>
        <dsp:cNvPr id="0" name=""/>
        <dsp:cNvSpPr/>
      </dsp:nvSpPr>
      <dsp:spPr>
        <a:xfrm>
          <a:off x="0" y="1795215"/>
          <a:ext cx="7012370" cy="527670"/>
        </a:xfrm>
        <a:prstGeom prst="roundRect">
          <a:avLst/>
        </a:prstGeom>
        <a:solidFill>
          <a:schemeClr val="accent2">
            <a:hueOff val="-648722"/>
            <a:satOff val="-4182"/>
            <a:lumOff val="-92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Methodology</a:t>
          </a:r>
        </a:p>
      </dsp:txBody>
      <dsp:txXfrm>
        <a:off x="25759" y="1820974"/>
        <a:ext cx="6960852" cy="476152"/>
      </dsp:txXfrm>
    </dsp:sp>
    <dsp:sp modelId="{D17E3C32-EA07-C24C-A66E-3B34600B304A}">
      <dsp:nvSpPr>
        <dsp:cNvPr id="0" name=""/>
        <dsp:cNvSpPr/>
      </dsp:nvSpPr>
      <dsp:spPr>
        <a:xfrm>
          <a:off x="0" y="2386245"/>
          <a:ext cx="7012370" cy="527670"/>
        </a:xfrm>
        <a:prstGeom prst="roundRect">
          <a:avLst/>
        </a:prstGeom>
        <a:solidFill>
          <a:schemeClr val="accent2">
            <a:hueOff val="-864963"/>
            <a:satOff val="-5575"/>
            <a:lumOff val="-12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 Sources &amp; Description</a:t>
          </a:r>
        </a:p>
      </dsp:txBody>
      <dsp:txXfrm>
        <a:off x="25759" y="2412004"/>
        <a:ext cx="6960852" cy="476152"/>
      </dsp:txXfrm>
    </dsp:sp>
    <dsp:sp modelId="{9E656FC7-7A82-EF41-8EC8-7B0E8FBFE320}">
      <dsp:nvSpPr>
        <dsp:cNvPr id="0" name=""/>
        <dsp:cNvSpPr/>
      </dsp:nvSpPr>
      <dsp:spPr>
        <a:xfrm>
          <a:off x="0" y="2977275"/>
          <a:ext cx="7012370" cy="527670"/>
        </a:xfrm>
        <a:prstGeom prst="roundRect">
          <a:avLst/>
        </a:prstGeom>
        <a:solidFill>
          <a:schemeClr val="accent2">
            <a:hueOff val="-1081204"/>
            <a:satOff val="-6969"/>
            <a:lumOff val="-154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Results</a:t>
          </a:r>
        </a:p>
      </dsp:txBody>
      <dsp:txXfrm>
        <a:off x="25759" y="3003034"/>
        <a:ext cx="6960852" cy="476152"/>
      </dsp:txXfrm>
    </dsp:sp>
    <dsp:sp modelId="{062E96B7-DD76-C74B-A33D-0DAF4DCC381C}">
      <dsp:nvSpPr>
        <dsp:cNvPr id="0" name=""/>
        <dsp:cNvSpPr/>
      </dsp:nvSpPr>
      <dsp:spPr>
        <a:xfrm>
          <a:off x="0" y="3568305"/>
          <a:ext cx="7012370" cy="527670"/>
        </a:xfrm>
        <a:prstGeom prst="roundRect">
          <a:avLst/>
        </a:prstGeom>
        <a:solidFill>
          <a:schemeClr val="accent2">
            <a:hueOff val="-1297445"/>
            <a:satOff val="-8363"/>
            <a:lumOff val="-184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Observations</a:t>
          </a:r>
        </a:p>
      </dsp:txBody>
      <dsp:txXfrm>
        <a:off x="25759" y="3594064"/>
        <a:ext cx="6960852" cy="476152"/>
      </dsp:txXfrm>
    </dsp:sp>
    <dsp:sp modelId="{8A33208D-7DAC-6D40-BAE2-B47CF5214C6E}">
      <dsp:nvSpPr>
        <dsp:cNvPr id="0" name=""/>
        <dsp:cNvSpPr/>
      </dsp:nvSpPr>
      <dsp:spPr>
        <a:xfrm>
          <a:off x="0" y="4159335"/>
          <a:ext cx="7012370" cy="527670"/>
        </a:xfrm>
        <a:prstGeom prst="roundRect">
          <a:avLst/>
        </a:prstGeom>
        <a:solidFill>
          <a:schemeClr val="accent2">
            <a:hueOff val="-1513685"/>
            <a:satOff val="-9757"/>
            <a:lumOff val="-215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Conclusion</a:t>
          </a:r>
        </a:p>
      </dsp:txBody>
      <dsp:txXfrm>
        <a:off x="25759" y="4185094"/>
        <a:ext cx="6960852"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F6CC0-270B-4D23-9D54-C3F50F92135C}">
      <dsp:nvSpPr>
        <dsp:cNvPr id="0" name=""/>
        <dsp:cNvSpPr/>
      </dsp:nvSpPr>
      <dsp:spPr>
        <a:xfrm>
          <a:off x="235953" y="667678"/>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CF2B4-D747-45F8-A477-96EFC26D5ACE}">
      <dsp:nvSpPr>
        <dsp:cNvPr id="0" name=""/>
        <dsp:cNvSpPr/>
      </dsp:nvSpPr>
      <dsp:spPr>
        <a:xfrm>
          <a:off x="428155" y="859880"/>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F51163-F873-4EBD-9346-BC2791EC7470}">
      <dsp:nvSpPr>
        <dsp:cNvPr id="0" name=""/>
        <dsp:cNvSpPr/>
      </dsp:nvSpPr>
      <dsp:spPr>
        <a:xfrm>
          <a:off x="1347326"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Urban spaces are engines of economic &amp; socio-cultural activity.</a:t>
          </a:r>
        </a:p>
      </dsp:txBody>
      <dsp:txXfrm>
        <a:off x="1347326" y="667678"/>
        <a:ext cx="2157370" cy="915248"/>
      </dsp:txXfrm>
    </dsp:sp>
    <dsp:sp modelId="{049167FD-BC78-4BCD-9FB0-03FE0848E479}">
      <dsp:nvSpPr>
        <dsp:cNvPr id="0" name=""/>
        <dsp:cNvSpPr/>
      </dsp:nvSpPr>
      <dsp:spPr>
        <a:xfrm>
          <a:off x="3880603" y="667678"/>
          <a:ext cx="915248" cy="91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01A04-4054-4FD5-BCFE-E484DA5C08CB}">
      <dsp:nvSpPr>
        <dsp:cNvPr id="0" name=""/>
        <dsp:cNvSpPr/>
      </dsp:nvSpPr>
      <dsp:spPr>
        <a:xfrm>
          <a:off x="4072805" y="859880"/>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97FE5A-387D-4A30-9ED3-8EF67AE0E05F}">
      <dsp:nvSpPr>
        <dsp:cNvPr id="0" name=""/>
        <dsp:cNvSpPr/>
      </dsp:nvSpPr>
      <dsp:spPr>
        <a:xfrm>
          <a:off x="499197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2015: Government of India, Ministry of Housing &amp; Urban Affairs launches “Smart Cities” Project.</a:t>
          </a:r>
        </a:p>
      </dsp:txBody>
      <dsp:txXfrm>
        <a:off x="4991975" y="667678"/>
        <a:ext cx="2157370" cy="915248"/>
      </dsp:txXfrm>
    </dsp:sp>
    <dsp:sp modelId="{2132694A-19B9-467C-B1BD-F58EA0F0EE31}">
      <dsp:nvSpPr>
        <dsp:cNvPr id="0" name=""/>
        <dsp:cNvSpPr/>
      </dsp:nvSpPr>
      <dsp:spPr>
        <a:xfrm>
          <a:off x="7525252" y="667678"/>
          <a:ext cx="915248" cy="91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7E32EA-E6E3-4507-95B0-52369CD9FBE1}">
      <dsp:nvSpPr>
        <dsp:cNvPr id="0" name=""/>
        <dsp:cNvSpPr/>
      </dsp:nvSpPr>
      <dsp:spPr>
        <a:xfrm>
          <a:off x="7717454" y="859880"/>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0AD374-4C94-4BEA-8B07-3BE039684849}">
      <dsp:nvSpPr>
        <dsp:cNvPr id="0" name=""/>
        <dsp:cNvSpPr/>
      </dsp:nvSpPr>
      <dsp:spPr>
        <a:xfrm>
          <a:off x="863662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20 Smart Cities Selected in Round – 1</a:t>
          </a:r>
        </a:p>
      </dsp:txBody>
      <dsp:txXfrm>
        <a:off x="8636625" y="667678"/>
        <a:ext cx="2157370" cy="915248"/>
      </dsp:txXfrm>
    </dsp:sp>
    <dsp:sp modelId="{2B70A7CA-68C2-40C1-869E-A3BA9DED9BB2}">
      <dsp:nvSpPr>
        <dsp:cNvPr id="0" name=""/>
        <dsp:cNvSpPr/>
      </dsp:nvSpPr>
      <dsp:spPr>
        <a:xfrm>
          <a:off x="235953" y="2231354"/>
          <a:ext cx="915248" cy="915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B167B-1EFC-4F8A-A57A-8F2ED4BCA878}">
      <dsp:nvSpPr>
        <dsp:cNvPr id="0" name=""/>
        <dsp:cNvSpPr/>
      </dsp:nvSpPr>
      <dsp:spPr>
        <a:xfrm>
          <a:off x="428155" y="2423556"/>
          <a:ext cx="530843" cy="530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51EF13-551A-4AC5-9A64-FEB5E26075C5}">
      <dsp:nvSpPr>
        <dsp:cNvPr id="0" name=""/>
        <dsp:cNvSpPr/>
      </dsp:nvSpPr>
      <dsp:spPr>
        <a:xfrm>
          <a:off x="1347326"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None of the metros form part of Top-20. Instead, Tier-II cities: Bhubaneshwar, Pune &amp; Jaipur top the list.</a:t>
          </a:r>
        </a:p>
      </dsp:txBody>
      <dsp:txXfrm>
        <a:off x="1347326" y="2231354"/>
        <a:ext cx="2157370" cy="915248"/>
      </dsp:txXfrm>
    </dsp:sp>
    <dsp:sp modelId="{6A9647A1-0525-4F34-AE1B-561578C51A8D}">
      <dsp:nvSpPr>
        <dsp:cNvPr id="0" name=""/>
        <dsp:cNvSpPr/>
      </dsp:nvSpPr>
      <dsp:spPr>
        <a:xfrm>
          <a:off x="3880603" y="2231354"/>
          <a:ext cx="915248" cy="91524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9C0BE-3F19-49B8-8CC7-3A3ACE1041F7}">
      <dsp:nvSpPr>
        <dsp:cNvPr id="0" name=""/>
        <dsp:cNvSpPr/>
      </dsp:nvSpPr>
      <dsp:spPr>
        <a:xfrm>
          <a:off x="4072805" y="2423556"/>
          <a:ext cx="530843" cy="5308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3C40A5-DB09-4374-8EAE-3923DA8E0817}">
      <dsp:nvSpPr>
        <dsp:cNvPr id="0" name=""/>
        <dsp:cNvSpPr/>
      </dsp:nvSpPr>
      <dsp:spPr>
        <a:xfrm>
          <a:off x="4991975"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Study to determine geographical distribution of commercial amenities in top-3 “Smart Cities” vis-à-vis Mumbai, India’s largest metro.</a:t>
          </a:r>
        </a:p>
      </dsp:txBody>
      <dsp:txXfrm>
        <a:off x="4991975" y="2231354"/>
        <a:ext cx="2157370" cy="91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EACBE-181B-4AB9-950D-34C928F75AEB}">
      <dsp:nvSpPr>
        <dsp:cNvPr id="0" name=""/>
        <dsp:cNvSpPr/>
      </dsp:nvSpPr>
      <dsp:spPr>
        <a:xfrm>
          <a:off x="600792" y="269965"/>
          <a:ext cx="1449891" cy="14498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7FF3D4-C973-4029-A968-F7D13B3E9FDF}">
      <dsp:nvSpPr>
        <dsp:cNvPr id="0" name=""/>
        <dsp:cNvSpPr/>
      </dsp:nvSpPr>
      <dsp:spPr>
        <a:xfrm>
          <a:off x="909785" y="578959"/>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77AE9A-1E0F-44D5-861E-5D27227A8251}">
      <dsp:nvSpPr>
        <dsp:cNvPr id="0" name=""/>
        <dsp:cNvSpPr/>
      </dsp:nvSpPr>
      <dsp:spPr>
        <a:xfrm>
          <a:off x="137302" y="2171463"/>
          <a:ext cx="2376871" cy="137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A fundamental proposition underlying this study is that the nature of commercial utilities available in a particular locality of a city is a function of the nature of amenities available in that particular micro-geography. </a:t>
          </a:r>
          <a:endParaRPr lang="en-US" sz="1100" kern="1200"/>
        </a:p>
      </dsp:txBody>
      <dsp:txXfrm>
        <a:off x="137302" y="2171463"/>
        <a:ext cx="2376871" cy="1372851"/>
      </dsp:txXfrm>
    </dsp:sp>
    <dsp:sp modelId="{A0E234B4-D024-4959-87E8-F6588FD4F8DC}">
      <dsp:nvSpPr>
        <dsp:cNvPr id="0" name=""/>
        <dsp:cNvSpPr/>
      </dsp:nvSpPr>
      <dsp:spPr>
        <a:xfrm>
          <a:off x="3393616" y="269965"/>
          <a:ext cx="1449891" cy="14498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8527C-92CE-46C3-A911-7C6C8C2FD128}">
      <dsp:nvSpPr>
        <dsp:cNvPr id="0" name=""/>
        <dsp:cNvSpPr/>
      </dsp:nvSpPr>
      <dsp:spPr>
        <a:xfrm>
          <a:off x="3702610" y="578959"/>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1AD213-A968-49DE-9389-C5EFBC21635F}">
      <dsp:nvSpPr>
        <dsp:cNvPr id="0" name=""/>
        <dsp:cNvSpPr/>
      </dsp:nvSpPr>
      <dsp:spPr>
        <a:xfrm>
          <a:off x="2930126" y="2171463"/>
          <a:ext cx="2376871" cy="137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By extension, it is expected that the nature of the distribution of commercial utilities in these cities is analogous to &amp; maps onto intra-city disparities &amp; inequalities in terms of provision of necessary infrastructure. </a:t>
          </a:r>
          <a:endParaRPr lang="en-US" sz="1100" kern="1200"/>
        </a:p>
      </dsp:txBody>
      <dsp:txXfrm>
        <a:off x="2930126" y="2171463"/>
        <a:ext cx="2376871" cy="1372851"/>
      </dsp:txXfrm>
    </dsp:sp>
    <dsp:sp modelId="{C1D5425F-538F-44BB-B136-070DFF98264E}">
      <dsp:nvSpPr>
        <dsp:cNvPr id="0" name=""/>
        <dsp:cNvSpPr/>
      </dsp:nvSpPr>
      <dsp:spPr>
        <a:xfrm>
          <a:off x="6186441" y="269965"/>
          <a:ext cx="1449891" cy="14498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156BD-5AD5-4170-8C12-14264D66F9F3}">
      <dsp:nvSpPr>
        <dsp:cNvPr id="0" name=""/>
        <dsp:cNvSpPr/>
      </dsp:nvSpPr>
      <dsp:spPr>
        <a:xfrm>
          <a:off x="6495434" y="578959"/>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390003-1A48-419F-9821-A47E6186003A}">
      <dsp:nvSpPr>
        <dsp:cNvPr id="0" name=""/>
        <dsp:cNvSpPr/>
      </dsp:nvSpPr>
      <dsp:spPr>
        <a:xfrm>
          <a:off x="5722951" y="2171463"/>
          <a:ext cx="2376871" cy="137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The mapping of commercial utilities is provided by Four Square - therefore, the analysis of the distribution of commercial utilities provided herein is limited by the data provided by Four Square.</a:t>
          </a:r>
          <a:endParaRPr lang="en-US" sz="1100" kern="1200"/>
        </a:p>
      </dsp:txBody>
      <dsp:txXfrm>
        <a:off x="5722951" y="2171463"/>
        <a:ext cx="2376871" cy="1372851"/>
      </dsp:txXfrm>
    </dsp:sp>
    <dsp:sp modelId="{5FADFEA3-1CCF-45D8-870A-B0542F3C879B}">
      <dsp:nvSpPr>
        <dsp:cNvPr id="0" name=""/>
        <dsp:cNvSpPr/>
      </dsp:nvSpPr>
      <dsp:spPr>
        <a:xfrm>
          <a:off x="8979265" y="269965"/>
          <a:ext cx="1449891" cy="14498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FF04C-8BCD-4C6E-A1C3-5082BB29C908}">
      <dsp:nvSpPr>
        <dsp:cNvPr id="0" name=""/>
        <dsp:cNvSpPr/>
      </dsp:nvSpPr>
      <dsp:spPr>
        <a:xfrm>
          <a:off x="9288259" y="578959"/>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FBB395-4663-42E5-A3FA-EC032F479B7A}">
      <dsp:nvSpPr>
        <dsp:cNvPr id="0" name=""/>
        <dsp:cNvSpPr/>
      </dsp:nvSpPr>
      <dsp:spPr>
        <a:xfrm>
          <a:off x="8515775" y="2171463"/>
          <a:ext cx="2376871" cy="1372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u="sng" kern="1200" dirty="0"/>
            <a:t>Limitation</a:t>
          </a:r>
        </a:p>
        <a:p>
          <a:pPr marL="0" lvl="0" indent="0" algn="ctr" defTabSz="488950">
            <a:lnSpc>
              <a:spcPct val="90000"/>
            </a:lnSpc>
            <a:spcBef>
              <a:spcPct val="0"/>
            </a:spcBef>
            <a:spcAft>
              <a:spcPct val="35000"/>
            </a:spcAft>
            <a:buNone/>
            <a:defRPr cap="all"/>
          </a:pPr>
          <a:endParaRPr lang="en-IN" sz="1100" b="1" u="sng" kern="1200" dirty="0"/>
        </a:p>
        <a:p>
          <a:pPr marL="0" lvl="0" indent="0" algn="ctr" defTabSz="488950">
            <a:lnSpc>
              <a:spcPct val="90000"/>
            </a:lnSpc>
            <a:spcBef>
              <a:spcPct val="0"/>
            </a:spcBef>
            <a:spcAft>
              <a:spcPct val="35000"/>
            </a:spcAft>
            <a:buNone/>
            <a:defRPr cap="all"/>
          </a:pPr>
          <a:r>
            <a:rPr lang="en-IN" sz="1100" kern="1200" dirty="0"/>
            <a:t>Four Square is not able to provide adequate results for 2 of the cities – viz., Bhubaneshwar &amp; Jaipur.</a:t>
          </a:r>
          <a:endParaRPr lang="en-US" sz="1100" kern="1200" dirty="0"/>
        </a:p>
      </dsp:txBody>
      <dsp:txXfrm>
        <a:off x="8515775" y="2171463"/>
        <a:ext cx="2376871" cy="1372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22D6A-94F2-46B0-91C4-DE98C27DB6EB}">
      <dsp:nvSpPr>
        <dsp:cNvPr id="0" name=""/>
        <dsp:cNvSpPr/>
      </dsp:nvSpPr>
      <dsp:spPr>
        <a:xfrm>
          <a:off x="600792" y="596391"/>
          <a:ext cx="1449891" cy="144989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EAA11-9423-4450-BD21-48E10E7776EA}">
      <dsp:nvSpPr>
        <dsp:cNvPr id="0" name=""/>
        <dsp:cNvSpPr/>
      </dsp:nvSpPr>
      <dsp:spPr>
        <a:xfrm>
          <a:off x="909785" y="905385"/>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0C7125-95C1-4EE5-AE19-D7C8F4DF3C1E}">
      <dsp:nvSpPr>
        <dsp:cNvPr id="0" name=""/>
        <dsp:cNvSpPr/>
      </dsp:nvSpPr>
      <dsp:spPr>
        <a:xfrm>
          <a:off x="137302"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Local &amp; Federal Governments, Municipal Corporations</a:t>
          </a:r>
          <a:endParaRPr lang="en-US" sz="1400" kern="1200"/>
        </a:p>
      </dsp:txBody>
      <dsp:txXfrm>
        <a:off x="137302" y="2497889"/>
        <a:ext cx="2376871" cy="720000"/>
      </dsp:txXfrm>
    </dsp:sp>
    <dsp:sp modelId="{8868FC01-1AEC-4E1D-95E3-0FF35C6CC9E5}">
      <dsp:nvSpPr>
        <dsp:cNvPr id="0" name=""/>
        <dsp:cNvSpPr/>
      </dsp:nvSpPr>
      <dsp:spPr>
        <a:xfrm>
          <a:off x="3393616" y="596391"/>
          <a:ext cx="1449891" cy="144989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FBBC1-7621-4899-99DE-9741309C3DFF}">
      <dsp:nvSpPr>
        <dsp:cNvPr id="0" name=""/>
        <dsp:cNvSpPr/>
      </dsp:nvSpPr>
      <dsp:spPr>
        <a:xfrm>
          <a:off x="3702610" y="905385"/>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4580CA-97E8-413F-B612-4901BAD3CFA2}">
      <dsp:nvSpPr>
        <dsp:cNvPr id="0" name=""/>
        <dsp:cNvSpPr/>
      </dsp:nvSpPr>
      <dsp:spPr>
        <a:xfrm>
          <a:off x="2930126"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Public Policy Experts.</a:t>
          </a:r>
          <a:endParaRPr lang="en-US" sz="1400" kern="1200"/>
        </a:p>
      </dsp:txBody>
      <dsp:txXfrm>
        <a:off x="2930126" y="2497889"/>
        <a:ext cx="2376871" cy="720000"/>
      </dsp:txXfrm>
    </dsp:sp>
    <dsp:sp modelId="{DD1FB9E2-1D7B-4F01-B97E-61722CC628D9}">
      <dsp:nvSpPr>
        <dsp:cNvPr id="0" name=""/>
        <dsp:cNvSpPr/>
      </dsp:nvSpPr>
      <dsp:spPr>
        <a:xfrm>
          <a:off x="6186441" y="596391"/>
          <a:ext cx="1449891" cy="144989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0BCA4-87B0-4AEA-8F37-918FBBAD7B5C}">
      <dsp:nvSpPr>
        <dsp:cNvPr id="0" name=""/>
        <dsp:cNvSpPr/>
      </dsp:nvSpPr>
      <dsp:spPr>
        <a:xfrm>
          <a:off x="6495434" y="905385"/>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021EBE-A928-41B8-ABA1-27B0ECB4751A}">
      <dsp:nvSpPr>
        <dsp:cNvPr id="0" name=""/>
        <dsp:cNvSpPr/>
      </dsp:nvSpPr>
      <dsp:spPr>
        <a:xfrm>
          <a:off x="5722951"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Urban Planners &amp; Architects. </a:t>
          </a:r>
          <a:endParaRPr lang="en-US" sz="1400" kern="1200"/>
        </a:p>
      </dsp:txBody>
      <dsp:txXfrm>
        <a:off x="5722951" y="2497889"/>
        <a:ext cx="2376871" cy="720000"/>
      </dsp:txXfrm>
    </dsp:sp>
    <dsp:sp modelId="{6052D16B-9968-4EF1-8E99-5BE7DEE8768B}">
      <dsp:nvSpPr>
        <dsp:cNvPr id="0" name=""/>
        <dsp:cNvSpPr/>
      </dsp:nvSpPr>
      <dsp:spPr>
        <a:xfrm>
          <a:off x="8979265" y="596391"/>
          <a:ext cx="1449891" cy="144989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F2575-FF99-4057-83D9-6AE9D5BDE306}">
      <dsp:nvSpPr>
        <dsp:cNvPr id="0" name=""/>
        <dsp:cNvSpPr/>
      </dsp:nvSpPr>
      <dsp:spPr>
        <a:xfrm>
          <a:off x="9288259" y="905385"/>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6FEC0C-FB3F-4822-A9B1-7CBE98FA72D5}">
      <dsp:nvSpPr>
        <dsp:cNvPr id="0" name=""/>
        <dsp:cNvSpPr/>
      </dsp:nvSpPr>
      <dsp:spPr>
        <a:xfrm>
          <a:off x="8515775"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IN" sz="1400" kern="1200"/>
            <a:t>NGO’s and Civic Society Groups</a:t>
          </a:r>
          <a:endParaRPr lang="en-US" sz="1400" kern="1200"/>
        </a:p>
      </dsp:txBody>
      <dsp:txXfrm>
        <a:off x="8515775" y="2497889"/>
        <a:ext cx="2376871"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37D32-EE46-8D4F-BD9E-73E47DCB448F}">
      <dsp:nvSpPr>
        <dsp:cNvPr id="0" name=""/>
        <dsp:cNvSpPr/>
      </dsp:nvSpPr>
      <dsp:spPr>
        <a:xfrm>
          <a:off x="3446" y="0"/>
          <a:ext cx="5299546"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477" tIns="0" rIns="523477" bIns="330200" numCol="1" spcCol="1270" anchor="t" anchorCtr="0">
          <a:noAutofit/>
        </a:bodyPr>
        <a:lstStyle/>
        <a:p>
          <a:pPr marL="0" lvl="0" indent="0" algn="l" defTabSz="533400">
            <a:lnSpc>
              <a:spcPct val="90000"/>
            </a:lnSpc>
            <a:spcBef>
              <a:spcPct val="0"/>
            </a:spcBef>
            <a:spcAft>
              <a:spcPct val="35000"/>
            </a:spcAft>
            <a:buNone/>
          </a:pPr>
          <a:r>
            <a:rPr lang="en-IN" sz="1200" kern="1200" dirty="0"/>
            <a:t>In the city of Pune, the distribution of clusters is radial in nature. </a:t>
          </a:r>
          <a:r>
            <a:rPr lang="en-IN" sz="1200" kern="1200"/>
            <a:t>The city centre has a larger concentration of different types of clusters, whereas the city exteriors have similar sort of clusters. </a:t>
          </a:r>
          <a:r>
            <a:rPr lang="en-IN" sz="1200" kern="1200" dirty="0"/>
            <a:t>This suggests that the interior of the city has a larger variety of civic amenities, whereas the amenities available in the exterior parts are monotonic and uniform. That is to say, the city centre has a larger variety of amenities, whereas any part of the city exterior – in any direction from the city centre – will be uniform.</a:t>
          </a:r>
          <a:endParaRPr lang="en-US" sz="1200" kern="1200" dirty="0"/>
        </a:p>
      </dsp:txBody>
      <dsp:txXfrm>
        <a:off x="3446" y="1525712"/>
        <a:ext cx="5299546" cy="2288568"/>
      </dsp:txXfrm>
    </dsp:sp>
    <dsp:sp modelId="{CD5CE1A4-A034-E84D-A84E-F6F39470BAD3}">
      <dsp:nvSpPr>
        <dsp:cNvPr id="0" name=""/>
        <dsp:cNvSpPr/>
      </dsp:nvSpPr>
      <dsp:spPr>
        <a:xfrm>
          <a:off x="3446" y="0"/>
          <a:ext cx="5299546"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3477" tIns="165100" rIns="523477"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3446" y="0"/>
        <a:ext cx="5299546" cy="1525712"/>
      </dsp:txXfrm>
    </dsp:sp>
    <dsp:sp modelId="{D01DC0B7-8F59-B849-8E0B-7C1C0D83EB92}">
      <dsp:nvSpPr>
        <dsp:cNvPr id="0" name=""/>
        <dsp:cNvSpPr/>
      </dsp:nvSpPr>
      <dsp:spPr>
        <a:xfrm>
          <a:off x="5726956" y="0"/>
          <a:ext cx="5299546" cy="3814281"/>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477" tIns="0" rIns="523477" bIns="330200" numCol="1" spcCol="1270" anchor="t" anchorCtr="0">
          <a:noAutofit/>
        </a:bodyPr>
        <a:lstStyle/>
        <a:p>
          <a:pPr marL="0" lvl="0" indent="0" algn="l" defTabSz="533400">
            <a:lnSpc>
              <a:spcPct val="90000"/>
            </a:lnSpc>
            <a:spcBef>
              <a:spcPct val="0"/>
            </a:spcBef>
            <a:spcAft>
              <a:spcPct val="35000"/>
            </a:spcAft>
            <a:buNone/>
          </a:pPr>
          <a:r>
            <a:rPr lang="en-IN" sz="1200" kern="1200"/>
            <a:t>In the city of Mumbai, the distribution is linear in nature. This is analogous to the geography of the city itself. What is peculiar is that similar clusters appear across the length of the city – suggesting that certain amenities are available uniformly across the length of the city. Intersecting these uniform clusters are periodic unique clusters, that do not repeat. This distribution suggests that a basic set of amenities are available across the city, whereas some specific amenities are available in specific localities, that allow unique commercial utilities to emerge in those localities.</a:t>
          </a:r>
          <a:endParaRPr lang="en-US" sz="1200" kern="1200"/>
        </a:p>
      </dsp:txBody>
      <dsp:txXfrm>
        <a:off x="5726956" y="1525712"/>
        <a:ext cx="5299546" cy="2288568"/>
      </dsp:txXfrm>
    </dsp:sp>
    <dsp:sp modelId="{292508DC-5009-8445-92B1-1E14F992829B}">
      <dsp:nvSpPr>
        <dsp:cNvPr id="0" name=""/>
        <dsp:cNvSpPr/>
      </dsp:nvSpPr>
      <dsp:spPr>
        <a:xfrm>
          <a:off x="5726956" y="0"/>
          <a:ext cx="5299546"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3477" tIns="165100" rIns="523477" bIns="165100" numCol="1" spcCol="1270" anchor="ctr" anchorCtr="0">
          <a:noAutofit/>
        </a:bodyPr>
        <a:lstStyle/>
        <a:p>
          <a:pPr marL="0" lvl="0" indent="0" algn="l" defTabSz="2933700">
            <a:lnSpc>
              <a:spcPct val="90000"/>
            </a:lnSpc>
            <a:spcBef>
              <a:spcPct val="0"/>
            </a:spcBef>
            <a:spcAft>
              <a:spcPct val="35000"/>
            </a:spcAft>
            <a:buNone/>
          </a:pPr>
          <a:r>
            <a:rPr lang="en-US" sz="6600" kern="1200" dirty="0"/>
            <a:t>02</a:t>
          </a:r>
        </a:p>
      </dsp:txBody>
      <dsp:txXfrm>
        <a:off x="5726956" y="0"/>
        <a:ext cx="5299546" cy="15257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6/14/20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810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1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6/14/20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21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6/14/20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1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6/14/20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1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826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96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196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05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6/14/20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0125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6/14/20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430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6/14/20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6471952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1" r:id="rId6"/>
    <p:sldLayoutId id="2147483746" r:id="rId7"/>
    <p:sldLayoutId id="2147483747" r:id="rId8"/>
    <p:sldLayoutId id="2147483748" r:id="rId9"/>
    <p:sldLayoutId id="2147483750" r:id="rId10"/>
    <p:sldLayoutId id="214748374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apofindia.com/pincode/india" TargetMode="External"/><Relationship Id="rId2" Type="http://schemas.openxmlformats.org/officeDocument/2006/relationships/hyperlink" Target="http://smartcities.gov.in/content/innerpage/cities-profile-of-20-smart-citie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46D347-F1D1-44B9-AEE1-A63314F1399E}"/>
              </a:ext>
            </a:extLst>
          </p:cNvPr>
          <p:cNvPicPr>
            <a:picLocks noChangeAspect="1"/>
          </p:cNvPicPr>
          <p:nvPr/>
        </p:nvPicPr>
        <p:blipFill rotWithShape="1">
          <a:blip r:embed="rId2"/>
          <a:srcRect t="12791"/>
          <a:stretch/>
        </p:blipFill>
        <p:spPr>
          <a:xfrm>
            <a:off x="-3047" y="10"/>
            <a:ext cx="12191999" cy="6857990"/>
          </a:xfrm>
          <a:prstGeom prst="rect">
            <a:avLst/>
          </a:prstGeom>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857A4-1F68-024F-8420-14948C295025}"/>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IN" dirty="0">
                <a:solidFill>
                  <a:schemeClr val="bg1"/>
                </a:solidFill>
              </a:rPr>
              <a:t>A Comparative Analysis of the Intra-City Distribution of Commercial Utilities of “Smart Cities” vis-à-vis Metropolises in India</a:t>
            </a:r>
            <a:r>
              <a:rPr lang="en-IN" dirty="0">
                <a:solidFill>
                  <a:schemeClr val="bg1"/>
                </a:solidFill>
                <a:effectLst/>
              </a:rPr>
              <a:t> </a:t>
            </a:r>
            <a:endParaRPr lang="en-US" dirty="0">
              <a:solidFill>
                <a:schemeClr val="bg1"/>
              </a:solidFill>
            </a:endParaRPr>
          </a:p>
        </p:txBody>
      </p:sp>
      <p:sp>
        <p:nvSpPr>
          <p:cNvPr id="3" name="Subtitle 2">
            <a:extLst>
              <a:ext uri="{FF2B5EF4-FFF2-40B4-BE49-F238E27FC236}">
                <a16:creationId xmlns:a16="http://schemas.microsoft.com/office/drawing/2014/main" id="{02A109BA-E726-E34E-A77A-E1C441677C27}"/>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endParaRPr lang="en-US" sz="1800" dirty="0">
              <a:solidFill>
                <a:schemeClr val="bg1"/>
              </a:solidFill>
            </a:endParaRPr>
          </a:p>
          <a:p>
            <a:pPr algn="ctr"/>
            <a:r>
              <a:rPr lang="en-US" sz="1800" dirty="0">
                <a:solidFill>
                  <a:schemeClr val="bg1"/>
                </a:solidFill>
              </a:rPr>
              <a:t>A Project for the Applied Data Science Capstone Module</a:t>
            </a:r>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40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5ABC-1778-FF4E-9AC4-541F7CC53C4C}"/>
              </a:ext>
            </a:extLst>
          </p:cNvPr>
          <p:cNvSpPr>
            <a:spLocks noGrp="1"/>
          </p:cNvSpPr>
          <p:nvPr>
            <p:ph type="title"/>
          </p:nvPr>
        </p:nvSpPr>
        <p:spPr>
          <a:xfrm>
            <a:off x="581192" y="702156"/>
            <a:ext cx="11029616" cy="1188720"/>
          </a:xfrm>
        </p:spPr>
        <p:txBody>
          <a:bodyPr>
            <a:normAutofit/>
          </a:bodyPr>
          <a:lstStyle/>
          <a:p>
            <a:r>
              <a:rPr lang="en-US" dirty="0"/>
              <a:t>Observations</a:t>
            </a:r>
          </a:p>
        </p:txBody>
      </p:sp>
      <p:graphicFrame>
        <p:nvGraphicFramePr>
          <p:cNvPr id="7" name="Content Placeholder 2">
            <a:extLst>
              <a:ext uri="{FF2B5EF4-FFF2-40B4-BE49-F238E27FC236}">
                <a16:creationId xmlns:a16="http://schemas.microsoft.com/office/drawing/2014/main" id="{A070788A-E582-42DB-AD99-C4F7B094B8AE}"/>
              </a:ext>
            </a:extLst>
          </p:cNvPr>
          <p:cNvGraphicFramePr>
            <a:graphicFrameLocks noGrp="1"/>
          </p:cNvGraphicFramePr>
          <p:nvPr>
            <p:ph idx="1"/>
            <p:extLst>
              <p:ext uri="{D42A27DB-BD31-4B8C-83A1-F6EECF244321}">
                <p14:modId xmlns:p14="http://schemas.microsoft.com/office/powerpoint/2010/main" val="68595061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86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160763F7-5650-42F0-BF69-F82E8F3D4B2E}"/>
              </a:ext>
            </a:extLst>
          </p:cNvPr>
          <p:cNvPicPr>
            <a:picLocks noChangeAspect="1"/>
          </p:cNvPicPr>
          <p:nvPr/>
        </p:nvPicPr>
        <p:blipFill rotWithShape="1">
          <a:blip r:embed="rId2"/>
          <a:srcRect b="15730"/>
          <a:stretch/>
        </p:blipFill>
        <p:spPr>
          <a:xfrm>
            <a:off x="20" y="10"/>
            <a:ext cx="12191980" cy="6857988"/>
          </a:xfrm>
          <a:prstGeom prst="rect">
            <a:avLst/>
          </a:prstGeom>
        </p:spPr>
      </p:pic>
      <p:sp>
        <p:nvSpPr>
          <p:cNvPr id="13" name="Rectangle 8">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F3DF9BF-BFE0-CB42-B612-4D071F5BA15D}"/>
              </a:ext>
            </a:extLst>
          </p:cNvPr>
          <p:cNvSpPr>
            <a:spLocks noGrp="1"/>
          </p:cNvSpPr>
          <p:nvPr>
            <p:ph type="title"/>
          </p:nvPr>
        </p:nvSpPr>
        <p:spPr>
          <a:xfrm>
            <a:off x="6966184" y="938022"/>
            <a:ext cx="4389261" cy="1188720"/>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7F1A5A2F-7E80-6F4F-9172-069F217E8A74}"/>
              </a:ext>
            </a:extLst>
          </p:cNvPr>
          <p:cNvSpPr>
            <a:spLocks noGrp="1"/>
          </p:cNvSpPr>
          <p:nvPr>
            <p:ph idx="1"/>
          </p:nvPr>
        </p:nvSpPr>
        <p:spPr>
          <a:xfrm>
            <a:off x="6966184" y="2340865"/>
            <a:ext cx="4389262" cy="3788474"/>
          </a:xfrm>
        </p:spPr>
        <p:txBody>
          <a:bodyPr>
            <a:normAutofit/>
          </a:bodyPr>
          <a:lstStyle/>
          <a:p>
            <a:pPr marL="0" indent="0">
              <a:buNone/>
            </a:pPr>
            <a:r>
              <a:rPr lang="en-IN" dirty="0"/>
              <a:t>The specific policy intervention suggested as a result of this study is:</a:t>
            </a:r>
          </a:p>
          <a:p>
            <a:pPr marL="0" indent="0">
              <a:buNone/>
            </a:pPr>
            <a:endParaRPr lang="en-IN" dirty="0"/>
          </a:p>
          <a:p>
            <a:pPr lvl="1"/>
            <a:r>
              <a:rPr lang="en-IN" dirty="0"/>
              <a:t>In the city of Pune, the city centre is well-equipped with basic amenities. However, it is imperative to provide basic amenities in the city exteriors.</a:t>
            </a:r>
          </a:p>
          <a:p>
            <a:pPr lvl="1"/>
            <a:r>
              <a:rPr lang="en-IN" dirty="0"/>
              <a:t>In the city of Mumbai, basic amenities are available across the entire length of the city. Specific amenities are available in specific localities. This distribution of unique amenities can be harnessed to develop clusters of specialization within the city.</a:t>
            </a:r>
          </a:p>
        </p:txBody>
      </p:sp>
    </p:spTree>
    <p:extLst>
      <p:ext uri="{BB962C8B-B14F-4D97-AF65-F5344CB8AC3E}">
        <p14:creationId xmlns:p14="http://schemas.microsoft.com/office/powerpoint/2010/main" val="325145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009DA-4EAB-2143-A206-FB37C28080F9}"/>
              </a:ext>
            </a:extLst>
          </p:cNvPr>
          <p:cNvSpPr>
            <a:spLocks noGrp="1"/>
          </p:cNvSpPr>
          <p:nvPr>
            <p:ph type="title"/>
          </p:nvPr>
        </p:nvSpPr>
        <p:spPr>
          <a:xfrm>
            <a:off x="746228" y="1037967"/>
            <a:ext cx="3054091" cy="4709131"/>
          </a:xfrm>
        </p:spPr>
        <p:txBody>
          <a:bodyPr anchor="ctr">
            <a:normAutofit/>
          </a:bodyPr>
          <a:lstStyle/>
          <a:p>
            <a:r>
              <a:rPr lang="en-US"/>
              <a:t>CONTENTS</a:t>
            </a:r>
          </a:p>
        </p:txBody>
      </p:sp>
      <p:sp>
        <p:nvSpPr>
          <p:cNvPr id="31" name="Rectangle 23">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3" name="Content Placeholder 2">
            <a:extLst>
              <a:ext uri="{FF2B5EF4-FFF2-40B4-BE49-F238E27FC236}">
                <a16:creationId xmlns:a16="http://schemas.microsoft.com/office/drawing/2014/main" id="{68A9E084-5439-41D5-9E1A-1A5E7714CF7B}"/>
              </a:ext>
            </a:extLst>
          </p:cNvPr>
          <p:cNvGraphicFramePr>
            <a:graphicFrameLocks noGrp="1"/>
          </p:cNvGraphicFramePr>
          <p:nvPr>
            <p:ph idx="1"/>
            <p:extLst>
              <p:ext uri="{D42A27DB-BD31-4B8C-83A1-F6EECF244321}">
                <p14:modId xmlns:p14="http://schemas.microsoft.com/office/powerpoint/2010/main" val="242657754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DF94-908F-6044-AC97-8B4823DC10E7}"/>
              </a:ext>
            </a:extLst>
          </p:cNvPr>
          <p:cNvSpPr>
            <a:spLocks noGrp="1"/>
          </p:cNvSpPr>
          <p:nvPr>
            <p:ph type="title"/>
          </p:nvPr>
        </p:nvSpPr>
        <p:spPr>
          <a:xfrm>
            <a:off x="581192" y="702156"/>
            <a:ext cx="11029616" cy="1188720"/>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FAC4E08C-69A9-4D0F-B805-0DFA7D42D98F}"/>
              </a:ext>
            </a:extLst>
          </p:cNvPr>
          <p:cNvGraphicFramePr>
            <a:graphicFrameLocks noGrp="1"/>
          </p:cNvGraphicFramePr>
          <p:nvPr>
            <p:ph idx="1"/>
            <p:extLst>
              <p:ext uri="{D42A27DB-BD31-4B8C-83A1-F6EECF244321}">
                <p14:modId xmlns:p14="http://schemas.microsoft.com/office/powerpoint/2010/main" val="357076697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660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E897-62FE-1C48-B0DE-09595E378066}"/>
              </a:ext>
            </a:extLst>
          </p:cNvPr>
          <p:cNvSpPr>
            <a:spLocks noGrp="1"/>
          </p:cNvSpPr>
          <p:nvPr>
            <p:ph type="title"/>
          </p:nvPr>
        </p:nvSpPr>
        <p:spPr>
          <a:xfrm>
            <a:off x="581192" y="702156"/>
            <a:ext cx="11029616" cy="1188720"/>
          </a:xfrm>
        </p:spPr>
        <p:txBody>
          <a:bodyPr>
            <a:normAutofit/>
          </a:bodyPr>
          <a:lstStyle/>
          <a:p>
            <a:r>
              <a:rPr lang="en-US" dirty="0"/>
              <a:t>Proposition</a:t>
            </a:r>
          </a:p>
        </p:txBody>
      </p:sp>
      <p:graphicFrame>
        <p:nvGraphicFramePr>
          <p:cNvPr id="5" name="Content Placeholder 2">
            <a:extLst>
              <a:ext uri="{FF2B5EF4-FFF2-40B4-BE49-F238E27FC236}">
                <a16:creationId xmlns:a16="http://schemas.microsoft.com/office/drawing/2014/main" id="{13AED2E4-06D5-4A34-BD06-15D5F5110CF8}"/>
              </a:ext>
            </a:extLst>
          </p:cNvPr>
          <p:cNvGraphicFramePr>
            <a:graphicFrameLocks noGrp="1"/>
          </p:cNvGraphicFramePr>
          <p:nvPr>
            <p:ph idx="1"/>
            <p:extLst>
              <p:ext uri="{D42A27DB-BD31-4B8C-83A1-F6EECF244321}">
                <p14:modId xmlns:p14="http://schemas.microsoft.com/office/powerpoint/2010/main" val="131863057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04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8E38-FAD6-504B-AA74-C048B6D97A8A}"/>
              </a:ext>
            </a:extLst>
          </p:cNvPr>
          <p:cNvSpPr>
            <a:spLocks noGrp="1"/>
          </p:cNvSpPr>
          <p:nvPr>
            <p:ph type="title"/>
          </p:nvPr>
        </p:nvSpPr>
        <p:spPr>
          <a:xfrm>
            <a:off x="581192" y="702156"/>
            <a:ext cx="11029616" cy="1188720"/>
          </a:xfrm>
        </p:spPr>
        <p:txBody>
          <a:bodyPr>
            <a:normAutofit/>
          </a:bodyPr>
          <a:lstStyle/>
          <a:p>
            <a:r>
              <a:rPr lang="en-US" dirty="0"/>
              <a:t>clientele</a:t>
            </a:r>
          </a:p>
        </p:txBody>
      </p:sp>
      <p:graphicFrame>
        <p:nvGraphicFramePr>
          <p:cNvPr id="5" name="Content Placeholder 2">
            <a:extLst>
              <a:ext uri="{FF2B5EF4-FFF2-40B4-BE49-F238E27FC236}">
                <a16:creationId xmlns:a16="http://schemas.microsoft.com/office/drawing/2014/main" id="{E039621A-2A8B-4AD3-A62D-3CCB3587B20A}"/>
              </a:ext>
            </a:extLst>
          </p:cNvPr>
          <p:cNvGraphicFramePr>
            <a:graphicFrameLocks noGrp="1"/>
          </p:cNvGraphicFramePr>
          <p:nvPr>
            <p:ph idx="1"/>
            <p:extLst>
              <p:ext uri="{D42A27DB-BD31-4B8C-83A1-F6EECF244321}">
                <p14:modId xmlns:p14="http://schemas.microsoft.com/office/powerpoint/2010/main" val="408594892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57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011A45-33C1-4549-8B6F-EB04316FBFDA}"/>
              </a:ext>
            </a:extLst>
          </p:cNvPr>
          <p:cNvSpPr>
            <a:spLocks noGrp="1"/>
          </p:cNvSpPr>
          <p:nvPr>
            <p:ph type="title"/>
          </p:nvPr>
        </p:nvSpPr>
        <p:spPr>
          <a:xfrm>
            <a:off x="807559" y="938022"/>
            <a:ext cx="6647905" cy="1188720"/>
          </a:xfrm>
        </p:spPr>
        <p:txBody>
          <a:bodyPr>
            <a:normAutofit/>
          </a:bodyPr>
          <a:lstStyle/>
          <a:p>
            <a:r>
              <a:rPr lang="en-US">
                <a:solidFill>
                  <a:srgbClr val="FFFFFF"/>
                </a:solidFill>
              </a:rPr>
              <a:t>methodology</a:t>
            </a:r>
          </a:p>
        </p:txBody>
      </p:sp>
      <p:sp>
        <p:nvSpPr>
          <p:cNvPr id="33" name="Rectangle 2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B16230B-66F5-A24C-A51E-BF49FAC781BB}"/>
              </a:ext>
            </a:extLst>
          </p:cNvPr>
          <p:cNvSpPr>
            <a:spLocks noGrp="1"/>
          </p:cNvSpPr>
          <p:nvPr>
            <p:ph idx="1"/>
          </p:nvPr>
        </p:nvSpPr>
        <p:spPr>
          <a:xfrm>
            <a:off x="807559" y="2340864"/>
            <a:ext cx="6690843" cy="3793237"/>
          </a:xfrm>
        </p:spPr>
        <p:txBody>
          <a:bodyPr>
            <a:normAutofit/>
          </a:bodyPr>
          <a:lstStyle/>
          <a:p>
            <a:pPr lvl="0">
              <a:lnSpc>
                <a:spcPct val="110000"/>
              </a:lnSpc>
              <a:buFont typeface="+mj-lt"/>
              <a:buAutoNum type="arabicPeriod"/>
            </a:pPr>
            <a:r>
              <a:rPr lang="en-IN" sz="1200">
                <a:solidFill>
                  <a:srgbClr val="FFFFFF"/>
                </a:solidFill>
              </a:rPr>
              <a:t>Obtain the list of cities from The Smart Cities official website.</a:t>
            </a:r>
          </a:p>
          <a:p>
            <a:pPr lvl="0">
              <a:lnSpc>
                <a:spcPct val="110000"/>
              </a:lnSpc>
              <a:buFont typeface="+mj-lt"/>
              <a:buAutoNum type="arabicPeriod"/>
            </a:pPr>
            <a:r>
              <a:rPr lang="en-IN" sz="1200">
                <a:solidFill>
                  <a:srgbClr val="FFFFFF"/>
                </a:solidFill>
              </a:rPr>
              <a:t>Using the Beautiful Soup package, scrape the internet to obtain the list of pin codes for the cities.</a:t>
            </a:r>
          </a:p>
          <a:p>
            <a:pPr lvl="0">
              <a:lnSpc>
                <a:spcPct val="110000"/>
              </a:lnSpc>
              <a:buFont typeface="+mj-lt"/>
              <a:buAutoNum type="arabicPeriod"/>
            </a:pPr>
            <a:r>
              <a:rPr lang="en-IN" sz="1200">
                <a:solidFill>
                  <a:srgbClr val="FFFFFF"/>
                </a:solidFill>
              </a:rPr>
              <a:t>Using the </a:t>
            </a:r>
            <a:r>
              <a:rPr lang="en-IN" sz="1200" i="1">
                <a:solidFill>
                  <a:srgbClr val="FFFFFF"/>
                </a:solidFill>
              </a:rPr>
              <a:t>pgeocode</a:t>
            </a:r>
            <a:r>
              <a:rPr lang="en-IN" sz="1200">
                <a:solidFill>
                  <a:srgbClr val="FFFFFF"/>
                </a:solidFill>
              </a:rPr>
              <a:t> library, obtain the latitude &amp; longitude for each pin code.</a:t>
            </a:r>
          </a:p>
          <a:p>
            <a:pPr lvl="0">
              <a:lnSpc>
                <a:spcPct val="110000"/>
              </a:lnSpc>
              <a:buFont typeface="+mj-lt"/>
              <a:buAutoNum type="arabicPeriod"/>
            </a:pPr>
            <a:r>
              <a:rPr lang="en-IN" sz="1200">
                <a:solidFill>
                  <a:srgbClr val="FFFFFF"/>
                </a:solidFill>
              </a:rPr>
              <a:t>Use the </a:t>
            </a:r>
            <a:r>
              <a:rPr lang="en-IN" sz="1200" i="1">
                <a:solidFill>
                  <a:srgbClr val="FFFFFF"/>
                </a:solidFill>
              </a:rPr>
              <a:t>Four-Square </a:t>
            </a:r>
            <a:r>
              <a:rPr lang="en-IN" sz="1200">
                <a:solidFill>
                  <a:srgbClr val="FFFFFF"/>
                </a:solidFill>
              </a:rPr>
              <a:t>API to obtain the list of top-100 venues at each latitude &amp; longitude.</a:t>
            </a:r>
          </a:p>
          <a:p>
            <a:pPr lvl="0">
              <a:lnSpc>
                <a:spcPct val="110000"/>
              </a:lnSpc>
              <a:buFont typeface="+mj-lt"/>
              <a:buAutoNum type="arabicPeriod"/>
            </a:pPr>
            <a:r>
              <a:rPr lang="en-IN" sz="1200">
                <a:solidFill>
                  <a:srgbClr val="FFFFFF"/>
                </a:solidFill>
              </a:rPr>
              <a:t>Segregate the venue categories per latitude &amp; longitude.</a:t>
            </a:r>
          </a:p>
          <a:p>
            <a:pPr lvl="0">
              <a:lnSpc>
                <a:spcPct val="110000"/>
              </a:lnSpc>
              <a:buFont typeface="+mj-lt"/>
              <a:buAutoNum type="arabicPeriod"/>
            </a:pPr>
            <a:r>
              <a:rPr lang="en-IN" sz="1200">
                <a:solidFill>
                  <a:srgbClr val="FFFFFF"/>
                </a:solidFill>
              </a:rPr>
              <a:t>Find the most frequent top-5 venue categories per latitude &amp; longitude.</a:t>
            </a:r>
          </a:p>
          <a:p>
            <a:pPr lvl="0">
              <a:lnSpc>
                <a:spcPct val="110000"/>
              </a:lnSpc>
              <a:buFont typeface="+mj-lt"/>
              <a:buAutoNum type="arabicPeriod"/>
            </a:pPr>
            <a:r>
              <a:rPr lang="en-IN" sz="1200">
                <a:solidFill>
                  <a:srgbClr val="FFFFFF"/>
                </a:solidFill>
              </a:rPr>
              <a:t>Use the KMM Algorithm to cluster localities using the top-5 most frequent venues.</a:t>
            </a:r>
          </a:p>
          <a:p>
            <a:pPr lvl="0">
              <a:lnSpc>
                <a:spcPct val="110000"/>
              </a:lnSpc>
              <a:buFont typeface="+mj-lt"/>
              <a:buAutoNum type="arabicPeriod"/>
            </a:pPr>
            <a:r>
              <a:rPr lang="en-IN" sz="1200">
                <a:solidFill>
                  <a:srgbClr val="FFFFFF"/>
                </a:solidFill>
              </a:rPr>
              <a:t>Map the localities onto the cityscape using the </a:t>
            </a:r>
            <a:r>
              <a:rPr lang="en-IN" sz="1200" i="1">
                <a:solidFill>
                  <a:srgbClr val="FFFFFF"/>
                </a:solidFill>
              </a:rPr>
              <a:t>Folium </a:t>
            </a:r>
            <a:r>
              <a:rPr lang="en-IN" sz="1200">
                <a:solidFill>
                  <a:srgbClr val="FFFFFF"/>
                </a:solidFill>
              </a:rPr>
              <a:t>library.</a:t>
            </a:r>
          </a:p>
          <a:p>
            <a:pPr lvl="0">
              <a:lnSpc>
                <a:spcPct val="110000"/>
              </a:lnSpc>
              <a:buFont typeface="+mj-lt"/>
              <a:buAutoNum type="arabicPeriod"/>
            </a:pPr>
            <a:r>
              <a:rPr lang="en-IN" sz="1200">
                <a:solidFill>
                  <a:srgbClr val="FFFFFF"/>
                </a:solidFill>
              </a:rPr>
              <a:t>Compare maps of the top – 3 cities with that of the metropolitan cities to derive learnings.</a:t>
            </a:r>
          </a:p>
          <a:p>
            <a:pPr>
              <a:lnSpc>
                <a:spcPct val="110000"/>
              </a:lnSpc>
              <a:buFont typeface="+mj-lt"/>
              <a:buAutoNum type="arabicPeriod"/>
            </a:pPr>
            <a:endParaRPr lang="en-US" sz="1200">
              <a:solidFill>
                <a:srgbClr val="FFFFFF"/>
              </a:solidFill>
            </a:endParaRPr>
          </a:p>
        </p:txBody>
      </p:sp>
      <p:pic>
        <p:nvPicPr>
          <p:cNvPr id="7" name="Graphic 6" descr="Magnifying glass">
            <a:extLst>
              <a:ext uri="{FF2B5EF4-FFF2-40B4-BE49-F238E27FC236}">
                <a16:creationId xmlns:a16="http://schemas.microsoft.com/office/drawing/2014/main" id="{C995E50A-022A-40B4-97CC-E57DD30F23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17514825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9337B-BF50-FA4F-8C5D-41ACF000A080}"/>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t>Data sources &amp; DesCRIPTION</a:t>
            </a:r>
          </a:p>
        </p:txBody>
      </p:sp>
      <p:sp>
        <p:nvSpPr>
          <p:cNvPr id="40" name="Rectangle 3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466AEE8C-D14C-4F47-AA25-6C2ACF888706}"/>
              </a:ext>
            </a:extLst>
          </p:cNvPr>
          <p:cNvGraphicFramePr>
            <a:graphicFrameLocks noGrp="1"/>
          </p:cNvGraphicFramePr>
          <p:nvPr>
            <p:ph idx="1"/>
            <p:extLst>
              <p:ext uri="{D42A27DB-BD31-4B8C-83A1-F6EECF244321}">
                <p14:modId xmlns:p14="http://schemas.microsoft.com/office/powerpoint/2010/main" val="3847078465"/>
              </p:ext>
            </p:extLst>
          </p:nvPr>
        </p:nvGraphicFramePr>
        <p:xfrm>
          <a:off x="1154885" y="2790605"/>
          <a:ext cx="9877608" cy="3602736"/>
        </p:xfrm>
        <a:graphic>
          <a:graphicData uri="http://schemas.openxmlformats.org/drawingml/2006/table">
            <a:tbl>
              <a:tblPr firstRow="1" firstCol="1" bandRow="1">
                <a:noFill/>
                <a:tableStyleId>{5C22544A-7EE6-4342-B048-85BDC9FD1C3A}</a:tableStyleId>
              </a:tblPr>
              <a:tblGrid>
                <a:gridCol w="665112">
                  <a:extLst>
                    <a:ext uri="{9D8B030D-6E8A-4147-A177-3AD203B41FA5}">
                      <a16:colId xmlns:a16="http://schemas.microsoft.com/office/drawing/2014/main" val="2973943305"/>
                    </a:ext>
                  </a:extLst>
                </a:gridCol>
                <a:gridCol w="1375028">
                  <a:extLst>
                    <a:ext uri="{9D8B030D-6E8A-4147-A177-3AD203B41FA5}">
                      <a16:colId xmlns:a16="http://schemas.microsoft.com/office/drawing/2014/main" val="909113731"/>
                    </a:ext>
                  </a:extLst>
                </a:gridCol>
                <a:gridCol w="5172456">
                  <a:extLst>
                    <a:ext uri="{9D8B030D-6E8A-4147-A177-3AD203B41FA5}">
                      <a16:colId xmlns:a16="http://schemas.microsoft.com/office/drawing/2014/main" val="2205815858"/>
                    </a:ext>
                  </a:extLst>
                </a:gridCol>
                <a:gridCol w="2665012">
                  <a:extLst>
                    <a:ext uri="{9D8B030D-6E8A-4147-A177-3AD203B41FA5}">
                      <a16:colId xmlns:a16="http://schemas.microsoft.com/office/drawing/2014/main" val="2032819195"/>
                    </a:ext>
                  </a:extLst>
                </a:gridCol>
              </a:tblGrid>
              <a:tr h="554464">
                <a:tc>
                  <a:txBody>
                    <a:bodyPr/>
                    <a:lstStyle/>
                    <a:p>
                      <a:pPr algn="ctr">
                        <a:lnSpc>
                          <a:spcPct val="150000"/>
                        </a:lnSpc>
                        <a:spcAft>
                          <a:spcPts val="0"/>
                        </a:spcAft>
                      </a:pPr>
                      <a:r>
                        <a:rPr lang="en-IN" sz="1400" b="0" cap="all" spc="150">
                          <a:solidFill>
                            <a:schemeClr val="lt1"/>
                          </a:solidFill>
                          <a:effectLst/>
                        </a:rPr>
                        <a:t>Sl.</a:t>
                      </a:r>
                      <a:endParaRPr lang="en-IN" sz="1400" b="0" cap="all" spc="150">
                        <a:solidFill>
                          <a:schemeClr val="lt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lnL>
                    <a:lnR w="12700" cmpd="sng">
                      <a:noFill/>
                    </a:lnR>
                    <a:lnT w="12700" cmpd="sng">
                      <a:noFill/>
                    </a:lnT>
                    <a:lnB w="38100" cmpd="sng">
                      <a:noFill/>
                    </a:lnB>
                    <a:solidFill>
                      <a:srgbClr val="505356"/>
                    </a:solidFill>
                  </a:tcPr>
                </a:tc>
                <a:tc>
                  <a:txBody>
                    <a:bodyPr/>
                    <a:lstStyle/>
                    <a:p>
                      <a:pPr algn="ctr">
                        <a:lnSpc>
                          <a:spcPct val="150000"/>
                        </a:lnSpc>
                        <a:spcAft>
                          <a:spcPts val="0"/>
                        </a:spcAft>
                      </a:pPr>
                      <a:r>
                        <a:rPr lang="en-IN" sz="1400" b="0" cap="all" spc="150">
                          <a:solidFill>
                            <a:schemeClr val="lt1"/>
                          </a:solidFill>
                          <a:effectLst/>
                        </a:rPr>
                        <a:t>Data Item</a:t>
                      </a:r>
                      <a:endParaRPr lang="en-IN" sz="1400" b="0" cap="all" spc="150">
                        <a:solidFill>
                          <a:schemeClr val="lt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lnL>
                    <a:lnR w="12700" cmpd="sng">
                      <a:noFill/>
                    </a:lnR>
                    <a:lnT w="12700" cmpd="sng">
                      <a:noFill/>
                    </a:lnT>
                    <a:lnB w="38100" cmpd="sng">
                      <a:noFill/>
                    </a:lnB>
                    <a:solidFill>
                      <a:srgbClr val="505356"/>
                    </a:solidFill>
                  </a:tcPr>
                </a:tc>
                <a:tc>
                  <a:txBody>
                    <a:bodyPr/>
                    <a:lstStyle/>
                    <a:p>
                      <a:pPr algn="ctr">
                        <a:lnSpc>
                          <a:spcPct val="150000"/>
                        </a:lnSpc>
                        <a:spcAft>
                          <a:spcPts val="0"/>
                        </a:spcAft>
                      </a:pPr>
                      <a:r>
                        <a:rPr lang="en-IN" sz="1400" b="0" cap="all" spc="150">
                          <a:solidFill>
                            <a:schemeClr val="lt1"/>
                          </a:solidFill>
                          <a:effectLst/>
                        </a:rPr>
                        <a:t>Source</a:t>
                      </a:r>
                      <a:endParaRPr lang="en-IN" sz="1400" b="0" cap="all" spc="150">
                        <a:solidFill>
                          <a:schemeClr val="lt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lnL>
                    <a:lnR w="12700" cmpd="sng">
                      <a:noFill/>
                    </a:lnR>
                    <a:lnT w="12700" cmpd="sng">
                      <a:noFill/>
                    </a:lnT>
                    <a:lnB w="38100" cmpd="sng">
                      <a:noFill/>
                    </a:lnB>
                    <a:solidFill>
                      <a:srgbClr val="505356"/>
                    </a:solidFill>
                  </a:tcPr>
                </a:tc>
                <a:tc>
                  <a:txBody>
                    <a:bodyPr/>
                    <a:lstStyle/>
                    <a:p>
                      <a:pPr algn="ctr">
                        <a:lnSpc>
                          <a:spcPct val="150000"/>
                        </a:lnSpc>
                        <a:spcAft>
                          <a:spcPts val="0"/>
                        </a:spcAft>
                      </a:pPr>
                      <a:r>
                        <a:rPr lang="en-IN" sz="1400" b="0" cap="all" spc="150">
                          <a:solidFill>
                            <a:schemeClr val="lt1"/>
                          </a:solidFill>
                          <a:effectLst/>
                        </a:rPr>
                        <a:t>Description</a:t>
                      </a:r>
                      <a:endParaRPr lang="en-IN" sz="1400" b="0" cap="all" spc="150">
                        <a:solidFill>
                          <a:schemeClr val="lt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23057919"/>
                  </a:ext>
                </a:extLst>
              </a:tr>
              <a:tr h="762068">
                <a:tc>
                  <a:txBody>
                    <a:bodyPr/>
                    <a:lstStyle/>
                    <a:p>
                      <a:pPr>
                        <a:lnSpc>
                          <a:spcPct val="150000"/>
                        </a:lnSpc>
                        <a:spcAft>
                          <a:spcPts val="0"/>
                        </a:spcAft>
                      </a:pPr>
                      <a:r>
                        <a:rPr lang="en-IN" sz="1100" b="1" cap="none" spc="0">
                          <a:solidFill>
                            <a:schemeClr val="tx1"/>
                          </a:solidFill>
                          <a:effectLst/>
                        </a:rPr>
                        <a:t>01.</a:t>
                      </a:r>
                      <a:endParaRPr lang="en-IN" sz="1100" b="1"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38100" cmpd="sng">
                      <a:noFill/>
                    </a:lnT>
                    <a:lnB w="12700" cmpd="sng">
                      <a:noFill/>
                      <a:prstDash val="solid"/>
                    </a:lnB>
                    <a:noFill/>
                  </a:tcPr>
                </a:tc>
                <a:tc>
                  <a:txBody>
                    <a:bodyPr/>
                    <a:lstStyle/>
                    <a:p>
                      <a:pPr>
                        <a:lnSpc>
                          <a:spcPct val="150000"/>
                        </a:lnSpc>
                        <a:spcAft>
                          <a:spcPts val="0"/>
                        </a:spcAft>
                      </a:pPr>
                      <a:r>
                        <a:rPr lang="en-IN" sz="1100" cap="none" spc="0">
                          <a:solidFill>
                            <a:schemeClr val="tx1"/>
                          </a:solidFill>
                          <a:effectLst/>
                        </a:rPr>
                        <a:t>List of Smart Cities</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38100" cmpd="sng">
                      <a:noFill/>
                    </a:lnT>
                    <a:lnB w="12700" cmpd="sng">
                      <a:noFill/>
                      <a:prstDash val="solid"/>
                    </a:lnB>
                    <a:noFill/>
                  </a:tcPr>
                </a:tc>
                <a:tc>
                  <a:txBody>
                    <a:bodyPr/>
                    <a:lstStyle/>
                    <a:p>
                      <a:pPr>
                        <a:lnSpc>
                          <a:spcPct val="150000"/>
                        </a:lnSpc>
                        <a:spcAft>
                          <a:spcPts val="0"/>
                        </a:spcAft>
                      </a:pPr>
                      <a:r>
                        <a:rPr lang="en-IN" sz="1100" u="sng" cap="none" spc="0">
                          <a:solidFill>
                            <a:schemeClr val="tx1"/>
                          </a:solidFill>
                          <a:effectLst/>
                          <a:hlinkClick r:id="rId2">
                            <a:extLst>
                              <a:ext uri="{A12FA001-AC4F-418D-AE19-62706E023703}">
                                <ahyp:hlinkClr xmlns:ahyp="http://schemas.microsoft.com/office/drawing/2018/hyperlinkcolor" val="tx"/>
                              </a:ext>
                            </a:extLst>
                          </a:hlinkClick>
                        </a:rPr>
                        <a:t>http://smartcities.gov.in/content/innerpage/cities-profile-of-20-smart-cities.php</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38100" cmpd="sng">
                      <a:noFill/>
                    </a:lnT>
                    <a:lnB w="12700" cmpd="sng">
                      <a:noFill/>
                      <a:prstDash val="solid"/>
                    </a:lnB>
                    <a:noFill/>
                  </a:tcPr>
                </a:tc>
                <a:tc>
                  <a:txBody>
                    <a:bodyPr/>
                    <a:lstStyle/>
                    <a:p>
                      <a:pPr>
                        <a:lnSpc>
                          <a:spcPct val="150000"/>
                        </a:lnSpc>
                        <a:spcAft>
                          <a:spcPts val="0"/>
                        </a:spcAft>
                      </a:pPr>
                      <a:r>
                        <a:rPr lang="en-IN" sz="1100" cap="none" spc="0">
                          <a:solidFill>
                            <a:schemeClr val="tx1"/>
                          </a:solidFill>
                          <a:effectLst/>
                        </a:rPr>
                        <a:t>Obtain the list of cities that shall be analysed as part of this study.</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19926878"/>
                  </a:ext>
                </a:extLst>
              </a:tr>
              <a:tr h="762068">
                <a:tc>
                  <a:txBody>
                    <a:bodyPr/>
                    <a:lstStyle/>
                    <a:p>
                      <a:pPr>
                        <a:lnSpc>
                          <a:spcPct val="150000"/>
                        </a:lnSpc>
                        <a:spcAft>
                          <a:spcPts val="0"/>
                        </a:spcAft>
                      </a:pPr>
                      <a:r>
                        <a:rPr lang="en-IN" sz="1100" b="1" cap="none" spc="0">
                          <a:solidFill>
                            <a:schemeClr val="tx1"/>
                          </a:solidFill>
                          <a:effectLst/>
                        </a:rPr>
                        <a:t>02.</a:t>
                      </a:r>
                      <a:endParaRPr lang="en-IN" sz="1100" b="1"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50000"/>
                        </a:lnSpc>
                        <a:spcAft>
                          <a:spcPts val="0"/>
                        </a:spcAft>
                      </a:pPr>
                      <a:r>
                        <a:rPr lang="en-IN" sz="1100" cap="none" spc="0">
                          <a:solidFill>
                            <a:schemeClr val="tx1"/>
                          </a:solidFill>
                          <a:effectLst/>
                        </a:rPr>
                        <a:t>Pin-Codes of localities</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50000"/>
                        </a:lnSpc>
                        <a:spcAft>
                          <a:spcPts val="0"/>
                        </a:spcAft>
                      </a:pPr>
                      <a:r>
                        <a:rPr lang="en-IN" sz="1100" u="sng" cap="none" spc="0">
                          <a:solidFill>
                            <a:schemeClr val="tx1"/>
                          </a:solidFill>
                          <a:effectLst/>
                          <a:hlinkClick r:id="rId3">
                            <a:extLst>
                              <a:ext uri="{A12FA001-AC4F-418D-AE19-62706E023703}">
                                <ahyp:hlinkClr xmlns:ahyp="http://schemas.microsoft.com/office/drawing/2018/hyperlinkcolor" val="tx"/>
                              </a:ext>
                            </a:extLst>
                          </a:hlinkClick>
                        </a:rPr>
                        <a:t>https://www.mapofindia.com/pincode/india</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50000"/>
                        </a:lnSpc>
                        <a:spcAft>
                          <a:spcPts val="0"/>
                        </a:spcAft>
                      </a:pPr>
                      <a:r>
                        <a:rPr lang="en-IN" sz="1100" cap="none" spc="0">
                          <a:solidFill>
                            <a:schemeClr val="tx1"/>
                          </a:solidFill>
                          <a:effectLst/>
                        </a:rPr>
                        <a:t>Obtain the list of pin-codes within that city.</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192068393"/>
                  </a:ext>
                </a:extLst>
              </a:tr>
              <a:tr h="1022547">
                <a:tc>
                  <a:txBody>
                    <a:bodyPr/>
                    <a:lstStyle/>
                    <a:p>
                      <a:pPr>
                        <a:lnSpc>
                          <a:spcPct val="150000"/>
                        </a:lnSpc>
                        <a:spcAft>
                          <a:spcPts val="0"/>
                        </a:spcAft>
                      </a:pPr>
                      <a:r>
                        <a:rPr lang="en-IN" sz="1100" b="1" cap="none" spc="0">
                          <a:solidFill>
                            <a:schemeClr val="tx1"/>
                          </a:solidFill>
                          <a:effectLst/>
                        </a:rPr>
                        <a:t>03.</a:t>
                      </a:r>
                      <a:endParaRPr lang="en-IN" sz="1100" b="1"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50000"/>
                        </a:lnSpc>
                        <a:spcAft>
                          <a:spcPts val="0"/>
                        </a:spcAft>
                      </a:pPr>
                      <a:r>
                        <a:rPr lang="en-IN" sz="1100" cap="none" spc="0">
                          <a:solidFill>
                            <a:schemeClr val="tx1"/>
                          </a:solidFill>
                          <a:effectLst/>
                        </a:rPr>
                        <a:t>Latitude &amp; Longitude of localities</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50000"/>
                        </a:lnSpc>
                        <a:spcAft>
                          <a:spcPts val="0"/>
                        </a:spcAft>
                      </a:pPr>
                      <a:r>
                        <a:rPr lang="en-IN" sz="1100" cap="none" spc="0">
                          <a:solidFill>
                            <a:schemeClr val="tx1"/>
                          </a:solidFill>
                          <a:effectLst/>
                        </a:rPr>
                        <a:t>PGeoCode Library</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50000"/>
                        </a:lnSpc>
                        <a:spcAft>
                          <a:spcPts val="0"/>
                        </a:spcAft>
                      </a:pPr>
                      <a:r>
                        <a:rPr lang="en-IN" sz="1100" cap="none" spc="0">
                          <a:solidFill>
                            <a:schemeClr val="tx1"/>
                          </a:solidFill>
                          <a:effectLst/>
                        </a:rPr>
                        <a:t>Mapping the pin-codes to the latitude &amp; longitude</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31115936"/>
                  </a:ext>
                </a:extLst>
              </a:tr>
              <a:tr h="501589">
                <a:tc>
                  <a:txBody>
                    <a:bodyPr/>
                    <a:lstStyle/>
                    <a:p>
                      <a:pPr>
                        <a:lnSpc>
                          <a:spcPct val="150000"/>
                        </a:lnSpc>
                        <a:spcAft>
                          <a:spcPts val="0"/>
                        </a:spcAft>
                      </a:pPr>
                      <a:r>
                        <a:rPr lang="en-IN" sz="1100" b="1" cap="none" spc="0">
                          <a:solidFill>
                            <a:schemeClr val="tx1"/>
                          </a:solidFill>
                          <a:effectLst/>
                        </a:rPr>
                        <a:t>04.</a:t>
                      </a:r>
                      <a:endParaRPr lang="en-IN" sz="1100" b="1"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50000"/>
                        </a:lnSpc>
                        <a:spcAft>
                          <a:spcPts val="0"/>
                        </a:spcAft>
                      </a:pPr>
                      <a:r>
                        <a:rPr lang="en-IN" sz="1100" cap="none" spc="0">
                          <a:solidFill>
                            <a:schemeClr val="tx1"/>
                          </a:solidFill>
                          <a:effectLst/>
                        </a:rPr>
                        <a:t>List of Venues</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50000"/>
                        </a:lnSpc>
                        <a:spcAft>
                          <a:spcPts val="0"/>
                        </a:spcAft>
                      </a:pPr>
                      <a:r>
                        <a:rPr lang="en-IN" sz="1100" cap="none" spc="0">
                          <a:solidFill>
                            <a:schemeClr val="tx1"/>
                          </a:solidFill>
                          <a:effectLst/>
                        </a:rPr>
                        <a:t>Foursquare API</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50000"/>
                        </a:lnSpc>
                        <a:spcAft>
                          <a:spcPts val="0"/>
                        </a:spcAft>
                      </a:pPr>
                      <a:r>
                        <a:rPr lang="en-IN" sz="1100" cap="none" spc="0">
                          <a:solidFill>
                            <a:schemeClr val="tx1"/>
                          </a:solidFill>
                          <a:effectLst/>
                        </a:rPr>
                        <a:t>Obtain the Venue Data</a:t>
                      </a:r>
                      <a:endParaRPr lang="en-IN" sz="1100" cap="none" spc="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120221" marR="120221" marT="120221" marB="1202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30551429"/>
                  </a:ext>
                </a:extLst>
              </a:tr>
            </a:tbl>
          </a:graphicData>
        </a:graphic>
      </p:graphicFrame>
    </p:spTree>
    <p:extLst>
      <p:ext uri="{BB962C8B-B14F-4D97-AF65-F5344CB8AC3E}">
        <p14:creationId xmlns:p14="http://schemas.microsoft.com/office/powerpoint/2010/main" val="212922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9DA86B8-1B43-2745-89AB-8E0B0F68E6FA}"/>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Results - I</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9B0287F4-9765-D94E-996F-9EFEA7E63E17}"/>
              </a:ext>
            </a:extLst>
          </p:cNvPr>
          <p:cNvGraphicFramePr>
            <a:graphicFrameLocks noGrp="1"/>
          </p:cNvGraphicFramePr>
          <p:nvPr>
            <p:ph idx="1"/>
            <p:extLst>
              <p:ext uri="{D42A27DB-BD31-4B8C-83A1-F6EECF244321}">
                <p14:modId xmlns:p14="http://schemas.microsoft.com/office/powerpoint/2010/main" val="1171046846"/>
              </p:ext>
            </p:extLst>
          </p:nvPr>
        </p:nvGraphicFramePr>
        <p:xfrm>
          <a:off x="1305627" y="2341563"/>
          <a:ext cx="9580746" cy="3814281"/>
        </p:xfrm>
        <a:graphic>
          <a:graphicData uri="http://schemas.openxmlformats.org/drawingml/2006/table">
            <a:tbl>
              <a:tblPr firstRow="1" firstCol="1" bandRow="1">
                <a:tableStyleId>{3B4B98B0-60AC-42C2-AFA5-B58CD77FA1E5}</a:tableStyleId>
              </a:tblPr>
              <a:tblGrid>
                <a:gridCol w="3209624">
                  <a:extLst>
                    <a:ext uri="{9D8B030D-6E8A-4147-A177-3AD203B41FA5}">
                      <a16:colId xmlns:a16="http://schemas.microsoft.com/office/drawing/2014/main" val="2441381924"/>
                    </a:ext>
                  </a:extLst>
                </a:gridCol>
                <a:gridCol w="1867931">
                  <a:extLst>
                    <a:ext uri="{9D8B030D-6E8A-4147-A177-3AD203B41FA5}">
                      <a16:colId xmlns:a16="http://schemas.microsoft.com/office/drawing/2014/main" val="2501505418"/>
                    </a:ext>
                  </a:extLst>
                </a:gridCol>
                <a:gridCol w="1455405">
                  <a:extLst>
                    <a:ext uri="{9D8B030D-6E8A-4147-A177-3AD203B41FA5}">
                      <a16:colId xmlns:a16="http://schemas.microsoft.com/office/drawing/2014/main" val="2672276745"/>
                    </a:ext>
                  </a:extLst>
                </a:gridCol>
                <a:gridCol w="1479518">
                  <a:extLst>
                    <a:ext uri="{9D8B030D-6E8A-4147-A177-3AD203B41FA5}">
                      <a16:colId xmlns:a16="http://schemas.microsoft.com/office/drawing/2014/main" val="2998397202"/>
                    </a:ext>
                  </a:extLst>
                </a:gridCol>
                <a:gridCol w="1568268">
                  <a:extLst>
                    <a:ext uri="{9D8B030D-6E8A-4147-A177-3AD203B41FA5}">
                      <a16:colId xmlns:a16="http://schemas.microsoft.com/office/drawing/2014/main" val="3548782422"/>
                    </a:ext>
                  </a:extLst>
                </a:gridCol>
              </a:tblGrid>
              <a:tr h="423809">
                <a:tc>
                  <a:txBody>
                    <a:bodyPr/>
                    <a:lstStyle/>
                    <a:p>
                      <a:pPr algn="ctr">
                        <a:lnSpc>
                          <a:spcPct val="150000"/>
                        </a:lnSpc>
                        <a:spcAft>
                          <a:spcPts val="0"/>
                        </a:spcAft>
                      </a:pPr>
                      <a:r>
                        <a:rPr lang="en-IN" sz="1800">
                          <a:effectLst/>
                        </a:rPr>
                        <a:t>City</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Bhubaneshwar</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Pune</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Jaipur</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Mumbai</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3272245358"/>
                  </a:ext>
                </a:extLst>
              </a:tr>
              <a:tr h="423809">
                <a:tc>
                  <a:txBody>
                    <a:bodyPr/>
                    <a:lstStyle/>
                    <a:p>
                      <a:pPr>
                        <a:lnSpc>
                          <a:spcPct val="150000"/>
                        </a:lnSpc>
                        <a:spcAft>
                          <a:spcPts val="0"/>
                        </a:spcAft>
                      </a:pPr>
                      <a:r>
                        <a:rPr lang="en-IN" sz="1800">
                          <a:effectLst/>
                        </a:rPr>
                        <a:t>No. of Neighbourhoods</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308</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762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562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182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2747762003"/>
                  </a:ext>
                </a:extLst>
              </a:tr>
              <a:tr h="423809">
                <a:tc>
                  <a:txBody>
                    <a:bodyPr/>
                    <a:lstStyle/>
                    <a:p>
                      <a:pPr>
                        <a:lnSpc>
                          <a:spcPct val="150000"/>
                        </a:lnSpc>
                        <a:spcAft>
                          <a:spcPts val="0"/>
                        </a:spcAft>
                      </a:pPr>
                      <a:r>
                        <a:rPr lang="en-IN" sz="1800">
                          <a:effectLst/>
                        </a:rPr>
                        <a:t>Neighbourhoods Selected</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100</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100</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100</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100</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2276027901"/>
                  </a:ext>
                </a:extLst>
              </a:tr>
              <a:tr h="423809">
                <a:tc>
                  <a:txBody>
                    <a:bodyPr/>
                    <a:lstStyle/>
                    <a:p>
                      <a:pPr>
                        <a:lnSpc>
                          <a:spcPct val="150000"/>
                        </a:lnSpc>
                        <a:spcAft>
                          <a:spcPts val="0"/>
                        </a:spcAft>
                      </a:pPr>
                      <a:r>
                        <a:rPr lang="en-IN" sz="1800">
                          <a:effectLst/>
                        </a:rPr>
                        <a:t>No. of Venues Returned</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5</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454</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172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1052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548522636"/>
                  </a:ext>
                </a:extLst>
              </a:tr>
              <a:tr h="423809">
                <a:tc>
                  <a:txBody>
                    <a:bodyPr/>
                    <a:lstStyle/>
                    <a:p>
                      <a:pPr>
                        <a:lnSpc>
                          <a:spcPct val="150000"/>
                        </a:lnSpc>
                        <a:spcAft>
                          <a:spcPts val="0"/>
                        </a:spcAft>
                      </a:pPr>
                      <a:r>
                        <a:rPr lang="en-IN" sz="1800">
                          <a:effectLst/>
                        </a:rPr>
                        <a:t>Neighbourhoods in Cluster 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42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642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3298162791"/>
                  </a:ext>
                </a:extLst>
              </a:tr>
              <a:tr h="423809">
                <a:tc>
                  <a:txBody>
                    <a:bodyPr/>
                    <a:lstStyle/>
                    <a:p>
                      <a:pPr>
                        <a:lnSpc>
                          <a:spcPct val="150000"/>
                        </a:lnSpc>
                        <a:spcAft>
                          <a:spcPts val="0"/>
                        </a:spcAft>
                      </a:pPr>
                      <a:r>
                        <a:rPr lang="en-IN" sz="1800">
                          <a:effectLst/>
                        </a:rPr>
                        <a:t>Neighbourhoods in Cluster 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52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20</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3520839747"/>
                  </a:ext>
                </a:extLst>
              </a:tr>
              <a:tr h="423809">
                <a:tc>
                  <a:txBody>
                    <a:bodyPr/>
                    <a:lstStyle/>
                    <a:p>
                      <a:pPr>
                        <a:lnSpc>
                          <a:spcPct val="150000"/>
                        </a:lnSpc>
                        <a:spcAft>
                          <a:spcPts val="0"/>
                        </a:spcAft>
                      </a:pPr>
                      <a:r>
                        <a:rPr lang="en-IN" sz="1800">
                          <a:effectLst/>
                        </a:rPr>
                        <a:t>Neighbourhoods in Cluster 3</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84</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26</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3443896218"/>
                  </a:ext>
                </a:extLst>
              </a:tr>
              <a:tr h="423809">
                <a:tc>
                  <a:txBody>
                    <a:bodyPr/>
                    <a:lstStyle/>
                    <a:p>
                      <a:pPr>
                        <a:lnSpc>
                          <a:spcPct val="150000"/>
                        </a:lnSpc>
                        <a:spcAft>
                          <a:spcPts val="0"/>
                        </a:spcAft>
                      </a:pPr>
                      <a:r>
                        <a:rPr lang="en-IN" sz="1800">
                          <a:effectLst/>
                        </a:rPr>
                        <a:t>Neighbourhoods in Cluster 4</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40</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222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1180892565"/>
                  </a:ext>
                </a:extLst>
              </a:tr>
              <a:tr h="423809">
                <a:tc>
                  <a:txBody>
                    <a:bodyPr/>
                    <a:lstStyle/>
                    <a:p>
                      <a:pPr>
                        <a:lnSpc>
                          <a:spcPct val="150000"/>
                        </a:lnSpc>
                        <a:spcAft>
                          <a:spcPts val="0"/>
                        </a:spcAft>
                      </a:pPr>
                      <a:r>
                        <a:rPr lang="en-IN" sz="1800">
                          <a:effectLst/>
                        </a:rPr>
                        <a:t>Neighbourhoods in Cluster 5</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236</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a:effectLst/>
                        </a:rPr>
                        <a:t>-</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tc>
                  <a:txBody>
                    <a:bodyPr/>
                    <a:lstStyle/>
                    <a:p>
                      <a:pPr algn="ctr">
                        <a:lnSpc>
                          <a:spcPct val="150000"/>
                        </a:lnSpc>
                        <a:spcAft>
                          <a:spcPts val="0"/>
                        </a:spcAft>
                      </a:pPr>
                      <a:r>
                        <a:rPr lang="en-IN" sz="1800" dirty="0">
                          <a:effectLst/>
                        </a:rPr>
                        <a:t>142</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112765" marR="112765" marT="0" marB="0"/>
                </a:tc>
                <a:extLst>
                  <a:ext uri="{0D108BD9-81ED-4DB2-BD59-A6C34878D82A}">
                    <a16:rowId xmlns:a16="http://schemas.microsoft.com/office/drawing/2014/main" val="3631169400"/>
                  </a:ext>
                </a:extLst>
              </a:tr>
            </a:tbl>
          </a:graphicData>
        </a:graphic>
      </p:graphicFrame>
    </p:spTree>
    <p:extLst>
      <p:ext uri="{BB962C8B-B14F-4D97-AF65-F5344CB8AC3E}">
        <p14:creationId xmlns:p14="http://schemas.microsoft.com/office/powerpoint/2010/main" val="2399475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picture containing text, map&#10;&#10;Description automatically generated">
            <a:extLst>
              <a:ext uri="{FF2B5EF4-FFF2-40B4-BE49-F238E27FC236}">
                <a16:creationId xmlns:a16="http://schemas.microsoft.com/office/drawing/2014/main" id="{5979873B-C835-4B48-9069-D58AB873C98F}"/>
              </a:ext>
            </a:extLst>
          </p:cNvPr>
          <p:cNvPicPr>
            <a:picLocks noChangeAspect="1"/>
          </p:cNvPicPr>
          <p:nvPr/>
        </p:nvPicPr>
        <p:blipFill>
          <a:blip r:embed="rId2"/>
          <a:stretch>
            <a:fillRect/>
          </a:stretch>
        </p:blipFill>
        <p:spPr>
          <a:xfrm>
            <a:off x="441139" y="659566"/>
            <a:ext cx="5331481" cy="3198888"/>
          </a:xfrm>
          <a:prstGeom prst="rect">
            <a:avLst/>
          </a:prstGeom>
        </p:spPr>
      </p:pic>
      <p:cxnSp>
        <p:nvCxnSpPr>
          <p:cNvPr id="26" name="Straight Connector 25">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a map&#10;&#10;Description automatically generated">
            <a:extLst>
              <a:ext uri="{FF2B5EF4-FFF2-40B4-BE49-F238E27FC236}">
                <a16:creationId xmlns:a16="http://schemas.microsoft.com/office/drawing/2014/main" id="{7D5A488C-C447-A944-AF67-0E6C257E9AEB}"/>
              </a:ext>
            </a:extLst>
          </p:cNvPr>
          <p:cNvPicPr>
            <a:picLocks noGrp="1" noChangeAspect="1"/>
          </p:cNvPicPr>
          <p:nvPr>
            <p:ph sz="half" idx="2"/>
          </p:nvPr>
        </p:nvPicPr>
        <p:blipFill>
          <a:blip r:embed="rId3"/>
          <a:stretch>
            <a:fillRect/>
          </a:stretch>
        </p:blipFill>
        <p:spPr>
          <a:xfrm>
            <a:off x="6417735" y="652902"/>
            <a:ext cx="5331478" cy="3212215"/>
          </a:xfrm>
          <a:prstGeom prst="rect">
            <a:avLst/>
          </a:prstGeom>
        </p:spPr>
      </p:pic>
      <p:sp>
        <p:nvSpPr>
          <p:cNvPr id="28" name="Rectangle 27">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C82DB4-5196-D442-8838-87F9AC5582E7}"/>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sz="2800" b="0" kern="1200" cap="all">
                <a:solidFill>
                  <a:srgbClr val="FFFFFF"/>
                </a:solidFill>
                <a:latin typeface="+mj-lt"/>
                <a:ea typeface="+mj-ea"/>
                <a:cs typeface="+mj-cs"/>
              </a:rPr>
              <a:t>RESULTS - II</a:t>
            </a:r>
          </a:p>
        </p:txBody>
      </p:sp>
      <p:sp>
        <p:nvSpPr>
          <p:cNvPr id="15" name="Content Placeholder 14">
            <a:extLst>
              <a:ext uri="{FF2B5EF4-FFF2-40B4-BE49-F238E27FC236}">
                <a16:creationId xmlns:a16="http://schemas.microsoft.com/office/drawing/2014/main" id="{ADA91F65-99EB-4E59-B0D1-38F50CA992FC}"/>
              </a:ext>
            </a:extLst>
          </p:cNvPr>
          <p:cNvSpPr>
            <a:spLocks noGrp="1"/>
          </p:cNvSpPr>
          <p:nvPr>
            <p:ph sz="half" idx="1"/>
          </p:nvPr>
        </p:nvSpPr>
        <p:spPr>
          <a:xfrm>
            <a:off x="4271491" y="4596992"/>
            <a:ext cx="7240909" cy="1607012"/>
          </a:xfrm>
        </p:spPr>
        <p:txBody>
          <a:bodyPr vert="horz" lIns="91440" tIns="45720" rIns="91440" bIns="45720" rtlCol="0" anchor="ctr">
            <a:normAutofit/>
          </a:bodyPr>
          <a:lstStyle/>
          <a:p>
            <a:r>
              <a:rPr lang="en-US" dirty="0">
                <a:solidFill>
                  <a:srgbClr val="FFFFFF"/>
                </a:solidFill>
              </a:rPr>
              <a:t>The plotting of the clusters onto the maps of the respective cities show the intra-city distribution.</a:t>
            </a:r>
          </a:p>
        </p:txBody>
      </p:sp>
      <p:sp>
        <p:nvSpPr>
          <p:cNvPr id="10" name="TextBox 9">
            <a:extLst>
              <a:ext uri="{FF2B5EF4-FFF2-40B4-BE49-F238E27FC236}">
                <a16:creationId xmlns:a16="http://schemas.microsoft.com/office/drawing/2014/main" id="{1595E443-4476-8741-818C-3EB3DD1D543B}"/>
              </a:ext>
            </a:extLst>
          </p:cNvPr>
          <p:cNvSpPr txBox="1"/>
          <p:nvPr/>
        </p:nvSpPr>
        <p:spPr>
          <a:xfrm>
            <a:off x="441139" y="3538566"/>
            <a:ext cx="5331481" cy="319888"/>
          </a:xfrm>
          <a:prstGeom prst="rect">
            <a:avLst/>
          </a:prstGeom>
          <a:solidFill>
            <a:srgbClr val="000000">
              <a:alpha val="50000"/>
            </a:srgbClr>
          </a:solidFill>
          <a:ln>
            <a:noFill/>
          </a:ln>
        </p:spPr>
        <p:txBody>
          <a:bodyPr wrap="square" rtlCol="0">
            <a:normAutofit/>
          </a:bodyPr>
          <a:lstStyle/>
          <a:p>
            <a:pPr algn="ctr">
              <a:spcAft>
                <a:spcPts val="600"/>
              </a:spcAft>
            </a:pPr>
            <a:r>
              <a:rPr lang="en-US" sz="1400" dirty="0">
                <a:solidFill>
                  <a:srgbClr val="FFFFFF"/>
                </a:solidFill>
              </a:rPr>
              <a:t>Pune</a:t>
            </a:r>
          </a:p>
        </p:txBody>
      </p:sp>
      <p:sp>
        <p:nvSpPr>
          <p:cNvPr id="11" name="TextBox 10">
            <a:extLst>
              <a:ext uri="{FF2B5EF4-FFF2-40B4-BE49-F238E27FC236}">
                <a16:creationId xmlns:a16="http://schemas.microsoft.com/office/drawing/2014/main" id="{AE88CE4C-6404-474A-9E64-C20940A7CDC8}"/>
              </a:ext>
            </a:extLst>
          </p:cNvPr>
          <p:cNvSpPr txBox="1"/>
          <p:nvPr/>
        </p:nvSpPr>
        <p:spPr>
          <a:xfrm>
            <a:off x="6417735" y="3543896"/>
            <a:ext cx="5331478" cy="321221"/>
          </a:xfrm>
          <a:prstGeom prst="rect">
            <a:avLst/>
          </a:prstGeom>
          <a:solidFill>
            <a:srgbClr val="000000">
              <a:alpha val="50000"/>
            </a:srgbClr>
          </a:solidFill>
          <a:ln>
            <a:noFill/>
          </a:ln>
        </p:spPr>
        <p:txBody>
          <a:bodyPr wrap="square" rtlCol="0">
            <a:normAutofit/>
          </a:bodyPr>
          <a:lstStyle/>
          <a:p>
            <a:pPr algn="ctr">
              <a:spcAft>
                <a:spcPts val="600"/>
              </a:spcAft>
            </a:pPr>
            <a:r>
              <a:rPr lang="en-US" sz="1400">
                <a:solidFill>
                  <a:srgbClr val="FFFFFF"/>
                </a:solidFill>
              </a:rPr>
              <a:t>Mumbai</a:t>
            </a:r>
          </a:p>
        </p:txBody>
      </p:sp>
    </p:spTree>
    <p:extLst>
      <p:ext uri="{BB962C8B-B14F-4D97-AF65-F5344CB8AC3E}">
        <p14:creationId xmlns:p14="http://schemas.microsoft.com/office/powerpoint/2010/main" val="985792757"/>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23C25"/>
      </a:dk2>
      <a:lt2>
        <a:srgbClr val="E8E7E2"/>
      </a:lt2>
      <a:accent1>
        <a:srgbClr val="96A0C6"/>
      </a:accent1>
      <a:accent2>
        <a:srgbClr val="7FA4BA"/>
      </a:accent2>
      <a:accent3>
        <a:srgbClr val="82ACAA"/>
      </a:accent3>
      <a:accent4>
        <a:srgbClr val="77AE94"/>
      </a:accent4>
      <a:accent5>
        <a:srgbClr val="83AF89"/>
      </a:accent5>
      <a:accent6>
        <a:srgbClr val="88AF78"/>
      </a:accent6>
      <a:hlink>
        <a:srgbClr val="8E8256"/>
      </a:hlink>
      <a:folHlink>
        <a:srgbClr val="828282"/>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886</Words>
  <Application>Microsoft Macintosh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Nova Light</vt:lpstr>
      <vt:lpstr>Gill Sans MT</vt:lpstr>
      <vt:lpstr>Times New Roman</vt:lpstr>
      <vt:lpstr>Wingdings 2</vt:lpstr>
      <vt:lpstr>DividendVTI</vt:lpstr>
      <vt:lpstr>A Comparative Analysis of the Intra-City Distribution of Commercial Utilities of “Smart Cities” vis-à-vis Metropolises in India </vt:lpstr>
      <vt:lpstr>CONTENTS</vt:lpstr>
      <vt:lpstr>Introduction</vt:lpstr>
      <vt:lpstr>Proposition</vt:lpstr>
      <vt:lpstr>clientele</vt:lpstr>
      <vt:lpstr>methodology</vt:lpstr>
      <vt:lpstr>Data sources &amp; DesCRIPTION</vt:lpstr>
      <vt:lpstr>Results - I</vt:lpstr>
      <vt:lpstr>RESULTS - II</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Analysis of the Intra-City Distribution of Commercial Utilities of “Smart Cities” vis-à-vis Metropolises in India </dc:title>
  <dc:creator>Hrishikesh Utpat</dc:creator>
  <cp:lastModifiedBy>Hrishikesh Utpat</cp:lastModifiedBy>
  <cp:revision>1</cp:revision>
  <dcterms:created xsi:type="dcterms:W3CDTF">2020-06-14T11:44:27Z</dcterms:created>
  <dcterms:modified xsi:type="dcterms:W3CDTF">2020-06-14T11:44:35Z</dcterms:modified>
</cp:coreProperties>
</file>