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32" autoAdjust="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191CE-F8DF-4BD4-9DAC-D2065E48AED7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59385-B418-4F1A-8E30-BDC65046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68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38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4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004A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Lemon/Milk" panose="020B06030503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42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40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31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48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0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6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29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AB1D-E95A-4018-8EF2-C80C4E64F7EC}" type="datetimeFigureOut">
              <a:rPr lang="en-CA" smtClean="0"/>
              <a:t>2016-05-24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7300-AEF5-41D3-8CCE-D80F53BA07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5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8681"/>
            <a:ext cx="9144000" cy="3024336"/>
          </a:xfrm>
          <a:prstGeom prst="rect">
            <a:avLst/>
          </a:prstGeom>
          <a:solidFill>
            <a:srgbClr val="004A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6769"/>
            <a:ext cx="7772400" cy="1470025"/>
          </a:xfrm>
        </p:spPr>
        <p:txBody>
          <a:bodyPr/>
          <a:lstStyle/>
          <a:p>
            <a:r>
              <a:rPr lang="en-CA" dirty="0" err="1">
                <a:solidFill>
                  <a:schemeClr val="bg1"/>
                </a:solidFill>
                <a:latin typeface="Lemon/Milk" panose="020B06030503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PAku</a:t>
            </a:r>
            <a:endParaRPr lang="en-CA" dirty="0">
              <a:solidFill>
                <a:schemeClr val="bg1"/>
              </a:solidFill>
              <a:latin typeface="Lemon/Milk" panose="020B06030503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9024"/>
            <a:ext cx="6400800" cy="1752600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Park &amp; Walk</a:t>
            </a:r>
          </a:p>
          <a:p>
            <a:r>
              <a:rPr lang="en-CA" sz="2800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 Parking System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2492896"/>
            <a:ext cx="914400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11960" y="1628800"/>
            <a:ext cx="2880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5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Privacy</a:t>
            </a:r>
          </a:p>
          <a:p>
            <a:r>
              <a:rPr lang="en-CA" sz="2400" dirty="0"/>
              <a:t>Intellectual property</a:t>
            </a:r>
          </a:p>
          <a:p>
            <a:r>
              <a:rPr lang="en-CA" sz="2400" dirty="0"/>
              <a:t>Decreased revenue from fines</a:t>
            </a:r>
          </a:p>
          <a:p>
            <a:r>
              <a:rPr lang="en-CA" sz="2400" dirty="0"/>
              <a:t>Not capital light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11560" y="3467137"/>
            <a:ext cx="439248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Raleway" panose="020B0503030101060003" pitchFamily="34" charset="0"/>
              </a:rPr>
              <a:t>Limited time, given school</a:t>
            </a:r>
          </a:p>
        </p:txBody>
      </p:sp>
    </p:spTree>
    <p:extLst>
      <p:ext uri="{BB962C8B-B14F-4D97-AF65-F5344CB8AC3E}">
        <p14:creationId xmlns:p14="http://schemas.microsoft.com/office/powerpoint/2010/main" val="139504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Frames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u="sng" dirty="0"/>
              <a:t>Time Frame</a:t>
            </a:r>
          </a:p>
          <a:p>
            <a:r>
              <a:rPr lang="en-CA" sz="2400" dirty="0"/>
              <a:t>4-6 months for a prototype</a:t>
            </a:r>
          </a:p>
          <a:p>
            <a:r>
              <a:rPr lang="en-CA" sz="2400" dirty="0"/>
              <a:t>1 year after prototype for pilot</a:t>
            </a:r>
          </a:p>
          <a:p>
            <a:endParaRPr lang="en-CA" sz="2400" dirty="0"/>
          </a:p>
          <a:p>
            <a:pPr marL="0" indent="0">
              <a:buNone/>
            </a:pPr>
            <a:r>
              <a:rPr lang="en-CA" sz="2400" u="sng" dirty="0"/>
              <a:t>Next steps </a:t>
            </a:r>
          </a:p>
          <a:p>
            <a:r>
              <a:rPr lang="en-CA" sz="2400" dirty="0"/>
              <a:t>Development of optical character recognition</a:t>
            </a:r>
          </a:p>
        </p:txBody>
      </p:sp>
    </p:spTree>
    <p:extLst>
      <p:ext uri="{BB962C8B-B14F-4D97-AF65-F5344CB8AC3E}">
        <p14:creationId xmlns:p14="http://schemas.microsoft.com/office/powerpoint/2010/main" val="292182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>
                <a:ea typeface="Verdana" panose="020B0604030504040204" pitchFamily="34" charset="0"/>
                <a:cs typeface="Verdana" panose="020B0604030504040204" pitchFamily="34" charset="0"/>
              </a:rPr>
              <a:t>March 2016 Waterloo </a:t>
            </a:r>
            <a:br>
              <a:rPr lang="en-CA" sz="3600" dirty="0"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CA" sz="3600" dirty="0">
                <a:ea typeface="Verdana" panose="020B0604030504040204" pitchFamily="34" charset="0"/>
                <a:cs typeface="Verdana" panose="020B0604030504040204" pitchFamily="34" charset="0"/>
              </a:rPr>
              <a:t>Wearable &amp; </a:t>
            </a:r>
            <a:r>
              <a:rPr lang="en-CA" sz="3600" dirty="0" err="1"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CA" sz="3600" dirty="0">
                <a:ea typeface="Verdana" panose="020B0604030504040204" pitchFamily="34" charset="0"/>
                <a:cs typeface="Verdana" panose="020B0604030504040204" pitchFamily="34" charset="0"/>
              </a:rPr>
              <a:t> Hackathon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99" y="1772816"/>
            <a:ext cx="6790602" cy="4525963"/>
          </a:xfrm>
        </p:spPr>
      </p:pic>
    </p:spTree>
    <p:extLst>
      <p:ext uri="{BB962C8B-B14F-4D97-AF65-F5344CB8AC3E}">
        <p14:creationId xmlns:p14="http://schemas.microsoft.com/office/powerpoint/2010/main" val="135918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a typeface="Verdana" panose="020B0604030504040204" pitchFamily="34" charset="0"/>
                <a:cs typeface="Verdana" panose="020B0604030504040204" pitchFamily="34" charset="0"/>
              </a:rPr>
              <a:t>Team</a:t>
            </a:r>
          </a:p>
        </p:txBody>
      </p:sp>
      <p:sp>
        <p:nvSpPr>
          <p:cNvPr id="5" name="Oval 4"/>
          <p:cNvSpPr/>
          <p:nvPr/>
        </p:nvSpPr>
        <p:spPr>
          <a:xfrm>
            <a:off x="2375756" y="1857408"/>
            <a:ext cx="1872208" cy="190104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err="1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Arsam</a:t>
            </a:r>
            <a:r>
              <a:rPr lang="en-CA" sz="2400" b="1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endParaRPr lang="en-CA" sz="500" dirty="0">
              <a:solidFill>
                <a:schemeClr val="tx1"/>
              </a:solidFill>
              <a:latin typeface="Raleway" panose="020B05030301010600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CA" sz="1600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Electrical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Engineer</a:t>
            </a:r>
            <a:endParaRPr lang="en-CA" sz="1400" dirty="0">
              <a:solidFill>
                <a:schemeClr val="tx1"/>
              </a:solidFill>
              <a:latin typeface="Raleway" panose="020B05030301010600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75756" y="4152509"/>
            <a:ext cx="1872208" cy="190104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Paul</a:t>
            </a:r>
          </a:p>
          <a:p>
            <a:pPr algn="ctr"/>
            <a:endParaRPr lang="en-CA" sz="500" dirty="0">
              <a:solidFill>
                <a:schemeClr val="tx1"/>
              </a:solidFill>
              <a:latin typeface="Raleway" panose="020B05030301010600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CA" sz="1600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Engineer</a:t>
            </a:r>
          </a:p>
        </p:txBody>
      </p:sp>
      <p:sp>
        <p:nvSpPr>
          <p:cNvPr id="19" name="Oval 18"/>
          <p:cNvSpPr/>
          <p:nvPr/>
        </p:nvSpPr>
        <p:spPr>
          <a:xfrm>
            <a:off x="4860032" y="1857408"/>
            <a:ext cx="1872208" cy="190104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err="1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Hrishi</a:t>
            </a:r>
            <a:r>
              <a:rPr lang="en-CA" sz="2400" b="1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endParaRPr lang="en-CA" sz="600" dirty="0">
              <a:solidFill>
                <a:schemeClr val="tx1"/>
              </a:solidFill>
              <a:latin typeface="Raleway" panose="020B05030301010600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CA" sz="1600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Science</a:t>
            </a:r>
            <a:endParaRPr lang="en-CA" sz="1200" dirty="0">
              <a:solidFill>
                <a:schemeClr val="tx1"/>
              </a:solidFill>
              <a:latin typeface="Raleway" panose="020B05030301010600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60032" y="4149080"/>
            <a:ext cx="1872208" cy="190104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Scott</a:t>
            </a:r>
          </a:p>
          <a:p>
            <a:pPr algn="ctr"/>
            <a:endParaRPr lang="en-CA" sz="500" dirty="0">
              <a:solidFill>
                <a:schemeClr val="tx1"/>
              </a:solidFill>
              <a:latin typeface="Raleway" panose="020B05030301010600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CA" sz="1600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Science</a:t>
            </a:r>
          </a:p>
        </p:txBody>
      </p:sp>
      <p:cxnSp>
        <p:nvCxnSpPr>
          <p:cNvPr id="4" name="Straight Connector 3"/>
          <p:cNvCxnSpPr>
            <a:stCxn id="5" idx="6"/>
            <a:endCxn id="19" idx="2"/>
          </p:cNvCxnSpPr>
          <p:nvPr/>
        </p:nvCxnSpPr>
        <p:spPr>
          <a:xfrm>
            <a:off x="4247964" y="2807929"/>
            <a:ext cx="612068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9" idx="4"/>
            <a:endCxn id="20" idx="0"/>
          </p:cNvCxnSpPr>
          <p:nvPr/>
        </p:nvCxnSpPr>
        <p:spPr>
          <a:xfrm>
            <a:off x="5796136" y="3758449"/>
            <a:ext cx="0" cy="390631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12" idx="0"/>
          </p:cNvCxnSpPr>
          <p:nvPr/>
        </p:nvCxnSpPr>
        <p:spPr>
          <a:xfrm>
            <a:off x="3311860" y="3758449"/>
            <a:ext cx="0" cy="39406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6"/>
            <a:endCxn id="20" idx="2"/>
          </p:cNvCxnSpPr>
          <p:nvPr/>
        </p:nvCxnSpPr>
        <p:spPr>
          <a:xfrm flipV="1">
            <a:off x="4247964" y="5099601"/>
            <a:ext cx="612068" cy="3429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5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971600" y="1916832"/>
            <a:ext cx="7202096" cy="115212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ctr">
              <a:buNone/>
            </a:pPr>
            <a:endParaRPr lang="en-CA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CA" sz="2400" b="1" dirty="0" err="1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Paku</a:t>
            </a:r>
            <a:r>
              <a:rPr lang="en-CA" sz="24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CA" sz="2400" b="1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(On-Street Park &amp; Walk System)</a:t>
            </a:r>
          </a:p>
          <a:p>
            <a:pPr marL="0" indent="0" algn="ctr">
              <a:buNone/>
            </a:pPr>
            <a:endParaRPr lang="en-CA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endParaRPr lang="en-CA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endParaRPr lang="en-CA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endParaRPr lang="en-CA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endParaRPr lang="en-CA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endParaRPr lang="en-CA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endParaRPr lang="en-CA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71600" y="3212976"/>
            <a:ext cx="7202096" cy="1800200"/>
            <a:chOff x="1322597" y="2276872"/>
            <a:chExt cx="6491058" cy="1238436"/>
          </a:xfrm>
        </p:grpSpPr>
        <p:sp>
          <p:nvSpPr>
            <p:cNvPr id="12" name="Rectangle 11"/>
            <p:cNvSpPr/>
            <p:nvPr/>
          </p:nvSpPr>
          <p:spPr>
            <a:xfrm>
              <a:off x="1322597" y="2276872"/>
              <a:ext cx="1817169" cy="1238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  <a:latin typeface="Raleway" panose="020B0503030101060003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Smart Parking </a:t>
              </a:r>
            </a:p>
            <a:p>
              <a:pPr algn="ctr"/>
              <a:r>
                <a:rPr lang="en-CA" dirty="0">
                  <a:solidFill>
                    <a:schemeClr val="tx1"/>
                  </a:solidFill>
                  <a:latin typeface="Raleway" panose="020B0503030101060003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Meter</a:t>
              </a:r>
              <a:endParaRPr lang="en-US" dirty="0">
                <a:solidFill>
                  <a:schemeClr val="tx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03380" y="2276872"/>
              <a:ext cx="1934132" cy="1238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  <a:latin typeface="Raleway" panose="020B0503030101060003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License Plate Recognition</a:t>
              </a:r>
              <a:endParaRPr lang="en-US" dirty="0">
                <a:solidFill>
                  <a:schemeClr val="tx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99960" y="2276872"/>
              <a:ext cx="1813695" cy="1238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  <a:latin typeface="Raleway" panose="020B0503030101060003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Software Infrastructure &amp; Environment</a:t>
              </a:r>
            </a:p>
          </p:txBody>
        </p:sp>
      </p:grpSp>
      <p:sp>
        <p:nvSpPr>
          <p:cNvPr id="5" name="Plus 4"/>
          <p:cNvSpPr/>
          <p:nvPr/>
        </p:nvSpPr>
        <p:spPr>
          <a:xfrm>
            <a:off x="3100360" y="3969060"/>
            <a:ext cx="288032" cy="288032"/>
          </a:xfrm>
          <a:prstGeom prst="mathPlus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5760758" y="3969060"/>
            <a:ext cx="288032" cy="288032"/>
          </a:xfrm>
          <a:prstGeom prst="mathPlus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15530" y="5445224"/>
            <a:ext cx="5328592" cy="863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err="1"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Paku</a:t>
            </a:r>
            <a:r>
              <a:rPr lang="en-CA" sz="2000" dirty="0"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Internet of Things opportunity!</a:t>
            </a:r>
          </a:p>
        </p:txBody>
      </p:sp>
    </p:spTree>
    <p:extLst>
      <p:ext uri="{BB962C8B-B14F-4D97-AF65-F5344CB8AC3E}">
        <p14:creationId xmlns:p14="http://schemas.microsoft.com/office/powerpoint/2010/main" val="256582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CA" sz="15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CA" b="1" dirty="0">
                <a:ea typeface="Verdana" panose="020B0604030504040204" pitchFamily="34" charset="0"/>
                <a:cs typeface="Verdana" panose="020B0604030504040204" pitchFamily="34" charset="0"/>
              </a:rPr>
              <a:t>“Parking will be a hands-free,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CA" b="1" dirty="0">
                <a:ea typeface="Verdana" panose="020B0604030504040204" pitchFamily="34" charset="0"/>
                <a:cs typeface="Verdana" panose="020B0604030504040204" pitchFamily="34" charset="0"/>
              </a:rPr>
              <a:t>completely automated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CA" b="1" dirty="0">
                <a:ea typeface="Verdana" panose="020B0604030504040204" pitchFamily="34" charset="0"/>
                <a:cs typeface="Verdana" panose="020B0604030504040204" pitchFamily="34" charset="0"/>
              </a:rPr>
              <a:t>transaction”</a:t>
            </a:r>
          </a:p>
          <a:p>
            <a:pPr marL="0" indent="0" algn="ctr">
              <a:spcBef>
                <a:spcPts val="0"/>
              </a:spcBef>
              <a:buNone/>
            </a:pPr>
            <a:endParaRPr lang="en-CA" sz="2400" dirty="0">
              <a:ea typeface="Verdana" panose="020B0604030504040204" pitchFamily="34" charset="0"/>
              <a:cs typeface="Verdana" panose="020B0604030504040204" pitchFamily="34" charset="0"/>
              <a:sym typeface="Wingdings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2000" dirty="0"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Charging based on exact parking duration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2000" dirty="0"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Almost eliminates need for enforcement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2000" dirty="0"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Includes benefits of other smart parking meter solutions: demand-based pricing, parking guidance map apps, management analytics, etc.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79712" y="5597202"/>
            <a:ext cx="5328592" cy="71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CA" sz="2000" dirty="0">
                <a:latin typeface="Raleway" panose="020B0503030101060003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A smartphone is not even needed!</a:t>
            </a:r>
            <a:endParaRPr lang="en-CA" sz="2000" dirty="0">
              <a:latin typeface="Raleway" panose="020B05030301010600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Parking is a $100 billion per year market globally </a:t>
            </a:r>
            <a:r>
              <a:rPr lang="en-CA" sz="2400" baseline="30000" dirty="0"/>
              <a:t>1</a:t>
            </a:r>
            <a:endParaRPr lang="en-CA" sz="2400" dirty="0"/>
          </a:p>
          <a:p>
            <a:r>
              <a:rPr lang="en-CA" sz="2400" dirty="0"/>
              <a:t>Smart parking segment was $40 million in 2015, with expected CAGR of 26% </a:t>
            </a:r>
            <a:r>
              <a:rPr lang="en-CA" sz="2400" baseline="30000" dirty="0"/>
              <a:t>2</a:t>
            </a:r>
            <a:endParaRPr lang="en-CA" sz="2400" dirty="0"/>
          </a:p>
          <a:p>
            <a:r>
              <a:rPr lang="en-CA" sz="2400" dirty="0"/>
              <a:t>On-street parking represents 1/3 of parking revenues and controlled by cities &amp; municipalities</a:t>
            </a:r>
          </a:p>
          <a:p>
            <a:r>
              <a:rPr lang="en-CA" sz="2400" dirty="0"/>
              <a:t>Existing “smart” parking meters cost $500 - $1000 per meter</a:t>
            </a:r>
          </a:p>
          <a:p>
            <a:r>
              <a:rPr lang="en-CA" sz="2400" b="1" dirty="0"/>
              <a:t>Business model: </a:t>
            </a:r>
            <a:r>
              <a:rPr lang="en-CA" sz="2400" dirty="0"/>
              <a:t>Infrastructure As A Service (IaaS)</a:t>
            </a:r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r>
              <a:rPr lang="en-CA" sz="1400" baseline="30000" dirty="0"/>
              <a:t>1</a:t>
            </a:r>
            <a:r>
              <a:rPr lang="en-CA" sz="1400" dirty="0"/>
              <a:t> Frost &amp; Sullivan</a:t>
            </a:r>
          </a:p>
          <a:p>
            <a:pPr marL="0" indent="0">
              <a:buNone/>
            </a:pPr>
            <a:r>
              <a:rPr lang="en-CA" sz="1400" baseline="30000" dirty="0"/>
              <a:t>2</a:t>
            </a:r>
            <a:r>
              <a:rPr lang="en-CA" sz="1400" dirty="0"/>
              <a:t> Navigant Research</a:t>
            </a:r>
            <a:endParaRPr lang="en-CA" sz="1400" baseline="30000" dirty="0"/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67810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Existing Related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“Smart” parking meters: meters with payment options (e.g. coin, card or phone)</a:t>
            </a:r>
          </a:p>
          <a:p>
            <a:r>
              <a:rPr lang="en-CA" sz="2400" dirty="0"/>
              <a:t>Parking spot occupancy sensors</a:t>
            </a:r>
          </a:p>
          <a:p>
            <a:r>
              <a:rPr lang="en-CA" sz="2400" dirty="0"/>
              <a:t>Off-Street (i.e. parking lot) physical parking guidance systems</a:t>
            </a:r>
          </a:p>
          <a:p>
            <a:r>
              <a:rPr lang="en-CA" sz="2400" dirty="0"/>
              <a:t>Smartphone apps mapping available parking spots, price and allowing reservations</a:t>
            </a:r>
          </a:p>
          <a:p>
            <a:r>
              <a:rPr lang="en-CA" sz="2400" dirty="0"/>
              <a:t>License Plate Recognition systems are in wide use, e.g. police vehicles, highway toll collection</a:t>
            </a:r>
          </a:p>
        </p:txBody>
      </p:sp>
    </p:spTree>
    <p:extLst>
      <p:ext uri="{BB962C8B-B14F-4D97-AF65-F5344CB8AC3E}">
        <p14:creationId xmlns:p14="http://schemas.microsoft.com/office/powerpoint/2010/main" val="388090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Typical User Experience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59832" y="1556793"/>
            <a:ext cx="5112568" cy="4721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5282"/>
            <a:ext cx="7205412" cy="3813958"/>
          </a:xfrm>
        </p:spPr>
      </p:pic>
    </p:spTree>
    <p:extLst>
      <p:ext uri="{BB962C8B-B14F-4D97-AF65-F5344CB8AC3E}">
        <p14:creationId xmlns:p14="http://schemas.microsoft.com/office/powerpoint/2010/main" val="132830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PAKU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dirty="0"/>
              <a:t>License plate recognized using low-cost camera and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Accesses cloud-based CMS and checks that customer has an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An entry is made in customer’s account, recording time and parking spot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Large LED on parking meter turns green, indicating that customer is good to park &amp; walk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Car driving away is recognized, CMS system is accessed to record departure time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Email receipt is sent to customer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Design focus will be on “edge cases”, including new customer and  camera blockage scenarios</a:t>
            </a:r>
          </a:p>
        </p:txBody>
      </p:sp>
    </p:spTree>
    <p:extLst>
      <p:ext uri="{BB962C8B-B14F-4D97-AF65-F5344CB8AC3E}">
        <p14:creationId xmlns:p14="http://schemas.microsoft.com/office/powerpoint/2010/main" val="136272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371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Lemon/Milk</vt:lpstr>
      <vt:lpstr>Raleway</vt:lpstr>
      <vt:lpstr>Verdana</vt:lpstr>
      <vt:lpstr>Wingdings</vt:lpstr>
      <vt:lpstr>Office Theme</vt:lpstr>
      <vt:lpstr>PAku</vt:lpstr>
      <vt:lpstr>March 2016 Waterloo  Wearable &amp; IoT Hackathon</vt:lpstr>
      <vt:lpstr>Team</vt:lpstr>
      <vt:lpstr>Overview</vt:lpstr>
      <vt:lpstr>VISION</vt:lpstr>
      <vt:lpstr>Market Opportunity</vt:lpstr>
      <vt:lpstr>Existing Related Solutions</vt:lpstr>
      <vt:lpstr>Typical User Experience</vt:lpstr>
      <vt:lpstr>PAKU SYSTEM</vt:lpstr>
      <vt:lpstr>Challenges</vt:lpstr>
      <vt:lpstr>Time Frames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Pakü</dc:title>
  <dc:creator>Ali Golriz</dc:creator>
  <cp:lastModifiedBy>Asus</cp:lastModifiedBy>
  <cp:revision>34</cp:revision>
  <dcterms:created xsi:type="dcterms:W3CDTF">2016-05-23T12:32:31Z</dcterms:created>
  <dcterms:modified xsi:type="dcterms:W3CDTF">2016-05-24T18:40:26Z</dcterms:modified>
</cp:coreProperties>
</file>