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3"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1" d="100"/>
          <a:sy n="81" d="100"/>
        </p:scale>
        <p:origin x="69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5/21/2024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8708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64257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5/21/2024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6530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5/21/2024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18103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5/21/2024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67476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89131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88481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369401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5/21/2024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366789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53454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08377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t>5/21/2024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963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5/21/2024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683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5/21/2024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62917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7224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5423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28060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3174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5/21/2024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3376241"/>
      </p:ext>
    </p:extLst>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2079" y="981202"/>
            <a:ext cx="9681263" cy="2528547"/>
          </a:xfrm>
        </p:spPr>
        <p:txBody>
          <a:bodyPr/>
          <a:lstStyle/>
          <a:p>
            <a:r>
              <a:rPr lang="en-US" b="1" dirty="0" smtClean="0"/>
              <a:t>Hotel </a:t>
            </a:r>
            <a:r>
              <a:rPr lang="en-US" b="1" dirty="0"/>
              <a:t>R</a:t>
            </a:r>
            <a:r>
              <a:rPr lang="en-US" b="1" dirty="0" smtClean="0"/>
              <a:t>eservation Analysis</a:t>
            </a:r>
            <a:endParaRPr lang="en-US" b="1" dirty="0"/>
          </a:p>
        </p:txBody>
      </p:sp>
      <p:sp>
        <p:nvSpPr>
          <p:cNvPr id="3" name="Subtitle 2"/>
          <p:cNvSpPr>
            <a:spLocks noGrp="1"/>
          </p:cNvSpPr>
          <p:nvPr>
            <p:ph type="subTitle" idx="1"/>
          </p:nvPr>
        </p:nvSpPr>
        <p:spPr>
          <a:xfrm>
            <a:off x="1628182" y="3509749"/>
            <a:ext cx="8689976" cy="1371599"/>
          </a:xfrm>
        </p:spPr>
        <p:txBody>
          <a:bodyPr/>
          <a:lstStyle/>
          <a:p>
            <a:r>
              <a:rPr lang="en-US" b="1" dirty="0" smtClean="0">
                <a:solidFill>
                  <a:schemeClr val="tx1"/>
                </a:solidFill>
              </a:rPr>
              <a:t>     </a:t>
            </a:r>
            <a:r>
              <a:rPr lang="en-US" b="1" dirty="0" err="1" smtClean="0">
                <a:solidFill>
                  <a:schemeClr val="tx1"/>
                </a:solidFill>
              </a:rPr>
              <a:t>Mentorness</a:t>
            </a:r>
            <a:r>
              <a:rPr lang="en-US" b="1" dirty="0" smtClean="0">
                <a:solidFill>
                  <a:schemeClr val="tx1"/>
                </a:solidFill>
              </a:rPr>
              <a:t> | Internship | SQL</a:t>
            </a:r>
            <a:endParaRPr lang="en-US" b="1" dirty="0">
              <a:solidFill>
                <a:schemeClr val="tx1"/>
              </a:solidFill>
            </a:endParaRPr>
          </a:p>
        </p:txBody>
      </p:sp>
    </p:spTree>
    <p:extLst>
      <p:ext uri="{BB962C8B-B14F-4D97-AF65-F5344CB8AC3E}">
        <p14:creationId xmlns:p14="http://schemas.microsoft.com/office/powerpoint/2010/main" val="6257348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14793" y="405229"/>
            <a:ext cx="5713532" cy="1001947"/>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Problem Statement 07:</a:t>
            </a:r>
            <a:br>
              <a:rPr lang="en-US" b="1" dirty="0" smtClean="0"/>
            </a:b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1585433" y="2272826"/>
            <a:ext cx="4023515" cy="479802"/>
          </a:xfrm>
        </p:spPr>
        <p:txBody>
          <a:bodyPr>
            <a:normAutofit/>
          </a:bodyPr>
          <a:lstStyle/>
          <a:p>
            <a:pPr marL="0" indent="0" algn="ctr">
              <a:buNone/>
            </a:pPr>
            <a:r>
              <a:rPr lang="en-US" sz="2000" b="1" dirty="0" smtClean="0">
                <a:latin typeface="Times New Roman" panose="02020603050405020304" pitchFamily="18" charset="0"/>
                <a:cs typeface="Times New Roman" panose="02020603050405020304" pitchFamily="18" charset="0"/>
              </a:rPr>
              <a:t>SQL Query:</a:t>
            </a:r>
            <a:endParaRPr lang="en-US" sz="2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820854" y="1386438"/>
            <a:ext cx="1147825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What is the highest and lowest lead time for reservations?</a:t>
            </a:r>
          </a:p>
        </p:txBody>
      </p:sp>
      <p:sp>
        <p:nvSpPr>
          <p:cNvPr id="8" name="TextBox 7"/>
          <p:cNvSpPr txBox="1"/>
          <p:nvPr/>
        </p:nvSpPr>
        <p:spPr>
          <a:xfrm>
            <a:off x="7413867" y="2268592"/>
            <a:ext cx="3907410"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Query Result:</a:t>
            </a:r>
            <a:endParaRPr lang="en-US" sz="2000"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1363882" y="2752628"/>
            <a:ext cx="4808048" cy="1244337"/>
          </a:xfrm>
          <a:prstGeom prst="rect">
            <a:avLst/>
          </a:prstGeom>
        </p:spPr>
      </p:pic>
      <p:pic>
        <p:nvPicPr>
          <p:cNvPr id="9" name="Picture 8"/>
          <p:cNvPicPr>
            <a:picLocks noChangeAspect="1"/>
          </p:cNvPicPr>
          <p:nvPr/>
        </p:nvPicPr>
        <p:blipFill>
          <a:blip r:embed="rId3"/>
          <a:stretch>
            <a:fillRect/>
          </a:stretch>
        </p:blipFill>
        <p:spPr>
          <a:xfrm>
            <a:off x="7559983" y="2771074"/>
            <a:ext cx="3448762" cy="1207444"/>
          </a:xfrm>
          <a:prstGeom prst="rect">
            <a:avLst/>
          </a:prstGeom>
        </p:spPr>
      </p:pic>
    </p:spTree>
    <p:extLst>
      <p:ext uri="{BB962C8B-B14F-4D97-AF65-F5344CB8AC3E}">
        <p14:creationId xmlns:p14="http://schemas.microsoft.com/office/powerpoint/2010/main" val="31539668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14793" y="405229"/>
            <a:ext cx="5713532" cy="1001947"/>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Problem Statement 08:</a:t>
            </a:r>
            <a:br>
              <a:rPr lang="en-US" b="1" dirty="0" smtClean="0"/>
            </a:b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1585433" y="2272826"/>
            <a:ext cx="4023515" cy="479802"/>
          </a:xfrm>
        </p:spPr>
        <p:txBody>
          <a:bodyPr>
            <a:normAutofit/>
          </a:bodyPr>
          <a:lstStyle/>
          <a:p>
            <a:pPr marL="0" indent="0" algn="ctr">
              <a:buNone/>
            </a:pPr>
            <a:r>
              <a:rPr lang="en-US" sz="2000" b="1" dirty="0" smtClean="0">
                <a:latin typeface="Times New Roman" panose="02020603050405020304" pitchFamily="18" charset="0"/>
                <a:cs typeface="Times New Roman" panose="02020603050405020304" pitchFamily="18" charset="0"/>
              </a:rPr>
              <a:t>SQL Query:</a:t>
            </a:r>
            <a:endParaRPr lang="en-US" sz="2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363882" y="1385194"/>
            <a:ext cx="1147825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What is the most common market segment type for reservations?</a:t>
            </a:r>
          </a:p>
        </p:txBody>
      </p:sp>
      <p:sp>
        <p:nvSpPr>
          <p:cNvPr id="8" name="TextBox 7"/>
          <p:cNvSpPr txBox="1"/>
          <p:nvPr/>
        </p:nvSpPr>
        <p:spPr>
          <a:xfrm>
            <a:off x="7413867" y="2268592"/>
            <a:ext cx="3907410"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Query Result:</a:t>
            </a:r>
            <a:endParaRPr lang="en-US" sz="20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585433" y="2752628"/>
            <a:ext cx="3870914" cy="1913640"/>
          </a:xfrm>
          <a:prstGeom prst="rect">
            <a:avLst/>
          </a:prstGeom>
        </p:spPr>
      </p:pic>
      <p:pic>
        <p:nvPicPr>
          <p:cNvPr id="6" name="Picture 5"/>
          <p:cNvPicPr>
            <a:picLocks noChangeAspect="1"/>
          </p:cNvPicPr>
          <p:nvPr/>
        </p:nvPicPr>
        <p:blipFill>
          <a:blip r:embed="rId3"/>
          <a:stretch>
            <a:fillRect/>
          </a:stretch>
        </p:blipFill>
        <p:spPr>
          <a:xfrm>
            <a:off x="7477145" y="2847905"/>
            <a:ext cx="3175882" cy="1723085"/>
          </a:xfrm>
          <a:prstGeom prst="rect">
            <a:avLst/>
          </a:prstGeom>
        </p:spPr>
      </p:pic>
    </p:spTree>
    <p:extLst>
      <p:ext uri="{BB962C8B-B14F-4D97-AF65-F5344CB8AC3E}">
        <p14:creationId xmlns:p14="http://schemas.microsoft.com/office/powerpoint/2010/main" val="13966660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14793" y="405229"/>
            <a:ext cx="5713532" cy="1001947"/>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Problem Statement 09:</a:t>
            </a:r>
            <a:br>
              <a:rPr lang="en-US" b="1" dirty="0" smtClean="0"/>
            </a:b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1585433" y="2272826"/>
            <a:ext cx="4023515" cy="479802"/>
          </a:xfrm>
        </p:spPr>
        <p:txBody>
          <a:bodyPr>
            <a:normAutofit/>
          </a:bodyPr>
          <a:lstStyle/>
          <a:p>
            <a:pPr marL="0" indent="0" algn="ctr">
              <a:buNone/>
            </a:pPr>
            <a:r>
              <a:rPr lang="en-US" sz="2000" b="1" dirty="0" smtClean="0">
                <a:latin typeface="Times New Roman" panose="02020603050405020304" pitchFamily="18" charset="0"/>
                <a:cs typeface="Times New Roman" panose="02020603050405020304" pitchFamily="18" charset="0"/>
              </a:rPr>
              <a:t>SQL Query:</a:t>
            </a:r>
            <a:endParaRPr lang="en-US" sz="2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462863" y="1394161"/>
            <a:ext cx="1147825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How many reservations have a booking status of "Confirmed"?</a:t>
            </a:r>
          </a:p>
        </p:txBody>
      </p:sp>
      <p:sp>
        <p:nvSpPr>
          <p:cNvPr id="8" name="TextBox 7"/>
          <p:cNvSpPr txBox="1"/>
          <p:nvPr/>
        </p:nvSpPr>
        <p:spPr>
          <a:xfrm>
            <a:off x="7413867" y="2268592"/>
            <a:ext cx="3907410"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Query Result:</a:t>
            </a:r>
            <a:endParaRPr lang="en-US" sz="2000"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796034" y="2752628"/>
            <a:ext cx="5613879" cy="1574275"/>
          </a:xfrm>
          <a:prstGeom prst="rect">
            <a:avLst/>
          </a:prstGeom>
        </p:spPr>
      </p:pic>
      <p:pic>
        <p:nvPicPr>
          <p:cNvPr id="9" name="Picture 8"/>
          <p:cNvPicPr>
            <a:picLocks noChangeAspect="1"/>
          </p:cNvPicPr>
          <p:nvPr/>
        </p:nvPicPr>
        <p:blipFill>
          <a:blip r:embed="rId3"/>
          <a:stretch>
            <a:fillRect/>
          </a:stretch>
        </p:blipFill>
        <p:spPr>
          <a:xfrm>
            <a:off x="7700161" y="2864370"/>
            <a:ext cx="2941874" cy="1391832"/>
          </a:xfrm>
          <a:prstGeom prst="rect">
            <a:avLst/>
          </a:prstGeom>
        </p:spPr>
      </p:pic>
    </p:spTree>
    <p:extLst>
      <p:ext uri="{BB962C8B-B14F-4D97-AF65-F5344CB8AC3E}">
        <p14:creationId xmlns:p14="http://schemas.microsoft.com/office/powerpoint/2010/main" val="30502187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14793" y="405229"/>
            <a:ext cx="5713532" cy="1001947"/>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Problem Statement 10:</a:t>
            </a:r>
            <a:br>
              <a:rPr lang="en-US" b="1" dirty="0" smtClean="0"/>
            </a:b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1585433" y="2272826"/>
            <a:ext cx="4023515" cy="479802"/>
          </a:xfrm>
        </p:spPr>
        <p:txBody>
          <a:bodyPr>
            <a:normAutofit/>
          </a:bodyPr>
          <a:lstStyle/>
          <a:p>
            <a:pPr marL="0" indent="0" algn="ctr">
              <a:buNone/>
            </a:pPr>
            <a:r>
              <a:rPr lang="en-US" sz="2000" b="1" dirty="0" smtClean="0">
                <a:latin typeface="Times New Roman" panose="02020603050405020304" pitchFamily="18" charset="0"/>
                <a:cs typeface="Times New Roman" panose="02020603050405020304" pitchFamily="18" charset="0"/>
              </a:rPr>
              <a:t>SQL Query:</a:t>
            </a:r>
            <a:endParaRPr lang="en-US" sz="2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77382" y="1407176"/>
            <a:ext cx="1147825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What is the total number of adults and children across all reservations?</a:t>
            </a:r>
          </a:p>
        </p:txBody>
      </p:sp>
      <p:sp>
        <p:nvSpPr>
          <p:cNvPr id="8" name="TextBox 7"/>
          <p:cNvSpPr txBox="1"/>
          <p:nvPr/>
        </p:nvSpPr>
        <p:spPr>
          <a:xfrm>
            <a:off x="7413867" y="2268592"/>
            <a:ext cx="3907410"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Query Result:</a:t>
            </a:r>
            <a:endParaRPr lang="en-US" sz="20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678835" y="2752628"/>
            <a:ext cx="3836709" cy="2186513"/>
          </a:xfrm>
          <a:prstGeom prst="rect">
            <a:avLst/>
          </a:prstGeom>
        </p:spPr>
      </p:pic>
      <p:pic>
        <p:nvPicPr>
          <p:cNvPr id="6" name="Picture 5"/>
          <p:cNvPicPr>
            <a:picLocks noChangeAspect="1"/>
          </p:cNvPicPr>
          <p:nvPr/>
        </p:nvPicPr>
        <p:blipFill>
          <a:blip r:embed="rId3"/>
          <a:stretch>
            <a:fillRect/>
          </a:stretch>
        </p:blipFill>
        <p:spPr>
          <a:xfrm>
            <a:off x="7946796" y="3059639"/>
            <a:ext cx="2945876" cy="1110476"/>
          </a:xfrm>
          <a:prstGeom prst="rect">
            <a:avLst/>
          </a:prstGeom>
        </p:spPr>
      </p:pic>
    </p:spTree>
    <p:extLst>
      <p:ext uri="{BB962C8B-B14F-4D97-AF65-F5344CB8AC3E}">
        <p14:creationId xmlns:p14="http://schemas.microsoft.com/office/powerpoint/2010/main" val="26492164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14793" y="405229"/>
            <a:ext cx="5713532" cy="1001947"/>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Problem Statement 11:</a:t>
            </a:r>
            <a:br>
              <a:rPr lang="en-US" b="1" dirty="0" smtClean="0"/>
            </a:b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1585433" y="2272826"/>
            <a:ext cx="4023515" cy="479802"/>
          </a:xfrm>
        </p:spPr>
        <p:txBody>
          <a:bodyPr>
            <a:normAutofit/>
          </a:bodyPr>
          <a:lstStyle/>
          <a:p>
            <a:pPr marL="0" indent="0" algn="ctr">
              <a:buNone/>
            </a:pPr>
            <a:r>
              <a:rPr lang="en-US" sz="2000" b="1" dirty="0" smtClean="0">
                <a:latin typeface="Times New Roman" panose="02020603050405020304" pitchFamily="18" charset="0"/>
                <a:cs typeface="Times New Roman" panose="02020603050405020304" pitchFamily="18" charset="0"/>
              </a:rPr>
              <a:t>SQL Query:</a:t>
            </a:r>
            <a:endParaRPr lang="en-US" sz="2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16107" y="1425313"/>
            <a:ext cx="11478258"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What is the average number of weekend nights for reservations </a:t>
            </a:r>
            <a:r>
              <a:rPr lang="en-US" sz="2400" dirty="0" smtClean="0">
                <a:latin typeface="Times New Roman" panose="02020603050405020304" pitchFamily="18" charset="0"/>
                <a:cs typeface="Times New Roman" panose="02020603050405020304" pitchFamily="18" charset="0"/>
              </a:rPr>
              <a:t>involving children</a:t>
            </a:r>
            <a:r>
              <a:rPr lang="en-US" sz="2400" dirty="0">
                <a:latin typeface="Times New Roman" panose="02020603050405020304" pitchFamily="18" charset="0"/>
                <a:cs typeface="Times New Roman" panose="02020603050405020304" pitchFamily="18" charset="0"/>
              </a:rPr>
              <a:t>?</a:t>
            </a:r>
          </a:p>
        </p:txBody>
      </p:sp>
      <p:sp>
        <p:nvSpPr>
          <p:cNvPr id="8" name="TextBox 7"/>
          <p:cNvSpPr txBox="1"/>
          <p:nvPr/>
        </p:nvSpPr>
        <p:spPr>
          <a:xfrm>
            <a:off x="7413867" y="2268592"/>
            <a:ext cx="3907410"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Query Result:</a:t>
            </a:r>
            <a:endParaRPr lang="en-US" sz="2000"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1200731" y="2869812"/>
            <a:ext cx="4792918" cy="1480008"/>
          </a:xfrm>
          <a:prstGeom prst="rect">
            <a:avLst/>
          </a:prstGeom>
        </p:spPr>
      </p:pic>
      <p:pic>
        <p:nvPicPr>
          <p:cNvPr id="9" name="Picture 8"/>
          <p:cNvPicPr>
            <a:picLocks noChangeAspect="1"/>
          </p:cNvPicPr>
          <p:nvPr/>
        </p:nvPicPr>
        <p:blipFill>
          <a:blip r:embed="rId3"/>
          <a:stretch>
            <a:fillRect/>
          </a:stretch>
        </p:blipFill>
        <p:spPr>
          <a:xfrm>
            <a:off x="7509545" y="3050316"/>
            <a:ext cx="3191449" cy="997443"/>
          </a:xfrm>
          <a:prstGeom prst="rect">
            <a:avLst/>
          </a:prstGeom>
        </p:spPr>
      </p:pic>
    </p:spTree>
    <p:extLst>
      <p:ext uri="{BB962C8B-B14F-4D97-AF65-F5344CB8AC3E}">
        <p14:creationId xmlns:p14="http://schemas.microsoft.com/office/powerpoint/2010/main" val="4836268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14793" y="405229"/>
            <a:ext cx="5713532" cy="1001947"/>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Problem Statement 12:</a:t>
            </a:r>
            <a:br>
              <a:rPr lang="en-US" b="1" dirty="0" smtClean="0"/>
            </a:b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1585433" y="2272826"/>
            <a:ext cx="4023515" cy="479802"/>
          </a:xfrm>
        </p:spPr>
        <p:txBody>
          <a:bodyPr>
            <a:normAutofit/>
          </a:bodyPr>
          <a:lstStyle/>
          <a:p>
            <a:pPr marL="0" indent="0" algn="ctr">
              <a:buNone/>
            </a:pPr>
            <a:r>
              <a:rPr lang="en-US" sz="2000" b="1" dirty="0" smtClean="0">
                <a:latin typeface="Times New Roman" panose="02020603050405020304" pitchFamily="18" charset="0"/>
                <a:cs typeface="Times New Roman" panose="02020603050405020304" pitchFamily="18" charset="0"/>
              </a:rPr>
              <a:t>SQL Query:</a:t>
            </a:r>
            <a:endParaRPr lang="en-US" sz="2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585433" y="1425528"/>
            <a:ext cx="1147825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How many reservations were made in each month of the year?</a:t>
            </a:r>
          </a:p>
        </p:txBody>
      </p:sp>
      <p:sp>
        <p:nvSpPr>
          <p:cNvPr id="8" name="TextBox 7"/>
          <p:cNvSpPr txBox="1"/>
          <p:nvPr/>
        </p:nvSpPr>
        <p:spPr>
          <a:xfrm>
            <a:off x="7413867" y="2268592"/>
            <a:ext cx="3907410"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Query Result:</a:t>
            </a:r>
            <a:endParaRPr lang="en-US" sz="20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817965" y="2752628"/>
            <a:ext cx="5349902" cy="1858871"/>
          </a:xfrm>
          <a:prstGeom prst="rect">
            <a:avLst/>
          </a:prstGeom>
        </p:spPr>
      </p:pic>
      <p:pic>
        <p:nvPicPr>
          <p:cNvPr id="6" name="Picture 5"/>
          <p:cNvPicPr>
            <a:picLocks noChangeAspect="1"/>
          </p:cNvPicPr>
          <p:nvPr/>
        </p:nvPicPr>
        <p:blipFill>
          <a:blip r:embed="rId3"/>
          <a:stretch>
            <a:fillRect/>
          </a:stretch>
        </p:blipFill>
        <p:spPr>
          <a:xfrm>
            <a:off x="8050176" y="2752628"/>
            <a:ext cx="2634791" cy="2967092"/>
          </a:xfrm>
          <a:prstGeom prst="rect">
            <a:avLst/>
          </a:prstGeom>
        </p:spPr>
      </p:pic>
    </p:spTree>
    <p:extLst>
      <p:ext uri="{BB962C8B-B14F-4D97-AF65-F5344CB8AC3E}">
        <p14:creationId xmlns:p14="http://schemas.microsoft.com/office/powerpoint/2010/main" val="27464881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14793" y="405229"/>
            <a:ext cx="5713532" cy="1001947"/>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Problem Statement 13:</a:t>
            </a:r>
            <a:br>
              <a:rPr lang="en-US" b="1" dirty="0" smtClean="0"/>
            </a:b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1585433" y="2272826"/>
            <a:ext cx="4023515" cy="479802"/>
          </a:xfrm>
        </p:spPr>
        <p:txBody>
          <a:bodyPr>
            <a:normAutofit/>
          </a:bodyPr>
          <a:lstStyle/>
          <a:p>
            <a:pPr marL="0" indent="0" algn="ctr">
              <a:buNone/>
            </a:pPr>
            <a:r>
              <a:rPr lang="en-US" sz="2000" b="1" dirty="0" smtClean="0">
                <a:latin typeface="Times New Roman" panose="02020603050405020304" pitchFamily="18" charset="0"/>
                <a:cs typeface="Times New Roman" panose="02020603050405020304" pitchFamily="18" charset="0"/>
              </a:rPr>
              <a:t>SQL Query:</a:t>
            </a:r>
            <a:endParaRPr lang="en-US" sz="2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65278" y="1487033"/>
            <a:ext cx="1147825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What is the average number of nights (both weekend and weekday) spent by guests for each </a:t>
            </a:r>
            <a:r>
              <a:rPr lang="en-US" sz="2000" dirty="0" smtClean="0">
                <a:latin typeface="Times New Roman" panose="02020603050405020304" pitchFamily="18" charset="0"/>
                <a:cs typeface="Times New Roman" panose="02020603050405020304" pitchFamily="18" charset="0"/>
              </a:rPr>
              <a:t>room type</a:t>
            </a:r>
            <a:r>
              <a:rPr lang="en-US" sz="2000" dirty="0">
                <a:latin typeface="Times New Roman" panose="02020603050405020304" pitchFamily="18" charset="0"/>
                <a:cs typeface="Times New Roman" panose="02020603050405020304" pitchFamily="18" charset="0"/>
              </a:rPr>
              <a:t>?</a:t>
            </a:r>
          </a:p>
        </p:txBody>
      </p:sp>
      <p:sp>
        <p:nvSpPr>
          <p:cNvPr id="8" name="TextBox 7"/>
          <p:cNvSpPr txBox="1"/>
          <p:nvPr/>
        </p:nvSpPr>
        <p:spPr>
          <a:xfrm>
            <a:off x="7413867" y="2268592"/>
            <a:ext cx="3907410"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Query Result:</a:t>
            </a:r>
            <a:endParaRPr lang="en-US" sz="2000"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1284974" y="2799762"/>
            <a:ext cx="4629873" cy="2432114"/>
          </a:xfrm>
          <a:prstGeom prst="rect">
            <a:avLst/>
          </a:prstGeom>
        </p:spPr>
      </p:pic>
      <p:pic>
        <p:nvPicPr>
          <p:cNvPr id="9" name="Picture 8"/>
          <p:cNvPicPr>
            <a:picLocks noChangeAspect="1"/>
          </p:cNvPicPr>
          <p:nvPr/>
        </p:nvPicPr>
        <p:blipFill>
          <a:blip r:embed="rId3"/>
          <a:stretch>
            <a:fillRect/>
          </a:stretch>
        </p:blipFill>
        <p:spPr>
          <a:xfrm>
            <a:off x="7748833" y="3050151"/>
            <a:ext cx="2862227" cy="1956829"/>
          </a:xfrm>
          <a:prstGeom prst="rect">
            <a:avLst/>
          </a:prstGeom>
        </p:spPr>
      </p:pic>
    </p:spTree>
    <p:extLst>
      <p:ext uri="{BB962C8B-B14F-4D97-AF65-F5344CB8AC3E}">
        <p14:creationId xmlns:p14="http://schemas.microsoft.com/office/powerpoint/2010/main" val="25604203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14793" y="405229"/>
            <a:ext cx="5713532" cy="1001947"/>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Problem Statement 14:</a:t>
            </a:r>
            <a:br>
              <a:rPr lang="en-US" b="1" dirty="0" smtClean="0"/>
            </a:b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1588152" y="2376521"/>
            <a:ext cx="4023515" cy="479802"/>
          </a:xfrm>
        </p:spPr>
        <p:txBody>
          <a:bodyPr>
            <a:normAutofit/>
          </a:bodyPr>
          <a:lstStyle/>
          <a:p>
            <a:pPr marL="0" indent="0" algn="ctr">
              <a:buNone/>
            </a:pPr>
            <a:r>
              <a:rPr lang="en-US" sz="2000" b="1" dirty="0" smtClean="0">
                <a:latin typeface="Times New Roman" panose="02020603050405020304" pitchFamily="18" charset="0"/>
                <a:cs typeface="Times New Roman" panose="02020603050405020304" pitchFamily="18" charset="0"/>
              </a:rPr>
              <a:t>SQL Query:</a:t>
            </a:r>
            <a:endParaRPr lang="en-US" sz="2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65278" y="1487033"/>
            <a:ext cx="11478258"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For reservations involving children, what is the most common room type, and what is the average</a:t>
            </a:r>
          </a:p>
          <a:p>
            <a:r>
              <a:rPr lang="en-US" sz="2000" dirty="0" smtClean="0">
                <a:latin typeface="Times New Roman" panose="02020603050405020304" pitchFamily="18" charset="0"/>
                <a:cs typeface="Times New Roman" panose="02020603050405020304" pitchFamily="18" charset="0"/>
              </a:rPr>
              <a:t>                                                         price </a:t>
            </a:r>
            <a:r>
              <a:rPr lang="en-US" sz="2000" dirty="0">
                <a:latin typeface="Times New Roman" panose="02020603050405020304" pitchFamily="18" charset="0"/>
                <a:cs typeface="Times New Roman" panose="02020603050405020304" pitchFamily="18" charset="0"/>
              </a:rPr>
              <a:t>for that room type?</a:t>
            </a:r>
          </a:p>
        </p:txBody>
      </p:sp>
      <p:sp>
        <p:nvSpPr>
          <p:cNvPr id="8" name="TextBox 7"/>
          <p:cNvSpPr txBox="1"/>
          <p:nvPr/>
        </p:nvSpPr>
        <p:spPr>
          <a:xfrm>
            <a:off x="7240560" y="2376521"/>
            <a:ext cx="3907410"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Query Result:</a:t>
            </a:r>
            <a:endParaRPr lang="en-US" sz="20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166833" y="2856323"/>
            <a:ext cx="4568446" cy="2097463"/>
          </a:xfrm>
          <a:prstGeom prst="rect">
            <a:avLst/>
          </a:prstGeom>
        </p:spPr>
      </p:pic>
      <p:pic>
        <p:nvPicPr>
          <p:cNvPr id="6" name="Picture 5"/>
          <p:cNvPicPr>
            <a:picLocks noChangeAspect="1"/>
          </p:cNvPicPr>
          <p:nvPr/>
        </p:nvPicPr>
        <p:blipFill>
          <a:blip r:embed="rId3"/>
          <a:stretch>
            <a:fillRect/>
          </a:stretch>
        </p:blipFill>
        <p:spPr>
          <a:xfrm>
            <a:off x="6975702" y="2927637"/>
            <a:ext cx="4304243" cy="1954833"/>
          </a:xfrm>
          <a:prstGeom prst="rect">
            <a:avLst/>
          </a:prstGeom>
        </p:spPr>
      </p:pic>
    </p:spTree>
    <p:extLst>
      <p:ext uri="{BB962C8B-B14F-4D97-AF65-F5344CB8AC3E}">
        <p14:creationId xmlns:p14="http://schemas.microsoft.com/office/powerpoint/2010/main" val="16734697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14793" y="405229"/>
            <a:ext cx="5713532" cy="1001947"/>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Problem Statement 15:</a:t>
            </a:r>
            <a:br>
              <a:rPr lang="en-US" b="1" dirty="0" smtClean="0"/>
            </a:b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1588152" y="2376521"/>
            <a:ext cx="4023515" cy="479802"/>
          </a:xfrm>
        </p:spPr>
        <p:txBody>
          <a:bodyPr>
            <a:normAutofit/>
          </a:bodyPr>
          <a:lstStyle/>
          <a:p>
            <a:pPr marL="0" indent="0" algn="ctr">
              <a:buNone/>
            </a:pPr>
            <a:r>
              <a:rPr lang="en-US" sz="2000" b="1" dirty="0" smtClean="0">
                <a:latin typeface="Times New Roman" panose="02020603050405020304" pitchFamily="18" charset="0"/>
                <a:cs typeface="Times New Roman" panose="02020603050405020304" pitchFamily="18" charset="0"/>
              </a:rPr>
              <a:t>SQL Query:</a:t>
            </a:r>
            <a:endParaRPr lang="en-US" sz="2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166833" y="1474909"/>
            <a:ext cx="11478258"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Find the market segment type that generates the highest average price per room.</a:t>
            </a:r>
          </a:p>
        </p:txBody>
      </p:sp>
      <p:sp>
        <p:nvSpPr>
          <p:cNvPr id="8" name="TextBox 7"/>
          <p:cNvSpPr txBox="1"/>
          <p:nvPr/>
        </p:nvSpPr>
        <p:spPr>
          <a:xfrm>
            <a:off x="7240560" y="2376521"/>
            <a:ext cx="3907410"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Query Result:</a:t>
            </a:r>
            <a:endParaRPr lang="en-US" sz="2000"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1448107" y="2856323"/>
            <a:ext cx="4489649" cy="1923067"/>
          </a:xfrm>
          <a:prstGeom prst="rect">
            <a:avLst/>
          </a:prstGeom>
        </p:spPr>
      </p:pic>
      <p:pic>
        <p:nvPicPr>
          <p:cNvPr id="9" name="Picture 8"/>
          <p:cNvPicPr>
            <a:picLocks noChangeAspect="1"/>
          </p:cNvPicPr>
          <p:nvPr/>
        </p:nvPicPr>
        <p:blipFill rotWithShape="1">
          <a:blip r:embed="rId3"/>
          <a:srcRect t="11164"/>
          <a:stretch/>
        </p:blipFill>
        <p:spPr>
          <a:xfrm>
            <a:off x="7240560" y="2941163"/>
            <a:ext cx="3629874" cy="1791093"/>
          </a:xfrm>
          <a:prstGeom prst="rect">
            <a:avLst/>
          </a:prstGeom>
        </p:spPr>
      </p:pic>
    </p:spTree>
    <p:extLst>
      <p:ext uri="{BB962C8B-B14F-4D97-AF65-F5344CB8AC3E}">
        <p14:creationId xmlns:p14="http://schemas.microsoft.com/office/powerpoint/2010/main" val="24245608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469" y="839787"/>
            <a:ext cx="8610600" cy="1293028"/>
          </a:xfrm>
        </p:spPr>
        <p:txBody>
          <a:bodyPr/>
          <a:lstStyle/>
          <a:p>
            <a:r>
              <a:rPr lang="en-US" b="1" dirty="0" smtClean="0">
                <a:latin typeface="Times New Roman" panose="02020603050405020304" pitchFamily="18" charset="0"/>
                <a:cs typeface="Times New Roman" panose="02020603050405020304" pitchFamily="18" charset="0"/>
              </a:rPr>
              <a:t>Conclusion: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09060" y="2084288"/>
            <a:ext cx="10363826" cy="3424107"/>
          </a:xfrm>
        </p:spPr>
        <p:txBody>
          <a:bodyPr>
            <a:normAutofit/>
          </a:bodyPr>
          <a:lstStyle/>
          <a:p>
            <a:pPr marL="0" indent="0" algn="ctr">
              <a:buNone/>
            </a:pPr>
            <a:r>
              <a:rPr lang="en-US" sz="2400" dirty="0">
                <a:latin typeface="Times New Roman" panose="02020603050405020304" pitchFamily="18" charset="0"/>
                <a:cs typeface="Times New Roman" panose="02020603050405020304" pitchFamily="18" charset="0"/>
              </a:rPr>
              <a:t>The hotel reservation analysis revealed key insights: the most popular meal plan and room type, significant weekend bookings, and varied lead times. Families prefer certain room types and price ranges, and the highest average price per room comes from a specific market segment. These findings can guide the hotel in optimizing offerings, marketing strategies, and improving guest experiences to increase occupancy and revenue.</a:t>
            </a:r>
          </a:p>
        </p:txBody>
      </p:sp>
    </p:spTree>
    <p:extLst>
      <p:ext uri="{BB962C8B-B14F-4D97-AF65-F5344CB8AC3E}">
        <p14:creationId xmlns:p14="http://schemas.microsoft.com/office/powerpoint/2010/main" val="6281600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364776"/>
            <a:ext cx="2953091" cy="849918"/>
          </a:xfrm>
        </p:spPr>
        <p:txBody>
          <a:bodyPr/>
          <a:lstStyle/>
          <a:p>
            <a:r>
              <a:rPr lang="en-US" b="1" dirty="0" smtClean="0"/>
              <a:t>Overview:</a:t>
            </a:r>
            <a:endParaRPr lang="en-US" b="1" dirty="0"/>
          </a:p>
        </p:txBody>
      </p:sp>
      <p:sp>
        <p:nvSpPr>
          <p:cNvPr id="5" name="TextBox 4"/>
          <p:cNvSpPr txBox="1"/>
          <p:nvPr/>
        </p:nvSpPr>
        <p:spPr>
          <a:xfrm>
            <a:off x="964442" y="2388358"/>
            <a:ext cx="10540621"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Hotel industry depends on data to provide the best customer experience. In this project, I’ve worked with the hotel dataset to gain insights about data based upon the requirements so that management can decide what can be done to make a good customer experience. </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I’ve </a:t>
            </a:r>
            <a:r>
              <a:rPr lang="en-US" sz="2400" dirty="0">
                <a:latin typeface="Times New Roman" panose="02020603050405020304" pitchFamily="18" charset="0"/>
                <a:cs typeface="Times New Roman" panose="02020603050405020304" pitchFamily="18" charset="0"/>
              </a:rPr>
              <a:t>used SQL in MySQL Workbench to compile and write </a:t>
            </a:r>
            <a:r>
              <a:rPr lang="en-US" sz="2400" dirty="0" smtClean="0">
                <a:latin typeface="Times New Roman" panose="02020603050405020304" pitchFamily="18" charset="0"/>
                <a:cs typeface="Times New Roman" panose="02020603050405020304" pitchFamily="18" charset="0"/>
              </a:rPr>
              <a:t>queries.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81114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0389" y="2441542"/>
            <a:ext cx="8140046" cy="1253765"/>
          </a:xfrm>
        </p:spPr>
        <p:txBody>
          <a:bodyPr>
            <a:noAutofit/>
          </a:bodyPr>
          <a:lstStyle/>
          <a:p>
            <a:r>
              <a:rPr lang="en-US" sz="8000" dirty="0" smtClean="0"/>
              <a:t>Thank You! </a:t>
            </a:r>
            <a:endParaRPr lang="en-US" sz="8000" dirty="0"/>
          </a:p>
        </p:txBody>
      </p:sp>
      <p:sp>
        <p:nvSpPr>
          <p:cNvPr id="4" name="Rectangle 3"/>
          <p:cNvSpPr/>
          <p:nvPr/>
        </p:nvSpPr>
        <p:spPr>
          <a:xfrm>
            <a:off x="3822570" y="3530338"/>
            <a:ext cx="4133653" cy="560895"/>
          </a:xfrm>
          <a:prstGeom prst="rect">
            <a:avLst/>
          </a:prstGeom>
          <a:solidFill>
            <a:schemeClr val="accent5">
              <a:lumMod val="75000"/>
            </a:schemeClr>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latin typeface="Times New Roman" panose="02020603050405020304" pitchFamily="18" charset="0"/>
                <a:cs typeface="Times New Roman" panose="02020603050405020304" pitchFamily="18" charset="0"/>
              </a:rPr>
              <a:t>Hrishin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Debnath</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17967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331107"/>
            <a:ext cx="4473645" cy="908987"/>
          </a:xfrm>
        </p:spPr>
        <p:txBody>
          <a:bodyPr/>
          <a:lstStyle/>
          <a:p>
            <a:r>
              <a:rPr lang="en-US" b="1" dirty="0" smtClean="0"/>
              <a:t>Dataset Details</a:t>
            </a:r>
            <a:endParaRPr lang="en-US" b="1" dirty="0"/>
          </a:p>
        </p:txBody>
      </p:sp>
      <p:sp>
        <p:nvSpPr>
          <p:cNvPr id="3" name="Content Placeholder 2"/>
          <p:cNvSpPr>
            <a:spLocks noGrp="1"/>
          </p:cNvSpPr>
          <p:nvPr>
            <p:ph sz="quarter" idx="13"/>
          </p:nvPr>
        </p:nvSpPr>
        <p:spPr>
          <a:xfrm>
            <a:off x="913774" y="1423916"/>
            <a:ext cx="10363826" cy="5140657"/>
          </a:xfrm>
        </p:spPr>
        <p:txBody>
          <a:bodyPr>
            <a:normAutofit fontScale="92500" lnSpcReduction="10000"/>
          </a:bodyPr>
          <a:lstStyle/>
          <a:p>
            <a:pPr marL="0" indent="0">
              <a:buNone/>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dataset includes the following columns:</a:t>
            </a:r>
          </a:p>
          <a:p>
            <a:r>
              <a:rPr lang="en-US"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Booking_ID</a:t>
            </a:r>
            <a:r>
              <a:rPr lang="en-US" dirty="0">
                <a:latin typeface="Times New Roman" panose="02020603050405020304" pitchFamily="18" charset="0"/>
                <a:cs typeface="Times New Roman" panose="02020603050405020304" pitchFamily="18" charset="0"/>
              </a:rPr>
              <a:t>: A unique identifier for each hotel reservation.</a:t>
            </a:r>
          </a:p>
          <a:p>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no_of_adults</a:t>
            </a:r>
            <a:r>
              <a:rPr lang="en-US" dirty="0">
                <a:latin typeface="Times New Roman" panose="02020603050405020304" pitchFamily="18" charset="0"/>
                <a:cs typeface="Times New Roman" panose="02020603050405020304" pitchFamily="18" charset="0"/>
              </a:rPr>
              <a:t>: The number of adults in the reservation.</a:t>
            </a:r>
          </a:p>
          <a:p>
            <a:r>
              <a:rPr lang="en-US"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no_of_children</a:t>
            </a:r>
            <a:r>
              <a:rPr lang="en-US" dirty="0">
                <a:latin typeface="Times New Roman" panose="02020603050405020304" pitchFamily="18" charset="0"/>
                <a:cs typeface="Times New Roman" panose="02020603050405020304" pitchFamily="18" charset="0"/>
              </a:rPr>
              <a:t>: The number of children in the reservation.</a:t>
            </a:r>
          </a:p>
          <a:p>
            <a:r>
              <a:rPr lang="en-US"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no_of_weekend_nights</a:t>
            </a:r>
            <a:r>
              <a:rPr lang="en-US" dirty="0">
                <a:latin typeface="Times New Roman" panose="02020603050405020304" pitchFamily="18" charset="0"/>
                <a:cs typeface="Times New Roman" panose="02020603050405020304" pitchFamily="18" charset="0"/>
              </a:rPr>
              <a:t>: The number of nights in the reservation that fall </a:t>
            </a:r>
            <a:r>
              <a:rPr lang="en-US" dirty="0" smtClean="0">
                <a:latin typeface="Times New Roman" panose="02020603050405020304" pitchFamily="18" charset="0"/>
                <a:cs typeface="Times New Roman" panose="02020603050405020304" pitchFamily="18" charset="0"/>
              </a:rPr>
              <a:t>on weekends</a:t>
            </a:r>
            <a:r>
              <a:rPr lang="en-US" dirty="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no_of_week_nights</a:t>
            </a:r>
            <a:r>
              <a:rPr lang="en-US" dirty="0">
                <a:latin typeface="Times New Roman" panose="02020603050405020304" pitchFamily="18" charset="0"/>
                <a:cs typeface="Times New Roman" panose="02020603050405020304" pitchFamily="18" charset="0"/>
              </a:rPr>
              <a:t>: The number of nights in the reservation that fall </a:t>
            </a:r>
            <a:r>
              <a:rPr lang="en-US" dirty="0" smtClean="0">
                <a:latin typeface="Times New Roman" panose="02020603050405020304" pitchFamily="18" charset="0"/>
                <a:cs typeface="Times New Roman" panose="02020603050405020304" pitchFamily="18" charset="0"/>
              </a:rPr>
              <a:t>on weekdays</a:t>
            </a:r>
            <a:r>
              <a:rPr lang="en-US" dirty="0">
                <a:latin typeface="Times New Roman" panose="02020603050405020304" pitchFamily="18" charset="0"/>
                <a:cs typeface="Times New Roman" panose="02020603050405020304" pitchFamily="18" charset="0"/>
              </a:rPr>
              <a:t>.</a:t>
            </a:r>
          </a:p>
          <a:p>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type_of_meal_plan</a:t>
            </a:r>
            <a:r>
              <a:rPr lang="en-US" dirty="0">
                <a:latin typeface="Times New Roman" panose="02020603050405020304" pitchFamily="18" charset="0"/>
                <a:cs typeface="Times New Roman" panose="02020603050405020304" pitchFamily="18" charset="0"/>
              </a:rPr>
              <a:t>: The meal plan chosen by the guests.</a:t>
            </a:r>
          </a:p>
          <a:p>
            <a:r>
              <a:rPr lang="en-US"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room_type_reserved</a:t>
            </a:r>
            <a:r>
              <a:rPr lang="en-US" dirty="0">
                <a:latin typeface="Times New Roman" panose="02020603050405020304" pitchFamily="18" charset="0"/>
                <a:cs typeface="Times New Roman" panose="02020603050405020304" pitchFamily="18" charset="0"/>
              </a:rPr>
              <a:t>: The type of room reserved by the guests.</a:t>
            </a:r>
          </a:p>
          <a:p>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lead_time</a:t>
            </a:r>
            <a:r>
              <a:rPr lang="en-US" dirty="0">
                <a:latin typeface="Times New Roman" panose="02020603050405020304" pitchFamily="18" charset="0"/>
                <a:cs typeface="Times New Roman" panose="02020603050405020304" pitchFamily="18" charset="0"/>
              </a:rPr>
              <a:t>: The number of days between booking and arrival.</a:t>
            </a:r>
          </a:p>
          <a:p>
            <a:r>
              <a:rPr lang="en-US" b="1" dirty="0" err="1" smtClean="0">
                <a:latin typeface="Times New Roman" panose="02020603050405020304" pitchFamily="18" charset="0"/>
                <a:cs typeface="Times New Roman" panose="02020603050405020304" pitchFamily="18" charset="0"/>
              </a:rPr>
              <a:t>arrival_date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date of arrival.</a:t>
            </a:r>
          </a:p>
          <a:p>
            <a:r>
              <a:rPr lang="en-US" b="1" dirty="0" err="1" smtClean="0">
                <a:latin typeface="Times New Roman" panose="02020603050405020304" pitchFamily="18" charset="0"/>
                <a:cs typeface="Times New Roman" panose="02020603050405020304" pitchFamily="18" charset="0"/>
              </a:rPr>
              <a:t>market_segment_type</a:t>
            </a:r>
            <a:r>
              <a:rPr lang="en-US" dirty="0">
                <a:latin typeface="Times New Roman" panose="02020603050405020304" pitchFamily="18" charset="0"/>
                <a:cs typeface="Times New Roman" panose="02020603050405020304" pitchFamily="18" charset="0"/>
              </a:rPr>
              <a:t>: The market segment to which the </a:t>
            </a:r>
            <a:r>
              <a:rPr lang="en-US" dirty="0" smtClean="0">
                <a:latin typeface="Times New Roman" panose="02020603050405020304" pitchFamily="18" charset="0"/>
                <a:cs typeface="Times New Roman" panose="02020603050405020304" pitchFamily="18" charset="0"/>
              </a:rPr>
              <a:t>reservation belongs</a:t>
            </a:r>
            <a:r>
              <a:rPr lang="en-US" dirty="0">
                <a:latin typeface="Times New Roman" panose="02020603050405020304" pitchFamily="18" charset="0"/>
                <a:cs typeface="Times New Roman" panose="02020603050405020304" pitchFamily="18" charset="0"/>
              </a:rPr>
              <a:t>.</a:t>
            </a:r>
          </a:p>
          <a:p>
            <a:r>
              <a:rPr lang="en-US" b="1" dirty="0" err="1" smtClean="0">
                <a:latin typeface="Times New Roman" panose="02020603050405020304" pitchFamily="18" charset="0"/>
                <a:cs typeface="Times New Roman" panose="02020603050405020304" pitchFamily="18" charset="0"/>
              </a:rPr>
              <a:t>avg_price_per_room</a:t>
            </a:r>
            <a:r>
              <a:rPr lang="en-US" dirty="0">
                <a:latin typeface="Times New Roman" panose="02020603050405020304" pitchFamily="18" charset="0"/>
                <a:cs typeface="Times New Roman" panose="02020603050405020304" pitchFamily="18" charset="0"/>
              </a:rPr>
              <a:t>: The average price per room in the reservation.</a:t>
            </a:r>
          </a:p>
          <a:p>
            <a:r>
              <a:rPr lang="en-US" b="1" dirty="0" err="1" smtClean="0">
                <a:latin typeface="Times New Roman" panose="02020603050405020304" pitchFamily="18" charset="0"/>
                <a:cs typeface="Times New Roman" panose="02020603050405020304" pitchFamily="18" charset="0"/>
              </a:rPr>
              <a:t>booking_status</a:t>
            </a:r>
            <a:r>
              <a:rPr lang="en-US" dirty="0">
                <a:latin typeface="Times New Roman" panose="02020603050405020304" pitchFamily="18" charset="0"/>
                <a:cs typeface="Times New Roman" panose="02020603050405020304" pitchFamily="18" charset="0"/>
              </a:rPr>
              <a:t>: The status of the booking.</a:t>
            </a:r>
          </a:p>
        </p:txBody>
      </p:sp>
    </p:spTree>
    <p:extLst>
      <p:ext uri="{BB962C8B-B14F-4D97-AF65-F5344CB8AC3E}">
        <p14:creationId xmlns:p14="http://schemas.microsoft.com/office/powerpoint/2010/main" val="340746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14793" y="405229"/>
            <a:ext cx="5713532" cy="1001947"/>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Problem Statement 1:</a:t>
            </a:r>
            <a:br>
              <a:rPr lang="en-US" b="1" dirty="0" smtClean="0"/>
            </a:b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1585433" y="2272826"/>
            <a:ext cx="4023515" cy="479802"/>
          </a:xfrm>
        </p:spPr>
        <p:txBody>
          <a:bodyPr>
            <a:normAutofit/>
          </a:bodyPr>
          <a:lstStyle/>
          <a:p>
            <a:pPr marL="0" indent="0" algn="ctr">
              <a:buNone/>
            </a:pPr>
            <a:r>
              <a:rPr lang="en-US" sz="2000" b="1" dirty="0" smtClean="0">
                <a:latin typeface="Times New Roman" panose="02020603050405020304" pitchFamily="18" charset="0"/>
                <a:cs typeface="Times New Roman" panose="02020603050405020304" pitchFamily="18" charset="0"/>
              </a:rPr>
              <a:t>SQL Query:</a:t>
            </a:r>
            <a:endParaRPr lang="en-US" sz="2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961672" y="1434891"/>
            <a:ext cx="105366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What is </a:t>
            </a:r>
            <a:r>
              <a:rPr lang="en-US" sz="2800" dirty="0">
                <a:latin typeface="Times New Roman" panose="02020603050405020304" pitchFamily="18" charset="0"/>
                <a:cs typeface="Times New Roman" panose="02020603050405020304" pitchFamily="18" charset="0"/>
              </a:rPr>
              <a:t>the</a:t>
            </a:r>
            <a:r>
              <a:rPr lang="en-US" sz="2800" dirty="0">
                <a:latin typeface="Times New Roman" panose="02020603050405020304" pitchFamily="18" charset="0"/>
                <a:cs typeface="Times New Roman" panose="02020603050405020304" pitchFamily="18" charset="0"/>
              </a:rPr>
              <a:t> total number of reservations in the dataset?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002" y="3041953"/>
            <a:ext cx="6377859" cy="794756"/>
          </a:xfrm>
          <a:prstGeom prst="rect">
            <a:avLst/>
          </a:prstGeom>
        </p:spPr>
      </p:pic>
      <p:sp>
        <p:nvSpPr>
          <p:cNvPr id="8" name="TextBox 7"/>
          <p:cNvSpPr txBox="1"/>
          <p:nvPr/>
        </p:nvSpPr>
        <p:spPr>
          <a:xfrm>
            <a:off x="7559983" y="2192780"/>
            <a:ext cx="3907410"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Query Result:</a:t>
            </a:r>
            <a:endParaRPr lang="en-US" sz="2000" b="1"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0367" y="2809585"/>
            <a:ext cx="3342116" cy="1300502"/>
          </a:xfrm>
          <a:prstGeom prst="rect">
            <a:avLst/>
          </a:prstGeom>
        </p:spPr>
      </p:pic>
    </p:spTree>
    <p:extLst>
      <p:ext uri="{BB962C8B-B14F-4D97-AF65-F5344CB8AC3E}">
        <p14:creationId xmlns:p14="http://schemas.microsoft.com/office/powerpoint/2010/main" val="952282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14793" y="405229"/>
            <a:ext cx="5713532" cy="1001947"/>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Problem Statement 2:</a:t>
            </a:r>
            <a:br>
              <a:rPr lang="en-US" b="1" dirty="0" smtClean="0"/>
            </a:b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1585433" y="2272826"/>
            <a:ext cx="4023515" cy="479802"/>
          </a:xfrm>
        </p:spPr>
        <p:txBody>
          <a:bodyPr>
            <a:normAutofit/>
          </a:bodyPr>
          <a:lstStyle/>
          <a:p>
            <a:pPr marL="0" indent="0" algn="ctr">
              <a:buNone/>
            </a:pPr>
            <a:r>
              <a:rPr lang="en-US" sz="2000" b="1" dirty="0" smtClean="0">
                <a:latin typeface="Times New Roman" panose="02020603050405020304" pitchFamily="18" charset="0"/>
                <a:cs typeface="Times New Roman" panose="02020603050405020304" pitchFamily="18" charset="0"/>
              </a:rPr>
              <a:t>SQL Query:</a:t>
            </a:r>
            <a:endParaRPr lang="en-US" sz="2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971099" y="1407176"/>
            <a:ext cx="10536698"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Which meal plan is the most popular among guests?</a:t>
            </a:r>
          </a:p>
          <a:p>
            <a:endParaRPr lang="en-US" sz="28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7559983" y="2272826"/>
            <a:ext cx="3907410"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Query Result:</a:t>
            </a:r>
            <a:endParaRPr lang="en-US" sz="20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850456" y="2883016"/>
            <a:ext cx="5206266" cy="1500447"/>
          </a:xfrm>
          <a:prstGeom prst="rect">
            <a:avLst/>
          </a:prstGeom>
        </p:spPr>
      </p:pic>
      <p:pic>
        <p:nvPicPr>
          <p:cNvPr id="6" name="Picture 5"/>
          <p:cNvPicPr>
            <a:picLocks noChangeAspect="1"/>
          </p:cNvPicPr>
          <p:nvPr/>
        </p:nvPicPr>
        <p:blipFill>
          <a:blip r:embed="rId3"/>
          <a:stretch>
            <a:fillRect/>
          </a:stretch>
        </p:blipFill>
        <p:spPr>
          <a:xfrm>
            <a:off x="7805394" y="2883016"/>
            <a:ext cx="3209827" cy="1500447"/>
          </a:xfrm>
          <a:prstGeom prst="rect">
            <a:avLst/>
          </a:prstGeom>
        </p:spPr>
      </p:pic>
    </p:spTree>
    <p:extLst>
      <p:ext uri="{BB962C8B-B14F-4D97-AF65-F5344CB8AC3E}">
        <p14:creationId xmlns:p14="http://schemas.microsoft.com/office/powerpoint/2010/main" val="3082737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14793" y="405229"/>
            <a:ext cx="5713532" cy="1001947"/>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Problem Statement 3:</a:t>
            </a:r>
            <a:br>
              <a:rPr lang="en-US" b="1" dirty="0" smtClean="0"/>
            </a:b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1585433" y="2272826"/>
            <a:ext cx="4023515" cy="479802"/>
          </a:xfrm>
        </p:spPr>
        <p:txBody>
          <a:bodyPr>
            <a:normAutofit/>
          </a:bodyPr>
          <a:lstStyle/>
          <a:p>
            <a:pPr marL="0" indent="0" algn="ctr">
              <a:buNone/>
            </a:pPr>
            <a:r>
              <a:rPr lang="en-US" sz="2000" b="1" dirty="0" smtClean="0">
                <a:latin typeface="Times New Roman" panose="02020603050405020304" pitchFamily="18" charset="0"/>
                <a:cs typeface="Times New Roman" panose="02020603050405020304" pitchFamily="18" charset="0"/>
              </a:rPr>
              <a:t>SQL Query:</a:t>
            </a:r>
            <a:endParaRPr lang="en-US" sz="2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971099" y="1407176"/>
            <a:ext cx="10536698"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Which meal plan is the most popular among guests?</a:t>
            </a:r>
          </a:p>
          <a:p>
            <a:endParaRPr lang="en-US" sz="28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7559983" y="2272826"/>
            <a:ext cx="3907410"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Query Result:</a:t>
            </a:r>
            <a:endParaRPr lang="en-US" sz="2000"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1226515" y="2839587"/>
            <a:ext cx="4778359" cy="1482603"/>
          </a:xfrm>
          <a:prstGeom prst="rect">
            <a:avLst/>
          </a:prstGeom>
        </p:spPr>
      </p:pic>
      <p:pic>
        <p:nvPicPr>
          <p:cNvPr id="9" name="Picture 8"/>
          <p:cNvPicPr>
            <a:picLocks noChangeAspect="1"/>
          </p:cNvPicPr>
          <p:nvPr/>
        </p:nvPicPr>
        <p:blipFill>
          <a:blip r:embed="rId3"/>
          <a:stretch>
            <a:fillRect/>
          </a:stretch>
        </p:blipFill>
        <p:spPr>
          <a:xfrm>
            <a:off x="7894541" y="2828295"/>
            <a:ext cx="3110762" cy="1420581"/>
          </a:xfrm>
          <a:prstGeom prst="rect">
            <a:avLst/>
          </a:prstGeom>
        </p:spPr>
      </p:pic>
    </p:spTree>
    <p:extLst>
      <p:ext uri="{BB962C8B-B14F-4D97-AF65-F5344CB8AC3E}">
        <p14:creationId xmlns:p14="http://schemas.microsoft.com/office/powerpoint/2010/main" val="122308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14793" y="405229"/>
            <a:ext cx="5713532" cy="1001947"/>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Problem Statement 04:</a:t>
            </a:r>
            <a:br>
              <a:rPr lang="en-US" b="1" dirty="0" smtClean="0"/>
            </a:b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1585433" y="2272826"/>
            <a:ext cx="4023515" cy="479802"/>
          </a:xfrm>
        </p:spPr>
        <p:txBody>
          <a:bodyPr>
            <a:normAutofit/>
          </a:bodyPr>
          <a:lstStyle/>
          <a:p>
            <a:pPr marL="0" indent="0" algn="ctr">
              <a:buNone/>
            </a:pPr>
            <a:r>
              <a:rPr lang="en-US" sz="2000" b="1" dirty="0" smtClean="0">
                <a:latin typeface="Times New Roman" panose="02020603050405020304" pitchFamily="18" charset="0"/>
                <a:cs typeface="Times New Roman" panose="02020603050405020304" pitchFamily="18" charset="0"/>
              </a:rPr>
              <a:t>SQL Query:</a:t>
            </a:r>
            <a:endParaRPr lang="en-US" sz="2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18368" y="1518774"/>
            <a:ext cx="1147825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How many reservations were made for the year 20XX </a:t>
            </a:r>
            <a:r>
              <a:rPr lang="en-US" dirty="0">
                <a:latin typeface="Times New Roman" panose="02020603050405020304" pitchFamily="18" charset="0"/>
                <a:cs typeface="Times New Roman" panose="02020603050405020304" pitchFamily="18" charset="0"/>
              </a:rPr>
              <a:t>(replace XX with the desired year)?</a:t>
            </a:r>
          </a:p>
        </p:txBody>
      </p:sp>
      <p:sp>
        <p:nvSpPr>
          <p:cNvPr id="8" name="TextBox 7"/>
          <p:cNvSpPr txBox="1"/>
          <p:nvPr/>
        </p:nvSpPr>
        <p:spPr>
          <a:xfrm>
            <a:off x="7559983" y="2272826"/>
            <a:ext cx="3907410"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Query Result:</a:t>
            </a:r>
            <a:endParaRPr lang="en-US" sz="20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323369" y="2752627"/>
            <a:ext cx="5051314" cy="1828799"/>
          </a:xfrm>
          <a:prstGeom prst="rect">
            <a:avLst/>
          </a:prstGeom>
        </p:spPr>
      </p:pic>
      <p:pic>
        <p:nvPicPr>
          <p:cNvPr id="6" name="Picture 5"/>
          <p:cNvPicPr>
            <a:picLocks noChangeAspect="1"/>
          </p:cNvPicPr>
          <p:nvPr/>
        </p:nvPicPr>
        <p:blipFill>
          <a:blip r:embed="rId3"/>
          <a:stretch>
            <a:fillRect/>
          </a:stretch>
        </p:blipFill>
        <p:spPr>
          <a:xfrm>
            <a:off x="7805584" y="3106071"/>
            <a:ext cx="3416208" cy="1121909"/>
          </a:xfrm>
          <a:prstGeom prst="rect">
            <a:avLst/>
          </a:prstGeom>
        </p:spPr>
      </p:pic>
    </p:spTree>
    <p:extLst>
      <p:ext uri="{BB962C8B-B14F-4D97-AF65-F5344CB8AC3E}">
        <p14:creationId xmlns:p14="http://schemas.microsoft.com/office/powerpoint/2010/main" val="4693894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14793" y="405229"/>
            <a:ext cx="5713532" cy="1001947"/>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Problem Statement 05:</a:t>
            </a:r>
            <a:br>
              <a:rPr lang="en-US" b="1" dirty="0" smtClean="0"/>
            </a:b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1585433" y="2272826"/>
            <a:ext cx="4023515" cy="479802"/>
          </a:xfrm>
        </p:spPr>
        <p:txBody>
          <a:bodyPr>
            <a:normAutofit/>
          </a:bodyPr>
          <a:lstStyle/>
          <a:p>
            <a:pPr marL="0" indent="0" algn="ctr">
              <a:buNone/>
            </a:pPr>
            <a:r>
              <a:rPr lang="en-US" sz="2000" b="1" dirty="0" smtClean="0">
                <a:latin typeface="Times New Roman" panose="02020603050405020304" pitchFamily="18" charset="0"/>
                <a:cs typeface="Times New Roman" panose="02020603050405020304" pitchFamily="18" charset="0"/>
              </a:rPr>
              <a:t>SQL Query:</a:t>
            </a:r>
            <a:endParaRPr lang="en-US" sz="2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200034" y="1407176"/>
            <a:ext cx="1147825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What is the most commonly booked room type?</a:t>
            </a:r>
          </a:p>
        </p:txBody>
      </p:sp>
      <p:sp>
        <p:nvSpPr>
          <p:cNvPr id="8" name="TextBox 7"/>
          <p:cNvSpPr txBox="1"/>
          <p:nvPr/>
        </p:nvSpPr>
        <p:spPr>
          <a:xfrm>
            <a:off x="7559983" y="2272826"/>
            <a:ext cx="3907410"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Query Result:</a:t>
            </a:r>
            <a:endParaRPr lang="en-US" sz="2000"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956820" y="2752628"/>
            <a:ext cx="5429839" cy="1743958"/>
          </a:xfrm>
          <a:prstGeom prst="rect">
            <a:avLst/>
          </a:prstGeom>
        </p:spPr>
      </p:pic>
      <p:pic>
        <p:nvPicPr>
          <p:cNvPr id="9" name="Picture 8"/>
          <p:cNvPicPr>
            <a:picLocks noChangeAspect="1"/>
          </p:cNvPicPr>
          <p:nvPr/>
        </p:nvPicPr>
        <p:blipFill>
          <a:blip r:embed="rId3"/>
          <a:stretch>
            <a:fillRect/>
          </a:stretch>
        </p:blipFill>
        <p:spPr>
          <a:xfrm>
            <a:off x="7979790" y="2752628"/>
            <a:ext cx="2923155" cy="1800711"/>
          </a:xfrm>
          <a:prstGeom prst="rect">
            <a:avLst/>
          </a:prstGeom>
        </p:spPr>
      </p:pic>
    </p:spTree>
    <p:extLst>
      <p:ext uri="{BB962C8B-B14F-4D97-AF65-F5344CB8AC3E}">
        <p14:creationId xmlns:p14="http://schemas.microsoft.com/office/powerpoint/2010/main" val="33715967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14793" y="405229"/>
            <a:ext cx="5713532" cy="1001947"/>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Problem Statement 06:</a:t>
            </a:r>
            <a:br>
              <a:rPr lang="en-US" b="1" dirty="0" smtClean="0"/>
            </a:b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1585433" y="2272826"/>
            <a:ext cx="4023515" cy="479802"/>
          </a:xfrm>
        </p:spPr>
        <p:txBody>
          <a:bodyPr>
            <a:normAutofit/>
          </a:bodyPr>
          <a:lstStyle/>
          <a:p>
            <a:pPr marL="0" indent="0" algn="ctr">
              <a:buNone/>
            </a:pPr>
            <a:r>
              <a:rPr lang="en-US" sz="2000" b="1" dirty="0" smtClean="0">
                <a:latin typeface="Times New Roman" panose="02020603050405020304" pitchFamily="18" charset="0"/>
                <a:cs typeface="Times New Roman" panose="02020603050405020304" pitchFamily="18" charset="0"/>
              </a:rPr>
              <a:t>SQL Query:</a:t>
            </a:r>
            <a:endParaRPr lang="en-US" sz="2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026397" y="1407176"/>
            <a:ext cx="1147825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How many reservations fall on a weekend (</a:t>
            </a:r>
            <a:r>
              <a:rPr lang="en-US" sz="2800" dirty="0" err="1">
                <a:latin typeface="Times New Roman" panose="02020603050405020304" pitchFamily="18" charset="0"/>
                <a:cs typeface="Times New Roman" panose="02020603050405020304" pitchFamily="18" charset="0"/>
              </a:rPr>
              <a:t>no_of_weekend_nights</a:t>
            </a:r>
            <a:r>
              <a:rPr lang="en-US" sz="2800" dirty="0">
                <a:latin typeface="Times New Roman" panose="02020603050405020304" pitchFamily="18" charset="0"/>
                <a:cs typeface="Times New Roman" panose="02020603050405020304" pitchFamily="18" charset="0"/>
              </a:rPr>
              <a:t> &gt; 0)?</a:t>
            </a:r>
          </a:p>
        </p:txBody>
      </p:sp>
      <p:sp>
        <p:nvSpPr>
          <p:cNvPr id="8" name="TextBox 7"/>
          <p:cNvSpPr txBox="1"/>
          <p:nvPr/>
        </p:nvSpPr>
        <p:spPr>
          <a:xfrm>
            <a:off x="7559983" y="2272826"/>
            <a:ext cx="3907410"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Query Result:</a:t>
            </a:r>
            <a:endParaRPr lang="en-US" sz="20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585433" y="2752628"/>
            <a:ext cx="4038962" cy="1451727"/>
          </a:xfrm>
          <a:prstGeom prst="rect">
            <a:avLst/>
          </a:prstGeom>
        </p:spPr>
      </p:pic>
      <p:pic>
        <p:nvPicPr>
          <p:cNvPr id="6" name="Picture 5"/>
          <p:cNvPicPr>
            <a:picLocks noChangeAspect="1"/>
          </p:cNvPicPr>
          <p:nvPr/>
        </p:nvPicPr>
        <p:blipFill>
          <a:blip r:embed="rId3"/>
          <a:stretch>
            <a:fillRect/>
          </a:stretch>
        </p:blipFill>
        <p:spPr>
          <a:xfrm>
            <a:off x="7965651" y="2890645"/>
            <a:ext cx="2752246" cy="1209320"/>
          </a:xfrm>
          <a:prstGeom prst="rect">
            <a:avLst/>
          </a:prstGeom>
        </p:spPr>
      </p:pic>
    </p:spTree>
    <p:extLst>
      <p:ext uri="{BB962C8B-B14F-4D97-AF65-F5344CB8AC3E}">
        <p14:creationId xmlns:p14="http://schemas.microsoft.com/office/powerpoint/2010/main" val="1159579402"/>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120</TotalTime>
  <Words>689</Words>
  <Application>Microsoft Office PowerPoint</Application>
  <PresentationFormat>Widescreen</PresentationFormat>
  <Paragraphs>85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Times New Roman</vt:lpstr>
      <vt:lpstr>Vapor Trail</vt:lpstr>
      <vt:lpstr>Hotel Reservation Analysis</vt:lpstr>
      <vt:lpstr>Overview:</vt:lpstr>
      <vt:lpstr>Dataset Details</vt:lpstr>
      <vt:lpstr>  Problem Statement 1: </vt:lpstr>
      <vt:lpstr>  Problem Statement 2: </vt:lpstr>
      <vt:lpstr>  Problem Statement 3: </vt:lpstr>
      <vt:lpstr>  Problem Statement 04: </vt:lpstr>
      <vt:lpstr>  Problem Statement 05: </vt:lpstr>
      <vt:lpstr>  Problem Statement 06: </vt:lpstr>
      <vt:lpstr>  Problem Statement 07: </vt:lpstr>
      <vt:lpstr>  Problem Statement 08: </vt:lpstr>
      <vt:lpstr>  Problem Statement 09: </vt:lpstr>
      <vt:lpstr>  Problem Statement 10: </vt:lpstr>
      <vt:lpstr>  Problem Statement 11: </vt:lpstr>
      <vt:lpstr>  Problem Statement 12: </vt:lpstr>
      <vt:lpstr>  Problem Statement 13: </vt:lpstr>
      <vt:lpstr>  Problem Statement 14: </vt:lpstr>
      <vt:lpstr>  Problem Statement 15: </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Reservation Analysis</dc:title>
  <dc:creator>afiroz</dc:creator>
  <cp:lastModifiedBy>afiroz</cp:lastModifiedBy>
  <cp:revision>14</cp:revision>
  <dcterms:created xsi:type="dcterms:W3CDTF">2024-05-21T15:51:16Z</dcterms:created>
  <dcterms:modified xsi:type="dcterms:W3CDTF">2024-05-21T17:52:11Z</dcterms:modified>
</cp:coreProperties>
</file>