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72" r:id="rId3"/>
    <p:sldId id="274" r:id="rId4"/>
    <p:sldId id="257" r:id="rId5"/>
    <p:sldId id="261" r:id="rId6"/>
    <p:sldId id="264" r:id="rId7"/>
    <p:sldId id="276" r:id="rId8"/>
    <p:sldId id="275" r:id="rId9"/>
    <p:sldId id="267" r:id="rId10"/>
    <p:sldId id="268" r:id="rId11"/>
    <p:sldId id="265" r:id="rId12"/>
    <p:sldId id="266" r:id="rId13"/>
    <p:sldId id="258" r:id="rId14"/>
    <p:sldId id="259" r:id="rId15"/>
    <p:sldId id="260" r:id="rId16"/>
    <p:sldId id="26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9818F-5A2F-4B44-8ECE-E1F7CDFFE068}" type="datetimeFigureOut">
              <a:rPr lang="en-US" smtClean="0"/>
              <a:t>04-Dec-24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1239A-1E1E-4DD2-9A97-21A9B1479CEB}" type="slidenum">
              <a:rPr lang="en-US" smtClean="0"/>
              <a:t>‹#›</a:t>
            </a:fld>
            <a:endParaRPr lang="en-US"/>
          </a:p>
        </p:txBody>
      </p:sp>
    </p:spTree>
    <p:extLst>
      <p:ext uri="{BB962C8B-B14F-4D97-AF65-F5344CB8AC3E}">
        <p14:creationId xmlns:p14="http://schemas.microsoft.com/office/powerpoint/2010/main" val="2201345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626D63-5D88-4116-8293-F463C06E9349}" type="slidenum">
              <a:rPr lang="en-US" smtClean="0"/>
              <a:pPr/>
              <a:t>1</a:t>
            </a:fld>
            <a:endParaRPr lang="en-US"/>
          </a:p>
        </p:txBody>
      </p:sp>
    </p:spTree>
    <p:extLst>
      <p:ext uri="{BB962C8B-B14F-4D97-AF65-F5344CB8AC3E}">
        <p14:creationId xmlns:p14="http://schemas.microsoft.com/office/powerpoint/2010/main" val="81720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9DFB9-F208-4D3D-9ADD-B8C0BC4F9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6FE0E22-2C54-4870-B4BD-41CE9437A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C906429-FB58-4CC7-A8FD-8DDCB4788EC4}"/>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C3554CEF-4046-4622-A556-512B65FBF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F9AAB5-4866-49AC-B77C-CA7CE3FC05F9}"/>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414572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F17DB9-9E44-4D21-BCCC-8BEC9C603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23BFAF5-75F1-438F-B0A1-996949E1E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80A059-C2FE-40E6-BC59-69C1441DEE55}"/>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A3EF4FDB-8A80-4225-966C-A7C14F017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D9E4691-B0C2-449A-8655-B4CAEDDF58F2}"/>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329382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9CD4107-7201-47C5-8CC4-CFA31EA24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2E47E51-06F3-4673-9A0F-CB8BA40BA4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8FD98A9-27B7-4641-909A-8F27D475027D}"/>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9A887D48-BF1C-4448-B3D5-F966FC1D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C1E790-5854-44AE-AF87-BCE48CF2422F}"/>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93547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6AB89-8F33-4714-8E58-9AF7BC73E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06CB3F5-FCEB-4EB6-941D-1C4F540449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F62912-7213-4FAA-BD6D-68CF5F94C5A5}"/>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3D6642A7-AD28-4BFB-BB20-40EC608BB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564634-1B0F-417F-BF9D-28009FEE88BA}"/>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65276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C25A2-AFAB-4667-84E4-BED273045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E95B74B-B07F-4F7E-82D9-B4FD4E0A4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AC2430-3260-409A-96A9-D999579EEEC5}"/>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AFFC71E0-FFBD-4178-847C-50D8D4BFA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8E04FA-0958-4F88-A69A-84C33AD40C8B}"/>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92947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89AAAF-F180-4108-8B72-53A8023F7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6684D58-DC3D-4607-A116-AF5CDD9CE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5358707-4556-4C2E-9F7B-D1BF04063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1DBB541-EF3D-4945-BF46-5806F8025673}"/>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6" name="Footer Placeholder 5">
            <a:extLst>
              <a:ext uri="{FF2B5EF4-FFF2-40B4-BE49-F238E27FC236}">
                <a16:creationId xmlns="" xmlns:a16="http://schemas.microsoft.com/office/drawing/2014/main" id="{BA49B0B0-8FE7-4405-BFBC-EC77D3D99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60C42CC-E180-417E-9EB5-B4F3605C8EDF}"/>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214020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A6D0DB-A550-4C31-8FE0-61506DF53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4340B61-8CB7-403C-AF1A-258701183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74A218D-FB8F-4FEE-9D4E-370637BDB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1E5A10-E4F6-4C46-907E-546B00B94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56C7E3-B6CE-4A34-8FE0-83D382FD6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6C01FE7-E6AE-410F-962D-017854A1ACE4}"/>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8" name="Footer Placeholder 7">
            <a:extLst>
              <a:ext uri="{FF2B5EF4-FFF2-40B4-BE49-F238E27FC236}">
                <a16:creationId xmlns="" xmlns:a16="http://schemas.microsoft.com/office/drawing/2014/main" id="{198E49C8-A229-4591-BF96-0719FD84AD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5FE7DF3-04D1-4BEC-A10C-7000BC22FD37}"/>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398066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87B0E4-971B-4366-AF40-4701AD563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BBB7A3E-2D80-4208-A243-AE00E944E7EE}"/>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4" name="Footer Placeholder 3">
            <a:extLst>
              <a:ext uri="{FF2B5EF4-FFF2-40B4-BE49-F238E27FC236}">
                <a16:creationId xmlns="" xmlns:a16="http://schemas.microsoft.com/office/drawing/2014/main" id="{ECDE0DC4-CB99-4169-B9DE-F1E8B0DC50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31BE6C2-C283-44B2-B92A-E36876CC71DC}"/>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118105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2EC2BA0-1C8F-4BC4-A7BE-9070BD5904C5}"/>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3" name="Footer Placeholder 2">
            <a:extLst>
              <a:ext uri="{FF2B5EF4-FFF2-40B4-BE49-F238E27FC236}">
                <a16:creationId xmlns="" xmlns:a16="http://schemas.microsoft.com/office/drawing/2014/main" id="{23054518-AB53-4A1D-9E8C-C4D4DF2D0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1E3F377-F729-49A1-8E04-BB917C6E0E9E}"/>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46180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2534A-62C9-491E-A375-5A53591D7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0BA7F2-CC43-4D44-BEC6-078EEC9B1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0AD724E-5A3C-4617-B53C-7DBDAB7FB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1E8F6E-3F86-41C7-A1AD-59A4B204D079}"/>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6" name="Footer Placeholder 5">
            <a:extLst>
              <a:ext uri="{FF2B5EF4-FFF2-40B4-BE49-F238E27FC236}">
                <a16:creationId xmlns="" xmlns:a16="http://schemas.microsoft.com/office/drawing/2014/main" id="{FD1686B3-8F75-4AFA-8E10-193D81AF4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A75A5A-5064-4EA6-9896-2726F96F7575}"/>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82413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C380E2-0471-43B8-BB22-52E47D575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94357EA-1CF9-4BE9-A67D-E473FC295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7415E6A-AAFB-465A-9598-92949FA0F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6073825-EFD4-42E5-B6B4-C12E592BB337}"/>
              </a:ext>
            </a:extLst>
          </p:cNvPr>
          <p:cNvSpPr>
            <a:spLocks noGrp="1"/>
          </p:cNvSpPr>
          <p:nvPr>
            <p:ph type="dt" sz="half" idx="10"/>
          </p:nvPr>
        </p:nvSpPr>
        <p:spPr/>
        <p:txBody>
          <a:bodyPr/>
          <a:lstStyle/>
          <a:p>
            <a:fld id="{233C8C9B-9ECC-474C-9D62-6CF66A017A0D}" type="datetimeFigureOut">
              <a:rPr lang="en-US" smtClean="0"/>
              <a:t>04-Dec-24</a:t>
            </a:fld>
            <a:endParaRPr lang="en-US"/>
          </a:p>
        </p:txBody>
      </p:sp>
      <p:sp>
        <p:nvSpPr>
          <p:cNvPr id="6" name="Footer Placeholder 5">
            <a:extLst>
              <a:ext uri="{FF2B5EF4-FFF2-40B4-BE49-F238E27FC236}">
                <a16:creationId xmlns="" xmlns:a16="http://schemas.microsoft.com/office/drawing/2014/main" id="{D108C5ED-4E70-4B07-9B03-61C4D87BF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CF8C76-9EEB-4B33-A927-617752714167}"/>
              </a:ext>
            </a:extLst>
          </p:cNvPr>
          <p:cNvSpPr>
            <a:spLocks noGrp="1"/>
          </p:cNvSpPr>
          <p:nvPr>
            <p:ph type="sldNum" sz="quarter" idx="12"/>
          </p:nvPr>
        </p:nvSpPr>
        <p:spPr/>
        <p:txBody>
          <a:bodyPr/>
          <a:lstStyle/>
          <a:p>
            <a:fld id="{8B56DD81-19D5-4A8C-879E-96D40D8A5B43}" type="slidenum">
              <a:rPr lang="en-US" smtClean="0"/>
              <a:t>‹#›</a:t>
            </a:fld>
            <a:endParaRPr lang="en-US"/>
          </a:p>
        </p:txBody>
      </p:sp>
    </p:spTree>
    <p:extLst>
      <p:ext uri="{BB962C8B-B14F-4D97-AF65-F5344CB8AC3E}">
        <p14:creationId xmlns:p14="http://schemas.microsoft.com/office/powerpoint/2010/main" val="21347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53EE8BB-F1A4-4436-B1E3-C5132012F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6F1B8BD-F530-4C64-A3F7-8DA465F85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CA833E-1012-422A-BDD9-B7A41CF9E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C8C9B-9ECC-474C-9D62-6CF66A017A0D}" type="datetimeFigureOut">
              <a:rPr lang="en-US" smtClean="0"/>
              <a:t>04-Dec-24</a:t>
            </a:fld>
            <a:endParaRPr lang="en-US"/>
          </a:p>
        </p:txBody>
      </p:sp>
      <p:sp>
        <p:nvSpPr>
          <p:cNvPr id="5" name="Footer Placeholder 4">
            <a:extLst>
              <a:ext uri="{FF2B5EF4-FFF2-40B4-BE49-F238E27FC236}">
                <a16:creationId xmlns="" xmlns:a16="http://schemas.microsoft.com/office/drawing/2014/main" id="{83FA9D90-1A03-422B-B12D-9C8E96B48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55283CA-2AA0-4464-A6F2-7D4C3D6D8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6DD81-19D5-4A8C-879E-96D40D8A5B43}" type="slidenum">
              <a:rPr lang="en-US" smtClean="0"/>
              <a:t>‹#›</a:t>
            </a:fld>
            <a:endParaRPr lang="en-US"/>
          </a:p>
        </p:txBody>
      </p:sp>
    </p:spTree>
    <p:extLst>
      <p:ext uri="{BB962C8B-B14F-4D97-AF65-F5344CB8AC3E}">
        <p14:creationId xmlns:p14="http://schemas.microsoft.com/office/powerpoint/2010/main" val="187812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8601"/>
            <a:ext cx="7615238" cy="914399"/>
          </a:xfrm>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rgbClr val="FF0000"/>
                </a:solidFill>
              </a:rPr>
              <a:t>Developer’s Community</a:t>
            </a:r>
            <a:endParaRPr lang="en-IN" sz="5400" dirty="0">
              <a:solidFill>
                <a:srgbClr val="FF0000"/>
              </a:solidFill>
            </a:endParaRPr>
          </a:p>
        </p:txBody>
      </p:sp>
      <p:sp>
        <p:nvSpPr>
          <p:cNvPr id="4" name="Subtitle 2"/>
          <p:cNvSpPr>
            <a:spLocks noGrp="1"/>
          </p:cNvSpPr>
          <p:nvPr>
            <p:ph type="subTitle" idx="1"/>
          </p:nvPr>
        </p:nvSpPr>
        <p:spPr>
          <a:xfrm>
            <a:off x="1313801" y="1939636"/>
            <a:ext cx="9559636" cy="3862388"/>
          </a:xfrm>
        </p:spPr>
        <p:txBody>
          <a:bodyPr>
            <a:noAutofit/>
          </a:bodyPr>
          <a:lstStyle/>
          <a:p>
            <a:endParaRPr lang="en-US" sz="2000" b="1" dirty="0">
              <a:cs typeface="Times New Roman" pitchFamily="18" charset="0"/>
            </a:endParaRPr>
          </a:p>
          <a:p>
            <a:r>
              <a:rPr lang="en-US" sz="4000" b="1" dirty="0" smtClean="0">
                <a:solidFill>
                  <a:schemeClr val="accent1">
                    <a:lumMod val="50000"/>
                  </a:schemeClr>
                </a:solidFill>
                <a:cs typeface="Times New Roman" pitchFamily="18" charset="0"/>
              </a:rPr>
              <a:t>*Presented by</a:t>
            </a:r>
            <a:r>
              <a:rPr lang="en-US" sz="4000" b="1" dirty="0" smtClean="0">
                <a:solidFill>
                  <a:schemeClr val="accent1">
                    <a:lumMod val="50000"/>
                  </a:schemeClr>
                </a:solidFill>
                <a:cs typeface="Times New Roman" pitchFamily="18" charset="0"/>
              </a:rPr>
              <a:t>*</a:t>
            </a:r>
          </a:p>
          <a:p>
            <a:endParaRPr lang="en-US" sz="4000" b="1" dirty="0">
              <a:solidFill>
                <a:schemeClr val="accent1">
                  <a:lumMod val="50000"/>
                </a:schemeClr>
              </a:solidFill>
              <a:cs typeface="Times New Roman" pitchFamily="18" charset="0"/>
            </a:endParaRPr>
          </a:p>
          <a:p>
            <a:pPr marL="342900" indent="-342900">
              <a:buFont typeface="Arial" panose="020B0604020202020204" pitchFamily="34" charset="0"/>
              <a:buChar char="•"/>
            </a:pPr>
            <a:r>
              <a:rPr lang="en-US" sz="4000" dirty="0" err="1"/>
              <a:t>Hrishikesh</a:t>
            </a:r>
            <a:r>
              <a:rPr lang="en-US" sz="4000" dirty="0"/>
              <a:t> </a:t>
            </a:r>
            <a:r>
              <a:rPr lang="en-US" sz="4000" dirty="0" err="1" smtClean="0"/>
              <a:t>Pawar</a:t>
            </a:r>
            <a:endParaRPr lang="en-US" sz="2000" dirty="0"/>
          </a:p>
          <a:p>
            <a:endParaRPr lang="en-US" sz="1800" b="1" dirty="0">
              <a:cs typeface="Times New Roman" pitchFamily="18" charset="0"/>
            </a:endParaRPr>
          </a:p>
        </p:txBody>
      </p:sp>
    </p:spTree>
    <p:extLst>
      <p:ext uri="{BB962C8B-B14F-4D97-AF65-F5344CB8AC3E}">
        <p14:creationId xmlns:p14="http://schemas.microsoft.com/office/powerpoint/2010/main" val="3773263114"/>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81856A2-36EF-4C30-8B8C-40277AC8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661" y="810491"/>
            <a:ext cx="9657592" cy="5432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82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8D9ACD-A411-4400-9CBC-6EB43BBC8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48" y="800101"/>
            <a:ext cx="9766986" cy="54939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44696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50C2D0-77EC-4A1A-8B1E-DA591EFC7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45" y="606569"/>
            <a:ext cx="10051728" cy="56540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036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485D222-CF25-4AB7-B1DB-1D1551244A82}"/>
              </a:ext>
            </a:extLst>
          </p:cNvPr>
          <p:cNvSpPr txBox="1"/>
          <p:nvPr/>
        </p:nvSpPr>
        <p:spPr>
          <a:xfrm>
            <a:off x="1664029" y="2360219"/>
            <a:ext cx="8853055" cy="3447098"/>
          </a:xfrm>
          <a:prstGeom prst="rect">
            <a:avLst/>
          </a:prstGeom>
          <a:noFill/>
        </p:spPr>
        <p:txBody>
          <a:bodyPr wrap="square" rtlCol="0">
            <a:spAutoFit/>
          </a:bodyPr>
          <a:lstStyle/>
          <a:p>
            <a:r>
              <a:rPr lang="en-US" sz="2000" dirty="0"/>
              <a:t>The main objective of the Project on “Developer’s community” is to create global Developer Community for Tech beginner’s and for students too, so they can upgrade themselves and learn new tech things. </a:t>
            </a:r>
          </a:p>
          <a:p>
            <a:r>
              <a:rPr lang="en-US" sz="2000" dirty="0"/>
              <a:t>• Provides the searching facilities based on different categories </a:t>
            </a:r>
          </a:p>
          <a:p>
            <a:r>
              <a:rPr lang="en-US" sz="2000" dirty="0"/>
              <a:t>• “Dev’s community” also manage the Content details online for Entries details, Views details, Blogs. </a:t>
            </a:r>
          </a:p>
          <a:p>
            <a:r>
              <a:rPr lang="en-US" sz="2000" dirty="0"/>
              <a:t>• Shows the information and description of the Blogs.</a:t>
            </a:r>
          </a:p>
          <a:p>
            <a:r>
              <a:rPr lang="en-US" sz="2000" dirty="0"/>
              <a:t> • Share important news with users. </a:t>
            </a:r>
          </a:p>
          <a:p>
            <a:r>
              <a:rPr lang="en-US" sz="2000" dirty="0"/>
              <a:t>• Contribute to an existing conversation. </a:t>
            </a:r>
          </a:p>
          <a:p>
            <a:r>
              <a:rPr lang="en-US" sz="2000" dirty="0"/>
              <a:t>• Promote a product/service.</a:t>
            </a:r>
          </a:p>
          <a:p>
            <a:r>
              <a:rPr lang="en-US" dirty="0"/>
              <a:t> </a:t>
            </a:r>
          </a:p>
        </p:txBody>
      </p:sp>
      <p:sp>
        <p:nvSpPr>
          <p:cNvPr id="4" name="Title 1"/>
          <p:cNvSpPr>
            <a:spLocks noGrp="1"/>
          </p:cNvSpPr>
          <p:nvPr/>
        </p:nvSpPr>
        <p:spPr>
          <a:xfrm>
            <a:off x="2181254" y="383984"/>
            <a:ext cx="7818606" cy="124887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C00000"/>
                </a:solidFill>
                <a:latin typeface="Century Schoolbook" pitchFamily="18" charset="0"/>
                <a:cs typeface="Times New Roman" pitchFamily="18" charset="0"/>
              </a:rPr>
              <a:t>Expected </a:t>
            </a:r>
            <a:r>
              <a:rPr lang="en-US" sz="2400" b="1" dirty="0">
                <a:solidFill>
                  <a:srgbClr val="C00000"/>
                </a:solidFill>
                <a:latin typeface="Century Schoolbook" pitchFamily="18" charset="0"/>
                <a:cs typeface="Times New Roman" pitchFamily="18" charset="0"/>
              </a:rPr>
              <a:t>outcome of the proposed work (Objectives)</a:t>
            </a:r>
            <a:endParaRPr lang="en-US" sz="2400" dirty="0">
              <a:solidFill>
                <a:srgbClr val="C00000"/>
              </a:solidFill>
              <a:latin typeface="Century Schoolbook" pitchFamily="18" charset="0"/>
              <a:cs typeface="Times New Roman" pitchFamily="18" charset="0"/>
            </a:endParaRPr>
          </a:p>
        </p:txBody>
      </p:sp>
    </p:spTree>
    <p:extLst>
      <p:ext uri="{BB962C8B-B14F-4D97-AF65-F5344CB8AC3E}">
        <p14:creationId xmlns:p14="http://schemas.microsoft.com/office/powerpoint/2010/main" val="1385112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0CAADD8-EFF4-415B-912A-6B2CDC2BAF88}"/>
              </a:ext>
            </a:extLst>
          </p:cNvPr>
          <p:cNvSpPr txBox="1"/>
          <p:nvPr/>
        </p:nvSpPr>
        <p:spPr>
          <a:xfrm>
            <a:off x="1974273" y="690252"/>
            <a:ext cx="8066314" cy="707886"/>
          </a:xfrm>
          <a:prstGeom prst="rect">
            <a:avLst/>
          </a:prstGeom>
          <a:noFill/>
        </p:spPr>
        <p:txBody>
          <a:bodyPr wrap="square" rtlCol="0">
            <a:spAutoFit/>
          </a:bodyPr>
          <a:lstStyle/>
          <a:p>
            <a:pPr algn="ctr"/>
            <a:r>
              <a:rPr lang="en-US" sz="4000" b="1" dirty="0" smtClean="0">
                <a:solidFill>
                  <a:srgbClr val="C00000"/>
                </a:solidFill>
              </a:rPr>
              <a:t>Methodology</a:t>
            </a:r>
            <a:r>
              <a:rPr lang="en-US" sz="4000" b="1" dirty="0">
                <a:solidFill>
                  <a:srgbClr val="C00000"/>
                </a:solidFill>
              </a:rPr>
              <a:t>/ Planning of work </a:t>
            </a:r>
          </a:p>
        </p:txBody>
      </p:sp>
      <p:sp>
        <p:nvSpPr>
          <p:cNvPr id="3" name="TextBox 2">
            <a:extLst>
              <a:ext uri="{FF2B5EF4-FFF2-40B4-BE49-F238E27FC236}">
                <a16:creationId xmlns="" xmlns:a16="http://schemas.microsoft.com/office/drawing/2014/main" id="{8BACA7C2-120F-42D5-A72D-6B749FB236FF}"/>
              </a:ext>
            </a:extLst>
          </p:cNvPr>
          <p:cNvSpPr txBox="1"/>
          <p:nvPr/>
        </p:nvSpPr>
        <p:spPr>
          <a:xfrm>
            <a:off x="1512619" y="1956459"/>
            <a:ext cx="9356271" cy="3785652"/>
          </a:xfrm>
          <a:prstGeom prst="rect">
            <a:avLst/>
          </a:prstGeom>
          <a:noFill/>
        </p:spPr>
        <p:txBody>
          <a:bodyPr wrap="square" rtlCol="0">
            <a:spAutoFit/>
          </a:bodyPr>
          <a:lstStyle/>
          <a:p>
            <a:pPr marL="342900" indent="-342900">
              <a:buAutoNum type="arabicPeriod"/>
            </a:pPr>
            <a:r>
              <a:rPr lang="en-US" sz="2000" dirty="0"/>
              <a:t>Firstly, user has two choices to login or register their selves. </a:t>
            </a:r>
          </a:p>
          <a:p>
            <a:r>
              <a:rPr lang="en-US" sz="2000" dirty="0"/>
              <a:t>2. After Registering into the blog the user will be redirected to the login page where he can log into the profile and share his ideas by using the developer’s community.</a:t>
            </a:r>
          </a:p>
          <a:p>
            <a:r>
              <a:rPr lang="en-US" sz="2000" dirty="0"/>
              <a:t> 3. After Logging in into his profile he </a:t>
            </a:r>
            <a:r>
              <a:rPr lang="en-US" sz="2000" dirty="0" err="1"/>
              <a:t>wiil</a:t>
            </a:r>
            <a:r>
              <a:rPr lang="en-US" sz="2000" dirty="0"/>
              <a:t> get the options for writing the blog.</a:t>
            </a:r>
          </a:p>
          <a:p>
            <a:r>
              <a:rPr lang="en-US" sz="2000" dirty="0"/>
              <a:t> 4. If the user wants to write a blog then by clicking write button he will be directed to write page, where he can write his content.</a:t>
            </a:r>
          </a:p>
          <a:p>
            <a:r>
              <a:rPr lang="en-US" sz="2000" dirty="0"/>
              <a:t> 5. After writing his content he will be able to publish his blog by clicking Publish Button and after publishing the blog the user will be redirected to his own profile where he can see all his blogs that he has posted till date.</a:t>
            </a:r>
          </a:p>
          <a:p>
            <a:r>
              <a:rPr lang="en-US" sz="2000" dirty="0"/>
              <a:t> 6. In the profile section, there are options provided for the users to log out</a:t>
            </a:r>
          </a:p>
          <a:p>
            <a:r>
              <a:rPr lang="en-US" sz="2000" dirty="0"/>
              <a:t>7. By clicking the log out button the user will be redirected to the log in page from where he can access his own </a:t>
            </a:r>
            <a:r>
              <a:rPr lang="en-US" sz="2000" dirty="0" smtClean="0"/>
              <a:t>account .</a:t>
            </a:r>
            <a:endParaRPr lang="en-US" sz="2000" dirty="0"/>
          </a:p>
        </p:txBody>
      </p:sp>
    </p:spTree>
    <p:extLst>
      <p:ext uri="{BB962C8B-B14F-4D97-AF65-F5344CB8AC3E}">
        <p14:creationId xmlns:p14="http://schemas.microsoft.com/office/powerpoint/2010/main" val="1711144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88DA9-C347-46E8-8DBF-2B94CB728011}"/>
              </a:ext>
            </a:extLst>
          </p:cNvPr>
          <p:cNvSpPr>
            <a:spLocks noGrp="1"/>
          </p:cNvSpPr>
          <p:nvPr>
            <p:ph type="title"/>
          </p:nvPr>
        </p:nvSpPr>
        <p:spPr>
          <a:xfrm>
            <a:off x="838199" y="74179"/>
            <a:ext cx="10515600" cy="1325563"/>
          </a:xfrm>
        </p:spPr>
        <p:txBody>
          <a:bodyPr/>
          <a:lstStyle/>
          <a:p>
            <a:pPr marL="571500" indent="-571500">
              <a:buFont typeface="Arial" panose="020B0604020202020204" pitchFamily="34" charset="0"/>
              <a:buChar char="•"/>
            </a:pPr>
            <a:r>
              <a:rPr lang="en-US" dirty="0" smtClean="0">
                <a:solidFill>
                  <a:srgbClr val="C00000"/>
                </a:solidFill>
              </a:rPr>
              <a:t>Flow Chart</a:t>
            </a:r>
            <a:endParaRPr lang="en-US" dirty="0">
              <a:solidFill>
                <a:srgbClr val="C00000"/>
              </a:solidFill>
            </a:endParaRPr>
          </a:p>
        </p:txBody>
      </p:sp>
      <p:pic>
        <p:nvPicPr>
          <p:cNvPr id="4" name="Content Placeholder 3">
            <a:extLst>
              <a:ext uri="{FF2B5EF4-FFF2-40B4-BE49-F238E27FC236}">
                <a16:creationId xmlns="" xmlns:a16="http://schemas.microsoft.com/office/drawing/2014/main" id="{43F0AF48-0DDB-4D76-8D02-319B29B1FA4A}"/>
              </a:ext>
            </a:extLst>
          </p:cNvPr>
          <p:cNvPicPr>
            <a:picLocks noGrp="1" noChangeAspect="1"/>
          </p:cNvPicPr>
          <p:nvPr>
            <p:ph idx="1"/>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993760" y="329128"/>
            <a:ext cx="6145295" cy="63050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1724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54B6E-3D67-43D8-9BAE-C7F0DE34C78C}"/>
              </a:ext>
            </a:extLst>
          </p:cNvPr>
          <p:cNvSpPr>
            <a:spLocks noGrp="1"/>
          </p:cNvSpPr>
          <p:nvPr>
            <p:ph type="title"/>
          </p:nvPr>
        </p:nvSpPr>
        <p:spPr>
          <a:xfrm>
            <a:off x="3875314" y="316139"/>
            <a:ext cx="4044043" cy="1325563"/>
          </a:xfrm>
        </p:spPr>
        <p:txBody>
          <a:bodyPr>
            <a:normAutofit/>
          </a:bodyPr>
          <a:lstStyle/>
          <a:p>
            <a:pPr marL="685800" indent="-685800">
              <a:buFont typeface="Arial" panose="020B0604020202020204" pitchFamily="34" charset="0"/>
              <a:buChar char="•"/>
            </a:pPr>
            <a:r>
              <a:rPr lang="en-US" sz="5400" b="1" dirty="0">
                <a:solidFill>
                  <a:srgbClr val="C00000"/>
                </a:solidFill>
              </a:rPr>
              <a:t>Conclusion</a:t>
            </a:r>
          </a:p>
        </p:txBody>
      </p:sp>
      <p:sp>
        <p:nvSpPr>
          <p:cNvPr id="3" name="Content Placeholder 2">
            <a:extLst>
              <a:ext uri="{FF2B5EF4-FFF2-40B4-BE49-F238E27FC236}">
                <a16:creationId xmlns="" xmlns:a16="http://schemas.microsoft.com/office/drawing/2014/main" id="{A2FE44E4-6E2B-47C8-8224-AB8B493550A5}"/>
              </a:ext>
            </a:extLst>
          </p:cNvPr>
          <p:cNvSpPr>
            <a:spLocks noGrp="1"/>
          </p:cNvSpPr>
          <p:nvPr>
            <p:ph idx="1"/>
          </p:nvPr>
        </p:nvSpPr>
        <p:spPr>
          <a:xfrm>
            <a:off x="1567543" y="2075007"/>
            <a:ext cx="9114312" cy="3847811"/>
          </a:xfrm>
        </p:spPr>
        <p:txBody>
          <a:bodyPr>
            <a:noAutofit/>
          </a:bodyPr>
          <a:lstStyle/>
          <a:p>
            <a:pPr marR="0">
              <a:lnSpc>
                <a:spcPct val="107000"/>
              </a:lnSpc>
              <a:spcBef>
                <a:spcPts val="0"/>
              </a:spcBef>
              <a:spcAft>
                <a:spcPts val="800"/>
              </a:spcAft>
              <a:buFont typeface="Wingdings" panose="05000000000000000000" pitchFamily="2" charset="2"/>
              <a:buChar char="Ø"/>
            </a:pPr>
            <a:r>
              <a:rPr lang="en-US" sz="24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This project was developed to fulfil the requirement of common blogging platform for educational purposes for students and Developer’s . However, there are lots of scope to improve the performance of the Online Blogging System in the area of user interface, database performance, and query processing time etc. So, there are many things for future enhancement of this project.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R="0">
              <a:lnSpc>
                <a:spcPct val="107000"/>
              </a:lnSpc>
              <a:spcBef>
                <a:spcPts val="0"/>
              </a:spcBef>
              <a:spcAft>
                <a:spcPts val="800"/>
              </a:spcAft>
              <a:buFont typeface="Wingdings" panose="05000000000000000000" pitchFamily="2" charset="2"/>
              <a:buChar char="Ø"/>
            </a:pPr>
            <a:r>
              <a:rPr lang="en-US" sz="24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Web based interface for generate reports, like who has published more contents, who has commented most, the logged in time etc. •</a:t>
            </a:r>
            <a:br>
              <a:rPr lang="en-US" sz="24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br>
            <a:endParaRPr lang="en-US" sz="24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endParaRPr>
          </a:p>
          <a:p>
            <a:pPr marR="0">
              <a:lnSpc>
                <a:spcPct val="107000"/>
              </a:lnSpc>
              <a:spcBef>
                <a:spcPts val="0"/>
              </a:spcBef>
              <a:spcAft>
                <a:spcPts val="800"/>
              </a:spcAft>
              <a:buFont typeface="Wingdings" panose="05000000000000000000" pitchFamily="2" charset="2"/>
              <a:buChar char="Ø"/>
            </a:pPr>
            <a:r>
              <a:rPr lang="en-US" sz="24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Linking and integration of other online educational web sites.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3200" dirty="0"/>
          </a:p>
        </p:txBody>
      </p:sp>
    </p:spTree>
    <p:extLst>
      <p:ext uri="{BB962C8B-B14F-4D97-AF65-F5344CB8AC3E}">
        <p14:creationId xmlns:p14="http://schemas.microsoft.com/office/powerpoint/2010/main" val="3633948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8DE9916-C4A3-41C7-BB20-7031A6D7CC09}"/>
              </a:ext>
            </a:extLst>
          </p:cNvPr>
          <p:cNvPicPr>
            <a:picLocks noChangeAspect="1"/>
          </p:cNvPicPr>
          <p:nvPr/>
        </p:nvPicPr>
        <p:blipFill rotWithShape="1">
          <a:blip r:embed="rId2">
            <a:extLst>
              <a:ext uri="{28A0092B-C50C-407E-A947-70E740481C1C}">
                <a14:useLocalDpi xmlns:a14="http://schemas.microsoft.com/office/drawing/2010/main" val="0"/>
              </a:ext>
            </a:extLst>
          </a:blip>
          <a:srcRect l="1" r="711" b="10042"/>
          <a:stretch/>
        </p:blipFill>
        <p:spPr>
          <a:xfrm>
            <a:off x="2123813" y="668358"/>
            <a:ext cx="7944374" cy="5069711"/>
          </a:xfrm>
          <a:prstGeom prst="rect">
            <a:avLst/>
          </a:prstGeom>
        </p:spPr>
      </p:pic>
    </p:spTree>
    <p:extLst>
      <p:ext uri="{BB962C8B-B14F-4D97-AF65-F5344CB8AC3E}">
        <p14:creationId xmlns:p14="http://schemas.microsoft.com/office/powerpoint/2010/main" val="216574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968085"/>
          </a:xfrm>
        </p:spPr>
        <p:txBody>
          <a:bodyPr/>
          <a:lstStyle/>
          <a:p>
            <a:pPr>
              <a:defRPr/>
            </a:pPr>
            <a:r>
              <a:rPr lang="en-IN" dirty="0"/>
              <a:t>Content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23354074"/>
              </p:ext>
            </p:extLst>
          </p:nvPr>
        </p:nvGraphicFramePr>
        <p:xfrm>
          <a:off x="1981200" y="1219199"/>
          <a:ext cx="8140700" cy="4570749"/>
        </p:xfrm>
        <a:graphic>
          <a:graphicData uri="http://schemas.openxmlformats.org/drawingml/2006/table">
            <a:tbl>
              <a:tblPr/>
              <a:tblGrid>
                <a:gridCol w="840540">
                  <a:extLst>
                    <a:ext uri="{9D8B030D-6E8A-4147-A177-3AD203B41FA5}">
                      <a16:colId xmlns:a16="http://schemas.microsoft.com/office/drawing/2014/main" xmlns="" val="20000"/>
                    </a:ext>
                  </a:extLst>
                </a:gridCol>
                <a:gridCol w="5839076">
                  <a:extLst>
                    <a:ext uri="{9D8B030D-6E8A-4147-A177-3AD203B41FA5}">
                      <a16:colId xmlns:a16="http://schemas.microsoft.com/office/drawing/2014/main" xmlns="" val="20001"/>
                    </a:ext>
                  </a:extLst>
                </a:gridCol>
                <a:gridCol w="1461084">
                  <a:extLst>
                    <a:ext uri="{9D8B030D-6E8A-4147-A177-3AD203B41FA5}">
                      <a16:colId xmlns:a16="http://schemas.microsoft.com/office/drawing/2014/main" xmlns="" val="20002"/>
                    </a:ext>
                  </a:extLst>
                </a:gridCol>
              </a:tblGrid>
              <a:tr h="531042">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S. No.</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a:solidFill>
                            <a:schemeClr val="bg1"/>
                          </a:solidFill>
                          <a:latin typeface="Century Schoolbook" pitchFamily="18" charset="0"/>
                        </a:rPr>
                        <a:t>Content</a:t>
                      </a:r>
                      <a:endParaRPr lang="en-IN" sz="1600" b="0" dirty="0">
                        <a:solidFill>
                          <a:schemeClr val="bg1"/>
                        </a:solidFill>
                        <a:latin typeface="Century Schoolbook" pitchFamily="18" charset="0"/>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Slide No.</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31042">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1</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1000"/>
                        </a:spcAft>
                        <a:tabLst>
                          <a:tab pos="177800" algn="l"/>
                        </a:tabLst>
                      </a:pPr>
                      <a:r>
                        <a:rPr lang="en-US" sz="1600" b="0" dirty="0">
                          <a:latin typeface="Century Schoolbook"/>
                          <a:ea typeface="Arial Unicode MS"/>
                          <a:cs typeface="Arial Unicode MS"/>
                        </a:rPr>
                        <a:t>Title of the Project</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3</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31042">
                <a:tc>
                  <a:txBody>
                    <a:bodyPr/>
                    <a:lstStyle/>
                    <a:p>
                      <a:pPr algn="ctr">
                        <a:lnSpc>
                          <a:spcPct val="150000"/>
                        </a:lnSpc>
                        <a:spcAft>
                          <a:spcPts val="1000"/>
                        </a:spcAft>
                      </a:pPr>
                      <a:r>
                        <a:rPr lang="en-IN" sz="1600" b="0">
                          <a:solidFill>
                            <a:srgbClr val="000000"/>
                          </a:solidFill>
                          <a:latin typeface="Century Schoolbook"/>
                          <a:ea typeface="Calibri"/>
                          <a:cs typeface="Times New Roman"/>
                        </a:rPr>
                        <a:t>2</a:t>
                      </a:r>
                      <a:endParaRPr lang="en-IN" sz="1600" b="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US" sz="1600" b="0" dirty="0">
                          <a:latin typeface="Century Schoolbook"/>
                          <a:ea typeface="Arial Unicode MS"/>
                          <a:cs typeface="Arial Unicode MS"/>
                        </a:rPr>
                        <a:t>Introduction: Giving purpose of Your Project</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4</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76685">
                <a:tc>
                  <a:txBody>
                    <a:bodyPr/>
                    <a:lstStyle/>
                    <a:p>
                      <a:pPr algn="ctr">
                        <a:lnSpc>
                          <a:spcPct val="150000"/>
                        </a:lnSpc>
                        <a:spcAft>
                          <a:spcPts val="1000"/>
                        </a:spcAft>
                      </a:pPr>
                      <a:r>
                        <a:rPr lang="en-IN" sz="1600" b="0">
                          <a:solidFill>
                            <a:srgbClr val="000000"/>
                          </a:solidFill>
                          <a:latin typeface="Century Schoolbook"/>
                          <a:ea typeface="Calibri"/>
                          <a:cs typeface="Times New Roman"/>
                        </a:rPr>
                        <a:t>3</a:t>
                      </a:r>
                      <a:endParaRPr lang="en-IN" sz="1600" b="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US" sz="1600" b="0" dirty="0">
                          <a:latin typeface="Century Schoolbook"/>
                          <a:ea typeface="Arial Unicode MS"/>
                          <a:cs typeface="Arial Unicode MS"/>
                        </a:rPr>
                        <a:t>A brief review of the work already done in the field (only best paper</a:t>
                      </a:r>
                      <a:r>
                        <a:rPr lang="en-US" sz="1600" b="0" baseline="0" dirty="0">
                          <a:latin typeface="Century Schoolbook"/>
                          <a:ea typeface="Arial Unicode MS"/>
                          <a:cs typeface="Arial Unicode MS"/>
                        </a:rPr>
                        <a:t>)</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6</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68220">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4</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50000"/>
                        </a:lnSpc>
                        <a:spcBef>
                          <a:spcPts val="0"/>
                        </a:spcBef>
                        <a:spcAft>
                          <a:spcPts val="1000"/>
                        </a:spcAft>
                        <a:buClrTx/>
                        <a:buSzTx/>
                        <a:buFontTx/>
                        <a:buNone/>
                        <a:tabLst/>
                        <a:defRPr/>
                      </a:pPr>
                      <a:r>
                        <a:rPr lang="en-US" sz="1600" b="0" dirty="0">
                          <a:latin typeface="Century Schoolbook"/>
                          <a:ea typeface="Arial Unicode MS"/>
                          <a:cs typeface="Arial Unicode MS"/>
                        </a:rPr>
                        <a:t>Expected outcome of the proposed work (Objectives)</a:t>
                      </a:r>
                      <a:endParaRPr lang="en-IN" sz="1600" b="0" dirty="0">
                        <a:latin typeface="Calibri"/>
                        <a:ea typeface="Calibri"/>
                        <a:cs typeface="+mn-cs"/>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13</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70634">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5</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600" b="0" dirty="0" smtClean="0">
                          <a:solidFill>
                            <a:schemeClr val="tx1">
                              <a:lumMod val="95000"/>
                              <a:lumOff val="5000"/>
                            </a:schemeClr>
                          </a:solidFill>
                        </a:rPr>
                        <a:t>Methodology/ Planning of work </a:t>
                      </a:r>
                      <a:endParaRPr lang="en-US" sz="1600" b="0" dirty="0">
                        <a:solidFill>
                          <a:schemeClr val="tx1">
                            <a:lumMod val="95000"/>
                            <a:lumOff val="5000"/>
                          </a:schemeClr>
                        </a:solidFill>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14</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31042">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6</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1000"/>
                        </a:spcAft>
                        <a:tabLst>
                          <a:tab pos="355600" algn="l"/>
                        </a:tabLst>
                      </a:pPr>
                      <a:r>
                        <a:rPr lang="en-US" sz="1600" b="0" dirty="0" smtClean="0">
                          <a:solidFill>
                            <a:schemeClr val="tx1">
                              <a:lumMod val="95000"/>
                              <a:lumOff val="5000"/>
                            </a:schemeClr>
                          </a:solidFill>
                        </a:rPr>
                        <a:t>Flow Chart</a:t>
                      </a:r>
                      <a:r>
                        <a:rPr lang="en-US" sz="1600" b="0" dirty="0" smtClean="0">
                          <a:solidFill>
                            <a:schemeClr val="tx1">
                              <a:lumMod val="95000"/>
                              <a:lumOff val="5000"/>
                            </a:schemeClr>
                          </a:solidFill>
                          <a:latin typeface="Century Schoolbook"/>
                          <a:ea typeface="Arial Unicode MS"/>
                          <a:cs typeface="Arial Unicode MS"/>
                        </a:rPr>
                        <a:t> </a:t>
                      </a:r>
                      <a:endParaRPr lang="en-IN" sz="1600" b="0" dirty="0">
                        <a:solidFill>
                          <a:schemeClr val="tx1">
                            <a:lumMod val="95000"/>
                            <a:lumOff val="5000"/>
                          </a:schemeClr>
                        </a:solidFill>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15</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31042">
                <a:tc>
                  <a:txBody>
                    <a:bodyPr/>
                    <a:lstStyle/>
                    <a:p>
                      <a:pPr algn="ctr">
                        <a:lnSpc>
                          <a:spcPct val="150000"/>
                        </a:lnSpc>
                        <a:spcAft>
                          <a:spcPts val="1000"/>
                        </a:spcAft>
                      </a:pPr>
                      <a:r>
                        <a:rPr lang="en-IN" sz="1600" b="0" dirty="0">
                          <a:solidFill>
                            <a:srgbClr val="000000"/>
                          </a:solidFill>
                          <a:latin typeface="Century Schoolbook"/>
                          <a:ea typeface="Calibri"/>
                          <a:cs typeface="Times New Roman"/>
                        </a:rPr>
                        <a:t>7</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US" sz="1600" b="0" dirty="0" smtClean="0">
                          <a:solidFill>
                            <a:schemeClr val="tx1">
                              <a:lumMod val="95000"/>
                              <a:lumOff val="5000"/>
                            </a:schemeClr>
                          </a:solidFill>
                        </a:rPr>
                        <a:t>Conclusion</a:t>
                      </a:r>
                      <a:endParaRPr lang="en-US" sz="1600" b="0" dirty="0">
                        <a:solidFill>
                          <a:schemeClr val="tx1">
                            <a:lumMod val="95000"/>
                            <a:lumOff val="5000"/>
                          </a:schemeClr>
                        </a:solidFill>
                        <a:latin typeface="Century Schoolbook"/>
                        <a:ea typeface="Arial Unicode MS"/>
                        <a:cs typeface="Arial Unicode MS"/>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1600" b="0" dirty="0" smtClean="0">
                          <a:latin typeface="Calibri"/>
                          <a:ea typeface="Calibri"/>
                          <a:cs typeface="Times New Roman"/>
                        </a:rPr>
                        <a:t>16</a:t>
                      </a:r>
                      <a:endParaRPr lang="en-IN" sz="1600" b="0" dirty="0">
                        <a:latin typeface="Calibri"/>
                        <a:ea typeface="Calibri"/>
                        <a:cs typeface="Times New Roman"/>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996661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1543"/>
            <a:ext cx="10515600" cy="1325563"/>
          </a:xfrm>
        </p:spPr>
        <p:txBody>
          <a:bodyPr>
            <a:normAutofit/>
          </a:bodyPr>
          <a:lstStyle/>
          <a:p>
            <a:pPr algn="ctr"/>
            <a:r>
              <a:rPr lang="en-US" sz="3200" b="1" dirty="0" smtClean="0">
                <a:solidFill>
                  <a:srgbClr val="C00000"/>
                </a:solidFill>
                <a:latin typeface="Century Schoolbook" pitchFamily="18" charset="0"/>
                <a:cs typeface="Times New Roman" pitchFamily="18" charset="0"/>
              </a:rPr>
              <a:t>Title :-</a:t>
            </a:r>
            <a:endParaRPr lang="en-US" sz="3200" dirty="0">
              <a:solidFill>
                <a:srgbClr val="C00000"/>
              </a:solidFill>
              <a:latin typeface="Century Schoolbook" pitchFamily="18" charset="0"/>
              <a:cs typeface="Times New Roman" pitchFamily="18" charset="0"/>
            </a:endParaRPr>
          </a:p>
        </p:txBody>
      </p:sp>
      <p:sp>
        <p:nvSpPr>
          <p:cNvPr id="6" name="Content Placeholder 5"/>
          <p:cNvSpPr>
            <a:spLocks noGrp="1"/>
          </p:cNvSpPr>
          <p:nvPr>
            <p:ph idx="1"/>
          </p:nvPr>
        </p:nvSpPr>
        <p:spPr>
          <a:xfrm>
            <a:off x="1478973" y="2616633"/>
            <a:ext cx="9791700" cy="1731963"/>
          </a:xfrm>
        </p:spPr>
        <p:txBody>
          <a:bodyPr>
            <a:normAutofit/>
          </a:bodyPr>
          <a:lstStyle/>
          <a:p>
            <a:r>
              <a:rPr lang="en-US" sz="6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Developer’s  </a:t>
            </a: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Community</a:t>
            </a:r>
            <a:endPar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Slide Number Placeholder 4"/>
          <p:cNvSpPr>
            <a:spLocks noGrp="1"/>
          </p:cNvSpPr>
          <p:nvPr>
            <p:ph type="sldNum" sz="quarter" idx="12"/>
          </p:nvPr>
        </p:nvSpPr>
        <p:spPr/>
        <p:txBody>
          <a:bodyPr/>
          <a:lstStyle/>
          <a:p>
            <a:r>
              <a:rPr lang="en-US" dirty="0"/>
              <a:t>3</a:t>
            </a:r>
          </a:p>
          <a:p>
            <a:endParaRPr lang="en-US" dirty="0"/>
          </a:p>
        </p:txBody>
      </p:sp>
      <p:sp>
        <p:nvSpPr>
          <p:cNvPr id="3" name="TextBox 2"/>
          <p:cNvSpPr txBox="1"/>
          <p:nvPr/>
        </p:nvSpPr>
        <p:spPr>
          <a:xfrm>
            <a:off x="5638801" y="4256232"/>
            <a:ext cx="4175374" cy="338554"/>
          </a:xfrm>
          <a:prstGeom prst="rect">
            <a:avLst/>
          </a:prstGeom>
          <a:noFill/>
        </p:spPr>
        <p:txBody>
          <a:bodyPr wrap="none" rtlCol="0">
            <a:spAutoFit/>
          </a:bodyPr>
          <a:lstStyle/>
          <a:p>
            <a:r>
              <a:rPr lang="en-US" sz="1600" dirty="0" smtClean="0"/>
              <a:t>Community Build by developers for developers .</a:t>
            </a:r>
            <a:endParaRPr lang="en-US" sz="1600" dirty="0"/>
          </a:p>
        </p:txBody>
      </p:sp>
    </p:spTree>
    <p:extLst>
      <p:ext uri="{BB962C8B-B14F-4D97-AF65-F5344CB8AC3E}">
        <p14:creationId xmlns:p14="http://schemas.microsoft.com/office/powerpoint/2010/main" val="1355188356"/>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BDECA2E-3B13-4749-85C5-39D361AB1BB1}"/>
              </a:ext>
            </a:extLst>
          </p:cNvPr>
          <p:cNvSpPr txBox="1"/>
          <p:nvPr/>
        </p:nvSpPr>
        <p:spPr>
          <a:xfrm>
            <a:off x="428017" y="310393"/>
            <a:ext cx="11498093" cy="646331"/>
          </a:xfrm>
          <a:prstGeom prst="rect">
            <a:avLst/>
          </a:prstGeom>
          <a:noFill/>
        </p:spPr>
        <p:txBody>
          <a:bodyPr wrap="square" rtlCol="0">
            <a:spAutoFit/>
          </a:bodyPr>
          <a:lstStyle/>
          <a:p>
            <a:r>
              <a:rPr lang="en-US" sz="3600" b="1" dirty="0" smtClean="0">
                <a:solidFill>
                  <a:srgbClr val="C00000"/>
                </a:solidFill>
                <a:latin typeface="Century Schoolbook" pitchFamily="18" charset="0"/>
                <a:cs typeface="Times New Roman" pitchFamily="18" charset="0"/>
              </a:rPr>
              <a:t> </a:t>
            </a:r>
            <a:r>
              <a:rPr lang="en-US" sz="3600" b="1" dirty="0">
                <a:solidFill>
                  <a:srgbClr val="C00000"/>
                </a:solidFill>
                <a:latin typeface="Century Schoolbook" pitchFamily="18" charset="0"/>
                <a:cs typeface="Times New Roman" pitchFamily="18" charset="0"/>
              </a:rPr>
              <a:t>Introduction: Giving purpose of O</a:t>
            </a:r>
            <a:r>
              <a:rPr lang="en-US" sz="3600" b="1" dirty="0" smtClean="0">
                <a:solidFill>
                  <a:srgbClr val="C00000"/>
                </a:solidFill>
                <a:latin typeface="Century Schoolbook" pitchFamily="18" charset="0"/>
                <a:cs typeface="Times New Roman" pitchFamily="18" charset="0"/>
              </a:rPr>
              <a:t>ur </a:t>
            </a:r>
            <a:r>
              <a:rPr lang="en-US" sz="3600" b="1" dirty="0">
                <a:solidFill>
                  <a:srgbClr val="C00000"/>
                </a:solidFill>
                <a:latin typeface="Century Schoolbook" pitchFamily="18" charset="0"/>
                <a:cs typeface="Times New Roman" pitchFamily="18" charset="0"/>
              </a:rPr>
              <a:t>Project</a:t>
            </a:r>
            <a:endParaRPr lang="en-US" sz="3600" b="1" dirty="0"/>
          </a:p>
        </p:txBody>
      </p:sp>
      <p:sp>
        <p:nvSpPr>
          <p:cNvPr id="4" name="TextBox 3">
            <a:extLst>
              <a:ext uri="{FF2B5EF4-FFF2-40B4-BE49-F238E27FC236}">
                <a16:creationId xmlns="" xmlns:a16="http://schemas.microsoft.com/office/drawing/2014/main" id="{0D3BA814-13A8-48A7-A888-38D082EE6ACD}"/>
              </a:ext>
            </a:extLst>
          </p:cNvPr>
          <p:cNvSpPr txBox="1"/>
          <p:nvPr/>
        </p:nvSpPr>
        <p:spPr>
          <a:xfrm>
            <a:off x="428017" y="1975607"/>
            <a:ext cx="11073468" cy="3785652"/>
          </a:xfrm>
          <a:prstGeom prst="rect">
            <a:avLst/>
          </a:prstGeom>
          <a:noFill/>
        </p:spPr>
        <p:txBody>
          <a:bodyPr wrap="square" rtlCol="0">
            <a:spAutoFit/>
          </a:bodyPr>
          <a:lstStyle/>
          <a:p>
            <a:r>
              <a:rPr lang="en-US" sz="2000" dirty="0"/>
              <a:t>This project is aimed to developing an online Developer’s Community. The entire project has been developed keeping in view to share the information </a:t>
            </a:r>
            <a:r>
              <a:rPr lang="en-US" sz="2000" dirty="0" err="1"/>
              <a:t>throught</a:t>
            </a:r>
            <a:r>
              <a:rPr lang="en-US" sz="2000" dirty="0"/>
              <a:t> online platform(web-app). Our project is aiming to create dev community across global platform . Through this application any person who is interested in technology can register himself and get the updates and information related to tech world . Moreover, if any general Developer wants to create online blog related with their expertise. He can also take the help of others developer(blog’s). Developers is having the authority to perform addition, deletion, and modification of their blogs if required. The project has been planned to be having the view of centralized storage of the database. The application for the storage of the data has been planned using </a:t>
            </a:r>
            <a:r>
              <a:rPr lang="en-US" sz="2000" dirty="0" err="1"/>
              <a:t>mongodb</a:t>
            </a:r>
            <a:r>
              <a:rPr lang="en-US" sz="2000" dirty="0"/>
              <a:t> and all the user interfaces have been designed using the React technology. We are Creating a web-app using the MERN(</a:t>
            </a:r>
            <a:r>
              <a:rPr lang="en-US" sz="2000" dirty="0" err="1"/>
              <a:t>Mongodb</a:t>
            </a:r>
            <a:r>
              <a:rPr lang="en-US" sz="2000" dirty="0"/>
              <a:t> ,</a:t>
            </a:r>
            <a:r>
              <a:rPr lang="en-US" sz="2000" dirty="0" err="1"/>
              <a:t>Expressjs,React</a:t>
            </a:r>
            <a:r>
              <a:rPr lang="en-US" sz="2000" dirty="0"/>
              <a:t> </a:t>
            </a:r>
            <a:r>
              <a:rPr lang="en-US" sz="2000" dirty="0" err="1"/>
              <a:t>js</a:t>
            </a:r>
            <a:r>
              <a:rPr lang="en-US" sz="2000" dirty="0"/>
              <a:t> ,node </a:t>
            </a:r>
            <a:r>
              <a:rPr lang="en-US" sz="2000" dirty="0" err="1"/>
              <a:t>js</a:t>
            </a:r>
            <a:r>
              <a:rPr lang="en-US" sz="2000" dirty="0"/>
              <a:t>). The application takes care of different modules and their associated reports, which are produced as per the applicable strategies and standards that are put forwarded by the administrative </a:t>
            </a:r>
            <a:r>
              <a:rPr lang="en-US" sz="2000" dirty="0" smtClean="0"/>
              <a:t>staff .</a:t>
            </a:r>
            <a:endParaRPr lang="en-US" sz="2000" dirty="0"/>
          </a:p>
        </p:txBody>
      </p:sp>
    </p:spTree>
    <p:extLst>
      <p:ext uri="{BB962C8B-B14F-4D97-AF65-F5344CB8AC3E}">
        <p14:creationId xmlns:p14="http://schemas.microsoft.com/office/powerpoint/2010/main" val="2620528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16D2DE-CED5-4981-914C-ECADD6A2CB93}"/>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rgbClr val="C00000"/>
                </a:solidFill>
              </a:rPr>
              <a:t>Facilities required for proposed work</a:t>
            </a:r>
          </a:p>
        </p:txBody>
      </p:sp>
      <p:sp>
        <p:nvSpPr>
          <p:cNvPr id="3" name="Content Placeholder 2">
            <a:extLst>
              <a:ext uri="{FF2B5EF4-FFF2-40B4-BE49-F238E27FC236}">
                <a16:creationId xmlns="" xmlns:a16="http://schemas.microsoft.com/office/drawing/2014/main" id="{B111412B-EB2E-44B0-A19C-A4EBCB8E2173}"/>
              </a:ext>
            </a:extLst>
          </p:cNvPr>
          <p:cNvSpPr>
            <a:spLocks noGrp="1"/>
          </p:cNvSpPr>
          <p:nvPr>
            <p:ph idx="1"/>
          </p:nvPr>
        </p:nvSpPr>
        <p:spPr/>
        <p:txBody>
          <a:bodyPr/>
          <a:lstStyle/>
          <a:p>
            <a:pPr marR="0" lvl="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Software/Hardware required for the development of the project.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Technologies :- HTML , CSS , REACT , EXPRESS JS , NODE JS, Postman(API)</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Font typeface="Wingdings" panose="05000000000000000000" pitchFamily="2" charset="2"/>
              <a:buChar char="Ø"/>
            </a:pP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Operating Environment :-The online blogging system web application will operate with the following Web Browsers: Microsoft Internet Explorer, Mozilla Firefox and Google Chrome.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nSpc>
                <a:spcPct val="107000"/>
              </a:lnSpc>
              <a:spcBef>
                <a:spcPts val="0"/>
              </a:spcBef>
              <a:spcAft>
                <a:spcPts val="0"/>
              </a:spcAft>
              <a:buFont typeface="Wingdings" panose="05000000000000000000" pitchFamily="2" charset="2"/>
              <a:buChar char="Ø"/>
            </a:pP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Operating System  :- Any Operating System   </a:t>
            </a:r>
            <a:b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b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Font typeface="Wingdings" panose="05000000000000000000" pitchFamily="2" charset="2"/>
              <a:buChar char="Ø"/>
            </a:pP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Software requirements :  Http Server ,Visual Studio Code , </a:t>
            </a:r>
            <a:r>
              <a:rPr lang="en-US" sz="1800" dirty="0" err="1">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Mongodb</a:t>
            </a: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(Atlas) </a:t>
            </a:r>
            <a:b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b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0"/>
              </a:spcAft>
              <a:buFont typeface="Wingdings" panose="05000000000000000000" pitchFamily="2" charset="2"/>
              <a:buChar char="Ø"/>
            </a:pP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Languages used: </a:t>
            </a:r>
            <a:r>
              <a:rPr lang="en-US" sz="1800" dirty="0" err="1">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Javascript</a:t>
            </a: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  , Html, CSS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800"/>
              </a:spcAft>
              <a:buFont typeface="Wingdings" panose="05000000000000000000" pitchFamily="2" charset="2"/>
              <a:buChar char="Ø"/>
            </a:pPr>
            <a:r>
              <a:rPr lang="en-US" sz="1800" dirty="0">
                <a:solidFill>
                  <a:srgbClr val="212529"/>
                </a:solidFill>
                <a:effectLst/>
                <a:latin typeface="Times New Roman" panose="02020603050405020304" pitchFamily="18" charset="0"/>
                <a:ea typeface="Times New Roman" panose="02020603050405020304" pitchFamily="18" charset="0"/>
                <a:cs typeface="Mangal" panose="02040503050203030202" pitchFamily="18" charset="0"/>
              </a:rPr>
              <a:t>  Internet Access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93477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1AB02FD-8B46-44D5-94E2-5ACE15C2585F}"/>
              </a:ext>
            </a:extLst>
          </p:cNvPr>
          <p:cNvSpPr txBox="1"/>
          <p:nvPr/>
        </p:nvSpPr>
        <p:spPr>
          <a:xfrm>
            <a:off x="418878" y="479031"/>
            <a:ext cx="11083858" cy="584775"/>
          </a:xfrm>
          <a:prstGeom prst="rect">
            <a:avLst/>
          </a:prstGeom>
          <a:noFill/>
        </p:spPr>
        <p:txBody>
          <a:bodyPr wrap="square" rtlCol="0">
            <a:spAutoFit/>
          </a:bodyPr>
          <a:lstStyle/>
          <a:p>
            <a:r>
              <a:rPr lang="en-US" sz="3200" b="1" dirty="0" smtClean="0">
                <a:solidFill>
                  <a:srgbClr val="C00000"/>
                </a:solidFill>
                <a:latin typeface="Century Schoolbook" pitchFamily="18" charset="0"/>
                <a:cs typeface="Times New Roman" pitchFamily="18" charset="0"/>
              </a:rPr>
              <a:t>A </a:t>
            </a:r>
            <a:r>
              <a:rPr lang="en-US" sz="3200" b="1" dirty="0">
                <a:solidFill>
                  <a:srgbClr val="C00000"/>
                </a:solidFill>
                <a:latin typeface="Century Schoolbook" pitchFamily="18" charset="0"/>
                <a:cs typeface="Times New Roman" pitchFamily="18" charset="0"/>
              </a:rPr>
              <a:t>brief review of the work already done in the field </a:t>
            </a:r>
            <a:endParaRPr lang="en-US"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2D88CE2B-0160-4A99-A5B5-D34EC2A39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05" y="1457706"/>
            <a:ext cx="9795385" cy="50987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74879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2" y="602672"/>
            <a:ext cx="10633364" cy="57420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1925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82" y="656759"/>
            <a:ext cx="10318173" cy="55559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1395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D019A00-5B3F-476B-8589-F2E46FFFF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783" y="602673"/>
            <a:ext cx="10036961" cy="56457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3357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761</Words>
  <Application>Microsoft Office PowerPoint</Application>
  <PresentationFormat>Widescreen</PresentationFormat>
  <Paragraphs>72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Calibri</vt:lpstr>
      <vt:lpstr>Calibri Light</vt:lpstr>
      <vt:lpstr>Century Schoolbook</vt:lpstr>
      <vt:lpstr>Mangal</vt:lpstr>
      <vt:lpstr>Times New Roman</vt:lpstr>
      <vt:lpstr>Wingdings</vt:lpstr>
      <vt:lpstr>Office Theme</vt:lpstr>
      <vt:lpstr>Developer’s Community</vt:lpstr>
      <vt:lpstr>Content</vt:lpstr>
      <vt:lpstr>Title :-</vt:lpstr>
      <vt:lpstr>PowerPoint Presentation</vt:lpstr>
      <vt:lpstr>Facilities required for proposed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Windows User</cp:lastModifiedBy>
  <cp:revision>14</cp:revision>
  <dcterms:created xsi:type="dcterms:W3CDTF">2022-03-04T06:19:56Z</dcterms:created>
  <dcterms:modified xsi:type="dcterms:W3CDTF">2024-12-04T05:02:23Z</dcterms:modified>
</cp:coreProperties>
</file>