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eb6bdd2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eb6bdd2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eb6bdd2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eb6bdd2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eb6bdd2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eb6bdd2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eb6bdd2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eb6bdd2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eb6bdd29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eb6bdd29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eb6bdd29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eb6bdd29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eb6bdd29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eb6bdd29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uggingface.co/Kiet/autotrain-resume_parser-1159242747" TargetMode="External"/><Relationship Id="rId4" Type="http://schemas.openxmlformats.org/officeDocument/2006/relationships/hyperlink" Target="https://www.open-resume.com/resume-parser" TargetMode="External"/><Relationship Id="rId5" Type="http://schemas.openxmlformats.org/officeDocument/2006/relationships/hyperlink" Target="https://www.onetcenter.org/taxonomy/2019/list.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0855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RESUME REVEALER TRACK:</a:t>
            </a:r>
            <a:endParaRPr/>
          </a:p>
        </p:txBody>
      </p:sp>
      <p:sp>
        <p:nvSpPr>
          <p:cNvPr id="65" name="Google Shape;65;p13"/>
          <p:cNvSpPr txBox="1"/>
          <p:nvPr>
            <p:ph idx="1" type="subTitle"/>
          </p:nvPr>
        </p:nvSpPr>
        <p:spPr>
          <a:xfrm>
            <a:off x="311700" y="1833450"/>
            <a:ext cx="64941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ADVANCED RESUME PARSING CHALLENGE</a:t>
            </a:r>
            <a:endParaRPr b="1" sz="2500"/>
          </a:p>
        </p:txBody>
      </p:sp>
      <p:sp>
        <p:nvSpPr>
          <p:cNvPr id="66" name="Google Shape;66;p13"/>
          <p:cNvSpPr txBox="1"/>
          <p:nvPr/>
        </p:nvSpPr>
        <p:spPr>
          <a:xfrm>
            <a:off x="6701075" y="3568500"/>
            <a:ext cx="2284200" cy="1429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highlight>
                  <a:schemeClr val="dk1"/>
                </a:highlight>
                <a:latin typeface="Roboto"/>
                <a:ea typeface="Roboto"/>
                <a:cs typeface="Roboto"/>
                <a:sym typeface="Roboto"/>
              </a:rPr>
              <a:t>Team name: Data Dazzlers</a:t>
            </a:r>
            <a:endParaRPr sz="13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 sz="1300">
                <a:solidFill>
                  <a:schemeClr val="lt1"/>
                </a:solidFill>
                <a:highlight>
                  <a:schemeClr val="dk1"/>
                </a:highlight>
                <a:latin typeface="Roboto"/>
                <a:ea typeface="Roboto"/>
                <a:cs typeface="Roboto"/>
                <a:sym typeface="Roboto"/>
              </a:rPr>
              <a:t>Team members:</a:t>
            </a:r>
            <a:endParaRPr sz="13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 sz="1300">
                <a:solidFill>
                  <a:schemeClr val="lt1"/>
                </a:solidFill>
                <a:highlight>
                  <a:schemeClr val="dk1"/>
                </a:highlight>
                <a:latin typeface="Roboto"/>
                <a:ea typeface="Roboto"/>
                <a:cs typeface="Roboto"/>
                <a:sym typeface="Roboto"/>
              </a:rPr>
              <a:t>Harshaal Bajaj</a:t>
            </a:r>
            <a:endParaRPr sz="13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 sz="1300">
                <a:solidFill>
                  <a:schemeClr val="lt1"/>
                </a:solidFill>
                <a:highlight>
                  <a:schemeClr val="dk1"/>
                </a:highlight>
                <a:latin typeface="Roboto"/>
                <a:ea typeface="Roboto"/>
                <a:cs typeface="Roboto"/>
                <a:sym typeface="Roboto"/>
              </a:rPr>
              <a:t>Hrishita Shah</a:t>
            </a:r>
            <a:endParaRPr sz="13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 sz="1300">
                <a:solidFill>
                  <a:schemeClr val="lt1"/>
                </a:solidFill>
                <a:highlight>
                  <a:schemeClr val="dk1"/>
                </a:highlight>
                <a:latin typeface="Roboto"/>
                <a:ea typeface="Roboto"/>
                <a:cs typeface="Roboto"/>
                <a:sym typeface="Roboto"/>
              </a:rPr>
              <a:t>Kavya Mehta</a:t>
            </a:r>
            <a:endParaRPr sz="13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 sz="1300">
                <a:solidFill>
                  <a:schemeClr val="lt1"/>
                </a:solidFill>
                <a:highlight>
                  <a:schemeClr val="dk1"/>
                </a:highlight>
                <a:latin typeface="Roboto"/>
                <a:ea typeface="Roboto"/>
                <a:cs typeface="Roboto"/>
                <a:sym typeface="Roboto"/>
              </a:rPr>
              <a:t>Ridhdhi Sangani</a:t>
            </a:r>
            <a:endParaRPr sz="1300">
              <a:solidFill>
                <a:schemeClr val="lt1"/>
              </a:solidFill>
              <a:highlight>
                <a:schemeClr val="dk1"/>
              </a:highlight>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0" y="10"/>
            <a:ext cx="2057400" cy="876300"/>
          </a:xfrm>
          <a:prstGeom prst="rect">
            <a:avLst/>
          </a:prstGeom>
          <a:noFill/>
          <a:ln>
            <a:noFill/>
          </a:ln>
        </p:spPr>
      </p:pic>
      <p:pic>
        <p:nvPicPr>
          <p:cNvPr id="68" name="Google Shape;68;p13"/>
          <p:cNvPicPr preferRelativeResize="0"/>
          <p:nvPr/>
        </p:nvPicPr>
        <p:blipFill>
          <a:blip r:embed="rId4">
            <a:alphaModFix/>
          </a:blip>
          <a:stretch>
            <a:fillRect/>
          </a:stretch>
        </p:blipFill>
        <p:spPr>
          <a:xfrm>
            <a:off x="7086600" y="-26987"/>
            <a:ext cx="2057400" cy="930267"/>
          </a:xfrm>
          <a:prstGeom prst="rect">
            <a:avLst/>
          </a:prstGeom>
          <a:noFill/>
          <a:ln>
            <a:noFill/>
          </a:ln>
        </p:spPr>
      </p:pic>
      <p:pic>
        <p:nvPicPr>
          <p:cNvPr id="69" name="Google Shape;69;p13"/>
          <p:cNvPicPr preferRelativeResize="0"/>
          <p:nvPr/>
        </p:nvPicPr>
        <p:blipFill>
          <a:blip r:embed="rId5">
            <a:alphaModFix/>
          </a:blip>
          <a:stretch>
            <a:fillRect/>
          </a:stretch>
        </p:blipFill>
        <p:spPr>
          <a:xfrm>
            <a:off x="3287575" y="1"/>
            <a:ext cx="2568859" cy="930250"/>
          </a:xfrm>
          <a:prstGeom prst="rect">
            <a:avLst/>
          </a:prstGeom>
          <a:noFill/>
          <a:ln>
            <a:noFill/>
          </a:ln>
        </p:spPr>
      </p:pic>
      <p:pic>
        <p:nvPicPr>
          <p:cNvPr id="70" name="Google Shape;70;p13"/>
          <p:cNvPicPr preferRelativeResize="0"/>
          <p:nvPr/>
        </p:nvPicPr>
        <p:blipFill>
          <a:blip r:embed="rId6">
            <a:alphaModFix/>
          </a:blip>
          <a:stretch>
            <a:fillRect/>
          </a:stretch>
        </p:blipFill>
        <p:spPr>
          <a:xfrm>
            <a:off x="152400" y="3142600"/>
            <a:ext cx="1905000" cy="1002625"/>
          </a:xfrm>
          <a:prstGeom prst="rect">
            <a:avLst/>
          </a:prstGeom>
          <a:noFill/>
          <a:ln>
            <a:noFill/>
          </a:ln>
        </p:spPr>
      </p:pic>
      <p:pic>
        <p:nvPicPr>
          <p:cNvPr id="71" name="Google Shape;71;p13"/>
          <p:cNvPicPr preferRelativeResize="0"/>
          <p:nvPr/>
        </p:nvPicPr>
        <p:blipFill>
          <a:blip r:embed="rId7">
            <a:alphaModFix/>
          </a:blip>
          <a:stretch>
            <a:fillRect/>
          </a:stretch>
        </p:blipFill>
        <p:spPr>
          <a:xfrm>
            <a:off x="2209825" y="3142600"/>
            <a:ext cx="1905000" cy="1002625"/>
          </a:xfrm>
          <a:prstGeom prst="rect">
            <a:avLst/>
          </a:prstGeom>
          <a:noFill/>
          <a:ln>
            <a:noFill/>
          </a:ln>
        </p:spPr>
      </p:pic>
      <p:sp>
        <p:nvSpPr>
          <p:cNvPr id="72" name="Google Shape;72;p13"/>
          <p:cNvSpPr txBox="1"/>
          <p:nvPr/>
        </p:nvSpPr>
        <p:spPr>
          <a:xfrm>
            <a:off x="162725" y="2638575"/>
            <a:ext cx="16563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Roboto"/>
                <a:ea typeface="Roboto"/>
                <a:cs typeface="Roboto"/>
                <a:sym typeface="Roboto"/>
              </a:rPr>
              <a:t>Sponsors</a:t>
            </a:r>
            <a:r>
              <a:rPr lang="en" sz="2000">
                <a:solidFill>
                  <a:schemeClr val="dk2"/>
                </a:solidFill>
                <a:latin typeface="Roboto"/>
                <a:ea typeface="Roboto"/>
                <a:cs typeface="Roboto"/>
                <a:sym typeface="Roboto"/>
              </a:rPr>
              <a:t>:</a:t>
            </a:r>
            <a:endParaRPr sz="20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8" name="Google Shape;78;p14"/>
          <p:cNvSpPr txBox="1"/>
          <p:nvPr>
            <p:ph idx="1" type="body"/>
          </p:nvPr>
        </p:nvSpPr>
        <p:spPr>
          <a:xfrm>
            <a:off x="4644675" y="168550"/>
            <a:ext cx="4166400" cy="48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Primary Challenge: Develop a comprehensive resume parser, "ResumeRevealer," capable of extracting detailed information from resumes in various formats (PDF, JPG, HTML, DOC, etc.). The parser should accurately classify text into distinct sections (e.g., education, work experience, skills) and sequence them based on dates, where available. ● Standardization Challenge: Enhance the "ResumeRevealer" to standardize different job titles and occupations against the O-NET database, ensuring a consistent taxonomy across parsed resumes. ● Skill Extraction Challenge: Implement an advanced feature in "ResumeRevealer" that mines detailed skills and competencies from project descriptions and position roles within the resume, highlighting the candidate's specific abilities and expertise. Abstractive skill extraction is a bonus.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4" name="Google Shape;84;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this project, our aim was to create a resume parser which will take into input a resume and help us in </a:t>
            </a:r>
            <a:r>
              <a:rPr lang="en" sz="1600"/>
              <a:t>extracting</a:t>
            </a:r>
            <a:r>
              <a:rPr lang="en" sz="1600"/>
              <a:t> the crucial information like the name, skills, education and experience of the applicant. We use different python libraries and import modules to perform the tasks. This is a very useful project because it 	allows us to reduce manual labour as we allow technology to make our task easier. This project will be mainly used by recruiters and hiring managers.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PROPOSED APPROACH</a:t>
            </a:r>
            <a:endParaRPr/>
          </a:p>
        </p:txBody>
      </p:sp>
      <p:sp>
        <p:nvSpPr>
          <p:cNvPr id="90" name="Google Shape;90;p16"/>
          <p:cNvSpPr txBox="1"/>
          <p:nvPr>
            <p:ph idx="1" type="body"/>
          </p:nvPr>
        </p:nvSpPr>
        <p:spPr>
          <a:xfrm>
            <a:off x="4644675" y="308025"/>
            <a:ext cx="4166400" cy="460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used NLP to a great extent in this approach. 1) Text extraction: We have extracted text from resumes of different file formats like pdf, docx or txt 2) Job title extraction: The extracted text data is processed to identify and extract job title from resume 3) Preprocessing: This involves converting text to lowercase, removing punctuation and tokenization.   4) Word Embedding: It means using the Word2Vec model.                                                                                   5) Cosine similarity matching: After the Word2Vec is performed, we perform cosine similarity between the job titles that we extract and the job title list.                6) Mapping with Threshold: If the cosine </a:t>
            </a:r>
            <a:r>
              <a:rPr lang="en"/>
              <a:t>similarity</a:t>
            </a:r>
            <a:r>
              <a:rPr lang="en"/>
              <a:t> is greater than the threshold defined, then we map the extracted job title to the </a:t>
            </a:r>
            <a:r>
              <a:rPr lang="en"/>
              <a:t>predefined</a:t>
            </a:r>
            <a:r>
              <a:rPr lang="en"/>
              <a:t> title.                       7)Storage and output: The txt file of the skills is generated and the final extracted job title is generated as the output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SHOULD ONE USE THIS MODEL</a:t>
            </a:r>
            <a:endParaRPr/>
          </a:p>
        </p:txBody>
      </p:sp>
      <p:sp>
        <p:nvSpPr>
          <p:cNvPr id="96" name="Google Shape;96;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is a very useful model </a:t>
            </a:r>
            <a:r>
              <a:rPr lang="en" sz="1600"/>
              <a:t>because we are using technology at a new level which helps us in saving time and human effort. Here, we are training a model to extract skills, education and experience which is highly useful when it comes to the reducing the work load on recruiters and hiring managers. This model can help them to shortlist their resumes according to the skills they require the most in any applicant.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THIS MODEL</a:t>
            </a:r>
            <a:endParaRPr/>
          </a:p>
        </p:txBody>
      </p:sp>
      <p:sp>
        <p:nvSpPr>
          <p:cNvPr id="102" name="Google Shape;102;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Text extraction from different file formats is accurate in most cases but may fail sometimes.</a:t>
            </a:r>
            <a:endParaRPr sz="1500"/>
          </a:p>
          <a:p>
            <a:pPr indent="0" lvl="0" marL="0" rtl="0" algn="l">
              <a:spcBef>
                <a:spcPts val="1200"/>
              </a:spcBef>
              <a:spcAft>
                <a:spcPts val="0"/>
              </a:spcAft>
              <a:buNone/>
            </a:pPr>
            <a:r>
              <a:rPr lang="en" sz="1500"/>
              <a:t>Mapping of job titles to the O-NET fails in some cases.</a:t>
            </a:r>
            <a:endParaRPr sz="1500"/>
          </a:p>
          <a:p>
            <a:pPr indent="0" lvl="0" marL="0" rtl="0" algn="l">
              <a:spcBef>
                <a:spcPts val="1200"/>
              </a:spcBef>
              <a:spcAft>
                <a:spcPts val="0"/>
              </a:spcAft>
              <a:buNone/>
            </a:pPr>
            <a:r>
              <a:rPr lang="en" sz="1500"/>
              <a:t>Sectional bifurcation may not work well at times.</a:t>
            </a:r>
            <a:endParaRPr sz="1500"/>
          </a:p>
          <a:p>
            <a:pPr indent="0" lvl="0" marL="0" rtl="0" algn="l">
              <a:spcBef>
                <a:spcPts val="1200"/>
              </a:spcBef>
              <a:spcAft>
                <a:spcPts val="0"/>
              </a:spcAft>
              <a:buNone/>
            </a:pPr>
            <a:r>
              <a:rPr lang="en" sz="1500"/>
              <a:t>Certain job titles may not be available in the predefined vocabulary and that might lead to uncertain results. </a:t>
            </a:r>
            <a:endParaRPr sz="15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 OF THE OUTPUT</a:t>
            </a:r>
            <a:endParaRPr/>
          </a:p>
        </p:txBody>
      </p:sp>
      <p:sp>
        <p:nvSpPr>
          <p:cNvPr id="108" name="Google Shape;108;p19"/>
          <p:cNvSpPr txBox="1"/>
          <p:nvPr>
            <p:ph idx="1" type="body"/>
          </p:nvPr>
        </p:nvSpPr>
        <p:spPr>
          <a:xfrm flipH="1" rot="10800000">
            <a:off x="4644675" y="438825"/>
            <a:ext cx="4166400" cy="62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4456550" y="148850"/>
            <a:ext cx="4502724" cy="1727274"/>
          </a:xfrm>
          <a:prstGeom prst="rect">
            <a:avLst/>
          </a:prstGeom>
          <a:noFill/>
          <a:ln>
            <a:noFill/>
          </a:ln>
        </p:spPr>
      </p:pic>
      <p:pic>
        <p:nvPicPr>
          <p:cNvPr id="110" name="Google Shape;110;p19"/>
          <p:cNvPicPr preferRelativeResize="0"/>
          <p:nvPr/>
        </p:nvPicPr>
        <p:blipFill rotWithShape="1">
          <a:blip r:embed="rId4">
            <a:alphaModFix/>
          </a:blip>
          <a:srcRect b="0" l="0" r="34546" t="0"/>
          <a:stretch/>
        </p:blipFill>
        <p:spPr>
          <a:xfrm>
            <a:off x="4530650" y="3738475"/>
            <a:ext cx="4613351" cy="1275150"/>
          </a:xfrm>
          <a:prstGeom prst="rect">
            <a:avLst/>
          </a:prstGeom>
          <a:noFill/>
          <a:ln>
            <a:noFill/>
          </a:ln>
        </p:spPr>
      </p:pic>
      <p:pic>
        <p:nvPicPr>
          <p:cNvPr id="111" name="Google Shape;111;p19"/>
          <p:cNvPicPr preferRelativeResize="0"/>
          <p:nvPr/>
        </p:nvPicPr>
        <p:blipFill>
          <a:blip r:embed="rId5">
            <a:alphaModFix/>
          </a:blip>
          <a:stretch>
            <a:fillRect/>
          </a:stretch>
        </p:blipFill>
        <p:spPr>
          <a:xfrm>
            <a:off x="4456550" y="1943663"/>
            <a:ext cx="1886825" cy="1727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17" name="Google Shape;11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u="sng">
                <a:solidFill>
                  <a:schemeClr val="hlink"/>
                </a:solidFill>
                <a:hlinkClick r:id="rId3"/>
              </a:rPr>
              <a:t>https://huggingface.co/Kiet/autotrain-resume_parser-1159242747</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u="sng">
                <a:solidFill>
                  <a:schemeClr val="hlink"/>
                </a:solidFill>
                <a:hlinkClick r:id="rId4"/>
              </a:rPr>
              <a:t>https://www.open-resume.com/resume-parser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u="sng">
                <a:solidFill>
                  <a:schemeClr val="hlink"/>
                </a:solidFill>
                <a:hlinkClick r:id="rId5"/>
              </a:rPr>
              <a:t>https://www.onetcenter.org/taxonomy/2019/list.html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