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2" r:id="rId5"/>
    <p:sldMasterId id="2147483672" r:id="rId6"/>
  </p:sldMasterIdLst>
  <p:notesMasterIdLst>
    <p:notesMasterId r:id="rId43"/>
  </p:notesMasterIdLst>
  <p:handoutMasterIdLst>
    <p:handoutMasterId r:id="rId44"/>
  </p:handoutMasterIdLst>
  <p:sldIdLst>
    <p:sldId id="256" r:id="rId7"/>
    <p:sldId id="508" r:id="rId8"/>
    <p:sldId id="509" r:id="rId9"/>
    <p:sldId id="295" r:id="rId10"/>
    <p:sldId id="510" r:id="rId11"/>
    <p:sldId id="481" r:id="rId12"/>
    <p:sldId id="480" r:id="rId13"/>
    <p:sldId id="488" r:id="rId14"/>
    <p:sldId id="262" r:id="rId15"/>
    <p:sldId id="395" r:id="rId16"/>
    <p:sldId id="507" r:id="rId17"/>
    <p:sldId id="617" r:id="rId18"/>
    <p:sldId id="618" r:id="rId19"/>
    <p:sldId id="299" r:id="rId20"/>
    <p:sldId id="300" r:id="rId21"/>
    <p:sldId id="401" r:id="rId22"/>
    <p:sldId id="576" r:id="rId23"/>
    <p:sldId id="494" r:id="rId24"/>
    <p:sldId id="495" r:id="rId25"/>
    <p:sldId id="496" r:id="rId26"/>
    <p:sldId id="650" r:id="rId27"/>
    <p:sldId id="651" r:id="rId28"/>
    <p:sldId id="487" r:id="rId29"/>
    <p:sldId id="442" r:id="rId30"/>
    <p:sldId id="441" r:id="rId31"/>
    <p:sldId id="456" r:id="rId32"/>
    <p:sldId id="457" r:id="rId33"/>
    <p:sldId id="277" r:id="rId34"/>
    <p:sldId id="497" r:id="rId35"/>
    <p:sldId id="645" r:id="rId36"/>
    <p:sldId id="504" r:id="rId37"/>
    <p:sldId id="505" r:id="rId38"/>
    <p:sldId id="506" r:id="rId39"/>
    <p:sldId id="646" r:id="rId40"/>
    <p:sldId id="647" r:id="rId41"/>
    <p:sldId id="648" r:id="rId4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FFCC"/>
    <a:srgbClr val="CC00FF"/>
    <a:srgbClr val="CC3399"/>
    <a:srgbClr val="993366"/>
    <a:srgbClr val="99FF99"/>
    <a:srgbClr val="99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E152E-D041-4491-8046-0873B0212EC5}" v="29" dt="2022-02-14T19:11:19.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597" autoAdjust="0"/>
    <p:restoredTop sz="95698" autoAdjust="0"/>
  </p:normalViewPr>
  <p:slideViewPr>
    <p:cSldViewPr>
      <p:cViewPr varScale="1">
        <p:scale>
          <a:sx n="105" d="100"/>
          <a:sy n="105" d="100"/>
        </p:scale>
        <p:origin x="1314" y="114"/>
      </p:cViewPr>
      <p:guideLst>
        <p:guide orient="horz" pos="2160"/>
        <p:guide pos="2880"/>
      </p:guideLst>
    </p:cSldViewPr>
  </p:slideViewPr>
  <p:outlineViewPr>
    <p:cViewPr>
      <p:scale>
        <a:sx n="33" d="100"/>
        <a:sy n="33" d="100"/>
      </p:scale>
      <p:origin x="0" y="2712"/>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60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7" Type="http://schemas.openxmlformats.org/officeDocument/2006/relationships/slide" Target="slides/slide21.xml"/><Relationship Id="rId2" Type="http://schemas.openxmlformats.org/officeDocument/2006/relationships/slide" Target="slides/slide14.xml"/><Relationship Id="rId1" Type="http://schemas.openxmlformats.org/officeDocument/2006/relationships/slide" Target="slides/slide4.xml"/><Relationship Id="rId6" Type="http://schemas.openxmlformats.org/officeDocument/2006/relationships/slide" Target="slides/slide20.xml"/><Relationship Id="rId5" Type="http://schemas.openxmlformats.org/officeDocument/2006/relationships/slide" Target="slides/slide19.xml"/><Relationship Id="rId4"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Wallace" userId="dc9e5b09-66e3-4a76-b2ff-23d60d97d4b0" providerId="ADAL" clId="{C4BE152E-D041-4491-8046-0873B0212EC5}"/>
    <pc:docChg chg="undo custSel addSld delSld modSld delMainMaster">
      <pc:chgData name="Stephen Wallace" userId="dc9e5b09-66e3-4a76-b2ff-23d60d97d4b0" providerId="ADAL" clId="{C4BE152E-D041-4491-8046-0873B0212EC5}" dt="2022-02-14T19:12:30.740" v="210" actId="122"/>
      <pc:docMkLst>
        <pc:docMk/>
      </pc:docMkLst>
      <pc:sldChg chg="modSp">
        <pc:chgData name="Stephen Wallace" userId="dc9e5b09-66e3-4a76-b2ff-23d60d97d4b0" providerId="ADAL" clId="{C4BE152E-D041-4491-8046-0873B0212EC5}" dt="2022-02-14T17:13:18.592" v="1" actId="20577"/>
        <pc:sldMkLst>
          <pc:docMk/>
          <pc:sldMk cId="0" sldId="256"/>
        </pc:sldMkLst>
        <pc:spChg chg="mod">
          <ac:chgData name="Stephen Wallace" userId="dc9e5b09-66e3-4a76-b2ff-23d60d97d4b0" providerId="ADAL" clId="{C4BE152E-D041-4491-8046-0873B0212EC5}" dt="2022-02-14T17:13:18.592" v="1" actId="20577"/>
          <ac:spMkLst>
            <pc:docMk/>
            <pc:sldMk cId="0" sldId="256"/>
            <ac:spMk id="17410" creationId="{00000000-0000-0000-0000-000000000000}"/>
          </ac:spMkLst>
        </pc:spChg>
      </pc:sldChg>
      <pc:sldChg chg="del">
        <pc:chgData name="Stephen Wallace" userId="dc9e5b09-66e3-4a76-b2ff-23d60d97d4b0" providerId="ADAL" clId="{C4BE152E-D041-4491-8046-0873B0212EC5}" dt="2022-02-14T17:26:41.119" v="144" actId="47"/>
        <pc:sldMkLst>
          <pc:docMk/>
          <pc:sldMk cId="0" sldId="301"/>
        </pc:sldMkLst>
      </pc:sldChg>
      <pc:sldChg chg="add del">
        <pc:chgData name="Stephen Wallace" userId="dc9e5b09-66e3-4a76-b2ff-23d60d97d4b0" providerId="ADAL" clId="{C4BE152E-D041-4491-8046-0873B0212EC5}" dt="2022-02-14T17:19:05.380" v="26"/>
        <pc:sldMkLst>
          <pc:docMk/>
          <pc:sldMk cId="53960892" sldId="441"/>
        </pc:sldMkLst>
      </pc:sldChg>
      <pc:sldChg chg="add del">
        <pc:chgData name="Stephen Wallace" userId="dc9e5b09-66e3-4a76-b2ff-23d60d97d4b0" providerId="ADAL" clId="{C4BE152E-D041-4491-8046-0873B0212EC5}" dt="2022-02-14T17:19:06.866" v="28"/>
        <pc:sldMkLst>
          <pc:docMk/>
          <pc:sldMk cId="3695500653" sldId="441"/>
        </pc:sldMkLst>
      </pc:sldChg>
      <pc:sldChg chg="add del">
        <pc:chgData name="Stephen Wallace" userId="dc9e5b09-66e3-4a76-b2ff-23d60d97d4b0" providerId="ADAL" clId="{C4BE152E-D041-4491-8046-0873B0212EC5}" dt="2022-02-14T17:19:05.380" v="26"/>
        <pc:sldMkLst>
          <pc:docMk/>
          <pc:sldMk cId="2196728595" sldId="442"/>
        </pc:sldMkLst>
      </pc:sldChg>
      <pc:sldChg chg="add del">
        <pc:chgData name="Stephen Wallace" userId="dc9e5b09-66e3-4a76-b2ff-23d60d97d4b0" providerId="ADAL" clId="{C4BE152E-D041-4491-8046-0873B0212EC5}" dt="2022-02-14T17:19:06.866" v="28"/>
        <pc:sldMkLst>
          <pc:docMk/>
          <pc:sldMk cId="3527486608" sldId="442"/>
        </pc:sldMkLst>
      </pc:sldChg>
      <pc:sldChg chg="add del">
        <pc:chgData name="Stephen Wallace" userId="dc9e5b09-66e3-4a76-b2ff-23d60d97d4b0" providerId="ADAL" clId="{C4BE152E-D041-4491-8046-0873B0212EC5}" dt="2022-02-14T17:19:05.380" v="26"/>
        <pc:sldMkLst>
          <pc:docMk/>
          <pc:sldMk cId="725099025" sldId="456"/>
        </pc:sldMkLst>
      </pc:sldChg>
      <pc:sldChg chg="add del">
        <pc:chgData name="Stephen Wallace" userId="dc9e5b09-66e3-4a76-b2ff-23d60d97d4b0" providerId="ADAL" clId="{C4BE152E-D041-4491-8046-0873B0212EC5}" dt="2022-02-14T17:19:06.866" v="28"/>
        <pc:sldMkLst>
          <pc:docMk/>
          <pc:sldMk cId="994206825" sldId="456"/>
        </pc:sldMkLst>
      </pc:sldChg>
      <pc:sldChg chg="add del">
        <pc:chgData name="Stephen Wallace" userId="dc9e5b09-66e3-4a76-b2ff-23d60d97d4b0" providerId="ADAL" clId="{C4BE152E-D041-4491-8046-0873B0212EC5}" dt="2022-02-14T17:19:05.380" v="26"/>
        <pc:sldMkLst>
          <pc:docMk/>
          <pc:sldMk cId="3523270098" sldId="457"/>
        </pc:sldMkLst>
      </pc:sldChg>
      <pc:sldChg chg="add del">
        <pc:chgData name="Stephen Wallace" userId="dc9e5b09-66e3-4a76-b2ff-23d60d97d4b0" providerId="ADAL" clId="{C4BE152E-D041-4491-8046-0873B0212EC5}" dt="2022-02-14T17:19:06.866" v="28"/>
        <pc:sldMkLst>
          <pc:docMk/>
          <pc:sldMk cId="3587227822" sldId="457"/>
        </pc:sldMkLst>
      </pc:sldChg>
      <pc:sldChg chg="add del">
        <pc:chgData name="Stephen Wallace" userId="dc9e5b09-66e3-4a76-b2ff-23d60d97d4b0" providerId="ADAL" clId="{C4BE152E-D041-4491-8046-0873B0212EC5}" dt="2022-02-14T17:19:05.380" v="26"/>
        <pc:sldMkLst>
          <pc:docMk/>
          <pc:sldMk cId="760653506" sldId="487"/>
        </pc:sldMkLst>
      </pc:sldChg>
      <pc:sldChg chg="add del">
        <pc:chgData name="Stephen Wallace" userId="dc9e5b09-66e3-4a76-b2ff-23d60d97d4b0" providerId="ADAL" clId="{C4BE152E-D041-4491-8046-0873B0212EC5}" dt="2022-02-14T17:19:06.866" v="28"/>
        <pc:sldMkLst>
          <pc:docMk/>
          <pc:sldMk cId="1529393998" sldId="487"/>
        </pc:sldMkLst>
      </pc:sldChg>
      <pc:sldChg chg="add del">
        <pc:chgData name="Stephen Wallace" userId="dc9e5b09-66e3-4a76-b2ff-23d60d97d4b0" providerId="ADAL" clId="{C4BE152E-D041-4491-8046-0873B0212EC5}" dt="2022-02-14T17:19:05.380" v="26"/>
        <pc:sldMkLst>
          <pc:docMk/>
          <pc:sldMk cId="1016307259" sldId="494"/>
        </pc:sldMkLst>
      </pc:sldChg>
      <pc:sldChg chg="add del">
        <pc:chgData name="Stephen Wallace" userId="dc9e5b09-66e3-4a76-b2ff-23d60d97d4b0" providerId="ADAL" clId="{C4BE152E-D041-4491-8046-0873B0212EC5}" dt="2022-02-14T17:19:06.866" v="28"/>
        <pc:sldMkLst>
          <pc:docMk/>
          <pc:sldMk cId="2745370049" sldId="494"/>
        </pc:sldMkLst>
      </pc:sldChg>
      <pc:sldChg chg="add del">
        <pc:chgData name="Stephen Wallace" userId="dc9e5b09-66e3-4a76-b2ff-23d60d97d4b0" providerId="ADAL" clId="{C4BE152E-D041-4491-8046-0873B0212EC5}" dt="2022-02-14T17:19:05.380" v="26"/>
        <pc:sldMkLst>
          <pc:docMk/>
          <pc:sldMk cId="1158191064" sldId="495"/>
        </pc:sldMkLst>
      </pc:sldChg>
      <pc:sldChg chg="add del">
        <pc:chgData name="Stephen Wallace" userId="dc9e5b09-66e3-4a76-b2ff-23d60d97d4b0" providerId="ADAL" clId="{C4BE152E-D041-4491-8046-0873B0212EC5}" dt="2022-02-14T17:19:06.866" v="28"/>
        <pc:sldMkLst>
          <pc:docMk/>
          <pc:sldMk cId="2882399594" sldId="495"/>
        </pc:sldMkLst>
      </pc:sldChg>
      <pc:sldChg chg="add del">
        <pc:chgData name="Stephen Wallace" userId="dc9e5b09-66e3-4a76-b2ff-23d60d97d4b0" providerId="ADAL" clId="{C4BE152E-D041-4491-8046-0873B0212EC5}" dt="2022-02-14T17:19:06.866" v="28"/>
        <pc:sldMkLst>
          <pc:docMk/>
          <pc:sldMk cId="11718051" sldId="496"/>
        </pc:sldMkLst>
      </pc:sldChg>
      <pc:sldChg chg="add del">
        <pc:chgData name="Stephen Wallace" userId="dc9e5b09-66e3-4a76-b2ff-23d60d97d4b0" providerId="ADAL" clId="{C4BE152E-D041-4491-8046-0873B0212EC5}" dt="2022-02-14T17:19:05.380" v="26"/>
        <pc:sldMkLst>
          <pc:docMk/>
          <pc:sldMk cId="1736403729" sldId="496"/>
        </pc:sldMkLst>
      </pc:sldChg>
      <pc:sldChg chg="modSp add del">
        <pc:chgData name="Stephen Wallace" userId="dc9e5b09-66e3-4a76-b2ff-23d60d97d4b0" providerId="ADAL" clId="{C4BE152E-D041-4491-8046-0873B0212EC5}" dt="2022-02-14T17:22:18.190" v="78" actId="47"/>
        <pc:sldMkLst>
          <pc:docMk/>
          <pc:sldMk cId="2309022978" sldId="498"/>
        </pc:sldMkLst>
        <pc:spChg chg="mod">
          <ac:chgData name="Stephen Wallace" userId="dc9e5b09-66e3-4a76-b2ff-23d60d97d4b0" providerId="ADAL" clId="{C4BE152E-D041-4491-8046-0873B0212EC5}" dt="2022-02-14T17:19:43.975" v="40" actId="20577"/>
          <ac:spMkLst>
            <pc:docMk/>
            <pc:sldMk cId="2309022978" sldId="498"/>
            <ac:spMk id="2" creationId="{00000000-0000-0000-0000-000000000000}"/>
          </ac:spMkLst>
        </pc:spChg>
        <pc:spChg chg="mod">
          <ac:chgData name="Stephen Wallace" userId="dc9e5b09-66e3-4a76-b2ff-23d60d97d4b0" providerId="ADAL" clId="{C4BE152E-D041-4491-8046-0873B0212EC5}" dt="2022-02-14T17:21:31.112" v="75"/>
          <ac:spMkLst>
            <pc:docMk/>
            <pc:sldMk cId="2309022978" sldId="498"/>
            <ac:spMk id="3" creationId="{00000000-0000-0000-0000-000000000000}"/>
          </ac:spMkLst>
        </pc:spChg>
      </pc:sldChg>
      <pc:sldChg chg="add del">
        <pc:chgData name="Stephen Wallace" userId="dc9e5b09-66e3-4a76-b2ff-23d60d97d4b0" providerId="ADAL" clId="{C4BE152E-D041-4491-8046-0873B0212EC5}" dt="2022-02-14T17:19:16.983" v="29" actId="2696"/>
        <pc:sldMkLst>
          <pc:docMk/>
          <pc:sldMk cId="2827140549" sldId="498"/>
        </pc:sldMkLst>
      </pc:sldChg>
      <pc:sldChg chg="add del">
        <pc:chgData name="Stephen Wallace" userId="dc9e5b09-66e3-4a76-b2ff-23d60d97d4b0" providerId="ADAL" clId="{C4BE152E-D041-4491-8046-0873B0212EC5}" dt="2022-02-14T17:19:05.380" v="26"/>
        <pc:sldMkLst>
          <pc:docMk/>
          <pc:sldMk cId="4056210258" sldId="498"/>
        </pc:sldMkLst>
      </pc:sldChg>
      <pc:sldChg chg="add del">
        <pc:chgData name="Stephen Wallace" userId="dc9e5b09-66e3-4a76-b2ff-23d60d97d4b0" providerId="ADAL" clId="{C4BE152E-D041-4491-8046-0873B0212EC5}" dt="2022-02-14T17:19:16.983" v="29" actId="2696"/>
        <pc:sldMkLst>
          <pc:docMk/>
          <pc:sldMk cId="184583084" sldId="499"/>
        </pc:sldMkLst>
      </pc:sldChg>
      <pc:sldChg chg="modSp add del">
        <pc:chgData name="Stephen Wallace" userId="dc9e5b09-66e3-4a76-b2ff-23d60d97d4b0" providerId="ADAL" clId="{C4BE152E-D041-4491-8046-0873B0212EC5}" dt="2022-02-14T17:22:24.541" v="79" actId="47"/>
        <pc:sldMkLst>
          <pc:docMk/>
          <pc:sldMk cId="343173145" sldId="499"/>
        </pc:sldMkLst>
        <pc:spChg chg="mod">
          <ac:chgData name="Stephen Wallace" userId="dc9e5b09-66e3-4a76-b2ff-23d60d97d4b0" providerId="ADAL" clId="{C4BE152E-D041-4491-8046-0873B0212EC5}" dt="2022-02-14T17:19:53.762" v="57" actId="6549"/>
          <ac:spMkLst>
            <pc:docMk/>
            <pc:sldMk cId="343173145" sldId="499"/>
            <ac:spMk id="2" creationId="{00000000-0000-0000-0000-000000000000}"/>
          </ac:spMkLst>
        </pc:spChg>
      </pc:sldChg>
      <pc:sldChg chg="add del">
        <pc:chgData name="Stephen Wallace" userId="dc9e5b09-66e3-4a76-b2ff-23d60d97d4b0" providerId="ADAL" clId="{C4BE152E-D041-4491-8046-0873B0212EC5}" dt="2022-02-14T17:19:05.380" v="26"/>
        <pc:sldMkLst>
          <pc:docMk/>
          <pc:sldMk cId="1407517669" sldId="499"/>
        </pc:sldMkLst>
      </pc:sldChg>
      <pc:sldChg chg="add del">
        <pc:chgData name="Stephen Wallace" userId="dc9e5b09-66e3-4a76-b2ff-23d60d97d4b0" providerId="ADAL" clId="{C4BE152E-D041-4491-8046-0873B0212EC5}" dt="2022-02-14T17:19:05.380" v="26"/>
        <pc:sldMkLst>
          <pc:docMk/>
          <pc:sldMk cId="1547266664" sldId="501"/>
        </pc:sldMkLst>
      </pc:sldChg>
      <pc:sldChg chg="add del">
        <pc:chgData name="Stephen Wallace" userId="dc9e5b09-66e3-4a76-b2ff-23d60d97d4b0" providerId="ADAL" clId="{C4BE152E-D041-4491-8046-0873B0212EC5}" dt="2022-02-14T17:19:16.983" v="29" actId="2696"/>
        <pc:sldMkLst>
          <pc:docMk/>
          <pc:sldMk cId="2568681813" sldId="501"/>
        </pc:sldMkLst>
      </pc:sldChg>
      <pc:sldChg chg="modSp add del">
        <pc:chgData name="Stephen Wallace" userId="dc9e5b09-66e3-4a76-b2ff-23d60d97d4b0" providerId="ADAL" clId="{C4BE152E-D041-4491-8046-0873B0212EC5}" dt="2022-02-14T17:22:25.702" v="80" actId="47"/>
        <pc:sldMkLst>
          <pc:docMk/>
          <pc:sldMk cId="3607094543" sldId="501"/>
        </pc:sldMkLst>
        <pc:spChg chg="mod">
          <ac:chgData name="Stephen Wallace" userId="dc9e5b09-66e3-4a76-b2ff-23d60d97d4b0" providerId="ADAL" clId="{C4BE152E-D041-4491-8046-0873B0212EC5}" dt="2022-02-14T17:20:02.580" v="74" actId="6549"/>
          <ac:spMkLst>
            <pc:docMk/>
            <pc:sldMk cId="3607094543" sldId="501"/>
            <ac:spMk id="2" creationId="{00000000-0000-0000-0000-000000000000}"/>
          </ac:spMkLst>
        </pc:spChg>
      </pc:sldChg>
      <pc:sldChg chg="delSp">
        <pc:chgData name="Stephen Wallace" userId="dc9e5b09-66e3-4a76-b2ff-23d60d97d4b0" providerId="ADAL" clId="{C4BE152E-D041-4491-8046-0873B0212EC5}" dt="2022-02-14T17:28:30.540" v="148" actId="478"/>
        <pc:sldMkLst>
          <pc:docMk/>
          <pc:sldMk cId="2880040554" sldId="504"/>
        </pc:sldMkLst>
        <pc:spChg chg="del">
          <ac:chgData name="Stephen Wallace" userId="dc9e5b09-66e3-4a76-b2ff-23d60d97d4b0" providerId="ADAL" clId="{C4BE152E-D041-4491-8046-0873B0212EC5}" dt="2022-02-14T17:28:30.540" v="148" actId="478"/>
          <ac:spMkLst>
            <pc:docMk/>
            <pc:sldMk cId="2880040554" sldId="504"/>
            <ac:spMk id="5" creationId="{00000000-0000-0000-0000-000000000000}"/>
          </ac:spMkLst>
        </pc:spChg>
      </pc:sldChg>
      <pc:sldChg chg="del">
        <pc:chgData name="Stephen Wallace" userId="dc9e5b09-66e3-4a76-b2ff-23d60d97d4b0" providerId="ADAL" clId="{C4BE152E-D041-4491-8046-0873B0212EC5}" dt="2022-02-14T18:32:21.825" v="149" actId="47"/>
        <pc:sldMkLst>
          <pc:docMk/>
          <pc:sldMk cId="3452068740" sldId="511"/>
        </pc:sldMkLst>
      </pc:sldChg>
      <pc:sldChg chg="addSp modSp add modTransition setBg">
        <pc:chgData name="Stephen Wallace" userId="dc9e5b09-66e3-4a76-b2ff-23d60d97d4b0" providerId="ADAL" clId="{C4BE152E-D041-4491-8046-0873B0212EC5}" dt="2022-02-14T17:18:20.153" v="23" actId="207"/>
        <pc:sldMkLst>
          <pc:docMk/>
          <pc:sldMk cId="3592574124" sldId="576"/>
        </pc:sldMkLst>
        <pc:spChg chg="mod">
          <ac:chgData name="Stephen Wallace" userId="dc9e5b09-66e3-4a76-b2ff-23d60d97d4b0" providerId="ADAL" clId="{C4BE152E-D041-4491-8046-0873B0212EC5}" dt="2022-02-14T17:18:20.153" v="23" actId="207"/>
          <ac:spMkLst>
            <pc:docMk/>
            <pc:sldMk cId="3592574124" sldId="576"/>
            <ac:spMk id="10" creationId="{00000000-0000-0000-0000-000000000000}"/>
          </ac:spMkLst>
        </pc:spChg>
        <pc:spChg chg="mod">
          <ac:chgData name="Stephen Wallace" userId="dc9e5b09-66e3-4a76-b2ff-23d60d97d4b0" providerId="ADAL" clId="{C4BE152E-D041-4491-8046-0873B0212EC5}" dt="2022-02-14T17:15:58.421" v="12" actId="255"/>
          <ac:spMkLst>
            <pc:docMk/>
            <pc:sldMk cId="3592574124" sldId="576"/>
            <ac:spMk id="11" creationId="{7350DAF9-65C6-4852-9804-D6F9CFF25440}"/>
          </ac:spMkLst>
        </pc:spChg>
        <pc:spChg chg="mod">
          <ac:chgData name="Stephen Wallace" userId="dc9e5b09-66e3-4a76-b2ff-23d60d97d4b0" providerId="ADAL" clId="{C4BE152E-D041-4491-8046-0873B0212EC5}" dt="2022-02-14T17:15:58.421" v="12" actId="255"/>
          <ac:spMkLst>
            <pc:docMk/>
            <pc:sldMk cId="3592574124" sldId="576"/>
            <ac:spMk id="12" creationId="{1A685A86-1860-4B31-A475-20E4C490EC59}"/>
          </ac:spMkLst>
        </pc:spChg>
        <pc:spChg chg="mod">
          <ac:chgData name="Stephen Wallace" userId="dc9e5b09-66e3-4a76-b2ff-23d60d97d4b0" providerId="ADAL" clId="{C4BE152E-D041-4491-8046-0873B0212EC5}" dt="2022-02-14T17:16:30.375" v="17" actId="1076"/>
          <ac:spMkLst>
            <pc:docMk/>
            <pc:sldMk cId="3592574124" sldId="576"/>
            <ac:spMk id="13" creationId="{15880519-673A-4E56-8033-2B6654D03EF3}"/>
          </ac:spMkLst>
        </pc:spChg>
        <pc:spChg chg="add mod">
          <ac:chgData name="Stephen Wallace" userId="dc9e5b09-66e3-4a76-b2ff-23d60d97d4b0" providerId="ADAL" clId="{C4BE152E-D041-4491-8046-0873B0212EC5}" dt="2022-02-14T17:16:25.025" v="15" actId="1076"/>
          <ac:spMkLst>
            <pc:docMk/>
            <pc:sldMk cId="3592574124" sldId="576"/>
            <ac:spMk id="14" creationId="{77175F90-877A-489E-A4BB-A875177E8186}"/>
          </ac:spMkLst>
        </pc:spChg>
        <pc:graphicFrameChg chg="mod">
          <ac:chgData name="Stephen Wallace" userId="dc9e5b09-66e3-4a76-b2ff-23d60d97d4b0" providerId="ADAL" clId="{C4BE152E-D041-4491-8046-0873B0212EC5}" dt="2022-02-14T17:15:31.505" v="6" actId="14100"/>
          <ac:graphicFrameMkLst>
            <pc:docMk/>
            <pc:sldMk cId="3592574124" sldId="576"/>
            <ac:graphicFrameMk id="8" creationId="{88F2259E-3EE5-46BC-839F-01E99A1BAD80}"/>
          </ac:graphicFrameMkLst>
        </pc:graphicFrameChg>
        <pc:graphicFrameChg chg="mod">
          <ac:chgData name="Stephen Wallace" userId="dc9e5b09-66e3-4a76-b2ff-23d60d97d4b0" providerId="ADAL" clId="{C4BE152E-D041-4491-8046-0873B0212EC5}" dt="2022-02-14T17:15:34.170" v="7" actId="14100"/>
          <ac:graphicFrameMkLst>
            <pc:docMk/>
            <pc:sldMk cId="3592574124" sldId="576"/>
            <ac:graphicFrameMk id="9" creationId="{EF508E36-9A5E-4244-A729-26A830FE865D}"/>
          </ac:graphicFrameMkLst>
        </pc:graphicFrameChg>
      </pc:sldChg>
      <pc:sldChg chg="addSp delSp modSp add del setBg">
        <pc:chgData name="Stephen Wallace" userId="dc9e5b09-66e3-4a76-b2ff-23d60d97d4b0" providerId="ADAL" clId="{C4BE152E-D041-4491-8046-0873B0212EC5}" dt="2022-02-14T19:02:54.752" v="151" actId="47"/>
        <pc:sldMkLst>
          <pc:docMk/>
          <pc:sldMk cId="2990560720" sldId="578"/>
        </pc:sldMkLst>
        <pc:spChg chg="mod">
          <ac:chgData name="Stephen Wallace" userId="dc9e5b09-66e3-4a76-b2ff-23d60d97d4b0" providerId="ADAL" clId="{C4BE152E-D041-4491-8046-0873B0212EC5}" dt="2022-02-14T17:23:51.222" v="122" actId="255"/>
          <ac:spMkLst>
            <pc:docMk/>
            <pc:sldMk cId="2990560720" sldId="578"/>
            <ac:spMk id="5" creationId="{7E9C363D-A8C4-4497-A09B-D54BCAD961F9}"/>
          </ac:spMkLst>
        </pc:spChg>
        <pc:spChg chg="add mod">
          <ac:chgData name="Stephen Wallace" userId="dc9e5b09-66e3-4a76-b2ff-23d60d97d4b0" providerId="ADAL" clId="{C4BE152E-D041-4491-8046-0873B0212EC5}" dt="2022-02-14T17:24:30.164" v="143" actId="6549"/>
          <ac:spMkLst>
            <pc:docMk/>
            <pc:sldMk cId="2990560720" sldId="578"/>
            <ac:spMk id="6" creationId="{F8FB9CC3-2BF4-4C93-8A2B-940E5A52FAC2}"/>
          </ac:spMkLst>
        </pc:spChg>
        <pc:spChg chg="del">
          <ac:chgData name="Stephen Wallace" userId="dc9e5b09-66e3-4a76-b2ff-23d60d97d4b0" providerId="ADAL" clId="{C4BE152E-D041-4491-8046-0873B0212EC5}" dt="2022-02-14T17:24:20.497" v="124" actId="478"/>
          <ac:spMkLst>
            <pc:docMk/>
            <pc:sldMk cId="2990560720" sldId="578"/>
            <ac:spMk id="10" creationId="{00000000-0000-0000-0000-000000000000}"/>
          </ac:spMkLst>
        </pc:spChg>
      </pc:sldChg>
      <pc:sldChg chg="add del modTransition">
        <pc:chgData name="Stephen Wallace" userId="dc9e5b09-66e3-4a76-b2ff-23d60d97d4b0" providerId="ADAL" clId="{C4BE152E-D041-4491-8046-0873B0212EC5}" dt="2022-02-14T17:16:32.325" v="18" actId="47"/>
        <pc:sldMkLst>
          <pc:docMk/>
          <pc:sldMk cId="3176118002" sldId="615"/>
        </pc:sldMkLst>
      </pc:sldChg>
      <pc:sldChg chg="modSp add del modTransition">
        <pc:chgData name="Stephen Wallace" userId="dc9e5b09-66e3-4a76-b2ff-23d60d97d4b0" providerId="ADAL" clId="{C4BE152E-D041-4491-8046-0873B0212EC5}" dt="2022-02-14T17:22:53.363" v="101" actId="6549"/>
        <pc:sldMkLst>
          <pc:docMk/>
          <pc:sldMk cId="3549492593" sldId="617"/>
        </pc:sldMkLst>
        <pc:spChg chg="mod">
          <ac:chgData name="Stephen Wallace" userId="dc9e5b09-66e3-4a76-b2ff-23d60d97d4b0" providerId="ADAL" clId="{C4BE152E-D041-4491-8046-0873B0212EC5}" dt="2022-02-14T17:22:53.363" v="101" actId="6549"/>
          <ac:spMkLst>
            <pc:docMk/>
            <pc:sldMk cId="3549492593" sldId="617"/>
            <ac:spMk id="10" creationId="{00000000-0000-0000-0000-000000000000}"/>
          </ac:spMkLst>
        </pc:spChg>
      </pc:sldChg>
      <pc:sldChg chg="modSp add del modTransition">
        <pc:chgData name="Stephen Wallace" userId="dc9e5b09-66e3-4a76-b2ff-23d60d97d4b0" providerId="ADAL" clId="{C4BE152E-D041-4491-8046-0873B0212EC5}" dt="2022-02-14T17:23:10.577" v="120" actId="1076"/>
        <pc:sldMkLst>
          <pc:docMk/>
          <pc:sldMk cId="3526431473" sldId="618"/>
        </pc:sldMkLst>
        <pc:spChg chg="mod">
          <ac:chgData name="Stephen Wallace" userId="dc9e5b09-66e3-4a76-b2ff-23d60d97d4b0" providerId="ADAL" clId="{C4BE152E-D041-4491-8046-0873B0212EC5}" dt="2022-02-14T17:23:10.577" v="120" actId="1076"/>
          <ac:spMkLst>
            <pc:docMk/>
            <pc:sldMk cId="3526431473" sldId="618"/>
            <ac:spMk id="10" creationId="{00000000-0000-0000-0000-000000000000}"/>
          </ac:spMkLst>
        </pc:spChg>
      </pc:sldChg>
      <pc:sldChg chg="modSp add modTransition">
        <pc:chgData name="Stephen Wallace" userId="dc9e5b09-66e3-4a76-b2ff-23d60d97d4b0" providerId="ADAL" clId="{C4BE152E-D041-4491-8046-0873B0212EC5}" dt="2022-02-14T17:28:16.735" v="147" actId="108"/>
        <pc:sldMkLst>
          <pc:docMk/>
          <pc:sldMk cId="1370591616" sldId="645"/>
        </pc:sldMkLst>
        <pc:spChg chg="mod">
          <ac:chgData name="Stephen Wallace" userId="dc9e5b09-66e3-4a76-b2ff-23d60d97d4b0" providerId="ADAL" clId="{C4BE152E-D041-4491-8046-0873B0212EC5}" dt="2022-02-14T17:28:05.486" v="146" actId="1076"/>
          <ac:spMkLst>
            <pc:docMk/>
            <pc:sldMk cId="1370591616" sldId="645"/>
            <ac:spMk id="5" creationId="{7E9C363D-A8C4-4497-A09B-D54BCAD961F9}"/>
          </ac:spMkLst>
        </pc:spChg>
        <pc:spChg chg="mod">
          <ac:chgData name="Stephen Wallace" userId="dc9e5b09-66e3-4a76-b2ff-23d60d97d4b0" providerId="ADAL" clId="{C4BE152E-D041-4491-8046-0873B0212EC5}" dt="2022-02-14T17:28:16.735" v="147" actId="108"/>
          <ac:spMkLst>
            <pc:docMk/>
            <pc:sldMk cId="1370591616" sldId="645"/>
            <ac:spMk id="10" creationId="{00000000-0000-0000-0000-000000000000}"/>
          </ac:spMkLst>
        </pc:spChg>
      </pc:sldChg>
      <pc:sldChg chg="modSp add modTransition setBg">
        <pc:chgData name="Stephen Wallace" userId="dc9e5b09-66e3-4a76-b2ff-23d60d97d4b0" providerId="ADAL" clId="{C4BE152E-D041-4491-8046-0873B0212EC5}" dt="2022-02-14T19:05:23.179" v="168" actId="20577"/>
        <pc:sldMkLst>
          <pc:docMk/>
          <pc:sldMk cId="1641674380" sldId="646"/>
        </pc:sldMkLst>
        <pc:spChg chg="mod">
          <ac:chgData name="Stephen Wallace" userId="dc9e5b09-66e3-4a76-b2ff-23d60d97d4b0" providerId="ADAL" clId="{C4BE152E-D041-4491-8046-0873B0212EC5}" dt="2022-02-14T19:05:23.179" v="168" actId="20577"/>
          <ac:spMkLst>
            <pc:docMk/>
            <pc:sldMk cId="1641674380" sldId="646"/>
            <ac:spMk id="5" creationId="{7E9C363D-A8C4-4497-A09B-D54BCAD961F9}"/>
          </ac:spMkLst>
        </pc:spChg>
      </pc:sldChg>
      <pc:sldChg chg="modSp add modTransition">
        <pc:chgData name="Stephen Wallace" userId="dc9e5b09-66e3-4a76-b2ff-23d60d97d4b0" providerId="ADAL" clId="{C4BE152E-D041-4491-8046-0873B0212EC5}" dt="2022-02-14T19:04:22.443" v="163" actId="1076"/>
        <pc:sldMkLst>
          <pc:docMk/>
          <pc:sldMk cId="3934644957" sldId="647"/>
        </pc:sldMkLst>
        <pc:spChg chg="mod">
          <ac:chgData name="Stephen Wallace" userId="dc9e5b09-66e3-4a76-b2ff-23d60d97d4b0" providerId="ADAL" clId="{C4BE152E-D041-4491-8046-0873B0212EC5}" dt="2022-02-14T19:04:22.443" v="163" actId="1076"/>
          <ac:spMkLst>
            <pc:docMk/>
            <pc:sldMk cId="3934644957" sldId="647"/>
            <ac:spMk id="5" creationId="{7E9C363D-A8C4-4497-A09B-D54BCAD961F9}"/>
          </ac:spMkLst>
        </pc:spChg>
        <pc:spChg chg="mod">
          <ac:chgData name="Stephen Wallace" userId="dc9e5b09-66e3-4a76-b2ff-23d60d97d4b0" providerId="ADAL" clId="{C4BE152E-D041-4491-8046-0873B0212EC5}" dt="2022-02-14T19:03:47.888" v="158" actId="14100"/>
          <ac:spMkLst>
            <pc:docMk/>
            <pc:sldMk cId="3934644957" sldId="647"/>
            <ac:spMk id="8" creationId="{8BABA04B-D48F-46DC-9767-67CBB1FFC307}"/>
          </ac:spMkLst>
        </pc:spChg>
      </pc:sldChg>
      <pc:sldChg chg="modSp add modTransition">
        <pc:chgData name="Stephen Wallace" userId="dc9e5b09-66e3-4a76-b2ff-23d60d97d4b0" providerId="ADAL" clId="{C4BE152E-D041-4491-8046-0873B0212EC5}" dt="2022-02-14T19:04:08.245" v="162" actId="255"/>
        <pc:sldMkLst>
          <pc:docMk/>
          <pc:sldMk cId="748751928" sldId="648"/>
        </pc:sldMkLst>
        <pc:spChg chg="mod">
          <ac:chgData name="Stephen Wallace" userId="dc9e5b09-66e3-4a76-b2ff-23d60d97d4b0" providerId="ADAL" clId="{C4BE152E-D041-4491-8046-0873B0212EC5}" dt="2022-02-14T19:03:22.119" v="153" actId="1076"/>
          <ac:spMkLst>
            <pc:docMk/>
            <pc:sldMk cId="748751928" sldId="648"/>
            <ac:spMk id="5" creationId="{7E9C363D-A8C4-4497-A09B-D54BCAD961F9}"/>
          </ac:spMkLst>
        </pc:spChg>
        <pc:spChg chg="mod">
          <ac:chgData name="Stephen Wallace" userId="dc9e5b09-66e3-4a76-b2ff-23d60d97d4b0" providerId="ADAL" clId="{C4BE152E-D041-4491-8046-0873B0212EC5}" dt="2022-02-14T19:04:08.245" v="162" actId="255"/>
          <ac:spMkLst>
            <pc:docMk/>
            <pc:sldMk cId="748751928" sldId="648"/>
            <ac:spMk id="6" creationId="{22EC350B-D4F9-49BB-AAB2-34A6D13C5AA0}"/>
          </ac:spMkLst>
        </pc:spChg>
      </pc:sldChg>
      <pc:sldChg chg="new add del">
        <pc:chgData name="Stephen Wallace" userId="dc9e5b09-66e3-4a76-b2ff-23d60d97d4b0" providerId="ADAL" clId="{C4BE152E-D041-4491-8046-0873B0212EC5}" dt="2022-02-14T19:12:07.112" v="200" actId="47"/>
        <pc:sldMkLst>
          <pc:docMk/>
          <pc:sldMk cId="415551619" sldId="649"/>
        </pc:sldMkLst>
      </pc:sldChg>
      <pc:sldChg chg="addSp delSp modSp add">
        <pc:chgData name="Stephen Wallace" userId="dc9e5b09-66e3-4a76-b2ff-23d60d97d4b0" providerId="ADAL" clId="{C4BE152E-D041-4491-8046-0873B0212EC5}" dt="2022-02-14T19:11:48.308" v="199" actId="20577"/>
        <pc:sldMkLst>
          <pc:docMk/>
          <pc:sldMk cId="2198245259" sldId="650"/>
        </pc:sldMkLst>
        <pc:spChg chg="mod">
          <ac:chgData name="Stephen Wallace" userId="dc9e5b09-66e3-4a76-b2ff-23d60d97d4b0" providerId="ADAL" clId="{C4BE152E-D041-4491-8046-0873B0212EC5}" dt="2022-02-14T19:11:48.308" v="199" actId="20577"/>
          <ac:spMkLst>
            <pc:docMk/>
            <pc:sldMk cId="2198245259" sldId="650"/>
            <ac:spMk id="46083" creationId="{00000000-0000-0000-0000-000000000000}"/>
          </ac:spMkLst>
        </pc:spChg>
        <pc:picChg chg="add mod ord">
          <ac:chgData name="Stephen Wallace" userId="dc9e5b09-66e3-4a76-b2ff-23d60d97d4b0" providerId="ADAL" clId="{C4BE152E-D041-4491-8046-0873B0212EC5}" dt="2022-02-14T19:11:36.458" v="187" actId="166"/>
          <ac:picMkLst>
            <pc:docMk/>
            <pc:sldMk cId="2198245259" sldId="650"/>
            <ac:picMk id="2" creationId="{AD814542-67F2-4E32-8498-D4C3DF12CB75}"/>
          </ac:picMkLst>
        </pc:picChg>
        <pc:picChg chg="add mod">
          <ac:chgData name="Stephen Wallace" userId="dc9e5b09-66e3-4a76-b2ff-23d60d97d4b0" providerId="ADAL" clId="{C4BE152E-D041-4491-8046-0873B0212EC5}" dt="2022-02-14T19:11:24.894" v="185" actId="1076"/>
          <ac:picMkLst>
            <pc:docMk/>
            <pc:sldMk cId="2198245259" sldId="650"/>
            <ac:picMk id="3" creationId="{107D2AB1-D1C1-411F-820F-7C13E8CF0FDD}"/>
          </ac:picMkLst>
        </pc:picChg>
        <pc:picChg chg="del">
          <ac:chgData name="Stephen Wallace" userId="dc9e5b09-66e3-4a76-b2ff-23d60d97d4b0" providerId="ADAL" clId="{C4BE152E-D041-4491-8046-0873B0212EC5}" dt="2022-02-14T19:06:24.778" v="179" actId="478"/>
          <ac:picMkLst>
            <pc:docMk/>
            <pc:sldMk cId="2198245259" sldId="650"/>
            <ac:picMk id="46085" creationId="{00000000-0000-0000-0000-000000000000}"/>
          </ac:picMkLst>
        </pc:picChg>
        <pc:picChg chg="del">
          <ac:chgData name="Stephen Wallace" userId="dc9e5b09-66e3-4a76-b2ff-23d60d97d4b0" providerId="ADAL" clId="{C4BE152E-D041-4491-8046-0873B0212EC5}" dt="2022-02-14T19:06:24.778" v="179" actId="478"/>
          <ac:picMkLst>
            <pc:docMk/>
            <pc:sldMk cId="2198245259" sldId="650"/>
            <ac:picMk id="46086" creationId="{00000000-0000-0000-0000-000000000000}"/>
          </ac:picMkLst>
        </pc:picChg>
        <pc:picChg chg="del">
          <ac:chgData name="Stephen Wallace" userId="dc9e5b09-66e3-4a76-b2ff-23d60d97d4b0" providerId="ADAL" clId="{C4BE152E-D041-4491-8046-0873B0212EC5}" dt="2022-02-14T19:06:24.778" v="179" actId="478"/>
          <ac:picMkLst>
            <pc:docMk/>
            <pc:sldMk cId="2198245259" sldId="650"/>
            <ac:picMk id="46087" creationId="{00000000-0000-0000-0000-000000000000}"/>
          </ac:picMkLst>
        </pc:picChg>
        <pc:picChg chg="del">
          <ac:chgData name="Stephen Wallace" userId="dc9e5b09-66e3-4a76-b2ff-23d60d97d4b0" providerId="ADAL" clId="{C4BE152E-D041-4491-8046-0873B0212EC5}" dt="2022-02-14T19:06:24.778" v="179" actId="478"/>
          <ac:picMkLst>
            <pc:docMk/>
            <pc:sldMk cId="2198245259" sldId="650"/>
            <ac:picMk id="46088" creationId="{00000000-0000-0000-0000-000000000000}"/>
          </ac:picMkLst>
        </pc:picChg>
        <pc:picChg chg="del">
          <ac:chgData name="Stephen Wallace" userId="dc9e5b09-66e3-4a76-b2ff-23d60d97d4b0" providerId="ADAL" clId="{C4BE152E-D041-4491-8046-0873B0212EC5}" dt="2022-02-14T19:06:24.778" v="179" actId="478"/>
          <ac:picMkLst>
            <pc:docMk/>
            <pc:sldMk cId="2198245259" sldId="650"/>
            <ac:picMk id="46089" creationId="{00000000-0000-0000-0000-000000000000}"/>
          </ac:picMkLst>
        </pc:picChg>
        <pc:picChg chg="del">
          <ac:chgData name="Stephen Wallace" userId="dc9e5b09-66e3-4a76-b2ff-23d60d97d4b0" providerId="ADAL" clId="{C4BE152E-D041-4491-8046-0873B0212EC5}" dt="2022-02-14T19:06:24.778" v="179" actId="478"/>
          <ac:picMkLst>
            <pc:docMk/>
            <pc:sldMk cId="2198245259" sldId="650"/>
            <ac:picMk id="46090" creationId="{00000000-0000-0000-0000-000000000000}"/>
          </ac:picMkLst>
        </pc:picChg>
      </pc:sldChg>
      <pc:sldChg chg="delSp modSp new add">
        <pc:chgData name="Stephen Wallace" userId="dc9e5b09-66e3-4a76-b2ff-23d60d97d4b0" providerId="ADAL" clId="{C4BE152E-D041-4491-8046-0873B0212EC5}" dt="2022-02-14T19:12:30.740" v="210" actId="122"/>
        <pc:sldMkLst>
          <pc:docMk/>
          <pc:sldMk cId="2937797861" sldId="651"/>
        </pc:sldMkLst>
        <pc:spChg chg="mod">
          <ac:chgData name="Stephen Wallace" userId="dc9e5b09-66e3-4a76-b2ff-23d60d97d4b0" providerId="ADAL" clId="{C4BE152E-D041-4491-8046-0873B0212EC5}" dt="2022-02-14T19:12:30.740" v="210" actId="122"/>
          <ac:spMkLst>
            <pc:docMk/>
            <pc:sldMk cId="2937797861" sldId="651"/>
            <ac:spMk id="2" creationId="{1C96E58D-E2FF-4ABE-B4F1-EF5304836A87}"/>
          </ac:spMkLst>
        </pc:spChg>
        <pc:spChg chg="del">
          <ac:chgData name="Stephen Wallace" userId="dc9e5b09-66e3-4a76-b2ff-23d60d97d4b0" providerId="ADAL" clId="{C4BE152E-D041-4491-8046-0873B0212EC5}" dt="2022-02-14T19:12:24.958" v="208" actId="478"/>
          <ac:spMkLst>
            <pc:docMk/>
            <pc:sldMk cId="2937797861" sldId="651"/>
            <ac:spMk id="3" creationId="{F0C11324-4B8B-4ABB-8E94-F001AA32EE6F}"/>
          </ac:spMkLst>
        </pc:spChg>
      </pc:sldChg>
      <pc:sldMasterChg chg="del delSldLayout">
        <pc:chgData name="Stephen Wallace" userId="dc9e5b09-66e3-4a76-b2ff-23d60d97d4b0" providerId="ADAL" clId="{C4BE152E-D041-4491-8046-0873B0212EC5}" dt="2022-02-14T19:02:54.752" v="151" actId="47"/>
        <pc:sldMasterMkLst>
          <pc:docMk/>
          <pc:sldMasterMk cId="1789320097" sldId="2147483682"/>
        </pc:sldMasterMkLst>
        <pc:sldLayoutChg chg="del">
          <pc:chgData name="Stephen Wallace" userId="dc9e5b09-66e3-4a76-b2ff-23d60d97d4b0" providerId="ADAL" clId="{C4BE152E-D041-4491-8046-0873B0212EC5}" dt="2022-02-14T19:02:54.752" v="151" actId="47"/>
          <pc:sldLayoutMkLst>
            <pc:docMk/>
            <pc:sldMasterMk cId="1789320097" sldId="2147483682"/>
            <pc:sldLayoutMk cId="2183803558" sldId="2147483683"/>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4197008291" sldId="2147483684"/>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2708298848" sldId="2147483685"/>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2913037296" sldId="2147483686"/>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2450249548" sldId="2147483687"/>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2784519387" sldId="2147483688"/>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3492766978" sldId="2147483689"/>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1353459638" sldId="2147483690"/>
          </pc:sldLayoutMkLst>
        </pc:sldLayoutChg>
        <pc:sldLayoutChg chg="del">
          <pc:chgData name="Stephen Wallace" userId="dc9e5b09-66e3-4a76-b2ff-23d60d97d4b0" providerId="ADAL" clId="{C4BE152E-D041-4491-8046-0873B0212EC5}" dt="2022-02-14T19:02:54.752" v="151" actId="47"/>
          <pc:sldLayoutMkLst>
            <pc:docMk/>
            <pc:sldMasterMk cId="1789320097" sldId="2147483682"/>
            <pc:sldLayoutMk cId="376281677" sldId="2147483691"/>
          </pc:sldLayoutMkLst>
        </pc:sldLayoutChg>
      </pc:sldMasterChg>
    </pc:docChg>
  </pc:docChgLst>
  <pc:docChgLst>
    <pc:chgData name="Steve Wallace" userId="c67bacf1-631e-4828-acbc-78c639d6c373" providerId="ADAL" clId="{F1D97620-666B-45DB-86B3-33B500D8D389}"/>
  </pc:docChgLst>
  <pc:docChgLst>
    <pc:chgData name="Stephen Wallace" userId="dc9e5b09-66e3-4a76-b2ff-23d60d97d4b0" providerId="ADAL" clId="{F1D97620-666B-45DB-86B3-33B500D8D389}"/>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662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662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662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195F0E96-BBCE-4732-8873-5B2039A3BEB5}" type="slidenum">
              <a:rPr lang="en-US"/>
              <a:pPr/>
              <a:t>‹#›</a:t>
            </a:fld>
            <a:endParaRPr lang="en-US"/>
          </a:p>
        </p:txBody>
      </p:sp>
    </p:spTree>
    <p:extLst>
      <p:ext uri="{BB962C8B-B14F-4D97-AF65-F5344CB8AC3E}">
        <p14:creationId xmlns:p14="http://schemas.microsoft.com/office/powerpoint/2010/main" val="1092431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9408A13-98C3-4C81-AFB9-5FFB63557341}" type="slidenum">
              <a:rPr lang="en-US"/>
              <a:pPr/>
              <a:t>‹#›</a:t>
            </a:fld>
            <a:endParaRPr lang="en-US"/>
          </a:p>
        </p:txBody>
      </p:sp>
    </p:spTree>
    <p:extLst>
      <p:ext uri="{BB962C8B-B14F-4D97-AF65-F5344CB8AC3E}">
        <p14:creationId xmlns:p14="http://schemas.microsoft.com/office/powerpoint/2010/main" val="577216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4</a:t>
            </a:fld>
            <a:endParaRPr lang="en-US"/>
          </a:p>
        </p:txBody>
      </p:sp>
    </p:spTree>
    <p:extLst>
      <p:ext uri="{BB962C8B-B14F-4D97-AF65-F5344CB8AC3E}">
        <p14:creationId xmlns:p14="http://schemas.microsoft.com/office/powerpoint/2010/main" val="350626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32</a:t>
            </a:fld>
            <a:endParaRPr lang="en-US"/>
          </a:p>
        </p:txBody>
      </p:sp>
    </p:spTree>
    <p:extLst>
      <p:ext uri="{BB962C8B-B14F-4D97-AF65-F5344CB8AC3E}">
        <p14:creationId xmlns:p14="http://schemas.microsoft.com/office/powerpoint/2010/main" val="3533619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33</a:t>
            </a:fld>
            <a:endParaRPr lang="en-US"/>
          </a:p>
        </p:txBody>
      </p:sp>
    </p:spTree>
    <p:extLst>
      <p:ext uri="{BB962C8B-B14F-4D97-AF65-F5344CB8AC3E}">
        <p14:creationId xmlns:p14="http://schemas.microsoft.com/office/powerpoint/2010/main" val="180323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b="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80179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b="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395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b="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72404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202BC22-298E-4600-ABFF-F45A6A7860A4}" type="slidenum">
              <a:rPr lang="en-US"/>
              <a:pPr/>
              <a:t>9</a:t>
            </a:fld>
            <a:endParaRPr lang="en-US"/>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10</a:t>
            </a:fld>
            <a:endParaRPr lang="en-US"/>
          </a:p>
        </p:txBody>
      </p:sp>
    </p:spTree>
    <p:extLst>
      <p:ext uri="{BB962C8B-B14F-4D97-AF65-F5344CB8AC3E}">
        <p14:creationId xmlns:p14="http://schemas.microsoft.com/office/powerpoint/2010/main" val="421994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b="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89078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b="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170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692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Euclidean distance: draw a straight line from A to B. The length of the line is the Euclidean distance between A and B.</a:t>
            </a:r>
          </a:p>
        </p:txBody>
      </p:sp>
      <p:sp>
        <p:nvSpPr>
          <p:cNvPr id="4" name="Slide Number Placeholder 3"/>
          <p:cNvSpPr>
            <a:spLocks noGrp="1"/>
          </p:cNvSpPr>
          <p:nvPr>
            <p:ph type="sldNum" sz="quarter" idx="10"/>
          </p:nvPr>
        </p:nvSpPr>
        <p:spPr/>
        <p:txBody>
          <a:bodyPr/>
          <a:lstStyle/>
          <a:p>
            <a:fld id="{F9408A13-98C3-4C81-AFB9-5FFB63557341}" type="slidenum">
              <a:rPr lang="en-US" smtClean="0"/>
              <a:pPr/>
              <a:t>24</a:t>
            </a:fld>
            <a:endParaRPr lang="en-US"/>
          </a:p>
        </p:txBody>
      </p:sp>
    </p:spTree>
    <p:extLst>
      <p:ext uri="{BB962C8B-B14F-4D97-AF65-F5344CB8AC3E}">
        <p14:creationId xmlns:p14="http://schemas.microsoft.com/office/powerpoint/2010/main" val="2262239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AB86A3-D285-4438-908F-E23D24537D23}" type="slidenum">
              <a:rPr lang="en-US"/>
              <a:pPr/>
              <a:t>28</a:t>
            </a:fld>
            <a:endParaRPr lang="en-US"/>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36532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8684275-4357-4D78-A7B3-FF7A2206A37E}"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9F1283-CC67-4B21-9059-7FD69CF6007F}"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19812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791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2686D7-B4CA-422B-89B1-2451E90E28A2}"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6096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524000"/>
            <a:ext cx="38862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4038600"/>
            <a:ext cx="38862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D9DFF35D-B83C-4A0F-8FB4-170EDBAF3D7D}"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6096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524000"/>
            <a:ext cx="3886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C828517-B0CA-431E-A15A-5776B154C2A1}"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13" name="Title Text"/>
          <p:cNvSpPr txBox="1">
            <a:spLocks noGrp="1"/>
          </p:cNvSpPr>
          <p:nvPr>
            <p:ph type="title"/>
          </p:nvPr>
        </p:nvSpPr>
        <p:spPr>
          <a:xfrm>
            <a:off x="401836" y="928687"/>
            <a:ext cx="8340328" cy="2232422"/>
          </a:xfrm>
          <a:prstGeom prst="rect">
            <a:avLst/>
          </a:prstGeom>
        </p:spPr>
        <p:txBody>
          <a:bodyPr/>
          <a:lstStyle/>
          <a:p>
            <a:r>
              <a:t>Title Text</a:t>
            </a: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2180">
                <a:solidFill>
                  <a:srgbClr val="5B5B5C"/>
                </a:solidFill>
                <a:latin typeface="Helvetica Neue"/>
                <a:ea typeface="Helvetica Neue"/>
                <a:cs typeface="Helvetica Neue"/>
                <a:sym typeface="Helvetica Neue"/>
              </a:defRPr>
            </a:lvl1pPr>
            <a:lvl2pPr marL="0" indent="160729">
              <a:spcBef>
                <a:spcPts val="0"/>
              </a:spcBef>
              <a:buSzTx/>
              <a:buFontTx/>
              <a:buNone/>
              <a:defRPr sz="2180">
                <a:solidFill>
                  <a:srgbClr val="5B5B5C"/>
                </a:solidFill>
                <a:latin typeface="Helvetica Neue"/>
                <a:ea typeface="Helvetica Neue"/>
                <a:cs typeface="Helvetica Neue"/>
                <a:sym typeface="Helvetica Neue"/>
              </a:defRPr>
            </a:lvl2pPr>
            <a:lvl3pPr marL="0" indent="321457">
              <a:spcBef>
                <a:spcPts val="0"/>
              </a:spcBef>
              <a:buSzTx/>
              <a:buFontTx/>
              <a:buNone/>
              <a:defRPr sz="2180">
                <a:solidFill>
                  <a:srgbClr val="5B5B5C"/>
                </a:solidFill>
                <a:latin typeface="Helvetica Neue"/>
                <a:ea typeface="Helvetica Neue"/>
                <a:cs typeface="Helvetica Neue"/>
                <a:sym typeface="Helvetica Neue"/>
              </a:defRPr>
            </a:lvl3pPr>
            <a:lvl4pPr marL="0" indent="482186">
              <a:spcBef>
                <a:spcPts val="0"/>
              </a:spcBef>
              <a:buSzTx/>
              <a:buFontTx/>
              <a:buNone/>
              <a:defRPr sz="2180">
                <a:solidFill>
                  <a:srgbClr val="5B5B5C"/>
                </a:solidFill>
                <a:latin typeface="Helvetica Neue"/>
                <a:ea typeface="Helvetica Neue"/>
                <a:cs typeface="Helvetica Neue"/>
                <a:sym typeface="Helvetica Neue"/>
              </a:defRPr>
            </a:lvl4pPr>
            <a:lvl5pPr marL="2234822" indent="-341796">
              <a:spcBef>
                <a:spcPts val="0"/>
              </a:spcBef>
              <a:buSzPct val="100000"/>
              <a:buFontTx/>
              <a:buAutoNum type="arabicPeriod"/>
              <a:defRPr sz="2180">
                <a:solidFill>
                  <a:srgbClr val="191919"/>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05E53500-8BBD-4527-8BF4-2142E9E37D52}" type="slidenum">
              <a:rPr lang="en-US" smtClean="0"/>
              <a:pPr/>
              <a:t>‹#›</a:t>
            </a:fld>
            <a:endParaRPr lang="en-US"/>
          </a:p>
        </p:txBody>
      </p:sp>
    </p:spTree>
    <p:extLst>
      <p:ext uri="{BB962C8B-B14F-4D97-AF65-F5344CB8AC3E}">
        <p14:creationId xmlns:p14="http://schemas.microsoft.com/office/powerpoint/2010/main" val="953339772"/>
      </p:ext>
    </p:extLst>
  </p:cSld>
  <p:clrMapOvr>
    <a:masterClrMapping/>
  </p:clrMapOvr>
  <p:transition spd="med"/>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23" name="Image"/>
          <p:cNvSpPr>
            <a:spLocks noGrp="1"/>
          </p:cNvSpPr>
          <p:nvPr>
            <p:ph type="pic" idx="13"/>
          </p:nvPr>
        </p:nvSpPr>
        <p:spPr>
          <a:xfrm>
            <a:off x="0" y="0"/>
            <a:ext cx="9144000" cy="5339953"/>
          </a:xfrm>
          <a:prstGeom prst="rect">
            <a:avLst/>
          </a:prstGeom>
        </p:spPr>
        <p:txBody>
          <a:bodyPr lIns="91439" tIns="45719" rIns="91439" bIns="45719">
            <a:noAutofit/>
          </a:bodyPr>
          <a:lstStyle/>
          <a:p>
            <a:endParaRPr dirty="0"/>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defRPr sz="2953"/>
            </a:lvl1pPr>
          </a:lstStyle>
          <a:p>
            <a:r>
              <a:t>Title Text</a:t>
            </a: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28">
                <a:solidFill>
                  <a:srgbClr val="747474"/>
                </a:solidFill>
                <a:latin typeface="Helvetica Neue"/>
                <a:ea typeface="Helvetica Neue"/>
                <a:cs typeface="Helvetica Neue"/>
                <a:sym typeface="Helvetica Neue"/>
              </a:defRPr>
            </a:lvl1pPr>
            <a:lvl2pPr marL="0" indent="160729">
              <a:spcBef>
                <a:spcPts val="0"/>
              </a:spcBef>
              <a:buSzTx/>
              <a:buFontTx/>
              <a:buNone/>
              <a:defRPr sz="1828">
                <a:solidFill>
                  <a:srgbClr val="747474"/>
                </a:solidFill>
                <a:latin typeface="Helvetica Neue"/>
                <a:ea typeface="Helvetica Neue"/>
                <a:cs typeface="Helvetica Neue"/>
                <a:sym typeface="Helvetica Neue"/>
              </a:defRPr>
            </a:lvl2pPr>
            <a:lvl3pPr marL="0" indent="321457">
              <a:spcBef>
                <a:spcPts val="0"/>
              </a:spcBef>
              <a:buSzTx/>
              <a:buFontTx/>
              <a:buNone/>
              <a:defRPr sz="1828">
                <a:solidFill>
                  <a:srgbClr val="747474"/>
                </a:solidFill>
                <a:latin typeface="Helvetica Neue"/>
                <a:ea typeface="Helvetica Neue"/>
                <a:cs typeface="Helvetica Neue"/>
                <a:sym typeface="Helvetica Neue"/>
              </a:defRPr>
            </a:lvl3pPr>
            <a:lvl4pPr marL="0" indent="482186">
              <a:spcBef>
                <a:spcPts val="0"/>
              </a:spcBef>
              <a:buSzTx/>
              <a:buFontTx/>
              <a:buNone/>
              <a:defRPr sz="1828">
                <a:solidFill>
                  <a:srgbClr val="747474"/>
                </a:solidFill>
                <a:latin typeface="Helvetica Neue"/>
                <a:ea typeface="Helvetica Neue"/>
                <a:cs typeface="Helvetica Neue"/>
                <a:sym typeface="Helvetica Neue"/>
              </a:defRPr>
            </a:lvl4pPr>
            <a:lvl5pPr marL="0" indent="642915">
              <a:spcBef>
                <a:spcPts val="0"/>
              </a:spcBef>
              <a:buSzTx/>
              <a:buFontTx/>
              <a:buNone/>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05E53500-8BBD-4527-8BF4-2142E9E37D52}" type="slidenum">
              <a:rPr lang="en-US" smtClean="0"/>
              <a:pPr/>
              <a:t>‹#›</a:t>
            </a:fld>
            <a:endParaRPr lang="en-US"/>
          </a:p>
        </p:txBody>
      </p:sp>
    </p:spTree>
    <p:extLst>
      <p:ext uri="{BB962C8B-B14F-4D97-AF65-F5344CB8AC3E}">
        <p14:creationId xmlns:p14="http://schemas.microsoft.com/office/powerpoint/2010/main" val="3527118820"/>
      </p:ext>
    </p:extLst>
  </p:cSld>
  <p:clrMapOvr>
    <a:masterClrMapping/>
  </p:clrMapOvr>
  <p:transition spd="med"/>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42" name="Image"/>
          <p:cNvSpPr>
            <a:spLocks noGrp="1"/>
          </p:cNvSpPr>
          <p:nvPr>
            <p:ph type="pic" idx="13"/>
          </p:nvPr>
        </p:nvSpPr>
        <p:spPr>
          <a:xfrm>
            <a:off x="4572000" y="0"/>
            <a:ext cx="4572000" cy="6858000"/>
          </a:xfrm>
          <a:prstGeom prst="rect">
            <a:avLst/>
          </a:prstGeom>
        </p:spPr>
        <p:txBody>
          <a:bodyPr lIns="91439" tIns="45719" rIns="91439" bIns="45719">
            <a:noAutofit/>
          </a:bodyPr>
          <a:lstStyle/>
          <a:p>
            <a:endParaRPr dirty="0"/>
          </a:p>
        </p:txBody>
      </p:sp>
      <p:sp>
        <p:nvSpPr>
          <p:cNvPr id="43" name="Title Text"/>
          <p:cNvSpPr txBox="1">
            <a:spLocks noGrp="1"/>
          </p:cNvSpPr>
          <p:nvPr>
            <p:ph type="title"/>
          </p:nvPr>
        </p:nvSpPr>
        <p:spPr>
          <a:xfrm>
            <a:off x="401836" y="1009055"/>
            <a:ext cx="3750469" cy="2232422"/>
          </a:xfrm>
          <a:prstGeom prst="rect">
            <a:avLst/>
          </a:prstGeom>
        </p:spPr>
        <p:txBody>
          <a:bodyPr/>
          <a:lstStyle/>
          <a:p>
            <a:r>
              <a:t>Title Text</a:t>
            </a: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28">
                <a:solidFill>
                  <a:srgbClr val="747474"/>
                </a:solidFill>
                <a:latin typeface="Helvetica Neue"/>
                <a:ea typeface="Helvetica Neue"/>
                <a:cs typeface="Helvetica Neue"/>
                <a:sym typeface="Helvetica Neue"/>
              </a:defRPr>
            </a:lvl1pPr>
            <a:lvl2pPr marL="0" indent="160729">
              <a:spcBef>
                <a:spcPts val="0"/>
              </a:spcBef>
              <a:buSzTx/>
              <a:buFontTx/>
              <a:buNone/>
              <a:defRPr sz="1828">
                <a:solidFill>
                  <a:srgbClr val="747474"/>
                </a:solidFill>
                <a:latin typeface="Helvetica Neue"/>
                <a:ea typeface="Helvetica Neue"/>
                <a:cs typeface="Helvetica Neue"/>
                <a:sym typeface="Helvetica Neue"/>
              </a:defRPr>
            </a:lvl2pPr>
            <a:lvl3pPr marL="0" indent="321457">
              <a:spcBef>
                <a:spcPts val="0"/>
              </a:spcBef>
              <a:buSzTx/>
              <a:buFontTx/>
              <a:buNone/>
              <a:defRPr sz="1828">
                <a:solidFill>
                  <a:srgbClr val="747474"/>
                </a:solidFill>
                <a:latin typeface="Helvetica Neue"/>
                <a:ea typeface="Helvetica Neue"/>
                <a:cs typeface="Helvetica Neue"/>
                <a:sym typeface="Helvetica Neue"/>
              </a:defRPr>
            </a:lvl3pPr>
            <a:lvl4pPr marL="0" indent="482186">
              <a:spcBef>
                <a:spcPts val="0"/>
              </a:spcBef>
              <a:buSzTx/>
              <a:buFontTx/>
              <a:buNone/>
              <a:defRPr sz="1828">
                <a:solidFill>
                  <a:srgbClr val="747474"/>
                </a:solidFill>
                <a:latin typeface="Helvetica Neue"/>
                <a:ea typeface="Helvetica Neue"/>
                <a:cs typeface="Helvetica Neue"/>
                <a:sym typeface="Helvetica Neue"/>
              </a:defRPr>
            </a:lvl4pPr>
            <a:lvl5pPr marL="0" indent="642915">
              <a:spcBef>
                <a:spcPts val="0"/>
              </a:spcBef>
              <a:buSzTx/>
              <a:buFontTx/>
              <a:buNone/>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05E53500-8BBD-4527-8BF4-2142E9E37D52}" type="slidenum">
              <a:rPr lang="en-US" smtClean="0"/>
              <a:pPr/>
              <a:t>‹#›</a:t>
            </a:fld>
            <a:endParaRPr lang="en-US"/>
          </a:p>
        </p:txBody>
      </p:sp>
    </p:spTree>
    <p:extLst>
      <p:ext uri="{BB962C8B-B14F-4D97-AF65-F5344CB8AC3E}">
        <p14:creationId xmlns:p14="http://schemas.microsoft.com/office/powerpoint/2010/main" val="1445818692"/>
      </p:ext>
    </p:extLst>
  </p:cSld>
  <p:clrMapOvr>
    <a:masterClrMapping/>
  </p:clrMapOvr>
  <p:transition spd="med"/>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05E53500-8BBD-4527-8BF4-2142E9E37D52}" type="slidenum">
              <a:rPr lang="en-US" smtClean="0"/>
              <a:pPr/>
              <a:t>‹#›</a:t>
            </a:fld>
            <a:endParaRPr lang="en-US"/>
          </a:p>
        </p:txBody>
      </p:sp>
    </p:spTree>
    <p:extLst>
      <p:ext uri="{BB962C8B-B14F-4D97-AF65-F5344CB8AC3E}">
        <p14:creationId xmlns:p14="http://schemas.microsoft.com/office/powerpoint/2010/main" val="3542655284"/>
      </p:ext>
    </p:extLst>
  </p:cSld>
  <p:clrMapOvr>
    <a:masterClrMapping/>
  </p:clrMapOvr>
  <p:transition spd="med"/>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70" name="Image"/>
          <p:cNvSpPr>
            <a:spLocks noGrp="1"/>
          </p:cNvSpPr>
          <p:nvPr>
            <p:ph type="pic" idx="13"/>
          </p:nvPr>
        </p:nvSpPr>
        <p:spPr>
          <a:xfrm>
            <a:off x="4572000" y="0"/>
            <a:ext cx="4572000" cy="6858000"/>
          </a:xfrm>
          <a:prstGeom prst="rect">
            <a:avLst/>
          </a:prstGeom>
        </p:spPr>
        <p:txBody>
          <a:bodyPr lIns="91439" tIns="45719" rIns="91439" bIns="45719">
            <a:noAutofit/>
          </a:bodyPr>
          <a:lstStyle/>
          <a:p>
            <a:endParaRPr dirty="0"/>
          </a:p>
        </p:txBody>
      </p:sp>
      <p:sp>
        <p:nvSpPr>
          <p:cNvPr id="71" name="Title Text"/>
          <p:cNvSpPr txBox="1">
            <a:spLocks noGrp="1"/>
          </p:cNvSpPr>
          <p:nvPr>
            <p:ph type="title"/>
          </p:nvPr>
        </p:nvSpPr>
        <p:spPr>
          <a:xfrm>
            <a:off x="401836" y="232172"/>
            <a:ext cx="3571875" cy="982266"/>
          </a:xfrm>
          <a:prstGeom prst="rect">
            <a:avLst/>
          </a:prstGeom>
        </p:spPr>
        <p:txBody>
          <a:bodyPr/>
          <a:lstStyle/>
          <a:p>
            <a:r>
              <a:t>Title Text</a:t>
            </a: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61184" indent="-261184">
              <a:spcBef>
                <a:spcPts val="2109"/>
              </a:spcBef>
              <a:defRPr sz="1828">
                <a:solidFill>
                  <a:srgbClr val="747474"/>
                </a:solidFill>
                <a:latin typeface="Helvetica Neue"/>
                <a:ea typeface="Helvetica Neue"/>
                <a:cs typeface="Helvetica Neue"/>
                <a:sym typeface="Helvetica Neue"/>
              </a:defRPr>
            </a:lvl1pPr>
            <a:lvl2pPr marL="464327" indent="-232164">
              <a:spcBef>
                <a:spcPts val="2109"/>
              </a:spcBef>
              <a:defRPr sz="1828">
                <a:solidFill>
                  <a:srgbClr val="747474"/>
                </a:solidFill>
                <a:latin typeface="Helvetica Neue"/>
                <a:ea typeface="Helvetica Neue"/>
                <a:cs typeface="Helvetica Neue"/>
                <a:sym typeface="Helvetica Neue"/>
              </a:defRPr>
            </a:lvl2pPr>
            <a:lvl3pPr marL="696491" indent="-232164">
              <a:spcBef>
                <a:spcPts val="2109"/>
              </a:spcBef>
              <a:defRPr sz="1828">
                <a:solidFill>
                  <a:srgbClr val="747474"/>
                </a:solidFill>
                <a:latin typeface="Helvetica Neue"/>
                <a:ea typeface="Helvetica Neue"/>
                <a:cs typeface="Helvetica Neue"/>
                <a:sym typeface="Helvetica Neue"/>
              </a:defRPr>
            </a:lvl3pPr>
            <a:lvl4pPr marL="928654" indent="-232164">
              <a:spcBef>
                <a:spcPts val="2109"/>
              </a:spcBef>
              <a:defRPr sz="1828">
                <a:solidFill>
                  <a:srgbClr val="747474"/>
                </a:solidFill>
                <a:latin typeface="Helvetica Neue"/>
                <a:ea typeface="Helvetica Neue"/>
                <a:cs typeface="Helvetica Neue"/>
                <a:sym typeface="Helvetica Neue"/>
              </a:defRPr>
            </a:lvl4pPr>
            <a:lvl5pPr marL="1160818" indent="-232164">
              <a:spcBef>
                <a:spcPts val="2109"/>
              </a:spcBef>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359116" y="6425362"/>
            <a:ext cx="256480" cy="254044"/>
          </a:xfrm>
          <a:prstGeom prst="rect">
            <a:avLst/>
          </a:prstGeom>
        </p:spPr>
        <p:txBody>
          <a:bodyPr/>
          <a:lstStyle>
            <a:lvl1pPr algn="l"/>
          </a:lstStyle>
          <a:p>
            <a:fld id="{05E53500-8BBD-4527-8BF4-2142E9E37D52}" type="slidenum">
              <a:rPr lang="en-US" smtClean="0"/>
              <a:pPr/>
              <a:t>‹#›</a:t>
            </a:fld>
            <a:endParaRPr lang="en-US"/>
          </a:p>
        </p:txBody>
      </p:sp>
    </p:spTree>
    <p:extLst>
      <p:ext uri="{BB962C8B-B14F-4D97-AF65-F5344CB8AC3E}">
        <p14:creationId xmlns:p14="http://schemas.microsoft.com/office/powerpoint/2010/main" val="1201817820"/>
      </p:ext>
    </p:extLst>
  </p:cSld>
  <p:clrMapOvr>
    <a:masterClrMapping/>
  </p:clrMapOvr>
  <p:transition spd="med"/>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2pPr marL="867637" indent="-394380">
              <a:buSzPct val="100000"/>
              <a:buFontTx/>
              <a:buAutoNum type="arabicPeriod"/>
            </a:lvl2pPr>
            <a:lvl3pPr marL="1340893" indent="-394380">
              <a:buSzPct val="100000"/>
              <a:buFontTx/>
              <a:buAutoNum type="alphaUcPeriod"/>
            </a:lvl3pPr>
            <a:lvl4pPr marL="1250112" indent="-285740"/>
            <a:lvl5pPr marL="2287406" indent="-394380">
              <a:buSzPct val="100000"/>
              <a:buFontTx/>
              <a:buAutoNum type="arabicPeriod"/>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05E53500-8BBD-4527-8BF4-2142E9E37D52}" type="slidenum">
              <a:rPr lang="en-US" smtClean="0"/>
              <a:pPr/>
              <a:t>‹#›</a:t>
            </a:fld>
            <a:endParaRPr lang="en-US"/>
          </a:p>
        </p:txBody>
      </p:sp>
    </p:spTree>
    <p:extLst>
      <p:ext uri="{BB962C8B-B14F-4D97-AF65-F5344CB8AC3E}">
        <p14:creationId xmlns:p14="http://schemas.microsoft.com/office/powerpoint/2010/main" val="2919440994"/>
      </p:ext>
    </p:extLst>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27C7FC-5F5C-4993-AA9B-AD2357CBACEF}" type="slidenum">
              <a:rPr lang="en-US"/>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89" name="Line"/>
          <p:cNvSpPr/>
          <p:nvPr/>
        </p:nvSpPr>
        <p:spPr>
          <a:xfrm>
            <a:off x="6366865" y="3138786"/>
            <a:ext cx="2424729"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90" name="Image"/>
          <p:cNvSpPr>
            <a:spLocks noGrp="1"/>
          </p:cNvSpPr>
          <p:nvPr>
            <p:ph type="pic" sz="quarter" idx="13"/>
          </p:nvPr>
        </p:nvSpPr>
        <p:spPr>
          <a:xfrm>
            <a:off x="6482953" y="3250406"/>
            <a:ext cx="2303859" cy="2714625"/>
          </a:xfrm>
          <a:prstGeom prst="rect">
            <a:avLst/>
          </a:prstGeom>
        </p:spPr>
        <p:txBody>
          <a:bodyPr lIns="91439" tIns="45719" rIns="91439" bIns="45719">
            <a:noAutofit/>
          </a:bodyPr>
          <a:lstStyle/>
          <a:p>
            <a:endParaRPr dirty="0"/>
          </a:p>
        </p:txBody>
      </p:sp>
      <p:sp>
        <p:nvSpPr>
          <p:cNvPr id="91" name="Image"/>
          <p:cNvSpPr>
            <a:spLocks noGrp="1"/>
          </p:cNvSpPr>
          <p:nvPr>
            <p:ph type="pic" sz="quarter" idx="14"/>
          </p:nvPr>
        </p:nvSpPr>
        <p:spPr>
          <a:xfrm>
            <a:off x="6482953" y="357187"/>
            <a:ext cx="2303859" cy="2669977"/>
          </a:xfrm>
          <a:prstGeom prst="rect">
            <a:avLst/>
          </a:prstGeom>
        </p:spPr>
        <p:txBody>
          <a:bodyPr lIns="91439" tIns="45719" rIns="91439" bIns="45719">
            <a:noAutofit/>
          </a:bodyPr>
          <a:lstStyle/>
          <a:p>
            <a:endParaRPr dirty="0"/>
          </a:p>
        </p:txBody>
      </p:sp>
      <p:sp>
        <p:nvSpPr>
          <p:cNvPr id="92" name="Image"/>
          <p:cNvSpPr>
            <a:spLocks noGrp="1"/>
          </p:cNvSpPr>
          <p:nvPr>
            <p:ph type="pic" idx="15"/>
          </p:nvPr>
        </p:nvSpPr>
        <p:spPr>
          <a:xfrm>
            <a:off x="366117" y="357187"/>
            <a:ext cx="5884664" cy="5607844"/>
          </a:xfrm>
          <a:prstGeom prst="rect">
            <a:avLst/>
          </a:prstGeom>
        </p:spPr>
        <p:txBody>
          <a:bodyPr lIns="91439" tIns="45719" rIns="91439" bIns="45719">
            <a:noAutofit/>
          </a:bodyPr>
          <a:lstStyle/>
          <a:p>
            <a:endParaRPr dirty="0"/>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28">
                <a:solidFill>
                  <a:srgbClr val="747474"/>
                </a:solidFill>
                <a:latin typeface="Helvetica Neue"/>
                <a:ea typeface="Helvetica Neue"/>
                <a:cs typeface="Helvetica Neue"/>
                <a:sym typeface="Helvetica Neue"/>
              </a:defRPr>
            </a:lvl1pPr>
            <a:lvl2pPr marL="0" indent="160729">
              <a:spcBef>
                <a:spcPts val="0"/>
              </a:spcBef>
              <a:buSzTx/>
              <a:buFontTx/>
              <a:buNone/>
              <a:defRPr sz="1828">
                <a:solidFill>
                  <a:srgbClr val="747474"/>
                </a:solidFill>
                <a:latin typeface="Helvetica Neue"/>
                <a:ea typeface="Helvetica Neue"/>
                <a:cs typeface="Helvetica Neue"/>
                <a:sym typeface="Helvetica Neue"/>
              </a:defRPr>
            </a:lvl2pPr>
            <a:lvl3pPr marL="0" indent="321457">
              <a:spcBef>
                <a:spcPts val="0"/>
              </a:spcBef>
              <a:buSzTx/>
              <a:buFontTx/>
              <a:buNone/>
              <a:defRPr sz="1828">
                <a:solidFill>
                  <a:srgbClr val="747474"/>
                </a:solidFill>
                <a:latin typeface="Helvetica Neue"/>
                <a:ea typeface="Helvetica Neue"/>
                <a:cs typeface="Helvetica Neue"/>
                <a:sym typeface="Helvetica Neue"/>
              </a:defRPr>
            </a:lvl3pPr>
            <a:lvl4pPr marL="0" indent="482186">
              <a:spcBef>
                <a:spcPts val="0"/>
              </a:spcBef>
              <a:buSzTx/>
              <a:buFontTx/>
              <a:buNone/>
              <a:defRPr sz="1828">
                <a:solidFill>
                  <a:srgbClr val="747474"/>
                </a:solidFill>
                <a:latin typeface="Helvetica Neue"/>
                <a:ea typeface="Helvetica Neue"/>
                <a:cs typeface="Helvetica Neue"/>
                <a:sym typeface="Helvetica Neue"/>
              </a:defRPr>
            </a:lvl4pPr>
            <a:lvl5pPr marL="0" indent="642915">
              <a:spcBef>
                <a:spcPts val="0"/>
              </a:spcBef>
              <a:buSzTx/>
              <a:buFontTx/>
              <a:buNone/>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05E53500-8BBD-4527-8BF4-2142E9E37D52}" type="slidenum">
              <a:rPr lang="en-US" smtClean="0"/>
              <a:pPr/>
              <a:t>‹#›</a:t>
            </a:fld>
            <a:endParaRPr lang="en-US"/>
          </a:p>
        </p:txBody>
      </p:sp>
    </p:spTree>
    <p:extLst>
      <p:ext uri="{BB962C8B-B14F-4D97-AF65-F5344CB8AC3E}">
        <p14:creationId xmlns:p14="http://schemas.microsoft.com/office/powerpoint/2010/main" val="3607153622"/>
      </p:ext>
    </p:extLst>
  </p:cSld>
  <p:clrMapOvr>
    <a:masterClrMapping/>
  </p:clrMapOvr>
  <p:transition spd="med"/>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91439" tIns="45719" rIns="91439" bIns="45719">
            <a:noAutofit/>
          </a:bodyPr>
          <a:lstStyle/>
          <a:p>
            <a:endParaRPr dirty="0"/>
          </a:p>
        </p:txBody>
      </p:sp>
      <p:sp>
        <p:nvSpPr>
          <p:cNvPr id="111" name="Slide Number"/>
          <p:cNvSpPr txBox="1">
            <a:spLocks noGrp="1"/>
          </p:cNvSpPr>
          <p:nvPr>
            <p:ph type="sldNum" sz="quarter" idx="2"/>
          </p:nvPr>
        </p:nvSpPr>
        <p:spPr>
          <a:prstGeom prst="rect">
            <a:avLst/>
          </a:prstGeom>
        </p:spPr>
        <p:txBody>
          <a:bodyPr/>
          <a:lstStyle/>
          <a:p>
            <a:fld id="{05E53500-8BBD-4527-8BF4-2142E9E37D52}" type="slidenum">
              <a:rPr lang="en-US" smtClean="0"/>
              <a:pPr/>
              <a:t>‹#›</a:t>
            </a:fld>
            <a:endParaRPr lang="en-US"/>
          </a:p>
        </p:txBody>
      </p:sp>
    </p:spTree>
    <p:extLst>
      <p:ext uri="{BB962C8B-B14F-4D97-AF65-F5344CB8AC3E}">
        <p14:creationId xmlns:p14="http://schemas.microsoft.com/office/powerpoint/2010/main" val="907029132"/>
      </p:ext>
    </p:extLst>
  </p:cSld>
  <p:clrMapOvr>
    <a:masterClrMapping/>
  </p:clrMapOvr>
  <p:transition spd="med"/>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60154083-C190-44BF-99AD-4BA11869BA8F}" type="slidenum">
              <a:rPr lang="en-US" smtClean="0"/>
              <a:pPr/>
              <a:t>‹#›</a:t>
            </a:fld>
            <a:endParaRPr lang="en-US"/>
          </a:p>
        </p:txBody>
      </p:sp>
    </p:spTree>
    <p:extLst>
      <p:ext uri="{BB962C8B-B14F-4D97-AF65-F5344CB8AC3E}">
        <p14:creationId xmlns:p14="http://schemas.microsoft.com/office/powerpoint/2010/main" val="291077285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13" name="Title Text"/>
          <p:cNvSpPr txBox="1">
            <a:spLocks noGrp="1"/>
          </p:cNvSpPr>
          <p:nvPr>
            <p:ph type="title"/>
          </p:nvPr>
        </p:nvSpPr>
        <p:spPr>
          <a:xfrm>
            <a:off x="401836" y="928687"/>
            <a:ext cx="8340328" cy="2232422"/>
          </a:xfrm>
          <a:prstGeom prst="rect">
            <a:avLst/>
          </a:prstGeom>
        </p:spPr>
        <p:txBody>
          <a:bodyPr/>
          <a:lstStyle/>
          <a:p>
            <a:r>
              <a:t>Title Text</a:t>
            </a: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2180">
                <a:solidFill>
                  <a:srgbClr val="5B5B5C"/>
                </a:solidFill>
                <a:latin typeface="Helvetica Neue"/>
                <a:ea typeface="Helvetica Neue"/>
                <a:cs typeface="Helvetica Neue"/>
                <a:sym typeface="Helvetica Neue"/>
              </a:defRPr>
            </a:lvl1pPr>
            <a:lvl2pPr marL="0" indent="160729">
              <a:spcBef>
                <a:spcPts val="0"/>
              </a:spcBef>
              <a:buSzTx/>
              <a:buFontTx/>
              <a:buNone/>
              <a:defRPr sz="2180">
                <a:solidFill>
                  <a:srgbClr val="5B5B5C"/>
                </a:solidFill>
                <a:latin typeface="Helvetica Neue"/>
                <a:ea typeface="Helvetica Neue"/>
                <a:cs typeface="Helvetica Neue"/>
                <a:sym typeface="Helvetica Neue"/>
              </a:defRPr>
            </a:lvl2pPr>
            <a:lvl3pPr marL="0" indent="321457">
              <a:spcBef>
                <a:spcPts val="0"/>
              </a:spcBef>
              <a:buSzTx/>
              <a:buFontTx/>
              <a:buNone/>
              <a:defRPr sz="2180">
                <a:solidFill>
                  <a:srgbClr val="5B5B5C"/>
                </a:solidFill>
                <a:latin typeface="Helvetica Neue"/>
                <a:ea typeface="Helvetica Neue"/>
                <a:cs typeface="Helvetica Neue"/>
                <a:sym typeface="Helvetica Neue"/>
              </a:defRPr>
            </a:lvl3pPr>
            <a:lvl4pPr marL="0" indent="482186">
              <a:spcBef>
                <a:spcPts val="0"/>
              </a:spcBef>
              <a:buSzTx/>
              <a:buFontTx/>
              <a:buNone/>
              <a:defRPr sz="2180">
                <a:solidFill>
                  <a:srgbClr val="5B5B5C"/>
                </a:solidFill>
                <a:latin typeface="Helvetica Neue"/>
                <a:ea typeface="Helvetica Neue"/>
                <a:cs typeface="Helvetica Neue"/>
                <a:sym typeface="Helvetica Neue"/>
              </a:defRPr>
            </a:lvl4pPr>
            <a:lvl5pPr marL="2234822" indent="-341796">
              <a:spcBef>
                <a:spcPts val="0"/>
              </a:spcBef>
              <a:buSzPct val="100000"/>
              <a:buFontTx/>
              <a:buAutoNum type="arabicPeriod"/>
              <a:defRPr sz="2180">
                <a:solidFill>
                  <a:srgbClr val="191919"/>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57356942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23" name="Image"/>
          <p:cNvSpPr>
            <a:spLocks noGrp="1"/>
          </p:cNvSpPr>
          <p:nvPr>
            <p:ph type="pic" idx="13"/>
          </p:nvPr>
        </p:nvSpPr>
        <p:spPr>
          <a:xfrm>
            <a:off x="0" y="0"/>
            <a:ext cx="9144000" cy="5339953"/>
          </a:xfrm>
          <a:prstGeom prst="rect">
            <a:avLst/>
          </a:prstGeom>
        </p:spPr>
        <p:txBody>
          <a:bodyPr lIns="91439" tIns="45719" rIns="91439" bIns="45719">
            <a:noAutofit/>
          </a:bodyPr>
          <a:lstStyle/>
          <a:p>
            <a:endParaRPr dirty="0"/>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defRPr sz="2953"/>
            </a:lvl1pPr>
          </a:lstStyle>
          <a:p>
            <a:r>
              <a:t>Title Text</a:t>
            </a: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28">
                <a:solidFill>
                  <a:srgbClr val="747474"/>
                </a:solidFill>
                <a:latin typeface="Helvetica Neue"/>
                <a:ea typeface="Helvetica Neue"/>
                <a:cs typeface="Helvetica Neue"/>
                <a:sym typeface="Helvetica Neue"/>
              </a:defRPr>
            </a:lvl1pPr>
            <a:lvl2pPr marL="0" indent="160729">
              <a:spcBef>
                <a:spcPts val="0"/>
              </a:spcBef>
              <a:buSzTx/>
              <a:buFontTx/>
              <a:buNone/>
              <a:defRPr sz="1828">
                <a:solidFill>
                  <a:srgbClr val="747474"/>
                </a:solidFill>
                <a:latin typeface="Helvetica Neue"/>
                <a:ea typeface="Helvetica Neue"/>
                <a:cs typeface="Helvetica Neue"/>
                <a:sym typeface="Helvetica Neue"/>
              </a:defRPr>
            </a:lvl2pPr>
            <a:lvl3pPr marL="0" indent="321457">
              <a:spcBef>
                <a:spcPts val="0"/>
              </a:spcBef>
              <a:buSzTx/>
              <a:buFontTx/>
              <a:buNone/>
              <a:defRPr sz="1828">
                <a:solidFill>
                  <a:srgbClr val="747474"/>
                </a:solidFill>
                <a:latin typeface="Helvetica Neue"/>
                <a:ea typeface="Helvetica Neue"/>
                <a:cs typeface="Helvetica Neue"/>
                <a:sym typeface="Helvetica Neue"/>
              </a:defRPr>
            </a:lvl3pPr>
            <a:lvl4pPr marL="0" indent="482186">
              <a:spcBef>
                <a:spcPts val="0"/>
              </a:spcBef>
              <a:buSzTx/>
              <a:buFontTx/>
              <a:buNone/>
              <a:defRPr sz="1828">
                <a:solidFill>
                  <a:srgbClr val="747474"/>
                </a:solidFill>
                <a:latin typeface="Helvetica Neue"/>
                <a:ea typeface="Helvetica Neue"/>
                <a:cs typeface="Helvetica Neue"/>
                <a:sym typeface="Helvetica Neue"/>
              </a:defRPr>
            </a:lvl4pPr>
            <a:lvl5pPr marL="0" indent="642915">
              <a:spcBef>
                <a:spcPts val="0"/>
              </a:spcBef>
              <a:buSzTx/>
              <a:buFontTx/>
              <a:buNone/>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42164043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42" name="Image"/>
          <p:cNvSpPr>
            <a:spLocks noGrp="1"/>
          </p:cNvSpPr>
          <p:nvPr>
            <p:ph type="pic" idx="13"/>
          </p:nvPr>
        </p:nvSpPr>
        <p:spPr>
          <a:xfrm>
            <a:off x="4572000" y="0"/>
            <a:ext cx="4572000" cy="6858000"/>
          </a:xfrm>
          <a:prstGeom prst="rect">
            <a:avLst/>
          </a:prstGeom>
        </p:spPr>
        <p:txBody>
          <a:bodyPr lIns="91439" tIns="45719" rIns="91439" bIns="45719">
            <a:noAutofit/>
          </a:bodyPr>
          <a:lstStyle/>
          <a:p>
            <a:endParaRPr dirty="0"/>
          </a:p>
        </p:txBody>
      </p:sp>
      <p:sp>
        <p:nvSpPr>
          <p:cNvPr id="43" name="Title Text"/>
          <p:cNvSpPr txBox="1">
            <a:spLocks noGrp="1"/>
          </p:cNvSpPr>
          <p:nvPr>
            <p:ph type="title"/>
          </p:nvPr>
        </p:nvSpPr>
        <p:spPr>
          <a:xfrm>
            <a:off x="401836" y="1009055"/>
            <a:ext cx="3750469" cy="2232422"/>
          </a:xfrm>
          <a:prstGeom prst="rect">
            <a:avLst/>
          </a:prstGeom>
        </p:spPr>
        <p:txBody>
          <a:bodyPr/>
          <a:lstStyle/>
          <a:p>
            <a:r>
              <a:t>Title Text</a:t>
            </a: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28">
                <a:solidFill>
                  <a:srgbClr val="747474"/>
                </a:solidFill>
                <a:latin typeface="Helvetica Neue"/>
                <a:ea typeface="Helvetica Neue"/>
                <a:cs typeface="Helvetica Neue"/>
                <a:sym typeface="Helvetica Neue"/>
              </a:defRPr>
            </a:lvl1pPr>
            <a:lvl2pPr marL="0" indent="160729">
              <a:spcBef>
                <a:spcPts val="0"/>
              </a:spcBef>
              <a:buSzTx/>
              <a:buFontTx/>
              <a:buNone/>
              <a:defRPr sz="1828">
                <a:solidFill>
                  <a:srgbClr val="747474"/>
                </a:solidFill>
                <a:latin typeface="Helvetica Neue"/>
                <a:ea typeface="Helvetica Neue"/>
                <a:cs typeface="Helvetica Neue"/>
                <a:sym typeface="Helvetica Neue"/>
              </a:defRPr>
            </a:lvl2pPr>
            <a:lvl3pPr marL="0" indent="321457">
              <a:spcBef>
                <a:spcPts val="0"/>
              </a:spcBef>
              <a:buSzTx/>
              <a:buFontTx/>
              <a:buNone/>
              <a:defRPr sz="1828">
                <a:solidFill>
                  <a:srgbClr val="747474"/>
                </a:solidFill>
                <a:latin typeface="Helvetica Neue"/>
                <a:ea typeface="Helvetica Neue"/>
                <a:cs typeface="Helvetica Neue"/>
                <a:sym typeface="Helvetica Neue"/>
              </a:defRPr>
            </a:lvl3pPr>
            <a:lvl4pPr marL="0" indent="482186">
              <a:spcBef>
                <a:spcPts val="0"/>
              </a:spcBef>
              <a:buSzTx/>
              <a:buFontTx/>
              <a:buNone/>
              <a:defRPr sz="1828">
                <a:solidFill>
                  <a:srgbClr val="747474"/>
                </a:solidFill>
                <a:latin typeface="Helvetica Neue"/>
                <a:ea typeface="Helvetica Neue"/>
                <a:cs typeface="Helvetica Neue"/>
                <a:sym typeface="Helvetica Neue"/>
              </a:defRPr>
            </a:lvl4pPr>
            <a:lvl5pPr marL="0" indent="642915">
              <a:spcBef>
                <a:spcPts val="0"/>
              </a:spcBef>
              <a:buSzTx/>
              <a:buFontTx/>
              <a:buNone/>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95262303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254754505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70" name="Image"/>
          <p:cNvSpPr>
            <a:spLocks noGrp="1"/>
          </p:cNvSpPr>
          <p:nvPr>
            <p:ph type="pic" idx="13"/>
          </p:nvPr>
        </p:nvSpPr>
        <p:spPr>
          <a:xfrm>
            <a:off x="4572000" y="0"/>
            <a:ext cx="4572000" cy="6858000"/>
          </a:xfrm>
          <a:prstGeom prst="rect">
            <a:avLst/>
          </a:prstGeom>
        </p:spPr>
        <p:txBody>
          <a:bodyPr lIns="91439" tIns="45719" rIns="91439" bIns="45719">
            <a:noAutofit/>
          </a:bodyPr>
          <a:lstStyle/>
          <a:p>
            <a:endParaRPr dirty="0"/>
          </a:p>
        </p:txBody>
      </p:sp>
      <p:sp>
        <p:nvSpPr>
          <p:cNvPr id="71" name="Title Text"/>
          <p:cNvSpPr txBox="1">
            <a:spLocks noGrp="1"/>
          </p:cNvSpPr>
          <p:nvPr>
            <p:ph type="title"/>
          </p:nvPr>
        </p:nvSpPr>
        <p:spPr>
          <a:xfrm>
            <a:off x="401836" y="232172"/>
            <a:ext cx="3571875" cy="982266"/>
          </a:xfrm>
          <a:prstGeom prst="rect">
            <a:avLst/>
          </a:prstGeom>
        </p:spPr>
        <p:txBody>
          <a:bodyPr/>
          <a:lstStyle/>
          <a:p>
            <a:r>
              <a:t>Title Text</a:t>
            </a: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61184" indent="-261184">
              <a:spcBef>
                <a:spcPts val="2109"/>
              </a:spcBef>
              <a:defRPr sz="1828">
                <a:solidFill>
                  <a:srgbClr val="747474"/>
                </a:solidFill>
                <a:latin typeface="Helvetica Neue"/>
                <a:ea typeface="Helvetica Neue"/>
                <a:cs typeface="Helvetica Neue"/>
                <a:sym typeface="Helvetica Neue"/>
              </a:defRPr>
            </a:lvl1pPr>
            <a:lvl2pPr marL="464327" indent="-232164">
              <a:spcBef>
                <a:spcPts val="2109"/>
              </a:spcBef>
              <a:defRPr sz="1828">
                <a:solidFill>
                  <a:srgbClr val="747474"/>
                </a:solidFill>
                <a:latin typeface="Helvetica Neue"/>
                <a:ea typeface="Helvetica Neue"/>
                <a:cs typeface="Helvetica Neue"/>
                <a:sym typeface="Helvetica Neue"/>
              </a:defRPr>
            </a:lvl2pPr>
            <a:lvl3pPr marL="696491" indent="-232164">
              <a:spcBef>
                <a:spcPts val="2109"/>
              </a:spcBef>
              <a:defRPr sz="1828">
                <a:solidFill>
                  <a:srgbClr val="747474"/>
                </a:solidFill>
                <a:latin typeface="Helvetica Neue"/>
                <a:ea typeface="Helvetica Neue"/>
                <a:cs typeface="Helvetica Neue"/>
                <a:sym typeface="Helvetica Neue"/>
              </a:defRPr>
            </a:lvl3pPr>
            <a:lvl4pPr marL="928654" indent="-232164">
              <a:spcBef>
                <a:spcPts val="2109"/>
              </a:spcBef>
              <a:defRPr sz="1828">
                <a:solidFill>
                  <a:srgbClr val="747474"/>
                </a:solidFill>
                <a:latin typeface="Helvetica Neue"/>
                <a:ea typeface="Helvetica Neue"/>
                <a:cs typeface="Helvetica Neue"/>
                <a:sym typeface="Helvetica Neue"/>
              </a:defRPr>
            </a:lvl4pPr>
            <a:lvl5pPr marL="1160818" indent="-232164">
              <a:spcBef>
                <a:spcPts val="2109"/>
              </a:spcBef>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359116" y="6425362"/>
            <a:ext cx="256480" cy="254044"/>
          </a:xfrm>
          <a:prstGeom prst="rect">
            <a:avLst/>
          </a:prstGeom>
        </p:spPr>
        <p:txBody>
          <a:bodyPr/>
          <a:lstStyle>
            <a:lvl1pPr algn="l"/>
          </a:lstStyle>
          <a:p>
            <a:fld id="{86CB4B4D-7CA3-9044-876B-883B54F8677D}" type="slidenum">
              <a:t>‹#›</a:t>
            </a:fld>
            <a:endParaRPr dirty="0"/>
          </a:p>
        </p:txBody>
      </p:sp>
    </p:spTree>
    <p:extLst>
      <p:ext uri="{BB962C8B-B14F-4D97-AF65-F5344CB8AC3E}">
        <p14:creationId xmlns:p14="http://schemas.microsoft.com/office/powerpoint/2010/main" val="159182921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2pPr marL="867637" indent="-394380">
              <a:buSzPct val="100000"/>
              <a:buFontTx/>
              <a:buAutoNum type="arabicPeriod"/>
            </a:lvl2pPr>
            <a:lvl3pPr marL="1340893" indent="-394380">
              <a:buSzPct val="100000"/>
              <a:buFontTx/>
              <a:buAutoNum type="alphaUcPeriod"/>
            </a:lvl3pPr>
            <a:lvl4pPr marL="1250112" indent="-285740"/>
            <a:lvl5pPr marL="2287406" indent="-394380">
              <a:buSzPct val="100000"/>
              <a:buFontTx/>
              <a:buAutoNum type="arabicPeriod"/>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404409716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89" name="Line"/>
          <p:cNvSpPr/>
          <p:nvPr/>
        </p:nvSpPr>
        <p:spPr>
          <a:xfrm>
            <a:off x="6366865" y="3138786"/>
            <a:ext cx="2424729"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90" name="Image"/>
          <p:cNvSpPr>
            <a:spLocks noGrp="1"/>
          </p:cNvSpPr>
          <p:nvPr>
            <p:ph type="pic" sz="quarter" idx="13"/>
          </p:nvPr>
        </p:nvSpPr>
        <p:spPr>
          <a:xfrm>
            <a:off x="6482953" y="3250406"/>
            <a:ext cx="2303859" cy="2714625"/>
          </a:xfrm>
          <a:prstGeom prst="rect">
            <a:avLst/>
          </a:prstGeom>
        </p:spPr>
        <p:txBody>
          <a:bodyPr lIns="91439" tIns="45719" rIns="91439" bIns="45719">
            <a:noAutofit/>
          </a:bodyPr>
          <a:lstStyle/>
          <a:p>
            <a:endParaRPr dirty="0"/>
          </a:p>
        </p:txBody>
      </p:sp>
      <p:sp>
        <p:nvSpPr>
          <p:cNvPr id="91" name="Image"/>
          <p:cNvSpPr>
            <a:spLocks noGrp="1"/>
          </p:cNvSpPr>
          <p:nvPr>
            <p:ph type="pic" sz="quarter" idx="14"/>
          </p:nvPr>
        </p:nvSpPr>
        <p:spPr>
          <a:xfrm>
            <a:off x="6482953" y="357187"/>
            <a:ext cx="2303859" cy="2669977"/>
          </a:xfrm>
          <a:prstGeom prst="rect">
            <a:avLst/>
          </a:prstGeom>
        </p:spPr>
        <p:txBody>
          <a:bodyPr lIns="91439" tIns="45719" rIns="91439" bIns="45719">
            <a:noAutofit/>
          </a:bodyPr>
          <a:lstStyle/>
          <a:p>
            <a:endParaRPr dirty="0"/>
          </a:p>
        </p:txBody>
      </p:sp>
      <p:sp>
        <p:nvSpPr>
          <p:cNvPr id="92" name="Image"/>
          <p:cNvSpPr>
            <a:spLocks noGrp="1"/>
          </p:cNvSpPr>
          <p:nvPr>
            <p:ph type="pic" idx="15"/>
          </p:nvPr>
        </p:nvSpPr>
        <p:spPr>
          <a:xfrm>
            <a:off x="366117" y="357187"/>
            <a:ext cx="5884664" cy="5607844"/>
          </a:xfrm>
          <a:prstGeom prst="rect">
            <a:avLst/>
          </a:prstGeom>
        </p:spPr>
        <p:txBody>
          <a:bodyPr lIns="91439" tIns="45719" rIns="91439" bIns="45719">
            <a:noAutofit/>
          </a:bodyPr>
          <a:lstStyle/>
          <a:p>
            <a:endParaRPr dirty="0"/>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28">
                <a:solidFill>
                  <a:srgbClr val="747474"/>
                </a:solidFill>
                <a:latin typeface="Helvetica Neue"/>
                <a:ea typeface="Helvetica Neue"/>
                <a:cs typeface="Helvetica Neue"/>
                <a:sym typeface="Helvetica Neue"/>
              </a:defRPr>
            </a:lvl1pPr>
            <a:lvl2pPr marL="0" indent="160729">
              <a:spcBef>
                <a:spcPts val="0"/>
              </a:spcBef>
              <a:buSzTx/>
              <a:buFontTx/>
              <a:buNone/>
              <a:defRPr sz="1828">
                <a:solidFill>
                  <a:srgbClr val="747474"/>
                </a:solidFill>
                <a:latin typeface="Helvetica Neue"/>
                <a:ea typeface="Helvetica Neue"/>
                <a:cs typeface="Helvetica Neue"/>
                <a:sym typeface="Helvetica Neue"/>
              </a:defRPr>
            </a:lvl2pPr>
            <a:lvl3pPr marL="0" indent="321457">
              <a:spcBef>
                <a:spcPts val="0"/>
              </a:spcBef>
              <a:buSzTx/>
              <a:buFontTx/>
              <a:buNone/>
              <a:defRPr sz="1828">
                <a:solidFill>
                  <a:srgbClr val="747474"/>
                </a:solidFill>
                <a:latin typeface="Helvetica Neue"/>
                <a:ea typeface="Helvetica Neue"/>
                <a:cs typeface="Helvetica Neue"/>
                <a:sym typeface="Helvetica Neue"/>
              </a:defRPr>
            </a:lvl3pPr>
            <a:lvl4pPr marL="0" indent="482186">
              <a:spcBef>
                <a:spcPts val="0"/>
              </a:spcBef>
              <a:buSzTx/>
              <a:buFontTx/>
              <a:buNone/>
              <a:defRPr sz="1828">
                <a:solidFill>
                  <a:srgbClr val="747474"/>
                </a:solidFill>
                <a:latin typeface="Helvetica Neue"/>
                <a:ea typeface="Helvetica Neue"/>
                <a:cs typeface="Helvetica Neue"/>
                <a:sym typeface="Helvetica Neue"/>
              </a:defRPr>
            </a:lvl4pPr>
            <a:lvl5pPr marL="0" indent="642915">
              <a:spcBef>
                <a:spcPts val="0"/>
              </a:spcBef>
              <a:buSzTx/>
              <a:buFontTx/>
              <a:buNone/>
              <a:defRPr sz="1828">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25988551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FF08815-699A-4BC1-BE25-47E5A119274F}" type="slidenum">
              <a:rPr lang="en-US"/>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91439" tIns="45719" rIns="91439" bIns="45719">
            <a:noAutofit/>
          </a:bodyPr>
          <a:lstStyle/>
          <a:p>
            <a:endParaRPr dirty="0"/>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277154018"/>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11942479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86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524000"/>
            <a:ext cx="3886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83D6A26-CA42-4027-B632-BF7FA324BBE7}"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0C0555DA-BC7B-46BA-820F-5D20239B0F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FA00B8B9-B09B-47E0-8BB7-E864EB32FA2C}"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0154083-C190-44BF-99AD-4BA11869BA8F}"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B7F2E8A-6408-4C4A-B092-29853B39F7FE}"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E649848-B710-452C-9227-0B92B9B9149F}"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6962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524000"/>
            <a:ext cx="7924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629400" y="6477000"/>
            <a:ext cx="182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5E53500-8BBD-4527-8BF4-2142E9E37D52}" type="slidenum">
              <a:rPr lang="en-US"/>
              <a:pPr/>
              <a:t>‹#›</a:t>
            </a:fld>
            <a:endParaRPr lang="en-US"/>
          </a:p>
        </p:txBody>
      </p:sp>
      <p:sp>
        <p:nvSpPr>
          <p:cNvPr id="1032" name="Rectangle 8"/>
          <p:cNvSpPr>
            <a:spLocks noChangeArrowheads="1"/>
          </p:cNvSpPr>
          <p:nvPr/>
        </p:nvSpPr>
        <p:spPr bwMode="auto">
          <a:xfrm>
            <a:off x="381000" y="1295400"/>
            <a:ext cx="6477000" cy="76200"/>
          </a:xfrm>
          <a:prstGeom prst="rect">
            <a:avLst/>
          </a:prstGeom>
          <a:solidFill>
            <a:schemeClr val="accent1"/>
          </a:soli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hdr="0" ftr="0" dt="0"/>
  <p:txStyles>
    <p:titleStyle>
      <a:lvl1pPr algn="l" rtl="0" eaLnBrk="0" fontAlgn="base" hangingPunct="0">
        <a:spcBef>
          <a:spcPct val="0"/>
        </a:spcBef>
        <a:spcAft>
          <a:spcPct val="0"/>
        </a:spcAft>
        <a:defRPr sz="3600">
          <a:solidFill>
            <a:srgbClr val="6600FF"/>
          </a:solidFill>
          <a:latin typeface="+mj-lt"/>
          <a:ea typeface="Times New Roman" charset="0"/>
          <a:cs typeface="+mj-cs"/>
        </a:defRPr>
      </a:lvl1pPr>
      <a:lvl2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2pPr>
      <a:lvl3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3pPr>
      <a:lvl4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4pPr>
      <a:lvl5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5pPr>
      <a:lvl6pPr marL="457200" algn="l" rtl="0" fontAlgn="base">
        <a:spcBef>
          <a:spcPct val="0"/>
        </a:spcBef>
        <a:spcAft>
          <a:spcPct val="0"/>
        </a:spcAft>
        <a:defRPr sz="3600">
          <a:solidFill>
            <a:srgbClr val="6600FF"/>
          </a:solidFill>
          <a:latin typeface="Times New Roman" pitchFamily="18" charset="0"/>
          <a:cs typeface="Times New Roman" pitchFamily="18" charset="0"/>
        </a:defRPr>
      </a:lvl6pPr>
      <a:lvl7pPr marL="914400" algn="l" rtl="0" fontAlgn="base">
        <a:spcBef>
          <a:spcPct val="0"/>
        </a:spcBef>
        <a:spcAft>
          <a:spcPct val="0"/>
        </a:spcAft>
        <a:defRPr sz="3600">
          <a:solidFill>
            <a:srgbClr val="6600FF"/>
          </a:solidFill>
          <a:latin typeface="Times New Roman" pitchFamily="18" charset="0"/>
          <a:cs typeface="Times New Roman" pitchFamily="18" charset="0"/>
        </a:defRPr>
      </a:lvl7pPr>
      <a:lvl8pPr marL="1371600" algn="l" rtl="0" fontAlgn="base">
        <a:spcBef>
          <a:spcPct val="0"/>
        </a:spcBef>
        <a:spcAft>
          <a:spcPct val="0"/>
        </a:spcAft>
        <a:defRPr sz="3600">
          <a:solidFill>
            <a:srgbClr val="6600FF"/>
          </a:solidFill>
          <a:latin typeface="Times New Roman" pitchFamily="18" charset="0"/>
          <a:cs typeface="Times New Roman" pitchFamily="18" charset="0"/>
        </a:defRPr>
      </a:lvl8pPr>
      <a:lvl9pPr marL="1828800" algn="l" rtl="0" fontAlgn="base">
        <a:spcBef>
          <a:spcPct val="0"/>
        </a:spcBef>
        <a:spcAft>
          <a:spcPct val="0"/>
        </a:spcAft>
        <a:defRPr sz="3600">
          <a:solidFill>
            <a:srgbClr val="6600FF"/>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Times New Roman"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Times New Roman"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Times New Roman" charset="0"/>
          <a:cs typeface="+mn-cs"/>
        </a:defRPr>
      </a:lvl3pPr>
      <a:lvl4pPr marL="1600200" indent="-228600" algn="l" rtl="0" eaLnBrk="0" fontAlgn="base" hangingPunct="0">
        <a:spcBef>
          <a:spcPct val="20000"/>
        </a:spcBef>
        <a:spcAft>
          <a:spcPct val="0"/>
        </a:spcAft>
        <a:buChar char="–"/>
        <a:defRPr>
          <a:solidFill>
            <a:schemeClr val="tx1"/>
          </a:solidFill>
          <a:latin typeface="+mn-lt"/>
          <a:ea typeface="Times New Roman" charset="0"/>
          <a:cs typeface="+mn-cs"/>
        </a:defRPr>
      </a:lvl4pPr>
      <a:lvl5pPr marL="2057400" indent="-228600" algn="l" rtl="0" eaLnBrk="0" fontAlgn="base" hangingPunct="0">
        <a:spcBef>
          <a:spcPct val="20000"/>
        </a:spcBef>
        <a:spcAft>
          <a:spcPct val="0"/>
        </a:spcAft>
        <a:buChar char="»"/>
        <a:defRPr>
          <a:solidFill>
            <a:schemeClr val="tx1"/>
          </a:solidFill>
          <a:latin typeface="+mn-lt"/>
          <a:ea typeface="Times New Roman" charset="0"/>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588984"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05E53500-8BBD-4527-8BF4-2142E9E37D52}" type="slidenum">
              <a:rPr lang="en-US" smtClean="0"/>
              <a:pPr/>
              <a:t>‹#›</a:t>
            </a:fld>
            <a:endParaRPr lang="en-US"/>
          </a:p>
        </p:txBody>
      </p:sp>
    </p:spTree>
    <p:extLst>
      <p:ext uri="{BB962C8B-B14F-4D97-AF65-F5344CB8AC3E}">
        <p14:creationId xmlns:p14="http://schemas.microsoft.com/office/powerpoint/2010/main" val="266303451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spd="med"/>
  <p:hf hdr="0" ftr="0" dt="0"/>
  <p:txStyles>
    <p:titleStyle>
      <a:lvl1pPr marL="0" marR="0" indent="0"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9pPr>
    </p:titleStyle>
    <p:bodyStyle>
      <a:lvl1pPr marL="301366" marR="0" indent="-301366"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1pPr>
      <a:lvl2pPr marL="589338"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2pPr>
      <a:lvl3pPr marL="910796"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3pPr>
      <a:lvl4pPr marL="1232253"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4pPr>
      <a:lvl5pPr marL="1553710"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5pPr>
      <a:lvl6pPr marL="1875168"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6pPr>
      <a:lvl7pPr marL="2196625"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7pPr>
      <a:lvl8pPr marL="2518082"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8pPr>
      <a:lvl9pPr marL="2839540"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dirty="0"/>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588984"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86CB4B4D-7CA3-9044-876B-883B54F8677D}" type="slidenum">
              <a:t>‹#›</a:t>
            </a:fld>
            <a:endParaRPr dirty="0"/>
          </a:p>
        </p:txBody>
      </p:sp>
    </p:spTree>
    <p:extLst>
      <p:ext uri="{BB962C8B-B14F-4D97-AF65-F5344CB8AC3E}">
        <p14:creationId xmlns:p14="http://schemas.microsoft.com/office/powerpoint/2010/main" val="36212597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ransition spd="med"/>
  <p:txStyles>
    <p:titleStyle>
      <a:lvl1pPr marL="0" marR="0" indent="0"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latinLnBrk="0">
        <a:lnSpc>
          <a:spcPct val="100000"/>
        </a:lnSpc>
        <a:spcBef>
          <a:spcPts val="0"/>
        </a:spcBef>
        <a:spcAft>
          <a:spcPts val="0"/>
        </a:spcAft>
        <a:buClrTx/>
        <a:buSzTx/>
        <a:buFontTx/>
        <a:buNone/>
        <a:tabLst/>
        <a:defRPr sz="2812" b="0" i="0" u="none" strike="noStrike" cap="none" spc="0" baseline="0">
          <a:ln>
            <a:noFill/>
          </a:ln>
          <a:solidFill>
            <a:srgbClr val="000000"/>
          </a:solidFill>
          <a:uFillTx/>
          <a:latin typeface="+mn-lt"/>
          <a:ea typeface="+mn-ea"/>
          <a:cs typeface="+mn-cs"/>
          <a:sym typeface="Helvetica Neue Light"/>
        </a:defRPr>
      </a:lvl9pPr>
    </p:titleStyle>
    <p:bodyStyle>
      <a:lvl1pPr marL="301366" marR="0" indent="-301366"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1pPr>
      <a:lvl2pPr marL="589338"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2pPr>
      <a:lvl3pPr marL="910796"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3pPr>
      <a:lvl4pPr marL="1232253"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4pPr>
      <a:lvl5pPr marL="1553710"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5pPr>
      <a:lvl6pPr marL="1875168"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6pPr>
      <a:lvl7pPr marL="2196625"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7pPr>
      <a:lvl8pPr marL="2518082"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8pPr>
      <a:lvl9pPr marL="2839540" marR="0" indent="-267881" algn="l" defTabSz="410751" rtl="0" latinLnBrk="0">
        <a:lnSpc>
          <a:spcPct val="100000"/>
        </a:lnSpc>
        <a:spcBef>
          <a:spcPts val="2953"/>
        </a:spcBef>
        <a:spcAft>
          <a:spcPts val="0"/>
        </a:spcAft>
        <a:buClrTx/>
        <a:buSzPct val="75000"/>
        <a:buFont typeface="Helvetica Neue"/>
        <a:buChar char="•"/>
        <a:tabLst/>
        <a:defRPr sz="2109" b="0" i="0" u="none" strike="noStrike" cap="none" spc="0" baseline="0">
          <a:ln>
            <a:noFill/>
          </a:ln>
          <a:solidFill>
            <a:srgbClr val="343435"/>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268445170_Prepaid_Telecom_Customer_Segmentation_Using_the_K-Mean_Algorithm"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hyperlink" Target="https://content.pivotal.io/blog/using-data-science-techniques-for-the-automatic-clustering-of-it-alerts" TargetMode="External"/><Relationship Id="rId4" Type="http://schemas.openxmlformats.org/officeDocument/2006/relationships/hyperlink" Target="http://www.aeuso.org/includes/files/articles/Vol8_Iss27_3764-3771_Fraud_Detection_in_Automobile_Insur.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apr.com/blog/monitoring-real-time-uber-data-using-spark-machine-learning-streaming-and-kafka-api-part-1/" TargetMode="External"/><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hyperlink" Target="https://thesai.org/Downloads/Volume7No7/Paper_59-Cyber_Profiling_Using_Log_Analysis_And_K_Means_Clustering.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22.xml"/><Relationship Id="rId7" Type="http://schemas.openxmlformats.org/officeDocument/2006/relationships/oleObject" Target="../embeddings/oleObject3.bin"/><Relationship Id="rId2" Type="http://schemas.openxmlformats.org/officeDocument/2006/relationships/vmlDrawing" Target="../drawings/vmlDrawing2.vml"/><Relationship Id="rId1" Type="http://schemas.openxmlformats.org/officeDocument/2006/relationships/themeOverride" Target="../theme/themeOverride1.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8.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researchgate.net/publication/268445170_Prepaid_Telecom_Customer_Segmentation_Using_the_K-Mean_Algorith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content.pivotal.io/blog/using-data-science-techniques-for-the-automatic-clustering-of-it-alerts" TargetMode="External"/><Relationship Id="rId4" Type="http://schemas.openxmlformats.org/officeDocument/2006/relationships/hyperlink" Target="http://www.aeuso.org/includes/files/articles/Vol8_Iss27_3764-3771_Fraud_Detection_in_Automobile_Insur.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mapr.com/blog/monitoring-real-time-uber-data-using-spark-machine-learning-streaming-and-kafka-api-part-1/"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thesai.org/Downloads/Volume7No7/Paper_59-Cyber_Profiling_Using_Log_Analysis_And_K_Means_Clustering.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676400"/>
            <a:ext cx="7772400" cy="1905000"/>
          </a:xfrm>
        </p:spPr>
        <p:txBody>
          <a:bodyPr/>
          <a:lstStyle/>
          <a:p>
            <a:pPr algn="ctr" eaLnBrk="1" hangingPunct="1"/>
            <a:r>
              <a:rPr lang="en-US" dirty="0"/>
              <a:t>IST 707  Data Analytics </a:t>
            </a:r>
            <a:br>
              <a:rPr lang="en-US" dirty="0"/>
            </a:br>
            <a:r>
              <a:rPr lang="en-US" dirty="0"/>
              <a:t>Clustering Techniques</a:t>
            </a:r>
          </a:p>
        </p:txBody>
      </p:sp>
      <p:sp>
        <p:nvSpPr>
          <p:cNvPr id="2" name="Subtitle 1"/>
          <p:cNvSpPr>
            <a:spLocks noGrp="1"/>
          </p:cNvSpPr>
          <p:nvPr>
            <p:ph type="subTitle" idx="1"/>
          </p:nvPr>
        </p:nvSpPr>
        <p:spPr/>
        <p:txBody>
          <a:bodyPr/>
          <a:lstStyle/>
          <a:p>
            <a:r>
              <a:rPr lang="en-US" dirty="0"/>
              <a:t>Unit 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609600"/>
          </a:xfrm>
        </p:spPr>
        <p:txBody>
          <a:bodyPr/>
          <a:lstStyle/>
          <a:p>
            <a:r>
              <a:rPr lang="en-US" dirty="0"/>
              <a:t>Requirements of Clustering in Data Mining </a:t>
            </a:r>
          </a:p>
        </p:txBody>
      </p:sp>
      <p:sp>
        <p:nvSpPr>
          <p:cNvPr id="3" name="Content Placeholder 2"/>
          <p:cNvSpPr>
            <a:spLocks noGrp="1"/>
          </p:cNvSpPr>
          <p:nvPr>
            <p:ph idx="1"/>
          </p:nvPr>
        </p:nvSpPr>
        <p:spPr>
          <a:xfrm>
            <a:off x="304800" y="1430020"/>
            <a:ext cx="8458200" cy="4876800"/>
          </a:xfrm>
        </p:spPr>
        <p:txBody>
          <a:bodyPr/>
          <a:lstStyle/>
          <a:p>
            <a:pPr eaLnBrk="1" hangingPunct="1">
              <a:lnSpc>
                <a:spcPct val="110000"/>
              </a:lnSpc>
            </a:pPr>
            <a:r>
              <a:rPr lang="en-US" dirty="0"/>
              <a:t>Some domain knowledge required to determine input parameters</a:t>
            </a:r>
          </a:p>
          <a:p>
            <a:pPr lvl="1" eaLnBrk="1" hangingPunct="1">
              <a:lnSpc>
                <a:spcPct val="110000"/>
              </a:lnSpc>
            </a:pPr>
            <a:r>
              <a:rPr lang="en-US" dirty="0"/>
              <a:t>The number of desired clusters</a:t>
            </a:r>
          </a:p>
          <a:p>
            <a:pPr eaLnBrk="1" hangingPunct="1">
              <a:lnSpc>
                <a:spcPct val="150000"/>
              </a:lnSpc>
            </a:pPr>
            <a:r>
              <a:rPr lang="en-US" dirty="0"/>
              <a:t>Able to deal with noise and outliers</a:t>
            </a:r>
          </a:p>
          <a:p>
            <a:pPr eaLnBrk="1" hangingPunct="1">
              <a:lnSpc>
                <a:spcPct val="150000"/>
              </a:lnSpc>
            </a:pPr>
            <a:r>
              <a:rPr lang="en-US" dirty="0"/>
              <a:t>Insensitive to order of input records</a:t>
            </a:r>
          </a:p>
          <a:p>
            <a:pPr eaLnBrk="1" hangingPunct="1">
              <a:lnSpc>
                <a:spcPct val="150000"/>
              </a:lnSpc>
            </a:pPr>
            <a:r>
              <a:rPr lang="en-US" dirty="0"/>
              <a:t>High dimensionality</a:t>
            </a:r>
          </a:p>
          <a:p>
            <a:pPr lvl="1" eaLnBrk="1" hangingPunct="1">
              <a:lnSpc>
                <a:spcPct val="150000"/>
              </a:lnSpc>
            </a:pPr>
            <a:r>
              <a:rPr lang="en-US" dirty="0"/>
              <a:t>Sparse data</a:t>
            </a:r>
          </a:p>
          <a:p>
            <a:pPr eaLnBrk="1" hangingPunct="1">
              <a:lnSpc>
                <a:spcPct val="150000"/>
              </a:lnSpc>
            </a:pPr>
            <a:r>
              <a:rPr lang="en-US" dirty="0"/>
              <a:t>Interpretability and usability</a:t>
            </a:r>
          </a:p>
          <a:p>
            <a:pPr lvl="1" eaLnBrk="1" hangingPunct="1">
              <a:lnSpc>
                <a:spcPct val="150000"/>
              </a:lnSpc>
            </a:pPr>
            <a:r>
              <a:rPr lang="en-US" dirty="0"/>
              <a:t>Able to explain the patterns observed</a:t>
            </a:r>
          </a:p>
          <a:p>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10</a:t>
            </a:fld>
            <a:endParaRPr lang="en-US"/>
          </a:p>
        </p:txBody>
      </p:sp>
      <p:sp>
        <p:nvSpPr>
          <p:cNvPr id="5" name="TextBox 4"/>
          <p:cNvSpPr txBox="1"/>
          <p:nvPr/>
        </p:nvSpPr>
        <p:spPr>
          <a:xfrm>
            <a:off x="609600" y="6243935"/>
            <a:ext cx="7543800" cy="461665"/>
          </a:xfrm>
          <a:prstGeom prst="rect">
            <a:avLst/>
          </a:prstGeom>
          <a:solidFill>
            <a:schemeClr val="bg1">
              <a:lumMod val="85000"/>
            </a:schemeClr>
          </a:solidFill>
        </p:spPr>
        <p:txBody>
          <a:bodyPr wrap="square" rtlCol="0">
            <a:spAutoFit/>
          </a:bodyPr>
          <a:lstStyle/>
          <a:p>
            <a:r>
              <a:rPr lang="en-US" dirty="0"/>
              <a:t>These are the main aspects needed for effective clustering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9400" y="838200"/>
            <a:ext cx="8569791" cy="6019800"/>
          </a:xfrm>
          <a:prstGeom prst="rect">
            <a:avLst/>
          </a:prstGeom>
        </p:spPr>
      </p:pic>
      <p:sp>
        <p:nvSpPr>
          <p:cNvPr id="3" name="Title 1">
            <a:extLst>
              <a:ext uri="{FF2B5EF4-FFF2-40B4-BE49-F238E27FC236}">
                <a16:creationId xmlns:a16="http://schemas.microsoft.com/office/drawing/2014/main" id="{B6762583-C479-4F2B-89B9-0DC18C4C5664}"/>
              </a:ext>
            </a:extLst>
          </p:cNvPr>
          <p:cNvSpPr txBox="1">
            <a:spLocks/>
          </p:cNvSpPr>
          <p:nvPr/>
        </p:nvSpPr>
        <p:spPr>
          <a:xfrm>
            <a:off x="304800" y="152400"/>
            <a:ext cx="8458200" cy="609600"/>
          </a:xfrm>
          <a:prstGeom prst="rect">
            <a:avLst/>
          </a:prstGeom>
        </p:spPr>
        <p:txBody>
          <a:bodyPr/>
          <a:lstStyle>
            <a:lvl1pPr algn="l" rtl="0" eaLnBrk="0" fontAlgn="base" hangingPunct="0">
              <a:spcBef>
                <a:spcPct val="0"/>
              </a:spcBef>
              <a:spcAft>
                <a:spcPct val="0"/>
              </a:spcAft>
              <a:defRPr sz="3600">
                <a:solidFill>
                  <a:srgbClr val="6600FF"/>
                </a:solidFill>
                <a:latin typeface="+mj-lt"/>
                <a:ea typeface="Times New Roman" charset="0"/>
                <a:cs typeface="+mj-cs"/>
              </a:defRPr>
            </a:lvl1pPr>
            <a:lvl2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2pPr>
            <a:lvl3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3pPr>
            <a:lvl4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4pPr>
            <a:lvl5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5pPr>
            <a:lvl6pPr marL="457200" algn="l" rtl="0" fontAlgn="base">
              <a:spcBef>
                <a:spcPct val="0"/>
              </a:spcBef>
              <a:spcAft>
                <a:spcPct val="0"/>
              </a:spcAft>
              <a:defRPr sz="3600">
                <a:solidFill>
                  <a:srgbClr val="6600FF"/>
                </a:solidFill>
                <a:latin typeface="Times New Roman" pitchFamily="18" charset="0"/>
                <a:cs typeface="Times New Roman" pitchFamily="18" charset="0"/>
              </a:defRPr>
            </a:lvl6pPr>
            <a:lvl7pPr marL="914400" algn="l" rtl="0" fontAlgn="base">
              <a:spcBef>
                <a:spcPct val="0"/>
              </a:spcBef>
              <a:spcAft>
                <a:spcPct val="0"/>
              </a:spcAft>
              <a:defRPr sz="3600">
                <a:solidFill>
                  <a:srgbClr val="6600FF"/>
                </a:solidFill>
                <a:latin typeface="Times New Roman" pitchFamily="18" charset="0"/>
                <a:cs typeface="Times New Roman" pitchFamily="18" charset="0"/>
              </a:defRPr>
            </a:lvl7pPr>
            <a:lvl8pPr marL="1371600" algn="l" rtl="0" fontAlgn="base">
              <a:spcBef>
                <a:spcPct val="0"/>
              </a:spcBef>
              <a:spcAft>
                <a:spcPct val="0"/>
              </a:spcAft>
              <a:defRPr sz="3600">
                <a:solidFill>
                  <a:srgbClr val="6600FF"/>
                </a:solidFill>
                <a:latin typeface="Times New Roman" pitchFamily="18" charset="0"/>
                <a:cs typeface="Times New Roman" pitchFamily="18" charset="0"/>
              </a:defRPr>
            </a:lvl8pPr>
            <a:lvl9pPr marL="1828800" algn="l" rtl="0" fontAlgn="base">
              <a:spcBef>
                <a:spcPct val="0"/>
              </a:spcBef>
              <a:spcAft>
                <a:spcPct val="0"/>
              </a:spcAft>
              <a:defRPr sz="3600">
                <a:solidFill>
                  <a:srgbClr val="6600FF"/>
                </a:solidFill>
                <a:latin typeface="Times New Roman" pitchFamily="18" charset="0"/>
                <a:cs typeface="Times New Roman" pitchFamily="18" charset="0"/>
              </a:defRPr>
            </a:lvl9pPr>
          </a:lstStyle>
          <a:p>
            <a:pPr algn="ctr"/>
            <a:r>
              <a:rPr lang="en-US" kern="0" dirty="0"/>
              <a:t>Clustering in the Real World </a:t>
            </a:r>
          </a:p>
        </p:txBody>
      </p:sp>
    </p:spTree>
    <p:extLst>
      <p:ext uri="{BB962C8B-B14F-4D97-AF65-F5344CB8AC3E}">
        <p14:creationId xmlns:p14="http://schemas.microsoft.com/office/powerpoint/2010/main" val="16705346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57984" y="731011"/>
            <a:ext cx="8208462" cy="0"/>
          </a:xfrm>
          <a:prstGeom prst="line">
            <a:avLst/>
          </a:prstGeom>
          <a:noFill/>
          <a:ln w="12700" cap="flat">
            <a:solidFill>
              <a:srgbClr val="ABABAB"/>
            </a:solidFill>
            <a:prstDash val="solid"/>
            <a:miter lim="400000"/>
          </a:ln>
          <a:effectLst/>
          <a:sp3d/>
        </p:spPr>
        <p:style>
          <a:lnRef idx="0">
            <a:scrgbClr r="0" g="0" b="0"/>
          </a:lnRef>
          <a:fillRef idx="0">
            <a:scrgbClr r="0" g="0" b="0"/>
          </a:fillRef>
          <a:effectRef idx="0">
            <a:scrgbClr r="0" g="0" b="0"/>
          </a:effectRef>
          <a:fontRef idx="none"/>
        </p:style>
      </p:cxnSp>
      <p:sp>
        <p:nvSpPr>
          <p:cNvPr id="10" name="Introduction"/>
          <p:cNvSpPr txBox="1">
            <a:spLocks/>
          </p:cNvSpPr>
          <p:nvPr/>
        </p:nvSpPr>
        <p:spPr>
          <a:xfrm>
            <a:off x="457200" y="0"/>
            <a:ext cx="8340328" cy="498839"/>
          </a:xfrm>
          <a:prstGeom prst="rect">
            <a:avLst/>
          </a:prstGeom>
        </p:spPr>
        <p:txBody>
          <a:bodyPr/>
          <a:lst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9pPr>
          </a:lstStyle>
          <a:p>
            <a:pPr defTabSz="410751" eaLnBrk="0" hangingPunct="0">
              <a:spcBef>
                <a:spcPct val="0"/>
              </a:spcBef>
              <a:spcAft>
                <a:spcPct val="0"/>
              </a:spcAft>
            </a:pPr>
            <a:r>
              <a:rPr lang="en-US" sz="3600" dirty="0">
                <a:solidFill>
                  <a:srgbClr val="6600FF"/>
                </a:solidFill>
                <a:latin typeface="+mj-lt"/>
                <a:cs typeface="+mj-cs"/>
              </a:rPr>
              <a:t>Where Can I Apply Clustering? </a:t>
            </a:r>
          </a:p>
        </p:txBody>
      </p:sp>
      <p:sp>
        <p:nvSpPr>
          <p:cNvPr id="5" name="Content Placeholder 2">
            <a:extLst>
              <a:ext uri="{FF2B5EF4-FFF2-40B4-BE49-F238E27FC236}">
                <a16:creationId xmlns:a16="http://schemas.microsoft.com/office/drawing/2014/main" id="{7E9C363D-A8C4-4497-A09B-D54BCAD961F9}"/>
              </a:ext>
            </a:extLst>
          </p:cNvPr>
          <p:cNvSpPr txBox="1">
            <a:spLocks/>
          </p:cNvSpPr>
          <p:nvPr/>
        </p:nvSpPr>
        <p:spPr>
          <a:xfrm>
            <a:off x="457984" y="918016"/>
            <a:ext cx="7746776" cy="5939984"/>
          </a:xfrm>
          <a:prstGeom prst="rect">
            <a:avLst/>
          </a:prstGeom>
        </p:spPr>
        <p:txBody>
          <a:bodyPr>
            <a:noAutofit/>
          </a:bodyPr>
          <a:lstStyle>
            <a:lvl1pPr marL="428625" marR="0" indent="-428625"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1pPr>
            <a:lvl2pPr marL="838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2pPr>
            <a:lvl3pPr marL="1295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3pPr>
            <a:lvl4pPr marL="1752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4pPr>
            <a:lvl5pPr marL="22098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5pPr>
            <a:lvl6pPr marL="26670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6pPr>
            <a:lvl7pPr marL="3124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7pPr>
            <a:lvl8pPr marL="3581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8pPr>
            <a:lvl9pPr marL="4038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9pPr>
          </a:lstStyle>
          <a:p>
            <a:pPr marL="0" indent="0" defTabSz="410751" fontAlgn="auto">
              <a:spcBef>
                <a:spcPts val="703"/>
              </a:spcBef>
              <a:buNone/>
            </a:pPr>
            <a:r>
              <a:rPr lang="en-US" sz="1758" kern="0" dirty="0">
                <a:solidFill>
                  <a:srgbClr val="0000FF"/>
                </a:solidFill>
                <a:latin typeface="Helvetica Neue Light"/>
              </a:rPr>
              <a:t>Customer Segmentation</a:t>
            </a:r>
          </a:p>
          <a:p>
            <a:pPr marL="301366" indent="-301366" defTabSz="410751" fontAlgn="auto">
              <a:spcBef>
                <a:spcPts val="703"/>
              </a:spcBef>
            </a:pPr>
            <a:r>
              <a:rPr lang="en-US" sz="1406" kern="0" dirty="0">
                <a:latin typeface="Helvetica Neue Light"/>
              </a:rPr>
              <a:t>Clustering helps marketers improve their customer base, work on target areas, and segment customers based on purchase history, interests, or activity monitoring. </a:t>
            </a:r>
            <a:r>
              <a:rPr lang="en-US" sz="1406" kern="0" dirty="0">
                <a:latin typeface="Helvetica Neue Light"/>
                <a:hlinkClick r:id="rId3"/>
              </a:rPr>
              <a:t>Here is a white paper</a:t>
            </a:r>
            <a:r>
              <a:rPr lang="en-US" sz="1406" kern="0" dirty="0">
                <a:latin typeface="Helvetica Neue Light"/>
              </a:rPr>
              <a:t> on how telecom providers can cluster pre-paid customers to identify patterns in terms of money spent in recharging, sending SMS, and browsing the internet. The classification would help the company target specific clusters of customers for specific campaigns.</a:t>
            </a:r>
          </a:p>
          <a:p>
            <a:pPr marL="0" indent="0" defTabSz="410751" fontAlgn="auto">
              <a:spcBef>
                <a:spcPts val="703"/>
              </a:spcBef>
              <a:buNone/>
            </a:pPr>
            <a:endParaRPr lang="en-US" sz="1406" kern="0" dirty="0">
              <a:latin typeface="Helvetica Neue Light"/>
            </a:endParaRPr>
          </a:p>
          <a:p>
            <a:pPr marL="0" indent="0" defTabSz="410751" fontAlgn="auto">
              <a:spcBef>
                <a:spcPts val="703"/>
              </a:spcBef>
              <a:buNone/>
            </a:pPr>
            <a:r>
              <a:rPr lang="en-US" sz="1758" kern="0" dirty="0">
                <a:solidFill>
                  <a:srgbClr val="0000FF"/>
                </a:solidFill>
                <a:latin typeface="Helvetica Neue Light"/>
              </a:rPr>
              <a:t>Insurance Fraud Detection</a:t>
            </a:r>
          </a:p>
          <a:p>
            <a:pPr marL="301366" indent="-301366" defTabSz="410751" fontAlgn="auto">
              <a:spcBef>
                <a:spcPts val="703"/>
              </a:spcBef>
            </a:pPr>
            <a:r>
              <a:rPr lang="en-US" sz="1406" kern="0" dirty="0">
                <a:latin typeface="Helvetica Neue Light"/>
              </a:rPr>
              <a:t>Machine learning has a critical role to play in fraud detection and has numerous applications in automobile, healthcare, and insurance fraud detection. Utilizing past historical data on fraudulent claims, it is possible to isolate new claims based on its proximity to clusters that indicate fraudulent patterns. Since insurance fraud can potentially have a multi-million dollar impact on a company, the ability to detect frauds is crucial. </a:t>
            </a:r>
            <a:r>
              <a:rPr lang="en-US" sz="1406" kern="0" dirty="0">
                <a:latin typeface="Helvetica Neue Light"/>
                <a:hlinkClick r:id="rId4"/>
              </a:rPr>
              <a:t>Check out this white paper</a:t>
            </a:r>
            <a:r>
              <a:rPr lang="en-US" sz="1406" kern="0" dirty="0">
                <a:latin typeface="Helvetica Neue Light"/>
              </a:rPr>
              <a:t> on using clustering in automobile insurance to detect frauds.</a:t>
            </a:r>
          </a:p>
          <a:p>
            <a:pPr marL="0" indent="0" defTabSz="410751" fontAlgn="auto">
              <a:spcBef>
                <a:spcPts val="703"/>
              </a:spcBef>
              <a:buNone/>
            </a:pPr>
            <a:endParaRPr lang="en-US" sz="1758" kern="0" dirty="0">
              <a:solidFill>
                <a:srgbClr val="0000FF"/>
              </a:solidFill>
              <a:latin typeface="Helvetica Neue Light"/>
            </a:endParaRPr>
          </a:p>
          <a:p>
            <a:pPr marL="0" indent="0" defTabSz="410751" fontAlgn="auto">
              <a:spcBef>
                <a:spcPts val="703"/>
              </a:spcBef>
              <a:buNone/>
            </a:pPr>
            <a:r>
              <a:rPr lang="en-US" sz="1758" kern="0" dirty="0">
                <a:solidFill>
                  <a:srgbClr val="0000FF"/>
                </a:solidFill>
                <a:latin typeface="Helvetica Neue Light"/>
              </a:rPr>
              <a:t>Automatic Clustering of IT Alerts</a:t>
            </a:r>
          </a:p>
          <a:p>
            <a:pPr marL="301366" indent="-301366" defTabSz="410751" fontAlgn="auto">
              <a:spcBef>
                <a:spcPts val="703"/>
              </a:spcBef>
            </a:pPr>
            <a:r>
              <a:rPr lang="en-US" sz="1406" kern="0" dirty="0">
                <a:latin typeface="Helvetica Neue Light"/>
              </a:rPr>
              <a:t>Large enterprise IT infrastructure technology components such as network, storage, or database generate large volumes of alert messages. Because alert messages potentially point to operational issues, they must be manually screened for prioritization for downstream processes. </a:t>
            </a:r>
            <a:r>
              <a:rPr lang="en-US" sz="1406" kern="0" dirty="0">
                <a:latin typeface="Helvetica Neue Light"/>
                <a:hlinkClick r:id="rId5"/>
              </a:rPr>
              <a:t>Clustering of data</a:t>
            </a:r>
            <a:r>
              <a:rPr lang="en-US" sz="1406" kern="0" dirty="0">
                <a:latin typeface="Helvetica Neue Light"/>
              </a:rPr>
              <a:t> can provide insight into categories of alerts and mean time to repair, and help in failure predictions.</a:t>
            </a:r>
            <a:endParaRPr lang="en-US" sz="1758" kern="0" dirty="0">
              <a:solidFill>
                <a:srgbClr val="0000FF"/>
              </a:solidFill>
              <a:latin typeface="Helvetica Neue Light"/>
            </a:endParaRPr>
          </a:p>
        </p:txBody>
      </p:sp>
      <p:sp>
        <p:nvSpPr>
          <p:cNvPr id="8" name="Rectangle 7">
            <a:extLst>
              <a:ext uri="{FF2B5EF4-FFF2-40B4-BE49-F238E27FC236}">
                <a16:creationId xmlns:a16="http://schemas.microsoft.com/office/drawing/2014/main" id="{8BABA04B-D48F-46DC-9767-67CBB1FFC307}"/>
              </a:ext>
            </a:extLst>
          </p:cNvPr>
          <p:cNvSpPr/>
          <p:nvPr/>
        </p:nvSpPr>
        <p:spPr>
          <a:xfrm>
            <a:off x="457984" y="6485165"/>
            <a:ext cx="7466842" cy="308674"/>
          </a:xfrm>
          <a:prstGeom prst="rect">
            <a:avLst/>
          </a:prstGeom>
        </p:spPr>
        <p:txBody>
          <a:bodyPr wrap="square">
            <a:spAutoFit/>
          </a:bodyPr>
          <a:lstStyle/>
          <a:p>
            <a:pPr defTabSz="410751" fontAlgn="auto" hangingPunct="0">
              <a:spcBef>
                <a:spcPts val="0"/>
              </a:spcBef>
              <a:spcAft>
                <a:spcPts val="0"/>
              </a:spcAft>
            </a:pPr>
            <a:r>
              <a:rPr lang="en-US" sz="1406" kern="0" dirty="0">
                <a:solidFill>
                  <a:srgbClr val="000000"/>
                </a:solidFill>
                <a:latin typeface="Helvetica Neue Light"/>
                <a:sym typeface="Helvetica Neue Light"/>
              </a:rPr>
              <a:t>https://dzone.com/articles/10-interesting-use-cases-for-the-k-means-algorithm</a:t>
            </a:r>
          </a:p>
        </p:txBody>
      </p:sp>
    </p:spTree>
    <p:extLst>
      <p:ext uri="{BB962C8B-B14F-4D97-AF65-F5344CB8AC3E}">
        <p14:creationId xmlns:p14="http://schemas.microsoft.com/office/powerpoint/2010/main" val="35494925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57984" y="731011"/>
            <a:ext cx="8208462" cy="0"/>
          </a:xfrm>
          <a:prstGeom prst="line">
            <a:avLst/>
          </a:prstGeom>
          <a:noFill/>
          <a:ln w="12700" cap="flat">
            <a:solidFill>
              <a:srgbClr val="ABABAB"/>
            </a:solidFill>
            <a:prstDash val="solid"/>
            <a:miter lim="400000"/>
          </a:ln>
          <a:effectLst/>
          <a:sp3d/>
        </p:spPr>
        <p:style>
          <a:lnRef idx="0">
            <a:scrgbClr r="0" g="0" b="0"/>
          </a:lnRef>
          <a:fillRef idx="0">
            <a:scrgbClr r="0" g="0" b="0"/>
          </a:fillRef>
          <a:effectRef idx="0">
            <a:scrgbClr r="0" g="0" b="0"/>
          </a:effectRef>
          <a:fontRef idx="none"/>
        </p:style>
      </p:cxnSp>
      <p:sp>
        <p:nvSpPr>
          <p:cNvPr id="10" name="Introduction"/>
          <p:cNvSpPr txBox="1">
            <a:spLocks/>
          </p:cNvSpPr>
          <p:nvPr/>
        </p:nvSpPr>
        <p:spPr>
          <a:xfrm>
            <a:off x="533400" y="38100"/>
            <a:ext cx="8340328" cy="498839"/>
          </a:xfrm>
          <a:prstGeom prst="rect">
            <a:avLst/>
          </a:prstGeom>
        </p:spPr>
        <p:txBody>
          <a:bodyPr/>
          <a:lst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9pPr>
          </a:lstStyle>
          <a:p>
            <a:pPr defTabSz="410751" eaLnBrk="0" hangingPunct="0">
              <a:spcBef>
                <a:spcPct val="0"/>
              </a:spcBef>
              <a:spcAft>
                <a:spcPct val="0"/>
              </a:spcAft>
            </a:pPr>
            <a:r>
              <a:rPr lang="en-US" sz="3600" dirty="0">
                <a:solidFill>
                  <a:srgbClr val="6600FF"/>
                </a:solidFill>
                <a:latin typeface="+mj-lt"/>
                <a:cs typeface="+mj-cs"/>
              </a:rPr>
              <a:t>Where Can I Apply Clustering? </a:t>
            </a:r>
          </a:p>
        </p:txBody>
      </p:sp>
      <p:sp>
        <p:nvSpPr>
          <p:cNvPr id="5" name="Content Placeholder 2">
            <a:extLst>
              <a:ext uri="{FF2B5EF4-FFF2-40B4-BE49-F238E27FC236}">
                <a16:creationId xmlns:a16="http://schemas.microsoft.com/office/drawing/2014/main" id="{7E9C363D-A8C4-4497-A09B-D54BCAD961F9}"/>
              </a:ext>
            </a:extLst>
          </p:cNvPr>
          <p:cNvSpPr txBox="1">
            <a:spLocks/>
          </p:cNvSpPr>
          <p:nvPr/>
        </p:nvSpPr>
        <p:spPr>
          <a:xfrm>
            <a:off x="457984" y="918016"/>
            <a:ext cx="7746776" cy="5939984"/>
          </a:xfrm>
          <a:prstGeom prst="rect">
            <a:avLst/>
          </a:prstGeom>
        </p:spPr>
        <p:txBody>
          <a:bodyPr>
            <a:noAutofit/>
          </a:bodyPr>
          <a:lstStyle>
            <a:lvl1pPr marL="428625" marR="0" indent="-428625"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1pPr>
            <a:lvl2pPr marL="838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2pPr>
            <a:lvl3pPr marL="1295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3pPr>
            <a:lvl4pPr marL="1752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4pPr>
            <a:lvl5pPr marL="22098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5pPr>
            <a:lvl6pPr marL="26670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6pPr>
            <a:lvl7pPr marL="3124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7pPr>
            <a:lvl8pPr marL="3581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8pPr>
            <a:lvl9pPr marL="4038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9pPr>
          </a:lstStyle>
          <a:p>
            <a:pPr marL="0" indent="0" defTabSz="410751" fontAlgn="auto">
              <a:spcBef>
                <a:spcPts val="703"/>
              </a:spcBef>
              <a:buNone/>
            </a:pPr>
            <a:r>
              <a:rPr lang="en-US" sz="1758" kern="0" dirty="0">
                <a:solidFill>
                  <a:srgbClr val="0000FF"/>
                </a:solidFill>
                <a:latin typeface="Helvetica Neue Light"/>
              </a:rPr>
              <a:t>Rideshare Data Analysis</a:t>
            </a:r>
          </a:p>
          <a:p>
            <a:pPr marL="301366" indent="-301366" defTabSz="410751" fontAlgn="auto">
              <a:spcBef>
                <a:spcPts val="703"/>
              </a:spcBef>
            </a:pPr>
            <a:r>
              <a:rPr lang="en-US" sz="1406" kern="0" dirty="0">
                <a:latin typeface="Helvetica Neue Light"/>
              </a:rPr>
              <a:t>The publicly available Uber ride information dataset provides a large amount of valuable data around traffic, transit time, peak pickup localities, and more. Analyzing this data is useful not just in the context of Uber but also in providing insight into urban traffic patterns and helping us plan for the cities of the future. </a:t>
            </a:r>
            <a:r>
              <a:rPr lang="en-US" sz="1406" kern="0" dirty="0">
                <a:latin typeface="Helvetica Neue Light"/>
                <a:hlinkClick r:id="rId3"/>
              </a:rPr>
              <a:t>Here is an article</a:t>
            </a:r>
            <a:r>
              <a:rPr lang="en-US" sz="1406" kern="0" dirty="0">
                <a:latin typeface="Helvetica Neue Light"/>
              </a:rPr>
              <a:t> with links to a sample dataset and a process for analyzing Uber data.</a:t>
            </a:r>
          </a:p>
          <a:p>
            <a:pPr marL="0" indent="0" defTabSz="410751" fontAlgn="auto">
              <a:spcBef>
                <a:spcPts val="703"/>
              </a:spcBef>
              <a:buNone/>
            </a:pPr>
            <a:endParaRPr lang="en-US" sz="1406" kern="0" dirty="0">
              <a:latin typeface="Helvetica Neue Light"/>
            </a:endParaRPr>
          </a:p>
          <a:p>
            <a:pPr marL="0" indent="0" defTabSz="410751" fontAlgn="auto">
              <a:spcBef>
                <a:spcPts val="703"/>
              </a:spcBef>
              <a:buNone/>
            </a:pPr>
            <a:r>
              <a:rPr lang="en-US" sz="1758" kern="0" dirty="0">
                <a:solidFill>
                  <a:srgbClr val="0000FF"/>
                </a:solidFill>
                <a:latin typeface="Helvetica Neue Light"/>
              </a:rPr>
              <a:t>Cyber-Profiling Criminals</a:t>
            </a:r>
          </a:p>
          <a:p>
            <a:pPr marL="301366" indent="-301366" defTabSz="410751" fontAlgn="auto">
              <a:spcBef>
                <a:spcPts val="703"/>
              </a:spcBef>
            </a:pPr>
            <a:r>
              <a:rPr lang="en-US" sz="1406" kern="0" dirty="0">
                <a:latin typeface="Helvetica Neue Light"/>
              </a:rPr>
              <a:t>Cyber-profiling is the process of collecting data from individuals and groups to identify significant co-relations. The idea of cyber profiling is derived from criminal profiles, which provide information on the investigation division to classify the types of criminals who were at the crime scene. </a:t>
            </a:r>
            <a:r>
              <a:rPr lang="en-US" sz="1406" kern="0" dirty="0">
                <a:latin typeface="Helvetica Neue Light"/>
                <a:hlinkClick r:id="rId4"/>
              </a:rPr>
              <a:t>Here is an interesting white paper</a:t>
            </a:r>
            <a:r>
              <a:rPr lang="en-US" sz="1406" kern="0" dirty="0">
                <a:latin typeface="Helvetica Neue Light"/>
              </a:rPr>
              <a:t> on how to cyber-profile users in an academic environment based on user data preferences.</a:t>
            </a:r>
          </a:p>
          <a:p>
            <a:pPr marL="0" indent="0" defTabSz="410751" fontAlgn="auto">
              <a:spcBef>
                <a:spcPts val="703"/>
              </a:spcBef>
              <a:buNone/>
            </a:pPr>
            <a:endParaRPr lang="en-US" sz="1758" kern="0" dirty="0">
              <a:solidFill>
                <a:srgbClr val="0000FF"/>
              </a:solidFill>
              <a:latin typeface="Helvetica Neue Light"/>
            </a:endParaRPr>
          </a:p>
          <a:p>
            <a:pPr marL="0" indent="0" defTabSz="410751" fontAlgn="auto">
              <a:spcBef>
                <a:spcPts val="703"/>
              </a:spcBef>
              <a:buNone/>
            </a:pPr>
            <a:r>
              <a:rPr lang="en-US" sz="1758" kern="0" dirty="0">
                <a:solidFill>
                  <a:srgbClr val="0000FF"/>
                </a:solidFill>
                <a:latin typeface="Helvetica Neue Light"/>
              </a:rPr>
              <a:t>Call Record Detail Analysis</a:t>
            </a:r>
          </a:p>
          <a:p>
            <a:pPr marL="301366" indent="-301366" defTabSz="410751" fontAlgn="auto">
              <a:spcBef>
                <a:spcPts val="703"/>
              </a:spcBef>
            </a:pPr>
            <a:r>
              <a:rPr lang="en-US" sz="1406" kern="0" dirty="0">
                <a:latin typeface="Helvetica Neue Light"/>
              </a:rPr>
              <a:t>A call detail record (CDR) is the information captured by telecom companies during the call, SMS, and internet activity of a customer. This information provides greater insights about the customer’s needs when used with customer demographics.</a:t>
            </a:r>
            <a:endParaRPr lang="en-US" sz="1758" kern="0" dirty="0">
              <a:solidFill>
                <a:srgbClr val="0000FF"/>
              </a:solidFill>
              <a:latin typeface="Helvetica Neue Light"/>
            </a:endParaRPr>
          </a:p>
        </p:txBody>
      </p:sp>
      <p:sp>
        <p:nvSpPr>
          <p:cNvPr id="6" name="Rectangle 5">
            <a:extLst>
              <a:ext uri="{FF2B5EF4-FFF2-40B4-BE49-F238E27FC236}">
                <a16:creationId xmlns:a16="http://schemas.microsoft.com/office/drawing/2014/main" id="{22EC350B-D4F9-49BB-AAB2-34A6D13C5AA0}"/>
              </a:ext>
            </a:extLst>
          </p:cNvPr>
          <p:cNvSpPr/>
          <p:nvPr/>
        </p:nvSpPr>
        <p:spPr>
          <a:xfrm>
            <a:off x="457984" y="6485165"/>
            <a:ext cx="7466842" cy="308674"/>
          </a:xfrm>
          <a:prstGeom prst="rect">
            <a:avLst/>
          </a:prstGeom>
        </p:spPr>
        <p:txBody>
          <a:bodyPr wrap="square">
            <a:spAutoFit/>
          </a:bodyPr>
          <a:lstStyle/>
          <a:p>
            <a:pPr defTabSz="410751" fontAlgn="auto" hangingPunct="0">
              <a:spcBef>
                <a:spcPts val="0"/>
              </a:spcBef>
              <a:spcAft>
                <a:spcPts val="0"/>
              </a:spcAft>
            </a:pPr>
            <a:r>
              <a:rPr lang="en-US" sz="1406" kern="0" dirty="0">
                <a:solidFill>
                  <a:srgbClr val="000000"/>
                </a:solidFill>
                <a:latin typeface="Helvetica Neue Light"/>
                <a:sym typeface="Helvetica Neue Light"/>
              </a:rPr>
              <a:t>https://dzone.com/articles/10-interesting-use-cases-for-the-k-means-algorithm</a:t>
            </a:r>
          </a:p>
        </p:txBody>
      </p:sp>
    </p:spTree>
    <p:extLst>
      <p:ext uri="{BB962C8B-B14F-4D97-AF65-F5344CB8AC3E}">
        <p14:creationId xmlns:p14="http://schemas.microsoft.com/office/powerpoint/2010/main" val="3526431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30547E81-3174-4AD0-9792-89FA466A9A36}" type="slidenum">
              <a:rPr lang="en-US"/>
              <a:pPr/>
              <a:t>14</a:t>
            </a:fld>
            <a:endParaRPr lang="en-US"/>
          </a:p>
        </p:txBody>
      </p:sp>
      <p:sp>
        <p:nvSpPr>
          <p:cNvPr id="33795" name="Rectangle 2"/>
          <p:cNvSpPr>
            <a:spLocks noGrp="1" noChangeArrowheads="1"/>
          </p:cNvSpPr>
          <p:nvPr>
            <p:ph type="title"/>
          </p:nvPr>
        </p:nvSpPr>
        <p:spPr>
          <a:xfrm>
            <a:off x="381000" y="609600"/>
            <a:ext cx="8280400" cy="552450"/>
          </a:xfrm>
        </p:spPr>
        <p:txBody>
          <a:bodyPr/>
          <a:lstStyle/>
          <a:p>
            <a:pPr eaLnBrk="1" hangingPunct="1"/>
            <a:r>
              <a:rPr lang="en-US"/>
              <a:t>Types of Clusterings</a:t>
            </a:r>
          </a:p>
        </p:txBody>
      </p:sp>
      <p:sp>
        <p:nvSpPr>
          <p:cNvPr id="33796" name="Rectangle 3"/>
          <p:cNvSpPr>
            <a:spLocks noGrp="1" noChangeArrowheads="1"/>
          </p:cNvSpPr>
          <p:nvPr>
            <p:ph type="body" idx="1"/>
          </p:nvPr>
        </p:nvSpPr>
        <p:spPr>
          <a:xfrm>
            <a:off x="903288" y="1524000"/>
            <a:ext cx="7623175" cy="4806950"/>
          </a:xfrm>
        </p:spPr>
        <p:txBody>
          <a:bodyPr/>
          <a:lstStyle/>
          <a:p>
            <a:pPr eaLnBrk="1" hangingPunct="1">
              <a:lnSpc>
                <a:spcPct val="90000"/>
              </a:lnSpc>
            </a:pPr>
            <a:r>
              <a:rPr lang="en-US" dirty="0"/>
              <a:t>A </a:t>
            </a:r>
            <a:r>
              <a:rPr lang="en-US" dirty="0">
                <a:solidFill>
                  <a:srgbClr val="FF0000"/>
                </a:solidFill>
              </a:rPr>
              <a:t>clustering</a:t>
            </a:r>
            <a:r>
              <a:rPr lang="en-US" dirty="0"/>
              <a:t> is a set of clusters</a:t>
            </a:r>
          </a:p>
          <a:p>
            <a:pPr eaLnBrk="1" hangingPunct="1">
              <a:lnSpc>
                <a:spcPct val="90000"/>
              </a:lnSpc>
            </a:pPr>
            <a:endParaRPr lang="en-US" sz="1000" dirty="0"/>
          </a:p>
          <a:p>
            <a:pPr eaLnBrk="1" hangingPunct="1">
              <a:lnSpc>
                <a:spcPct val="90000"/>
              </a:lnSpc>
            </a:pPr>
            <a:r>
              <a:rPr lang="en-US" dirty="0"/>
              <a:t>Important distinction between </a:t>
            </a:r>
            <a:r>
              <a:rPr lang="en-US" dirty="0">
                <a:solidFill>
                  <a:srgbClr val="FF0000"/>
                </a:solidFill>
              </a:rPr>
              <a:t>hierarchical</a:t>
            </a:r>
            <a:r>
              <a:rPr lang="en-US" dirty="0"/>
              <a:t> and </a:t>
            </a:r>
            <a:r>
              <a:rPr lang="en-US" dirty="0" err="1">
                <a:solidFill>
                  <a:srgbClr val="FF0000"/>
                </a:solidFill>
              </a:rPr>
              <a:t>partitional</a:t>
            </a:r>
            <a:r>
              <a:rPr lang="en-US" dirty="0">
                <a:solidFill>
                  <a:srgbClr val="FFCC00"/>
                </a:solidFill>
              </a:rPr>
              <a:t> </a:t>
            </a:r>
            <a:r>
              <a:rPr lang="en-US" dirty="0"/>
              <a:t>sets of clusters </a:t>
            </a:r>
            <a:endParaRPr lang="en-US" dirty="0">
              <a:solidFill>
                <a:srgbClr val="FFCC00"/>
              </a:solidFill>
            </a:endParaRPr>
          </a:p>
          <a:p>
            <a:pPr eaLnBrk="1" hangingPunct="1">
              <a:lnSpc>
                <a:spcPct val="90000"/>
              </a:lnSpc>
            </a:pPr>
            <a:endParaRPr lang="en-US" sz="1000" dirty="0">
              <a:solidFill>
                <a:srgbClr val="FFCC00"/>
              </a:solidFill>
            </a:endParaRPr>
          </a:p>
          <a:p>
            <a:pPr eaLnBrk="1" hangingPunct="1">
              <a:lnSpc>
                <a:spcPct val="90000"/>
              </a:lnSpc>
            </a:pPr>
            <a:r>
              <a:rPr lang="en-US" dirty="0" err="1"/>
              <a:t>Partitional</a:t>
            </a:r>
            <a:r>
              <a:rPr lang="en-US" dirty="0"/>
              <a:t> (flat) Clustering</a:t>
            </a:r>
          </a:p>
          <a:p>
            <a:pPr lvl="1" eaLnBrk="1" hangingPunct="1">
              <a:lnSpc>
                <a:spcPct val="90000"/>
              </a:lnSpc>
            </a:pPr>
            <a:r>
              <a:rPr lang="en-US" sz="2400" dirty="0"/>
              <a:t>A division data objects into non-overlapping subsets (clusters) such that each data object is in exactly one subset</a:t>
            </a:r>
          </a:p>
          <a:p>
            <a:pPr lvl="1" eaLnBrk="1" hangingPunct="1">
              <a:lnSpc>
                <a:spcPct val="90000"/>
              </a:lnSpc>
            </a:pPr>
            <a:endParaRPr lang="en-US" sz="900" dirty="0">
              <a:solidFill>
                <a:srgbClr val="FFCC00"/>
              </a:solidFill>
            </a:endParaRPr>
          </a:p>
          <a:p>
            <a:pPr eaLnBrk="1" hangingPunct="1">
              <a:lnSpc>
                <a:spcPct val="90000"/>
              </a:lnSpc>
            </a:pPr>
            <a:r>
              <a:rPr lang="en-US" dirty="0"/>
              <a:t>Hierarchical clustering</a:t>
            </a:r>
          </a:p>
          <a:p>
            <a:pPr lvl="1" eaLnBrk="1" hangingPunct="1">
              <a:lnSpc>
                <a:spcPct val="90000"/>
              </a:lnSpc>
            </a:pPr>
            <a:r>
              <a:rPr lang="en-US" sz="2400" dirty="0"/>
              <a:t>A set of nested clusters organized as a hierarchical tree </a:t>
            </a:r>
          </a:p>
        </p:txBody>
      </p:sp>
    </p:spTree>
    <p:extLst>
      <p:ext uri="{BB962C8B-B14F-4D97-AF65-F5344CB8AC3E}">
        <p14:creationId xmlns:p14="http://schemas.microsoft.com/office/powerpoint/2010/main" val="23246747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p>
            <a:fld id="{8F9856B3-0578-4584-BC68-93D992155E9F}" type="slidenum">
              <a:rPr lang="en-US"/>
              <a:pPr/>
              <a:t>15</a:t>
            </a:fld>
            <a:endParaRPr lang="en-US"/>
          </a:p>
        </p:txBody>
      </p:sp>
      <p:sp>
        <p:nvSpPr>
          <p:cNvPr id="34820" name="Rectangle 2"/>
          <p:cNvSpPr>
            <a:spLocks noGrp="1" noChangeArrowheads="1"/>
          </p:cNvSpPr>
          <p:nvPr>
            <p:ph type="title"/>
          </p:nvPr>
        </p:nvSpPr>
        <p:spPr>
          <a:xfrm>
            <a:off x="381000" y="590550"/>
            <a:ext cx="8280400" cy="552450"/>
          </a:xfrm>
        </p:spPr>
        <p:txBody>
          <a:bodyPr/>
          <a:lstStyle/>
          <a:p>
            <a:pPr eaLnBrk="1" hangingPunct="1"/>
            <a:r>
              <a:rPr lang="en-US"/>
              <a:t>Partitional Clustering</a:t>
            </a:r>
          </a:p>
        </p:txBody>
      </p:sp>
      <p:sp>
        <p:nvSpPr>
          <p:cNvPr id="34821" name="Freeform 3"/>
          <p:cNvSpPr>
            <a:spLocks/>
          </p:cNvSpPr>
          <p:nvPr/>
        </p:nvSpPr>
        <p:spPr bwMode="auto">
          <a:xfrm>
            <a:off x="1254125" y="2517775"/>
            <a:ext cx="96838" cy="101600"/>
          </a:xfrm>
          <a:custGeom>
            <a:avLst/>
            <a:gdLst>
              <a:gd name="T0" fmla="*/ 96838 w 61"/>
              <a:gd name="T1" fmla="*/ 47625 h 64"/>
              <a:gd name="T2" fmla="*/ 87313 w 61"/>
              <a:gd name="T3" fmla="*/ 77788 h 64"/>
              <a:gd name="T4" fmla="*/ 68263 w 61"/>
              <a:gd name="T5" fmla="*/ 96838 h 64"/>
              <a:gd name="T6" fmla="*/ 38100 w 61"/>
              <a:gd name="T7" fmla="*/ 101600 h 64"/>
              <a:gd name="T8" fmla="*/ 14288 w 61"/>
              <a:gd name="T9" fmla="*/ 87313 h 64"/>
              <a:gd name="T10" fmla="*/ 0 w 61"/>
              <a:gd name="T11" fmla="*/ 61913 h 64"/>
              <a:gd name="T12" fmla="*/ 0 w 61"/>
              <a:gd name="T13" fmla="*/ 38100 h 64"/>
              <a:gd name="T14" fmla="*/ 14288 w 61"/>
              <a:gd name="T15" fmla="*/ 14288 h 64"/>
              <a:gd name="T16" fmla="*/ 38100 w 61"/>
              <a:gd name="T17" fmla="*/ 0 h 64"/>
              <a:gd name="T18" fmla="*/ 68263 w 61"/>
              <a:gd name="T19" fmla="*/ 4763 h 64"/>
              <a:gd name="T20" fmla="*/ 87313 w 61"/>
              <a:gd name="T21" fmla="*/ 23813 h 64"/>
              <a:gd name="T22" fmla="*/ 96838 w 61"/>
              <a:gd name="T23" fmla="*/ 47625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2" name="Freeform 4"/>
          <p:cNvSpPr>
            <a:spLocks/>
          </p:cNvSpPr>
          <p:nvPr/>
        </p:nvSpPr>
        <p:spPr bwMode="auto">
          <a:xfrm>
            <a:off x="1254125" y="2716213"/>
            <a:ext cx="96838" cy="98425"/>
          </a:xfrm>
          <a:custGeom>
            <a:avLst/>
            <a:gdLst>
              <a:gd name="T0" fmla="*/ 96838 w 61"/>
              <a:gd name="T1" fmla="*/ 49213 h 62"/>
              <a:gd name="T2" fmla="*/ 87313 w 61"/>
              <a:gd name="T3" fmla="*/ 77788 h 62"/>
              <a:gd name="T4" fmla="*/ 68263 w 61"/>
              <a:gd name="T5" fmla="*/ 98425 h 62"/>
              <a:gd name="T6" fmla="*/ 38100 w 61"/>
              <a:gd name="T7" fmla="*/ 98425 h 62"/>
              <a:gd name="T8" fmla="*/ 14288 w 61"/>
              <a:gd name="T9" fmla="*/ 87313 h 62"/>
              <a:gd name="T10" fmla="*/ 0 w 61"/>
              <a:gd name="T11" fmla="*/ 63500 h 62"/>
              <a:gd name="T12" fmla="*/ 0 w 61"/>
              <a:gd name="T13" fmla="*/ 34925 h 62"/>
              <a:gd name="T14" fmla="*/ 14288 w 61"/>
              <a:gd name="T15" fmla="*/ 14288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3" name="Freeform 5"/>
          <p:cNvSpPr>
            <a:spLocks/>
          </p:cNvSpPr>
          <p:nvPr/>
        </p:nvSpPr>
        <p:spPr bwMode="auto">
          <a:xfrm>
            <a:off x="1951038" y="4711700"/>
            <a:ext cx="96837" cy="98425"/>
          </a:xfrm>
          <a:custGeom>
            <a:avLst/>
            <a:gdLst>
              <a:gd name="T0" fmla="*/ 96837 w 61"/>
              <a:gd name="T1" fmla="*/ 49213 h 62"/>
              <a:gd name="T2" fmla="*/ 87312 w 61"/>
              <a:gd name="T3" fmla="*/ 73025 h 62"/>
              <a:gd name="T4" fmla="*/ 68262 w 61"/>
              <a:gd name="T5" fmla="*/ 93663 h 62"/>
              <a:gd name="T6" fmla="*/ 38100 w 61"/>
              <a:gd name="T7" fmla="*/ 98425 h 62"/>
              <a:gd name="T8" fmla="*/ 14287 w 61"/>
              <a:gd name="T9" fmla="*/ 84138 h 62"/>
              <a:gd name="T10" fmla="*/ 0 w 61"/>
              <a:gd name="T11" fmla="*/ 63500 h 62"/>
              <a:gd name="T12" fmla="*/ 0 w 61"/>
              <a:gd name="T13" fmla="*/ 34925 h 62"/>
              <a:gd name="T14" fmla="*/ 14287 w 61"/>
              <a:gd name="T15" fmla="*/ 11113 h 62"/>
              <a:gd name="T16" fmla="*/ 38100 w 61"/>
              <a:gd name="T17" fmla="*/ 0 h 62"/>
              <a:gd name="T18" fmla="*/ 68262 w 61"/>
              <a:gd name="T19" fmla="*/ 0 h 62"/>
              <a:gd name="T20" fmla="*/ 87312 w 61"/>
              <a:gd name="T21" fmla="*/ 20638 h 62"/>
              <a:gd name="T22" fmla="*/ 96837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4" name="Freeform 6"/>
          <p:cNvSpPr>
            <a:spLocks/>
          </p:cNvSpPr>
          <p:nvPr/>
        </p:nvSpPr>
        <p:spPr bwMode="auto">
          <a:xfrm>
            <a:off x="1550988" y="2619375"/>
            <a:ext cx="96837" cy="96838"/>
          </a:xfrm>
          <a:custGeom>
            <a:avLst/>
            <a:gdLst>
              <a:gd name="T0" fmla="*/ 96837 w 61"/>
              <a:gd name="T1" fmla="*/ 49213 h 61"/>
              <a:gd name="T2" fmla="*/ 92075 w 61"/>
              <a:gd name="T3" fmla="*/ 73025 h 61"/>
              <a:gd name="T4" fmla="*/ 68262 w 61"/>
              <a:gd name="T5" fmla="*/ 92075 h 61"/>
              <a:gd name="T6" fmla="*/ 39687 w 61"/>
              <a:gd name="T7" fmla="*/ 96838 h 61"/>
              <a:gd name="T8" fmla="*/ 14287 w 61"/>
              <a:gd name="T9" fmla="*/ 87313 h 61"/>
              <a:gd name="T10" fmla="*/ 0 w 61"/>
              <a:gd name="T11" fmla="*/ 63500 h 61"/>
              <a:gd name="T12" fmla="*/ 0 w 61"/>
              <a:gd name="T13" fmla="*/ 33338 h 61"/>
              <a:gd name="T14" fmla="*/ 14287 w 61"/>
              <a:gd name="T15" fmla="*/ 9525 h 61"/>
              <a:gd name="T16" fmla="*/ 39687 w 61"/>
              <a:gd name="T17" fmla="*/ 0 h 61"/>
              <a:gd name="T18" fmla="*/ 68262 w 61"/>
              <a:gd name="T19" fmla="*/ 4763 h 61"/>
              <a:gd name="T20" fmla="*/ 92075 w 61"/>
              <a:gd name="T21" fmla="*/ 19050 h 61"/>
              <a:gd name="T22" fmla="*/ 96837 w 61"/>
              <a:gd name="T23" fmla="*/ 49213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5" name="Freeform 7"/>
          <p:cNvSpPr>
            <a:spLocks/>
          </p:cNvSpPr>
          <p:nvPr/>
        </p:nvSpPr>
        <p:spPr bwMode="auto">
          <a:xfrm>
            <a:off x="1951038" y="3914775"/>
            <a:ext cx="96837" cy="96838"/>
          </a:xfrm>
          <a:custGeom>
            <a:avLst/>
            <a:gdLst>
              <a:gd name="T0" fmla="*/ 96837 w 61"/>
              <a:gd name="T1" fmla="*/ 47625 h 61"/>
              <a:gd name="T2" fmla="*/ 87312 w 61"/>
              <a:gd name="T3" fmla="*/ 73025 h 61"/>
              <a:gd name="T4" fmla="*/ 68262 w 61"/>
              <a:gd name="T5" fmla="*/ 92075 h 61"/>
              <a:gd name="T6" fmla="*/ 38100 w 61"/>
              <a:gd name="T7" fmla="*/ 96838 h 61"/>
              <a:gd name="T8" fmla="*/ 14287 w 61"/>
              <a:gd name="T9" fmla="*/ 87313 h 61"/>
              <a:gd name="T10" fmla="*/ 0 w 61"/>
              <a:gd name="T11" fmla="*/ 61913 h 61"/>
              <a:gd name="T12" fmla="*/ 0 w 61"/>
              <a:gd name="T13" fmla="*/ 33338 h 61"/>
              <a:gd name="T14" fmla="*/ 14287 w 61"/>
              <a:gd name="T15" fmla="*/ 9525 h 61"/>
              <a:gd name="T16" fmla="*/ 38100 w 61"/>
              <a:gd name="T17" fmla="*/ 0 h 61"/>
              <a:gd name="T18" fmla="*/ 68262 w 61"/>
              <a:gd name="T19" fmla="*/ 4763 h 61"/>
              <a:gd name="T20" fmla="*/ 87312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6" name="Freeform 8"/>
          <p:cNvSpPr>
            <a:spLocks/>
          </p:cNvSpPr>
          <p:nvPr/>
        </p:nvSpPr>
        <p:spPr bwMode="auto">
          <a:xfrm>
            <a:off x="2120900" y="1825625"/>
            <a:ext cx="98425" cy="98425"/>
          </a:xfrm>
          <a:custGeom>
            <a:avLst/>
            <a:gdLst>
              <a:gd name="T0" fmla="*/ 98425 w 62"/>
              <a:gd name="T1" fmla="*/ 49213 h 62"/>
              <a:gd name="T2" fmla="*/ 88900 w 62"/>
              <a:gd name="T3" fmla="*/ 73025 h 62"/>
              <a:gd name="T4" fmla="*/ 68263 w 62"/>
              <a:gd name="T5" fmla="*/ 92075 h 62"/>
              <a:gd name="T6" fmla="*/ 39688 w 62"/>
              <a:gd name="T7" fmla="*/ 98425 h 62"/>
              <a:gd name="T8" fmla="*/ 14288 w 62"/>
              <a:gd name="T9" fmla="*/ 87313 h 62"/>
              <a:gd name="T10" fmla="*/ 0 w 62"/>
              <a:gd name="T11" fmla="*/ 63500 h 62"/>
              <a:gd name="T12" fmla="*/ 0 w 62"/>
              <a:gd name="T13" fmla="*/ 34925 h 62"/>
              <a:gd name="T14" fmla="*/ 14288 w 62"/>
              <a:gd name="T15" fmla="*/ 9525 h 62"/>
              <a:gd name="T16" fmla="*/ 39688 w 62"/>
              <a:gd name="T17" fmla="*/ 0 h 62"/>
              <a:gd name="T18" fmla="*/ 68263 w 62"/>
              <a:gd name="T19" fmla="*/ 4763 h 62"/>
              <a:gd name="T20" fmla="*/ 88900 w 62"/>
              <a:gd name="T21" fmla="*/ 1905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34827" name="Freeform 9"/>
          <p:cNvSpPr>
            <a:spLocks/>
          </p:cNvSpPr>
          <p:nvPr/>
        </p:nvSpPr>
        <p:spPr bwMode="auto">
          <a:xfrm>
            <a:off x="2351088" y="2020888"/>
            <a:ext cx="96837" cy="96837"/>
          </a:xfrm>
          <a:custGeom>
            <a:avLst/>
            <a:gdLst>
              <a:gd name="T0" fmla="*/ 96837 w 61"/>
              <a:gd name="T1" fmla="*/ 49212 h 61"/>
              <a:gd name="T2" fmla="*/ 87312 w 61"/>
              <a:gd name="T3" fmla="*/ 77787 h 61"/>
              <a:gd name="T4" fmla="*/ 68262 w 61"/>
              <a:gd name="T5" fmla="*/ 92075 h 61"/>
              <a:gd name="T6" fmla="*/ 38100 w 61"/>
              <a:gd name="T7" fmla="*/ 96837 h 61"/>
              <a:gd name="T8" fmla="*/ 14287 w 61"/>
              <a:gd name="T9" fmla="*/ 87312 h 61"/>
              <a:gd name="T10" fmla="*/ 0 w 61"/>
              <a:gd name="T11" fmla="*/ 63500 h 61"/>
              <a:gd name="T12" fmla="*/ 0 w 61"/>
              <a:gd name="T13" fmla="*/ 33337 h 61"/>
              <a:gd name="T14" fmla="*/ 14287 w 61"/>
              <a:gd name="T15" fmla="*/ 9525 h 61"/>
              <a:gd name="T16" fmla="*/ 38100 w 61"/>
              <a:gd name="T17" fmla="*/ 0 h 61"/>
              <a:gd name="T18" fmla="*/ 68262 w 61"/>
              <a:gd name="T19" fmla="*/ 4762 h 61"/>
              <a:gd name="T20" fmla="*/ 87312 w 61"/>
              <a:gd name="T21" fmla="*/ 23812 h 61"/>
              <a:gd name="T22" fmla="*/ 96837 w 61"/>
              <a:gd name="T23" fmla="*/ 49212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8" name="Freeform 10"/>
          <p:cNvSpPr>
            <a:spLocks/>
          </p:cNvSpPr>
          <p:nvPr/>
        </p:nvSpPr>
        <p:spPr bwMode="auto">
          <a:xfrm>
            <a:off x="2447925" y="2317750"/>
            <a:ext cx="96838" cy="101600"/>
          </a:xfrm>
          <a:custGeom>
            <a:avLst/>
            <a:gdLst>
              <a:gd name="T0" fmla="*/ 96838 w 61"/>
              <a:gd name="T1" fmla="*/ 49213 h 64"/>
              <a:gd name="T2" fmla="*/ 92075 w 61"/>
              <a:gd name="T3" fmla="*/ 77788 h 64"/>
              <a:gd name="T4" fmla="*/ 68263 w 61"/>
              <a:gd name="T5" fmla="*/ 96838 h 64"/>
              <a:gd name="T6" fmla="*/ 44450 w 61"/>
              <a:gd name="T7" fmla="*/ 101600 h 64"/>
              <a:gd name="T8" fmla="*/ 14288 w 61"/>
              <a:gd name="T9" fmla="*/ 87313 h 64"/>
              <a:gd name="T10" fmla="*/ 0 w 61"/>
              <a:gd name="T11" fmla="*/ 63500 h 64"/>
              <a:gd name="T12" fmla="*/ 0 w 61"/>
              <a:gd name="T13" fmla="*/ 38100 h 64"/>
              <a:gd name="T14" fmla="*/ 14288 w 61"/>
              <a:gd name="T15" fmla="*/ 14288 h 64"/>
              <a:gd name="T16" fmla="*/ 44450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9" name="Freeform 11"/>
          <p:cNvSpPr>
            <a:spLocks/>
          </p:cNvSpPr>
          <p:nvPr/>
        </p:nvSpPr>
        <p:spPr bwMode="auto">
          <a:xfrm>
            <a:off x="2847975" y="2317750"/>
            <a:ext cx="96838" cy="101600"/>
          </a:xfrm>
          <a:custGeom>
            <a:avLst/>
            <a:gdLst>
              <a:gd name="T0" fmla="*/ 96838 w 61"/>
              <a:gd name="T1" fmla="*/ 49213 h 64"/>
              <a:gd name="T2" fmla="*/ 92075 w 61"/>
              <a:gd name="T3" fmla="*/ 77788 h 64"/>
              <a:gd name="T4" fmla="*/ 68263 w 61"/>
              <a:gd name="T5" fmla="*/ 96838 h 64"/>
              <a:gd name="T6" fmla="*/ 42863 w 61"/>
              <a:gd name="T7" fmla="*/ 101600 h 64"/>
              <a:gd name="T8" fmla="*/ 14288 w 61"/>
              <a:gd name="T9" fmla="*/ 87313 h 64"/>
              <a:gd name="T10" fmla="*/ 0 w 61"/>
              <a:gd name="T11" fmla="*/ 63500 h 64"/>
              <a:gd name="T12" fmla="*/ 0 w 61"/>
              <a:gd name="T13" fmla="*/ 38100 h 64"/>
              <a:gd name="T14" fmla="*/ 14288 w 61"/>
              <a:gd name="T15" fmla="*/ 14288 h 64"/>
              <a:gd name="T16" fmla="*/ 42863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0" name="Freeform 12"/>
          <p:cNvSpPr>
            <a:spLocks/>
          </p:cNvSpPr>
          <p:nvPr/>
        </p:nvSpPr>
        <p:spPr bwMode="auto">
          <a:xfrm>
            <a:off x="2647950" y="2117725"/>
            <a:ext cx="96838" cy="103188"/>
          </a:xfrm>
          <a:custGeom>
            <a:avLst/>
            <a:gdLst>
              <a:gd name="T0" fmla="*/ 96838 w 61"/>
              <a:gd name="T1" fmla="*/ 53975 h 65"/>
              <a:gd name="T2" fmla="*/ 92075 w 61"/>
              <a:gd name="T3" fmla="*/ 77788 h 65"/>
              <a:gd name="T4" fmla="*/ 68263 w 61"/>
              <a:gd name="T5" fmla="*/ 96838 h 65"/>
              <a:gd name="T6" fmla="*/ 44450 w 61"/>
              <a:gd name="T7" fmla="*/ 103188 h 65"/>
              <a:gd name="T8" fmla="*/ 14288 w 61"/>
              <a:gd name="T9" fmla="*/ 87313 h 65"/>
              <a:gd name="T10" fmla="*/ 0 w 61"/>
              <a:gd name="T11" fmla="*/ 63500 h 65"/>
              <a:gd name="T12" fmla="*/ 0 w 61"/>
              <a:gd name="T13" fmla="*/ 39688 h 65"/>
              <a:gd name="T14" fmla="*/ 14288 w 61"/>
              <a:gd name="T15" fmla="*/ 14288 h 65"/>
              <a:gd name="T16" fmla="*/ 44450 w 61"/>
              <a:gd name="T17" fmla="*/ 0 h 65"/>
              <a:gd name="T18" fmla="*/ 68263 w 61"/>
              <a:gd name="T19" fmla="*/ 4763 h 65"/>
              <a:gd name="T20" fmla="*/ 92075 w 61"/>
              <a:gd name="T21" fmla="*/ 25400 h 65"/>
              <a:gd name="T22" fmla="*/ 96838 w 61"/>
              <a:gd name="T23" fmla="*/ 53975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34831" name="Freeform 13"/>
          <p:cNvSpPr>
            <a:spLocks/>
          </p:cNvSpPr>
          <p:nvPr/>
        </p:nvSpPr>
        <p:spPr bwMode="auto">
          <a:xfrm>
            <a:off x="2647950" y="1724025"/>
            <a:ext cx="96838" cy="96838"/>
          </a:xfrm>
          <a:custGeom>
            <a:avLst/>
            <a:gdLst>
              <a:gd name="T0" fmla="*/ 96838 w 61"/>
              <a:gd name="T1" fmla="*/ 47625 h 61"/>
              <a:gd name="T2" fmla="*/ 92075 w 61"/>
              <a:gd name="T3" fmla="*/ 77788 h 61"/>
              <a:gd name="T4" fmla="*/ 68263 w 61"/>
              <a:gd name="T5" fmla="*/ 96838 h 61"/>
              <a:gd name="T6" fmla="*/ 44450 w 61"/>
              <a:gd name="T7" fmla="*/ 96838 h 61"/>
              <a:gd name="T8" fmla="*/ 14288 w 61"/>
              <a:gd name="T9" fmla="*/ 87313 h 61"/>
              <a:gd name="T10" fmla="*/ 0 w 61"/>
              <a:gd name="T11" fmla="*/ 63500 h 61"/>
              <a:gd name="T12" fmla="*/ 0 w 61"/>
              <a:gd name="T13" fmla="*/ 33338 h 61"/>
              <a:gd name="T14" fmla="*/ 14288 w 61"/>
              <a:gd name="T15" fmla="*/ 14288 h 61"/>
              <a:gd name="T16" fmla="*/ 44450 w 61"/>
              <a:gd name="T17" fmla="*/ 0 h 61"/>
              <a:gd name="T18" fmla="*/ 68263 w 61"/>
              <a:gd name="T19" fmla="*/ 4763 h 61"/>
              <a:gd name="T20" fmla="*/ 92075 w 61"/>
              <a:gd name="T21" fmla="*/ 23813 h 61"/>
              <a:gd name="T22" fmla="*/ 96838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2" name="Freeform 14"/>
          <p:cNvSpPr>
            <a:spLocks/>
          </p:cNvSpPr>
          <p:nvPr/>
        </p:nvSpPr>
        <p:spPr bwMode="auto">
          <a:xfrm>
            <a:off x="3344863" y="4711700"/>
            <a:ext cx="103187" cy="98425"/>
          </a:xfrm>
          <a:custGeom>
            <a:avLst/>
            <a:gdLst>
              <a:gd name="T0" fmla="*/ 103187 w 65"/>
              <a:gd name="T1" fmla="*/ 49213 h 62"/>
              <a:gd name="T2" fmla="*/ 92075 w 65"/>
              <a:gd name="T3" fmla="*/ 73025 h 62"/>
              <a:gd name="T4" fmla="*/ 73025 w 65"/>
              <a:gd name="T5" fmla="*/ 93663 h 62"/>
              <a:gd name="T6" fmla="*/ 44450 w 65"/>
              <a:gd name="T7" fmla="*/ 98425 h 62"/>
              <a:gd name="T8" fmla="*/ 19050 w 65"/>
              <a:gd name="T9" fmla="*/ 84138 h 62"/>
              <a:gd name="T10" fmla="*/ 0 w 65"/>
              <a:gd name="T11" fmla="*/ 63500 h 62"/>
              <a:gd name="T12" fmla="*/ 0 w 65"/>
              <a:gd name="T13" fmla="*/ 34925 h 62"/>
              <a:gd name="T14" fmla="*/ 19050 w 65"/>
              <a:gd name="T15" fmla="*/ 11113 h 62"/>
              <a:gd name="T16" fmla="*/ 44450 w 65"/>
              <a:gd name="T17" fmla="*/ 0 h 62"/>
              <a:gd name="T18" fmla="*/ 73025 w 65"/>
              <a:gd name="T19" fmla="*/ 0 h 62"/>
              <a:gd name="T20" fmla="*/ 92075 w 65"/>
              <a:gd name="T21" fmla="*/ 20638 h 62"/>
              <a:gd name="T22" fmla="*/ 103187 w 65"/>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34833" name="Freeform 15"/>
          <p:cNvSpPr>
            <a:spLocks/>
          </p:cNvSpPr>
          <p:nvPr/>
        </p:nvSpPr>
        <p:spPr bwMode="auto">
          <a:xfrm>
            <a:off x="1550988" y="2220913"/>
            <a:ext cx="96837" cy="96837"/>
          </a:xfrm>
          <a:custGeom>
            <a:avLst/>
            <a:gdLst>
              <a:gd name="T0" fmla="*/ 96837 w 61"/>
              <a:gd name="T1" fmla="*/ 47625 h 61"/>
              <a:gd name="T2" fmla="*/ 92075 w 61"/>
              <a:gd name="T3" fmla="*/ 77787 h 61"/>
              <a:gd name="T4" fmla="*/ 68262 w 61"/>
              <a:gd name="T5" fmla="*/ 92075 h 61"/>
              <a:gd name="T6" fmla="*/ 39687 w 61"/>
              <a:gd name="T7" fmla="*/ 96837 h 61"/>
              <a:gd name="T8" fmla="*/ 14287 w 61"/>
              <a:gd name="T9" fmla="*/ 87312 h 61"/>
              <a:gd name="T10" fmla="*/ 0 w 61"/>
              <a:gd name="T11" fmla="*/ 61912 h 61"/>
              <a:gd name="T12" fmla="*/ 0 w 61"/>
              <a:gd name="T13" fmla="*/ 33337 h 61"/>
              <a:gd name="T14" fmla="*/ 14287 w 61"/>
              <a:gd name="T15" fmla="*/ 9525 h 61"/>
              <a:gd name="T16" fmla="*/ 39687 w 61"/>
              <a:gd name="T17" fmla="*/ 0 h 61"/>
              <a:gd name="T18" fmla="*/ 68262 w 61"/>
              <a:gd name="T19" fmla="*/ 4762 h 61"/>
              <a:gd name="T20" fmla="*/ 92075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4" name="Freeform 16"/>
          <p:cNvSpPr>
            <a:spLocks/>
          </p:cNvSpPr>
          <p:nvPr/>
        </p:nvSpPr>
        <p:spPr bwMode="auto">
          <a:xfrm>
            <a:off x="1223963" y="4410075"/>
            <a:ext cx="98425" cy="98425"/>
          </a:xfrm>
          <a:custGeom>
            <a:avLst/>
            <a:gdLst>
              <a:gd name="T0" fmla="*/ 98425 w 62"/>
              <a:gd name="T1" fmla="*/ 49213 h 62"/>
              <a:gd name="T2" fmla="*/ 88900 w 62"/>
              <a:gd name="T3" fmla="*/ 77788 h 62"/>
              <a:gd name="T4" fmla="*/ 68263 w 62"/>
              <a:gd name="T5" fmla="*/ 98425 h 62"/>
              <a:gd name="T6" fmla="*/ 39688 w 62"/>
              <a:gd name="T7" fmla="*/ 98425 h 62"/>
              <a:gd name="T8" fmla="*/ 14288 w 62"/>
              <a:gd name="T9" fmla="*/ 87313 h 62"/>
              <a:gd name="T10" fmla="*/ 0 w 62"/>
              <a:gd name="T11" fmla="*/ 63500 h 62"/>
              <a:gd name="T12" fmla="*/ 0 w 62"/>
              <a:gd name="T13" fmla="*/ 34925 h 62"/>
              <a:gd name="T14" fmla="*/ 14288 w 62"/>
              <a:gd name="T15" fmla="*/ 15875 h 62"/>
              <a:gd name="T16" fmla="*/ 39688 w 62"/>
              <a:gd name="T17" fmla="*/ 0 h 62"/>
              <a:gd name="T18" fmla="*/ 68263 w 62"/>
              <a:gd name="T19" fmla="*/ 4763 h 62"/>
              <a:gd name="T20" fmla="*/ 88900 w 62"/>
              <a:gd name="T21" fmla="*/ 2540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5" name="Freeform 17"/>
          <p:cNvSpPr>
            <a:spLocks/>
          </p:cNvSpPr>
          <p:nvPr/>
        </p:nvSpPr>
        <p:spPr bwMode="auto">
          <a:xfrm>
            <a:off x="1254125" y="5008563"/>
            <a:ext cx="96838" cy="98425"/>
          </a:xfrm>
          <a:custGeom>
            <a:avLst/>
            <a:gdLst>
              <a:gd name="T0" fmla="*/ 96838 w 61"/>
              <a:gd name="T1" fmla="*/ 49213 h 62"/>
              <a:gd name="T2" fmla="*/ 87313 w 61"/>
              <a:gd name="T3" fmla="*/ 77788 h 62"/>
              <a:gd name="T4" fmla="*/ 68263 w 61"/>
              <a:gd name="T5" fmla="*/ 93663 h 62"/>
              <a:gd name="T6" fmla="*/ 38100 w 61"/>
              <a:gd name="T7" fmla="*/ 98425 h 62"/>
              <a:gd name="T8" fmla="*/ 14288 w 61"/>
              <a:gd name="T9" fmla="*/ 88900 h 62"/>
              <a:gd name="T10" fmla="*/ 0 w 61"/>
              <a:gd name="T11" fmla="*/ 63500 h 62"/>
              <a:gd name="T12" fmla="*/ 0 w 61"/>
              <a:gd name="T13" fmla="*/ 34925 h 62"/>
              <a:gd name="T14" fmla="*/ 14288 w 61"/>
              <a:gd name="T15" fmla="*/ 11113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6" name="Freeform 18"/>
          <p:cNvSpPr>
            <a:spLocks/>
          </p:cNvSpPr>
          <p:nvPr/>
        </p:nvSpPr>
        <p:spPr bwMode="auto">
          <a:xfrm>
            <a:off x="1720850" y="1990725"/>
            <a:ext cx="98425" cy="98425"/>
          </a:xfrm>
          <a:custGeom>
            <a:avLst/>
            <a:gdLst>
              <a:gd name="T0" fmla="*/ 98425 w 62"/>
              <a:gd name="T1" fmla="*/ 49213 h 62"/>
              <a:gd name="T2" fmla="*/ 88900 w 62"/>
              <a:gd name="T3" fmla="*/ 73025 h 62"/>
              <a:gd name="T4" fmla="*/ 68263 w 62"/>
              <a:gd name="T5" fmla="*/ 93663 h 62"/>
              <a:gd name="T6" fmla="*/ 39688 w 62"/>
              <a:gd name="T7" fmla="*/ 98425 h 62"/>
              <a:gd name="T8" fmla="*/ 15875 w 62"/>
              <a:gd name="T9" fmla="*/ 88900 h 62"/>
              <a:gd name="T10" fmla="*/ 0 w 62"/>
              <a:gd name="T11" fmla="*/ 63500 h 62"/>
              <a:gd name="T12" fmla="*/ 0 w 62"/>
              <a:gd name="T13" fmla="*/ 34925 h 62"/>
              <a:gd name="T14" fmla="*/ 15875 w 62"/>
              <a:gd name="T15" fmla="*/ 11113 h 62"/>
              <a:gd name="T16" fmla="*/ 39688 w 62"/>
              <a:gd name="T17" fmla="*/ 0 h 62"/>
              <a:gd name="T18" fmla="*/ 68263 w 62"/>
              <a:gd name="T19" fmla="*/ 6350 h 62"/>
              <a:gd name="T20" fmla="*/ 88900 w 62"/>
              <a:gd name="T21" fmla="*/ 20638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7" name="Text Box 19"/>
          <p:cNvSpPr txBox="1">
            <a:spLocks noChangeArrowheads="1"/>
          </p:cNvSpPr>
          <p:nvPr/>
        </p:nvSpPr>
        <p:spPr bwMode="auto">
          <a:xfrm>
            <a:off x="990600" y="5562600"/>
            <a:ext cx="2362200" cy="366713"/>
          </a:xfrm>
          <a:prstGeom prst="rect">
            <a:avLst/>
          </a:prstGeom>
          <a:noFill/>
          <a:ln w="12700">
            <a:noFill/>
            <a:miter lim="800000"/>
            <a:headEnd/>
            <a:tailEnd/>
          </a:ln>
        </p:spPr>
        <p:txBody>
          <a:bodyPr>
            <a:spAutoFit/>
          </a:bodyPr>
          <a:lstStyle/>
          <a:p>
            <a:pPr eaLnBrk="0" hangingPunct="0">
              <a:spcBef>
                <a:spcPct val="50000"/>
              </a:spcBef>
            </a:pPr>
            <a:r>
              <a:rPr lang="en-US" sz="1800" b="1">
                <a:latin typeface="Arial" charset="0"/>
              </a:rPr>
              <a:t>Original Points</a:t>
            </a:r>
          </a:p>
        </p:txBody>
      </p:sp>
    </p:spTree>
    <p:extLst>
      <p:ext uri="{BB962C8B-B14F-4D97-AF65-F5344CB8AC3E}">
        <p14:creationId xmlns:p14="http://schemas.microsoft.com/office/powerpoint/2010/main" val="9632543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p>
            <a:fld id="{8F9856B3-0578-4584-BC68-93D992155E9F}" type="slidenum">
              <a:rPr lang="en-US"/>
              <a:pPr/>
              <a:t>16</a:t>
            </a:fld>
            <a:endParaRPr lang="en-US"/>
          </a:p>
        </p:txBody>
      </p:sp>
      <p:sp>
        <p:nvSpPr>
          <p:cNvPr id="34820" name="Rectangle 2"/>
          <p:cNvSpPr>
            <a:spLocks noGrp="1" noChangeArrowheads="1"/>
          </p:cNvSpPr>
          <p:nvPr>
            <p:ph type="title"/>
          </p:nvPr>
        </p:nvSpPr>
        <p:spPr>
          <a:xfrm>
            <a:off x="381000" y="590550"/>
            <a:ext cx="8280400" cy="552450"/>
          </a:xfrm>
        </p:spPr>
        <p:txBody>
          <a:bodyPr/>
          <a:lstStyle/>
          <a:p>
            <a:pPr eaLnBrk="1" hangingPunct="1"/>
            <a:r>
              <a:rPr lang="en-US" dirty="0"/>
              <a:t>Partitional Clustering</a:t>
            </a:r>
          </a:p>
        </p:txBody>
      </p:sp>
      <p:sp>
        <p:nvSpPr>
          <p:cNvPr id="34821" name="Freeform 3"/>
          <p:cNvSpPr>
            <a:spLocks/>
          </p:cNvSpPr>
          <p:nvPr/>
        </p:nvSpPr>
        <p:spPr bwMode="auto">
          <a:xfrm>
            <a:off x="1254125" y="2517775"/>
            <a:ext cx="96838" cy="101600"/>
          </a:xfrm>
          <a:custGeom>
            <a:avLst/>
            <a:gdLst>
              <a:gd name="T0" fmla="*/ 96838 w 61"/>
              <a:gd name="T1" fmla="*/ 47625 h 64"/>
              <a:gd name="T2" fmla="*/ 87313 w 61"/>
              <a:gd name="T3" fmla="*/ 77788 h 64"/>
              <a:gd name="T4" fmla="*/ 68263 w 61"/>
              <a:gd name="T5" fmla="*/ 96838 h 64"/>
              <a:gd name="T6" fmla="*/ 38100 w 61"/>
              <a:gd name="T7" fmla="*/ 101600 h 64"/>
              <a:gd name="T8" fmla="*/ 14288 w 61"/>
              <a:gd name="T9" fmla="*/ 87313 h 64"/>
              <a:gd name="T10" fmla="*/ 0 w 61"/>
              <a:gd name="T11" fmla="*/ 61913 h 64"/>
              <a:gd name="T12" fmla="*/ 0 w 61"/>
              <a:gd name="T13" fmla="*/ 38100 h 64"/>
              <a:gd name="T14" fmla="*/ 14288 w 61"/>
              <a:gd name="T15" fmla="*/ 14288 h 64"/>
              <a:gd name="T16" fmla="*/ 38100 w 61"/>
              <a:gd name="T17" fmla="*/ 0 h 64"/>
              <a:gd name="T18" fmla="*/ 68263 w 61"/>
              <a:gd name="T19" fmla="*/ 4763 h 64"/>
              <a:gd name="T20" fmla="*/ 87313 w 61"/>
              <a:gd name="T21" fmla="*/ 23813 h 64"/>
              <a:gd name="T22" fmla="*/ 96838 w 61"/>
              <a:gd name="T23" fmla="*/ 47625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2" name="Freeform 4"/>
          <p:cNvSpPr>
            <a:spLocks/>
          </p:cNvSpPr>
          <p:nvPr/>
        </p:nvSpPr>
        <p:spPr bwMode="auto">
          <a:xfrm>
            <a:off x="1254125" y="2716213"/>
            <a:ext cx="96838" cy="98425"/>
          </a:xfrm>
          <a:custGeom>
            <a:avLst/>
            <a:gdLst>
              <a:gd name="T0" fmla="*/ 96838 w 61"/>
              <a:gd name="T1" fmla="*/ 49213 h 62"/>
              <a:gd name="T2" fmla="*/ 87313 w 61"/>
              <a:gd name="T3" fmla="*/ 77788 h 62"/>
              <a:gd name="T4" fmla="*/ 68263 w 61"/>
              <a:gd name="T5" fmla="*/ 98425 h 62"/>
              <a:gd name="T6" fmla="*/ 38100 w 61"/>
              <a:gd name="T7" fmla="*/ 98425 h 62"/>
              <a:gd name="T8" fmla="*/ 14288 w 61"/>
              <a:gd name="T9" fmla="*/ 87313 h 62"/>
              <a:gd name="T10" fmla="*/ 0 w 61"/>
              <a:gd name="T11" fmla="*/ 63500 h 62"/>
              <a:gd name="T12" fmla="*/ 0 w 61"/>
              <a:gd name="T13" fmla="*/ 34925 h 62"/>
              <a:gd name="T14" fmla="*/ 14288 w 61"/>
              <a:gd name="T15" fmla="*/ 14288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3" name="Freeform 5"/>
          <p:cNvSpPr>
            <a:spLocks/>
          </p:cNvSpPr>
          <p:nvPr/>
        </p:nvSpPr>
        <p:spPr bwMode="auto">
          <a:xfrm>
            <a:off x="1951038" y="4711700"/>
            <a:ext cx="96837" cy="98425"/>
          </a:xfrm>
          <a:custGeom>
            <a:avLst/>
            <a:gdLst>
              <a:gd name="T0" fmla="*/ 96837 w 61"/>
              <a:gd name="T1" fmla="*/ 49213 h 62"/>
              <a:gd name="T2" fmla="*/ 87312 w 61"/>
              <a:gd name="T3" fmla="*/ 73025 h 62"/>
              <a:gd name="T4" fmla="*/ 68262 w 61"/>
              <a:gd name="T5" fmla="*/ 93663 h 62"/>
              <a:gd name="T6" fmla="*/ 38100 w 61"/>
              <a:gd name="T7" fmla="*/ 98425 h 62"/>
              <a:gd name="T8" fmla="*/ 14287 w 61"/>
              <a:gd name="T9" fmla="*/ 84138 h 62"/>
              <a:gd name="T10" fmla="*/ 0 w 61"/>
              <a:gd name="T11" fmla="*/ 63500 h 62"/>
              <a:gd name="T12" fmla="*/ 0 w 61"/>
              <a:gd name="T13" fmla="*/ 34925 h 62"/>
              <a:gd name="T14" fmla="*/ 14287 w 61"/>
              <a:gd name="T15" fmla="*/ 11113 h 62"/>
              <a:gd name="T16" fmla="*/ 38100 w 61"/>
              <a:gd name="T17" fmla="*/ 0 h 62"/>
              <a:gd name="T18" fmla="*/ 68262 w 61"/>
              <a:gd name="T19" fmla="*/ 0 h 62"/>
              <a:gd name="T20" fmla="*/ 87312 w 61"/>
              <a:gd name="T21" fmla="*/ 20638 h 62"/>
              <a:gd name="T22" fmla="*/ 96837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4" name="Freeform 6"/>
          <p:cNvSpPr>
            <a:spLocks/>
          </p:cNvSpPr>
          <p:nvPr/>
        </p:nvSpPr>
        <p:spPr bwMode="auto">
          <a:xfrm>
            <a:off x="1550988" y="2619375"/>
            <a:ext cx="96837" cy="96838"/>
          </a:xfrm>
          <a:custGeom>
            <a:avLst/>
            <a:gdLst>
              <a:gd name="T0" fmla="*/ 96837 w 61"/>
              <a:gd name="T1" fmla="*/ 49213 h 61"/>
              <a:gd name="T2" fmla="*/ 92075 w 61"/>
              <a:gd name="T3" fmla="*/ 73025 h 61"/>
              <a:gd name="T4" fmla="*/ 68262 w 61"/>
              <a:gd name="T5" fmla="*/ 92075 h 61"/>
              <a:gd name="T6" fmla="*/ 39687 w 61"/>
              <a:gd name="T7" fmla="*/ 96838 h 61"/>
              <a:gd name="T8" fmla="*/ 14287 w 61"/>
              <a:gd name="T9" fmla="*/ 87313 h 61"/>
              <a:gd name="T10" fmla="*/ 0 w 61"/>
              <a:gd name="T11" fmla="*/ 63500 h 61"/>
              <a:gd name="T12" fmla="*/ 0 w 61"/>
              <a:gd name="T13" fmla="*/ 33338 h 61"/>
              <a:gd name="T14" fmla="*/ 14287 w 61"/>
              <a:gd name="T15" fmla="*/ 9525 h 61"/>
              <a:gd name="T16" fmla="*/ 39687 w 61"/>
              <a:gd name="T17" fmla="*/ 0 h 61"/>
              <a:gd name="T18" fmla="*/ 68262 w 61"/>
              <a:gd name="T19" fmla="*/ 4763 h 61"/>
              <a:gd name="T20" fmla="*/ 92075 w 61"/>
              <a:gd name="T21" fmla="*/ 19050 h 61"/>
              <a:gd name="T22" fmla="*/ 96837 w 61"/>
              <a:gd name="T23" fmla="*/ 49213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5" name="Freeform 7"/>
          <p:cNvSpPr>
            <a:spLocks/>
          </p:cNvSpPr>
          <p:nvPr/>
        </p:nvSpPr>
        <p:spPr bwMode="auto">
          <a:xfrm>
            <a:off x="1951038" y="3914775"/>
            <a:ext cx="96837" cy="96838"/>
          </a:xfrm>
          <a:custGeom>
            <a:avLst/>
            <a:gdLst>
              <a:gd name="T0" fmla="*/ 96837 w 61"/>
              <a:gd name="T1" fmla="*/ 47625 h 61"/>
              <a:gd name="T2" fmla="*/ 87312 w 61"/>
              <a:gd name="T3" fmla="*/ 73025 h 61"/>
              <a:gd name="T4" fmla="*/ 68262 w 61"/>
              <a:gd name="T5" fmla="*/ 92075 h 61"/>
              <a:gd name="T6" fmla="*/ 38100 w 61"/>
              <a:gd name="T7" fmla="*/ 96838 h 61"/>
              <a:gd name="T8" fmla="*/ 14287 w 61"/>
              <a:gd name="T9" fmla="*/ 87313 h 61"/>
              <a:gd name="T10" fmla="*/ 0 w 61"/>
              <a:gd name="T11" fmla="*/ 61913 h 61"/>
              <a:gd name="T12" fmla="*/ 0 w 61"/>
              <a:gd name="T13" fmla="*/ 33338 h 61"/>
              <a:gd name="T14" fmla="*/ 14287 w 61"/>
              <a:gd name="T15" fmla="*/ 9525 h 61"/>
              <a:gd name="T16" fmla="*/ 38100 w 61"/>
              <a:gd name="T17" fmla="*/ 0 h 61"/>
              <a:gd name="T18" fmla="*/ 68262 w 61"/>
              <a:gd name="T19" fmla="*/ 4763 h 61"/>
              <a:gd name="T20" fmla="*/ 87312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6" name="Freeform 8"/>
          <p:cNvSpPr>
            <a:spLocks/>
          </p:cNvSpPr>
          <p:nvPr/>
        </p:nvSpPr>
        <p:spPr bwMode="auto">
          <a:xfrm>
            <a:off x="2120900" y="1825625"/>
            <a:ext cx="98425" cy="98425"/>
          </a:xfrm>
          <a:custGeom>
            <a:avLst/>
            <a:gdLst>
              <a:gd name="T0" fmla="*/ 98425 w 62"/>
              <a:gd name="T1" fmla="*/ 49213 h 62"/>
              <a:gd name="T2" fmla="*/ 88900 w 62"/>
              <a:gd name="T3" fmla="*/ 73025 h 62"/>
              <a:gd name="T4" fmla="*/ 68263 w 62"/>
              <a:gd name="T5" fmla="*/ 92075 h 62"/>
              <a:gd name="T6" fmla="*/ 39688 w 62"/>
              <a:gd name="T7" fmla="*/ 98425 h 62"/>
              <a:gd name="T8" fmla="*/ 14288 w 62"/>
              <a:gd name="T9" fmla="*/ 87313 h 62"/>
              <a:gd name="T10" fmla="*/ 0 w 62"/>
              <a:gd name="T11" fmla="*/ 63500 h 62"/>
              <a:gd name="T12" fmla="*/ 0 w 62"/>
              <a:gd name="T13" fmla="*/ 34925 h 62"/>
              <a:gd name="T14" fmla="*/ 14288 w 62"/>
              <a:gd name="T15" fmla="*/ 9525 h 62"/>
              <a:gd name="T16" fmla="*/ 39688 w 62"/>
              <a:gd name="T17" fmla="*/ 0 h 62"/>
              <a:gd name="T18" fmla="*/ 68263 w 62"/>
              <a:gd name="T19" fmla="*/ 4763 h 62"/>
              <a:gd name="T20" fmla="*/ 88900 w 62"/>
              <a:gd name="T21" fmla="*/ 1905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34827" name="Freeform 9"/>
          <p:cNvSpPr>
            <a:spLocks/>
          </p:cNvSpPr>
          <p:nvPr/>
        </p:nvSpPr>
        <p:spPr bwMode="auto">
          <a:xfrm>
            <a:off x="2351088" y="2020888"/>
            <a:ext cx="96837" cy="96837"/>
          </a:xfrm>
          <a:custGeom>
            <a:avLst/>
            <a:gdLst>
              <a:gd name="T0" fmla="*/ 96837 w 61"/>
              <a:gd name="T1" fmla="*/ 49212 h 61"/>
              <a:gd name="T2" fmla="*/ 87312 w 61"/>
              <a:gd name="T3" fmla="*/ 77787 h 61"/>
              <a:gd name="T4" fmla="*/ 68262 w 61"/>
              <a:gd name="T5" fmla="*/ 92075 h 61"/>
              <a:gd name="T6" fmla="*/ 38100 w 61"/>
              <a:gd name="T7" fmla="*/ 96837 h 61"/>
              <a:gd name="T8" fmla="*/ 14287 w 61"/>
              <a:gd name="T9" fmla="*/ 87312 h 61"/>
              <a:gd name="T10" fmla="*/ 0 w 61"/>
              <a:gd name="T11" fmla="*/ 63500 h 61"/>
              <a:gd name="T12" fmla="*/ 0 w 61"/>
              <a:gd name="T13" fmla="*/ 33337 h 61"/>
              <a:gd name="T14" fmla="*/ 14287 w 61"/>
              <a:gd name="T15" fmla="*/ 9525 h 61"/>
              <a:gd name="T16" fmla="*/ 38100 w 61"/>
              <a:gd name="T17" fmla="*/ 0 h 61"/>
              <a:gd name="T18" fmla="*/ 68262 w 61"/>
              <a:gd name="T19" fmla="*/ 4762 h 61"/>
              <a:gd name="T20" fmla="*/ 87312 w 61"/>
              <a:gd name="T21" fmla="*/ 23812 h 61"/>
              <a:gd name="T22" fmla="*/ 96837 w 61"/>
              <a:gd name="T23" fmla="*/ 49212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8" name="Freeform 10"/>
          <p:cNvSpPr>
            <a:spLocks/>
          </p:cNvSpPr>
          <p:nvPr/>
        </p:nvSpPr>
        <p:spPr bwMode="auto">
          <a:xfrm>
            <a:off x="2447925" y="2317750"/>
            <a:ext cx="96838" cy="101600"/>
          </a:xfrm>
          <a:custGeom>
            <a:avLst/>
            <a:gdLst>
              <a:gd name="T0" fmla="*/ 96838 w 61"/>
              <a:gd name="T1" fmla="*/ 49213 h 64"/>
              <a:gd name="T2" fmla="*/ 92075 w 61"/>
              <a:gd name="T3" fmla="*/ 77788 h 64"/>
              <a:gd name="T4" fmla="*/ 68263 w 61"/>
              <a:gd name="T5" fmla="*/ 96838 h 64"/>
              <a:gd name="T6" fmla="*/ 44450 w 61"/>
              <a:gd name="T7" fmla="*/ 101600 h 64"/>
              <a:gd name="T8" fmla="*/ 14288 w 61"/>
              <a:gd name="T9" fmla="*/ 87313 h 64"/>
              <a:gd name="T10" fmla="*/ 0 w 61"/>
              <a:gd name="T11" fmla="*/ 63500 h 64"/>
              <a:gd name="T12" fmla="*/ 0 w 61"/>
              <a:gd name="T13" fmla="*/ 38100 h 64"/>
              <a:gd name="T14" fmla="*/ 14288 w 61"/>
              <a:gd name="T15" fmla="*/ 14288 h 64"/>
              <a:gd name="T16" fmla="*/ 44450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9" name="Freeform 11"/>
          <p:cNvSpPr>
            <a:spLocks/>
          </p:cNvSpPr>
          <p:nvPr/>
        </p:nvSpPr>
        <p:spPr bwMode="auto">
          <a:xfrm>
            <a:off x="2847975" y="2317750"/>
            <a:ext cx="96838" cy="101600"/>
          </a:xfrm>
          <a:custGeom>
            <a:avLst/>
            <a:gdLst>
              <a:gd name="T0" fmla="*/ 96838 w 61"/>
              <a:gd name="T1" fmla="*/ 49213 h 64"/>
              <a:gd name="T2" fmla="*/ 92075 w 61"/>
              <a:gd name="T3" fmla="*/ 77788 h 64"/>
              <a:gd name="T4" fmla="*/ 68263 w 61"/>
              <a:gd name="T5" fmla="*/ 96838 h 64"/>
              <a:gd name="T6" fmla="*/ 42863 w 61"/>
              <a:gd name="T7" fmla="*/ 101600 h 64"/>
              <a:gd name="T8" fmla="*/ 14288 w 61"/>
              <a:gd name="T9" fmla="*/ 87313 h 64"/>
              <a:gd name="T10" fmla="*/ 0 w 61"/>
              <a:gd name="T11" fmla="*/ 63500 h 64"/>
              <a:gd name="T12" fmla="*/ 0 w 61"/>
              <a:gd name="T13" fmla="*/ 38100 h 64"/>
              <a:gd name="T14" fmla="*/ 14288 w 61"/>
              <a:gd name="T15" fmla="*/ 14288 h 64"/>
              <a:gd name="T16" fmla="*/ 42863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0" name="Freeform 12"/>
          <p:cNvSpPr>
            <a:spLocks/>
          </p:cNvSpPr>
          <p:nvPr/>
        </p:nvSpPr>
        <p:spPr bwMode="auto">
          <a:xfrm>
            <a:off x="2647950" y="2117725"/>
            <a:ext cx="96838" cy="103188"/>
          </a:xfrm>
          <a:custGeom>
            <a:avLst/>
            <a:gdLst>
              <a:gd name="T0" fmla="*/ 96838 w 61"/>
              <a:gd name="T1" fmla="*/ 53975 h 65"/>
              <a:gd name="T2" fmla="*/ 92075 w 61"/>
              <a:gd name="T3" fmla="*/ 77788 h 65"/>
              <a:gd name="T4" fmla="*/ 68263 w 61"/>
              <a:gd name="T5" fmla="*/ 96838 h 65"/>
              <a:gd name="T6" fmla="*/ 44450 w 61"/>
              <a:gd name="T7" fmla="*/ 103188 h 65"/>
              <a:gd name="T8" fmla="*/ 14288 w 61"/>
              <a:gd name="T9" fmla="*/ 87313 h 65"/>
              <a:gd name="T10" fmla="*/ 0 w 61"/>
              <a:gd name="T11" fmla="*/ 63500 h 65"/>
              <a:gd name="T12" fmla="*/ 0 w 61"/>
              <a:gd name="T13" fmla="*/ 39688 h 65"/>
              <a:gd name="T14" fmla="*/ 14288 w 61"/>
              <a:gd name="T15" fmla="*/ 14288 h 65"/>
              <a:gd name="T16" fmla="*/ 44450 w 61"/>
              <a:gd name="T17" fmla="*/ 0 h 65"/>
              <a:gd name="T18" fmla="*/ 68263 w 61"/>
              <a:gd name="T19" fmla="*/ 4763 h 65"/>
              <a:gd name="T20" fmla="*/ 92075 w 61"/>
              <a:gd name="T21" fmla="*/ 25400 h 65"/>
              <a:gd name="T22" fmla="*/ 96838 w 61"/>
              <a:gd name="T23" fmla="*/ 53975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34831" name="Freeform 13"/>
          <p:cNvSpPr>
            <a:spLocks/>
          </p:cNvSpPr>
          <p:nvPr/>
        </p:nvSpPr>
        <p:spPr bwMode="auto">
          <a:xfrm>
            <a:off x="2647950" y="1724025"/>
            <a:ext cx="96838" cy="96838"/>
          </a:xfrm>
          <a:custGeom>
            <a:avLst/>
            <a:gdLst>
              <a:gd name="T0" fmla="*/ 96838 w 61"/>
              <a:gd name="T1" fmla="*/ 47625 h 61"/>
              <a:gd name="T2" fmla="*/ 92075 w 61"/>
              <a:gd name="T3" fmla="*/ 77788 h 61"/>
              <a:gd name="T4" fmla="*/ 68263 w 61"/>
              <a:gd name="T5" fmla="*/ 96838 h 61"/>
              <a:gd name="T6" fmla="*/ 44450 w 61"/>
              <a:gd name="T7" fmla="*/ 96838 h 61"/>
              <a:gd name="T8" fmla="*/ 14288 w 61"/>
              <a:gd name="T9" fmla="*/ 87313 h 61"/>
              <a:gd name="T10" fmla="*/ 0 w 61"/>
              <a:gd name="T11" fmla="*/ 63500 h 61"/>
              <a:gd name="T12" fmla="*/ 0 w 61"/>
              <a:gd name="T13" fmla="*/ 33338 h 61"/>
              <a:gd name="T14" fmla="*/ 14288 w 61"/>
              <a:gd name="T15" fmla="*/ 14288 h 61"/>
              <a:gd name="T16" fmla="*/ 44450 w 61"/>
              <a:gd name="T17" fmla="*/ 0 h 61"/>
              <a:gd name="T18" fmla="*/ 68263 w 61"/>
              <a:gd name="T19" fmla="*/ 4763 h 61"/>
              <a:gd name="T20" fmla="*/ 92075 w 61"/>
              <a:gd name="T21" fmla="*/ 23813 h 61"/>
              <a:gd name="T22" fmla="*/ 96838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2" name="Freeform 14"/>
          <p:cNvSpPr>
            <a:spLocks/>
          </p:cNvSpPr>
          <p:nvPr/>
        </p:nvSpPr>
        <p:spPr bwMode="auto">
          <a:xfrm>
            <a:off x="3344863" y="4711700"/>
            <a:ext cx="103187" cy="98425"/>
          </a:xfrm>
          <a:custGeom>
            <a:avLst/>
            <a:gdLst>
              <a:gd name="T0" fmla="*/ 103187 w 65"/>
              <a:gd name="T1" fmla="*/ 49213 h 62"/>
              <a:gd name="T2" fmla="*/ 92075 w 65"/>
              <a:gd name="T3" fmla="*/ 73025 h 62"/>
              <a:gd name="T4" fmla="*/ 73025 w 65"/>
              <a:gd name="T5" fmla="*/ 93663 h 62"/>
              <a:gd name="T6" fmla="*/ 44450 w 65"/>
              <a:gd name="T7" fmla="*/ 98425 h 62"/>
              <a:gd name="T8" fmla="*/ 19050 w 65"/>
              <a:gd name="T9" fmla="*/ 84138 h 62"/>
              <a:gd name="T10" fmla="*/ 0 w 65"/>
              <a:gd name="T11" fmla="*/ 63500 h 62"/>
              <a:gd name="T12" fmla="*/ 0 w 65"/>
              <a:gd name="T13" fmla="*/ 34925 h 62"/>
              <a:gd name="T14" fmla="*/ 19050 w 65"/>
              <a:gd name="T15" fmla="*/ 11113 h 62"/>
              <a:gd name="T16" fmla="*/ 44450 w 65"/>
              <a:gd name="T17" fmla="*/ 0 h 62"/>
              <a:gd name="T18" fmla="*/ 73025 w 65"/>
              <a:gd name="T19" fmla="*/ 0 h 62"/>
              <a:gd name="T20" fmla="*/ 92075 w 65"/>
              <a:gd name="T21" fmla="*/ 20638 h 62"/>
              <a:gd name="T22" fmla="*/ 103187 w 65"/>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34833" name="Freeform 15"/>
          <p:cNvSpPr>
            <a:spLocks/>
          </p:cNvSpPr>
          <p:nvPr/>
        </p:nvSpPr>
        <p:spPr bwMode="auto">
          <a:xfrm>
            <a:off x="1550988" y="2220913"/>
            <a:ext cx="96837" cy="96837"/>
          </a:xfrm>
          <a:custGeom>
            <a:avLst/>
            <a:gdLst>
              <a:gd name="T0" fmla="*/ 96837 w 61"/>
              <a:gd name="T1" fmla="*/ 47625 h 61"/>
              <a:gd name="T2" fmla="*/ 92075 w 61"/>
              <a:gd name="T3" fmla="*/ 77787 h 61"/>
              <a:gd name="T4" fmla="*/ 68262 w 61"/>
              <a:gd name="T5" fmla="*/ 92075 h 61"/>
              <a:gd name="T6" fmla="*/ 39687 w 61"/>
              <a:gd name="T7" fmla="*/ 96837 h 61"/>
              <a:gd name="T8" fmla="*/ 14287 w 61"/>
              <a:gd name="T9" fmla="*/ 87312 h 61"/>
              <a:gd name="T10" fmla="*/ 0 w 61"/>
              <a:gd name="T11" fmla="*/ 61912 h 61"/>
              <a:gd name="T12" fmla="*/ 0 w 61"/>
              <a:gd name="T13" fmla="*/ 33337 h 61"/>
              <a:gd name="T14" fmla="*/ 14287 w 61"/>
              <a:gd name="T15" fmla="*/ 9525 h 61"/>
              <a:gd name="T16" fmla="*/ 39687 w 61"/>
              <a:gd name="T17" fmla="*/ 0 h 61"/>
              <a:gd name="T18" fmla="*/ 68262 w 61"/>
              <a:gd name="T19" fmla="*/ 4762 h 61"/>
              <a:gd name="T20" fmla="*/ 92075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4" name="Freeform 16"/>
          <p:cNvSpPr>
            <a:spLocks/>
          </p:cNvSpPr>
          <p:nvPr/>
        </p:nvSpPr>
        <p:spPr bwMode="auto">
          <a:xfrm>
            <a:off x="1223963" y="4410075"/>
            <a:ext cx="98425" cy="98425"/>
          </a:xfrm>
          <a:custGeom>
            <a:avLst/>
            <a:gdLst>
              <a:gd name="T0" fmla="*/ 98425 w 62"/>
              <a:gd name="T1" fmla="*/ 49213 h 62"/>
              <a:gd name="T2" fmla="*/ 88900 w 62"/>
              <a:gd name="T3" fmla="*/ 77788 h 62"/>
              <a:gd name="T4" fmla="*/ 68263 w 62"/>
              <a:gd name="T5" fmla="*/ 98425 h 62"/>
              <a:gd name="T6" fmla="*/ 39688 w 62"/>
              <a:gd name="T7" fmla="*/ 98425 h 62"/>
              <a:gd name="T8" fmla="*/ 14288 w 62"/>
              <a:gd name="T9" fmla="*/ 87313 h 62"/>
              <a:gd name="T10" fmla="*/ 0 w 62"/>
              <a:gd name="T11" fmla="*/ 63500 h 62"/>
              <a:gd name="T12" fmla="*/ 0 w 62"/>
              <a:gd name="T13" fmla="*/ 34925 h 62"/>
              <a:gd name="T14" fmla="*/ 14288 w 62"/>
              <a:gd name="T15" fmla="*/ 15875 h 62"/>
              <a:gd name="T16" fmla="*/ 39688 w 62"/>
              <a:gd name="T17" fmla="*/ 0 h 62"/>
              <a:gd name="T18" fmla="*/ 68263 w 62"/>
              <a:gd name="T19" fmla="*/ 4763 h 62"/>
              <a:gd name="T20" fmla="*/ 88900 w 62"/>
              <a:gd name="T21" fmla="*/ 2540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5" name="Freeform 17"/>
          <p:cNvSpPr>
            <a:spLocks/>
          </p:cNvSpPr>
          <p:nvPr/>
        </p:nvSpPr>
        <p:spPr bwMode="auto">
          <a:xfrm>
            <a:off x="1254125" y="5008563"/>
            <a:ext cx="96838" cy="98425"/>
          </a:xfrm>
          <a:custGeom>
            <a:avLst/>
            <a:gdLst>
              <a:gd name="T0" fmla="*/ 96838 w 61"/>
              <a:gd name="T1" fmla="*/ 49213 h 62"/>
              <a:gd name="T2" fmla="*/ 87313 w 61"/>
              <a:gd name="T3" fmla="*/ 77788 h 62"/>
              <a:gd name="T4" fmla="*/ 68263 w 61"/>
              <a:gd name="T5" fmla="*/ 93663 h 62"/>
              <a:gd name="T6" fmla="*/ 38100 w 61"/>
              <a:gd name="T7" fmla="*/ 98425 h 62"/>
              <a:gd name="T8" fmla="*/ 14288 w 61"/>
              <a:gd name="T9" fmla="*/ 88900 h 62"/>
              <a:gd name="T10" fmla="*/ 0 w 61"/>
              <a:gd name="T11" fmla="*/ 63500 h 62"/>
              <a:gd name="T12" fmla="*/ 0 w 61"/>
              <a:gd name="T13" fmla="*/ 34925 h 62"/>
              <a:gd name="T14" fmla="*/ 14288 w 61"/>
              <a:gd name="T15" fmla="*/ 11113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6" name="Freeform 18"/>
          <p:cNvSpPr>
            <a:spLocks/>
          </p:cNvSpPr>
          <p:nvPr/>
        </p:nvSpPr>
        <p:spPr bwMode="auto">
          <a:xfrm>
            <a:off x="1720850" y="1990725"/>
            <a:ext cx="98425" cy="98425"/>
          </a:xfrm>
          <a:custGeom>
            <a:avLst/>
            <a:gdLst>
              <a:gd name="T0" fmla="*/ 98425 w 62"/>
              <a:gd name="T1" fmla="*/ 49213 h 62"/>
              <a:gd name="T2" fmla="*/ 88900 w 62"/>
              <a:gd name="T3" fmla="*/ 73025 h 62"/>
              <a:gd name="T4" fmla="*/ 68263 w 62"/>
              <a:gd name="T5" fmla="*/ 93663 h 62"/>
              <a:gd name="T6" fmla="*/ 39688 w 62"/>
              <a:gd name="T7" fmla="*/ 98425 h 62"/>
              <a:gd name="T8" fmla="*/ 15875 w 62"/>
              <a:gd name="T9" fmla="*/ 88900 h 62"/>
              <a:gd name="T10" fmla="*/ 0 w 62"/>
              <a:gd name="T11" fmla="*/ 63500 h 62"/>
              <a:gd name="T12" fmla="*/ 0 w 62"/>
              <a:gd name="T13" fmla="*/ 34925 h 62"/>
              <a:gd name="T14" fmla="*/ 15875 w 62"/>
              <a:gd name="T15" fmla="*/ 11113 h 62"/>
              <a:gd name="T16" fmla="*/ 39688 w 62"/>
              <a:gd name="T17" fmla="*/ 0 h 62"/>
              <a:gd name="T18" fmla="*/ 68263 w 62"/>
              <a:gd name="T19" fmla="*/ 6350 h 62"/>
              <a:gd name="T20" fmla="*/ 88900 w 62"/>
              <a:gd name="T21" fmla="*/ 20638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7" name="Text Box 19"/>
          <p:cNvSpPr txBox="1">
            <a:spLocks noChangeArrowheads="1"/>
          </p:cNvSpPr>
          <p:nvPr/>
        </p:nvSpPr>
        <p:spPr bwMode="auto">
          <a:xfrm>
            <a:off x="990600" y="5562600"/>
            <a:ext cx="2362200" cy="366713"/>
          </a:xfrm>
          <a:prstGeom prst="rect">
            <a:avLst/>
          </a:prstGeom>
          <a:noFill/>
          <a:ln w="12700">
            <a:noFill/>
            <a:miter lim="800000"/>
            <a:headEnd/>
            <a:tailEnd/>
          </a:ln>
        </p:spPr>
        <p:txBody>
          <a:bodyPr>
            <a:spAutoFit/>
          </a:bodyPr>
          <a:lstStyle/>
          <a:p>
            <a:pPr eaLnBrk="0" hangingPunct="0">
              <a:spcBef>
                <a:spcPct val="50000"/>
              </a:spcBef>
            </a:pPr>
            <a:r>
              <a:rPr lang="en-US" sz="1800" b="1">
                <a:latin typeface="Arial" charset="0"/>
              </a:rPr>
              <a:t>Original Points</a:t>
            </a:r>
          </a:p>
        </p:txBody>
      </p:sp>
      <p:grpSp>
        <p:nvGrpSpPr>
          <p:cNvPr id="2" name="Group 20"/>
          <p:cNvGrpSpPr>
            <a:grpSpLocks/>
          </p:cNvGrpSpPr>
          <p:nvPr/>
        </p:nvGrpSpPr>
        <p:grpSpPr bwMode="auto">
          <a:xfrm>
            <a:off x="4724400" y="1295400"/>
            <a:ext cx="3581400" cy="4633913"/>
            <a:chOff x="2976" y="816"/>
            <a:chExt cx="2256" cy="2919"/>
          </a:xfrm>
        </p:grpSpPr>
        <p:graphicFrame>
          <p:nvGraphicFramePr>
            <p:cNvPr id="34818"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026" name="VISIO" r:id="rId3" imgW="1549800" imgH="2097000" progId="Visio.Drawing.11">
                    <p:embed/>
                  </p:oleObj>
                </mc:Choice>
                <mc:Fallback>
                  <p:oleObj name="VISIO" r:id="rId3" imgW="1549800" imgH="2097000" progId="Visio.Drawing.11">
                    <p:embed/>
                    <p:pic>
                      <p:nvPicPr>
                        <p:cNvPr id="34818"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4839" name="Text Box 22"/>
            <p:cNvSpPr txBox="1">
              <a:spLocks noChangeArrowheads="1"/>
            </p:cNvSpPr>
            <p:nvPr/>
          </p:nvSpPr>
          <p:spPr bwMode="auto">
            <a:xfrm>
              <a:off x="3456" y="3504"/>
              <a:ext cx="1776" cy="231"/>
            </a:xfrm>
            <a:prstGeom prst="rect">
              <a:avLst/>
            </a:prstGeom>
            <a:noFill/>
            <a:ln w="12700">
              <a:noFill/>
              <a:miter lim="800000"/>
              <a:headEnd/>
              <a:tailEnd/>
            </a:ln>
          </p:spPr>
          <p:txBody>
            <a:bodyPr>
              <a:spAutoFit/>
            </a:bodyPr>
            <a:lstStyle/>
            <a:p>
              <a:pPr eaLnBrk="0" hangingPunct="0">
                <a:spcBef>
                  <a:spcPct val="50000"/>
                </a:spcBef>
              </a:pPr>
              <a:r>
                <a:rPr lang="en-US" sz="1800" b="1">
                  <a:latin typeface="Arial" charset="0"/>
                </a:rPr>
                <a:t>A Partitional  Clustering</a:t>
              </a:r>
            </a:p>
          </p:txBody>
        </p:sp>
      </p:grpSp>
    </p:spTree>
    <p:extLst>
      <p:ext uri="{BB962C8B-B14F-4D97-AF65-F5344CB8AC3E}">
        <p14:creationId xmlns:p14="http://schemas.microsoft.com/office/powerpoint/2010/main" val="1397582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457984" y="731011"/>
            <a:ext cx="8208462" cy="0"/>
          </a:xfrm>
          <a:prstGeom prst="line">
            <a:avLst/>
          </a:prstGeom>
          <a:noFill/>
          <a:ln w="12700" cap="flat">
            <a:solidFill>
              <a:srgbClr val="ABABAB"/>
            </a:solidFill>
            <a:prstDash val="solid"/>
            <a:miter lim="400000"/>
          </a:ln>
          <a:effectLst/>
          <a:sp3d/>
        </p:spPr>
        <p:style>
          <a:lnRef idx="0">
            <a:scrgbClr r="0" g="0" b="0"/>
          </a:lnRef>
          <a:fillRef idx="0">
            <a:scrgbClr r="0" g="0" b="0"/>
          </a:fillRef>
          <a:effectRef idx="0">
            <a:scrgbClr r="0" g="0" b="0"/>
          </a:effectRef>
          <a:fontRef idx="none"/>
        </p:style>
      </p:cxnSp>
      <p:sp>
        <p:nvSpPr>
          <p:cNvPr id="10" name="Introduction"/>
          <p:cNvSpPr txBox="1">
            <a:spLocks/>
          </p:cNvSpPr>
          <p:nvPr/>
        </p:nvSpPr>
        <p:spPr>
          <a:xfrm>
            <a:off x="457200" y="0"/>
            <a:ext cx="8340328" cy="498839"/>
          </a:xfrm>
          <a:prstGeom prst="rect">
            <a:avLst/>
          </a:prstGeom>
        </p:spPr>
        <p:txBody>
          <a:bodyPr/>
          <a:lst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9pPr>
          </a:lstStyle>
          <a:p>
            <a:pPr hangingPunct="1"/>
            <a:r>
              <a:rPr lang="en-US" sz="3600" dirty="0">
                <a:solidFill>
                  <a:srgbClr val="0070C0"/>
                </a:solidFill>
              </a:rPr>
              <a:t>Hierarchical Clustering</a:t>
            </a:r>
          </a:p>
        </p:txBody>
      </p:sp>
      <p:graphicFrame>
        <p:nvGraphicFramePr>
          <p:cNvPr id="8" name="Object 4">
            <a:extLst>
              <a:ext uri="{FF2B5EF4-FFF2-40B4-BE49-F238E27FC236}">
                <a16:creationId xmlns:a16="http://schemas.microsoft.com/office/drawing/2014/main" id="{88F2259E-3EE5-46BC-839F-01E99A1BAD80}"/>
              </a:ext>
            </a:extLst>
          </p:cNvPr>
          <p:cNvGraphicFramePr>
            <a:graphicFrameLocks noChangeAspect="1"/>
          </p:cNvGraphicFramePr>
          <p:nvPr>
            <p:extLst>
              <p:ext uri="{D42A27DB-BD31-4B8C-83A1-F6EECF244321}">
                <p14:modId xmlns:p14="http://schemas.microsoft.com/office/powerpoint/2010/main" val="3417660928"/>
              </p:ext>
            </p:extLst>
          </p:nvPr>
        </p:nvGraphicFramePr>
        <p:xfrm>
          <a:off x="393918" y="1981200"/>
          <a:ext cx="3400054" cy="2209350"/>
        </p:xfrm>
        <a:graphic>
          <a:graphicData uri="http://schemas.openxmlformats.org/presentationml/2006/ole">
            <mc:AlternateContent xmlns:mc="http://schemas.openxmlformats.org/markup-compatibility/2006">
              <mc:Choice xmlns:v="urn:schemas-microsoft-com:vml" Requires="v">
                <p:oleObj spid="_x0000_s2050" name="VISIO" r:id="rId5" imgW="2761200" imgH="1794600" progId="Visio.Drawing.11">
                  <p:embed/>
                </p:oleObj>
              </mc:Choice>
              <mc:Fallback>
                <p:oleObj name="VISIO" r:id="rId5" imgW="2761200" imgH="1794600" progId="Visio.Drawing.11">
                  <p:embed/>
                  <p:pic>
                    <p:nvPicPr>
                      <p:cNvPr id="8" name="Object 4">
                        <a:extLst>
                          <a:ext uri="{FF2B5EF4-FFF2-40B4-BE49-F238E27FC236}">
                            <a16:creationId xmlns:a16="http://schemas.microsoft.com/office/drawing/2014/main" id="{88F2259E-3EE5-46BC-839F-01E99A1BAD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918" y="1981200"/>
                        <a:ext cx="3400054" cy="2209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EF508E36-9A5E-4244-A729-26A830FE865D}"/>
              </a:ext>
            </a:extLst>
          </p:cNvPr>
          <p:cNvGraphicFramePr>
            <a:graphicFrameLocks noChangeAspect="1"/>
          </p:cNvGraphicFramePr>
          <p:nvPr>
            <p:extLst>
              <p:ext uri="{D42A27DB-BD31-4B8C-83A1-F6EECF244321}">
                <p14:modId xmlns:p14="http://schemas.microsoft.com/office/powerpoint/2010/main" val="1393266758"/>
              </p:ext>
            </p:extLst>
          </p:nvPr>
        </p:nvGraphicFramePr>
        <p:xfrm>
          <a:off x="4343400" y="1689734"/>
          <a:ext cx="2057400" cy="2650492"/>
        </p:xfrm>
        <a:graphic>
          <a:graphicData uri="http://schemas.openxmlformats.org/presentationml/2006/ole">
            <mc:AlternateContent xmlns:mc="http://schemas.openxmlformats.org/markup-compatibility/2006">
              <mc:Choice xmlns:v="urn:schemas-microsoft-com:vml" Requires="v">
                <p:oleObj spid="_x0000_s2051" name="VISIO" r:id="rId7" imgW="1380960" imgH="1779120" progId="Visio.Drawing.11">
                  <p:embed/>
                </p:oleObj>
              </mc:Choice>
              <mc:Fallback>
                <p:oleObj name="VISIO" r:id="rId7" imgW="1380960" imgH="1779120" progId="Visio.Drawing.11">
                  <p:embed/>
                  <p:pic>
                    <p:nvPicPr>
                      <p:cNvPr id="9" name="Object 5">
                        <a:extLst>
                          <a:ext uri="{FF2B5EF4-FFF2-40B4-BE49-F238E27FC236}">
                            <a16:creationId xmlns:a16="http://schemas.microsoft.com/office/drawing/2014/main" id="{EF508E36-9A5E-4244-A729-26A830FE86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1689734"/>
                        <a:ext cx="2057400" cy="2650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1" name="Text Box 7">
            <a:extLst>
              <a:ext uri="{FF2B5EF4-FFF2-40B4-BE49-F238E27FC236}">
                <a16:creationId xmlns:a16="http://schemas.microsoft.com/office/drawing/2014/main" id="{7350DAF9-65C6-4852-9804-D6F9CFF25440}"/>
              </a:ext>
            </a:extLst>
          </p:cNvPr>
          <p:cNvSpPr txBox="1">
            <a:spLocks noChangeArrowheads="1"/>
          </p:cNvSpPr>
          <p:nvPr/>
        </p:nvSpPr>
        <p:spPr bwMode="auto">
          <a:xfrm>
            <a:off x="1364456" y="4267200"/>
            <a:ext cx="2357438" cy="523220"/>
          </a:xfrm>
          <a:prstGeom prst="rect">
            <a:avLst/>
          </a:prstGeom>
          <a:noFill/>
          <a:ln w="12700">
            <a:noFill/>
            <a:miter lim="800000"/>
            <a:headEnd/>
            <a:tailEnd/>
          </a:ln>
        </p:spPr>
        <p:txBody>
          <a:bodyPr>
            <a:spAutoFit/>
          </a:bodyPr>
          <a:lstStyle/>
          <a:p>
            <a:pPr eaLnBrk="0" hangingPunct="0">
              <a:spcBef>
                <a:spcPct val="50000"/>
              </a:spcBef>
            </a:pPr>
            <a:r>
              <a:rPr lang="en-US" sz="1400" b="1" dirty="0">
                <a:latin typeface="Arial" charset="0"/>
              </a:rPr>
              <a:t>Traditional Hierarchical Clustering</a:t>
            </a:r>
          </a:p>
        </p:txBody>
      </p:sp>
      <p:sp>
        <p:nvSpPr>
          <p:cNvPr id="12" name="Text Box 10">
            <a:extLst>
              <a:ext uri="{FF2B5EF4-FFF2-40B4-BE49-F238E27FC236}">
                <a16:creationId xmlns:a16="http://schemas.microsoft.com/office/drawing/2014/main" id="{1A685A86-1860-4B31-A475-20E4C490EC59}"/>
              </a:ext>
            </a:extLst>
          </p:cNvPr>
          <p:cNvSpPr txBox="1">
            <a:spLocks noChangeArrowheads="1"/>
          </p:cNvSpPr>
          <p:nvPr/>
        </p:nvSpPr>
        <p:spPr bwMode="auto">
          <a:xfrm>
            <a:off x="4114800" y="4267200"/>
            <a:ext cx="2357438" cy="307777"/>
          </a:xfrm>
          <a:prstGeom prst="rect">
            <a:avLst/>
          </a:prstGeom>
          <a:noFill/>
          <a:ln w="12700">
            <a:noFill/>
            <a:miter lim="800000"/>
            <a:headEnd/>
            <a:tailEnd/>
          </a:ln>
        </p:spPr>
        <p:txBody>
          <a:bodyPr>
            <a:spAutoFit/>
          </a:bodyPr>
          <a:lstStyle/>
          <a:p>
            <a:pPr eaLnBrk="0" hangingPunct="0">
              <a:spcBef>
                <a:spcPct val="50000"/>
              </a:spcBef>
            </a:pPr>
            <a:r>
              <a:rPr lang="en-US" sz="1400" b="1" dirty="0">
                <a:latin typeface="Arial" charset="0"/>
              </a:rPr>
              <a:t>Traditional Dendrogram</a:t>
            </a:r>
          </a:p>
        </p:txBody>
      </p:sp>
      <p:sp>
        <p:nvSpPr>
          <p:cNvPr id="13" name="TextBox 12">
            <a:extLst>
              <a:ext uri="{FF2B5EF4-FFF2-40B4-BE49-F238E27FC236}">
                <a16:creationId xmlns:a16="http://schemas.microsoft.com/office/drawing/2014/main" id="{15880519-673A-4E56-8033-2B6654D03EF3}"/>
              </a:ext>
            </a:extLst>
          </p:cNvPr>
          <p:cNvSpPr txBox="1"/>
          <p:nvPr/>
        </p:nvSpPr>
        <p:spPr>
          <a:xfrm>
            <a:off x="685800" y="5105400"/>
            <a:ext cx="7848600" cy="1323439"/>
          </a:xfrm>
          <a:prstGeom prst="rect">
            <a:avLst/>
          </a:prstGeom>
          <a:solidFill>
            <a:schemeClr val="bg1">
              <a:lumMod val="85000"/>
            </a:schemeClr>
          </a:solidFill>
        </p:spPr>
        <p:txBody>
          <a:bodyPr wrap="square" rtlCol="0">
            <a:spAutoFit/>
          </a:bodyPr>
          <a:lstStyle/>
          <a:p>
            <a:pPr algn="l"/>
            <a:r>
              <a:rPr lang="en-US" sz="2000" dirty="0"/>
              <a:t>Steps</a:t>
            </a:r>
          </a:p>
          <a:p>
            <a:pPr marL="321457" indent="-321457">
              <a:buFont typeface="+mj-lt"/>
              <a:buAutoNum type="arabicPeriod"/>
            </a:pPr>
            <a:r>
              <a:rPr lang="en-US" sz="2000" dirty="0"/>
              <a:t>Start with two nearest data examples p2 and p3 and merge into cluster.</a:t>
            </a:r>
          </a:p>
          <a:p>
            <a:pPr marL="321457" indent="-321457">
              <a:buFont typeface="+mj-lt"/>
              <a:buAutoNum type="arabicPeriod"/>
            </a:pPr>
            <a:r>
              <a:rPr lang="en-US" sz="2000" dirty="0"/>
              <a:t>Merge with p4 to get larger cluster</a:t>
            </a:r>
          </a:p>
          <a:p>
            <a:pPr marL="321457" indent="-321457">
              <a:buFont typeface="+mj-lt"/>
              <a:buAutoNum type="arabicPeriod"/>
            </a:pPr>
            <a:r>
              <a:rPr lang="en-US" sz="2000" dirty="0"/>
              <a:t>Continue process until all data examples are included.</a:t>
            </a:r>
          </a:p>
        </p:txBody>
      </p:sp>
      <p:sp>
        <p:nvSpPr>
          <p:cNvPr id="14" name="TextBox 13">
            <a:extLst>
              <a:ext uri="{FF2B5EF4-FFF2-40B4-BE49-F238E27FC236}">
                <a16:creationId xmlns:a16="http://schemas.microsoft.com/office/drawing/2014/main" id="{77175F90-877A-489E-A4BB-A875177E8186}"/>
              </a:ext>
            </a:extLst>
          </p:cNvPr>
          <p:cNvSpPr txBox="1"/>
          <p:nvPr/>
        </p:nvSpPr>
        <p:spPr>
          <a:xfrm>
            <a:off x="6477000" y="2057400"/>
            <a:ext cx="2437617" cy="903902"/>
          </a:xfrm>
          <a:prstGeom prst="rect">
            <a:avLst/>
          </a:prstGeom>
          <a:solidFill>
            <a:schemeClr val="bg1">
              <a:lumMod val="85000"/>
            </a:schemeClr>
          </a:solidFill>
        </p:spPr>
        <p:txBody>
          <a:bodyPr wrap="square" rtlCol="0">
            <a:spAutoFit/>
          </a:bodyPr>
          <a:lstStyle/>
          <a:p>
            <a:pPr algn="l"/>
            <a:r>
              <a:rPr lang="en-US" sz="1758" dirty="0"/>
              <a:t>The Dendrogram shows the Process of Hierarchical Clustering . </a:t>
            </a:r>
          </a:p>
        </p:txBody>
      </p:sp>
    </p:spTree>
    <p:extLst>
      <p:ext uri="{BB962C8B-B14F-4D97-AF65-F5344CB8AC3E}">
        <p14:creationId xmlns:p14="http://schemas.microsoft.com/office/powerpoint/2010/main" val="3592574124"/>
      </p:ext>
    </p:extLst>
  </p:cSld>
  <p:clrMapOvr>
    <a:overrideClrMapping bg1="lt1" tx1="dk1" bg2="lt2" tx2="dk2" accent1="accent1" accent2="accent2" accent3="accent3" accent4="accent4" accent5="accent5" accent6="accent6" hlink="hlink" folHlink="folHlink"/>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Slide Number Placeholder 5"/>
          <p:cNvSpPr>
            <a:spLocks noGrp="1"/>
          </p:cNvSpPr>
          <p:nvPr>
            <p:ph type="sldNum" sz="quarter" idx="12"/>
          </p:nvPr>
        </p:nvSpPr>
        <p:spPr>
          <a:noFill/>
        </p:spPr>
        <p:txBody>
          <a:bodyPr/>
          <a:lstStyle/>
          <a:p>
            <a:fld id="{44263FD2-8968-4EC7-A270-C630A556469F}" type="slidenum">
              <a:rPr lang="en-US"/>
              <a:pPr/>
              <a:t>18</a:t>
            </a:fld>
            <a:endParaRPr lang="en-US"/>
          </a:p>
        </p:txBody>
      </p:sp>
      <p:sp>
        <p:nvSpPr>
          <p:cNvPr id="44038" name="Rectangle 2"/>
          <p:cNvSpPr>
            <a:spLocks noGrp="1" noChangeArrowheads="1"/>
          </p:cNvSpPr>
          <p:nvPr>
            <p:ph type="title"/>
          </p:nvPr>
        </p:nvSpPr>
        <p:spPr>
          <a:xfrm>
            <a:off x="895350" y="720725"/>
            <a:ext cx="7205663" cy="498475"/>
          </a:xfrm>
        </p:spPr>
        <p:txBody>
          <a:bodyPr/>
          <a:lstStyle/>
          <a:p>
            <a:pPr eaLnBrk="1" hangingPunct="1"/>
            <a:r>
              <a:rPr lang="en-US" altLang="ko-KR" sz="3200">
                <a:ea typeface="굴림" charset="-127"/>
              </a:rPr>
              <a:t>The </a:t>
            </a:r>
            <a:r>
              <a:rPr lang="en-US" altLang="ko-KR" sz="3200" i="1">
                <a:ea typeface="굴림" charset="-127"/>
              </a:rPr>
              <a:t>K-Means</a:t>
            </a:r>
            <a:r>
              <a:rPr lang="en-US" altLang="ko-KR" sz="3200">
                <a:ea typeface="굴림" charset="-127"/>
              </a:rPr>
              <a:t> Clustering Method</a:t>
            </a:r>
            <a:r>
              <a:rPr lang="en-US" altLang="ko-KR" sz="2400" b="1">
                <a:ea typeface="굴림" charset="-127"/>
              </a:rPr>
              <a:t> </a:t>
            </a:r>
            <a:endParaRPr lang="en-US" altLang="ko-KR" sz="2800">
              <a:ea typeface="굴림" charset="-127"/>
            </a:endParaRPr>
          </a:p>
        </p:txBody>
      </p:sp>
      <p:sp>
        <p:nvSpPr>
          <p:cNvPr id="44039" name="Rectangle 3"/>
          <p:cNvSpPr>
            <a:spLocks noGrp="1" noChangeArrowheads="1"/>
          </p:cNvSpPr>
          <p:nvPr>
            <p:ph type="body" idx="1"/>
          </p:nvPr>
        </p:nvSpPr>
        <p:spPr>
          <a:xfrm>
            <a:off x="457200" y="1371600"/>
            <a:ext cx="8153400" cy="5181600"/>
          </a:xfrm>
        </p:spPr>
        <p:txBody>
          <a:bodyPr/>
          <a:lstStyle/>
          <a:p>
            <a:pPr eaLnBrk="1" hangingPunct="1"/>
            <a:r>
              <a:rPr lang="en-US" altLang="ko-KR">
                <a:solidFill>
                  <a:srgbClr val="000000"/>
                </a:solidFill>
                <a:ea typeface="굴림" charset="-127"/>
              </a:rPr>
              <a:t>Example</a:t>
            </a:r>
          </a:p>
        </p:txBody>
      </p:sp>
      <p:grpSp>
        <p:nvGrpSpPr>
          <p:cNvPr id="44040" name="Group 4"/>
          <p:cNvGrpSpPr>
            <a:grpSpLocks/>
          </p:cNvGrpSpPr>
          <p:nvPr/>
        </p:nvGrpSpPr>
        <p:grpSpPr bwMode="auto">
          <a:xfrm>
            <a:off x="3200400" y="1981200"/>
            <a:ext cx="2286000" cy="2057400"/>
            <a:chOff x="528" y="240"/>
            <a:chExt cx="2142" cy="1872"/>
          </a:xfrm>
        </p:grpSpPr>
        <p:graphicFrame>
          <p:nvGraphicFramePr>
            <p:cNvPr id="44036"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3074" name="Worksheet" r:id="rId3" imgW="4016160" imgH="3442680" progId="Excel.Sheet.8">
                    <p:embed/>
                  </p:oleObj>
                </mc:Choice>
                <mc:Fallback>
                  <p:oleObj name="Worksheet" r:id="rId3" imgW="4016160" imgH="3442680" progId="Excel.Sheet.8">
                    <p:embed/>
                    <p:pic>
                      <p:nvPicPr>
                        <p:cNvPr id="44036" name="Object 5"/>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
                              <a:solidFill>
                                <a:srgbClr val="FFFFFF"/>
                              </a:solidFill>
                              <a:miter lim="800000"/>
                              <a:headEnd/>
                              <a:tailEnd/>
                            </a14:hiddenLine>
                          </a:ext>
                          <a:ext uri="{AF507438-7753-43e0-B8FC-AC1667EBCBE1}">
                            <a14:hiddenEffects xmlns:a14="http://schemas.microsoft.com/office/drawing/2010/main" xmlns="">
                              <a:effectLst>
                                <a:outerShdw dist="107763" dir="18900000" algn="ctr" rotWithShape="0">
                                  <a:srgbClr val="808080"/>
                                </a:outerShdw>
                              </a:effectLst>
                            </a14:hiddenEffects>
                          </a:ext>
                        </a:extLst>
                      </p:spPr>
                    </p:pic>
                  </p:oleObj>
                </mc:Fallback>
              </mc:AlternateContent>
            </a:graphicData>
          </a:graphic>
        </p:graphicFrame>
        <p:sp>
          <p:nvSpPr>
            <p:cNvPr id="44225"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p:spPr>
          <p:txBody>
            <a:bodyPr wrap="none" anchor="ctr">
              <a:spAutoFit/>
            </a:bodyPr>
            <a:lstStyle/>
            <a:p>
              <a:endParaRPr lang="en-US"/>
            </a:p>
          </p:txBody>
        </p:sp>
        <p:sp>
          <p:nvSpPr>
            <p:cNvPr id="44226"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p:spPr>
          <p:txBody>
            <a:bodyPr wrap="none" anchor="ctr">
              <a:spAutoFit/>
            </a:bodyPr>
            <a:lstStyle/>
            <a:p>
              <a:endParaRPr lang="en-US"/>
            </a:p>
          </p:txBody>
        </p:sp>
      </p:grpSp>
      <p:grpSp>
        <p:nvGrpSpPr>
          <p:cNvPr id="44041" name="Group 8"/>
          <p:cNvGrpSpPr>
            <a:grpSpLocks/>
          </p:cNvGrpSpPr>
          <p:nvPr/>
        </p:nvGrpSpPr>
        <p:grpSpPr bwMode="auto">
          <a:xfrm>
            <a:off x="6578600" y="2008188"/>
            <a:ext cx="2222500" cy="1990725"/>
            <a:chOff x="4144" y="1265"/>
            <a:chExt cx="1400" cy="1254"/>
          </a:xfrm>
        </p:grpSpPr>
        <p:sp>
          <p:nvSpPr>
            <p:cNvPr id="44141"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en-US"/>
            </a:p>
          </p:txBody>
        </p:sp>
        <p:sp>
          <p:nvSpPr>
            <p:cNvPr id="44142" name="Rectangle 10"/>
            <p:cNvSpPr>
              <a:spLocks noChangeArrowheads="1"/>
            </p:cNvSpPr>
            <p:nvPr/>
          </p:nvSpPr>
          <p:spPr bwMode="auto">
            <a:xfrm>
              <a:off x="4278" y="1354"/>
              <a:ext cx="1201" cy="1012"/>
            </a:xfrm>
            <a:prstGeom prst="rect">
              <a:avLst/>
            </a:prstGeom>
            <a:solidFill>
              <a:srgbClr val="FFFFFF"/>
            </a:solidFill>
            <a:ln w="9525">
              <a:noFill/>
              <a:miter lim="800000"/>
              <a:headEnd/>
              <a:tailEnd/>
            </a:ln>
          </p:spPr>
          <p:txBody>
            <a:bodyPr/>
            <a:lstStyle/>
            <a:p>
              <a:endParaRPr lang="en-US"/>
            </a:p>
          </p:txBody>
        </p:sp>
        <p:sp>
          <p:nvSpPr>
            <p:cNvPr id="44143" name="Line 11"/>
            <p:cNvSpPr>
              <a:spLocks noChangeShapeType="1"/>
            </p:cNvSpPr>
            <p:nvPr/>
          </p:nvSpPr>
          <p:spPr bwMode="auto">
            <a:xfrm>
              <a:off x="4278" y="2264"/>
              <a:ext cx="1201" cy="1"/>
            </a:xfrm>
            <a:prstGeom prst="line">
              <a:avLst/>
            </a:prstGeom>
            <a:noFill/>
            <a:ln w="0">
              <a:solidFill>
                <a:srgbClr val="000000"/>
              </a:solidFill>
              <a:round/>
              <a:headEnd/>
              <a:tailEnd/>
            </a:ln>
          </p:spPr>
          <p:txBody>
            <a:bodyPr/>
            <a:lstStyle/>
            <a:p>
              <a:endParaRPr lang="en-US"/>
            </a:p>
          </p:txBody>
        </p:sp>
        <p:sp>
          <p:nvSpPr>
            <p:cNvPr id="44144" name="Line 12"/>
            <p:cNvSpPr>
              <a:spLocks noChangeShapeType="1"/>
            </p:cNvSpPr>
            <p:nvPr/>
          </p:nvSpPr>
          <p:spPr bwMode="auto">
            <a:xfrm>
              <a:off x="4278" y="2163"/>
              <a:ext cx="1201" cy="1"/>
            </a:xfrm>
            <a:prstGeom prst="line">
              <a:avLst/>
            </a:prstGeom>
            <a:noFill/>
            <a:ln w="0">
              <a:solidFill>
                <a:srgbClr val="000000"/>
              </a:solidFill>
              <a:round/>
              <a:headEnd/>
              <a:tailEnd/>
            </a:ln>
          </p:spPr>
          <p:txBody>
            <a:bodyPr/>
            <a:lstStyle/>
            <a:p>
              <a:endParaRPr lang="en-US"/>
            </a:p>
          </p:txBody>
        </p:sp>
        <p:sp>
          <p:nvSpPr>
            <p:cNvPr id="44145" name="Line 13"/>
            <p:cNvSpPr>
              <a:spLocks noChangeShapeType="1"/>
            </p:cNvSpPr>
            <p:nvPr/>
          </p:nvSpPr>
          <p:spPr bwMode="auto">
            <a:xfrm>
              <a:off x="4278" y="2061"/>
              <a:ext cx="1201" cy="1"/>
            </a:xfrm>
            <a:prstGeom prst="line">
              <a:avLst/>
            </a:prstGeom>
            <a:noFill/>
            <a:ln w="0">
              <a:solidFill>
                <a:srgbClr val="000000"/>
              </a:solidFill>
              <a:round/>
              <a:headEnd/>
              <a:tailEnd/>
            </a:ln>
          </p:spPr>
          <p:txBody>
            <a:bodyPr/>
            <a:lstStyle/>
            <a:p>
              <a:endParaRPr lang="en-US"/>
            </a:p>
          </p:txBody>
        </p:sp>
        <p:sp>
          <p:nvSpPr>
            <p:cNvPr id="44146" name="Line 14"/>
            <p:cNvSpPr>
              <a:spLocks noChangeShapeType="1"/>
            </p:cNvSpPr>
            <p:nvPr/>
          </p:nvSpPr>
          <p:spPr bwMode="auto">
            <a:xfrm>
              <a:off x="4278" y="1960"/>
              <a:ext cx="1201" cy="1"/>
            </a:xfrm>
            <a:prstGeom prst="line">
              <a:avLst/>
            </a:prstGeom>
            <a:noFill/>
            <a:ln w="0">
              <a:solidFill>
                <a:srgbClr val="000000"/>
              </a:solidFill>
              <a:round/>
              <a:headEnd/>
              <a:tailEnd/>
            </a:ln>
          </p:spPr>
          <p:txBody>
            <a:bodyPr/>
            <a:lstStyle/>
            <a:p>
              <a:endParaRPr lang="en-US"/>
            </a:p>
          </p:txBody>
        </p:sp>
        <p:sp>
          <p:nvSpPr>
            <p:cNvPr id="44147" name="Line 15"/>
            <p:cNvSpPr>
              <a:spLocks noChangeShapeType="1"/>
            </p:cNvSpPr>
            <p:nvPr/>
          </p:nvSpPr>
          <p:spPr bwMode="auto">
            <a:xfrm>
              <a:off x="4278" y="1858"/>
              <a:ext cx="1201" cy="1"/>
            </a:xfrm>
            <a:prstGeom prst="line">
              <a:avLst/>
            </a:prstGeom>
            <a:noFill/>
            <a:ln w="0">
              <a:solidFill>
                <a:srgbClr val="000000"/>
              </a:solidFill>
              <a:round/>
              <a:headEnd/>
              <a:tailEnd/>
            </a:ln>
          </p:spPr>
          <p:txBody>
            <a:bodyPr/>
            <a:lstStyle/>
            <a:p>
              <a:endParaRPr lang="en-US"/>
            </a:p>
          </p:txBody>
        </p:sp>
        <p:sp>
          <p:nvSpPr>
            <p:cNvPr id="44148" name="Line 16"/>
            <p:cNvSpPr>
              <a:spLocks noChangeShapeType="1"/>
            </p:cNvSpPr>
            <p:nvPr/>
          </p:nvSpPr>
          <p:spPr bwMode="auto">
            <a:xfrm>
              <a:off x="4278" y="1760"/>
              <a:ext cx="1201" cy="1"/>
            </a:xfrm>
            <a:prstGeom prst="line">
              <a:avLst/>
            </a:prstGeom>
            <a:noFill/>
            <a:ln w="0">
              <a:solidFill>
                <a:srgbClr val="000000"/>
              </a:solidFill>
              <a:round/>
              <a:headEnd/>
              <a:tailEnd/>
            </a:ln>
          </p:spPr>
          <p:txBody>
            <a:bodyPr/>
            <a:lstStyle/>
            <a:p>
              <a:endParaRPr lang="en-US"/>
            </a:p>
          </p:txBody>
        </p:sp>
        <p:sp>
          <p:nvSpPr>
            <p:cNvPr id="44149" name="Line 17"/>
            <p:cNvSpPr>
              <a:spLocks noChangeShapeType="1"/>
            </p:cNvSpPr>
            <p:nvPr/>
          </p:nvSpPr>
          <p:spPr bwMode="auto">
            <a:xfrm>
              <a:off x="4278" y="1659"/>
              <a:ext cx="1201" cy="1"/>
            </a:xfrm>
            <a:prstGeom prst="line">
              <a:avLst/>
            </a:prstGeom>
            <a:noFill/>
            <a:ln w="0">
              <a:solidFill>
                <a:srgbClr val="000000"/>
              </a:solidFill>
              <a:round/>
              <a:headEnd/>
              <a:tailEnd/>
            </a:ln>
          </p:spPr>
          <p:txBody>
            <a:bodyPr/>
            <a:lstStyle/>
            <a:p>
              <a:endParaRPr lang="en-US"/>
            </a:p>
          </p:txBody>
        </p:sp>
        <p:sp>
          <p:nvSpPr>
            <p:cNvPr id="44150" name="Line 18"/>
            <p:cNvSpPr>
              <a:spLocks noChangeShapeType="1"/>
            </p:cNvSpPr>
            <p:nvPr/>
          </p:nvSpPr>
          <p:spPr bwMode="auto">
            <a:xfrm>
              <a:off x="4278" y="1557"/>
              <a:ext cx="1201" cy="1"/>
            </a:xfrm>
            <a:prstGeom prst="line">
              <a:avLst/>
            </a:prstGeom>
            <a:noFill/>
            <a:ln w="0">
              <a:solidFill>
                <a:srgbClr val="000000"/>
              </a:solidFill>
              <a:round/>
              <a:headEnd/>
              <a:tailEnd/>
            </a:ln>
          </p:spPr>
          <p:txBody>
            <a:bodyPr/>
            <a:lstStyle/>
            <a:p>
              <a:endParaRPr lang="en-US"/>
            </a:p>
          </p:txBody>
        </p:sp>
        <p:sp>
          <p:nvSpPr>
            <p:cNvPr id="44151" name="Line 19"/>
            <p:cNvSpPr>
              <a:spLocks noChangeShapeType="1"/>
            </p:cNvSpPr>
            <p:nvPr/>
          </p:nvSpPr>
          <p:spPr bwMode="auto">
            <a:xfrm>
              <a:off x="4278" y="1456"/>
              <a:ext cx="1201" cy="1"/>
            </a:xfrm>
            <a:prstGeom prst="line">
              <a:avLst/>
            </a:prstGeom>
            <a:noFill/>
            <a:ln w="0">
              <a:solidFill>
                <a:srgbClr val="000000"/>
              </a:solidFill>
              <a:round/>
              <a:headEnd/>
              <a:tailEnd/>
            </a:ln>
          </p:spPr>
          <p:txBody>
            <a:bodyPr/>
            <a:lstStyle/>
            <a:p>
              <a:endParaRPr lang="en-US"/>
            </a:p>
          </p:txBody>
        </p:sp>
        <p:sp>
          <p:nvSpPr>
            <p:cNvPr id="44152" name="Line 20"/>
            <p:cNvSpPr>
              <a:spLocks noChangeShapeType="1"/>
            </p:cNvSpPr>
            <p:nvPr/>
          </p:nvSpPr>
          <p:spPr bwMode="auto">
            <a:xfrm>
              <a:off x="4278" y="1354"/>
              <a:ext cx="1201" cy="1"/>
            </a:xfrm>
            <a:prstGeom prst="line">
              <a:avLst/>
            </a:prstGeom>
            <a:noFill/>
            <a:ln w="0">
              <a:solidFill>
                <a:srgbClr val="000000"/>
              </a:solidFill>
              <a:round/>
              <a:headEnd/>
              <a:tailEnd/>
            </a:ln>
          </p:spPr>
          <p:txBody>
            <a:bodyPr/>
            <a:lstStyle/>
            <a:p>
              <a:endParaRPr lang="en-US"/>
            </a:p>
          </p:txBody>
        </p:sp>
        <p:sp>
          <p:nvSpPr>
            <p:cNvPr id="44153" name="Line 21"/>
            <p:cNvSpPr>
              <a:spLocks noChangeShapeType="1"/>
            </p:cNvSpPr>
            <p:nvPr/>
          </p:nvSpPr>
          <p:spPr bwMode="auto">
            <a:xfrm>
              <a:off x="4399" y="1354"/>
              <a:ext cx="1" cy="1012"/>
            </a:xfrm>
            <a:prstGeom prst="line">
              <a:avLst/>
            </a:prstGeom>
            <a:noFill/>
            <a:ln w="0">
              <a:solidFill>
                <a:srgbClr val="000000"/>
              </a:solidFill>
              <a:round/>
              <a:headEnd/>
              <a:tailEnd/>
            </a:ln>
          </p:spPr>
          <p:txBody>
            <a:bodyPr/>
            <a:lstStyle/>
            <a:p>
              <a:endParaRPr lang="en-US"/>
            </a:p>
          </p:txBody>
        </p:sp>
        <p:sp>
          <p:nvSpPr>
            <p:cNvPr id="44154" name="Line 22"/>
            <p:cNvSpPr>
              <a:spLocks noChangeShapeType="1"/>
            </p:cNvSpPr>
            <p:nvPr/>
          </p:nvSpPr>
          <p:spPr bwMode="auto">
            <a:xfrm>
              <a:off x="4516" y="1354"/>
              <a:ext cx="1" cy="1012"/>
            </a:xfrm>
            <a:prstGeom prst="line">
              <a:avLst/>
            </a:prstGeom>
            <a:noFill/>
            <a:ln w="0">
              <a:solidFill>
                <a:srgbClr val="000000"/>
              </a:solidFill>
              <a:round/>
              <a:headEnd/>
              <a:tailEnd/>
            </a:ln>
          </p:spPr>
          <p:txBody>
            <a:bodyPr/>
            <a:lstStyle/>
            <a:p>
              <a:endParaRPr lang="en-US"/>
            </a:p>
          </p:txBody>
        </p:sp>
        <p:sp>
          <p:nvSpPr>
            <p:cNvPr id="44155" name="Line 23"/>
            <p:cNvSpPr>
              <a:spLocks noChangeShapeType="1"/>
            </p:cNvSpPr>
            <p:nvPr/>
          </p:nvSpPr>
          <p:spPr bwMode="auto">
            <a:xfrm>
              <a:off x="4638" y="1354"/>
              <a:ext cx="1" cy="1012"/>
            </a:xfrm>
            <a:prstGeom prst="line">
              <a:avLst/>
            </a:prstGeom>
            <a:noFill/>
            <a:ln w="0">
              <a:solidFill>
                <a:srgbClr val="000000"/>
              </a:solidFill>
              <a:round/>
              <a:headEnd/>
              <a:tailEnd/>
            </a:ln>
          </p:spPr>
          <p:txBody>
            <a:bodyPr/>
            <a:lstStyle/>
            <a:p>
              <a:endParaRPr lang="en-US"/>
            </a:p>
          </p:txBody>
        </p:sp>
        <p:sp>
          <p:nvSpPr>
            <p:cNvPr id="44156" name="Line 24"/>
            <p:cNvSpPr>
              <a:spLocks noChangeShapeType="1"/>
            </p:cNvSpPr>
            <p:nvPr/>
          </p:nvSpPr>
          <p:spPr bwMode="auto">
            <a:xfrm>
              <a:off x="4759" y="1354"/>
              <a:ext cx="1" cy="1012"/>
            </a:xfrm>
            <a:prstGeom prst="line">
              <a:avLst/>
            </a:prstGeom>
            <a:noFill/>
            <a:ln w="0">
              <a:solidFill>
                <a:srgbClr val="000000"/>
              </a:solidFill>
              <a:round/>
              <a:headEnd/>
              <a:tailEnd/>
            </a:ln>
          </p:spPr>
          <p:txBody>
            <a:bodyPr/>
            <a:lstStyle/>
            <a:p>
              <a:endParaRPr lang="en-US"/>
            </a:p>
          </p:txBody>
        </p:sp>
        <p:sp>
          <p:nvSpPr>
            <p:cNvPr id="44157" name="Line 25"/>
            <p:cNvSpPr>
              <a:spLocks noChangeShapeType="1"/>
            </p:cNvSpPr>
            <p:nvPr/>
          </p:nvSpPr>
          <p:spPr bwMode="auto">
            <a:xfrm>
              <a:off x="4880" y="1354"/>
              <a:ext cx="1" cy="1012"/>
            </a:xfrm>
            <a:prstGeom prst="line">
              <a:avLst/>
            </a:prstGeom>
            <a:noFill/>
            <a:ln w="0">
              <a:solidFill>
                <a:srgbClr val="000000"/>
              </a:solidFill>
              <a:round/>
              <a:headEnd/>
              <a:tailEnd/>
            </a:ln>
          </p:spPr>
          <p:txBody>
            <a:bodyPr/>
            <a:lstStyle/>
            <a:p>
              <a:endParaRPr lang="en-US"/>
            </a:p>
          </p:txBody>
        </p:sp>
        <p:sp>
          <p:nvSpPr>
            <p:cNvPr id="44158" name="Line 26"/>
            <p:cNvSpPr>
              <a:spLocks noChangeShapeType="1"/>
            </p:cNvSpPr>
            <p:nvPr/>
          </p:nvSpPr>
          <p:spPr bwMode="auto">
            <a:xfrm>
              <a:off x="4998" y="1354"/>
              <a:ext cx="1" cy="1012"/>
            </a:xfrm>
            <a:prstGeom prst="line">
              <a:avLst/>
            </a:prstGeom>
            <a:noFill/>
            <a:ln w="0">
              <a:solidFill>
                <a:srgbClr val="000000"/>
              </a:solidFill>
              <a:round/>
              <a:headEnd/>
              <a:tailEnd/>
            </a:ln>
          </p:spPr>
          <p:txBody>
            <a:bodyPr/>
            <a:lstStyle/>
            <a:p>
              <a:endParaRPr lang="en-US"/>
            </a:p>
          </p:txBody>
        </p:sp>
        <p:sp>
          <p:nvSpPr>
            <p:cNvPr id="44159" name="Line 27"/>
            <p:cNvSpPr>
              <a:spLocks noChangeShapeType="1"/>
            </p:cNvSpPr>
            <p:nvPr/>
          </p:nvSpPr>
          <p:spPr bwMode="auto">
            <a:xfrm>
              <a:off x="5119" y="1354"/>
              <a:ext cx="1" cy="1012"/>
            </a:xfrm>
            <a:prstGeom prst="line">
              <a:avLst/>
            </a:prstGeom>
            <a:noFill/>
            <a:ln w="0">
              <a:solidFill>
                <a:srgbClr val="000000"/>
              </a:solidFill>
              <a:round/>
              <a:headEnd/>
              <a:tailEnd/>
            </a:ln>
          </p:spPr>
          <p:txBody>
            <a:bodyPr/>
            <a:lstStyle/>
            <a:p>
              <a:endParaRPr lang="en-US"/>
            </a:p>
          </p:txBody>
        </p:sp>
        <p:sp>
          <p:nvSpPr>
            <p:cNvPr id="44160" name="Line 28"/>
            <p:cNvSpPr>
              <a:spLocks noChangeShapeType="1"/>
            </p:cNvSpPr>
            <p:nvPr/>
          </p:nvSpPr>
          <p:spPr bwMode="auto">
            <a:xfrm>
              <a:off x="5240" y="1354"/>
              <a:ext cx="1" cy="1012"/>
            </a:xfrm>
            <a:prstGeom prst="line">
              <a:avLst/>
            </a:prstGeom>
            <a:noFill/>
            <a:ln w="0">
              <a:solidFill>
                <a:srgbClr val="000000"/>
              </a:solidFill>
              <a:round/>
              <a:headEnd/>
              <a:tailEnd/>
            </a:ln>
          </p:spPr>
          <p:txBody>
            <a:bodyPr/>
            <a:lstStyle/>
            <a:p>
              <a:endParaRPr lang="en-US"/>
            </a:p>
          </p:txBody>
        </p:sp>
        <p:sp>
          <p:nvSpPr>
            <p:cNvPr id="44161" name="Line 29"/>
            <p:cNvSpPr>
              <a:spLocks noChangeShapeType="1"/>
            </p:cNvSpPr>
            <p:nvPr/>
          </p:nvSpPr>
          <p:spPr bwMode="auto">
            <a:xfrm>
              <a:off x="5358" y="1354"/>
              <a:ext cx="1" cy="1012"/>
            </a:xfrm>
            <a:prstGeom prst="line">
              <a:avLst/>
            </a:prstGeom>
            <a:noFill/>
            <a:ln w="0">
              <a:solidFill>
                <a:srgbClr val="000000"/>
              </a:solidFill>
              <a:round/>
              <a:headEnd/>
              <a:tailEnd/>
            </a:ln>
          </p:spPr>
          <p:txBody>
            <a:bodyPr/>
            <a:lstStyle/>
            <a:p>
              <a:endParaRPr lang="en-US"/>
            </a:p>
          </p:txBody>
        </p:sp>
        <p:sp>
          <p:nvSpPr>
            <p:cNvPr id="44162" name="Line 30"/>
            <p:cNvSpPr>
              <a:spLocks noChangeShapeType="1"/>
            </p:cNvSpPr>
            <p:nvPr/>
          </p:nvSpPr>
          <p:spPr bwMode="auto">
            <a:xfrm>
              <a:off x="5479" y="1354"/>
              <a:ext cx="1" cy="1012"/>
            </a:xfrm>
            <a:prstGeom prst="line">
              <a:avLst/>
            </a:prstGeom>
            <a:noFill/>
            <a:ln w="0">
              <a:solidFill>
                <a:srgbClr val="000000"/>
              </a:solidFill>
              <a:round/>
              <a:headEnd/>
              <a:tailEnd/>
            </a:ln>
          </p:spPr>
          <p:txBody>
            <a:bodyPr/>
            <a:lstStyle/>
            <a:p>
              <a:endParaRPr lang="en-US"/>
            </a:p>
          </p:txBody>
        </p:sp>
        <p:sp>
          <p:nvSpPr>
            <p:cNvPr id="44163" name="Rectangle 31"/>
            <p:cNvSpPr>
              <a:spLocks noChangeArrowheads="1"/>
            </p:cNvSpPr>
            <p:nvPr/>
          </p:nvSpPr>
          <p:spPr bwMode="auto">
            <a:xfrm>
              <a:off x="4278" y="1354"/>
              <a:ext cx="1201" cy="1012"/>
            </a:xfrm>
            <a:prstGeom prst="rect">
              <a:avLst/>
            </a:prstGeom>
            <a:noFill/>
            <a:ln w="6350">
              <a:solidFill>
                <a:srgbClr val="000000"/>
              </a:solidFill>
              <a:miter lim="800000"/>
              <a:headEnd/>
              <a:tailEnd/>
            </a:ln>
          </p:spPr>
          <p:txBody>
            <a:bodyPr/>
            <a:lstStyle/>
            <a:p>
              <a:endParaRPr lang="en-US"/>
            </a:p>
          </p:txBody>
        </p:sp>
        <p:sp>
          <p:nvSpPr>
            <p:cNvPr id="44164" name="Line 32"/>
            <p:cNvSpPr>
              <a:spLocks noChangeShapeType="1"/>
            </p:cNvSpPr>
            <p:nvPr/>
          </p:nvSpPr>
          <p:spPr bwMode="auto">
            <a:xfrm>
              <a:off x="4278" y="1354"/>
              <a:ext cx="1" cy="1012"/>
            </a:xfrm>
            <a:prstGeom prst="line">
              <a:avLst/>
            </a:prstGeom>
            <a:noFill/>
            <a:ln w="0">
              <a:solidFill>
                <a:srgbClr val="000000"/>
              </a:solidFill>
              <a:round/>
              <a:headEnd/>
              <a:tailEnd/>
            </a:ln>
          </p:spPr>
          <p:txBody>
            <a:bodyPr/>
            <a:lstStyle/>
            <a:p>
              <a:endParaRPr lang="en-US"/>
            </a:p>
          </p:txBody>
        </p:sp>
        <p:sp>
          <p:nvSpPr>
            <p:cNvPr id="44165" name="Line 33"/>
            <p:cNvSpPr>
              <a:spLocks noChangeShapeType="1"/>
            </p:cNvSpPr>
            <p:nvPr/>
          </p:nvSpPr>
          <p:spPr bwMode="auto">
            <a:xfrm>
              <a:off x="4266" y="2366"/>
              <a:ext cx="12" cy="1"/>
            </a:xfrm>
            <a:prstGeom prst="line">
              <a:avLst/>
            </a:prstGeom>
            <a:noFill/>
            <a:ln w="0">
              <a:solidFill>
                <a:srgbClr val="000000"/>
              </a:solidFill>
              <a:round/>
              <a:headEnd/>
              <a:tailEnd/>
            </a:ln>
          </p:spPr>
          <p:txBody>
            <a:bodyPr/>
            <a:lstStyle/>
            <a:p>
              <a:endParaRPr lang="en-US"/>
            </a:p>
          </p:txBody>
        </p:sp>
        <p:sp>
          <p:nvSpPr>
            <p:cNvPr id="44166" name="Line 34"/>
            <p:cNvSpPr>
              <a:spLocks noChangeShapeType="1"/>
            </p:cNvSpPr>
            <p:nvPr/>
          </p:nvSpPr>
          <p:spPr bwMode="auto">
            <a:xfrm>
              <a:off x="4266" y="2264"/>
              <a:ext cx="12" cy="1"/>
            </a:xfrm>
            <a:prstGeom prst="line">
              <a:avLst/>
            </a:prstGeom>
            <a:noFill/>
            <a:ln w="0">
              <a:solidFill>
                <a:srgbClr val="000000"/>
              </a:solidFill>
              <a:round/>
              <a:headEnd/>
              <a:tailEnd/>
            </a:ln>
          </p:spPr>
          <p:txBody>
            <a:bodyPr/>
            <a:lstStyle/>
            <a:p>
              <a:endParaRPr lang="en-US"/>
            </a:p>
          </p:txBody>
        </p:sp>
        <p:sp>
          <p:nvSpPr>
            <p:cNvPr id="44167" name="Line 35"/>
            <p:cNvSpPr>
              <a:spLocks noChangeShapeType="1"/>
            </p:cNvSpPr>
            <p:nvPr/>
          </p:nvSpPr>
          <p:spPr bwMode="auto">
            <a:xfrm>
              <a:off x="4266" y="2163"/>
              <a:ext cx="12" cy="1"/>
            </a:xfrm>
            <a:prstGeom prst="line">
              <a:avLst/>
            </a:prstGeom>
            <a:noFill/>
            <a:ln w="0">
              <a:solidFill>
                <a:srgbClr val="000000"/>
              </a:solidFill>
              <a:round/>
              <a:headEnd/>
              <a:tailEnd/>
            </a:ln>
          </p:spPr>
          <p:txBody>
            <a:bodyPr/>
            <a:lstStyle/>
            <a:p>
              <a:endParaRPr lang="en-US"/>
            </a:p>
          </p:txBody>
        </p:sp>
        <p:sp>
          <p:nvSpPr>
            <p:cNvPr id="44168" name="Line 36"/>
            <p:cNvSpPr>
              <a:spLocks noChangeShapeType="1"/>
            </p:cNvSpPr>
            <p:nvPr/>
          </p:nvSpPr>
          <p:spPr bwMode="auto">
            <a:xfrm>
              <a:off x="4266" y="2061"/>
              <a:ext cx="12" cy="1"/>
            </a:xfrm>
            <a:prstGeom prst="line">
              <a:avLst/>
            </a:prstGeom>
            <a:noFill/>
            <a:ln w="0">
              <a:solidFill>
                <a:srgbClr val="000000"/>
              </a:solidFill>
              <a:round/>
              <a:headEnd/>
              <a:tailEnd/>
            </a:ln>
          </p:spPr>
          <p:txBody>
            <a:bodyPr/>
            <a:lstStyle/>
            <a:p>
              <a:endParaRPr lang="en-US"/>
            </a:p>
          </p:txBody>
        </p:sp>
        <p:sp>
          <p:nvSpPr>
            <p:cNvPr id="44169" name="Line 37"/>
            <p:cNvSpPr>
              <a:spLocks noChangeShapeType="1"/>
            </p:cNvSpPr>
            <p:nvPr/>
          </p:nvSpPr>
          <p:spPr bwMode="auto">
            <a:xfrm>
              <a:off x="4266" y="1960"/>
              <a:ext cx="12" cy="1"/>
            </a:xfrm>
            <a:prstGeom prst="line">
              <a:avLst/>
            </a:prstGeom>
            <a:noFill/>
            <a:ln w="0">
              <a:solidFill>
                <a:srgbClr val="000000"/>
              </a:solidFill>
              <a:round/>
              <a:headEnd/>
              <a:tailEnd/>
            </a:ln>
          </p:spPr>
          <p:txBody>
            <a:bodyPr/>
            <a:lstStyle/>
            <a:p>
              <a:endParaRPr lang="en-US"/>
            </a:p>
          </p:txBody>
        </p:sp>
        <p:sp>
          <p:nvSpPr>
            <p:cNvPr id="44170" name="Line 38"/>
            <p:cNvSpPr>
              <a:spLocks noChangeShapeType="1"/>
            </p:cNvSpPr>
            <p:nvPr/>
          </p:nvSpPr>
          <p:spPr bwMode="auto">
            <a:xfrm>
              <a:off x="4266" y="1858"/>
              <a:ext cx="12" cy="1"/>
            </a:xfrm>
            <a:prstGeom prst="line">
              <a:avLst/>
            </a:prstGeom>
            <a:noFill/>
            <a:ln w="0">
              <a:solidFill>
                <a:srgbClr val="000000"/>
              </a:solidFill>
              <a:round/>
              <a:headEnd/>
              <a:tailEnd/>
            </a:ln>
          </p:spPr>
          <p:txBody>
            <a:bodyPr/>
            <a:lstStyle/>
            <a:p>
              <a:endParaRPr lang="en-US"/>
            </a:p>
          </p:txBody>
        </p:sp>
        <p:sp>
          <p:nvSpPr>
            <p:cNvPr id="44171" name="Line 39"/>
            <p:cNvSpPr>
              <a:spLocks noChangeShapeType="1"/>
            </p:cNvSpPr>
            <p:nvPr/>
          </p:nvSpPr>
          <p:spPr bwMode="auto">
            <a:xfrm>
              <a:off x="4266" y="1760"/>
              <a:ext cx="12" cy="1"/>
            </a:xfrm>
            <a:prstGeom prst="line">
              <a:avLst/>
            </a:prstGeom>
            <a:noFill/>
            <a:ln w="0">
              <a:solidFill>
                <a:srgbClr val="000000"/>
              </a:solidFill>
              <a:round/>
              <a:headEnd/>
              <a:tailEnd/>
            </a:ln>
          </p:spPr>
          <p:txBody>
            <a:bodyPr/>
            <a:lstStyle/>
            <a:p>
              <a:endParaRPr lang="en-US"/>
            </a:p>
          </p:txBody>
        </p:sp>
        <p:sp>
          <p:nvSpPr>
            <p:cNvPr id="44172" name="Line 40"/>
            <p:cNvSpPr>
              <a:spLocks noChangeShapeType="1"/>
            </p:cNvSpPr>
            <p:nvPr/>
          </p:nvSpPr>
          <p:spPr bwMode="auto">
            <a:xfrm>
              <a:off x="4266" y="1659"/>
              <a:ext cx="12" cy="1"/>
            </a:xfrm>
            <a:prstGeom prst="line">
              <a:avLst/>
            </a:prstGeom>
            <a:noFill/>
            <a:ln w="0">
              <a:solidFill>
                <a:srgbClr val="000000"/>
              </a:solidFill>
              <a:round/>
              <a:headEnd/>
              <a:tailEnd/>
            </a:ln>
          </p:spPr>
          <p:txBody>
            <a:bodyPr/>
            <a:lstStyle/>
            <a:p>
              <a:endParaRPr lang="en-US"/>
            </a:p>
          </p:txBody>
        </p:sp>
        <p:sp>
          <p:nvSpPr>
            <p:cNvPr id="44173" name="Line 41"/>
            <p:cNvSpPr>
              <a:spLocks noChangeShapeType="1"/>
            </p:cNvSpPr>
            <p:nvPr/>
          </p:nvSpPr>
          <p:spPr bwMode="auto">
            <a:xfrm>
              <a:off x="4266" y="1557"/>
              <a:ext cx="12" cy="1"/>
            </a:xfrm>
            <a:prstGeom prst="line">
              <a:avLst/>
            </a:prstGeom>
            <a:noFill/>
            <a:ln w="0">
              <a:solidFill>
                <a:srgbClr val="000000"/>
              </a:solidFill>
              <a:round/>
              <a:headEnd/>
              <a:tailEnd/>
            </a:ln>
          </p:spPr>
          <p:txBody>
            <a:bodyPr/>
            <a:lstStyle/>
            <a:p>
              <a:endParaRPr lang="en-US"/>
            </a:p>
          </p:txBody>
        </p:sp>
        <p:sp>
          <p:nvSpPr>
            <p:cNvPr id="44174" name="Line 42"/>
            <p:cNvSpPr>
              <a:spLocks noChangeShapeType="1"/>
            </p:cNvSpPr>
            <p:nvPr/>
          </p:nvSpPr>
          <p:spPr bwMode="auto">
            <a:xfrm>
              <a:off x="4266" y="1456"/>
              <a:ext cx="12" cy="1"/>
            </a:xfrm>
            <a:prstGeom prst="line">
              <a:avLst/>
            </a:prstGeom>
            <a:noFill/>
            <a:ln w="0">
              <a:solidFill>
                <a:srgbClr val="000000"/>
              </a:solidFill>
              <a:round/>
              <a:headEnd/>
              <a:tailEnd/>
            </a:ln>
          </p:spPr>
          <p:txBody>
            <a:bodyPr/>
            <a:lstStyle/>
            <a:p>
              <a:endParaRPr lang="en-US"/>
            </a:p>
          </p:txBody>
        </p:sp>
        <p:sp>
          <p:nvSpPr>
            <p:cNvPr id="44175" name="Line 43"/>
            <p:cNvSpPr>
              <a:spLocks noChangeShapeType="1"/>
            </p:cNvSpPr>
            <p:nvPr/>
          </p:nvSpPr>
          <p:spPr bwMode="auto">
            <a:xfrm>
              <a:off x="4266" y="1354"/>
              <a:ext cx="12" cy="1"/>
            </a:xfrm>
            <a:prstGeom prst="line">
              <a:avLst/>
            </a:prstGeom>
            <a:noFill/>
            <a:ln w="0">
              <a:solidFill>
                <a:srgbClr val="000000"/>
              </a:solidFill>
              <a:round/>
              <a:headEnd/>
              <a:tailEnd/>
            </a:ln>
          </p:spPr>
          <p:txBody>
            <a:bodyPr/>
            <a:lstStyle/>
            <a:p>
              <a:endParaRPr lang="en-US"/>
            </a:p>
          </p:txBody>
        </p:sp>
        <p:sp>
          <p:nvSpPr>
            <p:cNvPr id="44176" name="Line 44"/>
            <p:cNvSpPr>
              <a:spLocks noChangeShapeType="1"/>
            </p:cNvSpPr>
            <p:nvPr/>
          </p:nvSpPr>
          <p:spPr bwMode="auto">
            <a:xfrm>
              <a:off x="4278" y="2366"/>
              <a:ext cx="1201" cy="1"/>
            </a:xfrm>
            <a:prstGeom prst="line">
              <a:avLst/>
            </a:prstGeom>
            <a:noFill/>
            <a:ln w="0">
              <a:solidFill>
                <a:srgbClr val="000000"/>
              </a:solidFill>
              <a:round/>
              <a:headEnd/>
              <a:tailEnd/>
            </a:ln>
          </p:spPr>
          <p:txBody>
            <a:bodyPr/>
            <a:lstStyle/>
            <a:p>
              <a:endParaRPr lang="en-US"/>
            </a:p>
          </p:txBody>
        </p:sp>
        <p:sp>
          <p:nvSpPr>
            <p:cNvPr id="44177" name="Line 45"/>
            <p:cNvSpPr>
              <a:spLocks noChangeShapeType="1"/>
            </p:cNvSpPr>
            <p:nvPr/>
          </p:nvSpPr>
          <p:spPr bwMode="auto">
            <a:xfrm flipV="1">
              <a:off x="4278" y="2366"/>
              <a:ext cx="1" cy="13"/>
            </a:xfrm>
            <a:prstGeom prst="line">
              <a:avLst/>
            </a:prstGeom>
            <a:noFill/>
            <a:ln w="0">
              <a:solidFill>
                <a:srgbClr val="000000"/>
              </a:solidFill>
              <a:round/>
              <a:headEnd/>
              <a:tailEnd/>
            </a:ln>
          </p:spPr>
          <p:txBody>
            <a:bodyPr/>
            <a:lstStyle/>
            <a:p>
              <a:endParaRPr lang="en-US"/>
            </a:p>
          </p:txBody>
        </p:sp>
        <p:sp>
          <p:nvSpPr>
            <p:cNvPr id="44178" name="Line 46"/>
            <p:cNvSpPr>
              <a:spLocks noChangeShapeType="1"/>
            </p:cNvSpPr>
            <p:nvPr/>
          </p:nvSpPr>
          <p:spPr bwMode="auto">
            <a:xfrm flipV="1">
              <a:off x="4399" y="2366"/>
              <a:ext cx="1" cy="13"/>
            </a:xfrm>
            <a:prstGeom prst="line">
              <a:avLst/>
            </a:prstGeom>
            <a:noFill/>
            <a:ln w="0">
              <a:solidFill>
                <a:srgbClr val="000000"/>
              </a:solidFill>
              <a:round/>
              <a:headEnd/>
              <a:tailEnd/>
            </a:ln>
          </p:spPr>
          <p:txBody>
            <a:bodyPr/>
            <a:lstStyle/>
            <a:p>
              <a:endParaRPr lang="en-US"/>
            </a:p>
          </p:txBody>
        </p:sp>
        <p:sp>
          <p:nvSpPr>
            <p:cNvPr id="44179" name="Line 47"/>
            <p:cNvSpPr>
              <a:spLocks noChangeShapeType="1"/>
            </p:cNvSpPr>
            <p:nvPr/>
          </p:nvSpPr>
          <p:spPr bwMode="auto">
            <a:xfrm flipV="1">
              <a:off x="4516" y="2366"/>
              <a:ext cx="1" cy="13"/>
            </a:xfrm>
            <a:prstGeom prst="line">
              <a:avLst/>
            </a:prstGeom>
            <a:noFill/>
            <a:ln w="0">
              <a:solidFill>
                <a:srgbClr val="000000"/>
              </a:solidFill>
              <a:round/>
              <a:headEnd/>
              <a:tailEnd/>
            </a:ln>
          </p:spPr>
          <p:txBody>
            <a:bodyPr/>
            <a:lstStyle/>
            <a:p>
              <a:endParaRPr lang="en-US"/>
            </a:p>
          </p:txBody>
        </p:sp>
        <p:sp>
          <p:nvSpPr>
            <p:cNvPr id="44180" name="Line 48"/>
            <p:cNvSpPr>
              <a:spLocks noChangeShapeType="1"/>
            </p:cNvSpPr>
            <p:nvPr/>
          </p:nvSpPr>
          <p:spPr bwMode="auto">
            <a:xfrm flipV="1">
              <a:off x="4638" y="2366"/>
              <a:ext cx="1" cy="13"/>
            </a:xfrm>
            <a:prstGeom prst="line">
              <a:avLst/>
            </a:prstGeom>
            <a:noFill/>
            <a:ln w="0">
              <a:solidFill>
                <a:srgbClr val="000000"/>
              </a:solidFill>
              <a:round/>
              <a:headEnd/>
              <a:tailEnd/>
            </a:ln>
          </p:spPr>
          <p:txBody>
            <a:bodyPr/>
            <a:lstStyle/>
            <a:p>
              <a:endParaRPr lang="en-US"/>
            </a:p>
          </p:txBody>
        </p:sp>
        <p:sp>
          <p:nvSpPr>
            <p:cNvPr id="44181" name="Line 49"/>
            <p:cNvSpPr>
              <a:spLocks noChangeShapeType="1"/>
            </p:cNvSpPr>
            <p:nvPr/>
          </p:nvSpPr>
          <p:spPr bwMode="auto">
            <a:xfrm flipV="1">
              <a:off x="4759" y="2366"/>
              <a:ext cx="1" cy="13"/>
            </a:xfrm>
            <a:prstGeom prst="line">
              <a:avLst/>
            </a:prstGeom>
            <a:noFill/>
            <a:ln w="0">
              <a:solidFill>
                <a:srgbClr val="000000"/>
              </a:solidFill>
              <a:round/>
              <a:headEnd/>
              <a:tailEnd/>
            </a:ln>
          </p:spPr>
          <p:txBody>
            <a:bodyPr/>
            <a:lstStyle/>
            <a:p>
              <a:endParaRPr lang="en-US"/>
            </a:p>
          </p:txBody>
        </p:sp>
        <p:sp>
          <p:nvSpPr>
            <p:cNvPr id="44182" name="Line 50"/>
            <p:cNvSpPr>
              <a:spLocks noChangeShapeType="1"/>
            </p:cNvSpPr>
            <p:nvPr/>
          </p:nvSpPr>
          <p:spPr bwMode="auto">
            <a:xfrm flipV="1">
              <a:off x="4880" y="2366"/>
              <a:ext cx="1" cy="13"/>
            </a:xfrm>
            <a:prstGeom prst="line">
              <a:avLst/>
            </a:prstGeom>
            <a:noFill/>
            <a:ln w="0">
              <a:solidFill>
                <a:srgbClr val="000000"/>
              </a:solidFill>
              <a:round/>
              <a:headEnd/>
              <a:tailEnd/>
            </a:ln>
          </p:spPr>
          <p:txBody>
            <a:bodyPr/>
            <a:lstStyle/>
            <a:p>
              <a:endParaRPr lang="en-US"/>
            </a:p>
          </p:txBody>
        </p:sp>
        <p:sp>
          <p:nvSpPr>
            <p:cNvPr id="44183" name="Line 51"/>
            <p:cNvSpPr>
              <a:spLocks noChangeShapeType="1"/>
            </p:cNvSpPr>
            <p:nvPr/>
          </p:nvSpPr>
          <p:spPr bwMode="auto">
            <a:xfrm flipV="1">
              <a:off x="4998" y="2366"/>
              <a:ext cx="1" cy="13"/>
            </a:xfrm>
            <a:prstGeom prst="line">
              <a:avLst/>
            </a:prstGeom>
            <a:noFill/>
            <a:ln w="0">
              <a:solidFill>
                <a:srgbClr val="000000"/>
              </a:solidFill>
              <a:round/>
              <a:headEnd/>
              <a:tailEnd/>
            </a:ln>
          </p:spPr>
          <p:txBody>
            <a:bodyPr/>
            <a:lstStyle/>
            <a:p>
              <a:endParaRPr lang="en-US"/>
            </a:p>
          </p:txBody>
        </p:sp>
        <p:sp>
          <p:nvSpPr>
            <p:cNvPr id="44184" name="Line 52"/>
            <p:cNvSpPr>
              <a:spLocks noChangeShapeType="1"/>
            </p:cNvSpPr>
            <p:nvPr/>
          </p:nvSpPr>
          <p:spPr bwMode="auto">
            <a:xfrm flipV="1">
              <a:off x="5119" y="2366"/>
              <a:ext cx="1" cy="13"/>
            </a:xfrm>
            <a:prstGeom prst="line">
              <a:avLst/>
            </a:prstGeom>
            <a:noFill/>
            <a:ln w="0">
              <a:solidFill>
                <a:srgbClr val="000000"/>
              </a:solidFill>
              <a:round/>
              <a:headEnd/>
              <a:tailEnd/>
            </a:ln>
          </p:spPr>
          <p:txBody>
            <a:bodyPr/>
            <a:lstStyle/>
            <a:p>
              <a:endParaRPr lang="en-US"/>
            </a:p>
          </p:txBody>
        </p:sp>
        <p:sp>
          <p:nvSpPr>
            <p:cNvPr id="44185" name="Line 53"/>
            <p:cNvSpPr>
              <a:spLocks noChangeShapeType="1"/>
            </p:cNvSpPr>
            <p:nvPr/>
          </p:nvSpPr>
          <p:spPr bwMode="auto">
            <a:xfrm flipV="1">
              <a:off x="5240" y="2366"/>
              <a:ext cx="1" cy="13"/>
            </a:xfrm>
            <a:prstGeom prst="line">
              <a:avLst/>
            </a:prstGeom>
            <a:noFill/>
            <a:ln w="0">
              <a:solidFill>
                <a:srgbClr val="000000"/>
              </a:solidFill>
              <a:round/>
              <a:headEnd/>
              <a:tailEnd/>
            </a:ln>
          </p:spPr>
          <p:txBody>
            <a:bodyPr/>
            <a:lstStyle/>
            <a:p>
              <a:endParaRPr lang="en-US"/>
            </a:p>
          </p:txBody>
        </p:sp>
        <p:sp>
          <p:nvSpPr>
            <p:cNvPr id="44186" name="Line 54"/>
            <p:cNvSpPr>
              <a:spLocks noChangeShapeType="1"/>
            </p:cNvSpPr>
            <p:nvPr/>
          </p:nvSpPr>
          <p:spPr bwMode="auto">
            <a:xfrm flipV="1">
              <a:off x="5358" y="2366"/>
              <a:ext cx="1" cy="13"/>
            </a:xfrm>
            <a:prstGeom prst="line">
              <a:avLst/>
            </a:prstGeom>
            <a:noFill/>
            <a:ln w="0">
              <a:solidFill>
                <a:srgbClr val="000000"/>
              </a:solidFill>
              <a:round/>
              <a:headEnd/>
              <a:tailEnd/>
            </a:ln>
          </p:spPr>
          <p:txBody>
            <a:bodyPr/>
            <a:lstStyle/>
            <a:p>
              <a:endParaRPr lang="en-US"/>
            </a:p>
          </p:txBody>
        </p:sp>
        <p:sp>
          <p:nvSpPr>
            <p:cNvPr id="44187" name="Line 55"/>
            <p:cNvSpPr>
              <a:spLocks noChangeShapeType="1"/>
            </p:cNvSpPr>
            <p:nvPr/>
          </p:nvSpPr>
          <p:spPr bwMode="auto">
            <a:xfrm flipV="1">
              <a:off x="5479" y="2366"/>
              <a:ext cx="1" cy="13"/>
            </a:xfrm>
            <a:prstGeom prst="line">
              <a:avLst/>
            </a:prstGeom>
            <a:noFill/>
            <a:ln w="0">
              <a:solidFill>
                <a:srgbClr val="000000"/>
              </a:solidFill>
              <a:round/>
              <a:headEnd/>
              <a:tailEnd/>
            </a:ln>
          </p:spPr>
          <p:txBody>
            <a:bodyPr/>
            <a:lstStyle/>
            <a:p>
              <a:endParaRPr lang="en-US"/>
            </a:p>
          </p:txBody>
        </p:sp>
        <p:sp>
          <p:nvSpPr>
            <p:cNvPr id="44188"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round/>
              <a:headEnd/>
              <a:tailEnd/>
            </a:ln>
          </p:spPr>
          <p:txBody>
            <a:bodyPr/>
            <a:lstStyle/>
            <a:p>
              <a:endParaRPr lang="en-US"/>
            </a:p>
          </p:txBody>
        </p:sp>
        <p:sp>
          <p:nvSpPr>
            <p:cNvPr id="44189"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190"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4191"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192"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193"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94"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195"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4196"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97"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98"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en-US"/>
            </a:p>
          </p:txBody>
        </p:sp>
        <p:sp>
          <p:nvSpPr>
            <p:cNvPr id="44199"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en-US"/>
            </a:p>
          </p:txBody>
        </p:sp>
        <p:sp>
          <p:nvSpPr>
            <p:cNvPr id="44200" name="Rectangle 68"/>
            <p:cNvSpPr>
              <a:spLocks noChangeArrowheads="1"/>
            </p:cNvSpPr>
            <p:nvPr/>
          </p:nvSpPr>
          <p:spPr bwMode="auto">
            <a:xfrm>
              <a:off x="4221" y="2336"/>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201" name="Rectangle 69"/>
            <p:cNvSpPr>
              <a:spLocks noChangeArrowheads="1"/>
            </p:cNvSpPr>
            <p:nvPr/>
          </p:nvSpPr>
          <p:spPr bwMode="auto">
            <a:xfrm>
              <a:off x="4221" y="2235"/>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202" name="Rectangle 70"/>
            <p:cNvSpPr>
              <a:spLocks noChangeArrowheads="1"/>
            </p:cNvSpPr>
            <p:nvPr/>
          </p:nvSpPr>
          <p:spPr bwMode="auto">
            <a:xfrm>
              <a:off x="4221" y="2133"/>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203" name="Rectangle 71"/>
            <p:cNvSpPr>
              <a:spLocks noChangeArrowheads="1"/>
            </p:cNvSpPr>
            <p:nvPr/>
          </p:nvSpPr>
          <p:spPr bwMode="auto">
            <a:xfrm>
              <a:off x="4221" y="2032"/>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204" name="Rectangle 72"/>
            <p:cNvSpPr>
              <a:spLocks noChangeArrowheads="1"/>
            </p:cNvSpPr>
            <p:nvPr/>
          </p:nvSpPr>
          <p:spPr bwMode="auto">
            <a:xfrm>
              <a:off x="4221" y="1930"/>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205" name="Rectangle 73"/>
            <p:cNvSpPr>
              <a:spLocks noChangeArrowheads="1"/>
            </p:cNvSpPr>
            <p:nvPr/>
          </p:nvSpPr>
          <p:spPr bwMode="auto">
            <a:xfrm>
              <a:off x="4221" y="1828"/>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206" name="Rectangle 74"/>
            <p:cNvSpPr>
              <a:spLocks noChangeArrowheads="1"/>
            </p:cNvSpPr>
            <p:nvPr/>
          </p:nvSpPr>
          <p:spPr bwMode="auto">
            <a:xfrm>
              <a:off x="4221" y="1731"/>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207" name="Rectangle 75"/>
            <p:cNvSpPr>
              <a:spLocks noChangeArrowheads="1"/>
            </p:cNvSpPr>
            <p:nvPr/>
          </p:nvSpPr>
          <p:spPr bwMode="auto">
            <a:xfrm>
              <a:off x="4221" y="1629"/>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208" name="Rectangle 76"/>
            <p:cNvSpPr>
              <a:spLocks noChangeArrowheads="1"/>
            </p:cNvSpPr>
            <p:nvPr/>
          </p:nvSpPr>
          <p:spPr bwMode="auto">
            <a:xfrm>
              <a:off x="4221" y="1528"/>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209" name="Rectangle 77"/>
            <p:cNvSpPr>
              <a:spLocks noChangeArrowheads="1"/>
            </p:cNvSpPr>
            <p:nvPr/>
          </p:nvSpPr>
          <p:spPr bwMode="auto">
            <a:xfrm>
              <a:off x="4221" y="1426"/>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210" name="Rectangle 78"/>
            <p:cNvSpPr>
              <a:spLocks noChangeArrowheads="1"/>
            </p:cNvSpPr>
            <p:nvPr/>
          </p:nvSpPr>
          <p:spPr bwMode="auto">
            <a:xfrm>
              <a:off x="4197" y="1324"/>
              <a:ext cx="73"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211" name="Rectangle 79"/>
            <p:cNvSpPr>
              <a:spLocks noChangeArrowheads="1"/>
            </p:cNvSpPr>
            <p:nvPr/>
          </p:nvSpPr>
          <p:spPr bwMode="auto">
            <a:xfrm>
              <a:off x="426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212" name="Rectangle 80"/>
            <p:cNvSpPr>
              <a:spLocks noChangeArrowheads="1"/>
            </p:cNvSpPr>
            <p:nvPr/>
          </p:nvSpPr>
          <p:spPr bwMode="auto">
            <a:xfrm>
              <a:off x="4387"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213" name="Rectangle 81"/>
            <p:cNvSpPr>
              <a:spLocks noChangeArrowheads="1"/>
            </p:cNvSpPr>
            <p:nvPr/>
          </p:nvSpPr>
          <p:spPr bwMode="auto">
            <a:xfrm>
              <a:off x="4504"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214" name="Rectangle 82"/>
            <p:cNvSpPr>
              <a:spLocks noChangeArrowheads="1"/>
            </p:cNvSpPr>
            <p:nvPr/>
          </p:nvSpPr>
          <p:spPr bwMode="auto">
            <a:xfrm>
              <a:off x="462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215" name="Rectangle 83"/>
            <p:cNvSpPr>
              <a:spLocks noChangeArrowheads="1"/>
            </p:cNvSpPr>
            <p:nvPr/>
          </p:nvSpPr>
          <p:spPr bwMode="auto">
            <a:xfrm>
              <a:off x="4747"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216" name="Rectangle 84"/>
            <p:cNvSpPr>
              <a:spLocks noChangeArrowheads="1"/>
            </p:cNvSpPr>
            <p:nvPr/>
          </p:nvSpPr>
          <p:spPr bwMode="auto">
            <a:xfrm>
              <a:off x="4868"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217" name="Rectangle 85"/>
            <p:cNvSpPr>
              <a:spLocks noChangeArrowheads="1"/>
            </p:cNvSpPr>
            <p:nvPr/>
          </p:nvSpPr>
          <p:spPr bwMode="auto">
            <a:xfrm>
              <a:off x="498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218" name="Rectangle 86"/>
            <p:cNvSpPr>
              <a:spLocks noChangeArrowheads="1"/>
            </p:cNvSpPr>
            <p:nvPr/>
          </p:nvSpPr>
          <p:spPr bwMode="auto">
            <a:xfrm>
              <a:off x="5107"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219" name="Rectangle 87"/>
            <p:cNvSpPr>
              <a:spLocks noChangeArrowheads="1"/>
            </p:cNvSpPr>
            <p:nvPr/>
          </p:nvSpPr>
          <p:spPr bwMode="auto">
            <a:xfrm>
              <a:off x="5228"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220" name="Rectangle 88"/>
            <p:cNvSpPr>
              <a:spLocks noChangeArrowheads="1"/>
            </p:cNvSpPr>
            <p:nvPr/>
          </p:nvSpPr>
          <p:spPr bwMode="auto">
            <a:xfrm>
              <a:off x="534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221" name="Rectangle 89"/>
            <p:cNvSpPr>
              <a:spLocks noChangeArrowheads="1"/>
            </p:cNvSpPr>
            <p:nvPr/>
          </p:nvSpPr>
          <p:spPr bwMode="auto">
            <a:xfrm>
              <a:off x="5455" y="2404"/>
              <a:ext cx="73"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222" name="Rectangle 90"/>
            <p:cNvSpPr>
              <a:spLocks noChangeArrowheads="1"/>
            </p:cNvSpPr>
            <p:nvPr/>
          </p:nvSpPr>
          <p:spPr bwMode="auto">
            <a:xfrm>
              <a:off x="4144" y="1265"/>
              <a:ext cx="1400" cy="1254"/>
            </a:xfrm>
            <a:prstGeom prst="rect">
              <a:avLst/>
            </a:prstGeom>
            <a:noFill/>
            <a:ln w="0">
              <a:solidFill>
                <a:srgbClr val="000000"/>
              </a:solidFill>
              <a:miter lim="800000"/>
              <a:headEnd/>
              <a:tailEnd/>
            </a:ln>
          </p:spPr>
          <p:txBody>
            <a:bodyPr/>
            <a:lstStyle/>
            <a:p>
              <a:endParaRPr lang="en-US"/>
            </a:p>
          </p:txBody>
        </p:sp>
        <p:sp>
          <p:nvSpPr>
            <p:cNvPr id="44223" name="Freeform 91"/>
            <p:cNvSpPr>
              <a:spLocks/>
            </p:cNvSpPr>
            <p:nvPr/>
          </p:nvSpPr>
          <p:spPr bwMode="auto">
            <a:xfrm>
              <a:off x="4426" y="1447"/>
              <a:ext cx="573" cy="873"/>
            </a:xfrm>
            <a:custGeom>
              <a:avLst/>
              <a:gdLst>
                <a:gd name="T0" fmla="*/ 348 w 852"/>
                <a:gd name="T1" fmla="*/ 194 h 1260"/>
                <a:gd name="T2" fmla="*/ 264 w 852"/>
                <a:gd name="T3" fmla="*/ 25 h 1260"/>
                <a:gd name="T4" fmla="*/ 159 w 852"/>
                <a:gd name="T5" fmla="*/ 15 h 1260"/>
                <a:gd name="T6" fmla="*/ 89 w 852"/>
                <a:gd name="T7" fmla="*/ 51 h 1260"/>
                <a:gd name="T8" fmla="*/ 0 w 852"/>
                <a:gd name="T9" fmla="*/ 256 h 1260"/>
                <a:gd name="T10" fmla="*/ 30 w 852"/>
                <a:gd name="T11" fmla="*/ 477 h 1260"/>
                <a:gd name="T12" fmla="*/ 243 w 852"/>
                <a:gd name="T13" fmla="*/ 774 h 1260"/>
                <a:gd name="T14" fmla="*/ 289 w 852"/>
                <a:gd name="T15" fmla="*/ 789 h 1260"/>
                <a:gd name="T16" fmla="*/ 303 w 852"/>
                <a:gd name="T17" fmla="*/ 800 h 1260"/>
                <a:gd name="T18" fmla="*/ 353 w 852"/>
                <a:gd name="T19" fmla="*/ 815 h 1260"/>
                <a:gd name="T20" fmla="*/ 418 w 852"/>
                <a:gd name="T21" fmla="*/ 851 h 1260"/>
                <a:gd name="T22" fmla="*/ 533 w 852"/>
                <a:gd name="T23" fmla="*/ 861 h 1260"/>
                <a:gd name="T24" fmla="*/ 528 w 852"/>
                <a:gd name="T25" fmla="*/ 707 h 1260"/>
                <a:gd name="T26" fmla="*/ 503 w 852"/>
                <a:gd name="T27" fmla="*/ 661 h 1260"/>
                <a:gd name="T28" fmla="*/ 463 w 852"/>
                <a:gd name="T29" fmla="*/ 594 h 1260"/>
                <a:gd name="T30" fmla="*/ 418 w 852"/>
                <a:gd name="T31" fmla="*/ 528 h 1260"/>
                <a:gd name="T32" fmla="*/ 408 w 852"/>
                <a:gd name="T33" fmla="*/ 507 h 1260"/>
                <a:gd name="T34" fmla="*/ 398 w 852"/>
                <a:gd name="T35" fmla="*/ 492 h 1260"/>
                <a:gd name="T36" fmla="*/ 373 w 852"/>
                <a:gd name="T37" fmla="*/ 446 h 1260"/>
                <a:gd name="T38" fmla="*/ 363 w 852"/>
                <a:gd name="T39" fmla="*/ 430 h 1260"/>
                <a:gd name="T40" fmla="*/ 348 w 852"/>
                <a:gd name="T41" fmla="*/ 194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p:spPr>
          <p:txBody>
            <a:bodyPr wrap="none" anchor="ctr">
              <a:spAutoFit/>
            </a:bodyPr>
            <a:lstStyle/>
            <a:p>
              <a:endParaRPr lang="en-US"/>
            </a:p>
          </p:txBody>
        </p:sp>
        <p:sp>
          <p:nvSpPr>
            <p:cNvPr id="44224" name="Freeform 92"/>
            <p:cNvSpPr>
              <a:spLocks/>
            </p:cNvSpPr>
            <p:nvPr/>
          </p:nvSpPr>
          <p:spPr bwMode="auto">
            <a:xfrm>
              <a:off x="4846" y="1713"/>
              <a:ext cx="516" cy="436"/>
            </a:xfrm>
            <a:custGeom>
              <a:avLst/>
              <a:gdLst>
                <a:gd name="T0" fmla="*/ 123 w 768"/>
                <a:gd name="T1" fmla="*/ 46 h 630"/>
                <a:gd name="T2" fmla="*/ 48 w 768"/>
                <a:gd name="T3" fmla="*/ 51 h 630"/>
                <a:gd name="T4" fmla="*/ 3 w 768"/>
                <a:gd name="T5" fmla="*/ 118 h 630"/>
                <a:gd name="T6" fmla="*/ 9 w 768"/>
                <a:gd name="T7" fmla="*/ 215 h 630"/>
                <a:gd name="T8" fmla="*/ 38 w 768"/>
                <a:gd name="T9" fmla="*/ 246 h 630"/>
                <a:gd name="T10" fmla="*/ 73 w 768"/>
                <a:gd name="T11" fmla="*/ 287 h 630"/>
                <a:gd name="T12" fmla="*/ 158 w 768"/>
                <a:gd name="T13" fmla="*/ 379 h 630"/>
                <a:gd name="T14" fmla="*/ 173 w 768"/>
                <a:gd name="T15" fmla="*/ 394 h 630"/>
                <a:gd name="T16" fmla="*/ 222 w 768"/>
                <a:gd name="T17" fmla="*/ 410 h 630"/>
                <a:gd name="T18" fmla="*/ 302 w 768"/>
                <a:gd name="T19" fmla="*/ 436 h 630"/>
                <a:gd name="T20" fmla="*/ 402 w 768"/>
                <a:gd name="T21" fmla="*/ 420 h 630"/>
                <a:gd name="T22" fmla="*/ 441 w 768"/>
                <a:gd name="T23" fmla="*/ 405 h 630"/>
                <a:gd name="T24" fmla="*/ 462 w 768"/>
                <a:gd name="T25" fmla="*/ 369 h 630"/>
                <a:gd name="T26" fmla="*/ 482 w 768"/>
                <a:gd name="T27" fmla="*/ 328 h 630"/>
                <a:gd name="T28" fmla="*/ 486 w 768"/>
                <a:gd name="T29" fmla="*/ 302 h 630"/>
                <a:gd name="T30" fmla="*/ 497 w 768"/>
                <a:gd name="T31" fmla="*/ 287 h 630"/>
                <a:gd name="T32" fmla="*/ 516 w 768"/>
                <a:gd name="T33" fmla="*/ 205 h 630"/>
                <a:gd name="T34" fmla="*/ 511 w 768"/>
                <a:gd name="T35" fmla="*/ 123 h 630"/>
                <a:gd name="T36" fmla="*/ 486 w 768"/>
                <a:gd name="T37" fmla="*/ 77 h 630"/>
                <a:gd name="T38" fmla="*/ 312 w 768"/>
                <a:gd name="T39" fmla="*/ 0 h 630"/>
                <a:gd name="T40" fmla="*/ 138 w 768"/>
                <a:gd name="T41" fmla="*/ 21 h 630"/>
                <a:gd name="T42" fmla="*/ 123 w 768"/>
                <a:gd name="T43" fmla="*/ 46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p:spPr>
          <p:txBody>
            <a:bodyPr wrap="none" anchor="ctr">
              <a:spAutoFit/>
            </a:bodyPr>
            <a:lstStyle/>
            <a:p>
              <a:endParaRPr lang="en-US"/>
            </a:p>
          </p:txBody>
        </p:sp>
      </p:grpSp>
      <p:sp>
        <p:nvSpPr>
          <p:cNvPr id="44042" name="Line 93"/>
          <p:cNvSpPr>
            <a:spLocks noChangeShapeType="1"/>
          </p:cNvSpPr>
          <p:nvPr/>
        </p:nvSpPr>
        <p:spPr bwMode="auto">
          <a:xfrm>
            <a:off x="5638800" y="2971800"/>
            <a:ext cx="685800" cy="0"/>
          </a:xfrm>
          <a:prstGeom prst="line">
            <a:avLst/>
          </a:prstGeom>
          <a:noFill/>
          <a:ln w="9525">
            <a:solidFill>
              <a:schemeClr val="tx1"/>
            </a:solidFill>
            <a:round/>
            <a:headEnd/>
            <a:tailEnd type="triangle" w="med" len="med"/>
          </a:ln>
        </p:spPr>
        <p:txBody>
          <a:bodyPr wrap="none" anchor="ctr"/>
          <a:lstStyle/>
          <a:p>
            <a:endParaRPr lang="en-US"/>
          </a:p>
        </p:txBody>
      </p:sp>
      <p:grpSp>
        <p:nvGrpSpPr>
          <p:cNvPr id="44043" name="Group 94"/>
          <p:cNvGrpSpPr>
            <a:grpSpLocks/>
          </p:cNvGrpSpPr>
          <p:nvPr/>
        </p:nvGrpSpPr>
        <p:grpSpPr bwMode="auto">
          <a:xfrm>
            <a:off x="6629400" y="4114800"/>
            <a:ext cx="2286000" cy="2286000"/>
            <a:chOff x="3312" y="2640"/>
            <a:chExt cx="1440" cy="1440"/>
          </a:xfrm>
        </p:grpSpPr>
        <p:graphicFrame>
          <p:nvGraphicFramePr>
            <p:cNvPr id="44035" name="Object 9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3075" name="Worksheet" r:id="rId5" imgW="4038840" imgH="3465000" progId="Excel.Sheet.8">
                    <p:embed/>
                  </p:oleObj>
                </mc:Choice>
                <mc:Fallback>
                  <p:oleObj name="Worksheet" r:id="rId5" imgW="4038840" imgH="3465000" progId="Excel.Sheet.8">
                    <p:embed/>
                    <p:pic>
                      <p:nvPicPr>
                        <p:cNvPr id="44035"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4140"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p:spPr>
          <p:txBody>
            <a:bodyPr wrap="none" anchor="ctr"/>
            <a:lstStyle/>
            <a:p>
              <a:endParaRPr lang="en-US"/>
            </a:p>
          </p:txBody>
        </p:sp>
      </p:grpSp>
      <p:grpSp>
        <p:nvGrpSpPr>
          <p:cNvPr id="44044" name="Group 97"/>
          <p:cNvGrpSpPr>
            <a:grpSpLocks/>
          </p:cNvGrpSpPr>
          <p:nvPr/>
        </p:nvGrpSpPr>
        <p:grpSpPr bwMode="auto">
          <a:xfrm>
            <a:off x="3276600" y="4419600"/>
            <a:ext cx="3200400" cy="1981200"/>
            <a:chOff x="1200" y="2832"/>
            <a:chExt cx="2016" cy="1248"/>
          </a:xfrm>
        </p:grpSpPr>
        <p:grpSp>
          <p:nvGrpSpPr>
            <p:cNvPr id="44136" name="Group 98"/>
            <p:cNvGrpSpPr>
              <a:grpSpLocks/>
            </p:cNvGrpSpPr>
            <p:nvPr/>
          </p:nvGrpSpPr>
          <p:grpSpPr bwMode="auto">
            <a:xfrm>
              <a:off x="1200" y="2832"/>
              <a:ext cx="1440" cy="1248"/>
              <a:chOff x="3108" y="2256"/>
              <a:chExt cx="2148" cy="1872"/>
            </a:xfrm>
          </p:grpSpPr>
          <p:graphicFrame>
            <p:nvGraphicFramePr>
              <p:cNvPr id="44034" name="Object 9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3076" name="Worksheet" r:id="rId7" imgW="4027680" imgH="3453840" progId="Excel.Sheet.8">
                      <p:embed/>
                    </p:oleObj>
                  </mc:Choice>
                  <mc:Fallback>
                    <p:oleObj name="Worksheet" r:id="rId7" imgW="4027680" imgH="3453840" progId="Excel.Sheet.8">
                      <p:embed/>
                      <p:pic>
                        <p:nvPicPr>
                          <p:cNvPr id="44034" name="Object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4138"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p:spPr>
            <p:txBody>
              <a:bodyPr wrap="none" anchor="ctr">
                <a:spAutoFit/>
              </a:bodyPr>
              <a:lstStyle/>
              <a:p>
                <a:endParaRPr lang="en-US"/>
              </a:p>
            </p:txBody>
          </p:sp>
          <p:sp>
            <p:nvSpPr>
              <p:cNvPr id="44139"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p:spPr>
            <p:txBody>
              <a:bodyPr wrap="none" anchor="ctr">
                <a:spAutoFit/>
              </a:bodyPr>
              <a:lstStyle/>
              <a:p>
                <a:endParaRPr lang="en-US"/>
              </a:p>
            </p:txBody>
          </p:sp>
        </p:grpSp>
        <p:sp>
          <p:nvSpPr>
            <p:cNvPr id="44137"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p:spPr>
          <p:txBody>
            <a:bodyPr wrap="none" anchor="ctr"/>
            <a:lstStyle/>
            <a:p>
              <a:endParaRPr lang="en-US"/>
            </a:p>
          </p:txBody>
        </p:sp>
      </p:grpSp>
      <p:sp>
        <p:nvSpPr>
          <p:cNvPr id="44045" name="Rectangle 103"/>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p>
            <a:endParaRPr lang="en-US"/>
          </a:p>
        </p:txBody>
      </p:sp>
      <p:sp>
        <p:nvSpPr>
          <p:cNvPr id="44046" name="Rectangle 104"/>
          <p:cNvSpPr>
            <a:spLocks noChangeArrowheads="1"/>
          </p:cNvSpPr>
          <p:nvPr/>
        </p:nvSpPr>
        <p:spPr bwMode="auto">
          <a:xfrm>
            <a:off x="314325" y="2225675"/>
            <a:ext cx="1906588" cy="1606550"/>
          </a:xfrm>
          <a:prstGeom prst="rect">
            <a:avLst/>
          </a:prstGeom>
          <a:solidFill>
            <a:srgbClr val="FFFFFF"/>
          </a:solidFill>
          <a:ln w="9525">
            <a:noFill/>
            <a:miter lim="800000"/>
            <a:headEnd/>
            <a:tailEnd/>
          </a:ln>
        </p:spPr>
        <p:txBody>
          <a:bodyPr/>
          <a:lstStyle/>
          <a:p>
            <a:endParaRPr lang="en-US"/>
          </a:p>
        </p:txBody>
      </p:sp>
      <p:sp>
        <p:nvSpPr>
          <p:cNvPr id="44047" name="Line 105"/>
          <p:cNvSpPr>
            <a:spLocks noChangeShapeType="1"/>
          </p:cNvSpPr>
          <p:nvPr/>
        </p:nvSpPr>
        <p:spPr bwMode="auto">
          <a:xfrm>
            <a:off x="314325" y="3670300"/>
            <a:ext cx="1906588" cy="1588"/>
          </a:xfrm>
          <a:prstGeom prst="line">
            <a:avLst/>
          </a:prstGeom>
          <a:noFill/>
          <a:ln w="0">
            <a:solidFill>
              <a:srgbClr val="000000"/>
            </a:solidFill>
            <a:round/>
            <a:headEnd/>
            <a:tailEnd/>
          </a:ln>
        </p:spPr>
        <p:txBody>
          <a:bodyPr/>
          <a:lstStyle/>
          <a:p>
            <a:endParaRPr lang="en-US"/>
          </a:p>
        </p:txBody>
      </p:sp>
      <p:sp>
        <p:nvSpPr>
          <p:cNvPr id="44048" name="Line 106"/>
          <p:cNvSpPr>
            <a:spLocks noChangeShapeType="1"/>
          </p:cNvSpPr>
          <p:nvPr/>
        </p:nvSpPr>
        <p:spPr bwMode="auto">
          <a:xfrm>
            <a:off x="314325" y="3509963"/>
            <a:ext cx="1906588" cy="1587"/>
          </a:xfrm>
          <a:prstGeom prst="line">
            <a:avLst/>
          </a:prstGeom>
          <a:noFill/>
          <a:ln w="0">
            <a:solidFill>
              <a:srgbClr val="000000"/>
            </a:solidFill>
            <a:round/>
            <a:headEnd/>
            <a:tailEnd/>
          </a:ln>
        </p:spPr>
        <p:txBody>
          <a:bodyPr/>
          <a:lstStyle/>
          <a:p>
            <a:endParaRPr lang="en-US"/>
          </a:p>
        </p:txBody>
      </p:sp>
      <p:sp>
        <p:nvSpPr>
          <p:cNvPr id="44049" name="Line 107"/>
          <p:cNvSpPr>
            <a:spLocks noChangeShapeType="1"/>
          </p:cNvSpPr>
          <p:nvPr/>
        </p:nvSpPr>
        <p:spPr bwMode="auto">
          <a:xfrm>
            <a:off x="314325" y="3348038"/>
            <a:ext cx="1906588" cy="1587"/>
          </a:xfrm>
          <a:prstGeom prst="line">
            <a:avLst/>
          </a:prstGeom>
          <a:noFill/>
          <a:ln w="0">
            <a:solidFill>
              <a:srgbClr val="000000"/>
            </a:solidFill>
            <a:round/>
            <a:headEnd/>
            <a:tailEnd/>
          </a:ln>
        </p:spPr>
        <p:txBody>
          <a:bodyPr/>
          <a:lstStyle/>
          <a:p>
            <a:endParaRPr lang="en-US"/>
          </a:p>
        </p:txBody>
      </p:sp>
      <p:sp>
        <p:nvSpPr>
          <p:cNvPr id="44050" name="Line 108"/>
          <p:cNvSpPr>
            <a:spLocks noChangeShapeType="1"/>
          </p:cNvSpPr>
          <p:nvPr/>
        </p:nvSpPr>
        <p:spPr bwMode="auto">
          <a:xfrm>
            <a:off x="314325" y="3187700"/>
            <a:ext cx="1906588" cy="1588"/>
          </a:xfrm>
          <a:prstGeom prst="line">
            <a:avLst/>
          </a:prstGeom>
          <a:noFill/>
          <a:ln w="0">
            <a:solidFill>
              <a:srgbClr val="000000"/>
            </a:solidFill>
            <a:round/>
            <a:headEnd/>
            <a:tailEnd/>
          </a:ln>
        </p:spPr>
        <p:txBody>
          <a:bodyPr/>
          <a:lstStyle/>
          <a:p>
            <a:endParaRPr lang="en-US"/>
          </a:p>
        </p:txBody>
      </p:sp>
      <p:sp>
        <p:nvSpPr>
          <p:cNvPr id="44051" name="Line 109"/>
          <p:cNvSpPr>
            <a:spLocks noChangeShapeType="1"/>
          </p:cNvSpPr>
          <p:nvPr/>
        </p:nvSpPr>
        <p:spPr bwMode="auto">
          <a:xfrm>
            <a:off x="314325" y="3025775"/>
            <a:ext cx="1906588" cy="1588"/>
          </a:xfrm>
          <a:prstGeom prst="line">
            <a:avLst/>
          </a:prstGeom>
          <a:noFill/>
          <a:ln w="0">
            <a:solidFill>
              <a:srgbClr val="000000"/>
            </a:solidFill>
            <a:round/>
            <a:headEnd/>
            <a:tailEnd/>
          </a:ln>
        </p:spPr>
        <p:txBody>
          <a:bodyPr/>
          <a:lstStyle/>
          <a:p>
            <a:endParaRPr lang="en-US"/>
          </a:p>
        </p:txBody>
      </p:sp>
      <p:sp>
        <p:nvSpPr>
          <p:cNvPr id="44052" name="Line 110"/>
          <p:cNvSpPr>
            <a:spLocks noChangeShapeType="1"/>
          </p:cNvSpPr>
          <p:nvPr/>
        </p:nvSpPr>
        <p:spPr bwMode="auto">
          <a:xfrm>
            <a:off x="314325" y="2870200"/>
            <a:ext cx="1906588" cy="1588"/>
          </a:xfrm>
          <a:prstGeom prst="line">
            <a:avLst/>
          </a:prstGeom>
          <a:noFill/>
          <a:ln w="0">
            <a:solidFill>
              <a:srgbClr val="000000"/>
            </a:solidFill>
            <a:round/>
            <a:headEnd/>
            <a:tailEnd/>
          </a:ln>
        </p:spPr>
        <p:txBody>
          <a:bodyPr/>
          <a:lstStyle/>
          <a:p>
            <a:endParaRPr lang="en-US"/>
          </a:p>
        </p:txBody>
      </p:sp>
      <p:sp>
        <p:nvSpPr>
          <p:cNvPr id="44053" name="Line 111"/>
          <p:cNvSpPr>
            <a:spLocks noChangeShapeType="1"/>
          </p:cNvSpPr>
          <p:nvPr/>
        </p:nvSpPr>
        <p:spPr bwMode="auto">
          <a:xfrm>
            <a:off x="314325" y="2709863"/>
            <a:ext cx="1906588" cy="1587"/>
          </a:xfrm>
          <a:prstGeom prst="line">
            <a:avLst/>
          </a:prstGeom>
          <a:noFill/>
          <a:ln w="0">
            <a:solidFill>
              <a:srgbClr val="000000"/>
            </a:solidFill>
            <a:round/>
            <a:headEnd/>
            <a:tailEnd/>
          </a:ln>
        </p:spPr>
        <p:txBody>
          <a:bodyPr/>
          <a:lstStyle/>
          <a:p>
            <a:endParaRPr lang="en-US"/>
          </a:p>
        </p:txBody>
      </p:sp>
      <p:sp>
        <p:nvSpPr>
          <p:cNvPr id="44054" name="Line 112"/>
          <p:cNvSpPr>
            <a:spLocks noChangeShapeType="1"/>
          </p:cNvSpPr>
          <p:nvPr/>
        </p:nvSpPr>
        <p:spPr bwMode="auto">
          <a:xfrm>
            <a:off x="314325" y="2547938"/>
            <a:ext cx="1906588" cy="1587"/>
          </a:xfrm>
          <a:prstGeom prst="line">
            <a:avLst/>
          </a:prstGeom>
          <a:noFill/>
          <a:ln w="0">
            <a:solidFill>
              <a:srgbClr val="000000"/>
            </a:solidFill>
            <a:round/>
            <a:headEnd/>
            <a:tailEnd/>
          </a:ln>
        </p:spPr>
        <p:txBody>
          <a:bodyPr/>
          <a:lstStyle/>
          <a:p>
            <a:endParaRPr lang="en-US"/>
          </a:p>
        </p:txBody>
      </p:sp>
      <p:sp>
        <p:nvSpPr>
          <p:cNvPr id="44055" name="Line 113"/>
          <p:cNvSpPr>
            <a:spLocks noChangeShapeType="1"/>
          </p:cNvSpPr>
          <p:nvPr/>
        </p:nvSpPr>
        <p:spPr bwMode="auto">
          <a:xfrm>
            <a:off x="314325" y="2387600"/>
            <a:ext cx="1906588" cy="1588"/>
          </a:xfrm>
          <a:prstGeom prst="line">
            <a:avLst/>
          </a:prstGeom>
          <a:noFill/>
          <a:ln w="0">
            <a:solidFill>
              <a:srgbClr val="000000"/>
            </a:solidFill>
            <a:round/>
            <a:headEnd/>
            <a:tailEnd/>
          </a:ln>
        </p:spPr>
        <p:txBody>
          <a:bodyPr/>
          <a:lstStyle/>
          <a:p>
            <a:endParaRPr lang="en-US"/>
          </a:p>
        </p:txBody>
      </p:sp>
      <p:sp>
        <p:nvSpPr>
          <p:cNvPr id="44056" name="Line 114"/>
          <p:cNvSpPr>
            <a:spLocks noChangeShapeType="1"/>
          </p:cNvSpPr>
          <p:nvPr/>
        </p:nvSpPr>
        <p:spPr bwMode="auto">
          <a:xfrm>
            <a:off x="314325" y="2225675"/>
            <a:ext cx="1906588" cy="1588"/>
          </a:xfrm>
          <a:prstGeom prst="line">
            <a:avLst/>
          </a:prstGeom>
          <a:noFill/>
          <a:ln w="0">
            <a:solidFill>
              <a:srgbClr val="000000"/>
            </a:solidFill>
            <a:round/>
            <a:headEnd/>
            <a:tailEnd/>
          </a:ln>
        </p:spPr>
        <p:txBody>
          <a:bodyPr/>
          <a:lstStyle/>
          <a:p>
            <a:endParaRPr lang="en-US"/>
          </a:p>
        </p:txBody>
      </p:sp>
      <p:sp>
        <p:nvSpPr>
          <p:cNvPr id="44057" name="Line 115"/>
          <p:cNvSpPr>
            <a:spLocks noChangeShapeType="1"/>
          </p:cNvSpPr>
          <p:nvPr/>
        </p:nvSpPr>
        <p:spPr bwMode="auto">
          <a:xfrm>
            <a:off x="506413" y="2225675"/>
            <a:ext cx="1587" cy="1606550"/>
          </a:xfrm>
          <a:prstGeom prst="line">
            <a:avLst/>
          </a:prstGeom>
          <a:noFill/>
          <a:ln w="0">
            <a:solidFill>
              <a:srgbClr val="000000"/>
            </a:solidFill>
            <a:round/>
            <a:headEnd/>
            <a:tailEnd/>
          </a:ln>
        </p:spPr>
        <p:txBody>
          <a:bodyPr/>
          <a:lstStyle/>
          <a:p>
            <a:endParaRPr lang="en-US"/>
          </a:p>
        </p:txBody>
      </p:sp>
      <p:sp>
        <p:nvSpPr>
          <p:cNvPr id="44058" name="Line 116"/>
          <p:cNvSpPr>
            <a:spLocks noChangeShapeType="1"/>
          </p:cNvSpPr>
          <p:nvPr/>
        </p:nvSpPr>
        <p:spPr bwMode="auto">
          <a:xfrm>
            <a:off x="692150" y="2225675"/>
            <a:ext cx="1588" cy="1606550"/>
          </a:xfrm>
          <a:prstGeom prst="line">
            <a:avLst/>
          </a:prstGeom>
          <a:noFill/>
          <a:ln w="0">
            <a:solidFill>
              <a:srgbClr val="000000"/>
            </a:solidFill>
            <a:round/>
            <a:headEnd/>
            <a:tailEnd/>
          </a:ln>
        </p:spPr>
        <p:txBody>
          <a:bodyPr/>
          <a:lstStyle/>
          <a:p>
            <a:endParaRPr lang="en-US"/>
          </a:p>
        </p:txBody>
      </p:sp>
      <p:sp>
        <p:nvSpPr>
          <p:cNvPr id="44059" name="Line 117"/>
          <p:cNvSpPr>
            <a:spLocks noChangeShapeType="1"/>
          </p:cNvSpPr>
          <p:nvPr/>
        </p:nvSpPr>
        <p:spPr bwMode="auto">
          <a:xfrm>
            <a:off x="885825" y="2225675"/>
            <a:ext cx="1588" cy="1606550"/>
          </a:xfrm>
          <a:prstGeom prst="line">
            <a:avLst/>
          </a:prstGeom>
          <a:noFill/>
          <a:ln w="0">
            <a:solidFill>
              <a:srgbClr val="000000"/>
            </a:solidFill>
            <a:round/>
            <a:headEnd/>
            <a:tailEnd/>
          </a:ln>
        </p:spPr>
        <p:txBody>
          <a:bodyPr/>
          <a:lstStyle/>
          <a:p>
            <a:endParaRPr lang="en-US"/>
          </a:p>
        </p:txBody>
      </p:sp>
      <p:sp>
        <p:nvSpPr>
          <p:cNvPr id="44060" name="Line 118"/>
          <p:cNvSpPr>
            <a:spLocks noChangeShapeType="1"/>
          </p:cNvSpPr>
          <p:nvPr/>
        </p:nvSpPr>
        <p:spPr bwMode="auto">
          <a:xfrm>
            <a:off x="1077913" y="2225675"/>
            <a:ext cx="1587" cy="1606550"/>
          </a:xfrm>
          <a:prstGeom prst="line">
            <a:avLst/>
          </a:prstGeom>
          <a:noFill/>
          <a:ln w="0">
            <a:solidFill>
              <a:srgbClr val="000000"/>
            </a:solidFill>
            <a:round/>
            <a:headEnd/>
            <a:tailEnd/>
          </a:ln>
        </p:spPr>
        <p:txBody>
          <a:bodyPr/>
          <a:lstStyle/>
          <a:p>
            <a:endParaRPr lang="en-US"/>
          </a:p>
        </p:txBody>
      </p:sp>
      <p:sp>
        <p:nvSpPr>
          <p:cNvPr id="44061" name="Line 119"/>
          <p:cNvSpPr>
            <a:spLocks noChangeShapeType="1"/>
          </p:cNvSpPr>
          <p:nvPr/>
        </p:nvSpPr>
        <p:spPr bwMode="auto">
          <a:xfrm>
            <a:off x="1270000" y="2225675"/>
            <a:ext cx="1588" cy="1606550"/>
          </a:xfrm>
          <a:prstGeom prst="line">
            <a:avLst/>
          </a:prstGeom>
          <a:noFill/>
          <a:ln w="0">
            <a:solidFill>
              <a:srgbClr val="000000"/>
            </a:solidFill>
            <a:round/>
            <a:headEnd/>
            <a:tailEnd/>
          </a:ln>
        </p:spPr>
        <p:txBody>
          <a:bodyPr/>
          <a:lstStyle/>
          <a:p>
            <a:endParaRPr lang="en-US"/>
          </a:p>
        </p:txBody>
      </p:sp>
      <p:sp>
        <p:nvSpPr>
          <p:cNvPr id="44062" name="Line 120"/>
          <p:cNvSpPr>
            <a:spLocks noChangeShapeType="1"/>
          </p:cNvSpPr>
          <p:nvPr/>
        </p:nvSpPr>
        <p:spPr bwMode="auto">
          <a:xfrm>
            <a:off x="1457325" y="2225675"/>
            <a:ext cx="1588" cy="1606550"/>
          </a:xfrm>
          <a:prstGeom prst="line">
            <a:avLst/>
          </a:prstGeom>
          <a:noFill/>
          <a:ln w="0">
            <a:solidFill>
              <a:srgbClr val="000000"/>
            </a:solidFill>
            <a:round/>
            <a:headEnd/>
            <a:tailEnd/>
          </a:ln>
        </p:spPr>
        <p:txBody>
          <a:bodyPr/>
          <a:lstStyle/>
          <a:p>
            <a:endParaRPr lang="en-US"/>
          </a:p>
        </p:txBody>
      </p:sp>
      <p:sp>
        <p:nvSpPr>
          <p:cNvPr id="44063" name="Line 121"/>
          <p:cNvSpPr>
            <a:spLocks noChangeShapeType="1"/>
          </p:cNvSpPr>
          <p:nvPr/>
        </p:nvSpPr>
        <p:spPr bwMode="auto">
          <a:xfrm>
            <a:off x="1649413" y="2225675"/>
            <a:ext cx="1587" cy="1606550"/>
          </a:xfrm>
          <a:prstGeom prst="line">
            <a:avLst/>
          </a:prstGeom>
          <a:noFill/>
          <a:ln w="0">
            <a:solidFill>
              <a:srgbClr val="000000"/>
            </a:solidFill>
            <a:round/>
            <a:headEnd/>
            <a:tailEnd/>
          </a:ln>
        </p:spPr>
        <p:txBody>
          <a:bodyPr/>
          <a:lstStyle/>
          <a:p>
            <a:endParaRPr lang="en-US"/>
          </a:p>
        </p:txBody>
      </p:sp>
      <p:sp>
        <p:nvSpPr>
          <p:cNvPr id="44064" name="Line 122"/>
          <p:cNvSpPr>
            <a:spLocks noChangeShapeType="1"/>
          </p:cNvSpPr>
          <p:nvPr/>
        </p:nvSpPr>
        <p:spPr bwMode="auto">
          <a:xfrm>
            <a:off x="1841500" y="2225675"/>
            <a:ext cx="1588" cy="1606550"/>
          </a:xfrm>
          <a:prstGeom prst="line">
            <a:avLst/>
          </a:prstGeom>
          <a:noFill/>
          <a:ln w="0">
            <a:solidFill>
              <a:srgbClr val="000000"/>
            </a:solidFill>
            <a:round/>
            <a:headEnd/>
            <a:tailEnd/>
          </a:ln>
        </p:spPr>
        <p:txBody>
          <a:bodyPr/>
          <a:lstStyle/>
          <a:p>
            <a:endParaRPr lang="en-US"/>
          </a:p>
        </p:txBody>
      </p:sp>
      <p:sp>
        <p:nvSpPr>
          <p:cNvPr id="44065" name="Line 123"/>
          <p:cNvSpPr>
            <a:spLocks noChangeShapeType="1"/>
          </p:cNvSpPr>
          <p:nvPr/>
        </p:nvSpPr>
        <p:spPr bwMode="auto">
          <a:xfrm>
            <a:off x="2028825" y="2225675"/>
            <a:ext cx="1588" cy="1606550"/>
          </a:xfrm>
          <a:prstGeom prst="line">
            <a:avLst/>
          </a:prstGeom>
          <a:noFill/>
          <a:ln w="0">
            <a:solidFill>
              <a:srgbClr val="000000"/>
            </a:solidFill>
            <a:round/>
            <a:headEnd/>
            <a:tailEnd/>
          </a:ln>
        </p:spPr>
        <p:txBody>
          <a:bodyPr/>
          <a:lstStyle/>
          <a:p>
            <a:endParaRPr lang="en-US"/>
          </a:p>
        </p:txBody>
      </p:sp>
      <p:sp>
        <p:nvSpPr>
          <p:cNvPr id="44066" name="Line 124"/>
          <p:cNvSpPr>
            <a:spLocks noChangeShapeType="1"/>
          </p:cNvSpPr>
          <p:nvPr/>
        </p:nvSpPr>
        <p:spPr bwMode="auto">
          <a:xfrm>
            <a:off x="2220913" y="2225675"/>
            <a:ext cx="1587" cy="1606550"/>
          </a:xfrm>
          <a:prstGeom prst="line">
            <a:avLst/>
          </a:prstGeom>
          <a:noFill/>
          <a:ln w="0">
            <a:solidFill>
              <a:srgbClr val="000000"/>
            </a:solidFill>
            <a:round/>
            <a:headEnd/>
            <a:tailEnd/>
          </a:ln>
        </p:spPr>
        <p:txBody>
          <a:bodyPr/>
          <a:lstStyle/>
          <a:p>
            <a:endParaRPr lang="en-US"/>
          </a:p>
        </p:txBody>
      </p:sp>
      <p:sp>
        <p:nvSpPr>
          <p:cNvPr id="44067" name="Rectangle 125"/>
          <p:cNvSpPr>
            <a:spLocks noChangeArrowheads="1"/>
          </p:cNvSpPr>
          <p:nvPr/>
        </p:nvSpPr>
        <p:spPr bwMode="auto">
          <a:xfrm>
            <a:off x="314325" y="2225675"/>
            <a:ext cx="1906588" cy="1606550"/>
          </a:xfrm>
          <a:prstGeom prst="rect">
            <a:avLst/>
          </a:prstGeom>
          <a:noFill/>
          <a:ln w="6350">
            <a:solidFill>
              <a:srgbClr val="000000"/>
            </a:solidFill>
            <a:miter lim="800000"/>
            <a:headEnd/>
            <a:tailEnd/>
          </a:ln>
        </p:spPr>
        <p:txBody>
          <a:bodyPr/>
          <a:lstStyle/>
          <a:p>
            <a:endParaRPr lang="en-US"/>
          </a:p>
        </p:txBody>
      </p:sp>
      <p:sp>
        <p:nvSpPr>
          <p:cNvPr id="44068" name="Line 126"/>
          <p:cNvSpPr>
            <a:spLocks noChangeShapeType="1"/>
          </p:cNvSpPr>
          <p:nvPr/>
        </p:nvSpPr>
        <p:spPr bwMode="auto">
          <a:xfrm>
            <a:off x="314325" y="2225675"/>
            <a:ext cx="1588" cy="1606550"/>
          </a:xfrm>
          <a:prstGeom prst="line">
            <a:avLst/>
          </a:prstGeom>
          <a:noFill/>
          <a:ln w="0">
            <a:solidFill>
              <a:srgbClr val="000000"/>
            </a:solidFill>
            <a:round/>
            <a:headEnd/>
            <a:tailEnd/>
          </a:ln>
        </p:spPr>
        <p:txBody>
          <a:bodyPr/>
          <a:lstStyle/>
          <a:p>
            <a:endParaRPr lang="en-US"/>
          </a:p>
        </p:txBody>
      </p:sp>
      <p:sp>
        <p:nvSpPr>
          <p:cNvPr id="44069" name="Line 127"/>
          <p:cNvSpPr>
            <a:spLocks noChangeShapeType="1"/>
          </p:cNvSpPr>
          <p:nvPr/>
        </p:nvSpPr>
        <p:spPr bwMode="auto">
          <a:xfrm>
            <a:off x="295275" y="3832225"/>
            <a:ext cx="19050" cy="1588"/>
          </a:xfrm>
          <a:prstGeom prst="line">
            <a:avLst/>
          </a:prstGeom>
          <a:noFill/>
          <a:ln w="0">
            <a:solidFill>
              <a:srgbClr val="000000"/>
            </a:solidFill>
            <a:round/>
            <a:headEnd/>
            <a:tailEnd/>
          </a:ln>
        </p:spPr>
        <p:txBody>
          <a:bodyPr/>
          <a:lstStyle/>
          <a:p>
            <a:endParaRPr lang="en-US"/>
          </a:p>
        </p:txBody>
      </p:sp>
      <p:sp>
        <p:nvSpPr>
          <p:cNvPr id="44070" name="Line 128"/>
          <p:cNvSpPr>
            <a:spLocks noChangeShapeType="1"/>
          </p:cNvSpPr>
          <p:nvPr/>
        </p:nvSpPr>
        <p:spPr bwMode="auto">
          <a:xfrm>
            <a:off x="295275" y="3670300"/>
            <a:ext cx="19050" cy="1588"/>
          </a:xfrm>
          <a:prstGeom prst="line">
            <a:avLst/>
          </a:prstGeom>
          <a:noFill/>
          <a:ln w="0">
            <a:solidFill>
              <a:srgbClr val="000000"/>
            </a:solidFill>
            <a:round/>
            <a:headEnd/>
            <a:tailEnd/>
          </a:ln>
        </p:spPr>
        <p:txBody>
          <a:bodyPr/>
          <a:lstStyle/>
          <a:p>
            <a:endParaRPr lang="en-US"/>
          </a:p>
        </p:txBody>
      </p:sp>
      <p:sp>
        <p:nvSpPr>
          <p:cNvPr id="44071" name="Line 129"/>
          <p:cNvSpPr>
            <a:spLocks noChangeShapeType="1"/>
          </p:cNvSpPr>
          <p:nvPr/>
        </p:nvSpPr>
        <p:spPr bwMode="auto">
          <a:xfrm>
            <a:off x="295275" y="3509963"/>
            <a:ext cx="19050" cy="1587"/>
          </a:xfrm>
          <a:prstGeom prst="line">
            <a:avLst/>
          </a:prstGeom>
          <a:noFill/>
          <a:ln w="0">
            <a:solidFill>
              <a:srgbClr val="000000"/>
            </a:solidFill>
            <a:round/>
            <a:headEnd/>
            <a:tailEnd/>
          </a:ln>
        </p:spPr>
        <p:txBody>
          <a:bodyPr/>
          <a:lstStyle/>
          <a:p>
            <a:endParaRPr lang="en-US"/>
          </a:p>
        </p:txBody>
      </p:sp>
      <p:sp>
        <p:nvSpPr>
          <p:cNvPr id="44072" name="Line 130"/>
          <p:cNvSpPr>
            <a:spLocks noChangeShapeType="1"/>
          </p:cNvSpPr>
          <p:nvPr/>
        </p:nvSpPr>
        <p:spPr bwMode="auto">
          <a:xfrm>
            <a:off x="295275" y="3348038"/>
            <a:ext cx="19050" cy="1587"/>
          </a:xfrm>
          <a:prstGeom prst="line">
            <a:avLst/>
          </a:prstGeom>
          <a:noFill/>
          <a:ln w="0">
            <a:solidFill>
              <a:srgbClr val="000000"/>
            </a:solidFill>
            <a:round/>
            <a:headEnd/>
            <a:tailEnd/>
          </a:ln>
        </p:spPr>
        <p:txBody>
          <a:bodyPr/>
          <a:lstStyle/>
          <a:p>
            <a:endParaRPr lang="en-US"/>
          </a:p>
        </p:txBody>
      </p:sp>
      <p:sp>
        <p:nvSpPr>
          <p:cNvPr id="44073" name="Line 131"/>
          <p:cNvSpPr>
            <a:spLocks noChangeShapeType="1"/>
          </p:cNvSpPr>
          <p:nvPr/>
        </p:nvSpPr>
        <p:spPr bwMode="auto">
          <a:xfrm>
            <a:off x="295275" y="3187700"/>
            <a:ext cx="19050" cy="1588"/>
          </a:xfrm>
          <a:prstGeom prst="line">
            <a:avLst/>
          </a:prstGeom>
          <a:noFill/>
          <a:ln w="0">
            <a:solidFill>
              <a:srgbClr val="000000"/>
            </a:solidFill>
            <a:round/>
            <a:headEnd/>
            <a:tailEnd/>
          </a:ln>
        </p:spPr>
        <p:txBody>
          <a:bodyPr/>
          <a:lstStyle/>
          <a:p>
            <a:endParaRPr lang="en-US"/>
          </a:p>
        </p:txBody>
      </p:sp>
      <p:sp>
        <p:nvSpPr>
          <p:cNvPr id="44074" name="Line 132"/>
          <p:cNvSpPr>
            <a:spLocks noChangeShapeType="1"/>
          </p:cNvSpPr>
          <p:nvPr/>
        </p:nvSpPr>
        <p:spPr bwMode="auto">
          <a:xfrm>
            <a:off x="295275" y="3025775"/>
            <a:ext cx="19050" cy="1588"/>
          </a:xfrm>
          <a:prstGeom prst="line">
            <a:avLst/>
          </a:prstGeom>
          <a:noFill/>
          <a:ln w="0">
            <a:solidFill>
              <a:srgbClr val="000000"/>
            </a:solidFill>
            <a:round/>
            <a:headEnd/>
            <a:tailEnd/>
          </a:ln>
        </p:spPr>
        <p:txBody>
          <a:bodyPr/>
          <a:lstStyle/>
          <a:p>
            <a:endParaRPr lang="en-US"/>
          </a:p>
        </p:txBody>
      </p:sp>
      <p:sp>
        <p:nvSpPr>
          <p:cNvPr id="44075" name="Line 133"/>
          <p:cNvSpPr>
            <a:spLocks noChangeShapeType="1"/>
          </p:cNvSpPr>
          <p:nvPr/>
        </p:nvSpPr>
        <p:spPr bwMode="auto">
          <a:xfrm>
            <a:off x="295275" y="2870200"/>
            <a:ext cx="19050" cy="1588"/>
          </a:xfrm>
          <a:prstGeom prst="line">
            <a:avLst/>
          </a:prstGeom>
          <a:noFill/>
          <a:ln w="0">
            <a:solidFill>
              <a:srgbClr val="000000"/>
            </a:solidFill>
            <a:round/>
            <a:headEnd/>
            <a:tailEnd/>
          </a:ln>
        </p:spPr>
        <p:txBody>
          <a:bodyPr/>
          <a:lstStyle/>
          <a:p>
            <a:endParaRPr lang="en-US"/>
          </a:p>
        </p:txBody>
      </p:sp>
      <p:sp>
        <p:nvSpPr>
          <p:cNvPr id="44076" name="Line 134"/>
          <p:cNvSpPr>
            <a:spLocks noChangeShapeType="1"/>
          </p:cNvSpPr>
          <p:nvPr/>
        </p:nvSpPr>
        <p:spPr bwMode="auto">
          <a:xfrm>
            <a:off x="295275" y="2709863"/>
            <a:ext cx="19050" cy="1587"/>
          </a:xfrm>
          <a:prstGeom prst="line">
            <a:avLst/>
          </a:prstGeom>
          <a:noFill/>
          <a:ln w="0">
            <a:solidFill>
              <a:srgbClr val="000000"/>
            </a:solidFill>
            <a:round/>
            <a:headEnd/>
            <a:tailEnd/>
          </a:ln>
        </p:spPr>
        <p:txBody>
          <a:bodyPr/>
          <a:lstStyle/>
          <a:p>
            <a:endParaRPr lang="en-US"/>
          </a:p>
        </p:txBody>
      </p:sp>
      <p:sp>
        <p:nvSpPr>
          <p:cNvPr id="44077" name="Line 135"/>
          <p:cNvSpPr>
            <a:spLocks noChangeShapeType="1"/>
          </p:cNvSpPr>
          <p:nvPr/>
        </p:nvSpPr>
        <p:spPr bwMode="auto">
          <a:xfrm>
            <a:off x="295275" y="2547938"/>
            <a:ext cx="19050" cy="1587"/>
          </a:xfrm>
          <a:prstGeom prst="line">
            <a:avLst/>
          </a:prstGeom>
          <a:noFill/>
          <a:ln w="0">
            <a:solidFill>
              <a:srgbClr val="000000"/>
            </a:solidFill>
            <a:round/>
            <a:headEnd/>
            <a:tailEnd/>
          </a:ln>
        </p:spPr>
        <p:txBody>
          <a:bodyPr/>
          <a:lstStyle/>
          <a:p>
            <a:endParaRPr lang="en-US"/>
          </a:p>
        </p:txBody>
      </p:sp>
      <p:sp>
        <p:nvSpPr>
          <p:cNvPr id="44078" name="Line 136"/>
          <p:cNvSpPr>
            <a:spLocks noChangeShapeType="1"/>
          </p:cNvSpPr>
          <p:nvPr/>
        </p:nvSpPr>
        <p:spPr bwMode="auto">
          <a:xfrm>
            <a:off x="295275" y="2387600"/>
            <a:ext cx="19050" cy="1588"/>
          </a:xfrm>
          <a:prstGeom prst="line">
            <a:avLst/>
          </a:prstGeom>
          <a:noFill/>
          <a:ln w="0">
            <a:solidFill>
              <a:srgbClr val="000000"/>
            </a:solidFill>
            <a:round/>
            <a:headEnd/>
            <a:tailEnd/>
          </a:ln>
        </p:spPr>
        <p:txBody>
          <a:bodyPr/>
          <a:lstStyle/>
          <a:p>
            <a:endParaRPr lang="en-US"/>
          </a:p>
        </p:txBody>
      </p:sp>
      <p:sp>
        <p:nvSpPr>
          <p:cNvPr id="44079" name="Line 137"/>
          <p:cNvSpPr>
            <a:spLocks noChangeShapeType="1"/>
          </p:cNvSpPr>
          <p:nvPr/>
        </p:nvSpPr>
        <p:spPr bwMode="auto">
          <a:xfrm>
            <a:off x="295275" y="2225675"/>
            <a:ext cx="19050" cy="1588"/>
          </a:xfrm>
          <a:prstGeom prst="line">
            <a:avLst/>
          </a:prstGeom>
          <a:noFill/>
          <a:ln w="0">
            <a:solidFill>
              <a:srgbClr val="000000"/>
            </a:solidFill>
            <a:round/>
            <a:headEnd/>
            <a:tailEnd/>
          </a:ln>
        </p:spPr>
        <p:txBody>
          <a:bodyPr/>
          <a:lstStyle/>
          <a:p>
            <a:endParaRPr lang="en-US"/>
          </a:p>
        </p:txBody>
      </p:sp>
      <p:sp>
        <p:nvSpPr>
          <p:cNvPr id="44080" name="Line 138"/>
          <p:cNvSpPr>
            <a:spLocks noChangeShapeType="1"/>
          </p:cNvSpPr>
          <p:nvPr/>
        </p:nvSpPr>
        <p:spPr bwMode="auto">
          <a:xfrm>
            <a:off x="314325" y="3832225"/>
            <a:ext cx="1906588" cy="1588"/>
          </a:xfrm>
          <a:prstGeom prst="line">
            <a:avLst/>
          </a:prstGeom>
          <a:noFill/>
          <a:ln w="0">
            <a:solidFill>
              <a:srgbClr val="000000"/>
            </a:solidFill>
            <a:round/>
            <a:headEnd/>
            <a:tailEnd/>
          </a:ln>
        </p:spPr>
        <p:txBody>
          <a:bodyPr/>
          <a:lstStyle/>
          <a:p>
            <a:endParaRPr lang="en-US"/>
          </a:p>
        </p:txBody>
      </p:sp>
      <p:sp>
        <p:nvSpPr>
          <p:cNvPr id="44081" name="Line 139"/>
          <p:cNvSpPr>
            <a:spLocks noChangeShapeType="1"/>
          </p:cNvSpPr>
          <p:nvPr/>
        </p:nvSpPr>
        <p:spPr bwMode="auto">
          <a:xfrm flipV="1">
            <a:off x="314325" y="3832225"/>
            <a:ext cx="1588" cy="20638"/>
          </a:xfrm>
          <a:prstGeom prst="line">
            <a:avLst/>
          </a:prstGeom>
          <a:noFill/>
          <a:ln w="0">
            <a:solidFill>
              <a:srgbClr val="000000"/>
            </a:solidFill>
            <a:round/>
            <a:headEnd/>
            <a:tailEnd/>
          </a:ln>
        </p:spPr>
        <p:txBody>
          <a:bodyPr/>
          <a:lstStyle/>
          <a:p>
            <a:endParaRPr lang="en-US"/>
          </a:p>
        </p:txBody>
      </p:sp>
      <p:sp>
        <p:nvSpPr>
          <p:cNvPr id="44082" name="Line 140"/>
          <p:cNvSpPr>
            <a:spLocks noChangeShapeType="1"/>
          </p:cNvSpPr>
          <p:nvPr/>
        </p:nvSpPr>
        <p:spPr bwMode="auto">
          <a:xfrm flipV="1">
            <a:off x="506413" y="3832225"/>
            <a:ext cx="1587" cy="20638"/>
          </a:xfrm>
          <a:prstGeom prst="line">
            <a:avLst/>
          </a:prstGeom>
          <a:noFill/>
          <a:ln w="0">
            <a:solidFill>
              <a:srgbClr val="000000"/>
            </a:solidFill>
            <a:round/>
            <a:headEnd/>
            <a:tailEnd/>
          </a:ln>
        </p:spPr>
        <p:txBody>
          <a:bodyPr/>
          <a:lstStyle/>
          <a:p>
            <a:endParaRPr lang="en-US"/>
          </a:p>
        </p:txBody>
      </p:sp>
      <p:sp>
        <p:nvSpPr>
          <p:cNvPr id="44083" name="Line 141"/>
          <p:cNvSpPr>
            <a:spLocks noChangeShapeType="1"/>
          </p:cNvSpPr>
          <p:nvPr/>
        </p:nvSpPr>
        <p:spPr bwMode="auto">
          <a:xfrm flipV="1">
            <a:off x="692150" y="3832225"/>
            <a:ext cx="1588" cy="20638"/>
          </a:xfrm>
          <a:prstGeom prst="line">
            <a:avLst/>
          </a:prstGeom>
          <a:noFill/>
          <a:ln w="0">
            <a:solidFill>
              <a:srgbClr val="000000"/>
            </a:solidFill>
            <a:round/>
            <a:headEnd/>
            <a:tailEnd/>
          </a:ln>
        </p:spPr>
        <p:txBody>
          <a:bodyPr/>
          <a:lstStyle/>
          <a:p>
            <a:endParaRPr lang="en-US"/>
          </a:p>
        </p:txBody>
      </p:sp>
      <p:sp>
        <p:nvSpPr>
          <p:cNvPr id="44084" name="Line 142"/>
          <p:cNvSpPr>
            <a:spLocks noChangeShapeType="1"/>
          </p:cNvSpPr>
          <p:nvPr/>
        </p:nvSpPr>
        <p:spPr bwMode="auto">
          <a:xfrm flipV="1">
            <a:off x="885825" y="3832225"/>
            <a:ext cx="1588" cy="20638"/>
          </a:xfrm>
          <a:prstGeom prst="line">
            <a:avLst/>
          </a:prstGeom>
          <a:noFill/>
          <a:ln w="0">
            <a:solidFill>
              <a:srgbClr val="000000"/>
            </a:solidFill>
            <a:round/>
            <a:headEnd/>
            <a:tailEnd/>
          </a:ln>
        </p:spPr>
        <p:txBody>
          <a:bodyPr/>
          <a:lstStyle/>
          <a:p>
            <a:endParaRPr lang="en-US"/>
          </a:p>
        </p:txBody>
      </p:sp>
      <p:sp>
        <p:nvSpPr>
          <p:cNvPr id="44085" name="Line 143"/>
          <p:cNvSpPr>
            <a:spLocks noChangeShapeType="1"/>
          </p:cNvSpPr>
          <p:nvPr/>
        </p:nvSpPr>
        <p:spPr bwMode="auto">
          <a:xfrm flipV="1">
            <a:off x="1077913" y="3832225"/>
            <a:ext cx="1587" cy="20638"/>
          </a:xfrm>
          <a:prstGeom prst="line">
            <a:avLst/>
          </a:prstGeom>
          <a:noFill/>
          <a:ln w="0">
            <a:solidFill>
              <a:srgbClr val="000000"/>
            </a:solidFill>
            <a:round/>
            <a:headEnd/>
            <a:tailEnd/>
          </a:ln>
        </p:spPr>
        <p:txBody>
          <a:bodyPr/>
          <a:lstStyle/>
          <a:p>
            <a:endParaRPr lang="en-US"/>
          </a:p>
        </p:txBody>
      </p:sp>
      <p:sp>
        <p:nvSpPr>
          <p:cNvPr id="44086" name="Line 144"/>
          <p:cNvSpPr>
            <a:spLocks noChangeShapeType="1"/>
          </p:cNvSpPr>
          <p:nvPr/>
        </p:nvSpPr>
        <p:spPr bwMode="auto">
          <a:xfrm flipV="1">
            <a:off x="1270000" y="3832225"/>
            <a:ext cx="1588" cy="20638"/>
          </a:xfrm>
          <a:prstGeom prst="line">
            <a:avLst/>
          </a:prstGeom>
          <a:noFill/>
          <a:ln w="0">
            <a:solidFill>
              <a:srgbClr val="000000"/>
            </a:solidFill>
            <a:round/>
            <a:headEnd/>
            <a:tailEnd/>
          </a:ln>
        </p:spPr>
        <p:txBody>
          <a:bodyPr/>
          <a:lstStyle/>
          <a:p>
            <a:endParaRPr lang="en-US"/>
          </a:p>
        </p:txBody>
      </p:sp>
      <p:sp>
        <p:nvSpPr>
          <p:cNvPr id="44087" name="Line 145"/>
          <p:cNvSpPr>
            <a:spLocks noChangeShapeType="1"/>
          </p:cNvSpPr>
          <p:nvPr/>
        </p:nvSpPr>
        <p:spPr bwMode="auto">
          <a:xfrm flipV="1">
            <a:off x="1457325" y="3832225"/>
            <a:ext cx="1588" cy="20638"/>
          </a:xfrm>
          <a:prstGeom prst="line">
            <a:avLst/>
          </a:prstGeom>
          <a:noFill/>
          <a:ln w="0">
            <a:solidFill>
              <a:srgbClr val="000000"/>
            </a:solidFill>
            <a:round/>
            <a:headEnd/>
            <a:tailEnd/>
          </a:ln>
        </p:spPr>
        <p:txBody>
          <a:bodyPr/>
          <a:lstStyle/>
          <a:p>
            <a:endParaRPr lang="en-US"/>
          </a:p>
        </p:txBody>
      </p:sp>
      <p:sp>
        <p:nvSpPr>
          <p:cNvPr id="44088" name="Line 146"/>
          <p:cNvSpPr>
            <a:spLocks noChangeShapeType="1"/>
          </p:cNvSpPr>
          <p:nvPr/>
        </p:nvSpPr>
        <p:spPr bwMode="auto">
          <a:xfrm flipV="1">
            <a:off x="1649413" y="3832225"/>
            <a:ext cx="1587" cy="20638"/>
          </a:xfrm>
          <a:prstGeom prst="line">
            <a:avLst/>
          </a:prstGeom>
          <a:noFill/>
          <a:ln w="0">
            <a:solidFill>
              <a:srgbClr val="000000"/>
            </a:solidFill>
            <a:round/>
            <a:headEnd/>
            <a:tailEnd/>
          </a:ln>
        </p:spPr>
        <p:txBody>
          <a:bodyPr/>
          <a:lstStyle/>
          <a:p>
            <a:endParaRPr lang="en-US"/>
          </a:p>
        </p:txBody>
      </p:sp>
      <p:sp>
        <p:nvSpPr>
          <p:cNvPr id="44089" name="Line 147"/>
          <p:cNvSpPr>
            <a:spLocks noChangeShapeType="1"/>
          </p:cNvSpPr>
          <p:nvPr/>
        </p:nvSpPr>
        <p:spPr bwMode="auto">
          <a:xfrm flipV="1">
            <a:off x="1841500" y="3832225"/>
            <a:ext cx="1588" cy="20638"/>
          </a:xfrm>
          <a:prstGeom prst="line">
            <a:avLst/>
          </a:prstGeom>
          <a:noFill/>
          <a:ln w="0">
            <a:solidFill>
              <a:srgbClr val="000000"/>
            </a:solidFill>
            <a:round/>
            <a:headEnd/>
            <a:tailEnd/>
          </a:ln>
        </p:spPr>
        <p:txBody>
          <a:bodyPr/>
          <a:lstStyle/>
          <a:p>
            <a:endParaRPr lang="en-US"/>
          </a:p>
        </p:txBody>
      </p:sp>
      <p:sp>
        <p:nvSpPr>
          <p:cNvPr id="44090" name="Line 148"/>
          <p:cNvSpPr>
            <a:spLocks noChangeShapeType="1"/>
          </p:cNvSpPr>
          <p:nvPr/>
        </p:nvSpPr>
        <p:spPr bwMode="auto">
          <a:xfrm flipV="1">
            <a:off x="2028825" y="3832225"/>
            <a:ext cx="1588" cy="20638"/>
          </a:xfrm>
          <a:prstGeom prst="line">
            <a:avLst/>
          </a:prstGeom>
          <a:noFill/>
          <a:ln w="0">
            <a:solidFill>
              <a:srgbClr val="000000"/>
            </a:solidFill>
            <a:round/>
            <a:headEnd/>
            <a:tailEnd/>
          </a:ln>
        </p:spPr>
        <p:txBody>
          <a:bodyPr/>
          <a:lstStyle/>
          <a:p>
            <a:endParaRPr lang="en-US"/>
          </a:p>
        </p:txBody>
      </p:sp>
      <p:sp>
        <p:nvSpPr>
          <p:cNvPr id="44091" name="Line 149"/>
          <p:cNvSpPr>
            <a:spLocks noChangeShapeType="1"/>
          </p:cNvSpPr>
          <p:nvPr/>
        </p:nvSpPr>
        <p:spPr bwMode="auto">
          <a:xfrm flipV="1">
            <a:off x="2220913" y="3832225"/>
            <a:ext cx="1587" cy="20638"/>
          </a:xfrm>
          <a:prstGeom prst="line">
            <a:avLst/>
          </a:prstGeom>
          <a:noFill/>
          <a:ln w="0">
            <a:solidFill>
              <a:srgbClr val="000000"/>
            </a:solidFill>
            <a:round/>
            <a:headEnd/>
            <a:tailEnd/>
          </a:ln>
        </p:spPr>
        <p:txBody>
          <a:bodyPr/>
          <a:lstStyle/>
          <a:p>
            <a:endParaRPr lang="en-US"/>
          </a:p>
        </p:txBody>
      </p:sp>
      <p:sp>
        <p:nvSpPr>
          <p:cNvPr id="44092" name="Freeform 150"/>
          <p:cNvSpPr>
            <a:spLocks/>
          </p:cNvSpPr>
          <p:nvPr/>
        </p:nvSpPr>
        <p:spPr bwMode="auto">
          <a:xfrm>
            <a:off x="839788" y="2824163"/>
            <a:ext cx="90487" cy="93662"/>
          </a:xfrm>
          <a:custGeom>
            <a:avLst/>
            <a:gdLst>
              <a:gd name="T0" fmla="*/ 46037 w 57"/>
              <a:gd name="T1" fmla="*/ 0 h 59"/>
              <a:gd name="T2" fmla="*/ 90487 w 57"/>
              <a:gd name="T3" fmla="*/ 46037 h 59"/>
              <a:gd name="T4" fmla="*/ 46037 w 57"/>
              <a:gd name="T5" fmla="*/ 93662 h 59"/>
              <a:gd name="T6" fmla="*/ 0 w 57"/>
              <a:gd name="T7" fmla="*/ 46037 h 59"/>
              <a:gd name="T8" fmla="*/ 46037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093" name="Freeform 151"/>
          <p:cNvSpPr>
            <a:spLocks/>
          </p:cNvSpPr>
          <p:nvPr/>
        </p:nvSpPr>
        <p:spPr bwMode="auto">
          <a:xfrm>
            <a:off x="1604963" y="3302000"/>
            <a:ext cx="88900" cy="93663"/>
          </a:xfrm>
          <a:custGeom>
            <a:avLst/>
            <a:gdLst>
              <a:gd name="T0" fmla="*/ 44450 w 56"/>
              <a:gd name="T1" fmla="*/ 0 h 59"/>
              <a:gd name="T2" fmla="*/ 88900 w 56"/>
              <a:gd name="T3" fmla="*/ 46038 h 59"/>
              <a:gd name="T4" fmla="*/ 44450 w 56"/>
              <a:gd name="T5" fmla="*/ 93663 h 59"/>
              <a:gd name="T6" fmla="*/ 0 w 56"/>
              <a:gd name="T7" fmla="*/ 46038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4094" name="Freeform 152"/>
          <p:cNvSpPr>
            <a:spLocks/>
          </p:cNvSpPr>
          <p:nvPr/>
        </p:nvSpPr>
        <p:spPr bwMode="auto">
          <a:xfrm>
            <a:off x="1033463" y="2662238"/>
            <a:ext cx="88900" cy="93662"/>
          </a:xfrm>
          <a:custGeom>
            <a:avLst/>
            <a:gdLst>
              <a:gd name="T0" fmla="*/ 44450 w 56"/>
              <a:gd name="T1" fmla="*/ 0 h 59"/>
              <a:gd name="T2" fmla="*/ 88900 w 56"/>
              <a:gd name="T3" fmla="*/ 47625 h 59"/>
              <a:gd name="T4" fmla="*/ 44450 w 56"/>
              <a:gd name="T5" fmla="*/ 93662 h 59"/>
              <a:gd name="T6" fmla="*/ 0 w 56"/>
              <a:gd name="T7" fmla="*/ 47625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095" name="Freeform 153"/>
          <p:cNvSpPr>
            <a:spLocks/>
          </p:cNvSpPr>
          <p:nvPr/>
        </p:nvSpPr>
        <p:spPr bwMode="auto">
          <a:xfrm>
            <a:off x="839788" y="2501900"/>
            <a:ext cx="90487" cy="93663"/>
          </a:xfrm>
          <a:custGeom>
            <a:avLst/>
            <a:gdLst>
              <a:gd name="T0" fmla="*/ 46037 w 57"/>
              <a:gd name="T1" fmla="*/ 0 h 59"/>
              <a:gd name="T2" fmla="*/ 90487 w 57"/>
              <a:gd name="T3" fmla="*/ 46038 h 59"/>
              <a:gd name="T4" fmla="*/ 46037 w 57"/>
              <a:gd name="T5" fmla="*/ 93663 h 59"/>
              <a:gd name="T6" fmla="*/ 0 w 57"/>
              <a:gd name="T7" fmla="*/ 46038 h 59"/>
              <a:gd name="T8" fmla="*/ 46037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096" name="Freeform 154"/>
          <p:cNvSpPr>
            <a:spLocks/>
          </p:cNvSpPr>
          <p:nvPr/>
        </p:nvSpPr>
        <p:spPr bwMode="auto">
          <a:xfrm>
            <a:off x="1797050" y="2984500"/>
            <a:ext cx="90488" cy="95250"/>
          </a:xfrm>
          <a:custGeom>
            <a:avLst/>
            <a:gdLst>
              <a:gd name="T0" fmla="*/ 44450 w 57"/>
              <a:gd name="T1" fmla="*/ 0 h 60"/>
              <a:gd name="T2" fmla="*/ 90488 w 57"/>
              <a:gd name="T3" fmla="*/ 47625 h 60"/>
              <a:gd name="T4" fmla="*/ 44450 w 57"/>
              <a:gd name="T5" fmla="*/ 95250 h 60"/>
              <a:gd name="T6" fmla="*/ 0 w 57"/>
              <a:gd name="T7" fmla="*/ 47625 h 60"/>
              <a:gd name="T8" fmla="*/ 44450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097" name="Freeform 155"/>
          <p:cNvSpPr>
            <a:spLocks/>
          </p:cNvSpPr>
          <p:nvPr/>
        </p:nvSpPr>
        <p:spPr bwMode="auto">
          <a:xfrm>
            <a:off x="1033463" y="2984500"/>
            <a:ext cx="88900" cy="95250"/>
          </a:xfrm>
          <a:custGeom>
            <a:avLst/>
            <a:gdLst>
              <a:gd name="T0" fmla="*/ 44450 w 56"/>
              <a:gd name="T1" fmla="*/ 0 h 60"/>
              <a:gd name="T2" fmla="*/ 88900 w 56"/>
              <a:gd name="T3" fmla="*/ 47625 h 60"/>
              <a:gd name="T4" fmla="*/ 44450 w 56"/>
              <a:gd name="T5" fmla="*/ 95250 h 60"/>
              <a:gd name="T6" fmla="*/ 0 w 56"/>
              <a:gd name="T7" fmla="*/ 47625 h 60"/>
              <a:gd name="T8" fmla="*/ 44450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098" name="Freeform 156"/>
          <p:cNvSpPr>
            <a:spLocks/>
          </p:cNvSpPr>
          <p:nvPr/>
        </p:nvSpPr>
        <p:spPr bwMode="auto">
          <a:xfrm>
            <a:off x="1225550" y="3624263"/>
            <a:ext cx="90488" cy="93662"/>
          </a:xfrm>
          <a:custGeom>
            <a:avLst/>
            <a:gdLst>
              <a:gd name="T0" fmla="*/ 44450 w 57"/>
              <a:gd name="T1" fmla="*/ 0 h 59"/>
              <a:gd name="T2" fmla="*/ 90488 w 57"/>
              <a:gd name="T3" fmla="*/ 46037 h 59"/>
              <a:gd name="T4" fmla="*/ 44450 w 57"/>
              <a:gd name="T5" fmla="*/ 93662 h 59"/>
              <a:gd name="T6" fmla="*/ 0 w 57"/>
              <a:gd name="T7" fmla="*/ 46037 h 59"/>
              <a:gd name="T8" fmla="*/ 44450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4099" name="Freeform 157"/>
          <p:cNvSpPr>
            <a:spLocks/>
          </p:cNvSpPr>
          <p:nvPr/>
        </p:nvSpPr>
        <p:spPr bwMode="auto">
          <a:xfrm>
            <a:off x="1225550" y="2984500"/>
            <a:ext cx="90488" cy="95250"/>
          </a:xfrm>
          <a:custGeom>
            <a:avLst/>
            <a:gdLst>
              <a:gd name="T0" fmla="*/ 44450 w 57"/>
              <a:gd name="T1" fmla="*/ 0 h 60"/>
              <a:gd name="T2" fmla="*/ 90488 w 57"/>
              <a:gd name="T3" fmla="*/ 47625 h 60"/>
              <a:gd name="T4" fmla="*/ 44450 w 57"/>
              <a:gd name="T5" fmla="*/ 95250 h 60"/>
              <a:gd name="T6" fmla="*/ 0 w 57"/>
              <a:gd name="T7" fmla="*/ 47625 h 60"/>
              <a:gd name="T8" fmla="*/ 44450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00" name="Rectangle 158"/>
          <p:cNvSpPr>
            <a:spLocks noChangeArrowheads="1"/>
          </p:cNvSpPr>
          <p:nvPr/>
        </p:nvSpPr>
        <p:spPr bwMode="auto">
          <a:xfrm>
            <a:off x="223838" y="378460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101" name="Rectangle 159"/>
          <p:cNvSpPr>
            <a:spLocks noChangeArrowheads="1"/>
          </p:cNvSpPr>
          <p:nvPr/>
        </p:nvSpPr>
        <p:spPr bwMode="auto">
          <a:xfrm>
            <a:off x="223838" y="3624263"/>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102" name="Rectangle 160"/>
          <p:cNvSpPr>
            <a:spLocks noChangeArrowheads="1"/>
          </p:cNvSpPr>
          <p:nvPr/>
        </p:nvSpPr>
        <p:spPr bwMode="auto">
          <a:xfrm>
            <a:off x="223838" y="3462338"/>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103" name="Rectangle 161"/>
          <p:cNvSpPr>
            <a:spLocks noChangeArrowheads="1"/>
          </p:cNvSpPr>
          <p:nvPr/>
        </p:nvSpPr>
        <p:spPr bwMode="auto">
          <a:xfrm>
            <a:off x="223838" y="330200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104" name="Rectangle 162"/>
          <p:cNvSpPr>
            <a:spLocks noChangeArrowheads="1"/>
          </p:cNvSpPr>
          <p:nvPr/>
        </p:nvSpPr>
        <p:spPr bwMode="auto">
          <a:xfrm>
            <a:off x="223838" y="3140075"/>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105" name="Rectangle 163"/>
          <p:cNvSpPr>
            <a:spLocks noChangeArrowheads="1"/>
          </p:cNvSpPr>
          <p:nvPr/>
        </p:nvSpPr>
        <p:spPr bwMode="auto">
          <a:xfrm>
            <a:off x="223838" y="29781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106" name="Rectangle 164"/>
          <p:cNvSpPr>
            <a:spLocks noChangeArrowheads="1"/>
          </p:cNvSpPr>
          <p:nvPr/>
        </p:nvSpPr>
        <p:spPr bwMode="auto">
          <a:xfrm>
            <a:off x="223838" y="2824163"/>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107" name="Rectangle 165"/>
          <p:cNvSpPr>
            <a:spLocks noChangeArrowheads="1"/>
          </p:cNvSpPr>
          <p:nvPr/>
        </p:nvSpPr>
        <p:spPr bwMode="auto">
          <a:xfrm>
            <a:off x="223838" y="2662238"/>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108" name="Rectangle 166"/>
          <p:cNvSpPr>
            <a:spLocks noChangeArrowheads="1"/>
          </p:cNvSpPr>
          <p:nvPr/>
        </p:nvSpPr>
        <p:spPr bwMode="auto">
          <a:xfrm>
            <a:off x="223838" y="250190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109" name="Rectangle 167"/>
          <p:cNvSpPr>
            <a:spLocks noChangeArrowheads="1"/>
          </p:cNvSpPr>
          <p:nvPr/>
        </p:nvSpPr>
        <p:spPr bwMode="auto">
          <a:xfrm>
            <a:off x="223838" y="2339975"/>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110" name="Rectangle 168"/>
          <p:cNvSpPr>
            <a:spLocks noChangeArrowheads="1"/>
          </p:cNvSpPr>
          <p:nvPr/>
        </p:nvSpPr>
        <p:spPr bwMode="auto">
          <a:xfrm>
            <a:off x="185738" y="2178050"/>
            <a:ext cx="115887"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111" name="Rectangle 169"/>
          <p:cNvSpPr>
            <a:spLocks noChangeArrowheads="1"/>
          </p:cNvSpPr>
          <p:nvPr/>
        </p:nvSpPr>
        <p:spPr bwMode="auto">
          <a:xfrm>
            <a:off x="2952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112" name="Rectangle 170"/>
          <p:cNvSpPr>
            <a:spLocks noChangeArrowheads="1"/>
          </p:cNvSpPr>
          <p:nvPr/>
        </p:nvSpPr>
        <p:spPr bwMode="auto">
          <a:xfrm>
            <a:off x="487363"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113" name="Rectangle 171"/>
          <p:cNvSpPr>
            <a:spLocks noChangeArrowheads="1"/>
          </p:cNvSpPr>
          <p:nvPr/>
        </p:nvSpPr>
        <p:spPr bwMode="auto">
          <a:xfrm>
            <a:off x="673100"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114" name="Rectangle 172"/>
          <p:cNvSpPr>
            <a:spLocks noChangeArrowheads="1"/>
          </p:cNvSpPr>
          <p:nvPr/>
        </p:nvSpPr>
        <p:spPr bwMode="auto">
          <a:xfrm>
            <a:off x="8667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115" name="Rectangle 173"/>
          <p:cNvSpPr>
            <a:spLocks noChangeArrowheads="1"/>
          </p:cNvSpPr>
          <p:nvPr/>
        </p:nvSpPr>
        <p:spPr bwMode="auto">
          <a:xfrm>
            <a:off x="1058863"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116" name="Rectangle 174"/>
          <p:cNvSpPr>
            <a:spLocks noChangeArrowheads="1"/>
          </p:cNvSpPr>
          <p:nvPr/>
        </p:nvSpPr>
        <p:spPr bwMode="auto">
          <a:xfrm>
            <a:off x="1250950"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117" name="Rectangle 175"/>
          <p:cNvSpPr>
            <a:spLocks noChangeArrowheads="1"/>
          </p:cNvSpPr>
          <p:nvPr/>
        </p:nvSpPr>
        <p:spPr bwMode="auto">
          <a:xfrm>
            <a:off x="14382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118" name="Rectangle 176"/>
          <p:cNvSpPr>
            <a:spLocks noChangeArrowheads="1"/>
          </p:cNvSpPr>
          <p:nvPr/>
        </p:nvSpPr>
        <p:spPr bwMode="auto">
          <a:xfrm>
            <a:off x="1630363"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119" name="Rectangle 177"/>
          <p:cNvSpPr>
            <a:spLocks noChangeArrowheads="1"/>
          </p:cNvSpPr>
          <p:nvPr/>
        </p:nvSpPr>
        <p:spPr bwMode="auto">
          <a:xfrm>
            <a:off x="1822450"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120" name="Rectangle 178"/>
          <p:cNvSpPr>
            <a:spLocks noChangeArrowheads="1"/>
          </p:cNvSpPr>
          <p:nvPr/>
        </p:nvSpPr>
        <p:spPr bwMode="auto">
          <a:xfrm>
            <a:off x="20097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121" name="Rectangle 179"/>
          <p:cNvSpPr>
            <a:spLocks noChangeArrowheads="1"/>
          </p:cNvSpPr>
          <p:nvPr/>
        </p:nvSpPr>
        <p:spPr bwMode="auto">
          <a:xfrm>
            <a:off x="2182813" y="3892550"/>
            <a:ext cx="115887"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122" name="Rectangle 180"/>
          <p:cNvSpPr>
            <a:spLocks noChangeArrowheads="1"/>
          </p:cNvSpPr>
          <p:nvPr/>
        </p:nvSpPr>
        <p:spPr bwMode="auto">
          <a:xfrm>
            <a:off x="101600" y="2084388"/>
            <a:ext cx="2222500" cy="1990725"/>
          </a:xfrm>
          <a:prstGeom prst="rect">
            <a:avLst/>
          </a:prstGeom>
          <a:noFill/>
          <a:ln w="0">
            <a:solidFill>
              <a:srgbClr val="000000"/>
            </a:solidFill>
            <a:miter lim="800000"/>
            <a:headEnd/>
            <a:tailEnd/>
          </a:ln>
        </p:spPr>
        <p:txBody>
          <a:bodyPr/>
          <a:lstStyle/>
          <a:p>
            <a:endParaRPr lang="en-US"/>
          </a:p>
        </p:txBody>
      </p:sp>
      <p:sp>
        <p:nvSpPr>
          <p:cNvPr id="44123" name="Text Box 181"/>
          <p:cNvSpPr txBox="1">
            <a:spLocks noChangeArrowheads="1"/>
          </p:cNvSpPr>
          <p:nvPr/>
        </p:nvSpPr>
        <p:spPr bwMode="auto">
          <a:xfrm>
            <a:off x="228600" y="4572000"/>
            <a:ext cx="1905000" cy="1049338"/>
          </a:xfrm>
          <a:prstGeom prst="rect">
            <a:avLst/>
          </a:prstGeom>
          <a:noFill/>
          <a:ln w="9525">
            <a:noFill/>
            <a:miter lim="800000"/>
            <a:headEnd/>
            <a:tailEnd/>
          </a:ln>
        </p:spPr>
        <p:txBody>
          <a:bodyPr>
            <a:spAutoFit/>
          </a:bodyPr>
          <a:lstStyle/>
          <a:p>
            <a:pPr>
              <a:spcBef>
                <a:spcPct val="50000"/>
              </a:spcBef>
            </a:pPr>
            <a:r>
              <a:rPr lang="en-US" altLang="ko-KR" sz="1400">
                <a:latin typeface="Tahoma" charset="0"/>
                <a:ea typeface="굴림" charset="-127"/>
              </a:rPr>
              <a:t>K=2</a:t>
            </a:r>
          </a:p>
          <a:p>
            <a:pPr>
              <a:spcBef>
                <a:spcPct val="50000"/>
              </a:spcBef>
            </a:pPr>
            <a:r>
              <a:rPr lang="en-US" altLang="ko-KR" sz="1400">
                <a:latin typeface="Tahoma" charset="0"/>
                <a:ea typeface="굴림" charset="-127"/>
              </a:rPr>
              <a:t>Arbitrarily choose K object as initial cluster center</a:t>
            </a:r>
          </a:p>
        </p:txBody>
      </p:sp>
      <p:sp>
        <p:nvSpPr>
          <p:cNvPr id="44124" name="Line 182"/>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44125" name="Line 183"/>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p:spPr>
        <p:txBody>
          <a:bodyPr wrap="none"/>
          <a:lstStyle/>
          <a:p>
            <a:endParaRPr lang="en-US"/>
          </a:p>
        </p:txBody>
      </p:sp>
      <p:sp>
        <p:nvSpPr>
          <p:cNvPr id="44126" name="Text Box 184"/>
          <p:cNvSpPr txBox="1">
            <a:spLocks noChangeArrowheads="1"/>
          </p:cNvSpPr>
          <p:nvPr/>
        </p:nvSpPr>
        <p:spPr bwMode="auto">
          <a:xfrm>
            <a:off x="2362200" y="3124200"/>
            <a:ext cx="838200" cy="1368425"/>
          </a:xfrm>
          <a:prstGeom prst="rect">
            <a:avLst/>
          </a:prstGeom>
          <a:noFill/>
          <a:ln w="9525">
            <a:noFill/>
            <a:miter lim="800000"/>
            <a:headEnd/>
            <a:tailEnd/>
          </a:ln>
        </p:spPr>
        <p:txBody>
          <a:bodyPr>
            <a:spAutoFit/>
          </a:bodyPr>
          <a:lstStyle/>
          <a:p>
            <a:pPr>
              <a:spcBef>
                <a:spcPct val="50000"/>
              </a:spcBef>
            </a:pPr>
            <a:r>
              <a:rPr lang="en-US" altLang="ko-KR" sz="1400">
                <a:latin typeface="Tahoma" charset="0"/>
                <a:ea typeface="굴림" charset="-127"/>
              </a:rPr>
              <a:t>Assign each objects to most similar center</a:t>
            </a:r>
          </a:p>
        </p:txBody>
      </p:sp>
      <p:sp>
        <p:nvSpPr>
          <p:cNvPr id="44127" name="Text Box 185"/>
          <p:cNvSpPr txBox="1">
            <a:spLocks noChangeArrowheads="1"/>
          </p:cNvSpPr>
          <p:nvPr/>
        </p:nvSpPr>
        <p:spPr bwMode="auto">
          <a:xfrm>
            <a:off x="5638800" y="3048000"/>
            <a:ext cx="838200" cy="942975"/>
          </a:xfrm>
          <a:prstGeom prst="rect">
            <a:avLst/>
          </a:prstGeom>
          <a:noFill/>
          <a:ln w="9525">
            <a:noFill/>
            <a:miter lim="800000"/>
            <a:headEnd/>
            <a:tailEnd/>
          </a:ln>
        </p:spPr>
        <p:txBody>
          <a:bodyPr>
            <a:spAutoFit/>
          </a:bodyPr>
          <a:lstStyle/>
          <a:p>
            <a:pPr>
              <a:spcBef>
                <a:spcPct val="50000"/>
              </a:spcBef>
            </a:pPr>
            <a:r>
              <a:rPr lang="en-US" altLang="ko-KR" sz="1400">
                <a:latin typeface="Tahoma" charset="0"/>
                <a:ea typeface="굴림" charset="-127"/>
              </a:rPr>
              <a:t>Update the cluster means</a:t>
            </a:r>
          </a:p>
        </p:txBody>
      </p:sp>
      <p:sp>
        <p:nvSpPr>
          <p:cNvPr id="44128" name="Freeform 186"/>
          <p:cNvSpPr>
            <a:spLocks/>
          </p:cNvSpPr>
          <p:nvPr/>
        </p:nvSpPr>
        <p:spPr bwMode="auto">
          <a:xfrm>
            <a:off x="838200" y="3136900"/>
            <a:ext cx="88900" cy="95250"/>
          </a:xfrm>
          <a:custGeom>
            <a:avLst/>
            <a:gdLst>
              <a:gd name="T0" fmla="*/ 44450 w 56"/>
              <a:gd name="T1" fmla="*/ 0 h 60"/>
              <a:gd name="T2" fmla="*/ 88900 w 56"/>
              <a:gd name="T3" fmla="*/ 47625 h 60"/>
              <a:gd name="T4" fmla="*/ 44450 w 56"/>
              <a:gd name="T5" fmla="*/ 95250 h 60"/>
              <a:gd name="T6" fmla="*/ 0 w 56"/>
              <a:gd name="T7" fmla="*/ 47625 h 60"/>
              <a:gd name="T8" fmla="*/ 44450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129" name="Freeform 187"/>
          <p:cNvSpPr>
            <a:spLocks/>
          </p:cNvSpPr>
          <p:nvPr/>
        </p:nvSpPr>
        <p:spPr bwMode="auto">
          <a:xfrm>
            <a:off x="1600200" y="2971800"/>
            <a:ext cx="88900" cy="93663"/>
          </a:xfrm>
          <a:custGeom>
            <a:avLst/>
            <a:gdLst>
              <a:gd name="T0" fmla="*/ 44450 w 56"/>
              <a:gd name="T1" fmla="*/ 0 h 59"/>
              <a:gd name="T2" fmla="*/ 88900 w 56"/>
              <a:gd name="T3" fmla="*/ 46038 h 59"/>
              <a:gd name="T4" fmla="*/ 44450 w 56"/>
              <a:gd name="T5" fmla="*/ 93663 h 59"/>
              <a:gd name="T6" fmla="*/ 0 w 56"/>
              <a:gd name="T7" fmla="*/ 46038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4130" name="Oval 188"/>
          <p:cNvSpPr>
            <a:spLocks noChangeArrowheads="1"/>
          </p:cNvSpPr>
          <p:nvPr/>
        </p:nvSpPr>
        <p:spPr bwMode="auto">
          <a:xfrm>
            <a:off x="457200" y="3265488"/>
            <a:ext cx="84138" cy="87312"/>
          </a:xfrm>
          <a:prstGeom prst="ellipse">
            <a:avLst/>
          </a:prstGeom>
          <a:solidFill>
            <a:srgbClr val="FF0000"/>
          </a:solidFill>
          <a:ln w="6350">
            <a:solidFill>
              <a:srgbClr val="FF0000"/>
            </a:solidFill>
            <a:round/>
            <a:headEnd/>
            <a:tailEnd/>
          </a:ln>
        </p:spPr>
        <p:txBody>
          <a:bodyPr/>
          <a:lstStyle/>
          <a:p>
            <a:endParaRPr lang="en-US"/>
          </a:p>
        </p:txBody>
      </p:sp>
      <p:sp>
        <p:nvSpPr>
          <p:cNvPr id="44131" name="Oval 189"/>
          <p:cNvSpPr>
            <a:spLocks noChangeArrowheads="1"/>
          </p:cNvSpPr>
          <p:nvPr/>
        </p:nvSpPr>
        <p:spPr bwMode="auto">
          <a:xfrm>
            <a:off x="1973263" y="3113088"/>
            <a:ext cx="84137" cy="87312"/>
          </a:xfrm>
          <a:prstGeom prst="ellipse">
            <a:avLst/>
          </a:prstGeom>
          <a:solidFill>
            <a:srgbClr val="FF0000"/>
          </a:solidFill>
          <a:ln w="6350">
            <a:solidFill>
              <a:srgbClr val="FF0000"/>
            </a:solidFill>
            <a:round/>
            <a:headEnd/>
            <a:tailEnd/>
          </a:ln>
        </p:spPr>
        <p:txBody>
          <a:bodyPr/>
          <a:lstStyle/>
          <a:p>
            <a:endParaRPr lang="en-US"/>
          </a:p>
        </p:txBody>
      </p:sp>
      <p:sp>
        <p:nvSpPr>
          <p:cNvPr id="44132" name="Text Box 190"/>
          <p:cNvSpPr txBox="1">
            <a:spLocks noChangeArrowheads="1"/>
          </p:cNvSpPr>
          <p:nvPr/>
        </p:nvSpPr>
        <p:spPr bwMode="auto">
          <a:xfrm>
            <a:off x="5638800" y="5334000"/>
            <a:ext cx="838200" cy="942975"/>
          </a:xfrm>
          <a:prstGeom prst="rect">
            <a:avLst/>
          </a:prstGeom>
          <a:noFill/>
          <a:ln w="9525">
            <a:noFill/>
            <a:miter lim="800000"/>
            <a:headEnd/>
            <a:tailEnd/>
          </a:ln>
        </p:spPr>
        <p:txBody>
          <a:bodyPr>
            <a:spAutoFit/>
          </a:bodyPr>
          <a:lstStyle/>
          <a:p>
            <a:pPr>
              <a:spcBef>
                <a:spcPct val="50000"/>
              </a:spcBef>
            </a:pPr>
            <a:r>
              <a:rPr lang="en-US" altLang="ko-KR" sz="1400">
                <a:latin typeface="Tahoma" charset="0"/>
                <a:ea typeface="굴림" charset="-127"/>
              </a:rPr>
              <a:t>Update the cluster means</a:t>
            </a:r>
          </a:p>
        </p:txBody>
      </p:sp>
      <p:sp>
        <p:nvSpPr>
          <p:cNvPr id="44133" name="Text Box 191"/>
          <p:cNvSpPr txBox="1">
            <a:spLocks noChangeArrowheads="1"/>
          </p:cNvSpPr>
          <p:nvPr/>
        </p:nvSpPr>
        <p:spPr bwMode="auto">
          <a:xfrm>
            <a:off x="7848600" y="4114800"/>
            <a:ext cx="990600" cy="304800"/>
          </a:xfrm>
          <a:prstGeom prst="rect">
            <a:avLst/>
          </a:prstGeom>
          <a:noFill/>
          <a:ln w="9525">
            <a:noFill/>
            <a:miter lim="800000"/>
            <a:headEnd/>
            <a:tailEnd/>
          </a:ln>
        </p:spPr>
        <p:txBody>
          <a:bodyPr>
            <a:spAutoFit/>
          </a:bodyPr>
          <a:lstStyle/>
          <a:p>
            <a:pPr>
              <a:spcBef>
                <a:spcPct val="50000"/>
              </a:spcBef>
            </a:pPr>
            <a:r>
              <a:rPr lang="en-US" altLang="ko-KR" sz="1400">
                <a:latin typeface="Tahoma" charset="0"/>
                <a:ea typeface="굴림" charset="-127"/>
              </a:rPr>
              <a:t>reassign</a:t>
            </a:r>
          </a:p>
        </p:txBody>
      </p:sp>
      <p:sp>
        <p:nvSpPr>
          <p:cNvPr id="44134" name="Line 192"/>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44135" name="Text Box 193"/>
          <p:cNvSpPr txBox="1">
            <a:spLocks noChangeArrowheads="1"/>
          </p:cNvSpPr>
          <p:nvPr/>
        </p:nvSpPr>
        <p:spPr bwMode="auto">
          <a:xfrm>
            <a:off x="4419600" y="4114800"/>
            <a:ext cx="990600" cy="304800"/>
          </a:xfrm>
          <a:prstGeom prst="rect">
            <a:avLst/>
          </a:prstGeom>
          <a:noFill/>
          <a:ln w="9525">
            <a:noFill/>
            <a:miter lim="800000"/>
            <a:headEnd/>
            <a:tailEnd/>
          </a:ln>
        </p:spPr>
        <p:txBody>
          <a:bodyPr>
            <a:spAutoFit/>
          </a:bodyPr>
          <a:lstStyle/>
          <a:p>
            <a:pPr>
              <a:spcBef>
                <a:spcPct val="50000"/>
              </a:spcBef>
            </a:pPr>
            <a:r>
              <a:rPr lang="en-US" altLang="ko-KR" sz="1400">
                <a:latin typeface="Tahoma" charset="0"/>
                <a:ea typeface="굴림" charset="-127"/>
              </a:rPr>
              <a:t>reassign</a:t>
            </a:r>
          </a:p>
        </p:txBody>
      </p:sp>
    </p:spTree>
    <p:extLst>
      <p:ext uri="{BB962C8B-B14F-4D97-AF65-F5344CB8AC3E}">
        <p14:creationId xmlns:p14="http://schemas.microsoft.com/office/powerpoint/2010/main" val="27453700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385B6815-C707-4A46-A2E0-4D15811E1388}" type="slidenum">
              <a:rPr lang="en-US"/>
              <a:pPr/>
              <a:t>19</a:t>
            </a:fld>
            <a:endParaRPr lang="en-US"/>
          </a:p>
        </p:txBody>
      </p:sp>
      <p:sp>
        <p:nvSpPr>
          <p:cNvPr id="45059" name="Rectangle 2"/>
          <p:cNvSpPr>
            <a:spLocks noGrp="1" noChangeArrowheads="1"/>
          </p:cNvSpPr>
          <p:nvPr>
            <p:ph type="title"/>
          </p:nvPr>
        </p:nvSpPr>
        <p:spPr>
          <a:xfrm>
            <a:off x="381000" y="152400"/>
            <a:ext cx="8280400" cy="552450"/>
          </a:xfrm>
        </p:spPr>
        <p:txBody>
          <a:bodyPr/>
          <a:lstStyle/>
          <a:p>
            <a:pPr eaLnBrk="1" hangingPunct="1"/>
            <a:r>
              <a:rPr lang="en-US" sz="3200"/>
              <a:t>Importance of Choosing Initial Centroids</a:t>
            </a:r>
          </a:p>
        </p:txBody>
      </p:sp>
      <p:sp>
        <p:nvSpPr>
          <p:cNvPr id="45060" name="Text Box 3"/>
          <p:cNvSpPr txBox="1">
            <a:spLocks noChangeArrowheads="1"/>
          </p:cNvSpPr>
          <p:nvPr/>
        </p:nvSpPr>
        <p:spPr bwMode="auto">
          <a:xfrm>
            <a:off x="609600" y="4419600"/>
            <a:ext cx="8001000" cy="304800"/>
          </a:xfrm>
          <a:prstGeom prst="rect">
            <a:avLst/>
          </a:prstGeom>
          <a:noFill/>
          <a:ln w="12700">
            <a:noFill/>
            <a:miter lim="800000"/>
            <a:headEnd/>
            <a:tailEnd/>
          </a:ln>
        </p:spPr>
        <p:txBody>
          <a:bodyPr>
            <a:spAutoFit/>
          </a:bodyPr>
          <a:lstStyle/>
          <a:p>
            <a:pPr eaLnBrk="0" hangingPunct="0">
              <a:spcBef>
                <a:spcPct val="50000"/>
              </a:spcBef>
            </a:pPr>
            <a:endParaRPr lang="en-US" sz="1400" b="1">
              <a:latin typeface="Arial" charset="0"/>
            </a:endParaRPr>
          </a:p>
        </p:txBody>
      </p:sp>
      <p:pic>
        <p:nvPicPr>
          <p:cNvPr id="45061" name="Picture 4"/>
          <p:cNvPicPr>
            <a:picLocks noChangeAspect="1" noChangeArrowheads="1"/>
          </p:cNvPicPr>
          <p:nvPr/>
        </p:nvPicPr>
        <p:blipFill>
          <a:blip r:embed="rId2" cstate="print"/>
          <a:srcRect/>
          <a:stretch>
            <a:fillRect/>
          </a:stretch>
        </p:blipFill>
        <p:spPr bwMode="auto">
          <a:xfrm>
            <a:off x="1806575" y="1354138"/>
            <a:ext cx="5529263" cy="4148137"/>
          </a:xfrm>
          <a:prstGeom prst="rect">
            <a:avLst/>
          </a:prstGeom>
          <a:noFill/>
          <a:ln w="12700">
            <a:noFill/>
            <a:miter lim="800000"/>
            <a:headEnd/>
            <a:tailEnd/>
          </a:ln>
        </p:spPr>
      </p:pic>
      <p:pic>
        <p:nvPicPr>
          <p:cNvPr id="322565" name="Picture 5"/>
          <p:cNvPicPr>
            <a:picLocks noChangeAspect="1" noChangeArrowheads="1"/>
          </p:cNvPicPr>
          <p:nvPr/>
        </p:nvPicPr>
        <p:blipFill>
          <a:blip r:embed="rId3" cstate="print"/>
          <a:srcRect/>
          <a:stretch>
            <a:fillRect/>
          </a:stretch>
        </p:blipFill>
        <p:spPr bwMode="auto">
          <a:xfrm>
            <a:off x="1806575" y="1354138"/>
            <a:ext cx="5529263" cy="4148137"/>
          </a:xfrm>
          <a:prstGeom prst="rect">
            <a:avLst/>
          </a:prstGeom>
          <a:noFill/>
          <a:ln w="12700">
            <a:noFill/>
            <a:miter lim="800000"/>
            <a:headEnd/>
            <a:tailEnd/>
          </a:ln>
        </p:spPr>
      </p:pic>
      <p:pic>
        <p:nvPicPr>
          <p:cNvPr id="322566" name="Picture 6"/>
          <p:cNvPicPr>
            <a:picLocks noChangeAspect="1" noChangeArrowheads="1"/>
          </p:cNvPicPr>
          <p:nvPr/>
        </p:nvPicPr>
        <p:blipFill>
          <a:blip r:embed="rId4" cstate="print"/>
          <a:srcRect/>
          <a:stretch>
            <a:fillRect/>
          </a:stretch>
        </p:blipFill>
        <p:spPr bwMode="auto">
          <a:xfrm>
            <a:off x="1806575" y="1354138"/>
            <a:ext cx="5529263" cy="4148137"/>
          </a:xfrm>
          <a:prstGeom prst="rect">
            <a:avLst/>
          </a:prstGeom>
          <a:noFill/>
          <a:ln w="12700">
            <a:noFill/>
            <a:miter lim="800000"/>
            <a:headEnd/>
            <a:tailEnd/>
          </a:ln>
        </p:spPr>
      </p:pic>
      <p:pic>
        <p:nvPicPr>
          <p:cNvPr id="322567" name="Picture 7"/>
          <p:cNvPicPr>
            <a:picLocks noChangeAspect="1" noChangeArrowheads="1"/>
          </p:cNvPicPr>
          <p:nvPr/>
        </p:nvPicPr>
        <p:blipFill>
          <a:blip r:embed="rId5" cstate="print"/>
          <a:srcRect/>
          <a:stretch>
            <a:fillRect/>
          </a:stretch>
        </p:blipFill>
        <p:spPr bwMode="auto">
          <a:xfrm>
            <a:off x="1806575" y="1354138"/>
            <a:ext cx="5529263" cy="4148137"/>
          </a:xfrm>
          <a:prstGeom prst="rect">
            <a:avLst/>
          </a:prstGeom>
          <a:noFill/>
          <a:ln w="12700">
            <a:noFill/>
            <a:miter lim="800000"/>
            <a:headEnd/>
            <a:tailEnd/>
          </a:ln>
        </p:spPr>
      </p:pic>
      <p:pic>
        <p:nvPicPr>
          <p:cNvPr id="322568" name="Picture 8"/>
          <p:cNvPicPr>
            <a:picLocks noChangeAspect="1" noChangeArrowheads="1"/>
          </p:cNvPicPr>
          <p:nvPr/>
        </p:nvPicPr>
        <p:blipFill>
          <a:blip r:embed="rId6" cstate="print"/>
          <a:srcRect/>
          <a:stretch>
            <a:fillRect/>
          </a:stretch>
        </p:blipFill>
        <p:spPr bwMode="auto">
          <a:xfrm>
            <a:off x="1806575" y="1354138"/>
            <a:ext cx="5529263" cy="4148137"/>
          </a:xfrm>
          <a:prstGeom prst="rect">
            <a:avLst/>
          </a:prstGeom>
          <a:noFill/>
          <a:ln w="12700">
            <a:noFill/>
            <a:miter lim="800000"/>
            <a:headEnd/>
            <a:tailEnd/>
          </a:ln>
        </p:spPr>
      </p:pic>
      <p:pic>
        <p:nvPicPr>
          <p:cNvPr id="322569" name="Picture 9"/>
          <p:cNvPicPr>
            <a:picLocks noChangeAspect="1" noChangeArrowheads="1"/>
          </p:cNvPicPr>
          <p:nvPr/>
        </p:nvPicPr>
        <p:blipFill>
          <a:blip r:embed="rId7" cstate="print"/>
          <a:srcRect/>
          <a:stretch>
            <a:fillRect/>
          </a:stretch>
        </p:blipFill>
        <p:spPr bwMode="auto">
          <a:xfrm>
            <a:off x="1806575" y="1354138"/>
            <a:ext cx="5529263" cy="4148137"/>
          </a:xfrm>
          <a:prstGeom prst="rect">
            <a:avLst/>
          </a:prstGeom>
          <a:noFill/>
          <a:ln w="12700">
            <a:noFill/>
            <a:miter lim="800000"/>
            <a:headEnd/>
            <a:tailEnd/>
          </a:ln>
        </p:spPr>
      </p:pic>
      <p:sp>
        <p:nvSpPr>
          <p:cNvPr id="11" name="TextBox 10"/>
          <p:cNvSpPr txBox="1"/>
          <p:nvPr/>
        </p:nvSpPr>
        <p:spPr>
          <a:xfrm>
            <a:off x="1752600" y="5715000"/>
            <a:ext cx="5486400" cy="457200"/>
          </a:xfrm>
          <a:prstGeom prst="rect">
            <a:avLst/>
          </a:prstGeom>
          <a:noFill/>
        </p:spPr>
        <p:txBody>
          <a:bodyPr wrap="square" rtlCol="0">
            <a:spAutoFit/>
          </a:bodyPr>
          <a:lstStyle/>
          <a:p>
            <a:r>
              <a:rPr lang="en-US" dirty="0"/>
              <a:t>A good clustering result</a:t>
            </a:r>
          </a:p>
        </p:txBody>
      </p:sp>
    </p:spTree>
    <p:extLst>
      <p:ext uri="{BB962C8B-B14F-4D97-AF65-F5344CB8AC3E}">
        <p14:creationId xmlns:p14="http://schemas.microsoft.com/office/powerpoint/2010/main" val="2882399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25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25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225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225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22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1C5-299A-47C9-B2C2-D73B0BB75422}"/>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a:t>Understanding Clustering</a:t>
            </a:r>
          </a:p>
        </p:txBody>
      </p:sp>
      <p:sp>
        <p:nvSpPr>
          <p:cNvPr id="3" name="Content Placeholder 2">
            <a:extLst>
              <a:ext uri="{FF2B5EF4-FFF2-40B4-BE49-F238E27FC236}">
                <a16:creationId xmlns:a16="http://schemas.microsoft.com/office/drawing/2014/main" id="{AD19C2AE-2410-4081-A06F-0D422BC603F5}"/>
              </a:ext>
            </a:extLst>
          </p:cNvPr>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t>Have you ever spent time watching a crowd? If so, you are likely to have seen some recurring personalities. </a:t>
            </a:r>
          </a:p>
          <a:p>
            <a:pPr lvl="1"/>
            <a:r>
              <a:rPr lang="en-US" sz="2400" dirty="0"/>
              <a:t>Perhaps a certain type of person, identified by a freshly pressed suit and a briefcase, comes to typify the "fat cat" business executive.</a:t>
            </a:r>
          </a:p>
          <a:p>
            <a:pPr lvl="1"/>
            <a:endParaRPr lang="en-US" sz="2400" dirty="0"/>
          </a:p>
          <a:p>
            <a:pPr lvl="1"/>
            <a:r>
              <a:rPr lang="en-US" sz="2400" dirty="0"/>
              <a:t>A 20-something wearing skinny jeans, a flannel shirt, and sunglasses might be dubbed a "hipster," </a:t>
            </a:r>
          </a:p>
          <a:p>
            <a:pPr lvl="1"/>
            <a:endParaRPr lang="en-US" sz="2400" dirty="0"/>
          </a:p>
          <a:p>
            <a:pPr lvl="1"/>
            <a:r>
              <a:rPr lang="en-US" sz="2400" dirty="0"/>
              <a:t>While a woman unloading children from a minivan may be labeled a "soccer mom."</a:t>
            </a:r>
          </a:p>
        </p:txBody>
      </p:sp>
      <p:sp>
        <p:nvSpPr>
          <p:cNvPr id="4" name="Slide Number Placeholder 3">
            <a:extLst>
              <a:ext uri="{FF2B5EF4-FFF2-40B4-BE49-F238E27FC236}">
                <a16:creationId xmlns:a16="http://schemas.microsoft.com/office/drawing/2014/main" id="{E4C86E3A-8426-4F69-8A71-4B2565A577D6}"/>
              </a:ext>
            </a:extLst>
          </p:cNvPr>
          <p:cNvSpPr>
            <a:spLocks noGrp="1"/>
          </p:cNvSpPr>
          <p:nvPr>
            <p:ph type="sldNum" sz="quarter" idx="12"/>
          </p:nvPr>
        </p:nvSpPr>
        <p:spPr/>
        <p:txBody>
          <a:bodyPr/>
          <a:lstStyle/>
          <a:p>
            <a:fld id="{AB27C7FC-5F5C-4993-AA9B-AD2357CBACEF}" type="slidenum">
              <a:rPr lang="en-US" smtClean="0"/>
              <a:pPr/>
              <a:t>2</a:t>
            </a:fld>
            <a:endParaRPr lang="en-US"/>
          </a:p>
        </p:txBody>
      </p:sp>
      <p:sp>
        <p:nvSpPr>
          <p:cNvPr id="6" name="TextBox 5">
            <a:extLst>
              <a:ext uri="{FF2B5EF4-FFF2-40B4-BE49-F238E27FC236}">
                <a16:creationId xmlns:a16="http://schemas.microsoft.com/office/drawing/2014/main" id="{FEAF9276-5F2A-48A3-A9CB-1EEA75BB65DE}"/>
              </a:ext>
            </a:extLst>
          </p:cNvPr>
          <p:cNvSpPr txBox="1"/>
          <p:nvPr/>
        </p:nvSpPr>
        <p:spPr>
          <a:xfrm>
            <a:off x="4191000" y="6477000"/>
            <a:ext cx="3657600" cy="276999"/>
          </a:xfrm>
          <a:prstGeom prst="rect">
            <a:avLst/>
          </a:prstGeom>
          <a:noFill/>
        </p:spPr>
        <p:txBody>
          <a:bodyPr wrap="square">
            <a:spAutoFit/>
          </a:bodyPr>
          <a:lstStyle/>
          <a:p>
            <a:pPr algn="l"/>
            <a:r>
              <a:rPr lang="en-US" sz="1200" i="0" u="none" strike="noStrike" baseline="0" dirty="0">
                <a:latin typeface="Arial-BoldMT"/>
              </a:rPr>
              <a:t>Brett Lantz - </a:t>
            </a:r>
            <a:r>
              <a:rPr lang="en-US" sz="1200" b="0" i="0" u="none" strike="noStrike" baseline="0" dirty="0">
                <a:latin typeface="ArialMT"/>
              </a:rPr>
              <a:t>Machine Learning with R - </a:t>
            </a:r>
            <a:r>
              <a:rPr lang="en-US" sz="1200" b="0" i="1" u="none" strike="noStrike" baseline="0" dirty="0">
                <a:latin typeface="BookAntiqua-Italic"/>
              </a:rPr>
              <a:t>2019</a:t>
            </a:r>
            <a:endParaRPr lang="en-US" sz="1200" dirty="0"/>
          </a:p>
        </p:txBody>
      </p:sp>
    </p:spTree>
    <p:extLst>
      <p:ext uri="{BB962C8B-B14F-4D97-AF65-F5344CB8AC3E}">
        <p14:creationId xmlns:p14="http://schemas.microsoft.com/office/powerpoint/2010/main" val="4472380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3C054DDD-C077-4C7E-BF4D-44A6D56B0B4B}" type="slidenum">
              <a:rPr lang="en-US"/>
              <a:pPr/>
              <a:t>20</a:t>
            </a:fld>
            <a:endParaRPr lang="en-US"/>
          </a:p>
        </p:txBody>
      </p:sp>
      <p:sp>
        <p:nvSpPr>
          <p:cNvPr id="46083" name="Rectangle 2"/>
          <p:cNvSpPr>
            <a:spLocks noGrp="1" noChangeArrowheads="1"/>
          </p:cNvSpPr>
          <p:nvPr>
            <p:ph type="title"/>
          </p:nvPr>
        </p:nvSpPr>
        <p:spPr>
          <a:xfrm>
            <a:off x="381000" y="152400"/>
            <a:ext cx="8280400" cy="552450"/>
          </a:xfrm>
        </p:spPr>
        <p:txBody>
          <a:bodyPr/>
          <a:lstStyle/>
          <a:p>
            <a:pPr eaLnBrk="1" hangingPunct="1"/>
            <a:r>
              <a:rPr lang="en-US" sz="3200"/>
              <a:t>Importance of Choosing Initial Centroids</a:t>
            </a:r>
          </a:p>
        </p:txBody>
      </p:sp>
      <p:sp>
        <p:nvSpPr>
          <p:cNvPr id="46084" name="Text Box 3"/>
          <p:cNvSpPr txBox="1">
            <a:spLocks noChangeArrowheads="1"/>
          </p:cNvSpPr>
          <p:nvPr/>
        </p:nvSpPr>
        <p:spPr bwMode="auto">
          <a:xfrm>
            <a:off x="609600" y="4419600"/>
            <a:ext cx="8001000" cy="304800"/>
          </a:xfrm>
          <a:prstGeom prst="rect">
            <a:avLst/>
          </a:prstGeom>
          <a:noFill/>
          <a:ln w="12700">
            <a:noFill/>
            <a:miter lim="800000"/>
            <a:headEnd/>
            <a:tailEnd/>
          </a:ln>
        </p:spPr>
        <p:txBody>
          <a:bodyPr>
            <a:spAutoFit/>
          </a:bodyPr>
          <a:lstStyle/>
          <a:p>
            <a:pPr eaLnBrk="0" hangingPunct="0">
              <a:spcBef>
                <a:spcPct val="50000"/>
              </a:spcBef>
            </a:pPr>
            <a:endParaRPr lang="en-US" sz="1400" b="1">
              <a:latin typeface="Arial" charset="0"/>
            </a:endParaRPr>
          </a:p>
        </p:txBody>
      </p:sp>
      <p:pic>
        <p:nvPicPr>
          <p:cNvPr id="46085" name="Picture 4"/>
          <p:cNvPicPr>
            <a:picLocks noChangeAspect="1" noChangeArrowheads="1"/>
          </p:cNvPicPr>
          <p:nvPr/>
        </p:nvPicPr>
        <p:blipFill>
          <a:blip r:embed="rId2" cstate="print"/>
          <a:srcRect/>
          <a:stretch>
            <a:fillRect/>
          </a:stretch>
        </p:blipFill>
        <p:spPr bwMode="auto">
          <a:xfrm>
            <a:off x="0" y="1143000"/>
            <a:ext cx="3043238" cy="2282825"/>
          </a:xfrm>
          <a:prstGeom prst="rect">
            <a:avLst/>
          </a:prstGeom>
          <a:noFill/>
          <a:ln w="12700">
            <a:noFill/>
            <a:miter lim="800000"/>
            <a:headEnd/>
            <a:tailEnd/>
          </a:ln>
        </p:spPr>
      </p:pic>
      <p:pic>
        <p:nvPicPr>
          <p:cNvPr id="46086" name="Picture 5"/>
          <p:cNvPicPr>
            <a:picLocks noChangeAspect="1" noChangeArrowheads="1"/>
          </p:cNvPicPr>
          <p:nvPr/>
        </p:nvPicPr>
        <p:blipFill>
          <a:blip r:embed="rId3" cstate="print"/>
          <a:srcRect/>
          <a:stretch>
            <a:fillRect/>
          </a:stretch>
        </p:blipFill>
        <p:spPr bwMode="auto">
          <a:xfrm>
            <a:off x="2743200" y="1143000"/>
            <a:ext cx="3043238" cy="2282825"/>
          </a:xfrm>
          <a:prstGeom prst="rect">
            <a:avLst/>
          </a:prstGeom>
          <a:noFill/>
          <a:ln w="12700">
            <a:noFill/>
            <a:miter lim="800000"/>
            <a:headEnd/>
            <a:tailEnd/>
          </a:ln>
        </p:spPr>
      </p:pic>
      <p:pic>
        <p:nvPicPr>
          <p:cNvPr id="46087" name="Picture 6"/>
          <p:cNvPicPr>
            <a:picLocks noChangeAspect="1" noChangeArrowheads="1"/>
          </p:cNvPicPr>
          <p:nvPr/>
        </p:nvPicPr>
        <p:blipFill>
          <a:blip r:embed="rId4" cstate="print"/>
          <a:srcRect/>
          <a:stretch>
            <a:fillRect/>
          </a:stretch>
        </p:blipFill>
        <p:spPr bwMode="auto">
          <a:xfrm>
            <a:off x="5638800" y="1143000"/>
            <a:ext cx="3043238" cy="2282825"/>
          </a:xfrm>
          <a:prstGeom prst="rect">
            <a:avLst/>
          </a:prstGeom>
          <a:noFill/>
          <a:ln w="12700">
            <a:noFill/>
            <a:miter lim="800000"/>
            <a:headEnd/>
            <a:tailEnd/>
          </a:ln>
        </p:spPr>
      </p:pic>
      <p:pic>
        <p:nvPicPr>
          <p:cNvPr id="46088" name="Picture 7"/>
          <p:cNvPicPr>
            <a:picLocks noChangeAspect="1" noChangeArrowheads="1"/>
          </p:cNvPicPr>
          <p:nvPr/>
        </p:nvPicPr>
        <p:blipFill>
          <a:blip r:embed="rId5" cstate="print"/>
          <a:srcRect/>
          <a:stretch>
            <a:fillRect/>
          </a:stretch>
        </p:blipFill>
        <p:spPr bwMode="auto">
          <a:xfrm>
            <a:off x="0" y="3886200"/>
            <a:ext cx="3043238" cy="2282825"/>
          </a:xfrm>
          <a:prstGeom prst="rect">
            <a:avLst/>
          </a:prstGeom>
          <a:noFill/>
          <a:ln w="12700">
            <a:noFill/>
            <a:miter lim="800000"/>
            <a:headEnd/>
            <a:tailEnd/>
          </a:ln>
        </p:spPr>
      </p:pic>
      <p:pic>
        <p:nvPicPr>
          <p:cNvPr id="46089" name="Picture 8"/>
          <p:cNvPicPr>
            <a:picLocks noChangeAspect="1" noChangeArrowheads="1"/>
          </p:cNvPicPr>
          <p:nvPr/>
        </p:nvPicPr>
        <p:blipFill>
          <a:blip r:embed="rId6" cstate="print"/>
          <a:srcRect/>
          <a:stretch>
            <a:fillRect/>
          </a:stretch>
        </p:blipFill>
        <p:spPr bwMode="auto">
          <a:xfrm>
            <a:off x="2743200" y="3886200"/>
            <a:ext cx="3043238" cy="2282825"/>
          </a:xfrm>
          <a:prstGeom prst="rect">
            <a:avLst/>
          </a:prstGeom>
          <a:noFill/>
          <a:ln w="12700">
            <a:noFill/>
            <a:miter lim="800000"/>
            <a:headEnd/>
            <a:tailEnd/>
          </a:ln>
        </p:spPr>
      </p:pic>
      <p:pic>
        <p:nvPicPr>
          <p:cNvPr id="46090" name="Picture 9"/>
          <p:cNvPicPr>
            <a:picLocks noChangeAspect="1" noChangeArrowheads="1"/>
          </p:cNvPicPr>
          <p:nvPr/>
        </p:nvPicPr>
        <p:blipFill>
          <a:blip r:embed="rId7" cstate="print"/>
          <a:srcRect/>
          <a:stretch>
            <a:fillRect/>
          </a:stretch>
        </p:blipFill>
        <p:spPr bwMode="auto">
          <a:xfrm>
            <a:off x="5638800" y="3886200"/>
            <a:ext cx="3043238" cy="2282825"/>
          </a:xfrm>
          <a:prstGeom prst="rect">
            <a:avLst/>
          </a:prstGeom>
          <a:noFill/>
          <a:ln w="12700">
            <a:noFill/>
            <a:miter lim="800000"/>
            <a:headEnd/>
            <a:tailEnd/>
          </a:ln>
        </p:spPr>
      </p:pic>
    </p:spTree>
    <p:extLst>
      <p:ext uri="{BB962C8B-B14F-4D97-AF65-F5344CB8AC3E}">
        <p14:creationId xmlns:p14="http://schemas.microsoft.com/office/powerpoint/2010/main" val="1171805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3C054DDD-C077-4C7E-BF4D-44A6D56B0B4B}" type="slidenum">
              <a:rPr lang="en-US"/>
              <a:pPr/>
              <a:t>21</a:t>
            </a:fld>
            <a:endParaRPr lang="en-US"/>
          </a:p>
        </p:txBody>
      </p:sp>
      <p:sp>
        <p:nvSpPr>
          <p:cNvPr id="46083" name="Rectangle 2"/>
          <p:cNvSpPr>
            <a:spLocks noGrp="1" noChangeArrowheads="1"/>
          </p:cNvSpPr>
          <p:nvPr>
            <p:ph type="title"/>
          </p:nvPr>
        </p:nvSpPr>
        <p:spPr>
          <a:xfrm>
            <a:off x="381000" y="152400"/>
            <a:ext cx="8280400" cy="552450"/>
          </a:xfrm>
        </p:spPr>
        <p:txBody>
          <a:bodyPr/>
          <a:lstStyle/>
          <a:p>
            <a:pPr algn="ctr" eaLnBrk="1" hangingPunct="1"/>
            <a:r>
              <a:rPr lang="en-US" sz="3200" dirty="0"/>
              <a:t>Interactive Example</a:t>
            </a:r>
          </a:p>
        </p:txBody>
      </p:sp>
      <p:sp>
        <p:nvSpPr>
          <p:cNvPr id="46084" name="Text Box 3"/>
          <p:cNvSpPr txBox="1">
            <a:spLocks noChangeArrowheads="1"/>
          </p:cNvSpPr>
          <p:nvPr/>
        </p:nvSpPr>
        <p:spPr bwMode="auto">
          <a:xfrm>
            <a:off x="609600" y="4419600"/>
            <a:ext cx="8001000" cy="304800"/>
          </a:xfrm>
          <a:prstGeom prst="rect">
            <a:avLst/>
          </a:prstGeom>
          <a:noFill/>
          <a:ln w="12700">
            <a:noFill/>
            <a:miter lim="800000"/>
            <a:headEnd/>
            <a:tailEnd/>
          </a:ln>
        </p:spPr>
        <p:txBody>
          <a:bodyPr>
            <a:spAutoFit/>
          </a:bodyPr>
          <a:lstStyle/>
          <a:p>
            <a:pPr eaLnBrk="0" hangingPunct="0">
              <a:spcBef>
                <a:spcPct val="50000"/>
              </a:spcBef>
            </a:pPr>
            <a:endParaRPr lang="en-US" sz="1400" b="1">
              <a:latin typeface="Arial" charset="0"/>
            </a:endParaRPr>
          </a:p>
        </p:txBody>
      </p:sp>
      <p:pic>
        <p:nvPicPr>
          <p:cNvPr id="3" name="Picture 2">
            <a:extLst>
              <a:ext uri="{FF2B5EF4-FFF2-40B4-BE49-F238E27FC236}">
                <a16:creationId xmlns:a16="http://schemas.microsoft.com/office/drawing/2014/main" id="{107D2AB1-D1C1-411F-820F-7C13E8CF0FDD}"/>
              </a:ext>
            </a:extLst>
          </p:cNvPr>
          <p:cNvPicPr>
            <a:picLocks noChangeAspect="1"/>
          </p:cNvPicPr>
          <p:nvPr/>
        </p:nvPicPr>
        <p:blipFill>
          <a:blip r:embed="rId2"/>
          <a:stretch>
            <a:fillRect/>
          </a:stretch>
        </p:blipFill>
        <p:spPr>
          <a:xfrm>
            <a:off x="228600" y="1371600"/>
            <a:ext cx="4791622" cy="3324994"/>
          </a:xfrm>
          <a:prstGeom prst="rect">
            <a:avLst/>
          </a:prstGeom>
        </p:spPr>
      </p:pic>
      <p:pic>
        <p:nvPicPr>
          <p:cNvPr id="2" name="Picture 1">
            <a:extLst>
              <a:ext uri="{FF2B5EF4-FFF2-40B4-BE49-F238E27FC236}">
                <a16:creationId xmlns:a16="http://schemas.microsoft.com/office/drawing/2014/main" id="{AD814542-67F2-4E32-8498-D4C3DF12CB75}"/>
              </a:ext>
            </a:extLst>
          </p:cNvPr>
          <p:cNvPicPr>
            <a:picLocks noChangeAspect="1"/>
          </p:cNvPicPr>
          <p:nvPr/>
        </p:nvPicPr>
        <p:blipFill>
          <a:blip r:embed="rId3"/>
          <a:stretch>
            <a:fillRect/>
          </a:stretch>
        </p:blipFill>
        <p:spPr>
          <a:xfrm>
            <a:off x="4114800" y="3124200"/>
            <a:ext cx="4701180" cy="3308238"/>
          </a:xfrm>
          <a:prstGeom prst="rect">
            <a:avLst/>
          </a:prstGeom>
        </p:spPr>
      </p:pic>
    </p:spTree>
    <p:extLst>
      <p:ext uri="{BB962C8B-B14F-4D97-AF65-F5344CB8AC3E}">
        <p14:creationId xmlns:p14="http://schemas.microsoft.com/office/powerpoint/2010/main" val="21982452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E58D-E2FF-4ABE-B4F1-EF5304836A87}"/>
              </a:ext>
            </a:extLst>
          </p:cNvPr>
          <p:cNvSpPr>
            <a:spLocks noGrp="1"/>
          </p:cNvSpPr>
          <p:nvPr>
            <p:ph type="title"/>
          </p:nvPr>
        </p:nvSpPr>
        <p:spPr>
          <a:xfrm>
            <a:off x="533400" y="2438400"/>
            <a:ext cx="7696200" cy="609600"/>
          </a:xfrm>
        </p:spPr>
        <p:txBody>
          <a:bodyPr/>
          <a:lstStyle/>
          <a:p>
            <a:pPr algn="ctr"/>
            <a:r>
              <a:rPr lang="en-US" dirty="0"/>
              <a:t>Break</a:t>
            </a:r>
          </a:p>
        </p:txBody>
      </p:sp>
      <p:sp>
        <p:nvSpPr>
          <p:cNvPr id="4" name="Slide Number Placeholder 3">
            <a:extLst>
              <a:ext uri="{FF2B5EF4-FFF2-40B4-BE49-F238E27FC236}">
                <a16:creationId xmlns:a16="http://schemas.microsoft.com/office/drawing/2014/main" id="{97BC666A-BE1F-4B95-8C0D-E002C5FD3B95}"/>
              </a:ext>
            </a:extLst>
          </p:cNvPr>
          <p:cNvSpPr>
            <a:spLocks noGrp="1"/>
          </p:cNvSpPr>
          <p:nvPr>
            <p:ph type="sldNum" sz="quarter" idx="12"/>
          </p:nvPr>
        </p:nvSpPr>
        <p:spPr/>
        <p:txBody>
          <a:bodyPr/>
          <a:lstStyle/>
          <a:p>
            <a:fld id="{AB27C7FC-5F5C-4993-AA9B-AD2357CBACEF}" type="slidenum">
              <a:rPr lang="en-US" smtClean="0"/>
              <a:pPr/>
              <a:t>22</a:t>
            </a:fld>
            <a:endParaRPr lang="en-US"/>
          </a:p>
        </p:txBody>
      </p:sp>
    </p:spTree>
    <p:extLst>
      <p:ext uri="{BB962C8B-B14F-4D97-AF65-F5344CB8AC3E}">
        <p14:creationId xmlns:p14="http://schemas.microsoft.com/office/powerpoint/2010/main" val="29377978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52800"/>
            <a:ext cx="8458200" cy="609600"/>
          </a:xfrm>
        </p:spPr>
        <p:txBody>
          <a:bodyPr/>
          <a:lstStyle/>
          <a:p>
            <a:pPr lvl="1" eaLnBrk="1" hangingPunct="1">
              <a:lnSpc>
                <a:spcPct val="110000"/>
              </a:lnSpc>
            </a:pPr>
            <a:r>
              <a:rPr lang="en-US" dirty="0"/>
              <a:t>How Does K-Means Work Mathematically ? </a:t>
            </a:r>
            <a:br>
              <a:rPr lang="en-US" dirty="0"/>
            </a:br>
            <a:br>
              <a:rPr lang="en-US" dirty="0"/>
            </a:br>
            <a:r>
              <a:rPr lang="en-US" dirty="0"/>
              <a:t>Similarity and Distance: two opposite concepts:</a:t>
            </a:r>
            <a:br>
              <a:rPr lang="en-US" dirty="0"/>
            </a:br>
            <a:br>
              <a:rPr lang="en-US" dirty="0"/>
            </a:br>
            <a:r>
              <a:rPr lang="en-US" sz="2400" dirty="0"/>
              <a:t>A) </a:t>
            </a:r>
            <a:r>
              <a:rPr lang="en-US" sz="2400" u="sng" dirty="0"/>
              <a:t>Distance measures </a:t>
            </a:r>
            <a:r>
              <a:rPr lang="en-US" sz="2400" dirty="0"/>
              <a:t>how far apart/different two examples are.</a:t>
            </a:r>
            <a:br>
              <a:rPr lang="en-US" sz="2400" dirty="0"/>
            </a:br>
            <a:br>
              <a:rPr lang="en-US" dirty="0"/>
            </a:br>
            <a:r>
              <a:rPr lang="en-US" sz="2400" dirty="0"/>
              <a:t>B) </a:t>
            </a:r>
            <a:r>
              <a:rPr lang="en-US" sz="2400" u="sng" dirty="0"/>
              <a:t>Similarity measures </a:t>
            </a:r>
            <a:r>
              <a:rPr lang="en-US" sz="2400" dirty="0"/>
              <a:t>how close/similar two examples are. </a:t>
            </a:r>
            <a:br>
              <a:rPr lang="en-US" sz="2400" dirty="0"/>
            </a:br>
            <a:br>
              <a:rPr lang="en-US" sz="2400" dirty="0"/>
            </a:br>
            <a:br>
              <a:rPr lang="en-US" sz="2400" dirty="0"/>
            </a:br>
            <a:br>
              <a:rPr lang="en-US" dirty="0"/>
            </a:br>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23</a:t>
            </a:fld>
            <a:endParaRPr lang="en-US"/>
          </a:p>
        </p:txBody>
      </p:sp>
    </p:spTree>
    <p:extLst>
      <p:ext uri="{BB962C8B-B14F-4D97-AF65-F5344CB8AC3E}">
        <p14:creationId xmlns:p14="http://schemas.microsoft.com/office/powerpoint/2010/main" val="15293939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distance</a:t>
            </a:r>
          </a:p>
        </p:txBody>
      </p:sp>
      <p:sp>
        <p:nvSpPr>
          <p:cNvPr id="3" name="Content Placeholder 2"/>
          <p:cNvSpPr>
            <a:spLocks noGrp="1"/>
          </p:cNvSpPr>
          <p:nvPr>
            <p:ph idx="1"/>
          </p:nvPr>
        </p:nvSpPr>
        <p:spPr/>
        <p:txBody>
          <a:bodyPr/>
          <a:lstStyle/>
          <a:p>
            <a:r>
              <a:rPr lang="en-US" dirty="0"/>
              <a:t>When  </a:t>
            </a:r>
            <a:r>
              <a:rPr lang="en-US" i="1" dirty="0"/>
              <a:t>q</a:t>
            </a:r>
            <a:r>
              <a:rPr lang="en-US" dirty="0"/>
              <a:t> = </a:t>
            </a:r>
            <a:r>
              <a:rPr lang="en-US" i="1" dirty="0"/>
              <a:t>2</a:t>
            </a:r>
            <a:r>
              <a:rPr lang="en-US" dirty="0"/>
              <a:t>,</a:t>
            </a:r>
            <a:r>
              <a:rPr lang="en-US" i="1" dirty="0"/>
              <a:t> d </a:t>
            </a:r>
            <a:r>
              <a:rPr lang="en-US" dirty="0"/>
              <a:t>is Euclidean distance: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24</a:t>
            </a:fld>
            <a:endParaRPr lang="en-US"/>
          </a:p>
        </p:txBody>
      </p:sp>
      <p:graphicFrame>
        <p:nvGraphicFramePr>
          <p:cNvPr id="79874" name="Object 4"/>
          <p:cNvGraphicFramePr>
            <a:graphicFrameLocks noChangeAspect="1"/>
          </p:cNvGraphicFramePr>
          <p:nvPr/>
        </p:nvGraphicFramePr>
        <p:xfrm>
          <a:off x="1752600" y="2209800"/>
          <a:ext cx="5170488" cy="582613"/>
        </p:xfrm>
        <a:graphic>
          <a:graphicData uri="http://schemas.openxmlformats.org/presentationml/2006/ole">
            <mc:AlternateContent xmlns:mc="http://schemas.openxmlformats.org/markup-compatibility/2006">
              <mc:Choice xmlns:v="urn:schemas-microsoft-com:vml" Requires="v">
                <p:oleObj spid="_x0000_s4098" name="Equation" r:id="rId4" imgW="5168880" imgH="583920" progId="Equation.3">
                  <p:embed/>
                </p:oleObj>
              </mc:Choice>
              <mc:Fallback>
                <p:oleObj name="Equation" r:id="rId4" imgW="5168880" imgH="583920" progId="Equation.3">
                  <p:embed/>
                  <p:pic>
                    <p:nvPicPr>
                      <p:cNvPr id="798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09800"/>
                        <a:ext cx="5170488" cy="5826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4" name="TextBox 13"/>
          <p:cNvSpPr txBox="1"/>
          <p:nvPr/>
        </p:nvSpPr>
        <p:spPr>
          <a:xfrm>
            <a:off x="3429000" y="5715000"/>
            <a:ext cx="609600" cy="461665"/>
          </a:xfrm>
          <a:prstGeom prst="rect">
            <a:avLst/>
          </a:prstGeom>
          <a:noFill/>
        </p:spPr>
        <p:txBody>
          <a:bodyPr wrap="square" rtlCol="0">
            <a:spAutoFit/>
          </a:bodyPr>
          <a:lstStyle/>
          <a:p>
            <a:r>
              <a:rPr lang="en-US" dirty="0"/>
              <a:t>b</a:t>
            </a:r>
          </a:p>
        </p:txBody>
      </p:sp>
      <p:graphicFrame>
        <p:nvGraphicFramePr>
          <p:cNvPr id="16" name="Object 15"/>
          <p:cNvGraphicFramePr>
            <a:graphicFrameLocks noChangeAspect="1"/>
          </p:cNvGraphicFramePr>
          <p:nvPr/>
        </p:nvGraphicFramePr>
        <p:xfrm>
          <a:off x="5980113" y="3962400"/>
          <a:ext cx="2724150" cy="990600"/>
        </p:xfrm>
        <a:graphic>
          <a:graphicData uri="http://schemas.openxmlformats.org/presentationml/2006/ole">
            <mc:AlternateContent xmlns:mc="http://schemas.openxmlformats.org/markup-compatibility/2006">
              <mc:Choice xmlns:v="urn:schemas-microsoft-com:vml" Requires="v">
                <p:oleObj spid="_x0000_s4099" name="Equation" r:id="rId6" imgW="1396800" imgH="507960" progId="Equation.3">
                  <p:embed/>
                </p:oleObj>
              </mc:Choice>
              <mc:Fallback>
                <p:oleObj name="Equation" r:id="rId6" imgW="1396800" imgH="507960" progId="Equation.3">
                  <p:embed/>
                  <p:pic>
                    <p:nvPicPr>
                      <p:cNvPr id="16" name="Object 15"/>
                      <p:cNvPicPr>
                        <a:picLocks noChangeAspect="1" noChangeArrowheads="1"/>
                      </p:cNvPicPr>
                      <p:nvPr/>
                    </p:nvPicPr>
                    <p:blipFill>
                      <a:blip r:embed="rId7"/>
                      <a:srcRect/>
                      <a:stretch>
                        <a:fillRect/>
                      </a:stretch>
                    </p:blipFill>
                    <p:spPr bwMode="auto">
                      <a:xfrm>
                        <a:off x="5980113" y="3962400"/>
                        <a:ext cx="2724150" cy="990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9" name="Group 8"/>
          <p:cNvGrpSpPr/>
          <p:nvPr/>
        </p:nvGrpSpPr>
        <p:grpSpPr>
          <a:xfrm>
            <a:off x="1371600" y="2895600"/>
            <a:ext cx="4495800" cy="3052465"/>
            <a:chOff x="1371600" y="2895600"/>
            <a:chExt cx="4495800" cy="3052465"/>
          </a:xfrm>
        </p:grpSpPr>
        <p:cxnSp>
          <p:nvCxnSpPr>
            <p:cNvPr id="8" name="Straight Connector 7"/>
            <p:cNvCxnSpPr/>
            <p:nvPr/>
          </p:nvCxnSpPr>
          <p:spPr bwMode="auto">
            <a:xfrm>
              <a:off x="1828800" y="5638800"/>
              <a:ext cx="3352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V="1">
              <a:off x="5181600" y="3276600"/>
              <a:ext cx="0" cy="2362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1828800" y="3276600"/>
              <a:ext cx="3352800" cy="2362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p:cNvSpPr txBox="1"/>
            <p:nvPr/>
          </p:nvSpPr>
          <p:spPr>
            <a:xfrm>
              <a:off x="5257800" y="4114800"/>
              <a:ext cx="609600" cy="461665"/>
            </a:xfrm>
            <a:prstGeom prst="rect">
              <a:avLst/>
            </a:prstGeom>
            <a:noFill/>
          </p:spPr>
          <p:txBody>
            <a:bodyPr wrap="square" rtlCol="0">
              <a:spAutoFit/>
            </a:bodyPr>
            <a:lstStyle/>
            <a:p>
              <a:r>
                <a:rPr lang="en-US" dirty="0"/>
                <a:t>a</a:t>
              </a:r>
            </a:p>
          </p:txBody>
        </p:sp>
        <p:sp>
          <p:nvSpPr>
            <p:cNvPr id="15" name="TextBox 14"/>
            <p:cNvSpPr txBox="1"/>
            <p:nvPr/>
          </p:nvSpPr>
          <p:spPr>
            <a:xfrm>
              <a:off x="2971800" y="3962400"/>
              <a:ext cx="609600" cy="461665"/>
            </a:xfrm>
            <a:prstGeom prst="rect">
              <a:avLst/>
            </a:prstGeom>
            <a:noFill/>
          </p:spPr>
          <p:txBody>
            <a:bodyPr wrap="square" rtlCol="0">
              <a:spAutoFit/>
            </a:bodyPr>
            <a:lstStyle/>
            <a:p>
              <a:r>
                <a:rPr lang="en-US" dirty="0"/>
                <a:t>c</a:t>
              </a:r>
            </a:p>
          </p:txBody>
        </p:sp>
        <p:sp>
          <p:nvSpPr>
            <p:cNvPr id="5" name="TextBox 4"/>
            <p:cNvSpPr txBox="1"/>
            <p:nvPr/>
          </p:nvSpPr>
          <p:spPr>
            <a:xfrm>
              <a:off x="1371600" y="5486400"/>
              <a:ext cx="533400" cy="461665"/>
            </a:xfrm>
            <a:prstGeom prst="rect">
              <a:avLst/>
            </a:prstGeom>
            <a:noFill/>
          </p:spPr>
          <p:txBody>
            <a:bodyPr wrap="square" rtlCol="0">
              <a:spAutoFit/>
            </a:bodyPr>
            <a:lstStyle/>
            <a:p>
              <a:r>
                <a:rPr lang="en-US" i="1" dirty="0" err="1"/>
                <a:t>i</a:t>
              </a:r>
              <a:endParaRPr lang="en-US" i="1" dirty="0"/>
            </a:p>
          </p:txBody>
        </p:sp>
        <p:sp>
          <p:nvSpPr>
            <p:cNvPr id="6" name="TextBox 5"/>
            <p:cNvSpPr txBox="1"/>
            <p:nvPr/>
          </p:nvSpPr>
          <p:spPr>
            <a:xfrm>
              <a:off x="5257800" y="2895600"/>
              <a:ext cx="533400" cy="461665"/>
            </a:xfrm>
            <a:prstGeom prst="rect">
              <a:avLst/>
            </a:prstGeom>
            <a:noFill/>
          </p:spPr>
          <p:txBody>
            <a:bodyPr wrap="square" rtlCol="0">
              <a:spAutoFit/>
            </a:bodyPr>
            <a:lstStyle/>
            <a:p>
              <a:r>
                <a:rPr lang="en-US" i="1" dirty="0"/>
                <a:t>j</a:t>
              </a:r>
            </a:p>
          </p:txBody>
        </p:sp>
        <p:sp>
          <p:nvSpPr>
            <p:cNvPr id="7" name="Oval 6"/>
            <p:cNvSpPr/>
            <p:nvPr/>
          </p:nvSpPr>
          <p:spPr bwMode="auto">
            <a:xfrm>
              <a:off x="5105400" y="3200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7" name="Oval 16"/>
            <p:cNvSpPr/>
            <p:nvPr/>
          </p:nvSpPr>
          <p:spPr bwMode="auto">
            <a:xfrm>
              <a:off x="1752600" y="5562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grpSp>
    </p:spTree>
    <p:extLst>
      <p:ext uri="{BB962C8B-B14F-4D97-AF65-F5344CB8AC3E}">
        <p14:creationId xmlns:p14="http://schemas.microsoft.com/office/powerpoint/2010/main" val="3527486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Manhattan Distance</a:t>
            </a:r>
          </a:p>
        </p:txBody>
      </p:sp>
      <p:sp>
        <p:nvSpPr>
          <p:cNvPr id="3" name="Slide Number Placeholder 2"/>
          <p:cNvSpPr>
            <a:spLocks noGrp="1"/>
          </p:cNvSpPr>
          <p:nvPr>
            <p:ph type="sldNum" sz="quarter" idx="12"/>
          </p:nvPr>
        </p:nvSpPr>
        <p:spPr/>
        <p:txBody>
          <a:bodyPr/>
          <a:lstStyle/>
          <a:p>
            <a:fld id="{ED3FE598-0951-4508-AD5C-FABBD4C6F8A4}" type="slidenum">
              <a:rPr lang="en-US" smtClean="0"/>
              <a:pPr/>
              <a:t>25</a:t>
            </a:fld>
            <a:endParaRPr lang="en-US"/>
          </a:p>
        </p:txBody>
      </p:sp>
      <p:pic>
        <p:nvPicPr>
          <p:cNvPr id="4" name="Picture 3"/>
          <p:cNvPicPr>
            <a:picLocks noChangeAspect="1"/>
          </p:cNvPicPr>
          <p:nvPr/>
        </p:nvPicPr>
        <p:blipFill>
          <a:blip r:embed="rId2"/>
          <a:stretch>
            <a:fillRect/>
          </a:stretch>
        </p:blipFill>
        <p:spPr>
          <a:xfrm>
            <a:off x="1524000" y="1600200"/>
            <a:ext cx="4475231" cy="4121258"/>
          </a:xfrm>
          <a:prstGeom prst="rect">
            <a:avLst/>
          </a:prstGeom>
        </p:spPr>
      </p:pic>
      <p:sp>
        <p:nvSpPr>
          <p:cNvPr id="5" name="Rectangle 4"/>
          <p:cNvSpPr/>
          <p:nvPr/>
        </p:nvSpPr>
        <p:spPr>
          <a:xfrm>
            <a:off x="457200" y="5791200"/>
            <a:ext cx="8534400" cy="830997"/>
          </a:xfrm>
          <a:prstGeom prst="rect">
            <a:avLst/>
          </a:prstGeom>
        </p:spPr>
        <p:txBody>
          <a:bodyPr wrap="square">
            <a:spAutoFit/>
          </a:bodyPr>
          <a:lstStyle/>
          <a:p>
            <a:r>
              <a:rPr lang="en-US" dirty="0"/>
              <a:t>https://</a:t>
            </a:r>
            <a:r>
              <a:rPr lang="en-US" dirty="0" err="1"/>
              <a:t>upload.wikimedia.org</a:t>
            </a:r>
            <a:r>
              <a:rPr lang="en-US" dirty="0"/>
              <a:t>/</a:t>
            </a:r>
            <a:r>
              <a:rPr lang="en-US" dirty="0" err="1"/>
              <a:t>wikipedia</a:t>
            </a:r>
            <a:r>
              <a:rPr lang="en-US" dirty="0"/>
              <a:t>/commons/d/de/</a:t>
            </a:r>
            <a:r>
              <a:rPr lang="en-US" dirty="0" err="1"/>
              <a:t>Manhattan_distance_bgiu.png</a:t>
            </a:r>
            <a:endParaRPr lang="en-US" dirty="0"/>
          </a:p>
        </p:txBody>
      </p:sp>
    </p:spTree>
    <p:extLst>
      <p:ext uri="{BB962C8B-B14F-4D97-AF65-F5344CB8AC3E}">
        <p14:creationId xmlns:p14="http://schemas.microsoft.com/office/powerpoint/2010/main" val="369550065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53400" cy="990600"/>
          </a:xfrm>
        </p:spPr>
        <p:txBody>
          <a:bodyPr/>
          <a:lstStyle/>
          <a:p>
            <a:r>
              <a:rPr lang="en-US" dirty="0"/>
              <a:t>Similarity - Vector space representation and Cosine similarity</a:t>
            </a:r>
          </a:p>
        </p:txBody>
      </p:sp>
      <p:sp>
        <p:nvSpPr>
          <p:cNvPr id="3" name="Content Placeholder 2"/>
          <p:cNvSpPr>
            <a:spLocks noGrp="1"/>
          </p:cNvSpPr>
          <p:nvPr>
            <p:ph idx="1"/>
          </p:nvPr>
        </p:nvSpPr>
        <p:spPr/>
        <p:txBody>
          <a:bodyPr/>
          <a:lstStyle/>
          <a:p>
            <a:r>
              <a:rPr lang="en-US" dirty="0"/>
              <a:t>Distance/similarity measures</a:t>
            </a:r>
          </a:p>
          <a:p>
            <a:pPr lvl="1"/>
            <a:r>
              <a:rPr lang="en-US" dirty="0">
                <a:solidFill>
                  <a:srgbClr val="FF0000"/>
                </a:solidFill>
              </a:rPr>
              <a:t>Euclidean distance</a:t>
            </a:r>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8EEF13A5-DCCF-4313-A855-97D14635AE6E}" type="slidenum">
              <a:rPr lang="en-US" smtClean="0"/>
              <a:pPr/>
              <a:t>26</a:t>
            </a:fld>
            <a:endParaRPr lang="en-US"/>
          </a:p>
        </p:txBody>
      </p:sp>
      <p:cxnSp>
        <p:nvCxnSpPr>
          <p:cNvPr id="6" name="Straight Arrow Connector 5"/>
          <p:cNvCxnSpPr/>
          <p:nvPr/>
        </p:nvCxnSpPr>
        <p:spPr bwMode="auto">
          <a:xfrm flipV="1">
            <a:off x="5486400" y="1447800"/>
            <a:ext cx="0" cy="2286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5486400" y="3733800"/>
            <a:ext cx="3352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V="1">
            <a:off x="5486400" y="2667000"/>
            <a:ext cx="60960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V="1">
            <a:off x="5486400" y="2667000"/>
            <a:ext cx="182880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5867400" y="2205335"/>
            <a:ext cx="1295400" cy="461665"/>
          </a:xfrm>
          <a:prstGeom prst="rect">
            <a:avLst/>
          </a:prstGeom>
          <a:noFill/>
        </p:spPr>
        <p:txBody>
          <a:bodyPr wrap="square" rtlCol="0">
            <a:spAutoFit/>
          </a:bodyPr>
          <a:lstStyle/>
          <a:p>
            <a:r>
              <a:rPr lang="en-US" dirty="0"/>
              <a:t>X=(1,2)</a:t>
            </a:r>
          </a:p>
        </p:txBody>
      </p:sp>
      <p:sp>
        <p:nvSpPr>
          <p:cNvPr id="15" name="TextBox 14"/>
          <p:cNvSpPr txBox="1"/>
          <p:nvPr/>
        </p:nvSpPr>
        <p:spPr>
          <a:xfrm>
            <a:off x="7239000" y="2286000"/>
            <a:ext cx="1371600" cy="461665"/>
          </a:xfrm>
          <a:prstGeom prst="rect">
            <a:avLst/>
          </a:prstGeom>
          <a:noFill/>
        </p:spPr>
        <p:txBody>
          <a:bodyPr wrap="square" rtlCol="0">
            <a:spAutoFit/>
          </a:bodyPr>
          <a:lstStyle/>
          <a:p>
            <a:r>
              <a:rPr lang="en-US" dirty="0"/>
              <a:t>Y=(4,2)</a:t>
            </a:r>
          </a:p>
        </p:txBody>
      </p:sp>
      <p:cxnSp>
        <p:nvCxnSpPr>
          <p:cNvPr id="17" name="Straight Connector 16"/>
          <p:cNvCxnSpPr/>
          <p:nvPr/>
        </p:nvCxnSpPr>
        <p:spPr bwMode="auto">
          <a:xfrm>
            <a:off x="6096000" y="2667000"/>
            <a:ext cx="121920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9" name="Arc 18"/>
          <p:cNvSpPr/>
          <p:nvPr/>
        </p:nvSpPr>
        <p:spPr bwMode="auto">
          <a:xfrm>
            <a:off x="5486400" y="2971800"/>
            <a:ext cx="914400" cy="914400"/>
          </a:xfrm>
          <a:prstGeom prst="arc">
            <a:avLst>
              <a:gd name="adj1" fmla="val 16200000"/>
              <a:gd name="adj2" fmla="val 19793919"/>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0" name="TextBox 19"/>
          <p:cNvSpPr txBox="1"/>
          <p:nvPr/>
        </p:nvSpPr>
        <p:spPr>
          <a:xfrm>
            <a:off x="5867400" y="2895600"/>
            <a:ext cx="381000" cy="461665"/>
          </a:xfrm>
          <a:prstGeom prst="rect">
            <a:avLst/>
          </a:prstGeom>
          <a:noFill/>
        </p:spPr>
        <p:txBody>
          <a:bodyPr wrap="square" rtlCol="0">
            <a:spAutoFit/>
          </a:bodyPr>
          <a:lstStyle/>
          <a:p>
            <a:r>
              <a:rPr lang="el-GR" dirty="0"/>
              <a:t>α</a:t>
            </a:r>
            <a:endParaRPr lang="en-US" dirty="0"/>
          </a:p>
        </p:txBody>
      </p:sp>
      <p:sp>
        <p:nvSpPr>
          <p:cNvPr id="21" name="TextBox 20"/>
          <p:cNvSpPr txBox="1"/>
          <p:nvPr/>
        </p:nvSpPr>
        <p:spPr>
          <a:xfrm>
            <a:off x="6367046" y="2586335"/>
            <a:ext cx="338554" cy="461665"/>
          </a:xfrm>
          <a:prstGeom prst="rect">
            <a:avLst/>
          </a:prstGeom>
          <a:noFill/>
        </p:spPr>
        <p:txBody>
          <a:bodyPr wrap="none" rtlCol="0">
            <a:spAutoFit/>
          </a:bodyPr>
          <a:lstStyle/>
          <a:p>
            <a:r>
              <a:rPr lang="en-US" dirty="0"/>
              <a:t>d</a:t>
            </a:r>
          </a:p>
        </p:txBody>
      </p:sp>
      <p:graphicFrame>
        <p:nvGraphicFramePr>
          <p:cNvPr id="22" name="Object 21"/>
          <p:cNvGraphicFramePr>
            <a:graphicFrameLocks noChangeAspect="1"/>
          </p:cNvGraphicFramePr>
          <p:nvPr/>
        </p:nvGraphicFramePr>
        <p:xfrm>
          <a:off x="838200" y="2411412"/>
          <a:ext cx="4095750" cy="1169988"/>
        </p:xfrm>
        <a:graphic>
          <a:graphicData uri="http://schemas.openxmlformats.org/presentationml/2006/ole">
            <mc:AlternateContent xmlns:mc="http://schemas.openxmlformats.org/markup-compatibility/2006">
              <mc:Choice xmlns:v="urn:schemas-microsoft-com:vml" Requires="v">
                <p:oleObj spid="_x0000_s5122" name="Equation" r:id="rId3" imgW="2133360" imgH="609480" progId="Equation.3">
                  <p:embed/>
                </p:oleObj>
              </mc:Choice>
              <mc:Fallback>
                <p:oleObj name="Equation" r:id="rId3" imgW="2133360" imgH="609480" progId="Equation.3">
                  <p:embed/>
                  <p:pic>
                    <p:nvPicPr>
                      <p:cNvPr id="22"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11412"/>
                        <a:ext cx="4095750" cy="11699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33" name="Straight Arrow Connector 32"/>
          <p:cNvCxnSpPr/>
          <p:nvPr/>
        </p:nvCxnSpPr>
        <p:spPr bwMode="auto">
          <a:xfrm flipV="1">
            <a:off x="5486400" y="3124200"/>
            <a:ext cx="990600" cy="609600"/>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
        <p:nvSpPr>
          <p:cNvPr id="24" name="TextBox 23">
            <a:extLst>
              <a:ext uri="{FF2B5EF4-FFF2-40B4-BE49-F238E27FC236}">
                <a16:creationId xmlns:a16="http://schemas.microsoft.com/office/drawing/2014/main" id="{E00A0278-3EBE-40E6-AF4D-42BB4511C5BF}"/>
              </a:ext>
            </a:extLst>
          </p:cNvPr>
          <p:cNvSpPr txBox="1"/>
          <p:nvPr/>
        </p:nvSpPr>
        <p:spPr>
          <a:xfrm>
            <a:off x="533400" y="4385608"/>
            <a:ext cx="7924800" cy="1569660"/>
          </a:xfrm>
          <a:prstGeom prst="rect">
            <a:avLst/>
          </a:prstGeom>
          <a:noFill/>
        </p:spPr>
        <p:txBody>
          <a:bodyPr wrap="square">
            <a:spAutoFit/>
          </a:bodyPr>
          <a:lstStyle/>
          <a:p>
            <a:r>
              <a:rPr lang="en-US" b="1" dirty="0">
                <a:effectLst/>
                <a:latin typeface="charter"/>
              </a:rPr>
              <a:t>Cosine Similarity is a measurement that quantifies the similarity between two or more vectors</a:t>
            </a:r>
            <a:r>
              <a:rPr lang="en-US" b="0" i="0" dirty="0">
                <a:solidFill>
                  <a:srgbClr val="292929"/>
                </a:solidFill>
                <a:effectLst/>
                <a:latin typeface="charter"/>
              </a:rPr>
              <a:t>. The cosine similarity is the cosine of the angle between vectors. The vectors are typically non-zero and are within an inner product space.</a:t>
            </a:r>
            <a:endParaRPr lang="en-US" dirty="0"/>
          </a:p>
        </p:txBody>
      </p:sp>
      <p:sp>
        <p:nvSpPr>
          <p:cNvPr id="25" name="TextBox 24">
            <a:extLst>
              <a:ext uri="{FF2B5EF4-FFF2-40B4-BE49-F238E27FC236}">
                <a16:creationId xmlns:a16="http://schemas.microsoft.com/office/drawing/2014/main" id="{F6951E78-3EBE-4B74-AE50-F682566494B0}"/>
              </a:ext>
            </a:extLst>
          </p:cNvPr>
          <p:cNvSpPr txBox="1"/>
          <p:nvPr/>
        </p:nvSpPr>
        <p:spPr>
          <a:xfrm>
            <a:off x="2209800" y="6324600"/>
            <a:ext cx="5638800" cy="246221"/>
          </a:xfrm>
          <a:prstGeom prst="rect">
            <a:avLst/>
          </a:prstGeom>
          <a:noFill/>
        </p:spPr>
        <p:txBody>
          <a:bodyPr wrap="square">
            <a:spAutoFit/>
          </a:bodyPr>
          <a:lstStyle/>
          <a:p>
            <a:r>
              <a:rPr lang="en-US" sz="1000" dirty="0"/>
              <a:t>https://towardsdatascience.com/understanding-cosine-similarity-and-its-application-fd42f585296a</a:t>
            </a:r>
          </a:p>
        </p:txBody>
      </p:sp>
      <p:sp>
        <p:nvSpPr>
          <p:cNvPr id="5" name="Oval 4">
            <a:extLst>
              <a:ext uri="{FF2B5EF4-FFF2-40B4-BE49-F238E27FC236}">
                <a16:creationId xmlns:a16="http://schemas.microsoft.com/office/drawing/2014/main" id="{8D024CFB-5263-43DB-BBEE-5706DC84FA7E}"/>
              </a:ext>
            </a:extLst>
          </p:cNvPr>
          <p:cNvSpPr/>
          <p:nvPr/>
        </p:nvSpPr>
        <p:spPr bwMode="auto">
          <a:xfrm>
            <a:off x="5410200" y="3657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3" name="Oval 22">
            <a:extLst>
              <a:ext uri="{FF2B5EF4-FFF2-40B4-BE49-F238E27FC236}">
                <a16:creationId xmlns:a16="http://schemas.microsoft.com/office/drawing/2014/main" id="{ABA17002-E592-4F58-9CF8-865E33A39429}"/>
              </a:ext>
            </a:extLst>
          </p:cNvPr>
          <p:cNvSpPr/>
          <p:nvPr/>
        </p:nvSpPr>
        <p:spPr bwMode="auto">
          <a:xfrm>
            <a:off x="6019800" y="2590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 name="Oval 25">
            <a:extLst>
              <a:ext uri="{FF2B5EF4-FFF2-40B4-BE49-F238E27FC236}">
                <a16:creationId xmlns:a16="http://schemas.microsoft.com/office/drawing/2014/main" id="{63E3441A-28D3-449A-BF76-59561EEC44D8}"/>
              </a:ext>
            </a:extLst>
          </p:cNvPr>
          <p:cNvSpPr/>
          <p:nvPr/>
        </p:nvSpPr>
        <p:spPr bwMode="auto">
          <a:xfrm>
            <a:off x="7239000" y="2590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9942068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p:sp>
        <p:nvSpPr>
          <p:cNvPr id="3" name="Content Placeholder 2"/>
          <p:cNvSpPr>
            <a:spLocks noGrp="1"/>
          </p:cNvSpPr>
          <p:nvPr>
            <p:ph idx="1"/>
          </p:nvPr>
        </p:nvSpPr>
        <p:spPr/>
        <p:txBody>
          <a:bodyPr/>
          <a:lstStyle/>
          <a:p>
            <a:r>
              <a:rPr lang="en-US" dirty="0"/>
              <a:t>In the range of [0, 1]</a:t>
            </a:r>
          </a:p>
          <a:p>
            <a:pPr lvl="1"/>
            <a:r>
              <a:rPr lang="en-US" dirty="0"/>
              <a:t>“0” means two vectors are perpendicular to each other</a:t>
            </a:r>
          </a:p>
          <a:p>
            <a:pPr lvl="1"/>
            <a:r>
              <a:rPr lang="en-US" dirty="0"/>
              <a:t>“1” means same vector direction and length</a:t>
            </a:r>
          </a:p>
          <a:p>
            <a:endParaRPr lang="en-US" dirty="0"/>
          </a:p>
          <a:p>
            <a:r>
              <a:rPr lang="en-US" dirty="0"/>
              <a:t>Commonly used in information retrieval and text mining to compare document similarity</a:t>
            </a:r>
          </a:p>
          <a:p>
            <a:pPr lvl="1"/>
            <a:r>
              <a:rPr lang="en-US" dirty="0"/>
              <a:t>High-dimensional space</a:t>
            </a:r>
          </a:p>
          <a:p>
            <a:pPr lvl="2"/>
            <a:r>
              <a:rPr lang="en-US" dirty="0"/>
              <a:t>Each word in the vocabulary is a dimension</a:t>
            </a:r>
          </a:p>
        </p:txBody>
      </p:sp>
      <p:sp>
        <p:nvSpPr>
          <p:cNvPr id="4" name="Slide Number Placeholder 3"/>
          <p:cNvSpPr>
            <a:spLocks noGrp="1"/>
          </p:cNvSpPr>
          <p:nvPr>
            <p:ph type="sldNum" sz="quarter" idx="12"/>
          </p:nvPr>
        </p:nvSpPr>
        <p:spPr/>
        <p:txBody>
          <a:bodyPr/>
          <a:lstStyle/>
          <a:p>
            <a:fld id="{AB27C7FC-5F5C-4993-AA9B-AD2357CBACEF}" type="slidenum">
              <a:rPr lang="en-US" smtClean="0"/>
              <a:pPr/>
              <a:t>27</a:t>
            </a:fld>
            <a:endParaRPr lang="en-US"/>
          </a:p>
        </p:txBody>
      </p:sp>
    </p:spTree>
    <p:extLst>
      <p:ext uri="{BB962C8B-B14F-4D97-AF65-F5344CB8AC3E}">
        <p14:creationId xmlns:p14="http://schemas.microsoft.com/office/powerpoint/2010/main" val="3587227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06B89810-C343-4C8F-BD92-4520AB3F9B58}" type="slidenum">
              <a:rPr lang="en-US"/>
              <a:pPr/>
              <a:t>28</a:t>
            </a:fld>
            <a:endParaRPr lang="en-US"/>
          </a:p>
        </p:txBody>
      </p:sp>
      <p:sp>
        <p:nvSpPr>
          <p:cNvPr id="36867" name="Rectangle 2"/>
          <p:cNvSpPr>
            <a:spLocks noGrp="1" noChangeArrowheads="1"/>
          </p:cNvSpPr>
          <p:nvPr>
            <p:ph type="title"/>
          </p:nvPr>
        </p:nvSpPr>
        <p:spPr>
          <a:xfrm>
            <a:off x="1371600" y="304800"/>
            <a:ext cx="6324600" cy="685800"/>
          </a:xfrm>
          <a:noFill/>
        </p:spPr>
        <p:txBody>
          <a:bodyPr lIns="92075" tIns="46038" rIns="92075" bIns="46038"/>
          <a:lstStyle/>
          <a:p>
            <a:pPr eaLnBrk="1" hangingPunct="1"/>
            <a:r>
              <a:rPr lang="en-US" sz="3200"/>
              <a:t>Major Clustering Approaches</a:t>
            </a:r>
            <a:endParaRPr lang="en-US"/>
          </a:p>
        </p:txBody>
      </p:sp>
      <p:sp>
        <p:nvSpPr>
          <p:cNvPr id="36868" name="Rectangle 3"/>
          <p:cNvSpPr>
            <a:spLocks noGrp="1" noChangeArrowheads="1"/>
          </p:cNvSpPr>
          <p:nvPr>
            <p:ph type="body" idx="1"/>
          </p:nvPr>
        </p:nvSpPr>
        <p:spPr>
          <a:xfrm>
            <a:off x="304800" y="1447800"/>
            <a:ext cx="8534400" cy="4876800"/>
          </a:xfrm>
          <a:noFill/>
        </p:spPr>
        <p:txBody>
          <a:bodyPr lIns="92075" tIns="46038" rIns="92075" bIns="46038"/>
          <a:lstStyle/>
          <a:p>
            <a:pPr eaLnBrk="1" hangingPunct="1">
              <a:lnSpc>
                <a:spcPct val="130000"/>
              </a:lnSpc>
            </a:pPr>
            <a:r>
              <a:rPr lang="en-US" u="sng" dirty="0"/>
              <a:t>Partitioning approach</a:t>
            </a:r>
            <a:r>
              <a:rPr lang="en-US" dirty="0"/>
              <a:t>: </a:t>
            </a:r>
          </a:p>
          <a:p>
            <a:pPr lvl="1" eaLnBrk="1" hangingPunct="1">
              <a:lnSpc>
                <a:spcPct val="130000"/>
              </a:lnSpc>
            </a:pPr>
            <a:r>
              <a:rPr lang="en-US" dirty="0"/>
              <a:t>Construct various partitions and then evaluate them by some criterion, e.g., minimizing the sum of square errors</a:t>
            </a:r>
          </a:p>
          <a:p>
            <a:pPr lvl="1" eaLnBrk="1" hangingPunct="1">
              <a:lnSpc>
                <a:spcPct val="130000"/>
              </a:lnSpc>
            </a:pPr>
            <a:r>
              <a:rPr lang="en-US" dirty="0"/>
              <a:t>Typical methods: k-means, k-</a:t>
            </a:r>
            <a:r>
              <a:rPr lang="en-US" dirty="0" err="1"/>
              <a:t>medoids</a:t>
            </a:r>
            <a:r>
              <a:rPr lang="en-US" dirty="0"/>
              <a:t>, CLARANS, EM</a:t>
            </a:r>
          </a:p>
          <a:p>
            <a:pPr eaLnBrk="1" hangingPunct="1">
              <a:lnSpc>
                <a:spcPct val="130000"/>
              </a:lnSpc>
            </a:pPr>
            <a:r>
              <a:rPr lang="en-US" u="sng" dirty="0"/>
              <a:t>Hierarchical approach</a:t>
            </a:r>
            <a:r>
              <a:rPr lang="en-US" dirty="0"/>
              <a:t>: </a:t>
            </a:r>
          </a:p>
          <a:p>
            <a:pPr lvl="1" eaLnBrk="1" hangingPunct="1">
              <a:lnSpc>
                <a:spcPct val="130000"/>
              </a:lnSpc>
            </a:pPr>
            <a:r>
              <a:rPr lang="en-US" dirty="0"/>
              <a:t>Create a hierarchical decomposition of the set of data (or objects) using some criterion</a:t>
            </a:r>
          </a:p>
          <a:p>
            <a:pPr lvl="1" eaLnBrk="1" hangingPunct="1">
              <a:lnSpc>
                <a:spcPct val="130000"/>
              </a:lnSpc>
            </a:pPr>
            <a:r>
              <a:rPr lang="en-US" dirty="0"/>
              <a:t>Typical methods: Diana, Agnes, BIRCH, ROCK, CAMELEON</a:t>
            </a:r>
          </a:p>
          <a:p>
            <a:pPr eaLnBrk="1" hangingPunct="1">
              <a:lnSpc>
                <a:spcPct val="130000"/>
              </a:lnSpc>
            </a:pPr>
            <a:endParaRPr lang="en-US" dirty="0"/>
          </a:p>
          <a:p>
            <a:pPr lvl="1" eaLnBrk="1" hangingPunct="1">
              <a:lnSpc>
                <a:spcPct val="130000"/>
              </a:lnSpc>
            </a:pPr>
            <a:endParaRPr lang="en-US" dirty="0"/>
          </a:p>
        </p:txBody>
      </p:sp>
      <p:sp>
        <p:nvSpPr>
          <p:cNvPr id="5" name="TextBox 4"/>
          <p:cNvSpPr txBox="1"/>
          <p:nvPr/>
        </p:nvSpPr>
        <p:spPr>
          <a:xfrm>
            <a:off x="876300" y="5721951"/>
            <a:ext cx="7315200" cy="461665"/>
          </a:xfrm>
          <a:prstGeom prst="rect">
            <a:avLst/>
          </a:prstGeom>
          <a:solidFill>
            <a:schemeClr val="bg1">
              <a:lumMod val="85000"/>
            </a:schemeClr>
          </a:solidFill>
        </p:spPr>
        <p:txBody>
          <a:bodyPr wrap="square" rtlCol="0">
            <a:spAutoFit/>
          </a:bodyPr>
          <a:lstStyle/>
          <a:p>
            <a:r>
              <a:rPr lang="en-US" dirty="0"/>
              <a:t>There many Algorithms Available  for Clustering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xfrm>
            <a:off x="6593621" y="6629400"/>
            <a:ext cx="1828800" cy="228600"/>
          </a:xfrm>
          <a:noFill/>
        </p:spPr>
        <p:txBody>
          <a:bodyPr/>
          <a:lstStyle/>
          <a:p>
            <a:fld id="{A5EC3336-2AA1-4CA9-81E4-0571A630B57C}" type="slidenum">
              <a:rPr lang="en-US"/>
              <a:pPr/>
              <a:t>29</a:t>
            </a:fld>
            <a:endParaRPr lang="en-US"/>
          </a:p>
        </p:txBody>
      </p:sp>
      <p:sp>
        <p:nvSpPr>
          <p:cNvPr id="54275" name="Rectangle 2"/>
          <p:cNvSpPr>
            <a:spLocks noGrp="1" noChangeArrowheads="1"/>
          </p:cNvSpPr>
          <p:nvPr>
            <p:ph type="body" idx="1"/>
          </p:nvPr>
        </p:nvSpPr>
        <p:spPr>
          <a:xfrm>
            <a:off x="424657" y="1317625"/>
            <a:ext cx="8458200" cy="1981200"/>
          </a:xfrm>
        </p:spPr>
        <p:txBody>
          <a:bodyPr/>
          <a:lstStyle/>
          <a:p>
            <a:pPr eaLnBrk="1" hangingPunct="1">
              <a:spcBef>
                <a:spcPct val="0"/>
              </a:spcBef>
            </a:pPr>
            <a:r>
              <a:rPr lang="en-US" sz="2000" dirty="0">
                <a:solidFill>
                  <a:srgbClr val="FF0000"/>
                </a:solidFill>
              </a:rPr>
              <a:t>Cluster Cohesion</a:t>
            </a:r>
            <a:r>
              <a:rPr lang="en-US" sz="2000" dirty="0">
                <a:solidFill>
                  <a:srgbClr val="FF9900"/>
                </a:solidFill>
              </a:rPr>
              <a:t>:</a:t>
            </a:r>
            <a:r>
              <a:rPr lang="en-US" sz="2000" dirty="0"/>
              <a:t> Measures how closely related are objects in a cluster</a:t>
            </a:r>
          </a:p>
          <a:p>
            <a:pPr lvl="1" eaLnBrk="1" hangingPunct="1">
              <a:lnSpc>
                <a:spcPct val="130000"/>
              </a:lnSpc>
              <a:buFont typeface="Arial" panose="020B0604020202020204" pitchFamily="34" charset="0"/>
              <a:buChar char="•"/>
            </a:pPr>
            <a:r>
              <a:rPr lang="en-US" dirty="0"/>
              <a:t>SSE as a cohesion measure</a:t>
            </a:r>
          </a:p>
          <a:p>
            <a:pPr eaLnBrk="1" hangingPunct="1">
              <a:spcBef>
                <a:spcPct val="0"/>
              </a:spcBef>
            </a:pPr>
            <a:r>
              <a:rPr lang="en-US" sz="2000" dirty="0">
                <a:solidFill>
                  <a:srgbClr val="FF0000"/>
                </a:solidFill>
              </a:rPr>
              <a:t>Cluster Separation</a:t>
            </a:r>
            <a:r>
              <a:rPr lang="en-US" sz="2000" dirty="0"/>
              <a:t>: Measure how distinct or well-separated a cluster is from other clusters</a:t>
            </a:r>
          </a:p>
          <a:p>
            <a:pPr marL="742950" lvl="2" indent="-342900" eaLnBrk="1" hangingPunct="1">
              <a:spcBef>
                <a:spcPct val="0"/>
              </a:spcBef>
              <a:buFont typeface="Arial" panose="020B0604020202020204" pitchFamily="34" charset="0"/>
              <a:buChar char="•"/>
            </a:pPr>
            <a:r>
              <a:rPr lang="en-US" dirty="0"/>
              <a:t>low </a:t>
            </a:r>
            <a:r>
              <a:rPr lang="en-US" u="sng" dirty="0"/>
              <a:t>inter-class</a:t>
            </a:r>
            <a:r>
              <a:rPr lang="en-US" dirty="0"/>
              <a:t> similarity </a:t>
            </a:r>
          </a:p>
          <a:p>
            <a:pPr eaLnBrk="1" hangingPunct="1"/>
            <a:r>
              <a:rPr lang="en-US" sz="2000" dirty="0">
                <a:solidFill>
                  <a:srgbClr val="FF0000"/>
                </a:solidFill>
              </a:rPr>
              <a:t>Silhouette value </a:t>
            </a:r>
            <a:r>
              <a:rPr lang="en-US" sz="2000" dirty="0"/>
              <a:t>is a measure of how similar an object is to its own cluster (cohesion) compared to other clusters (separation). </a:t>
            </a:r>
          </a:p>
          <a:p>
            <a:pPr lvl="1" eaLnBrk="1" hangingPunct="1">
              <a:buFont typeface="Arial" panose="020B0604020202020204" pitchFamily="34" charset="0"/>
              <a:buChar char="•"/>
            </a:pPr>
            <a:r>
              <a:rPr lang="en-US" dirty="0"/>
              <a:t>The silhouette ranges from −1 to +1, where a high value indicates that the object is well matched to its own cluster and poorly matched to neighboring clusters</a:t>
            </a:r>
            <a:endParaRPr lang="en-US" sz="1600" dirty="0"/>
          </a:p>
        </p:txBody>
      </p:sp>
      <p:sp>
        <p:nvSpPr>
          <p:cNvPr id="54276" name="Rectangle 3"/>
          <p:cNvSpPr>
            <a:spLocks noGrp="1" noChangeArrowheads="1"/>
          </p:cNvSpPr>
          <p:nvPr>
            <p:ph type="title"/>
          </p:nvPr>
        </p:nvSpPr>
        <p:spPr>
          <a:xfrm>
            <a:off x="533401" y="228600"/>
            <a:ext cx="7696200" cy="609600"/>
          </a:xfrm>
        </p:spPr>
        <p:txBody>
          <a:bodyPr/>
          <a:lstStyle/>
          <a:p>
            <a:pPr eaLnBrk="1" hangingPunct="1"/>
            <a:r>
              <a:rPr lang="en-US" sz="3200" dirty="0"/>
              <a:t>Different Methods for Cluster Validation</a:t>
            </a:r>
            <a:endParaRPr lang="en-US" dirty="0"/>
          </a:p>
        </p:txBody>
      </p:sp>
      <p:sp>
        <p:nvSpPr>
          <p:cNvPr id="54277" name="Freeform 4" descr="5%"/>
          <p:cNvSpPr>
            <a:spLocks/>
          </p:cNvSpPr>
          <p:nvPr/>
        </p:nvSpPr>
        <p:spPr bwMode="auto">
          <a:xfrm rot="-5400000">
            <a:off x="3703578" y="5023643"/>
            <a:ext cx="1828800" cy="1382713"/>
          </a:xfrm>
          <a:custGeom>
            <a:avLst/>
            <a:gdLst>
              <a:gd name="T0" fmla="*/ 1324198 w 598"/>
              <a:gd name="T1" fmla="*/ 146330 h 652"/>
              <a:gd name="T2" fmla="*/ 758432 w 598"/>
              <a:gd name="T3" fmla="*/ 0 h 652"/>
              <a:gd name="T4" fmla="*/ 464845 w 598"/>
              <a:gd name="T5" fmla="*/ 72105 h 652"/>
              <a:gd name="T6" fmla="*/ 382274 w 598"/>
              <a:gd name="T7" fmla="*/ 203590 h 652"/>
              <a:gd name="T8" fmla="*/ 214074 w 598"/>
              <a:gd name="T9" fmla="*/ 364765 h 652"/>
              <a:gd name="T10" fmla="*/ 149852 w 598"/>
              <a:gd name="T11" fmla="*/ 377489 h 652"/>
              <a:gd name="T12" fmla="*/ 88688 w 598"/>
              <a:gd name="T13" fmla="*/ 466560 h 652"/>
              <a:gd name="T14" fmla="*/ 45873 w 598"/>
              <a:gd name="T15" fmla="*/ 553509 h 652"/>
              <a:gd name="T16" fmla="*/ 88688 w 598"/>
              <a:gd name="T17" fmla="*/ 814359 h 652"/>
              <a:gd name="T18" fmla="*/ 296645 w 598"/>
              <a:gd name="T19" fmla="*/ 873739 h 652"/>
              <a:gd name="T20" fmla="*/ 235481 w 598"/>
              <a:gd name="T21" fmla="*/ 1032793 h 652"/>
              <a:gd name="T22" fmla="*/ 318052 w 598"/>
              <a:gd name="T23" fmla="*/ 1308488 h 652"/>
              <a:gd name="T24" fmla="*/ 507660 w 598"/>
              <a:gd name="T25" fmla="*/ 1367868 h 652"/>
              <a:gd name="T26" fmla="*/ 568824 w 598"/>
              <a:gd name="T27" fmla="*/ 1382713 h 652"/>
              <a:gd name="T28" fmla="*/ 737025 w 598"/>
              <a:gd name="T29" fmla="*/ 1280918 h 652"/>
              <a:gd name="T30" fmla="*/ 1073426 w 598"/>
              <a:gd name="T31" fmla="*/ 1382713 h 652"/>
              <a:gd name="T32" fmla="*/ 1367013 w 598"/>
              <a:gd name="T33" fmla="*/ 1251228 h 652"/>
              <a:gd name="T34" fmla="*/ 1596377 w 598"/>
              <a:gd name="T35" fmla="*/ 1149433 h 652"/>
              <a:gd name="T36" fmla="*/ 1743171 w 598"/>
              <a:gd name="T37" fmla="*/ 945844 h 652"/>
              <a:gd name="T38" fmla="*/ 1639192 w 598"/>
              <a:gd name="T39" fmla="*/ 829204 h 652"/>
              <a:gd name="T40" fmla="*/ 1721763 w 598"/>
              <a:gd name="T41" fmla="*/ 742254 h 652"/>
              <a:gd name="T42" fmla="*/ 1828800 w 598"/>
              <a:gd name="T43" fmla="*/ 610769 h 652"/>
              <a:gd name="T44" fmla="*/ 1785985 w 598"/>
              <a:gd name="T45" fmla="*/ 407179 h 652"/>
              <a:gd name="T46" fmla="*/ 1367013 w 598"/>
              <a:gd name="T47" fmla="*/ 203590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p:spPr>
        <p:txBody>
          <a:bodyPr/>
          <a:lstStyle/>
          <a:p>
            <a:endParaRPr lang="en-US"/>
          </a:p>
        </p:txBody>
      </p:sp>
      <p:sp>
        <p:nvSpPr>
          <p:cNvPr id="54278" name="Oval 5"/>
          <p:cNvSpPr>
            <a:spLocks noChangeArrowheads="1"/>
          </p:cNvSpPr>
          <p:nvPr/>
        </p:nvSpPr>
        <p:spPr bwMode="auto">
          <a:xfrm rot="-5400000">
            <a:off x="4993421" y="59436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79" name="Oval 6"/>
          <p:cNvSpPr>
            <a:spLocks noChangeArrowheads="1"/>
          </p:cNvSpPr>
          <p:nvPr/>
        </p:nvSpPr>
        <p:spPr bwMode="auto">
          <a:xfrm rot="-5400000">
            <a:off x="4917221" y="51816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80" name="Oval 7"/>
          <p:cNvSpPr>
            <a:spLocks noChangeArrowheads="1"/>
          </p:cNvSpPr>
          <p:nvPr/>
        </p:nvSpPr>
        <p:spPr bwMode="auto">
          <a:xfrm rot="-5400000">
            <a:off x="4079021" y="56388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81" name="Oval 8"/>
          <p:cNvSpPr>
            <a:spLocks noChangeArrowheads="1"/>
          </p:cNvSpPr>
          <p:nvPr/>
        </p:nvSpPr>
        <p:spPr bwMode="auto">
          <a:xfrm rot="-5400000">
            <a:off x="5144234" y="54848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82" name="Freeform 9" descr="5%"/>
          <p:cNvSpPr>
            <a:spLocks/>
          </p:cNvSpPr>
          <p:nvPr/>
        </p:nvSpPr>
        <p:spPr bwMode="auto">
          <a:xfrm rot="5400000" flipV="1">
            <a:off x="6593621" y="4876800"/>
            <a:ext cx="1828800" cy="1676400"/>
          </a:xfrm>
          <a:custGeom>
            <a:avLst/>
            <a:gdLst>
              <a:gd name="T0" fmla="*/ 1324198 w 598"/>
              <a:gd name="T1" fmla="*/ 177410 h 652"/>
              <a:gd name="T2" fmla="*/ 758432 w 598"/>
              <a:gd name="T3" fmla="*/ 0 h 652"/>
              <a:gd name="T4" fmla="*/ 464845 w 598"/>
              <a:gd name="T5" fmla="*/ 87420 h 652"/>
              <a:gd name="T6" fmla="*/ 382274 w 598"/>
              <a:gd name="T7" fmla="*/ 246832 h 652"/>
              <a:gd name="T8" fmla="*/ 214074 w 598"/>
              <a:gd name="T9" fmla="*/ 442240 h 652"/>
              <a:gd name="T10" fmla="*/ 149852 w 598"/>
              <a:gd name="T11" fmla="*/ 457667 h 652"/>
              <a:gd name="T12" fmla="*/ 88688 w 598"/>
              <a:gd name="T13" fmla="*/ 565656 h 652"/>
              <a:gd name="T14" fmla="*/ 45873 w 598"/>
              <a:gd name="T15" fmla="*/ 671074 h 652"/>
              <a:gd name="T16" fmla="*/ 88688 w 598"/>
              <a:gd name="T17" fmla="*/ 987328 h 652"/>
              <a:gd name="T18" fmla="*/ 296645 w 598"/>
              <a:gd name="T19" fmla="*/ 1059320 h 652"/>
              <a:gd name="T20" fmla="*/ 235481 w 598"/>
              <a:gd name="T21" fmla="*/ 1252158 h 652"/>
              <a:gd name="T22" fmla="*/ 318052 w 598"/>
              <a:gd name="T23" fmla="*/ 1586409 h 652"/>
              <a:gd name="T24" fmla="*/ 507660 w 598"/>
              <a:gd name="T25" fmla="*/ 1658402 h 652"/>
              <a:gd name="T26" fmla="*/ 568824 w 598"/>
              <a:gd name="T27" fmla="*/ 1676400 h 652"/>
              <a:gd name="T28" fmla="*/ 737025 w 598"/>
              <a:gd name="T29" fmla="*/ 1552984 h 652"/>
              <a:gd name="T30" fmla="*/ 1073426 w 598"/>
              <a:gd name="T31" fmla="*/ 1676400 h 652"/>
              <a:gd name="T32" fmla="*/ 1367013 w 598"/>
              <a:gd name="T33" fmla="*/ 1516988 h 652"/>
              <a:gd name="T34" fmla="*/ 1596377 w 598"/>
              <a:gd name="T35" fmla="*/ 1393572 h 652"/>
              <a:gd name="T36" fmla="*/ 1743171 w 598"/>
              <a:gd name="T37" fmla="*/ 1146740 h 652"/>
              <a:gd name="T38" fmla="*/ 1639192 w 598"/>
              <a:gd name="T39" fmla="*/ 1005326 h 652"/>
              <a:gd name="T40" fmla="*/ 1721763 w 598"/>
              <a:gd name="T41" fmla="*/ 899908 h 652"/>
              <a:gd name="T42" fmla="*/ 1828800 w 598"/>
              <a:gd name="T43" fmla="*/ 740496 h 652"/>
              <a:gd name="T44" fmla="*/ 1785985 w 598"/>
              <a:gd name="T45" fmla="*/ 493664 h 652"/>
              <a:gd name="T46" fmla="*/ 1367013 w 598"/>
              <a:gd name="T47" fmla="*/ 246832 h 652"/>
              <a:gd name="T48" fmla="*/ 1324198 w 598"/>
              <a:gd name="T49" fmla="*/ 17741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p:spPr>
        <p:txBody>
          <a:bodyPr/>
          <a:lstStyle/>
          <a:p>
            <a:endParaRPr lang="en-US"/>
          </a:p>
        </p:txBody>
      </p:sp>
      <p:sp>
        <p:nvSpPr>
          <p:cNvPr id="54283" name="Oval 10"/>
          <p:cNvSpPr>
            <a:spLocks noChangeArrowheads="1"/>
          </p:cNvSpPr>
          <p:nvPr/>
        </p:nvSpPr>
        <p:spPr bwMode="auto">
          <a:xfrm rot="5400000" flipV="1">
            <a:off x="8117621" y="53340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84" name="Oval 11"/>
          <p:cNvSpPr>
            <a:spLocks noChangeArrowheads="1"/>
          </p:cNvSpPr>
          <p:nvPr/>
        </p:nvSpPr>
        <p:spPr bwMode="auto">
          <a:xfrm rot="5400000" flipV="1">
            <a:off x="6757134" y="53340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85" name="Oval 12"/>
          <p:cNvSpPr>
            <a:spLocks noChangeArrowheads="1"/>
          </p:cNvSpPr>
          <p:nvPr/>
        </p:nvSpPr>
        <p:spPr bwMode="auto">
          <a:xfrm rot="5400000" flipV="1">
            <a:off x="7279421" y="59436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86" name="Oval 13"/>
          <p:cNvSpPr>
            <a:spLocks noChangeArrowheads="1"/>
          </p:cNvSpPr>
          <p:nvPr/>
        </p:nvSpPr>
        <p:spPr bwMode="auto">
          <a:xfrm rot="5400000" flipV="1">
            <a:off x="7279421" y="49530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87" name="Line 14"/>
          <p:cNvSpPr>
            <a:spLocks noChangeShapeType="1"/>
          </p:cNvSpPr>
          <p:nvPr/>
        </p:nvSpPr>
        <p:spPr bwMode="auto">
          <a:xfrm>
            <a:off x="5069621" y="5943600"/>
            <a:ext cx="2209800" cy="76200"/>
          </a:xfrm>
          <a:prstGeom prst="line">
            <a:avLst/>
          </a:prstGeom>
          <a:noFill/>
          <a:ln w="6350">
            <a:solidFill>
              <a:srgbClr val="FFCC00"/>
            </a:solidFill>
            <a:round/>
            <a:headEnd/>
            <a:tailEnd/>
          </a:ln>
        </p:spPr>
        <p:txBody>
          <a:bodyPr/>
          <a:lstStyle/>
          <a:p>
            <a:endParaRPr lang="en-US"/>
          </a:p>
        </p:txBody>
      </p:sp>
      <p:sp>
        <p:nvSpPr>
          <p:cNvPr id="54288" name="Line 15"/>
          <p:cNvSpPr>
            <a:spLocks noChangeShapeType="1"/>
          </p:cNvSpPr>
          <p:nvPr/>
        </p:nvSpPr>
        <p:spPr bwMode="auto">
          <a:xfrm flipV="1">
            <a:off x="5069621" y="5410200"/>
            <a:ext cx="1676400" cy="533400"/>
          </a:xfrm>
          <a:prstGeom prst="line">
            <a:avLst/>
          </a:prstGeom>
          <a:noFill/>
          <a:ln w="6350">
            <a:solidFill>
              <a:srgbClr val="FFCC00"/>
            </a:solidFill>
            <a:round/>
            <a:headEnd/>
            <a:tailEnd/>
          </a:ln>
        </p:spPr>
        <p:txBody>
          <a:bodyPr/>
          <a:lstStyle/>
          <a:p>
            <a:endParaRPr lang="en-US"/>
          </a:p>
        </p:txBody>
      </p:sp>
      <p:sp>
        <p:nvSpPr>
          <p:cNvPr id="54289" name="Line 16"/>
          <p:cNvSpPr>
            <a:spLocks noChangeShapeType="1"/>
          </p:cNvSpPr>
          <p:nvPr/>
        </p:nvSpPr>
        <p:spPr bwMode="auto">
          <a:xfrm flipV="1">
            <a:off x="5069621" y="5029200"/>
            <a:ext cx="2209800" cy="914400"/>
          </a:xfrm>
          <a:prstGeom prst="line">
            <a:avLst/>
          </a:prstGeom>
          <a:noFill/>
          <a:ln w="6350">
            <a:solidFill>
              <a:srgbClr val="FFCC00"/>
            </a:solidFill>
            <a:round/>
            <a:headEnd/>
            <a:tailEnd/>
          </a:ln>
        </p:spPr>
        <p:txBody>
          <a:bodyPr/>
          <a:lstStyle/>
          <a:p>
            <a:endParaRPr lang="en-US"/>
          </a:p>
        </p:txBody>
      </p:sp>
      <p:sp>
        <p:nvSpPr>
          <p:cNvPr id="54290" name="Line 17"/>
          <p:cNvSpPr>
            <a:spLocks noChangeShapeType="1"/>
          </p:cNvSpPr>
          <p:nvPr/>
        </p:nvSpPr>
        <p:spPr bwMode="auto">
          <a:xfrm flipV="1">
            <a:off x="5069621" y="5410200"/>
            <a:ext cx="3048000" cy="533400"/>
          </a:xfrm>
          <a:prstGeom prst="line">
            <a:avLst/>
          </a:prstGeom>
          <a:noFill/>
          <a:ln w="6350">
            <a:solidFill>
              <a:srgbClr val="FFCC00"/>
            </a:solidFill>
            <a:round/>
            <a:headEnd/>
            <a:tailEnd/>
          </a:ln>
        </p:spPr>
        <p:txBody>
          <a:bodyPr/>
          <a:lstStyle/>
          <a:p>
            <a:endParaRPr lang="en-US"/>
          </a:p>
        </p:txBody>
      </p:sp>
      <p:sp>
        <p:nvSpPr>
          <p:cNvPr id="54291" name="Line 18"/>
          <p:cNvSpPr>
            <a:spLocks noChangeShapeType="1"/>
          </p:cNvSpPr>
          <p:nvPr/>
        </p:nvSpPr>
        <p:spPr bwMode="auto">
          <a:xfrm>
            <a:off x="5222021" y="5562600"/>
            <a:ext cx="2057400" cy="457200"/>
          </a:xfrm>
          <a:prstGeom prst="line">
            <a:avLst/>
          </a:prstGeom>
          <a:noFill/>
          <a:ln w="6350">
            <a:solidFill>
              <a:srgbClr val="FFCC00"/>
            </a:solidFill>
            <a:round/>
            <a:headEnd/>
            <a:tailEnd/>
          </a:ln>
        </p:spPr>
        <p:txBody>
          <a:bodyPr/>
          <a:lstStyle/>
          <a:p>
            <a:endParaRPr lang="en-US"/>
          </a:p>
        </p:txBody>
      </p:sp>
      <p:sp>
        <p:nvSpPr>
          <p:cNvPr id="54292" name="Line 19"/>
          <p:cNvSpPr>
            <a:spLocks noChangeShapeType="1"/>
          </p:cNvSpPr>
          <p:nvPr/>
        </p:nvSpPr>
        <p:spPr bwMode="auto">
          <a:xfrm flipV="1">
            <a:off x="5222021" y="5410200"/>
            <a:ext cx="1524000" cy="152400"/>
          </a:xfrm>
          <a:prstGeom prst="line">
            <a:avLst/>
          </a:prstGeom>
          <a:noFill/>
          <a:ln w="6350">
            <a:solidFill>
              <a:srgbClr val="FFCC00"/>
            </a:solidFill>
            <a:round/>
            <a:headEnd/>
            <a:tailEnd/>
          </a:ln>
        </p:spPr>
        <p:txBody>
          <a:bodyPr/>
          <a:lstStyle/>
          <a:p>
            <a:endParaRPr lang="en-US"/>
          </a:p>
        </p:txBody>
      </p:sp>
      <p:sp>
        <p:nvSpPr>
          <p:cNvPr id="54293" name="Line 20"/>
          <p:cNvSpPr>
            <a:spLocks noChangeShapeType="1"/>
          </p:cNvSpPr>
          <p:nvPr/>
        </p:nvSpPr>
        <p:spPr bwMode="auto">
          <a:xfrm flipV="1">
            <a:off x="5222021" y="5029200"/>
            <a:ext cx="2057400" cy="533400"/>
          </a:xfrm>
          <a:prstGeom prst="line">
            <a:avLst/>
          </a:prstGeom>
          <a:noFill/>
          <a:ln w="6350">
            <a:solidFill>
              <a:srgbClr val="FFCC00"/>
            </a:solidFill>
            <a:round/>
            <a:headEnd/>
            <a:tailEnd/>
          </a:ln>
        </p:spPr>
        <p:txBody>
          <a:bodyPr/>
          <a:lstStyle/>
          <a:p>
            <a:endParaRPr lang="en-US"/>
          </a:p>
        </p:txBody>
      </p:sp>
      <p:sp>
        <p:nvSpPr>
          <p:cNvPr id="54294" name="Line 21"/>
          <p:cNvSpPr>
            <a:spLocks noChangeShapeType="1"/>
          </p:cNvSpPr>
          <p:nvPr/>
        </p:nvSpPr>
        <p:spPr bwMode="auto">
          <a:xfrm flipV="1">
            <a:off x="5222021" y="5410200"/>
            <a:ext cx="2895600" cy="152400"/>
          </a:xfrm>
          <a:prstGeom prst="line">
            <a:avLst/>
          </a:prstGeom>
          <a:noFill/>
          <a:ln w="6350">
            <a:solidFill>
              <a:srgbClr val="FFCC00"/>
            </a:solidFill>
            <a:round/>
            <a:headEnd/>
            <a:tailEnd/>
          </a:ln>
        </p:spPr>
        <p:txBody>
          <a:bodyPr/>
          <a:lstStyle/>
          <a:p>
            <a:endParaRPr lang="en-US"/>
          </a:p>
        </p:txBody>
      </p:sp>
      <p:sp>
        <p:nvSpPr>
          <p:cNvPr id="54295" name="Line 22"/>
          <p:cNvSpPr>
            <a:spLocks noChangeShapeType="1"/>
          </p:cNvSpPr>
          <p:nvPr/>
        </p:nvSpPr>
        <p:spPr bwMode="auto">
          <a:xfrm>
            <a:off x="4155221" y="5638800"/>
            <a:ext cx="3124200" cy="381000"/>
          </a:xfrm>
          <a:prstGeom prst="line">
            <a:avLst/>
          </a:prstGeom>
          <a:noFill/>
          <a:ln w="6350">
            <a:solidFill>
              <a:srgbClr val="FFCC00"/>
            </a:solidFill>
            <a:round/>
            <a:headEnd/>
            <a:tailEnd/>
          </a:ln>
        </p:spPr>
        <p:txBody>
          <a:bodyPr/>
          <a:lstStyle/>
          <a:p>
            <a:endParaRPr lang="en-US"/>
          </a:p>
        </p:txBody>
      </p:sp>
      <p:sp>
        <p:nvSpPr>
          <p:cNvPr id="54296" name="Line 23"/>
          <p:cNvSpPr>
            <a:spLocks noChangeShapeType="1"/>
          </p:cNvSpPr>
          <p:nvPr/>
        </p:nvSpPr>
        <p:spPr bwMode="auto">
          <a:xfrm flipV="1">
            <a:off x="4155221" y="5410200"/>
            <a:ext cx="3962400" cy="228600"/>
          </a:xfrm>
          <a:prstGeom prst="line">
            <a:avLst/>
          </a:prstGeom>
          <a:noFill/>
          <a:ln w="6350">
            <a:solidFill>
              <a:srgbClr val="FFCC00"/>
            </a:solidFill>
            <a:round/>
            <a:headEnd/>
            <a:tailEnd/>
          </a:ln>
        </p:spPr>
        <p:txBody>
          <a:bodyPr/>
          <a:lstStyle/>
          <a:p>
            <a:endParaRPr lang="en-US"/>
          </a:p>
        </p:txBody>
      </p:sp>
      <p:sp>
        <p:nvSpPr>
          <p:cNvPr id="54297" name="Line 24"/>
          <p:cNvSpPr>
            <a:spLocks noChangeShapeType="1"/>
          </p:cNvSpPr>
          <p:nvPr/>
        </p:nvSpPr>
        <p:spPr bwMode="auto">
          <a:xfrm flipV="1">
            <a:off x="4155221" y="5029200"/>
            <a:ext cx="3124200" cy="609600"/>
          </a:xfrm>
          <a:prstGeom prst="line">
            <a:avLst/>
          </a:prstGeom>
          <a:noFill/>
          <a:ln w="6350">
            <a:solidFill>
              <a:srgbClr val="FFCC00"/>
            </a:solidFill>
            <a:round/>
            <a:headEnd/>
            <a:tailEnd/>
          </a:ln>
        </p:spPr>
        <p:txBody>
          <a:bodyPr/>
          <a:lstStyle/>
          <a:p>
            <a:endParaRPr lang="en-US"/>
          </a:p>
        </p:txBody>
      </p:sp>
      <p:sp>
        <p:nvSpPr>
          <p:cNvPr id="54298" name="Line 25"/>
          <p:cNvSpPr>
            <a:spLocks noChangeShapeType="1"/>
          </p:cNvSpPr>
          <p:nvPr/>
        </p:nvSpPr>
        <p:spPr bwMode="auto">
          <a:xfrm flipV="1">
            <a:off x="4155221" y="5410200"/>
            <a:ext cx="2590800" cy="228600"/>
          </a:xfrm>
          <a:prstGeom prst="line">
            <a:avLst/>
          </a:prstGeom>
          <a:noFill/>
          <a:ln w="6350">
            <a:solidFill>
              <a:srgbClr val="FFCC00"/>
            </a:solidFill>
            <a:round/>
            <a:headEnd/>
            <a:tailEnd/>
          </a:ln>
        </p:spPr>
        <p:txBody>
          <a:bodyPr/>
          <a:lstStyle/>
          <a:p>
            <a:endParaRPr lang="en-US"/>
          </a:p>
        </p:txBody>
      </p:sp>
      <p:sp>
        <p:nvSpPr>
          <p:cNvPr id="54299" name="Line 26"/>
          <p:cNvSpPr>
            <a:spLocks noChangeShapeType="1"/>
          </p:cNvSpPr>
          <p:nvPr/>
        </p:nvSpPr>
        <p:spPr bwMode="auto">
          <a:xfrm>
            <a:off x="4993421" y="5181600"/>
            <a:ext cx="2286000" cy="838200"/>
          </a:xfrm>
          <a:prstGeom prst="line">
            <a:avLst/>
          </a:prstGeom>
          <a:noFill/>
          <a:ln w="6350">
            <a:solidFill>
              <a:srgbClr val="FFCC00"/>
            </a:solidFill>
            <a:round/>
            <a:headEnd/>
            <a:tailEnd/>
          </a:ln>
        </p:spPr>
        <p:txBody>
          <a:bodyPr/>
          <a:lstStyle/>
          <a:p>
            <a:endParaRPr lang="en-US"/>
          </a:p>
        </p:txBody>
      </p:sp>
      <p:sp>
        <p:nvSpPr>
          <p:cNvPr id="54300" name="Line 27"/>
          <p:cNvSpPr>
            <a:spLocks noChangeShapeType="1"/>
          </p:cNvSpPr>
          <p:nvPr/>
        </p:nvSpPr>
        <p:spPr bwMode="auto">
          <a:xfrm>
            <a:off x="4993421" y="5181600"/>
            <a:ext cx="1752600" cy="228600"/>
          </a:xfrm>
          <a:prstGeom prst="line">
            <a:avLst/>
          </a:prstGeom>
          <a:noFill/>
          <a:ln w="6350">
            <a:solidFill>
              <a:srgbClr val="FFCC00"/>
            </a:solidFill>
            <a:round/>
            <a:headEnd/>
            <a:tailEnd/>
          </a:ln>
        </p:spPr>
        <p:txBody>
          <a:bodyPr/>
          <a:lstStyle/>
          <a:p>
            <a:endParaRPr lang="en-US"/>
          </a:p>
        </p:txBody>
      </p:sp>
      <p:sp>
        <p:nvSpPr>
          <p:cNvPr id="54301" name="Line 28"/>
          <p:cNvSpPr>
            <a:spLocks noChangeShapeType="1"/>
          </p:cNvSpPr>
          <p:nvPr/>
        </p:nvSpPr>
        <p:spPr bwMode="auto">
          <a:xfrm flipV="1">
            <a:off x="4993421" y="5029200"/>
            <a:ext cx="2286000" cy="152400"/>
          </a:xfrm>
          <a:prstGeom prst="line">
            <a:avLst/>
          </a:prstGeom>
          <a:noFill/>
          <a:ln w="6350">
            <a:solidFill>
              <a:srgbClr val="FFCC00"/>
            </a:solidFill>
            <a:round/>
            <a:headEnd/>
            <a:tailEnd/>
          </a:ln>
        </p:spPr>
        <p:txBody>
          <a:bodyPr/>
          <a:lstStyle/>
          <a:p>
            <a:endParaRPr lang="en-US"/>
          </a:p>
        </p:txBody>
      </p:sp>
      <p:sp>
        <p:nvSpPr>
          <p:cNvPr id="54302" name="Line 29"/>
          <p:cNvSpPr>
            <a:spLocks noChangeShapeType="1"/>
          </p:cNvSpPr>
          <p:nvPr/>
        </p:nvSpPr>
        <p:spPr bwMode="auto">
          <a:xfrm>
            <a:off x="4993421" y="5181600"/>
            <a:ext cx="3124200" cy="228600"/>
          </a:xfrm>
          <a:prstGeom prst="line">
            <a:avLst/>
          </a:prstGeom>
          <a:noFill/>
          <a:ln w="6350">
            <a:solidFill>
              <a:srgbClr val="FFCC00"/>
            </a:solidFill>
            <a:round/>
            <a:headEnd/>
            <a:tailEnd/>
          </a:ln>
        </p:spPr>
        <p:txBody>
          <a:bodyPr/>
          <a:lstStyle/>
          <a:p>
            <a:endParaRPr lang="en-US"/>
          </a:p>
        </p:txBody>
      </p:sp>
      <p:sp>
        <p:nvSpPr>
          <p:cNvPr id="54303" name="Freeform 30" descr="5%"/>
          <p:cNvSpPr>
            <a:spLocks/>
          </p:cNvSpPr>
          <p:nvPr/>
        </p:nvSpPr>
        <p:spPr bwMode="auto">
          <a:xfrm rot="-5400000">
            <a:off x="1330265" y="5083969"/>
            <a:ext cx="1828800" cy="1382712"/>
          </a:xfrm>
          <a:custGeom>
            <a:avLst/>
            <a:gdLst>
              <a:gd name="T0" fmla="*/ 1324198 w 598"/>
              <a:gd name="T1" fmla="*/ 146330 h 652"/>
              <a:gd name="T2" fmla="*/ 758432 w 598"/>
              <a:gd name="T3" fmla="*/ 0 h 652"/>
              <a:gd name="T4" fmla="*/ 464845 w 598"/>
              <a:gd name="T5" fmla="*/ 72105 h 652"/>
              <a:gd name="T6" fmla="*/ 382274 w 598"/>
              <a:gd name="T7" fmla="*/ 203589 h 652"/>
              <a:gd name="T8" fmla="*/ 214074 w 598"/>
              <a:gd name="T9" fmla="*/ 364765 h 652"/>
              <a:gd name="T10" fmla="*/ 149852 w 598"/>
              <a:gd name="T11" fmla="*/ 377489 h 652"/>
              <a:gd name="T12" fmla="*/ 88688 w 598"/>
              <a:gd name="T13" fmla="*/ 466559 h 652"/>
              <a:gd name="T14" fmla="*/ 45873 w 598"/>
              <a:gd name="T15" fmla="*/ 553509 h 652"/>
              <a:gd name="T16" fmla="*/ 88688 w 598"/>
              <a:gd name="T17" fmla="*/ 814358 h 652"/>
              <a:gd name="T18" fmla="*/ 296645 w 598"/>
              <a:gd name="T19" fmla="*/ 873738 h 652"/>
              <a:gd name="T20" fmla="*/ 235481 w 598"/>
              <a:gd name="T21" fmla="*/ 1032793 h 652"/>
              <a:gd name="T22" fmla="*/ 318052 w 598"/>
              <a:gd name="T23" fmla="*/ 1308487 h 652"/>
              <a:gd name="T24" fmla="*/ 507660 w 598"/>
              <a:gd name="T25" fmla="*/ 1367867 h 652"/>
              <a:gd name="T26" fmla="*/ 568824 w 598"/>
              <a:gd name="T27" fmla="*/ 1382712 h 652"/>
              <a:gd name="T28" fmla="*/ 737025 w 598"/>
              <a:gd name="T29" fmla="*/ 1280917 h 652"/>
              <a:gd name="T30" fmla="*/ 1073426 w 598"/>
              <a:gd name="T31" fmla="*/ 1382712 h 652"/>
              <a:gd name="T32" fmla="*/ 1367013 w 598"/>
              <a:gd name="T33" fmla="*/ 1251227 h 652"/>
              <a:gd name="T34" fmla="*/ 1596377 w 598"/>
              <a:gd name="T35" fmla="*/ 1149432 h 652"/>
              <a:gd name="T36" fmla="*/ 1743171 w 598"/>
              <a:gd name="T37" fmla="*/ 945843 h 652"/>
              <a:gd name="T38" fmla="*/ 1639192 w 598"/>
              <a:gd name="T39" fmla="*/ 829203 h 652"/>
              <a:gd name="T40" fmla="*/ 1721763 w 598"/>
              <a:gd name="T41" fmla="*/ 742253 h 652"/>
              <a:gd name="T42" fmla="*/ 1828800 w 598"/>
              <a:gd name="T43" fmla="*/ 610768 h 652"/>
              <a:gd name="T44" fmla="*/ 1785985 w 598"/>
              <a:gd name="T45" fmla="*/ 407179 h 652"/>
              <a:gd name="T46" fmla="*/ 1367013 w 598"/>
              <a:gd name="T47" fmla="*/ 203589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p:spPr>
        <p:txBody>
          <a:bodyPr/>
          <a:lstStyle/>
          <a:p>
            <a:endParaRPr lang="en-US"/>
          </a:p>
        </p:txBody>
      </p:sp>
      <p:sp>
        <p:nvSpPr>
          <p:cNvPr id="54304" name="Oval 31"/>
          <p:cNvSpPr>
            <a:spLocks noChangeArrowheads="1"/>
          </p:cNvSpPr>
          <p:nvPr/>
        </p:nvSpPr>
        <p:spPr bwMode="auto">
          <a:xfrm rot="-5400000">
            <a:off x="2620109" y="6003925"/>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305" name="Oval 32"/>
          <p:cNvSpPr>
            <a:spLocks noChangeArrowheads="1"/>
          </p:cNvSpPr>
          <p:nvPr/>
        </p:nvSpPr>
        <p:spPr bwMode="auto">
          <a:xfrm rot="-5400000">
            <a:off x="2543909" y="5241925"/>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306" name="Oval 33"/>
          <p:cNvSpPr>
            <a:spLocks noChangeArrowheads="1"/>
          </p:cNvSpPr>
          <p:nvPr/>
        </p:nvSpPr>
        <p:spPr bwMode="auto">
          <a:xfrm rot="-5400000">
            <a:off x="1705709" y="5699125"/>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307" name="Oval 34"/>
          <p:cNvSpPr>
            <a:spLocks noChangeArrowheads="1"/>
          </p:cNvSpPr>
          <p:nvPr/>
        </p:nvSpPr>
        <p:spPr bwMode="auto">
          <a:xfrm rot="-5400000">
            <a:off x="2770921" y="5545138"/>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308" name="Line 35"/>
          <p:cNvSpPr>
            <a:spLocks noChangeShapeType="1"/>
          </p:cNvSpPr>
          <p:nvPr/>
        </p:nvSpPr>
        <p:spPr bwMode="auto">
          <a:xfrm flipV="1">
            <a:off x="1781909" y="5318125"/>
            <a:ext cx="762000" cy="381000"/>
          </a:xfrm>
          <a:prstGeom prst="line">
            <a:avLst/>
          </a:prstGeom>
          <a:noFill/>
          <a:ln w="6350">
            <a:solidFill>
              <a:srgbClr val="FFCC00"/>
            </a:solidFill>
            <a:round/>
            <a:headEnd/>
            <a:tailEnd/>
          </a:ln>
        </p:spPr>
        <p:txBody>
          <a:bodyPr/>
          <a:lstStyle/>
          <a:p>
            <a:endParaRPr lang="en-US"/>
          </a:p>
        </p:txBody>
      </p:sp>
      <p:sp>
        <p:nvSpPr>
          <p:cNvPr id="54309" name="Line 36"/>
          <p:cNvSpPr>
            <a:spLocks noChangeShapeType="1"/>
          </p:cNvSpPr>
          <p:nvPr/>
        </p:nvSpPr>
        <p:spPr bwMode="auto">
          <a:xfrm flipH="1" flipV="1">
            <a:off x="2543909" y="5318125"/>
            <a:ext cx="76200" cy="685800"/>
          </a:xfrm>
          <a:prstGeom prst="line">
            <a:avLst/>
          </a:prstGeom>
          <a:noFill/>
          <a:ln w="6350">
            <a:solidFill>
              <a:srgbClr val="FFCC00"/>
            </a:solidFill>
            <a:round/>
            <a:headEnd/>
            <a:tailEnd/>
          </a:ln>
        </p:spPr>
        <p:txBody>
          <a:bodyPr/>
          <a:lstStyle/>
          <a:p>
            <a:endParaRPr lang="en-US"/>
          </a:p>
        </p:txBody>
      </p:sp>
      <p:sp>
        <p:nvSpPr>
          <p:cNvPr id="54310" name="Line 37"/>
          <p:cNvSpPr>
            <a:spLocks noChangeShapeType="1"/>
          </p:cNvSpPr>
          <p:nvPr/>
        </p:nvSpPr>
        <p:spPr bwMode="auto">
          <a:xfrm>
            <a:off x="1781909" y="5699125"/>
            <a:ext cx="838200" cy="304800"/>
          </a:xfrm>
          <a:prstGeom prst="line">
            <a:avLst/>
          </a:prstGeom>
          <a:noFill/>
          <a:ln w="6350">
            <a:solidFill>
              <a:srgbClr val="FFCC00"/>
            </a:solidFill>
            <a:round/>
            <a:headEnd/>
            <a:tailEnd/>
          </a:ln>
        </p:spPr>
        <p:txBody>
          <a:bodyPr/>
          <a:lstStyle/>
          <a:p>
            <a:endParaRPr lang="en-US"/>
          </a:p>
        </p:txBody>
      </p:sp>
      <p:sp>
        <p:nvSpPr>
          <p:cNvPr id="54311" name="Line 38"/>
          <p:cNvSpPr>
            <a:spLocks noChangeShapeType="1"/>
          </p:cNvSpPr>
          <p:nvPr/>
        </p:nvSpPr>
        <p:spPr bwMode="auto">
          <a:xfrm flipH="1" flipV="1">
            <a:off x="2543909" y="5318125"/>
            <a:ext cx="228600" cy="304800"/>
          </a:xfrm>
          <a:prstGeom prst="line">
            <a:avLst/>
          </a:prstGeom>
          <a:noFill/>
          <a:ln w="6350">
            <a:solidFill>
              <a:srgbClr val="FFCC00"/>
            </a:solidFill>
            <a:round/>
            <a:headEnd/>
            <a:tailEnd/>
          </a:ln>
        </p:spPr>
        <p:txBody>
          <a:bodyPr/>
          <a:lstStyle/>
          <a:p>
            <a:endParaRPr lang="en-US"/>
          </a:p>
        </p:txBody>
      </p:sp>
      <p:sp>
        <p:nvSpPr>
          <p:cNvPr id="54312" name="Line 39"/>
          <p:cNvSpPr>
            <a:spLocks noChangeShapeType="1"/>
          </p:cNvSpPr>
          <p:nvPr/>
        </p:nvSpPr>
        <p:spPr bwMode="auto">
          <a:xfrm flipH="1">
            <a:off x="1781909" y="5622925"/>
            <a:ext cx="990600" cy="76200"/>
          </a:xfrm>
          <a:prstGeom prst="line">
            <a:avLst/>
          </a:prstGeom>
          <a:noFill/>
          <a:ln w="6350">
            <a:solidFill>
              <a:srgbClr val="FFCC00"/>
            </a:solidFill>
            <a:round/>
            <a:headEnd/>
            <a:tailEnd/>
          </a:ln>
        </p:spPr>
        <p:txBody>
          <a:bodyPr/>
          <a:lstStyle/>
          <a:p>
            <a:endParaRPr lang="en-US"/>
          </a:p>
        </p:txBody>
      </p:sp>
      <p:sp>
        <p:nvSpPr>
          <p:cNvPr id="54313" name="Line 40"/>
          <p:cNvSpPr>
            <a:spLocks noChangeShapeType="1"/>
          </p:cNvSpPr>
          <p:nvPr/>
        </p:nvSpPr>
        <p:spPr bwMode="auto">
          <a:xfrm flipH="1">
            <a:off x="2620109" y="5622925"/>
            <a:ext cx="152400" cy="381000"/>
          </a:xfrm>
          <a:prstGeom prst="line">
            <a:avLst/>
          </a:prstGeom>
          <a:noFill/>
          <a:ln w="6350">
            <a:solidFill>
              <a:srgbClr val="FFCC00"/>
            </a:solidFill>
            <a:round/>
            <a:headEnd/>
            <a:tailEnd/>
          </a:ln>
        </p:spPr>
        <p:txBody>
          <a:bodyPr/>
          <a:lstStyle/>
          <a:p>
            <a:endParaRPr lang="en-US"/>
          </a:p>
        </p:txBody>
      </p:sp>
      <p:sp>
        <p:nvSpPr>
          <p:cNvPr id="54314" name="Rectangle 41"/>
          <p:cNvSpPr>
            <a:spLocks noChangeArrowheads="1"/>
          </p:cNvSpPr>
          <p:nvPr/>
        </p:nvSpPr>
        <p:spPr bwMode="auto">
          <a:xfrm>
            <a:off x="562709" y="6400800"/>
            <a:ext cx="1201737" cy="396875"/>
          </a:xfrm>
          <a:prstGeom prst="rect">
            <a:avLst/>
          </a:prstGeom>
          <a:noFill/>
          <a:ln w="12700">
            <a:noFill/>
            <a:miter lim="800000"/>
            <a:headEnd/>
            <a:tailEnd/>
          </a:ln>
        </p:spPr>
        <p:txBody>
          <a:bodyPr wrap="none">
            <a:spAutoFit/>
          </a:bodyPr>
          <a:lstStyle/>
          <a:p>
            <a:pPr eaLnBrk="0" hangingPunct="0"/>
            <a:r>
              <a:rPr lang="en-US" sz="2000">
                <a:latin typeface="Arial" charset="0"/>
              </a:rPr>
              <a:t>cohesion</a:t>
            </a:r>
          </a:p>
        </p:txBody>
      </p:sp>
      <p:sp>
        <p:nvSpPr>
          <p:cNvPr id="54315" name="Rectangle 42"/>
          <p:cNvSpPr>
            <a:spLocks noChangeArrowheads="1"/>
          </p:cNvSpPr>
          <p:nvPr/>
        </p:nvSpPr>
        <p:spPr bwMode="auto">
          <a:xfrm>
            <a:off x="5298221" y="6400800"/>
            <a:ext cx="1370013" cy="396875"/>
          </a:xfrm>
          <a:prstGeom prst="rect">
            <a:avLst/>
          </a:prstGeom>
          <a:noFill/>
          <a:ln w="12700">
            <a:noFill/>
            <a:miter lim="800000"/>
            <a:headEnd/>
            <a:tailEnd/>
          </a:ln>
        </p:spPr>
        <p:txBody>
          <a:bodyPr wrap="none">
            <a:spAutoFit/>
          </a:bodyPr>
          <a:lstStyle/>
          <a:p>
            <a:pPr eaLnBrk="0" hangingPunct="0"/>
            <a:r>
              <a:rPr lang="en-US" sz="2000">
                <a:latin typeface="Arial" charset="0"/>
              </a:rPr>
              <a:t>separation</a:t>
            </a:r>
          </a:p>
        </p:txBody>
      </p:sp>
    </p:spTree>
    <p:extLst>
      <p:ext uri="{BB962C8B-B14F-4D97-AF65-F5344CB8AC3E}">
        <p14:creationId xmlns:p14="http://schemas.microsoft.com/office/powerpoint/2010/main" val="40288080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1C5-299A-47C9-B2C2-D73B0BB75422}"/>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a:t>Understanding Clustering</a:t>
            </a:r>
          </a:p>
        </p:txBody>
      </p:sp>
      <p:sp>
        <p:nvSpPr>
          <p:cNvPr id="3" name="Content Placeholder 2">
            <a:extLst>
              <a:ext uri="{FF2B5EF4-FFF2-40B4-BE49-F238E27FC236}">
                <a16:creationId xmlns:a16="http://schemas.microsoft.com/office/drawing/2014/main" id="{AD19C2AE-2410-4081-A06F-0D422BC603F5}"/>
              </a:ext>
            </a:extLst>
          </p:cNvPr>
          <p:cNvSpPr>
            <a:spLocks noGrp="1"/>
          </p:cNvSpPr>
          <p:nvPr>
            <p:ph idx="1"/>
          </p:nvPr>
        </p:nvSpPr>
        <p:spPr/>
        <p:txBody>
          <a:bodyPr/>
          <a:lstStyle/>
          <a:p>
            <a:pPr algn="l"/>
            <a:r>
              <a:rPr lang="en-US" dirty="0"/>
              <a:t>Clustering is an </a:t>
            </a:r>
            <a:r>
              <a:rPr lang="en-US" u="sng" dirty="0"/>
              <a:t>unsupervised machine learning </a:t>
            </a:r>
            <a:r>
              <a:rPr lang="en-US" dirty="0"/>
              <a:t>task that automatically divides the data into clusters, or groups of similar items. It does this without having been told how the groups should look ahead of time. </a:t>
            </a:r>
          </a:p>
          <a:p>
            <a:pPr algn="l"/>
            <a:endParaRPr lang="en-US" dirty="0"/>
          </a:p>
          <a:p>
            <a:pPr algn="l"/>
            <a:r>
              <a:rPr lang="en-US" dirty="0"/>
              <a:t>As we may not even know what we’re looking for, clustering is used for knowledge discovery rather than prediction. It provides an insight into the natural groupings found within data.</a:t>
            </a:r>
          </a:p>
          <a:p>
            <a:pPr algn="l"/>
            <a:endParaRPr lang="en-US" dirty="0"/>
          </a:p>
          <a:p>
            <a:pPr algn="l"/>
            <a:r>
              <a:rPr lang="en-US" dirty="0"/>
              <a:t>Without advanced knowledge of what comprises a cluster, how can a computer know where one group end’s and another begins?</a:t>
            </a:r>
          </a:p>
        </p:txBody>
      </p:sp>
      <p:sp>
        <p:nvSpPr>
          <p:cNvPr id="4" name="Slide Number Placeholder 3">
            <a:extLst>
              <a:ext uri="{FF2B5EF4-FFF2-40B4-BE49-F238E27FC236}">
                <a16:creationId xmlns:a16="http://schemas.microsoft.com/office/drawing/2014/main" id="{E4C86E3A-8426-4F69-8A71-4B2565A577D6}"/>
              </a:ext>
            </a:extLst>
          </p:cNvPr>
          <p:cNvSpPr>
            <a:spLocks noGrp="1"/>
          </p:cNvSpPr>
          <p:nvPr>
            <p:ph type="sldNum" sz="quarter" idx="12"/>
          </p:nvPr>
        </p:nvSpPr>
        <p:spPr/>
        <p:txBody>
          <a:bodyPr/>
          <a:lstStyle/>
          <a:p>
            <a:fld id="{AB27C7FC-5F5C-4993-AA9B-AD2357CBACEF}" type="slidenum">
              <a:rPr lang="en-US" smtClean="0"/>
              <a:pPr/>
              <a:t>3</a:t>
            </a:fld>
            <a:endParaRPr lang="en-US"/>
          </a:p>
        </p:txBody>
      </p:sp>
      <p:sp>
        <p:nvSpPr>
          <p:cNvPr id="6" name="TextBox 5">
            <a:extLst>
              <a:ext uri="{FF2B5EF4-FFF2-40B4-BE49-F238E27FC236}">
                <a16:creationId xmlns:a16="http://schemas.microsoft.com/office/drawing/2014/main" id="{FEAF9276-5F2A-48A3-A9CB-1EEA75BB65DE}"/>
              </a:ext>
            </a:extLst>
          </p:cNvPr>
          <p:cNvSpPr txBox="1"/>
          <p:nvPr/>
        </p:nvSpPr>
        <p:spPr>
          <a:xfrm>
            <a:off x="4191000" y="6477000"/>
            <a:ext cx="3657600" cy="276999"/>
          </a:xfrm>
          <a:prstGeom prst="rect">
            <a:avLst/>
          </a:prstGeom>
          <a:noFill/>
        </p:spPr>
        <p:txBody>
          <a:bodyPr wrap="square">
            <a:spAutoFit/>
          </a:bodyPr>
          <a:lstStyle/>
          <a:p>
            <a:pPr algn="l"/>
            <a:r>
              <a:rPr lang="en-US" sz="1200" i="0" u="none" strike="noStrike" baseline="0" dirty="0">
                <a:latin typeface="Arial-BoldMT"/>
              </a:rPr>
              <a:t>Brett Lantz - </a:t>
            </a:r>
            <a:r>
              <a:rPr lang="en-US" sz="1200" b="0" i="0" u="none" strike="noStrike" baseline="0" dirty="0">
                <a:latin typeface="ArialMT"/>
              </a:rPr>
              <a:t>Machine Learning with R - </a:t>
            </a:r>
            <a:r>
              <a:rPr lang="en-US" sz="1200" b="0" i="1" u="none" strike="noStrike" baseline="0" dirty="0">
                <a:latin typeface="BookAntiqua-Italic"/>
              </a:rPr>
              <a:t>2019</a:t>
            </a:r>
            <a:endParaRPr lang="en-US" sz="1200" dirty="0"/>
          </a:p>
        </p:txBody>
      </p:sp>
    </p:spTree>
    <p:extLst>
      <p:ext uri="{BB962C8B-B14F-4D97-AF65-F5344CB8AC3E}">
        <p14:creationId xmlns:p14="http://schemas.microsoft.com/office/powerpoint/2010/main" val="347293986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57984" y="731011"/>
            <a:ext cx="8208462" cy="0"/>
          </a:xfrm>
          <a:prstGeom prst="line">
            <a:avLst/>
          </a:prstGeom>
          <a:noFill/>
          <a:ln w="12700" cap="flat">
            <a:solidFill>
              <a:srgbClr val="ABABAB"/>
            </a:solidFill>
            <a:prstDash val="solid"/>
            <a:miter lim="400000"/>
          </a:ln>
          <a:effectLst/>
          <a:sp3d/>
        </p:spPr>
        <p:style>
          <a:lnRef idx="0">
            <a:scrgbClr r="0" g="0" b="0"/>
          </a:lnRef>
          <a:fillRef idx="0">
            <a:scrgbClr r="0" g="0" b="0"/>
          </a:fillRef>
          <a:effectRef idx="0">
            <a:scrgbClr r="0" g="0" b="0"/>
          </a:effectRef>
          <a:fontRef idx="none"/>
        </p:style>
      </p:cxnSp>
      <p:sp>
        <p:nvSpPr>
          <p:cNvPr id="10" name="Introduction"/>
          <p:cNvSpPr txBox="1">
            <a:spLocks/>
          </p:cNvSpPr>
          <p:nvPr/>
        </p:nvSpPr>
        <p:spPr>
          <a:xfrm>
            <a:off x="457983" y="232172"/>
            <a:ext cx="8340328" cy="498839"/>
          </a:xfrm>
          <a:prstGeom prst="rect">
            <a:avLst/>
          </a:prstGeom>
        </p:spPr>
        <p:txBody>
          <a:bodyPr/>
          <a:lst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9pPr>
          </a:lstStyle>
          <a:p>
            <a:pPr>
              <a:spcBef>
                <a:spcPct val="0"/>
              </a:spcBef>
              <a:spcAft>
                <a:spcPct val="0"/>
              </a:spcAft>
            </a:pPr>
            <a:r>
              <a:rPr lang="en-US" sz="3200" dirty="0">
                <a:solidFill>
                  <a:srgbClr val="6600FF"/>
                </a:solidFill>
                <a:latin typeface="+mj-lt"/>
                <a:cs typeface="+mj-cs"/>
              </a:rPr>
              <a:t>Comments on the K-Means Method</a:t>
            </a:r>
          </a:p>
        </p:txBody>
      </p:sp>
      <p:sp>
        <p:nvSpPr>
          <p:cNvPr id="5" name="Content Placeholder 2">
            <a:extLst>
              <a:ext uri="{FF2B5EF4-FFF2-40B4-BE49-F238E27FC236}">
                <a16:creationId xmlns:a16="http://schemas.microsoft.com/office/drawing/2014/main" id="{7E9C363D-A8C4-4497-A09B-D54BCAD961F9}"/>
              </a:ext>
            </a:extLst>
          </p:cNvPr>
          <p:cNvSpPr txBox="1">
            <a:spLocks/>
          </p:cNvSpPr>
          <p:nvPr/>
        </p:nvSpPr>
        <p:spPr>
          <a:xfrm>
            <a:off x="533400" y="1524000"/>
            <a:ext cx="8208462" cy="5939984"/>
          </a:xfrm>
          <a:prstGeom prst="rect">
            <a:avLst/>
          </a:prstGeom>
        </p:spPr>
        <p:txBody>
          <a:bodyPr>
            <a:noAutofit/>
          </a:bodyPr>
          <a:lstStyle>
            <a:lvl1pPr marL="428625" marR="0" indent="-428625"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1pPr>
            <a:lvl2pPr marL="838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2pPr>
            <a:lvl3pPr marL="1295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3pPr>
            <a:lvl4pPr marL="1752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4pPr>
            <a:lvl5pPr marL="22098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5pPr>
            <a:lvl6pPr marL="26670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6pPr>
            <a:lvl7pPr marL="3124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7pPr>
            <a:lvl8pPr marL="3581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8pPr>
            <a:lvl9pPr marL="4038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9pPr>
          </a:lstStyle>
          <a:p>
            <a:pPr marL="0" indent="0">
              <a:spcBef>
                <a:spcPts val="703"/>
              </a:spcBef>
              <a:buNone/>
            </a:pPr>
            <a:r>
              <a:rPr lang="en-US" sz="1758" dirty="0">
                <a:solidFill>
                  <a:srgbClr val="0000FF"/>
                </a:solidFill>
              </a:rPr>
              <a:t>Strength: Relatively efficient:</a:t>
            </a:r>
          </a:p>
          <a:p>
            <a:pPr marL="0" indent="0">
              <a:spcBef>
                <a:spcPts val="703"/>
              </a:spcBef>
              <a:buNone/>
            </a:pPr>
            <a:endParaRPr lang="en-US" sz="1758" dirty="0">
              <a:solidFill>
                <a:srgbClr val="0000FF"/>
              </a:solidFill>
            </a:endParaRPr>
          </a:p>
          <a:p>
            <a:pPr marL="33485" indent="0">
              <a:spcBef>
                <a:spcPts val="703"/>
              </a:spcBef>
              <a:buNone/>
            </a:pPr>
            <a:r>
              <a:rPr lang="en-US" sz="1758" dirty="0">
                <a:solidFill>
                  <a:srgbClr val="0000FF"/>
                </a:solidFill>
              </a:rPr>
              <a:t>Weakness</a:t>
            </a:r>
          </a:p>
          <a:p>
            <a:pPr marL="562550" lvl="1" indent="-241093">
              <a:spcBef>
                <a:spcPts val="703"/>
              </a:spcBef>
            </a:pPr>
            <a:r>
              <a:rPr lang="en-US" sz="1406" dirty="0"/>
              <a:t>Need to specify k, the number of clusters, in advance. Can be challenging. </a:t>
            </a:r>
          </a:p>
          <a:p>
            <a:pPr marL="562550" lvl="1" indent="-241093">
              <a:spcBef>
                <a:spcPts val="703"/>
              </a:spcBef>
            </a:pPr>
            <a:r>
              <a:rPr lang="en-US" sz="1406" dirty="0"/>
              <a:t>Sensitive noisy data and outliers</a:t>
            </a:r>
          </a:p>
          <a:p>
            <a:pPr marL="562550" lvl="1" indent="-241093">
              <a:spcBef>
                <a:spcPts val="703"/>
              </a:spcBef>
            </a:pPr>
            <a:r>
              <a:rPr lang="en-US" sz="1406" dirty="0"/>
              <a:t>Not suitable to discover clusters with non-convex shapes</a:t>
            </a:r>
            <a:endParaRPr lang="en-US" sz="1758" dirty="0">
              <a:solidFill>
                <a:srgbClr val="0000FF"/>
              </a:solidFill>
            </a:endParaRPr>
          </a:p>
        </p:txBody>
      </p:sp>
      <p:sp>
        <p:nvSpPr>
          <p:cNvPr id="47" name="Rounded Rectangle 4">
            <a:extLst>
              <a:ext uri="{FF2B5EF4-FFF2-40B4-BE49-F238E27FC236}">
                <a16:creationId xmlns:a16="http://schemas.microsoft.com/office/drawing/2014/main" id="{0E6EA1BA-7553-401D-AF9E-35B47C4B8982}"/>
              </a:ext>
            </a:extLst>
          </p:cNvPr>
          <p:cNvSpPr/>
          <p:nvPr/>
        </p:nvSpPr>
        <p:spPr bwMode="auto">
          <a:xfrm>
            <a:off x="4485950" y="3777258"/>
            <a:ext cx="857250" cy="803672"/>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64294" tIns="32147" rIns="64294" bIns="32147" numCol="1" rtlCol="0" anchor="t" anchorCtr="0" compatLnSpc="1">
            <a:prstTxWarp prst="textNoShape">
              <a:avLst/>
            </a:prstTxWarp>
          </a:bodyPr>
          <a:lstStyle/>
          <a:p>
            <a:pPr defTabSz="642915"/>
            <a:endParaRPr lang="en-US" sz="1687">
              <a:latin typeface="Times New Roman" pitchFamily="18" charset="0"/>
              <a:cs typeface="Times New Roman" pitchFamily="18" charset="0"/>
            </a:endParaRPr>
          </a:p>
        </p:txBody>
      </p:sp>
      <p:cxnSp>
        <p:nvCxnSpPr>
          <p:cNvPr id="48" name="Straight Connector 47">
            <a:extLst>
              <a:ext uri="{FF2B5EF4-FFF2-40B4-BE49-F238E27FC236}">
                <a16:creationId xmlns:a16="http://schemas.microsoft.com/office/drawing/2014/main" id="{B4949105-4055-4E40-8AA6-5E289ACF3135}"/>
              </a:ext>
            </a:extLst>
          </p:cNvPr>
          <p:cNvCxnSpPr/>
          <p:nvPr/>
        </p:nvCxnSpPr>
        <p:spPr bwMode="auto">
          <a:xfrm flipH="1">
            <a:off x="4325216" y="3455789"/>
            <a:ext cx="1178719" cy="1339453"/>
          </a:xfrm>
          <a:prstGeom prst="line">
            <a:avLst/>
          </a:prstGeom>
          <a:solidFill>
            <a:schemeClr val="accent1"/>
          </a:solidFill>
          <a:ln w="190500" cap="flat" cmpd="sng" algn="ctr">
            <a:solidFill>
              <a:srgbClr val="FF0000"/>
            </a:solidFill>
            <a:prstDash val="solid"/>
            <a:round/>
            <a:headEnd type="none" w="med" len="med"/>
            <a:tailEnd type="none" w="med" len="med"/>
          </a:ln>
          <a:effectLst/>
        </p:spPr>
      </p:cxnSp>
      <p:pic>
        <p:nvPicPr>
          <p:cNvPr id="1026" name="Picture 2">
            <a:extLst>
              <a:ext uri="{FF2B5EF4-FFF2-40B4-BE49-F238E27FC236}">
                <a16:creationId xmlns:a16="http://schemas.microsoft.com/office/drawing/2014/main" id="{2CB1F5E9-2991-49E5-A4B5-4FD2E227F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42" y="4795242"/>
            <a:ext cx="2578447" cy="1808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8B72FF4-EC44-40D5-83F5-F7BBB650D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106" y="4990391"/>
            <a:ext cx="4768453" cy="1493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9161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Normalization</a:t>
            </a:r>
          </a:p>
        </p:txBody>
      </p:sp>
      <p:sp>
        <p:nvSpPr>
          <p:cNvPr id="4" name="Slide Number Placeholder 3"/>
          <p:cNvSpPr>
            <a:spLocks noGrp="1"/>
          </p:cNvSpPr>
          <p:nvPr>
            <p:ph type="sldNum" sz="quarter" idx="12"/>
          </p:nvPr>
        </p:nvSpPr>
        <p:spPr/>
        <p:txBody>
          <a:bodyPr/>
          <a:lstStyle/>
          <a:p>
            <a:fld id="{AB27C7FC-5F5C-4993-AA9B-AD2357CBACEF}" type="slidenum">
              <a:rPr lang="en-US" smtClean="0"/>
              <a:pPr/>
              <a:t>31</a:t>
            </a:fld>
            <a:endParaRPr lang="en-US"/>
          </a:p>
        </p:txBody>
      </p:sp>
      <p:sp>
        <p:nvSpPr>
          <p:cNvPr id="6" name="TextBox 5"/>
          <p:cNvSpPr txBox="1"/>
          <p:nvPr/>
        </p:nvSpPr>
        <p:spPr>
          <a:xfrm>
            <a:off x="533400" y="1905000"/>
            <a:ext cx="7848600" cy="1077218"/>
          </a:xfrm>
          <a:prstGeom prst="rect">
            <a:avLst/>
          </a:prstGeom>
          <a:solidFill>
            <a:schemeClr val="bg1">
              <a:lumMod val="85000"/>
            </a:schemeClr>
          </a:solidFill>
        </p:spPr>
        <p:txBody>
          <a:bodyPr wrap="square" rtlCol="0">
            <a:spAutoFit/>
          </a:bodyPr>
          <a:lstStyle/>
          <a:p>
            <a:pPr algn="ctr"/>
            <a:r>
              <a:rPr lang="en-US" sz="3200" dirty="0"/>
              <a:t>Sometimes we need to normalize the  distance measure so that we don’t cause problems</a:t>
            </a:r>
          </a:p>
        </p:txBody>
      </p:sp>
    </p:spTree>
    <p:extLst>
      <p:ext uri="{BB962C8B-B14F-4D97-AF65-F5344CB8AC3E}">
        <p14:creationId xmlns:p14="http://schemas.microsoft.com/office/powerpoint/2010/main" val="28800405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 Type 1 </a:t>
            </a:r>
          </a:p>
        </p:txBody>
      </p:sp>
      <p:sp>
        <p:nvSpPr>
          <p:cNvPr id="3" name="Content Placeholder 2"/>
          <p:cNvSpPr>
            <a:spLocks noGrp="1"/>
          </p:cNvSpPr>
          <p:nvPr>
            <p:ph idx="1"/>
          </p:nvPr>
        </p:nvSpPr>
        <p:spPr/>
        <p:txBody>
          <a:bodyPr/>
          <a:lstStyle/>
          <a:p>
            <a:r>
              <a:rPr lang="en-US" dirty="0"/>
              <a:t>Different variables might use different scales</a:t>
            </a:r>
          </a:p>
          <a:p>
            <a:pPr lvl="1"/>
            <a:r>
              <a:rPr lang="en-US" dirty="0"/>
              <a:t>Age: [0, 120]</a:t>
            </a:r>
          </a:p>
          <a:p>
            <a:pPr lvl="1"/>
            <a:r>
              <a:rPr lang="en-US" dirty="0"/>
              <a:t>Income: [0, 2M]</a:t>
            </a:r>
          </a:p>
          <a:p>
            <a:pPr lvl="1"/>
            <a:r>
              <a:rPr lang="en-US" dirty="0"/>
              <a:t>If averaging the difference on these two variables, income would weigh much more than age</a:t>
            </a:r>
          </a:p>
          <a:p>
            <a:pPr lvl="1"/>
            <a:endParaRPr lang="en-US" dirty="0"/>
          </a:p>
          <a:p>
            <a:pPr lvl="1"/>
            <a:r>
              <a:rPr lang="en-US" dirty="0"/>
              <a:t>Solution: </a:t>
            </a:r>
            <a:r>
              <a:rPr lang="en-US" u="sng" dirty="0"/>
              <a:t>normalize both variables to the same scale</a:t>
            </a:r>
            <a:r>
              <a:rPr lang="en-US" dirty="0"/>
              <a:t>, e.g. [0, 1]</a:t>
            </a:r>
          </a:p>
        </p:txBody>
      </p:sp>
      <p:sp>
        <p:nvSpPr>
          <p:cNvPr id="4" name="Slide Number Placeholder 3"/>
          <p:cNvSpPr>
            <a:spLocks noGrp="1"/>
          </p:cNvSpPr>
          <p:nvPr>
            <p:ph type="sldNum" sz="quarter" idx="12"/>
          </p:nvPr>
        </p:nvSpPr>
        <p:spPr/>
        <p:txBody>
          <a:bodyPr/>
          <a:lstStyle/>
          <a:p>
            <a:fld id="{8EEF13A5-DCCF-4313-A855-97D14635AE6E}" type="slidenum">
              <a:rPr lang="en-US" smtClean="0"/>
              <a:pPr/>
              <a:t>32</a:t>
            </a:fld>
            <a:endParaRPr lang="en-US"/>
          </a:p>
        </p:txBody>
      </p:sp>
      <p:sp>
        <p:nvSpPr>
          <p:cNvPr id="5" name="TextBox 4"/>
          <p:cNvSpPr txBox="1"/>
          <p:nvPr/>
        </p:nvSpPr>
        <p:spPr>
          <a:xfrm>
            <a:off x="666466" y="5029200"/>
            <a:ext cx="7848600" cy="1200329"/>
          </a:xfrm>
          <a:prstGeom prst="rect">
            <a:avLst/>
          </a:prstGeom>
          <a:solidFill>
            <a:schemeClr val="bg1">
              <a:lumMod val="85000"/>
            </a:schemeClr>
          </a:solidFill>
        </p:spPr>
        <p:txBody>
          <a:bodyPr wrap="square" rtlCol="0">
            <a:spAutoFit/>
          </a:bodyPr>
          <a:lstStyle/>
          <a:p>
            <a:pPr algn="ctr"/>
            <a:r>
              <a:rPr lang="en-US" dirty="0"/>
              <a:t>The dimensions with </a:t>
            </a:r>
            <a:r>
              <a:rPr lang="en-US" u="sng" dirty="0"/>
              <a:t>larger scales can dominate </a:t>
            </a:r>
            <a:r>
              <a:rPr lang="en-US" dirty="0"/>
              <a:t>the distance measures while the dimension with </a:t>
            </a:r>
            <a:r>
              <a:rPr lang="en-US" u="sng" dirty="0"/>
              <a:t>smaller numbers will not be as impactful </a:t>
            </a:r>
            <a:r>
              <a:rPr lang="en-US" dirty="0"/>
              <a:t>as they should be</a:t>
            </a:r>
          </a:p>
        </p:txBody>
      </p:sp>
    </p:spTree>
    <p:extLst>
      <p:ext uri="{BB962C8B-B14F-4D97-AF65-F5344CB8AC3E}">
        <p14:creationId xmlns:p14="http://schemas.microsoft.com/office/powerpoint/2010/main" val="31220435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Lets say we have a collection of documents we want to analyze. Some documents are long, while others are short.</a:t>
            </a:r>
          </a:p>
          <a:p>
            <a:pPr marL="0" indent="0">
              <a:buNone/>
            </a:pPr>
            <a:r>
              <a:rPr lang="en-US" dirty="0"/>
              <a:t> </a:t>
            </a:r>
          </a:p>
          <a:p>
            <a:r>
              <a:rPr lang="en-US" dirty="0"/>
              <a:t>Different examples(documents)/vectors might differ greatly in length</a:t>
            </a:r>
          </a:p>
          <a:p>
            <a:endParaRPr lang="en-US" dirty="0"/>
          </a:p>
          <a:p>
            <a:r>
              <a:rPr lang="en-US" dirty="0"/>
              <a:t>E.g. for text documents, the vector lengths of long documents are much greater than the vector lengths short documents</a:t>
            </a:r>
          </a:p>
          <a:p>
            <a:endParaRPr lang="en-US" dirty="0"/>
          </a:p>
          <a:p>
            <a:r>
              <a:rPr lang="en-US" dirty="0"/>
              <a:t>The longer documents tend to me far away from the short documents bases on the raw Euclidian distance. </a:t>
            </a:r>
          </a:p>
        </p:txBody>
      </p:sp>
      <p:sp>
        <p:nvSpPr>
          <p:cNvPr id="4" name="Slide Number Placeholder 3"/>
          <p:cNvSpPr>
            <a:spLocks noGrp="1"/>
          </p:cNvSpPr>
          <p:nvPr>
            <p:ph type="sldNum" sz="quarter" idx="12"/>
          </p:nvPr>
        </p:nvSpPr>
        <p:spPr/>
        <p:txBody>
          <a:bodyPr/>
          <a:lstStyle/>
          <a:p>
            <a:fld id="{8EEF13A5-DCCF-4313-A855-97D14635AE6E}" type="slidenum">
              <a:rPr lang="en-US" smtClean="0"/>
              <a:pPr/>
              <a:t>33</a:t>
            </a:fld>
            <a:endParaRPr lang="en-US"/>
          </a:p>
        </p:txBody>
      </p:sp>
      <p:sp>
        <p:nvSpPr>
          <p:cNvPr id="5" name="Title 1"/>
          <p:cNvSpPr txBox="1">
            <a:spLocks/>
          </p:cNvSpPr>
          <p:nvPr/>
        </p:nvSpPr>
        <p:spPr bwMode="auto">
          <a:xfrm>
            <a:off x="908713" y="552166"/>
            <a:ext cx="76962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rgbClr val="6600FF"/>
                </a:solidFill>
                <a:latin typeface="+mj-lt"/>
                <a:ea typeface="Times New Roman" charset="0"/>
                <a:cs typeface="+mj-cs"/>
              </a:defRPr>
            </a:lvl1pPr>
            <a:lvl2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2pPr>
            <a:lvl3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3pPr>
            <a:lvl4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4pPr>
            <a:lvl5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5pPr>
            <a:lvl6pPr marL="457200" algn="l" rtl="0" fontAlgn="base">
              <a:spcBef>
                <a:spcPct val="0"/>
              </a:spcBef>
              <a:spcAft>
                <a:spcPct val="0"/>
              </a:spcAft>
              <a:defRPr sz="3600">
                <a:solidFill>
                  <a:srgbClr val="6600FF"/>
                </a:solidFill>
                <a:latin typeface="Times New Roman" pitchFamily="18" charset="0"/>
                <a:cs typeface="Times New Roman" pitchFamily="18" charset="0"/>
              </a:defRPr>
            </a:lvl6pPr>
            <a:lvl7pPr marL="914400" algn="l" rtl="0" fontAlgn="base">
              <a:spcBef>
                <a:spcPct val="0"/>
              </a:spcBef>
              <a:spcAft>
                <a:spcPct val="0"/>
              </a:spcAft>
              <a:defRPr sz="3600">
                <a:solidFill>
                  <a:srgbClr val="6600FF"/>
                </a:solidFill>
                <a:latin typeface="Times New Roman" pitchFamily="18" charset="0"/>
                <a:cs typeface="Times New Roman" pitchFamily="18" charset="0"/>
              </a:defRPr>
            </a:lvl7pPr>
            <a:lvl8pPr marL="1371600" algn="l" rtl="0" fontAlgn="base">
              <a:spcBef>
                <a:spcPct val="0"/>
              </a:spcBef>
              <a:spcAft>
                <a:spcPct val="0"/>
              </a:spcAft>
              <a:defRPr sz="3600">
                <a:solidFill>
                  <a:srgbClr val="6600FF"/>
                </a:solidFill>
                <a:latin typeface="Times New Roman" pitchFamily="18" charset="0"/>
                <a:cs typeface="Times New Roman" pitchFamily="18" charset="0"/>
              </a:defRPr>
            </a:lvl8pPr>
            <a:lvl9pPr marL="1828800" algn="l" rtl="0" fontAlgn="base">
              <a:spcBef>
                <a:spcPct val="0"/>
              </a:spcBef>
              <a:spcAft>
                <a:spcPct val="0"/>
              </a:spcAft>
              <a:defRPr sz="3600">
                <a:solidFill>
                  <a:srgbClr val="6600FF"/>
                </a:solidFill>
                <a:latin typeface="Times New Roman" pitchFamily="18" charset="0"/>
                <a:cs typeface="Times New Roman" pitchFamily="18" charset="0"/>
              </a:defRPr>
            </a:lvl9pPr>
          </a:lstStyle>
          <a:p>
            <a:r>
              <a:rPr lang="en-US" kern="0" dirty="0"/>
              <a:t>Potential Problem Type 2 </a:t>
            </a:r>
          </a:p>
        </p:txBody>
      </p:sp>
    </p:spTree>
    <p:extLst>
      <p:ext uri="{BB962C8B-B14F-4D97-AF65-F5344CB8AC3E}">
        <p14:creationId xmlns:p14="http://schemas.microsoft.com/office/powerpoint/2010/main" val="24612414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57984" y="731011"/>
            <a:ext cx="8208462" cy="0"/>
          </a:xfrm>
          <a:prstGeom prst="line">
            <a:avLst/>
          </a:prstGeom>
          <a:noFill/>
          <a:ln w="12700" cap="flat">
            <a:solidFill>
              <a:srgbClr val="ABABAB"/>
            </a:solidFill>
            <a:prstDash val="solid"/>
            <a:miter lim="400000"/>
          </a:ln>
          <a:effectLst/>
          <a:sp3d/>
        </p:spPr>
        <p:style>
          <a:lnRef idx="0">
            <a:scrgbClr r="0" g="0" b="0"/>
          </a:lnRef>
          <a:fillRef idx="0">
            <a:scrgbClr r="0" g="0" b="0"/>
          </a:fillRef>
          <a:effectRef idx="0">
            <a:scrgbClr r="0" g="0" b="0"/>
          </a:effectRef>
          <a:fontRef idx="none"/>
        </p:style>
      </p:cxnSp>
      <p:sp>
        <p:nvSpPr>
          <p:cNvPr id="5" name="Content Placeholder 2">
            <a:extLst>
              <a:ext uri="{FF2B5EF4-FFF2-40B4-BE49-F238E27FC236}">
                <a16:creationId xmlns:a16="http://schemas.microsoft.com/office/drawing/2014/main" id="{7E9C363D-A8C4-4497-A09B-D54BCAD961F9}"/>
              </a:ext>
            </a:extLst>
          </p:cNvPr>
          <p:cNvSpPr txBox="1">
            <a:spLocks/>
          </p:cNvSpPr>
          <p:nvPr/>
        </p:nvSpPr>
        <p:spPr>
          <a:xfrm>
            <a:off x="381000" y="1371600"/>
            <a:ext cx="7746776" cy="5939984"/>
          </a:xfrm>
          <a:prstGeom prst="rect">
            <a:avLst/>
          </a:prstGeom>
        </p:spPr>
        <p:txBody>
          <a:bodyPr>
            <a:noAutofit/>
          </a:bodyPr>
          <a:lstStyle>
            <a:lvl1pPr marL="428625" marR="0" indent="-428625"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1pPr>
            <a:lvl2pPr marL="838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2pPr>
            <a:lvl3pPr marL="1295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3pPr>
            <a:lvl4pPr marL="1752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4pPr>
            <a:lvl5pPr marL="22098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5pPr>
            <a:lvl6pPr marL="26670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6pPr>
            <a:lvl7pPr marL="3124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7pPr>
            <a:lvl8pPr marL="3581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8pPr>
            <a:lvl9pPr marL="4038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9pPr>
          </a:lstStyle>
          <a:p>
            <a:pPr marL="0" indent="0">
              <a:spcBef>
                <a:spcPts val="703"/>
              </a:spcBef>
              <a:buNone/>
            </a:pPr>
            <a:r>
              <a:rPr lang="en-US" sz="2400" dirty="0">
                <a:solidFill>
                  <a:srgbClr val="0000FF"/>
                </a:solidFill>
              </a:rPr>
              <a:t>Your management team wants to implement a Cluster based solutions. They would like to understand the risks and benefits of such a solution, and how it could be incorporated into everyday workflows.</a:t>
            </a:r>
          </a:p>
          <a:p>
            <a:pPr marL="0" indent="0">
              <a:spcBef>
                <a:spcPts val="703"/>
              </a:spcBef>
              <a:buNone/>
            </a:pPr>
            <a:endParaRPr lang="en-US" sz="2400" dirty="0">
              <a:solidFill>
                <a:srgbClr val="0000FF"/>
              </a:solidFill>
            </a:endParaRPr>
          </a:p>
          <a:p>
            <a:pPr marL="0" indent="0">
              <a:spcBef>
                <a:spcPts val="703"/>
              </a:spcBef>
              <a:buNone/>
            </a:pPr>
            <a:r>
              <a:rPr lang="en-US" sz="2400" dirty="0">
                <a:solidFill>
                  <a:srgbClr val="0000FF"/>
                </a:solidFill>
              </a:rPr>
              <a:t>Select one of the use 6 cases and develop the outline of a proposal. Please include:</a:t>
            </a:r>
          </a:p>
          <a:p>
            <a:pPr>
              <a:spcBef>
                <a:spcPts val="703"/>
              </a:spcBef>
            </a:pPr>
            <a:r>
              <a:rPr lang="en-US" sz="2400" dirty="0"/>
              <a:t>Situation Appraisal.</a:t>
            </a:r>
          </a:p>
          <a:p>
            <a:pPr>
              <a:spcBef>
                <a:spcPts val="703"/>
              </a:spcBef>
            </a:pPr>
            <a:r>
              <a:rPr lang="en-US" sz="2400" dirty="0"/>
              <a:t>Objectives.</a:t>
            </a:r>
          </a:p>
          <a:p>
            <a:pPr>
              <a:spcBef>
                <a:spcPts val="703"/>
              </a:spcBef>
            </a:pPr>
            <a:r>
              <a:rPr lang="en-US" sz="2400" dirty="0"/>
              <a:t>Value.</a:t>
            </a:r>
          </a:p>
          <a:p>
            <a:pPr>
              <a:spcBef>
                <a:spcPts val="703"/>
              </a:spcBef>
            </a:pPr>
            <a:r>
              <a:rPr lang="en-US" sz="2400" dirty="0"/>
              <a:t>Metrics. </a:t>
            </a:r>
          </a:p>
          <a:p>
            <a:pPr>
              <a:spcBef>
                <a:spcPts val="703"/>
              </a:spcBef>
            </a:pPr>
            <a:r>
              <a:rPr lang="en-US" sz="2400" dirty="0"/>
              <a:t>Data Needed.</a:t>
            </a:r>
          </a:p>
        </p:txBody>
      </p:sp>
      <p:sp>
        <p:nvSpPr>
          <p:cNvPr id="6" name="Introduction">
            <a:extLst>
              <a:ext uri="{FF2B5EF4-FFF2-40B4-BE49-F238E27FC236}">
                <a16:creationId xmlns:a16="http://schemas.microsoft.com/office/drawing/2014/main" id="{F8FB9CC3-2BF4-4C93-8A2B-940E5A52FAC2}"/>
              </a:ext>
            </a:extLst>
          </p:cNvPr>
          <p:cNvSpPr txBox="1">
            <a:spLocks/>
          </p:cNvSpPr>
          <p:nvPr/>
        </p:nvSpPr>
        <p:spPr>
          <a:xfrm>
            <a:off x="533400" y="38100"/>
            <a:ext cx="8340328" cy="498839"/>
          </a:xfrm>
          <a:prstGeom prst="rect">
            <a:avLst/>
          </a:prstGeom>
        </p:spPr>
        <p:txBody>
          <a:bodyPr/>
          <a:lst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9pPr>
          </a:lstStyle>
          <a:p>
            <a:pPr defTabSz="410751" eaLnBrk="0" hangingPunct="0">
              <a:spcBef>
                <a:spcPct val="0"/>
              </a:spcBef>
              <a:spcAft>
                <a:spcPct val="0"/>
              </a:spcAft>
            </a:pPr>
            <a:r>
              <a:rPr lang="en-US" sz="3600" dirty="0">
                <a:solidFill>
                  <a:srgbClr val="6600FF"/>
                </a:solidFill>
                <a:latin typeface="+mj-lt"/>
                <a:cs typeface="+mj-cs"/>
              </a:rPr>
              <a:t>Class Discussion</a:t>
            </a:r>
          </a:p>
        </p:txBody>
      </p:sp>
    </p:spTree>
    <p:extLst>
      <p:ext uri="{BB962C8B-B14F-4D97-AF65-F5344CB8AC3E}">
        <p14:creationId xmlns:p14="http://schemas.microsoft.com/office/powerpoint/2010/main" val="1641674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57984" y="731011"/>
            <a:ext cx="8208462" cy="0"/>
          </a:xfrm>
          <a:prstGeom prst="line">
            <a:avLst/>
          </a:prstGeom>
          <a:noFill/>
          <a:ln w="12700" cap="flat">
            <a:solidFill>
              <a:srgbClr val="ABABAB"/>
            </a:solidFill>
            <a:prstDash val="solid"/>
            <a:miter lim="400000"/>
          </a:ln>
          <a:effectLst/>
          <a:sp3d/>
        </p:spPr>
        <p:style>
          <a:lnRef idx="0">
            <a:scrgbClr r="0" g="0" b="0"/>
          </a:lnRef>
          <a:fillRef idx="0">
            <a:scrgbClr r="0" g="0" b="0"/>
          </a:fillRef>
          <a:effectRef idx="0">
            <a:scrgbClr r="0" g="0" b="0"/>
          </a:effectRef>
          <a:fontRef idx="none"/>
        </p:style>
      </p:cxnSp>
      <p:sp>
        <p:nvSpPr>
          <p:cNvPr id="10" name="Introduction"/>
          <p:cNvSpPr txBox="1">
            <a:spLocks/>
          </p:cNvSpPr>
          <p:nvPr/>
        </p:nvSpPr>
        <p:spPr>
          <a:xfrm>
            <a:off x="457200" y="0"/>
            <a:ext cx="8340328" cy="498839"/>
          </a:xfrm>
          <a:prstGeom prst="rect">
            <a:avLst/>
          </a:prstGeom>
        </p:spPr>
        <p:txBody>
          <a:bodyPr/>
          <a:lst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9pPr>
          </a:lstStyle>
          <a:p>
            <a:pPr defTabSz="410751" eaLnBrk="0" hangingPunct="0">
              <a:spcBef>
                <a:spcPct val="0"/>
              </a:spcBef>
              <a:spcAft>
                <a:spcPct val="0"/>
              </a:spcAft>
            </a:pPr>
            <a:r>
              <a:rPr lang="en-US" sz="3600" dirty="0">
                <a:solidFill>
                  <a:srgbClr val="6600FF"/>
                </a:solidFill>
                <a:latin typeface="+mj-lt"/>
                <a:cs typeface="+mj-cs"/>
              </a:rPr>
              <a:t>Where Can I Apply Clustering? </a:t>
            </a:r>
          </a:p>
        </p:txBody>
      </p:sp>
      <p:sp>
        <p:nvSpPr>
          <p:cNvPr id="5" name="Content Placeholder 2">
            <a:extLst>
              <a:ext uri="{FF2B5EF4-FFF2-40B4-BE49-F238E27FC236}">
                <a16:creationId xmlns:a16="http://schemas.microsoft.com/office/drawing/2014/main" id="{7E9C363D-A8C4-4497-A09B-D54BCAD961F9}"/>
              </a:ext>
            </a:extLst>
          </p:cNvPr>
          <p:cNvSpPr txBox="1">
            <a:spLocks/>
          </p:cNvSpPr>
          <p:nvPr/>
        </p:nvSpPr>
        <p:spPr>
          <a:xfrm>
            <a:off x="381000" y="1371600"/>
            <a:ext cx="7746776" cy="5939984"/>
          </a:xfrm>
          <a:prstGeom prst="rect">
            <a:avLst/>
          </a:prstGeom>
        </p:spPr>
        <p:txBody>
          <a:bodyPr>
            <a:noAutofit/>
          </a:bodyPr>
          <a:lstStyle>
            <a:lvl1pPr marL="428625" marR="0" indent="-428625"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1pPr>
            <a:lvl2pPr marL="838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2pPr>
            <a:lvl3pPr marL="1295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3pPr>
            <a:lvl4pPr marL="1752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4pPr>
            <a:lvl5pPr marL="22098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5pPr>
            <a:lvl6pPr marL="26670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6pPr>
            <a:lvl7pPr marL="3124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7pPr>
            <a:lvl8pPr marL="3581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8pPr>
            <a:lvl9pPr marL="4038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9pPr>
          </a:lstStyle>
          <a:p>
            <a:pPr marL="0" indent="0" defTabSz="410751" fontAlgn="auto">
              <a:spcBef>
                <a:spcPts val="703"/>
              </a:spcBef>
              <a:buNone/>
            </a:pPr>
            <a:r>
              <a:rPr lang="en-US" sz="1758" kern="0" dirty="0">
                <a:solidFill>
                  <a:srgbClr val="0000FF"/>
                </a:solidFill>
                <a:latin typeface="Helvetica Neue Light"/>
              </a:rPr>
              <a:t>Customer Segmentation</a:t>
            </a:r>
          </a:p>
          <a:p>
            <a:pPr marL="301366" indent="-301366" defTabSz="410751" fontAlgn="auto">
              <a:spcBef>
                <a:spcPts val="703"/>
              </a:spcBef>
            </a:pPr>
            <a:r>
              <a:rPr lang="en-US" sz="1406" kern="0" dirty="0">
                <a:latin typeface="Helvetica Neue Light"/>
              </a:rPr>
              <a:t>Clustering helps marketers improve their customer base, work on target areas, and segment customers based on purchase history, interests, or activity monitoring. </a:t>
            </a:r>
            <a:r>
              <a:rPr lang="en-US" sz="1406" kern="0" dirty="0">
                <a:latin typeface="Helvetica Neue Light"/>
                <a:hlinkClick r:id="rId3"/>
              </a:rPr>
              <a:t>Here is a white paper</a:t>
            </a:r>
            <a:r>
              <a:rPr lang="en-US" sz="1406" kern="0" dirty="0">
                <a:latin typeface="Helvetica Neue Light"/>
              </a:rPr>
              <a:t> on how telecom providers can cluster pre-paid customers to identify patterns in terms of money spent in recharging, sending SMS, and browsing the internet. The classification would help the company target specific clusters of customers for specific campaigns.</a:t>
            </a:r>
          </a:p>
          <a:p>
            <a:pPr marL="0" indent="0" defTabSz="410751" fontAlgn="auto">
              <a:spcBef>
                <a:spcPts val="703"/>
              </a:spcBef>
              <a:buNone/>
            </a:pPr>
            <a:endParaRPr lang="en-US" sz="1406" kern="0" dirty="0">
              <a:latin typeface="Helvetica Neue Light"/>
            </a:endParaRPr>
          </a:p>
          <a:p>
            <a:pPr marL="0" indent="0" defTabSz="410751" fontAlgn="auto">
              <a:spcBef>
                <a:spcPts val="703"/>
              </a:spcBef>
              <a:buNone/>
            </a:pPr>
            <a:r>
              <a:rPr lang="en-US" sz="1758" kern="0" dirty="0">
                <a:solidFill>
                  <a:srgbClr val="0000FF"/>
                </a:solidFill>
                <a:latin typeface="Helvetica Neue Light"/>
              </a:rPr>
              <a:t>Insurance Fraud Detection</a:t>
            </a:r>
          </a:p>
          <a:p>
            <a:pPr marL="301366" indent="-301366" defTabSz="410751" fontAlgn="auto">
              <a:spcBef>
                <a:spcPts val="703"/>
              </a:spcBef>
            </a:pPr>
            <a:r>
              <a:rPr lang="en-US" sz="1406" kern="0" dirty="0">
                <a:latin typeface="Helvetica Neue Light"/>
              </a:rPr>
              <a:t>Machine learning has a critical role to play in fraud detection and has numerous applications in automobile, healthcare, and insurance fraud detection. Utilizing past historical data on fraudulent claims, it is possible to isolate new claims based on its proximity to clusters that indicate fraudulent patterns. Since insurance fraud can potentially have a multi-million dollar impact on a company, the ability to detect frauds is crucial. </a:t>
            </a:r>
            <a:r>
              <a:rPr lang="en-US" sz="1406" kern="0" dirty="0">
                <a:latin typeface="Helvetica Neue Light"/>
                <a:hlinkClick r:id="rId4"/>
              </a:rPr>
              <a:t>Check out this white paper</a:t>
            </a:r>
            <a:r>
              <a:rPr lang="en-US" sz="1406" kern="0" dirty="0">
                <a:latin typeface="Helvetica Neue Light"/>
              </a:rPr>
              <a:t> on using clustering in automobile insurance to detect frauds.</a:t>
            </a:r>
          </a:p>
          <a:p>
            <a:pPr marL="0" indent="0" defTabSz="410751" fontAlgn="auto">
              <a:spcBef>
                <a:spcPts val="703"/>
              </a:spcBef>
              <a:buNone/>
            </a:pPr>
            <a:endParaRPr lang="en-US" sz="1758" kern="0" dirty="0">
              <a:solidFill>
                <a:srgbClr val="0000FF"/>
              </a:solidFill>
              <a:latin typeface="Helvetica Neue Light"/>
            </a:endParaRPr>
          </a:p>
          <a:p>
            <a:pPr marL="0" indent="0" defTabSz="410751" fontAlgn="auto">
              <a:spcBef>
                <a:spcPts val="703"/>
              </a:spcBef>
              <a:buNone/>
            </a:pPr>
            <a:r>
              <a:rPr lang="en-US" sz="1758" kern="0" dirty="0">
                <a:solidFill>
                  <a:srgbClr val="0000FF"/>
                </a:solidFill>
                <a:latin typeface="Helvetica Neue Light"/>
              </a:rPr>
              <a:t>Automatic Clustering of IT Alerts</a:t>
            </a:r>
          </a:p>
          <a:p>
            <a:pPr marL="301366" indent="-301366" defTabSz="410751" fontAlgn="auto">
              <a:spcBef>
                <a:spcPts val="703"/>
              </a:spcBef>
            </a:pPr>
            <a:r>
              <a:rPr lang="en-US" sz="1406" kern="0" dirty="0">
                <a:latin typeface="Helvetica Neue Light"/>
              </a:rPr>
              <a:t>Large enterprise IT infrastructure technology components such as network, storage, or database generate large volumes of alert messages. Because alert messages potentially point to operational issues, they must be manually screened for prioritization for downstream processes. </a:t>
            </a:r>
            <a:r>
              <a:rPr lang="en-US" sz="1406" kern="0" dirty="0">
                <a:latin typeface="Helvetica Neue Light"/>
                <a:hlinkClick r:id="rId5"/>
              </a:rPr>
              <a:t>Clustering of data</a:t>
            </a:r>
            <a:r>
              <a:rPr lang="en-US" sz="1406" kern="0" dirty="0">
                <a:latin typeface="Helvetica Neue Light"/>
              </a:rPr>
              <a:t> can provide insight into categories of alerts and mean time to repair, and help in failure predictions.</a:t>
            </a:r>
            <a:endParaRPr lang="en-US" sz="1758" kern="0" dirty="0">
              <a:solidFill>
                <a:srgbClr val="0000FF"/>
              </a:solidFill>
              <a:latin typeface="Helvetica Neue Light"/>
            </a:endParaRPr>
          </a:p>
        </p:txBody>
      </p:sp>
      <p:sp>
        <p:nvSpPr>
          <p:cNvPr id="8" name="Rectangle 7">
            <a:extLst>
              <a:ext uri="{FF2B5EF4-FFF2-40B4-BE49-F238E27FC236}">
                <a16:creationId xmlns:a16="http://schemas.microsoft.com/office/drawing/2014/main" id="{8BABA04B-D48F-46DC-9767-67CBB1FFC307}"/>
              </a:ext>
            </a:extLst>
          </p:cNvPr>
          <p:cNvSpPr/>
          <p:nvPr/>
        </p:nvSpPr>
        <p:spPr>
          <a:xfrm>
            <a:off x="4495800" y="6611779"/>
            <a:ext cx="4495800" cy="246221"/>
          </a:xfrm>
          <a:prstGeom prst="rect">
            <a:avLst/>
          </a:prstGeom>
        </p:spPr>
        <p:txBody>
          <a:bodyPr wrap="square">
            <a:spAutoFit/>
          </a:bodyPr>
          <a:lstStyle/>
          <a:p>
            <a:pPr defTabSz="410751" fontAlgn="auto" hangingPunct="0">
              <a:spcBef>
                <a:spcPts val="0"/>
              </a:spcBef>
              <a:spcAft>
                <a:spcPts val="0"/>
              </a:spcAft>
            </a:pPr>
            <a:r>
              <a:rPr lang="en-US" sz="1000" kern="0" dirty="0">
                <a:solidFill>
                  <a:srgbClr val="000000"/>
                </a:solidFill>
                <a:latin typeface="Helvetica Neue Light"/>
                <a:sym typeface="Helvetica Neue Light"/>
              </a:rPr>
              <a:t>https://dzone.com/articles/10-interesting-use-cases-for-the-k-means-algorithm</a:t>
            </a:r>
          </a:p>
        </p:txBody>
      </p:sp>
    </p:spTree>
    <p:extLst>
      <p:ext uri="{BB962C8B-B14F-4D97-AF65-F5344CB8AC3E}">
        <p14:creationId xmlns:p14="http://schemas.microsoft.com/office/powerpoint/2010/main" val="3934644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57984" y="731011"/>
            <a:ext cx="8208462" cy="0"/>
          </a:xfrm>
          <a:prstGeom prst="line">
            <a:avLst/>
          </a:prstGeom>
          <a:noFill/>
          <a:ln w="12700" cap="flat">
            <a:solidFill>
              <a:srgbClr val="ABABAB"/>
            </a:solidFill>
            <a:prstDash val="solid"/>
            <a:miter lim="400000"/>
          </a:ln>
          <a:effectLst/>
          <a:sp3d/>
        </p:spPr>
        <p:style>
          <a:lnRef idx="0">
            <a:scrgbClr r="0" g="0" b="0"/>
          </a:lnRef>
          <a:fillRef idx="0">
            <a:scrgbClr r="0" g="0" b="0"/>
          </a:fillRef>
          <a:effectRef idx="0">
            <a:scrgbClr r="0" g="0" b="0"/>
          </a:effectRef>
          <a:fontRef idx="none"/>
        </p:style>
      </p:cxnSp>
      <p:sp>
        <p:nvSpPr>
          <p:cNvPr id="10" name="Introduction"/>
          <p:cNvSpPr txBox="1">
            <a:spLocks/>
          </p:cNvSpPr>
          <p:nvPr/>
        </p:nvSpPr>
        <p:spPr>
          <a:xfrm>
            <a:off x="533400" y="38100"/>
            <a:ext cx="8340328" cy="498839"/>
          </a:xfrm>
          <a:prstGeom prst="rect">
            <a:avLst/>
          </a:prstGeom>
        </p:spPr>
        <p:txBody>
          <a:bodyPr/>
          <a:lst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n-lt"/>
                <a:ea typeface="+mn-ea"/>
                <a:cs typeface="+mn-cs"/>
                <a:sym typeface="Helvetica Neue Light"/>
              </a:defRPr>
            </a:lvl9pPr>
          </a:lstStyle>
          <a:p>
            <a:pPr defTabSz="410751" eaLnBrk="0" hangingPunct="0">
              <a:spcBef>
                <a:spcPct val="0"/>
              </a:spcBef>
              <a:spcAft>
                <a:spcPct val="0"/>
              </a:spcAft>
            </a:pPr>
            <a:r>
              <a:rPr lang="en-US" sz="3600" dirty="0">
                <a:solidFill>
                  <a:srgbClr val="6600FF"/>
                </a:solidFill>
                <a:latin typeface="+mj-lt"/>
                <a:cs typeface="+mj-cs"/>
              </a:rPr>
              <a:t>Where Can I Apply Clustering? </a:t>
            </a:r>
          </a:p>
        </p:txBody>
      </p:sp>
      <p:sp>
        <p:nvSpPr>
          <p:cNvPr id="5" name="Content Placeholder 2">
            <a:extLst>
              <a:ext uri="{FF2B5EF4-FFF2-40B4-BE49-F238E27FC236}">
                <a16:creationId xmlns:a16="http://schemas.microsoft.com/office/drawing/2014/main" id="{7E9C363D-A8C4-4497-A09B-D54BCAD961F9}"/>
              </a:ext>
            </a:extLst>
          </p:cNvPr>
          <p:cNvSpPr txBox="1">
            <a:spLocks/>
          </p:cNvSpPr>
          <p:nvPr/>
        </p:nvSpPr>
        <p:spPr>
          <a:xfrm>
            <a:off x="457200" y="1371600"/>
            <a:ext cx="7746776" cy="5939984"/>
          </a:xfrm>
          <a:prstGeom prst="rect">
            <a:avLst/>
          </a:prstGeom>
        </p:spPr>
        <p:txBody>
          <a:bodyPr>
            <a:noAutofit/>
          </a:bodyPr>
          <a:lstStyle>
            <a:lvl1pPr marL="428625" marR="0" indent="-428625"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1pPr>
            <a:lvl2pPr marL="838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2pPr>
            <a:lvl3pPr marL="1295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3pPr>
            <a:lvl4pPr marL="1752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4pPr>
            <a:lvl5pPr marL="22098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5pPr>
            <a:lvl6pPr marL="26670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6pPr>
            <a:lvl7pPr marL="31242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7pPr>
            <a:lvl8pPr marL="35814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8pPr>
            <a:lvl9pPr marL="4038600" marR="0" indent="-381000" algn="l" defTabSz="584200" rtl="0" latinLnBrk="0">
              <a:lnSpc>
                <a:spcPct val="100000"/>
              </a:lnSpc>
              <a:spcBef>
                <a:spcPts val="4200"/>
              </a:spcBef>
              <a:spcAft>
                <a:spcPts val="0"/>
              </a:spcAft>
              <a:buClrTx/>
              <a:buSzPct val="75000"/>
              <a:buFont typeface="Helvetica Neue"/>
              <a:buChar char="•"/>
              <a:tabLst/>
              <a:defRPr sz="3000" b="0" i="0" u="none" strike="noStrike" cap="none" spc="0" baseline="0">
                <a:ln>
                  <a:noFill/>
                </a:ln>
                <a:solidFill>
                  <a:srgbClr val="343435"/>
                </a:solidFill>
                <a:uFillTx/>
                <a:latin typeface="+mn-lt"/>
                <a:ea typeface="+mn-ea"/>
                <a:cs typeface="+mn-cs"/>
                <a:sym typeface="Helvetica Neue Light"/>
              </a:defRPr>
            </a:lvl9pPr>
          </a:lstStyle>
          <a:p>
            <a:pPr marL="0" indent="0" defTabSz="410751" fontAlgn="auto">
              <a:spcBef>
                <a:spcPts val="703"/>
              </a:spcBef>
              <a:buNone/>
            </a:pPr>
            <a:r>
              <a:rPr lang="en-US" sz="1758" kern="0" dirty="0">
                <a:solidFill>
                  <a:srgbClr val="0000FF"/>
                </a:solidFill>
                <a:latin typeface="Helvetica Neue Light"/>
              </a:rPr>
              <a:t>Rideshare Data Analysis</a:t>
            </a:r>
          </a:p>
          <a:p>
            <a:pPr marL="301366" indent="-301366" defTabSz="410751" fontAlgn="auto">
              <a:spcBef>
                <a:spcPts val="703"/>
              </a:spcBef>
            </a:pPr>
            <a:r>
              <a:rPr lang="en-US" sz="1406" kern="0" dirty="0">
                <a:latin typeface="Helvetica Neue Light"/>
              </a:rPr>
              <a:t>The publicly available Uber ride information dataset provides a large amount of valuable data around traffic, transit time, peak pickup localities, and more. Analyzing this data is useful not just in the context of Uber but also in providing insight into urban traffic patterns and helping us plan for the cities of the future. </a:t>
            </a:r>
            <a:r>
              <a:rPr lang="en-US" sz="1406" kern="0" dirty="0">
                <a:latin typeface="Helvetica Neue Light"/>
                <a:hlinkClick r:id="rId3"/>
              </a:rPr>
              <a:t>Here is an article</a:t>
            </a:r>
            <a:r>
              <a:rPr lang="en-US" sz="1406" kern="0" dirty="0">
                <a:latin typeface="Helvetica Neue Light"/>
              </a:rPr>
              <a:t> with links to a sample dataset and a process for analyzing Uber data.</a:t>
            </a:r>
          </a:p>
          <a:p>
            <a:pPr marL="0" indent="0" defTabSz="410751" fontAlgn="auto">
              <a:spcBef>
                <a:spcPts val="703"/>
              </a:spcBef>
              <a:buNone/>
            </a:pPr>
            <a:endParaRPr lang="en-US" sz="1406" kern="0" dirty="0">
              <a:latin typeface="Helvetica Neue Light"/>
            </a:endParaRPr>
          </a:p>
          <a:p>
            <a:pPr marL="0" indent="0" defTabSz="410751" fontAlgn="auto">
              <a:spcBef>
                <a:spcPts val="703"/>
              </a:spcBef>
              <a:buNone/>
            </a:pPr>
            <a:r>
              <a:rPr lang="en-US" sz="1758" kern="0" dirty="0">
                <a:solidFill>
                  <a:srgbClr val="0000FF"/>
                </a:solidFill>
                <a:latin typeface="Helvetica Neue Light"/>
              </a:rPr>
              <a:t>Cyber-Profiling Criminals</a:t>
            </a:r>
          </a:p>
          <a:p>
            <a:pPr marL="301366" indent="-301366" defTabSz="410751" fontAlgn="auto">
              <a:spcBef>
                <a:spcPts val="703"/>
              </a:spcBef>
            </a:pPr>
            <a:r>
              <a:rPr lang="en-US" sz="1406" kern="0" dirty="0">
                <a:latin typeface="Helvetica Neue Light"/>
              </a:rPr>
              <a:t>Cyber-profiling is the process of collecting data from individuals and groups to identify significant co-relations. The idea of cyber profiling is derived from criminal profiles, which provide information on the investigation division to classify the types of criminals who were at the crime scene. </a:t>
            </a:r>
            <a:r>
              <a:rPr lang="en-US" sz="1406" kern="0" dirty="0">
                <a:latin typeface="Helvetica Neue Light"/>
                <a:hlinkClick r:id="rId4"/>
              </a:rPr>
              <a:t>Here is an interesting white paper</a:t>
            </a:r>
            <a:r>
              <a:rPr lang="en-US" sz="1406" kern="0" dirty="0">
                <a:latin typeface="Helvetica Neue Light"/>
              </a:rPr>
              <a:t> on how to cyber-profile users in an academic environment based on user data preferences.</a:t>
            </a:r>
          </a:p>
          <a:p>
            <a:pPr marL="0" indent="0" defTabSz="410751" fontAlgn="auto">
              <a:spcBef>
                <a:spcPts val="703"/>
              </a:spcBef>
              <a:buNone/>
            </a:pPr>
            <a:endParaRPr lang="en-US" sz="1758" kern="0" dirty="0">
              <a:solidFill>
                <a:srgbClr val="0000FF"/>
              </a:solidFill>
              <a:latin typeface="Helvetica Neue Light"/>
            </a:endParaRPr>
          </a:p>
          <a:p>
            <a:pPr marL="0" indent="0" defTabSz="410751" fontAlgn="auto">
              <a:spcBef>
                <a:spcPts val="703"/>
              </a:spcBef>
              <a:buNone/>
            </a:pPr>
            <a:r>
              <a:rPr lang="en-US" sz="1758" kern="0" dirty="0">
                <a:solidFill>
                  <a:srgbClr val="0000FF"/>
                </a:solidFill>
                <a:latin typeface="Helvetica Neue Light"/>
              </a:rPr>
              <a:t>Call Record Detail Analysis</a:t>
            </a:r>
          </a:p>
          <a:p>
            <a:pPr marL="301366" indent="-301366" defTabSz="410751" fontAlgn="auto">
              <a:spcBef>
                <a:spcPts val="703"/>
              </a:spcBef>
            </a:pPr>
            <a:r>
              <a:rPr lang="en-US" sz="1406" kern="0" dirty="0">
                <a:latin typeface="Helvetica Neue Light"/>
              </a:rPr>
              <a:t>A call detail record (CDR) is the information captured by telecom companies during the call, SMS, and internet activity of a customer. This information provides greater insights about the customer’s needs when used with customer demographics.</a:t>
            </a:r>
            <a:endParaRPr lang="en-US" sz="1758" kern="0" dirty="0">
              <a:solidFill>
                <a:srgbClr val="0000FF"/>
              </a:solidFill>
              <a:latin typeface="Helvetica Neue Light"/>
            </a:endParaRPr>
          </a:p>
        </p:txBody>
      </p:sp>
      <p:sp>
        <p:nvSpPr>
          <p:cNvPr id="6" name="Rectangle 5">
            <a:extLst>
              <a:ext uri="{FF2B5EF4-FFF2-40B4-BE49-F238E27FC236}">
                <a16:creationId xmlns:a16="http://schemas.microsoft.com/office/drawing/2014/main" id="{22EC350B-D4F9-49BB-AAB2-34A6D13C5AA0}"/>
              </a:ext>
            </a:extLst>
          </p:cNvPr>
          <p:cNvSpPr/>
          <p:nvPr/>
        </p:nvSpPr>
        <p:spPr>
          <a:xfrm>
            <a:off x="2819400" y="6549326"/>
            <a:ext cx="6172200" cy="246221"/>
          </a:xfrm>
          <a:prstGeom prst="rect">
            <a:avLst/>
          </a:prstGeom>
        </p:spPr>
        <p:txBody>
          <a:bodyPr wrap="square">
            <a:spAutoFit/>
          </a:bodyPr>
          <a:lstStyle/>
          <a:p>
            <a:pPr defTabSz="410751" fontAlgn="auto" hangingPunct="0">
              <a:spcBef>
                <a:spcPts val="0"/>
              </a:spcBef>
              <a:spcAft>
                <a:spcPts val="0"/>
              </a:spcAft>
            </a:pPr>
            <a:r>
              <a:rPr lang="en-US" sz="1000" kern="0" dirty="0">
                <a:solidFill>
                  <a:srgbClr val="000000"/>
                </a:solidFill>
                <a:latin typeface="Helvetica Neue Light"/>
                <a:sym typeface="Helvetica Neue Light"/>
              </a:rPr>
              <a:t>https://dzone.com/articles/10-interesting-use-cases-for-the-k-means-algorithm</a:t>
            </a:r>
          </a:p>
        </p:txBody>
      </p:sp>
    </p:spTree>
    <p:extLst>
      <p:ext uri="{BB962C8B-B14F-4D97-AF65-F5344CB8AC3E}">
        <p14:creationId xmlns:p14="http://schemas.microsoft.com/office/powerpoint/2010/main" val="748751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xfrm>
            <a:off x="6324600" y="6010835"/>
            <a:ext cx="1828800" cy="228600"/>
          </a:xfrm>
          <a:noFill/>
        </p:spPr>
        <p:txBody>
          <a:bodyPr/>
          <a:lstStyle/>
          <a:p>
            <a:fld id="{6124E3DF-1B88-4D94-B476-0C7E66F11A73}" type="slidenum">
              <a:rPr lang="en-US"/>
              <a:pPr/>
              <a:t>4</a:t>
            </a:fld>
            <a:endParaRPr lang="en-US"/>
          </a:p>
        </p:txBody>
      </p:sp>
      <p:sp>
        <p:nvSpPr>
          <p:cNvPr id="18435" name="Rectangle 2"/>
          <p:cNvSpPr>
            <a:spLocks noGrp="1" noChangeArrowheads="1"/>
          </p:cNvSpPr>
          <p:nvPr>
            <p:ph type="title"/>
          </p:nvPr>
        </p:nvSpPr>
        <p:spPr>
          <a:xfrm>
            <a:off x="685800" y="381000"/>
            <a:ext cx="7696200" cy="609600"/>
          </a:xfrm>
        </p:spPr>
        <p:txBody>
          <a:bodyPr/>
          <a:lstStyle/>
          <a:p>
            <a:pPr eaLnBrk="1" hangingPunct="1"/>
            <a:r>
              <a:rPr lang="en-US" dirty="0"/>
              <a:t>Understanding Clustering</a:t>
            </a:r>
          </a:p>
        </p:txBody>
      </p:sp>
      <p:sp>
        <p:nvSpPr>
          <p:cNvPr id="18436" name="Rectangle 3"/>
          <p:cNvSpPr>
            <a:spLocks noGrp="1" noChangeArrowheads="1"/>
          </p:cNvSpPr>
          <p:nvPr>
            <p:ph type="body" idx="1"/>
          </p:nvPr>
        </p:nvSpPr>
        <p:spPr>
          <a:xfrm>
            <a:off x="685800" y="1524000"/>
            <a:ext cx="8458200" cy="1219200"/>
          </a:xfrm>
        </p:spPr>
        <p:txBody>
          <a:bodyPr/>
          <a:lstStyle/>
          <a:p>
            <a:pPr algn="l"/>
            <a:r>
              <a:rPr lang="en-US" dirty="0"/>
              <a:t>A clustering is guided by the principle that items inside a cluster should be very similar to each other, but very different from those outside. </a:t>
            </a:r>
          </a:p>
        </p:txBody>
      </p:sp>
      <p:grpSp>
        <p:nvGrpSpPr>
          <p:cNvPr id="18437" name="Group 4"/>
          <p:cNvGrpSpPr>
            <a:grpSpLocks/>
          </p:cNvGrpSpPr>
          <p:nvPr/>
        </p:nvGrpSpPr>
        <p:grpSpPr bwMode="auto">
          <a:xfrm>
            <a:off x="3048000" y="3722688"/>
            <a:ext cx="3048000" cy="2678112"/>
            <a:chOff x="2160" y="2544"/>
            <a:chExt cx="1920" cy="1687"/>
          </a:xfrm>
        </p:grpSpPr>
        <p:sp>
          <p:nvSpPr>
            <p:cNvPr id="18448" name="Line 5"/>
            <p:cNvSpPr>
              <a:spLocks noChangeShapeType="1"/>
            </p:cNvSpPr>
            <p:nvPr/>
          </p:nvSpPr>
          <p:spPr bwMode="auto">
            <a:xfrm>
              <a:off x="2736" y="2544"/>
              <a:ext cx="0" cy="1152"/>
            </a:xfrm>
            <a:prstGeom prst="line">
              <a:avLst/>
            </a:prstGeom>
            <a:noFill/>
            <a:ln w="9525">
              <a:solidFill>
                <a:schemeClr val="tx1"/>
              </a:solidFill>
              <a:round/>
              <a:headEnd/>
              <a:tailEnd/>
            </a:ln>
          </p:spPr>
          <p:txBody>
            <a:bodyPr wrap="none" anchor="ctr"/>
            <a:lstStyle/>
            <a:p>
              <a:endParaRPr lang="en-US"/>
            </a:p>
          </p:txBody>
        </p:sp>
        <p:sp>
          <p:nvSpPr>
            <p:cNvPr id="18449" name="Line 6"/>
            <p:cNvSpPr>
              <a:spLocks noChangeShapeType="1"/>
            </p:cNvSpPr>
            <p:nvPr/>
          </p:nvSpPr>
          <p:spPr bwMode="auto">
            <a:xfrm>
              <a:off x="2736" y="3696"/>
              <a:ext cx="1344" cy="0"/>
            </a:xfrm>
            <a:prstGeom prst="line">
              <a:avLst/>
            </a:prstGeom>
            <a:noFill/>
            <a:ln w="9525">
              <a:solidFill>
                <a:schemeClr val="tx1"/>
              </a:solidFill>
              <a:round/>
              <a:headEnd/>
              <a:tailEnd/>
            </a:ln>
          </p:spPr>
          <p:txBody>
            <a:bodyPr wrap="none" anchor="ctr"/>
            <a:lstStyle/>
            <a:p>
              <a:endParaRPr lang="en-US"/>
            </a:p>
          </p:txBody>
        </p:sp>
        <p:sp>
          <p:nvSpPr>
            <p:cNvPr id="18450" name="Freeform 7"/>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p:spPr>
          <p:txBody>
            <a:bodyPr wrap="none" anchor="ctr"/>
            <a:lstStyle/>
            <a:p>
              <a:endParaRPr lang="en-US"/>
            </a:p>
          </p:txBody>
        </p:sp>
        <p:sp>
          <p:nvSpPr>
            <p:cNvPr id="18451" name="AutoShape 8"/>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2" name="AutoShape 9"/>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3" name="AutoShape 10"/>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4" name="AutoShape 11"/>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5" name="AutoShape 12"/>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6" name="AutoShape 13"/>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7" name="AutoShape 14"/>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8" name="AutoShape 15"/>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59" name="AutoShape 16"/>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460" name="AutoShape 17"/>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8461" name="AutoShape 18"/>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8462" name="AutoShape 19"/>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8463" name="AutoShape 20"/>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8464" name="AutoShape 21"/>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8465" name="AutoShape 22"/>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8466" name="AutoShape 23"/>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8467" name="AutoShape 24"/>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8468" name="AutoShape 25"/>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8469" name="AutoShape 26"/>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8470" name="AutoShape 27"/>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8471" name="AutoShape 28"/>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8472" name="AutoShape 29"/>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8473" name="AutoShape 30"/>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grpSp>
      <p:grpSp>
        <p:nvGrpSpPr>
          <p:cNvPr id="3" name="Group 31"/>
          <p:cNvGrpSpPr>
            <a:grpSpLocks/>
          </p:cNvGrpSpPr>
          <p:nvPr/>
        </p:nvGrpSpPr>
        <p:grpSpPr bwMode="auto">
          <a:xfrm>
            <a:off x="5029200" y="2819400"/>
            <a:ext cx="3048000" cy="2514600"/>
            <a:chOff x="3312" y="1584"/>
            <a:chExt cx="1920" cy="1584"/>
          </a:xfrm>
        </p:grpSpPr>
        <p:sp>
          <p:nvSpPr>
            <p:cNvPr id="18446" name="Line 32"/>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p:spPr>
          <p:txBody>
            <a:bodyPr/>
            <a:lstStyle/>
            <a:p>
              <a:endParaRPr lang="en-US"/>
            </a:p>
          </p:txBody>
        </p:sp>
        <p:sp>
          <p:nvSpPr>
            <p:cNvPr id="18447" name="AutoShape 33"/>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p>
              <a:pPr algn="ctr">
                <a:spcBef>
                  <a:spcPct val="50000"/>
                </a:spcBef>
              </a:pPr>
              <a:r>
                <a:rPr lang="en-US" sz="2000" u="sng" dirty="0">
                  <a:latin typeface="Tahoma" charset="0"/>
                </a:rPr>
                <a:t>Inter-cluster </a:t>
              </a:r>
              <a:r>
                <a:rPr lang="en-US" sz="2000" dirty="0">
                  <a:latin typeface="Tahoma" charset="0"/>
                </a:rPr>
                <a:t>distances are </a:t>
              </a:r>
              <a:r>
                <a:rPr lang="en-US" sz="2000" u="sng" dirty="0">
                  <a:latin typeface="Tahoma" charset="0"/>
                </a:rPr>
                <a:t>maximized</a:t>
              </a:r>
            </a:p>
          </p:txBody>
        </p:sp>
      </p:grpSp>
      <p:grpSp>
        <p:nvGrpSpPr>
          <p:cNvPr id="4" name="Group 34"/>
          <p:cNvGrpSpPr>
            <a:grpSpLocks/>
          </p:cNvGrpSpPr>
          <p:nvPr/>
        </p:nvGrpSpPr>
        <p:grpSpPr bwMode="auto">
          <a:xfrm>
            <a:off x="2667000" y="3810000"/>
            <a:ext cx="3276600" cy="2286000"/>
            <a:chOff x="1824" y="2208"/>
            <a:chExt cx="2064" cy="1440"/>
          </a:xfrm>
        </p:grpSpPr>
        <p:sp>
          <p:nvSpPr>
            <p:cNvPr id="18443" name="Oval 35"/>
            <p:cNvSpPr>
              <a:spLocks noChangeArrowheads="1"/>
            </p:cNvSpPr>
            <p:nvPr/>
          </p:nvSpPr>
          <p:spPr bwMode="auto">
            <a:xfrm>
              <a:off x="1824" y="2592"/>
              <a:ext cx="816" cy="720"/>
            </a:xfrm>
            <a:prstGeom prst="ellipse">
              <a:avLst/>
            </a:prstGeom>
            <a:noFill/>
            <a:ln w="25400">
              <a:solidFill>
                <a:srgbClr val="FF0000"/>
              </a:solidFill>
              <a:round/>
              <a:headEnd/>
              <a:tailEnd/>
            </a:ln>
          </p:spPr>
          <p:txBody>
            <a:bodyPr wrap="none" anchor="ctr"/>
            <a:lstStyle/>
            <a:p>
              <a:endParaRPr lang="en-US"/>
            </a:p>
          </p:txBody>
        </p:sp>
        <p:sp>
          <p:nvSpPr>
            <p:cNvPr id="18444" name="Oval 36"/>
            <p:cNvSpPr>
              <a:spLocks noChangeArrowheads="1"/>
            </p:cNvSpPr>
            <p:nvPr/>
          </p:nvSpPr>
          <p:spPr bwMode="auto">
            <a:xfrm>
              <a:off x="2928" y="2208"/>
              <a:ext cx="720" cy="624"/>
            </a:xfrm>
            <a:prstGeom prst="ellipse">
              <a:avLst/>
            </a:prstGeom>
            <a:noFill/>
            <a:ln w="25400">
              <a:solidFill>
                <a:srgbClr val="FF0000"/>
              </a:solidFill>
              <a:round/>
              <a:headEnd/>
              <a:tailEnd/>
            </a:ln>
          </p:spPr>
          <p:txBody>
            <a:bodyPr wrap="none" anchor="ctr"/>
            <a:lstStyle/>
            <a:p>
              <a:endParaRPr lang="en-US"/>
            </a:p>
          </p:txBody>
        </p:sp>
        <p:sp>
          <p:nvSpPr>
            <p:cNvPr id="18445" name="Oval 37"/>
            <p:cNvSpPr>
              <a:spLocks noChangeArrowheads="1"/>
            </p:cNvSpPr>
            <p:nvPr/>
          </p:nvSpPr>
          <p:spPr bwMode="auto">
            <a:xfrm>
              <a:off x="3216" y="3024"/>
              <a:ext cx="672" cy="624"/>
            </a:xfrm>
            <a:prstGeom prst="ellipse">
              <a:avLst/>
            </a:prstGeom>
            <a:noFill/>
            <a:ln w="25400">
              <a:solidFill>
                <a:srgbClr val="FF0000"/>
              </a:solidFill>
              <a:round/>
              <a:headEnd/>
              <a:tailEnd/>
            </a:ln>
          </p:spPr>
          <p:txBody>
            <a:bodyPr wrap="none" anchor="ctr"/>
            <a:lstStyle/>
            <a:p>
              <a:endParaRPr lang="en-US"/>
            </a:p>
          </p:txBody>
        </p:sp>
      </p:grpSp>
      <p:grpSp>
        <p:nvGrpSpPr>
          <p:cNvPr id="5" name="Group 38"/>
          <p:cNvGrpSpPr>
            <a:grpSpLocks/>
          </p:cNvGrpSpPr>
          <p:nvPr/>
        </p:nvGrpSpPr>
        <p:grpSpPr bwMode="auto">
          <a:xfrm>
            <a:off x="1066800" y="3124200"/>
            <a:ext cx="2286000" cy="1676400"/>
            <a:chOff x="816" y="1776"/>
            <a:chExt cx="1440" cy="1056"/>
          </a:xfrm>
        </p:grpSpPr>
        <p:sp>
          <p:nvSpPr>
            <p:cNvPr id="18441" name="Line 39"/>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p:spPr>
          <p:txBody>
            <a:bodyPr/>
            <a:lstStyle/>
            <a:p>
              <a:endParaRPr lang="en-US"/>
            </a:p>
          </p:txBody>
        </p:sp>
        <p:sp>
          <p:nvSpPr>
            <p:cNvPr id="18442" name="AutoShape 40"/>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p>
              <a:pPr algn="ctr">
                <a:spcBef>
                  <a:spcPct val="50000"/>
                </a:spcBef>
              </a:pPr>
              <a:r>
                <a:rPr lang="en-US" sz="2000" u="sng" dirty="0">
                  <a:latin typeface="Tahoma" charset="0"/>
                </a:rPr>
                <a:t>Intra-cluster</a:t>
              </a:r>
              <a:r>
                <a:rPr lang="en-US" sz="2000" dirty="0">
                  <a:latin typeface="Tahoma" charset="0"/>
                </a:rPr>
                <a:t> distances are </a:t>
              </a:r>
              <a:r>
                <a:rPr lang="en-US" sz="2000" u="sng" dirty="0">
                  <a:latin typeface="Tahoma" charset="0"/>
                </a:rPr>
                <a:t>minimized</a:t>
              </a:r>
            </a:p>
          </p:txBody>
        </p:sp>
      </p:grpSp>
      <p:sp>
        <p:nvSpPr>
          <p:cNvPr id="42" name="TextBox 41">
            <a:extLst>
              <a:ext uri="{FF2B5EF4-FFF2-40B4-BE49-F238E27FC236}">
                <a16:creationId xmlns:a16="http://schemas.microsoft.com/office/drawing/2014/main" id="{60B2E0FF-86B9-49FD-BA5C-7389543FB0DC}"/>
              </a:ext>
            </a:extLst>
          </p:cNvPr>
          <p:cNvSpPr txBox="1"/>
          <p:nvPr/>
        </p:nvSpPr>
        <p:spPr>
          <a:xfrm>
            <a:off x="4191000" y="6477000"/>
            <a:ext cx="3657600" cy="276999"/>
          </a:xfrm>
          <a:prstGeom prst="rect">
            <a:avLst/>
          </a:prstGeom>
          <a:noFill/>
        </p:spPr>
        <p:txBody>
          <a:bodyPr wrap="square">
            <a:spAutoFit/>
          </a:bodyPr>
          <a:lstStyle/>
          <a:p>
            <a:pPr algn="l"/>
            <a:r>
              <a:rPr lang="en-US" sz="1200" i="0" u="none" strike="noStrike" baseline="0" dirty="0">
                <a:latin typeface="Arial-BoldMT"/>
              </a:rPr>
              <a:t>Brett Lantz - </a:t>
            </a:r>
            <a:r>
              <a:rPr lang="en-US" sz="1200" b="0" i="0" u="none" strike="noStrike" baseline="0" dirty="0">
                <a:latin typeface="ArialMT"/>
              </a:rPr>
              <a:t>Machine Learning with R - </a:t>
            </a:r>
            <a:r>
              <a:rPr lang="en-US" sz="1200" b="0" i="1" u="none" strike="noStrike" baseline="0" dirty="0">
                <a:latin typeface="BookAntiqua-Italic"/>
              </a:rPr>
              <a:t>2019</a:t>
            </a:r>
            <a:endParaRPr lang="en-US" sz="1200" dirty="0"/>
          </a:p>
        </p:txBody>
      </p:sp>
      <p:sp>
        <p:nvSpPr>
          <p:cNvPr id="44" name="TextBox 43">
            <a:extLst>
              <a:ext uri="{FF2B5EF4-FFF2-40B4-BE49-F238E27FC236}">
                <a16:creationId xmlns:a16="http://schemas.microsoft.com/office/drawing/2014/main" id="{77C5C69F-CA5E-4045-9F97-E35B10A91F7A}"/>
              </a:ext>
            </a:extLst>
          </p:cNvPr>
          <p:cNvSpPr txBox="1"/>
          <p:nvPr/>
        </p:nvSpPr>
        <p:spPr>
          <a:xfrm>
            <a:off x="152400" y="4953000"/>
            <a:ext cx="22860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har char="•"/>
              <a:defRPr>
                <a:latin typeface="+mn-lt"/>
                <a:ea typeface="Times New Roman" charset="0"/>
                <a:cs typeface="+mn-cs"/>
              </a:defRPr>
            </a:lvl1pPr>
            <a:lvl2pPr marL="742950" indent="-285750" eaLnBrk="0" hangingPunct="0">
              <a:spcBef>
                <a:spcPct val="20000"/>
              </a:spcBef>
              <a:buChar char="–"/>
              <a:defRPr sz="2000">
                <a:latin typeface="+mn-lt"/>
                <a:ea typeface="Times New Roman" charset="0"/>
                <a:cs typeface="+mn-cs"/>
              </a:defRPr>
            </a:lvl2pPr>
            <a:lvl3pPr marL="1143000" indent="-228600" eaLnBrk="0" hangingPunct="0">
              <a:spcBef>
                <a:spcPct val="20000"/>
              </a:spcBef>
              <a:buChar char="•"/>
              <a:defRPr sz="2000">
                <a:latin typeface="+mn-lt"/>
                <a:ea typeface="Times New Roman" charset="0"/>
                <a:cs typeface="+mn-cs"/>
              </a:defRPr>
            </a:lvl3pPr>
            <a:lvl4pPr marL="1600200" indent="-228600" eaLnBrk="0" hangingPunct="0">
              <a:spcBef>
                <a:spcPct val="20000"/>
              </a:spcBef>
              <a:buChar char="–"/>
              <a:defRPr>
                <a:latin typeface="+mn-lt"/>
                <a:ea typeface="Times New Roman" charset="0"/>
                <a:cs typeface="+mn-cs"/>
              </a:defRPr>
            </a:lvl4pPr>
            <a:lvl5pPr marL="2057400" indent="-228600" eaLnBrk="0" hangingPunct="0">
              <a:spcBef>
                <a:spcPct val="20000"/>
              </a:spcBef>
              <a:buChar char="»"/>
              <a:defRPr>
                <a:latin typeface="+mn-lt"/>
                <a:ea typeface="Times New Roman" charset="0"/>
                <a:cs typeface="+mn-cs"/>
              </a:defRPr>
            </a:lvl5pPr>
            <a:lvl6pPr marL="2514600" indent="-228600" fontAlgn="base">
              <a:spcBef>
                <a:spcPct val="20000"/>
              </a:spcBef>
              <a:spcAft>
                <a:spcPct val="0"/>
              </a:spcAft>
              <a:buChar char="»"/>
              <a:defRPr>
                <a:latin typeface="+mn-lt"/>
                <a:cs typeface="+mn-cs"/>
              </a:defRPr>
            </a:lvl6pPr>
            <a:lvl7pPr marL="2971800" indent="-228600" fontAlgn="base">
              <a:spcBef>
                <a:spcPct val="20000"/>
              </a:spcBef>
              <a:spcAft>
                <a:spcPct val="0"/>
              </a:spcAft>
              <a:buChar char="»"/>
              <a:defRPr>
                <a:latin typeface="+mn-lt"/>
                <a:cs typeface="+mn-cs"/>
              </a:defRPr>
            </a:lvl7pPr>
            <a:lvl8pPr marL="3429000" indent="-228600" fontAlgn="base">
              <a:spcBef>
                <a:spcPct val="20000"/>
              </a:spcBef>
              <a:spcAft>
                <a:spcPct val="0"/>
              </a:spcAft>
              <a:buChar char="»"/>
              <a:defRPr>
                <a:latin typeface="+mn-lt"/>
                <a:cs typeface="+mn-cs"/>
              </a:defRPr>
            </a:lvl8pPr>
            <a:lvl9pPr marL="3886200" indent="-228600" fontAlgn="base">
              <a:spcBef>
                <a:spcPct val="20000"/>
              </a:spcBef>
              <a:spcAft>
                <a:spcPct val="0"/>
              </a:spcAft>
              <a:buChar char="»"/>
              <a:defRPr>
                <a:latin typeface="+mn-lt"/>
                <a:cs typeface="+mn-cs"/>
              </a:defRPr>
            </a:lvl9pPr>
          </a:lstStyle>
          <a:p>
            <a:pPr marL="0" indent="0" algn="ctr">
              <a:buNone/>
            </a:pPr>
            <a:r>
              <a:rPr lang="en-US" dirty="0"/>
              <a:t>Group the data such that related elements are placed together.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DEF2E3-19E4-4882-A582-A9AFEBF1B694}"/>
              </a:ext>
            </a:extLst>
          </p:cNvPr>
          <p:cNvSpPr>
            <a:spLocks noGrp="1"/>
          </p:cNvSpPr>
          <p:nvPr>
            <p:ph type="sldNum" sz="quarter" idx="12"/>
          </p:nvPr>
        </p:nvSpPr>
        <p:spPr/>
        <p:txBody>
          <a:bodyPr/>
          <a:lstStyle/>
          <a:p>
            <a:fld id="{AB27C7FC-5F5C-4993-AA9B-AD2357CBACEF}" type="slidenum">
              <a:rPr lang="en-US" smtClean="0"/>
              <a:pPr/>
              <a:t>5</a:t>
            </a:fld>
            <a:endParaRPr lang="en-US"/>
          </a:p>
        </p:txBody>
      </p:sp>
      <p:pic>
        <p:nvPicPr>
          <p:cNvPr id="6" name="Picture 5">
            <a:extLst>
              <a:ext uri="{FF2B5EF4-FFF2-40B4-BE49-F238E27FC236}">
                <a16:creationId xmlns:a16="http://schemas.microsoft.com/office/drawing/2014/main" id="{8FD2F902-FB51-49BF-860A-B3B1F365E654}"/>
              </a:ext>
            </a:extLst>
          </p:cNvPr>
          <p:cNvPicPr>
            <a:picLocks noChangeAspect="1"/>
          </p:cNvPicPr>
          <p:nvPr/>
        </p:nvPicPr>
        <p:blipFill>
          <a:blip r:embed="rId2"/>
          <a:stretch>
            <a:fillRect/>
          </a:stretch>
        </p:blipFill>
        <p:spPr>
          <a:xfrm>
            <a:off x="228600" y="1524000"/>
            <a:ext cx="4026106" cy="2819401"/>
          </a:xfrm>
          <a:prstGeom prst="rect">
            <a:avLst/>
          </a:prstGeom>
        </p:spPr>
      </p:pic>
      <p:pic>
        <p:nvPicPr>
          <p:cNvPr id="8" name="Picture 7">
            <a:extLst>
              <a:ext uri="{FF2B5EF4-FFF2-40B4-BE49-F238E27FC236}">
                <a16:creationId xmlns:a16="http://schemas.microsoft.com/office/drawing/2014/main" id="{5976DBA6-632F-4820-80D0-2582C0ABC7B6}"/>
              </a:ext>
            </a:extLst>
          </p:cNvPr>
          <p:cNvPicPr>
            <a:picLocks noChangeAspect="1"/>
          </p:cNvPicPr>
          <p:nvPr/>
        </p:nvPicPr>
        <p:blipFill>
          <a:blip r:embed="rId3"/>
          <a:stretch>
            <a:fillRect/>
          </a:stretch>
        </p:blipFill>
        <p:spPr>
          <a:xfrm>
            <a:off x="4495800" y="1447800"/>
            <a:ext cx="4191000" cy="2807563"/>
          </a:xfrm>
          <a:prstGeom prst="rect">
            <a:avLst/>
          </a:prstGeom>
        </p:spPr>
      </p:pic>
      <p:sp>
        <p:nvSpPr>
          <p:cNvPr id="11" name="TextBox 10">
            <a:extLst>
              <a:ext uri="{FF2B5EF4-FFF2-40B4-BE49-F238E27FC236}">
                <a16:creationId xmlns:a16="http://schemas.microsoft.com/office/drawing/2014/main" id="{0D7CEA9F-1EA1-4641-AC33-A8EBDABA3AF8}"/>
              </a:ext>
            </a:extLst>
          </p:cNvPr>
          <p:cNvSpPr txBox="1"/>
          <p:nvPr/>
        </p:nvSpPr>
        <p:spPr>
          <a:xfrm>
            <a:off x="304800" y="5029200"/>
            <a:ext cx="3657600" cy="584775"/>
          </a:xfrm>
          <a:prstGeom prst="rect">
            <a:avLst/>
          </a:prstGeom>
          <a:noFill/>
        </p:spPr>
        <p:txBody>
          <a:bodyPr wrap="square">
            <a:spAutoFit/>
          </a:bodyPr>
          <a:lstStyle/>
          <a:p>
            <a:r>
              <a:rPr lang="en-US" sz="1600" b="0" i="0" u="none" strike="noStrike" baseline="0" dirty="0">
                <a:latin typeface="BookAntiqua"/>
              </a:rPr>
              <a:t>Visualizing scholars by their math and computer science publication data</a:t>
            </a:r>
            <a:endParaRPr lang="en-US" sz="1600" dirty="0"/>
          </a:p>
        </p:txBody>
      </p:sp>
      <p:sp>
        <p:nvSpPr>
          <p:cNvPr id="13" name="TextBox 12">
            <a:extLst>
              <a:ext uri="{FF2B5EF4-FFF2-40B4-BE49-F238E27FC236}">
                <a16:creationId xmlns:a16="http://schemas.microsoft.com/office/drawing/2014/main" id="{28047610-D139-4313-91C0-7FA4EBDA3F11}"/>
              </a:ext>
            </a:extLst>
          </p:cNvPr>
          <p:cNvSpPr txBox="1"/>
          <p:nvPr/>
        </p:nvSpPr>
        <p:spPr>
          <a:xfrm>
            <a:off x="5410200" y="4800600"/>
            <a:ext cx="3200400" cy="830997"/>
          </a:xfrm>
          <a:prstGeom prst="rect">
            <a:avLst/>
          </a:prstGeom>
          <a:noFill/>
        </p:spPr>
        <p:txBody>
          <a:bodyPr wrap="square">
            <a:spAutoFit/>
          </a:bodyPr>
          <a:lstStyle>
            <a:defPPr>
              <a:defRPr lang="en-US"/>
            </a:defPPr>
            <a:lvl1pPr>
              <a:defRPr sz="1600" b="0" i="0" u="none" strike="noStrike" baseline="0">
                <a:latin typeface="BookAntiqua"/>
              </a:defRPr>
            </a:lvl1pPr>
          </a:lstStyle>
          <a:p>
            <a:r>
              <a:rPr lang="en-US" dirty="0"/>
              <a:t>Clusters can be identified based on presumptions about the scholars in each group</a:t>
            </a:r>
          </a:p>
        </p:txBody>
      </p:sp>
      <p:sp>
        <p:nvSpPr>
          <p:cNvPr id="14" name="TextBox 13">
            <a:extLst>
              <a:ext uri="{FF2B5EF4-FFF2-40B4-BE49-F238E27FC236}">
                <a16:creationId xmlns:a16="http://schemas.microsoft.com/office/drawing/2014/main" id="{98E3503F-7D7A-4965-8DCB-383144FF01FA}"/>
              </a:ext>
            </a:extLst>
          </p:cNvPr>
          <p:cNvSpPr txBox="1"/>
          <p:nvPr/>
        </p:nvSpPr>
        <p:spPr>
          <a:xfrm>
            <a:off x="4191000" y="6477000"/>
            <a:ext cx="3657600" cy="276999"/>
          </a:xfrm>
          <a:prstGeom prst="rect">
            <a:avLst/>
          </a:prstGeom>
          <a:noFill/>
        </p:spPr>
        <p:txBody>
          <a:bodyPr wrap="square">
            <a:spAutoFit/>
          </a:bodyPr>
          <a:lstStyle/>
          <a:p>
            <a:pPr algn="l"/>
            <a:r>
              <a:rPr lang="en-US" sz="1200" i="0" u="none" strike="noStrike" baseline="0" dirty="0">
                <a:latin typeface="Arial-BoldMT"/>
              </a:rPr>
              <a:t>Brett Lantz - </a:t>
            </a:r>
            <a:r>
              <a:rPr lang="en-US" sz="1200" b="0" i="0" u="none" strike="noStrike" baseline="0" dirty="0">
                <a:latin typeface="ArialMT"/>
              </a:rPr>
              <a:t>Machine Learning with R - </a:t>
            </a:r>
            <a:r>
              <a:rPr lang="en-US" sz="1200" b="0" i="1" u="none" strike="noStrike" baseline="0" dirty="0">
                <a:latin typeface="BookAntiqua-Italic"/>
              </a:rPr>
              <a:t>2019</a:t>
            </a:r>
            <a:endParaRPr lang="en-US" sz="1200" dirty="0"/>
          </a:p>
        </p:txBody>
      </p:sp>
      <p:sp>
        <p:nvSpPr>
          <p:cNvPr id="15" name="Rectangle 2">
            <a:extLst>
              <a:ext uri="{FF2B5EF4-FFF2-40B4-BE49-F238E27FC236}">
                <a16:creationId xmlns:a16="http://schemas.microsoft.com/office/drawing/2014/main" id="{C57AF955-4200-46D9-A697-9E0F230854E8}"/>
              </a:ext>
            </a:extLst>
          </p:cNvPr>
          <p:cNvSpPr>
            <a:spLocks noGrp="1" noChangeArrowheads="1"/>
          </p:cNvSpPr>
          <p:nvPr>
            <p:ph type="title"/>
          </p:nvPr>
        </p:nvSpPr>
        <p:spPr>
          <a:xfrm>
            <a:off x="685800" y="381000"/>
            <a:ext cx="7696200" cy="609600"/>
          </a:xfrm>
        </p:spPr>
        <p:txBody>
          <a:bodyPr/>
          <a:lstStyle/>
          <a:p>
            <a:pPr eaLnBrk="1" hangingPunct="1"/>
            <a:r>
              <a:rPr lang="en-US" dirty="0"/>
              <a:t>Understanding Clustering - Example</a:t>
            </a:r>
          </a:p>
        </p:txBody>
      </p:sp>
    </p:spTree>
    <p:extLst>
      <p:ext uri="{BB962C8B-B14F-4D97-AF65-F5344CB8AC3E}">
        <p14:creationId xmlns:p14="http://schemas.microsoft.com/office/powerpoint/2010/main" val="27933558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Cluster Analysis Used ? </a:t>
            </a:r>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dirty="0"/>
              <a:t>The resulting clusters can then be </a:t>
            </a:r>
            <a:r>
              <a:rPr lang="en-US" u="sng" dirty="0"/>
              <a:t>used for action</a:t>
            </a:r>
            <a:r>
              <a:rPr lang="en-US" dirty="0"/>
              <a:t>. </a:t>
            </a:r>
          </a:p>
          <a:p>
            <a:pPr marL="0" indent="0">
              <a:buNone/>
            </a:pPr>
            <a:r>
              <a:rPr lang="en-US" dirty="0"/>
              <a:t>For instance, you might find clustering methods employed in applications such as:</a:t>
            </a:r>
          </a:p>
          <a:p>
            <a:r>
              <a:rPr lang="en-US" sz="2000" u="sng" dirty="0"/>
              <a:t>Segmenting customers </a:t>
            </a:r>
            <a:r>
              <a:rPr lang="en-US" sz="2000" dirty="0"/>
              <a:t>into groups with similar </a:t>
            </a:r>
            <a:r>
              <a:rPr lang="en-US" sz="2000" u="sng" dirty="0"/>
              <a:t>demographics buying patterns for targeted marketing campaigns</a:t>
            </a:r>
          </a:p>
          <a:p>
            <a:endParaRPr lang="en-US" sz="2000" dirty="0"/>
          </a:p>
          <a:p>
            <a:r>
              <a:rPr lang="en-US" sz="2000" u="sng" dirty="0"/>
              <a:t>Detecting anomalous behavior</a:t>
            </a:r>
            <a:r>
              <a:rPr lang="en-US" sz="2000" dirty="0"/>
              <a:t>, such as </a:t>
            </a:r>
            <a:r>
              <a:rPr lang="en-US" sz="2000" u="sng" dirty="0"/>
              <a:t>unauthorized network intrusions</a:t>
            </a:r>
            <a:r>
              <a:rPr lang="en-US" sz="2000" dirty="0"/>
              <a:t>, by identifying patterns of use falling outside known clusters</a:t>
            </a:r>
          </a:p>
          <a:p>
            <a:endParaRPr lang="en-US" sz="2000" dirty="0"/>
          </a:p>
          <a:p>
            <a:r>
              <a:rPr lang="en-US" sz="2000" u="sng" dirty="0"/>
              <a:t>Simplifying extremely large datasets by grouping similar feature</a:t>
            </a:r>
            <a:r>
              <a:rPr lang="en-US" sz="2000" dirty="0"/>
              <a:t> values into </a:t>
            </a:r>
            <a:r>
              <a:rPr lang="en-US" sz="2000" u="sng" dirty="0"/>
              <a:t>a smaller number of homogeneous categories</a:t>
            </a:r>
          </a:p>
        </p:txBody>
      </p:sp>
      <p:sp>
        <p:nvSpPr>
          <p:cNvPr id="4" name="Slide Number Placeholder 3"/>
          <p:cNvSpPr>
            <a:spLocks noGrp="1"/>
          </p:cNvSpPr>
          <p:nvPr>
            <p:ph type="sldNum" sz="quarter" idx="12"/>
          </p:nvPr>
        </p:nvSpPr>
        <p:spPr/>
        <p:txBody>
          <a:bodyPr/>
          <a:lstStyle/>
          <a:p>
            <a:fld id="{AB27C7FC-5F5C-4993-AA9B-AD2357CBACEF}" type="slidenum">
              <a:rPr lang="en-US" smtClean="0"/>
              <a:pPr/>
              <a:t>6</a:t>
            </a:fld>
            <a:endParaRPr lang="en-US"/>
          </a:p>
        </p:txBody>
      </p:sp>
      <p:sp>
        <p:nvSpPr>
          <p:cNvPr id="5" name="TextBox 4">
            <a:extLst>
              <a:ext uri="{FF2B5EF4-FFF2-40B4-BE49-F238E27FC236}">
                <a16:creationId xmlns:a16="http://schemas.microsoft.com/office/drawing/2014/main" id="{96C8882C-2409-496F-BFA0-1A6FA32F34C2}"/>
              </a:ext>
            </a:extLst>
          </p:cNvPr>
          <p:cNvSpPr txBox="1"/>
          <p:nvPr/>
        </p:nvSpPr>
        <p:spPr>
          <a:xfrm>
            <a:off x="4191000" y="6477000"/>
            <a:ext cx="3657600" cy="276999"/>
          </a:xfrm>
          <a:prstGeom prst="rect">
            <a:avLst/>
          </a:prstGeom>
          <a:noFill/>
        </p:spPr>
        <p:txBody>
          <a:bodyPr wrap="square">
            <a:spAutoFit/>
          </a:bodyPr>
          <a:lstStyle/>
          <a:p>
            <a:pPr algn="l"/>
            <a:r>
              <a:rPr lang="en-US" sz="1200" i="0" u="none" strike="noStrike" baseline="0" dirty="0">
                <a:latin typeface="Arial-BoldMT"/>
              </a:rPr>
              <a:t>Brett Lantz - </a:t>
            </a:r>
            <a:r>
              <a:rPr lang="en-US" sz="1200" b="0" i="0" u="none" strike="noStrike" baseline="0" dirty="0">
                <a:latin typeface="ArialMT"/>
              </a:rPr>
              <a:t>Machine Learning with R - </a:t>
            </a:r>
            <a:r>
              <a:rPr lang="en-US" sz="1200" b="0" i="1" u="none" strike="noStrike" baseline="0" dirty="0">
                <a:latin typeface="BookAntiqua-Italic"/>
              </a:rPr>
              <a:t>2019</a:t>
            </a:r>
            <a:endParaRPr lang="en-US" sz="1200" dirty="0"/>
          </a:p>
        </p:txBody>
      </p:sp>
    </p:spTree>
    <p:extLst>
      <p:ext uri="{BB962C8B-B14F-4D97-AF65-F5344CB8AC3E}">
        <p14:creationId xmlns:p14="http://schemas.microsoft.com/office/powerpoint/2010/main" val="20710454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82" y="381000"/>
            <a:ext cx="7886700" cy="521684"/>
          </a:xfrm>
        </p:spPr>
        <p:txBody>
          <a:bodyPr>
            <a:normAutofit fontScale="90000"/>
          </a:bodyPr>
          <a:lstStyle/>
          <a:p>
            <a:r>
              <a:rPr lang="en-US" dirty="0"/>
              <a:t>When is Clustering Appropriate?</a:t>
            </a:r>
          </a:p>
        </p:txBody>
      </p:sp>
      <p:sp>
        <p:nvSpPr>
          <p:cNvPr id="3" name="Content Placeholder 2"/>
          <p:cNvSpPr>
            <a:spLocks noGrp="1"/>
          </p:cNvSpPr>
          <p:nvPr>
            <p:ph idx="1"/>
          </p:nvPr>
        </p:nvSpPr>
        <p:spPr>
          <a:xfrm>
            <a:off x="226280" y="1524000"/>
            <a:ext cx="8689120" cy="3263504"/>
          </a:xfrm>
        </p:spPr>
        <p:txBody>
          <a:bodyPr>
            <a:noAutofit/>
          </a:bodyPr>
          <a:lstStyle/>
          <a:p>
            <a:r>
              <a:rPr lang="en-US" sz="2800" dirty="0"/>
              <a:t>Automatic cluster detection is a tool for </a:t>
            </a:r>
            <a:r>
              <a:rPr lang="en-US" sz="2800" u="sng" dirty="0"/>
              <a:t>undirected data mining</a:t>
            </a:r>
            <a:r>
              <a:rPr lang="en-US" sz="2800" dirty="0"/>
              <a:t>, because the automatic cluster detection techniques </a:t>
            </a:r>
            <a:r>
              <a:rPr lang="en-US" sz="2800" u="sng" dirty="0"/>
              <a:t>find patterns in the data with no target variable. </a:t>
            </a:r>
          </a:p>
          <a:p>
            <a:endParaRPr lang="en-US" sz="2800" dirty="0"/>
          </a:p>
          <a:p>
            <a:r>
              <a:rPr lang="en-US" sz="2800" dirty="0"/>
              <a:t>Can be used to learn about the structure of complex data. </a:t>
            </a:r>
          </a:p>
          <a:p>
            <a:endParaRPr lang="en-US" sz="2800" u="sng" dirty="0"/>
          </a:p>
          <a:p>
            <a:r>
              <a:rPr lang="en-US" sz="2800" u="sng" dirty="0"/>
              <a:t>Clustering does not answer any question directly, but studying clusters can lead to valuable insights.</a:t>
            </a:r>
          </a:p>
          <a:p>
            <a:endParaRPr lang="en-US" sz="2800" dirty="0"/>
          </a:p>
          <a:p>
            <a:pPr marL="342900" lvl="1" indent="0">
              <a:buNone/>
            </a:pPr>
            <a:endParaRPr lang="en-US" sz="2800" dirty="0"/>
          </a:p>
        </p:txBody>
      </p:sp>
      <p:sp>
        <p:nvSpPr>
          <p:cNvPr id="4" name="TextBox 3"/>
          <p:cNvSpPr txBox="1"/>
          <p:nvPr/>
        </p:nvSpPr>
        <p:spPr>
          <a:xfrm>
            <a:off x="5943600" y="6580957"/>
            <a:ext cx="2895600" cy="246221"/>
          </a:xfrm>
          <a:prstGeom prst="rect">
            <a:avLst/>
          </a:prstGeom>
          <a:noFill/>
        </p:spPr>
        <p:txBody>
          <a:bodyPr wrap="square" rtlCol="0">
            <a:spAutoFit/>
          </a:bodyPr>
          <a:lstStyle/>
          <a:p>
            <a:r>
              <a:rPr lang="en-US" sz="1000" dirty="0" err="1"/>
              <a:t>Linoff</a:t>
            </a:r>
            <a:r>
              <a:rPr lang="en-US" sz="1000" dirty="0"/>
              <a:t> and Berry</a:t>
            </a:r>
          </a:p>
        </p:txBody>
      </p:sp>
    </p:spTree>
    <p:extLst>
      <p:ext uri="{BB962C8B-B14F-4D97-AF65-F5344CB8AC3E}">
        <p14:creationId xmlns:p14="http://schemas.microsoft.com/office/powerpoint/2010/main" val="9967085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82" y="381000"/>
            <a:ext cx="7886700" cy="521684"/>
          </a:xfrm>
        </p:spPr>
        <p:txBody>
          <a:bodyPr>
            <a:normAutofit fontScale="90000"/>
          </a:bodyPr>
          <a:lstStyle/>
          <a:p>
            <a:r>
              <a:rPr lang="en-US" dirty="0"/>
              <a:t>When is Clustering Appropriate?</a:t>
            </a:r>
          </a:p>
        </p:txBody>
      </p:sp>
      <p:sp>
        <p:nvSpPr>
          <p:cNvPr id="3" name="Content Placeholder 2"/>
          <p:cNvSpPr>
            <a:spLocks noGrp="1"/>
          </p:cNvSpPr>
          <p:nvPr>
            <p:ph idx="1"/>
          </p:nvPr>
        </p:nvSpPr>
        <p:spPr>
          <a:xfrm>
            <a:off x="226280" y="1524000"/>
            <a:ext cx="8689120" cy="3263504"/>
          </a:xfrm>
        </p:spPr>
        <p:txBody>
          <a:bodyPr>
            <a:noAutofit/>
          </a:bodyPr>
          <a:lstStyle/>
          <a:p>
            <a:r>
              <a:rPr lang="en-US" sz="2800" dirty="0"/>
              <a:t>Automatic cluster detection is a </a:t>
            </a:r>
            <a:r>
              <a:rPr lang="en-US" sz="2800" u="sng" dirty="0"/>
              <a:t>form of modeling</a:t>
            </a:r>
            <a:r>
              <a:rPr lang="en-US" sz="2800" dirty="0"/>
              <a:t>. </a:t>
            </a:r>
          </a:p>
          <a:p>
            <a:endParaRPr lang="en-US" sz="2800" dirty="0"/>
          </a:p>
          <a:p>
            <a:r>
              <a:rPr lang="en-US" sz="2800" dirty="0"/>
              <a:t>Clusters are detected in training data and the </a:t>
            </a:r>
            <a:r>
              <a:rPr lang="en-US" sz="2800" u="sng" dirty="0"/>
              <a:t>rules governing the clusters are captured in a model</a:t>
            </a:r>
            <a:r>
              <a:rPr lang="en-US" sz="2800" dirty="0"/>
              <a:t>, which can be used to </a:t>
            </a:r>
            <a:r>
              <a:rPr lang="en-US" sz="2800" u="sng" dirty="0"/>
              <a:t>score previously unclassified data. </a:t>
            </a:r>
          </a:p>
          <a:p>
            <a:endParaRPr lang="en-US" sz="2800" dirty="0"/>
          </a:p>
          <a:p>
            <a:r>
              <a:rPr lang="en-US" sz="2800" u="sng" dirty="0"/>
              <a:t>After cluster labels have been assigned, they often become input to directed data mining models</a:t>
            </a:r>
            <a:r>
              <a:rPr lang="en-US" sz="2800" dirty="0"/>
              <a:t>. They may also </a:t>
            </a:r>
            <a:r>
              <a:rPr lang="en-US" sz="2800" u="sng" dirty="0"/>
              <a:t>serve as reporting dimensions.</a:t>
            </a:r>
          </a:p>
          <a:p>
            <a:pPr marL="342900" lvl="1" indent="0">
              <a:buNone/>
            </a:pPr>
            <a:endParaRPr lang="en-US" sz="2800" dirty="0"/>
          </a:p>
        </p:txBody>
      </p:sp>
      <p:sp>
        <p:nvSpPr>
          <p:cNvPr id="4" name="TextBox 3"/>
          <p:cNvSpPr txBox="1"/>
          <p:nvPr/>
        </p:nvSpPr>
        <p:spPr>
          <a:xfrm>
            <a:off x="5943600" y="6580957"/>
            <a:ext cx="2895600" cy="246221"/>
          </a:xfrm>
          <a:prstGeom prst="rect">
            <a:avLst/>
          </a:prstGeom>
          <a:noFill/>
        </p:spPr>
        <p:txBody>
          <a:bodyPr wrap="square" rtlCol="0">
            <a:spAutoFit/>
          </a:bodyPr>
          <a:lstStyle/>
          <a:p>
            <a:r>
              <a:rPr lang="en-US" sz="1000" dirty="0" err="1"/>
              <a:t>Linoff</a:t>
            </a:r>
            <a:r>
              <a:rPr lang="en-US" sz="1000" dirty="0"/>
              <a:t> and Berry</a:t>
            </a:r>
          </a:p>
        </p:txBody>
      </p:sp>
    </p:spTree>
    <p:extLst>
      <p:ext uri="{BB962C8B-B14F-4D97-AF65-F5344CB8AC3E}">
        <p14:creationId xmlns:p14="http://schemas.microsoft.com/office/powerpoint/2010/main" val="40453080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5875DC19-5989-444B-A6C8-FD3D4E062DC4}" type="slidenum">
              <a:rPr lang="en-US"/>
              <a:pPr/>
              <a:t>9</a:t>
            </a:fld>
            <a:endParaRPr lang="en-US"/>
          </a:p>
        </p:txBody>
      </p:sp>
      <p:sp>
        <p:nvSpPr>
          <p:cNvPr id="23555" name="Rectangle 2"/>
          <p:cNvSpPr>
            <a:spLocks noGrp="1" noChangeArrowheads="1"/>
          </p:cNvSpPr>
          <p:nvPr>
            <p:ph type="title"/>
          </p:nvPr>
        </p:nvSpPr>
        <p:spPr>
          <a:xfrm>
            <a:off x="381000" y="665162"/>
            <a:ext cx="8250238" cy="554038"/>
          </a:xfrm>
          <a:noFill/>
        </p:spPr>
        <p:txBody>
          <a:bodyPr lIns="92075" tIns="46038" rIns="92075" bIns="46038"/>
          <a:lstStyle/>
          <a:p>
            <a:pPr eaLnBrk="1" hangingPunct="1"/>
            <a:r>
              <a:rPr lang="en-US" sz="3200" dirty="0"/>
              <a:t>Requirements of Clustering in Data Mining </a:t>
            </a:r>
          </a:p>
        </p:txBody>
      </p:sp>
      <p:sp>
        <p:nvSpPr>
          <p:cNvPr id="23556" name="Rectangle 3"/>
          <p:cNvSpPr>
            <a:spLocks noGrp="1" noChangeArrowheads="1"/>
          </p:cNvSpPr>
          <p:nvPr>
            <p:ph type="body" idx="1"/>
          </p:nvPr>
        </p:nvSpPr>
        <p:spPr>
          <a:xfrm>
            <a:off x="381000" y="1447800"/>
            <a:ext cx="5372100" cy="5105400"/>
          </a:xfrm>
          <a:noFill/>
        </p:spPr>
        <p:txBody>
          <a:bodyPr lIns="92075" tIns="46038" rIns="92075" bIns="46038"/>
          <a:lstStyle/>
          <a:p>
            <a:pPr eaLnBrk="1" hangingPunct="1">
              <a:lnSpc>
                <a:spcPct val="110000"/>
              </a:lnSpc>
            </a:pPr>
            <a:r>
              <a:rPr lang="en-US" dirty="0"/>
              <a:t>Scalability</a:t>
            </a:r>
          </a:p>
          <a:p>
            <a:pPr lvl="1" eaLnBrk="1" hangingPunct="1">
              <a:lnSpc>
                <a:spcPct val="110000"/>
              </a:lnSpc>
            </a:pPr>
            <a:r>
              <a:rPr lang="en-US" dirty="0"/>
              <a:t>Ability to explore large data set</a:t>
            </a:r>
          </a:p>
          <a:p>
            <a:pPr eaLnBrk="1" hangingPunct="1">
              <a:lnSpc>
                <a:spcPct val="110000"/>
              </a:lnSpc>
            </a:pPr>
            <a:endParaRPr lang="en-US" dirty="0"/>
          </a:p>
          <a:p>
            <a:pPr eaLnBrk="1" hangingPunct="1">
              <a:lnSpc>
                <a:spcPct val="110000"/>
              </a:lnSpc>
            </a:pPr>
            <a:r>
              <a:rPr lang="en-US" dirty="0"/>
              <a:t>Ability to deal with </a:t>
            </a:r>
            <a:r>
              <a:rPr lang="en-US" u="sng" dirty="0"/>
              <a:t>different types </a:t>
            </a:r>
            <a:r>
              <a:rPr lang="en-US" dirty="0"/>
              <a:t>of attributes</a:t>
            </a:r>
          </a:p>
          <a:p>
            <a:pPr lvl="1" eaLnBrk="1" hangingPunct="1">
              <a:lnSpc>
                <a:spcPct val="110000"/>
              </a:lnSpc>
            </a:pPr>
            <a:r>
              <a:rPr lang="en-US" dirty="0"/>
              <a:t>Nominal, ordinal, numeric</a:t>
            </a:r>
          </a:p>
          <a:p>
            <a:pPr lvl="1" eaLnBrk="1" hangingPunct="1">
              <a:lnSpc>
                <a:spcPct val="110000"/>
              </a:lnSpc>
            </a:pPr>
            <a:r>
              <a:rPr lang="en-US" dirty="0"/>
              <a:t>When we calculate dist. measure between variables, can algorithm handle all different variable types?</a:t>
            </a:r>
          </a:p>
          <a:p>
            <a:pPr eaLnBrk="1" hangingPunct="1">
              <a:lnSpc>
                <a:spcPct val="110000"/>
              </a:lnSpc>
            </a:pPr>
            <a:endParaRPr lang="en-US" dirty="0"/>
          </a:p>
          <a:p>
            <a:pPr eaLnBrk="1" hangingPunct="1">
              <a:lnSpc>
                <a:spcPct val="110000"/>
              </a:lnSpc>
            </a:pPr>
            <a:r>
              <a:rPr lang="en-US" dirty="0"/>
              <a:t>Discovery of clusters with arbitrary shape</a:t>
            </a:r>
          </a:p>
          <a:p>
            <a:pPr lvl="1" eaLnBrk="1" hangingPunct="1">
              <a:lnSpc>
                <a:spcPct val="110000"/>
              </a:lnSpc>
            </a:pPr>
            <a:r>
              <a:rPr lang="en-US" dirty="0"/>
              <a:t>Spherical vs. other shapes</a:t>
            </a:r>
          </a:p>
        </p:txBody>
      </p:sp>
      <p:grpSp>
        <p:nvGrpSpPr>
          <p:cNvPr id="5" name="Group 4"/>
          <p:cNvGrpSpPr/>
          <p:nvPr/>
        </p:nvGrpSpPr>
        <p:grpSpPr>
          <a:xfrm>
            <a:off x="6132196" y="1514514"/>
            <a:ext cx="2667000" cy="2270423"/>
            <a:chOff x="5867400" y="4356437"/>
            <a:chExt cx="2667000" cy="2270423"/>
          </a:xfrm>
        </p:grpSpPr>
        <p:grpSp>
          <p:nvGrpSpPr>
            <p:cNvPr id="4" name="Group 3"/>
            <p:cNvGrpSpPr/>
            <p:nvPr/>
          </p:nvGrpSpPr>
          <p:grpSpPr>
            <a:xfrm>
              <a:off x="6286500" y="4356437"/>
              <a:ext cx="1447800" cy="1447800"/>
              <a:chOff x="1143000" y="4191000"/>
              <a:chExt cx="1447800" cy="1447800"/>
            </a:xfrm>
          </p:grpSpPr>
          <p:sp>
            <p:nvSpPr>
              <p:cNvPr id="8" name="Oval 7"/>
              <p:cNvSpPr/>
              <p:nvPr/>
            </p:nvSpPr>
            <p:spPr bwMode="auto">
              <a:xfrm>
                <a:off x="1524000" y="4191000"/>
                <a:ext cx="5334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9" name="Oval 8"/>
              <p:cNvSpPr/>
              <p:nvPr/>
            </p:nvSpPr>
            <p:spPr bwMode="auto">
              <a:xfrm>
                <a:off x="2057400" y="5029200"/>
                <a:ext cx="5334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0" name="Oval 9"/>
              <p:cNvSpPr/>
              <p:nvPr/>
            </p:nvSpPr>
            <p:spPr bwMode="auto">
              <a:xfrm>
                <a:off x="1143000" y="5029200"/>
                <a:ext cx="5334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grpSp>
        <p:sp>
          <p:nvSpPr>
            <p:cNvPr id="2" name="TextBox 1"/>
            <p:cNvSpPr txBox="1"/>
            <p:nvPr/>
          </p:nvSpPr>
          <p:spPr>
            <a:xfrm>
              <a:off x="5867400" y="5918974"/>
              <a:ext cx="2667000" cy="707886"/>
            </a:xfrm>
            <a:prstGeom prst="rect">
              <a:avLst/>
            </a:prstGeom>
            <a:noFill/>
          </p:spPr>
          <p:txBody>
            <a:bodyPr wrap="square" rtlCol="0">
              <a:spAutoFit/>
            </a:bodyPr>
            <a:lstStyle/>
            <a:p>
              <a:r>
                <a:rPr lang="en-US" sz="2000" dirty="0"/>
                <a:t>Easy to cluster using distance-based methods</a:t>
              </a:r>
            </a:p>
          </p:txBody>
        </p:sp>
      </p:grpSp>
      <p:grpSp>
        <p:nvGrpSpPr>
          <p:cNvPr id="3" name="Group 2"/>
          <p:cNvGrpSpPr/>
          <p:nvPr/>
        </p:nvGrpSpPr>
        <p:grpSpPr>
          <a:xfrm>
            <a:off x="6015038" y="3894257"/>
            <a:ext cx="2819400" cy="2920663"/>
            <a:chOff x="5334000" y="3657600"/>
            <a:chExt cx="2819400" cy="2920663"/>
          </a:xfrm>
        </p:grpSpPr>
        <p:sp>
          <p:nvSpPr>
            <p:cNvPr id="11" name="Rounded Rectangle 10"/>
            <p:cNvSpPr/>
            <p:nvPr/>
          </p:nvSpPr>
          <p:spPr bwMode="auto">
            <a:xfrm>
              <a:off x="5715000" y="4114800"/>
              <a:ext cx="1219200"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14" name="Straight Connector 13"/>
            <p:cNvCxnSpPr/>
            <p:nvPr/>
          </p:nvCxnSpPr>
          <p:spPr bwMode="auto">
            <a:xfrm flipH="1">
              <a:off x="5486400" y="3657600"/>
              <a:ext cx="1676400" cy="1905000"/>
            </a:xfrm>
            <a:prstGeom prst="line">
              <a:avLst/>
            </a:prstGeom>
            <a:solidFill>
              <a:schemeClr val="accent1"/>
            </a:solidFill>
            <a:ln w="190500" cap="flat" cmpd="sng" algn="ctr">
              <a:solidFill>
                <a:srgbClr val="FF0000"/>
              </a:solidFill>
              <a:prstDash val="solid"/>
              <a:round/>
              <a:headEnd type="none" w="med" len="med"/>
              <a:tailEnd type="none" w="med" len="med"/>
            </a:ln>
            <a:effectLst/>
          </p:spPr>
        </p:cxnSp>
        <p:sp>
          <p:nvSpPr>
            <p:cNvPr id="16" name="TextBox 15"/>
            <p:cNvSpPr txBox="1"/>
            <p:nvPr/>
          </p:nvSpPr>
          <p:spPr>
            <a:xfrm>
              <a:off x="5334000" y="5562600"/>
              <a:ext cx="2819400" cy="1015663"/>
            </a:xfrm>
            <a:prstGeom prst="rect">
              <a:avLst/>
            </a:prstGeom>
            <a:noFill/>
          </p:spPr>
          <p:txBody>
            <a:bodyPr wrap="square" rtlCol="0">
              <a:spAutoFit/>
            </a:bodyPr>
            <a:lstStyle/>
            <a:p>
              <a:r>
                <a:rPr lang="en-US" sz="2000" dirty="0"/>
                <a:t>Difficult to cluster because the two clusters are overlapped</a:t>
              </a:r>
            </a:p>
          </p:txBody>
        </p:sp>
      </p:grpSp>
      <p:sp>
        <p:nvSpPr>
          <p:cNvPr id="6" name="Right Arrow 5"/>
          <p:cNvSpPr/>
          <p:nvPr/>
        </p:nvSpPr>
        <p:spPr bwMode="auto">
          <a:xfrm>
            <a:off x="4506119" y="6307088"/>
            <a:ext cx="1246981" cy="3985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Tree>
  </p:cSld>
  <p:clrMapOvr>
    <a:masterClrMapping/>
  </p:clrMapOvr>
  <p:transition/>
</p:sld>
</file>

<file path=ppt/theme/theme1.xml><?xml version="1.0" encoding="utf-8"?>
<a:theme xmlns:a="http://schemas.openxmlformats.org/drawingml/2006/main" name="IntroDM">
  <a:themeElements>
    <a:clrScheme name="IntroD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ntroDM">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IntroD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roD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D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D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D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D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roD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81DE1BD1AF764A8CECBD89F6453A1D" ma:contentTypeVersion="9" ma:contentTypeDescription="Create a new document." ma:contentTypeScope="" ma:versionID="a4707a794229cfab4d80e2d41f1a3330">
  <xsd:schema xmlns:xsd="http://www.w3.org/2001/XMLSchema" xmlns:xs="http://www.w3.org/2001/XMLSchema" xmlns:p="http://schemas.microsoft.com/office/2006/metadata/properties" xmlns:ns3="549ee5c3-5221-4b35-8392-cb2435dc6ff4" targetNamespace="http://schemas.microsoft.com/office/2006/metadata/properties" ma:root="true" ma:fieldsID="c5d1389a447a3509d25c9aa5ab3d86b3" ns3:_="">
    <xsd:import namespace="549ee5c3-5221-4b35-8392-cb2435dc6ff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ee5c3-5221-4b35-8392-cb2435dc6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A86C52-00AD-4C53-A892-D0D19C8A9E04}">
  <ds:schemaRefs>
    <ds:schemaRef ds:uri="http://schemas.microsoft.com/sharepoint/v3/contenttype/forms"/>
  </ds:schemaRefs>
</ds:datastoreItem>
</file>

<file path=customXml/itemProps2.xml><?xml version="1.0" encoding="utf-8"?>
<ds:datastoreItem xmlns:ds="http://schemas.openxmlformats.org/officeDocument/2006/customXml" ds:itemID="{BFEF4629-28C0-44A2-A525-5DF3C4D747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79A4C5-73AC-4C83-9BCC-F2EE73D92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9ee5c3-5221-4b35-8392-cb2435dc6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IntroDM</Template>
  <TotalTime>9642</TotalTime>
  <Words>1770</Words>
  <Application>Microsoft Office PowerPoint</Application>
  <PresentationFormat>On-screen Show (4:3)</PresentationFormat>
  <Paragraphs>314</Paragraphs>
  <Slides>36</Slides>
  <Notes>14</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3</vt:i4>
      </vt:variant>
      <vt:variant>
        <vt:lpstr>Slide Titles</vt:lpstr>
      </vt:variant>
      <vt:variant>
        <vt:i4>36</vt:i4>
      </vt:variant>
    </vt:vector>
  </HeadingPairs>
  <TitlesOfParts>
    <vt:vector size="53" baseType="lpstr">
      <vt:lpstr>Arial</vt:lpstr>
      <vt:lpstr>Arial-BoldMT</vt:lpstr>
      <vt:lpstr>ArialMT</vt:lpstr>
      <vt:lpstr>BookAntiqua</vt:lpstr>
      <vt:lpstr>BookAntiqua-Italic</vt:lpstr>
      <vt:lpstr>charter</vt:lpstr>
      <vt:lpstr>Helvetica</vt:lpstr>
      <vt:lpstr>Helvetica Neue</vt:lpstr>
      <vt:lpstr>Helvetica Neue Light</vt:lpstr>
      <vt:lpstr>Tahoma</vt:lpstr>
      <vt:lpstr>Times New Roman</vt:lpstr>
      <vt:lpstr>IntroDM</vt:lpstr>
      <vt:lpstr>ModernPortfolio</vt:lpstr>
      <vt:lpstr>1_ModernPortfolio</vt:lpstr>
      <vt:lpstr>VISIO</vt:lpstr>
      <vt:lpstr>Worksheet</vt:lpstr>
      <vt:lpstr>Equation</vt:lpstr>
      <vt:lpstr>IST 707  Data Analytics  Clustering Techniques</vt:lpstr>
      <vt:lpstr>Understanding Clustering</vt:lpstr>
      <vt:lpstr>Understanding Clustering</vt:lpstr>
      <vt:lpstr>Understanding Clustering</vt:lpstr>
      <vt:lpstr>Understanding Clustering - Example</vt:lpstr>
      <vt:lpstr>Why is Cluster Analysis Used ? </vt:lpstr>
      <vt:lpstr>When is Clustering Appropriate?</vt:lpstr>
      <vt:lpstr>When is Clustering Appropriate?</vt:lpstr>
      <vt:lpstr>Requirements of Clustering in Data Mining </vt:lpstr>
      <vt:lpstr>Requirements of Clustering in Data Mining </vt:lpstr>
      <vt:lpstr>PowerPoint Presentation</vt:lpstr>
      <vt:lpstr>PowerPoint Presentation</vt:lpstr>
      <vt:lpstr>PowerPoint Presentation</vt:lpstr>
      <vt:lpstr>Types of Clusterings</vt:lpstr>
      <vt:lpstr>Partitional Clustering</vt:lpstr>
      <vt:lpstr>Partitional Clustering</vt:lpstr>
      <vt:lpstr>PowerPoint Presentation</vt:lpstr>
      <vt:lpstr>The K-Means Clustering Method </vt:lpstr>
      <vt:lpstr>Importance of Choosing Initial Centroids</vt:lpstr>
      <vt:lpstr>Importance of Choosing Initial Centroids</vt:lpstr>
      <vt:lpstr>Interactive Example</vt:lpstr>
      <vt:lpstr>Break</vt:lpstr>
      <vt:lpstr>How Does K-Means Work Mathematically ?   Similarity and Distance: two opposite concepts:  A) Distance measures how far apart/different two examples are.  B) Similarity measures how close/similar two examples are.     </vt:lpstr>
      <vt:lpstr>Euclidean distance</vt:lpstr>
      <vt:lpstr>Manhattan Distance</vt:lpstr>
      <vt:lpstr>Similarity - Vector space representation and Cosine similarity</vt:lpstr>
      <vt:lpstr>Cosine similarity</vt:lpstr>
      <vt:lpstr>Major Clustering Approaches</vt:lpstr>
      <vt:lpstr>Different Methods for Cluster Validation</vt:lpstr>
      <vt:lpstr>PowerPoint Presentation</vt:lpstr>
      <vt:lpstr>Importance of Normalization</vt:lpstr>
      <vt:lpstr>Potential Problem Type 1 </vt:lpstr>
      <vt:lpstr>PowerPoint Presentation</vt:lpstr>
      <vt:lpstr>PowerPoint Presentation</vt:lpstr>
      <vt:lpstr>PowerPoint Presentation</vt:lpstr>
      <vt:lpstr>PowerPoint Presentation</vt:lpstr>
    </vt:vector>
  </TitlesOfParts>
  <Company>The Maxwell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Nancy McCracken</dc:creator>
  <cp:lastModifiedBy>Stephen Wallace</cp:lastModifiedBy>
  <cp:revision>327</cp:revision>
  <dcterms:created xsi:type="dcterms:W3CDTF">2010-10-05T12:29:43Z</dcterms:created>
  <dcterms:modified xsi:type="dcterms:W3CDTF">2022-02-14T19:12:34Z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0x0101002481DE1BD1AF764A8CECBD89F6453A1D</vt:lpwstr>
  </property>
</Properties>
</file>