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76"/>
  </p:notesMasterIdLst>
  <p:handoutMasterIdLst>
    <p:handoutMasterId r:id="rId77"/>
  </p:handoutMasterIdLst>
  <p:sldIdLst>
    <p:sldId id="258" r:id="rId2"/>
    <p:sldId id="292" r:id="rId3"/>
    <p:sldId id="322" r:id="rId4"/>
    <p:sldId id="318" r:id="rId5"/>
    <p:sldId id="360" r:id="rId6"/>
    <p:sldId id="329" r:id="rId7"/>
    <p:sldId id="363" r:id="rId8"/>
    <p:sldId id="328" r:id="rId9"/>
    <p:sldId id="327" r:id="rId10"/>
    <p:sldId id="319" r:id="rId11"/>
    <p:sldId id="365" r:id="rId12"/>
    <p:sldId id="362" r:id="rId13"/>
    <p:sldId id="324" r:id="rId14"/>
    <p:sldId id="364" r:id="rId15"/>
    <p:sldId id="332" r:id="rId16"/>
    <p:sldId id="333" r:id="rId17"/>
    <p:sldId id="330" r:id="rId18"/>
    <p:sldId id="331" r:id="rId19"/>
    <p:sldId id="354" r:id="rId20"/>
    <p:sldId id="366" r:id="rId21"/>
    <p:sldId id="325" r:id="rId22"/>
    <p:sldId id="334" r:id="rId23"/>
    <p:sldId id="326" r:id="rId24"/>
    <p:sldId id="335" r:id="rId25"/>
    <p:sldId id="336" r:id="rId26"/>
    <p:sldId id="337" r:id="rId27"/>
    <p:sldId id="320" r:id="rId28"/>
    <p:sldId id="321" r:id="rId29"/>
    <p:sldId id="323" r:id="rId30"/>
    <p:sldId id="355" r:id="rId31"/>
    <p:sldId id="309" r:id="rId32"/>
    <p:sldId id="367" r:id="rId33"/>
    <p:sldId id="338" r:id="rId34"/>
    <p:sldId id="339" r:id="rId35"/>
    <p:sldId id="342" r:id="rId36"/>
    <p:sldId id="340" r:id="rId37"/>
    <p:sldId id="347" r:id="rId38"/>
    <p:sldId id="341" r:id="rId39"/>
    <p:sldId id="368" r:id="rId40"/>
    <p:sldId id="356" r:id="rId41"/>
    <p:sldId id="343" r:id="rId42"/>
    <p:sldId id="353" r:id="rId43"/>
    <p:sldId id="357" r:id="rId44"/>
    <p:sldId id="317" r:id="rId45"/>
    <p:sldId id="264" r:id="rId46"/>
    <p:sldId id="265" r:id="rId47"/>
    <p:sldId id="369" r:id="rId48"/>
    <p:sldId id="267" r:id="rId49"/>
    <p:sldId id="268" r:id="rId50"/>
    <p:sldId id="269" r:id="rId51"/>
    <p:sldId id="270" r:id="rId52"/>
    <p:sldId id="271" r:id="rId53"/>
    <p:sldId id="272" r:id="rId54"/>
    <p:sldId id="273" r:id="rId55"/>
    <p:sldId id="274" r:id="rId56"/>
    <p:sldId id="276" r:id="rId57"/>
    <p:sldId id="277" r:id="rId58"/>
    <p:sldId id="278" r:id="rId59"/>
    <p:sldId id="279" r:id="rId60"/>
    <p:sldId id="280" r:id="rId61"/>
    <p:sldId id="281" r:id="rId62"/>
    <p:sldId id="284" r:id="rId63"/>
    <p:sldId id="285" r:id="rId64"/>
    <p:sldId id="286" r:id="rId65"/>
    <p:sldId id="287" r:id="rId66"/>
    <p:sldId id="371" r:id="rId67"/>
    <p:sldId id="370" r:id="rId68"/>
    <p:sldId id="348" r:id="rId69"/>
    <p:sldId id="358" r:id="rId70"/>
    <p:sldId id="349" r:id="rId71"/>
    <p:sldId id="350" r:id="rId72"/>
    <p:sldId id="351" r:id="rId73"/>
    <p:sldId id="352" r:id="rId74"/>
    <p:sldId id="359" r:id="rId7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56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4695" autoAdjust="0"/>
  </p:normalViewPr>
  <p:slideViewPr>
    <p:cSldViewPr snapToGrid="0">
      <p:cViewPr varScale="1">
        <p:scale>
          <a:sx n="95" d="100"/>
          <a:sy n="95" d="100"/>
        </p:scale>
        <p:origin x="1908" y="78"/>
      </p:cViewPr>
      <p:guideLst>
        <p:guide orient="horz" pos="2160"/>
        <p:guide pos="2880"/>
      </p:guideLst>
    </p:cSldViewPr>
  </p:slideViewPr>
  <p:notesTextViewPr>
    <p:cViewPr>
      <p:scale>
        <a:sx n="1" d="1"/>
        <a:sy n="1" d="1"/>
      </p:scale>
      <p:origin x="0" y="0"/>
    </p:cViewPr>
  </p:notesTextViewPr>
  <p:notesViewPr>
    <p:cSldViewPr snapToGrid="0">
      <p:cViewPr varScale="1">
        <p:scale>
          <a:sx n="125" d="100"/>
          <a:sy n="125" d="100"/>
        </p:scale>
        <p:origin x="1086"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AA558D-EEA7-4437-BB66-044FF263E58D}" type="datetimeFigureOut">
              <a:rPr lang="en-US" smtClean="0"/>
              <a:t>10/16/2017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6F926E-5111-4D0E-A220-54F08658AED8}" type="slidenum">
              <a:rPr lang="en-US" smtClean="0"/>
              <a:t>‹#›</a:t>
            </a:fld>
            <a:endParaRPr lang="en-US"/>
          </a:p>
        </p:txBody>
      </p:sp>
    </p:spTree>
    <p:extLst>
      <p:ext uri="{BB962C8B-B14F-4D97-AF65-F5344CB8AC3E}">
        <p14:creationId xmlns:p14="http://schemas.microsoft.com/office/powerpoint/2010/main" val="2387986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B5B48-A88C-4504-B18A-BC72DA1CE798}" type="datetimeFigureOut">
              <a:rPr lang="en-US" smtClean="0"/>
              <a:t>10/16/2017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64724E-7CB4-4288-908A-97852378BB2E}" type="slidenum">
              <a:rPr lang="en-US" smtClean="0"/>
              <a:t>‹#›</a:t>
            </a:fld>
            <a:endParaRPr lang="en-US"/>
          </a:p>
        </p:txBody>
      </p:sp>
    </p:spTree>
    <p:extLst>
      <p:ext uri="{BB962C8B-B14F-4D97-AF65-F5344CB8AC3E}">
        <p14:creationId xmlns:p14="http://schemas.microsoft.com/office/powerpoint/2010/main" val="2193384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64724E-7CB4-4288-908A-97852378BB2E}" type="slidenum">
              <a:rPr lang="en-US" smtClean="0"/>
              <a:t>1</a:t>
            </a:fld>
            <a:endParaRPr lang="en-US"/>
          </a:p>
        </p:txBody>
      </p:sp>
    </p:spTree>
    <p:extLst>
      <p:ext uri="{BB962C8B-B14F-4D97-AF65-F5344CB8AC3E}">
        <p14:creationId xmlns:p14="http://schemas.microsoft.com/office/powerpoint/2010/main" val="2022274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As you may recall from our</a:t>
            </a:r>
            <a:r>
              <a:rPr lang="en-US" baseline="0" dirty="0" smtClean="0"/>
              <a:t> previous unit, data warehousing exists because the structure of our business data is not suitable for reporting – especially long-term trends. Therefore we need to “re-shape” our data to suit the reporting needs of the organization. </a:t>
            </a:r>
          </a:p>
          <a:p>
            <a:endParaRPr lang="en-US" baseline="0" dirty="0" smtClean="0"/>
          </a:p>
          <a:p>
            <a:r>
              <a:rPr lang="en-US" baseline="0" dirty="0" err="1" smtClean="0"/>
              <a:t>Inmon’s</a:t>
            </a:r>
            <a:r>
              <a:rPr lang="en-US" baseline="0" dirty="0" smtClean="0"/>
              <a:t> corporate information factory is a reference architecture for “data warehousing” it explains the systems and components required to “do” data warehousing.</a:t>
            </a:r>
          </a:p>
          <a:p>
            <a:endParaRPr lang="en-US" dirty="0" smtClean="0"/>
          </a:p>
          <a:p>
            <a:r>
              <a:rPr lang="en-US" dirty="0" smtClean="0"/>
              <a:t>One</a:t>
            </a:r>
            <a:r>
              <a:rPr lang="en-US" baseline="0" dirty="0" smtClean="0"/>
              <a:t> thing that might be confusing to you at this point is that the name of this course is “Data Warehousing” yet when you look at this diagram, the data warehouse is the tiny cylinder is the center of the picture.</a:t>
            </a:r>
          </a:p>
          <a:p>
            <a:endParaRPr lang="en-US" baseline="0" dirty="0" smtClean="0"/>
          </a:p>
          <a:p>
            <a:r>
              <a:rPr lang="en-US" baseline="0" dirty="0" smtClean="0"/>
              <a:t>I think of the term “data warehousing” as the overall activity… collecting, extracting, re-shaping data, then storing it for reporting and analytic purposes. One of the key cogs in this process is the “Enterprise Data warehouse” as described by </a:t>
            </a:r>
            <a:r>
              <a:rPr lang="en-US" baseline="0" dirty="0" err="1" smtClean="0"/>
              <a:t>Inmon</a:t>
            </a:r>
            <a:r>
              <a:rPr lang="en-US" baseline="0" dirty="0" smtClean="0"/>
              <a:t>. So to me “data warehousing” is represented by all the components you see in this picture, with the Enterprise Data warehouse being one of those components.</a:t>
            </a:r>
          </a:p>
        </p:txBody>
      </p:sp>
      <p:sp>
        <p:nvSpPr>
          <p:cNvPr id="4" name="Slide Number Placeholder 3"/>
          <p:cNvSpPr>
            <a:spLocks noGrp="1"/>
          </p:cNvSpPr>
          <p:nvPr>
            <p:ph type="sldNum" sz="quarter" idx="10"/>
          </p:nvPr>
        </p:nvSpPr>
        <p:spPr/>
        <p:txBody>
          <a:bodyPr/>
          <a:lstStyle/>
          <a:p>
            <a:fld id="{4EFAF2BB-AC68-4486-AB33-9F8E3219D902}" type="slidenum">
              <a:rPr lang="en-US" smtClean="0"/>
              <a:t>45</a:t>
            </a:fld>
            <a:endParaRPr lang="en-US"/>
          </a:p>
        </p:txBody>
      </p:sp>
    </p:spTree>
    <p:extLst>
      <p:ext uri="{BB962C8B-B14F-4D97-AF65-F5344CB8AC3E}">
        <p14:creationId xmlns:p14="http://schemas.microsoft.com/office/powerpoint/2010/main" val="3280247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buFont typeface="Wingdings" pitchFamily="2" charset="2"/>
              <a:buNone/>
            </a:pPr>
            <a:r>
              <a:rPr lang="en-US" dirty="0" smtClean="0"/>
              <a:t>Big white boxes – main</a:t>
            </a:r>
            <a:r>
              <a:rPr lang="en-US" baseline="0" dirty="0" smtClean="0"/>
              <a:t> components</a:t>
            </a:r>
            <a:endParaRPr lang="en-US" dirty="0" smtClean="0"/>
          </a:p>
          <a:p>
            <a:pPr>
              <a:buFont typeface="Wingdings" pitchFamily="2" charset="2"/>
              <a:buNone/>
            </a:pPr>
            <a:r>
              <a:rPr lang="en-US" dirty="0" smtClean="0"/>
              <a:t>Funny</a:t>
            </a:r>
            <a:r>
              <a:rPr lang="en-US" baseline="0" dirty="0" smtClean="0"/>
              <a:t> shapes represent applications </a:t>
            </a:r>
          </a:p>
          <a:p>
            <a:pPr>
              <a:buFont typeface="Wingdings" pitchFamily="2" charset="2"/>
              <a:buNone/>
            </a:pPr>
            <a:r>
              <a:rPr lang="en-US" baseline="0" dirty="0" smtClean="0"/>
              <a:t>Cylinders are data stores – typically in a RDBMS ( Oracle, Sybase, SQL Server) or MOLAP ( Oracle </a:t>
            </a:r>
            <a:r>
              <a:rPr lang="en-US" baseline="0" dirty="0" err="1" smtClean="0"/>
              <a:t>Essbase</a:t>
            </a:r>
            <a:r>
              <a:rPr lang="en-US" baseline="0" dirty="0" smtClean="0"/>
              <a:t>, IBM </a:t>
            </a:r>
            <a:r>
              <a:rPr lang="en-US" baseline="0" dirty="0" err="1" smtClean="0"/>
              <a:t>Cognos</a:t>
            </a:r>
            <a:r>
              <a:rPr lang="en-US" baseline="0" dirty="0" smtClean="0"/>
              <a:t>, MS Analysis Services)</a:t>
            </a:r>
          </a:p>
          <a:p>
            <a:pPr>
              <a:buFont typeface="Wingdings" pitchFamily="2" charset="2"/>
              <a:buNone/>
            </a:pPr>
            <a:r>
              <a:rPr lang="en-US" baseline="0" dirty="0" smtClean="0"/>
              <a:t>Boxes represent processes or programs.</a:t>
            </a:r>
            <a:endParaRPr lang="en-US" dirty="0" smtClean="0"/>
          </a:p>
        </p:txBody>
      </p:sp>
      <p:sp>
        <p:nvSpPr>
          <p:cNvPr id="4" name="Slide Number Placeholder 3"/>
          <p:cNvSpPr>
            <a:spLocks noGrp="1"/>
          </p:cNvSpPr>
          <p:nvPr>
            <p:ph type="sldNum" sz="quarter" idx="10"/>
          </p:nvPr>
        </p:nvSpPr>
        <p:spPr/>
        <p:txBody>
          <a:bodyPr/>
          <a:lstStyle/>
          <a:p>
            <a:fld id="{4EFAF2BB-AC68-4486-AB33-9F8E3219D902}" type="slidenum">
              <a:rPr lang="en-US" smtClean="0"/>
              <a:t>46</a:t>
            </a:fld>
            <a:endParaRPr lang="en-US"/>
          </a:p>
        </p:txBody>
      </p:sp>
    </p:spTree>
    <p:extLst>
      <p:ext uri="{BB962C8B-B14F-4D97-AF65-F5344CB8AC3E}">
        <p14:creationId xmlns:p14="http://schemas.microsoft.com/office/powerpoint/2010/main" val="1218486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 we’ll</a:t>
            </a:r>
            <a:r>
              <a:rPr lang="en-US" baseline="0" dirty="0" smtClean="0"/>
              <a:t> look at the external world and applications – highlighted in yellow</a:t>
            </a:r>
          </a:p>
        </p:txBody>
      </p:sp>
      <p:sp>
        <p:nvSpPr>
          <p:cNvPr id="4" name="Slide Number Placeholder 3"/>
          <p:cNvSpPr>
            <a:spLocks noGrp="1"/>
          </p:cNvSpPr>
          <p:nvPr>
            <p:ph type="sldNum" sz="quarter" idx="10"/>
          </p:nvPr>
        </p:nvSpPr>
        <p:spPr/>
        <p:txBody>
          <a:bodyPr/>
          <a:lstStyle/>
          <a:p>
            <a:fld id="{4EFAF2BB-AC68-4486-AB33-9F8E3219D902}" type="slidenum">
              <a:rPr lang="en-US" smtClean="0"/>
              <a:t>48</a:t>
            </a:fld>
            <a:endParaRPr lang="en-US"/>
          </a:p>
        </p:txBody>
      </p:sp>
    </p:spTree>
    <p:extLst>
      <p:ext uri="{BB962C8B-B14F-4D97-AF65-F5344CB8AC3E}">
        <p14:creationId xmlns:p14="http://schemas.microsoft.com/office/powerpoint/2010/main" val="1562590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Next we look at the integration</a:t>
            </a:r>
            <a:r>
              <a:rPr lang="en-US" baseline="0" dirty="0" smtClean="0"/>
              <a:t> and transformation layer</a:t>
            </a:r>
          </a:p>
        </p:txBody>
      </p:sp>
      <p:sp>
        <p:nvSpPr>
          <p:cNvPr id="4" name="Slide Number Placeholder 3"/>
          <p:cNvSpPr>
            <a:spLocks noGrp="1"/>
          </p:cNvSpPr>
          <p:nvPr>
            <p:ph type="sldNum" sz="quarter" idx="10"/>
          </p:nvPr>
        </p:nvSpPr>
        <p:spPr/>
        <p:txBody>
          <a:bodyPr/>
          <a:lstStyle/>
          <a:p>
            <a:fld id="{4EFAF2BB-AC68-4486-AB33-9F8E3219D902}" type="slidenum">
              <a:rPr lang="en-US" smtClean="0"/>
              <a:t>50</a:t>
            </a:fld>
            <a:endParaRPr lang="en-US"/>
          </a:p>
        </p:txBody>
      </p:sp>
    </p:spTree>
    <p:extLst>
      <p:ext uri="{BB962C8B-B14F-4D97-AF65-F5344CB8AC3E}">
        <p14:creationId xmlns:p14="http://schemas.microsoft.com/office/powerpoint/2010/main" val="450298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We’ll use SQL Server Analysis Services</a:t>
            </a:r>
          </a:p>
          <a:p>
            <a:r>
              <a:rPr lang="en-US" dirty="0" smtClean="0"/>
              <a:t>There are two main approaches to</a:t>
            </a:r>
            <a:r>
              <a:rPr lang="en-US" baseline="0" dirty="0" smtClean="0"/>
              <a:t> data processing in the integration and transformation layer.</a:t>
            </a:r>
          </a:p>
          <a:p>
            <a:r>
              <a:rPr lang="en-US" baseline="0" dirty="0" smtClean="0"/>
              <a:t>1) ETL and 2) ELT</a:t>
            </a:r>
            <a:endParaRPr lang="en-US" dirty="0" smtClean="0"/>
          </a:p>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51</a:t>
            </a:fld>
            <a:endParaRPr lang="en-US"/>
          </a:p>
        </p:txBody>
      </p:sp>
    </p:spTree>
    <p:extLst>
      <p:ext uri="{BB962C8B-B14F-4D97-AF65-F5344CB8AC3E}">
        <p14:creationId xmlns:p14="http://schemas.microsoft.com/office/powerpoint/2010/main" val="3186851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To the left are your external world</a:t>
            </a:r>
            <a:r>
              <a:rPr lang="en-US" baseline="0" dirty="0" smtClean="0"/>
              <a:t> applications.</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52</a:t>
            </a:fld>
            <a:endParaRPr lang="en-US"/>
          </a:p>
        </p:txBody>
      </p:sp>
    </p:spTree>
    <p:extLst>
      <p:ext uri="{BB962C8B-B14F-4D97-AF65-F5344CB8AC3E}">
        <p14:creationId xmlns:p14="http://schemas.microsoft.com/office/powerpoint/2010/main" val="3791403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In ETL you’re not storing pre-transformed</a:t>
            </a:r>
            <a:r>
              <a:rPr lang="en-US" baseline="0" dirty="0" smtClean="0"/>
              <a:t> data. In ELT you are. The approach you’ll use depends on the cost of transforming the data and the usefulness of the source extract in application of the data warehouse. </a:t>
            </a:r>
          </a:p>
          <a:p>
            <a:endParaRPr lang="en-US" baseline="0" dirty="0" smtClean="0"/>
          </a:p>
          <a:p>
            <a:r>
              <a:rPr lang="en-US" baseline="0" dirty="0" smtClean="0"/>
              <a:t>For example if you’d want to implement “drill through” to a specific order it might be useful to have the official source extract as a reference. </a:t>
            </a:r>
          </a:p>
          <a:p>
            <a:endParaRPr lang="en-US" baseline="0" dirty="0" smtClean="0"/>
          </a:p>
          <a:p>
            <a:r>
              <a:rPr lang="en-US" baseline="0" dirty="0" smtClean="0"/>
              <a:t>This situation as a special component of its own, which is the subject of our next slide….</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53</a:t>
            </a:fld>
            <a:endParaRPr lang="en-US"/>
          </a:p>
        </p:txBody>
      </p:sp>
    </p:spTree>
    <p:extLst>
      <p:ext uri="{BB962C8B-B14F-4D97-AF65-F5344CB8AC3E}">
        <p14:creationId xmlns:p14="http://schemas.microsoft.com/office/powerpoint/2010/main" val="3238856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EFAF2BB-AC68-4486-AB33-9F8E3219D902}" type="slidenum">
              <a:rPr lang="en-US" smtClean="0"/>
              <a:t>54</a:t>
            </a:fld>
            <a:endParaRPr lang="en-US"/>
          </a:p>
        </p:txBody>
      </p:sp>
    </p:spTree>
    <p:extLst>
      <p:ext uri="{BB962C8B-B14F-4D97-AF65-F5344CB8AC3E}">
        <p14:creationId xmlns:p14="http://schemas.microsoft.com/office/powerpoint/2010/main" val="3703117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More on this in a bit</a:t>
            </a:r>
            <a:r>
              <a:rPr lang="en-US" baseline="0" dirty="0" smtClean="0"/>
              <a:t> but first.</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55</a:t>
            </a:fld>
            <a:endParaRPr lang="en-US"/>
          </a:p>
        </p:txBody>
      </p:sp>
    </p:spTree>
    <p:extLst>
      <p:ext uri="{BB962C8B-B14F-4D97-AF65-F5344CB8AC3E}">
        <p14:creationId xmlns:p14="http://schemas.microsoft.com/office/powerpoint/2010/main" val="1719868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At the heart of the ODS and EDW debate is that they</a:t>
            </a:r>
            <a:r>
              <a:rPr lang="en-US" baseline="0" dirty="0" smtClean="0"/>
              <a:t> serve different needs. Talk to any database administrator and they’ll tell you one cannot tune the same database to support both fast queries and fast updates. It’s one or the other.</a:t>
            </a:r>
          </a:p>
          <a:p>
            <a:endParaRPr lang="en-US" baseline="0" dirty="0" smtClean="0"/>
          </a:p>
          <a:p>
            <a:r>
              <a:rPr lang="en-US" baseline="0" dirty="0" smtClean="0"/>
              <a:t>This is the rational behind the ODS. We put the data which requires updates and changes in our ODS system, and the typically static bulk-loaded read-only DW data in the EDW.</a:t>
            </a:r>
          </a:p>
          <a:p>
            <a:endParaRPr lang="en-US" baseline="0" dirty="0" smtClean="0"/>
          </a:p>
          <a:p>
            <a:r>
              <a:rPr lang="en-US" baseline="0" dirty="0" smtClean="0"/>
              <a:t>That way both systems can be configured to perform their intended function to the best of their capability.</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58</a:t>
            </a:fld>
            <a:endParaRPr lang="en-US"/>
          </a:p>
        </p:txBody>
      </p:sp>
    </p:spTree>
    <p:extLst>
      <p:ext uri="{BB962C8B-B14F-4D97-AF65-F5344CB8AC3E}">
        <p14:creationId xmlns:p14="http://schemas.microsoft.com/office/powerpoint/2010/main" val="4053608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8</a:t>
            </a:fld>
            <a:endParaRPr lang="en-US"/>
          </a:p>
        </p:txBody>
      </p:sp>
    </p:spTree>
    <p:extLst>
      <p:ext uri="{BB962C8B-B14F-4D97-AF65-F5344CB8AC3E}">
        <p14:creationId xmlns:p14="http://schemas.microsoft.com/office/powerpoint/2010/main" val="29531364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EFAF2BB-AC68-4486-AB33-9F8E3219D902}" type="slidenum">
              <a:rPr lang="en-US" smtClean="0"/>
              <a:t>59</a:t>
            </a:fld>
            <a:endParaRPr lang="en-US"/>
          </a:p>
        </p:txBody>
      </p:sp>
    </p:spTree>
    <p:extLst>
      <p:ext uri="{BB962C8B-B14F-4D97-AF65-F5344CB8AC3E}">
        <p14:creationId xmlns:p14="http://schemas.microsoft.com/office/powerpoint/2010/main" val="362587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EFAF2BB-AC68-4486-AB33-9F8E3219D902}" type="slidenum">
              <a:rPr lang="en-US" smtClean="0"/>
              <a:t>62</a:t>
            </a:fld>
            <a:endParaRPr lang="en-US"/>
          </a:p>
        </p:txBody>
      </p:sp>
    </p:spTree>
    <p:extLst>
      <p:ext uri="{BB962C8B-B14F-4D97-AF65-F5344CB8AC3E}">
        <p14:creationId xmlns:p14="http://schemas.microsoft.com/office/powerpoint/2010/main" val="41027895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EFAF2BB-AC68-4486-AB33-9F8E3219D902}" type="slidenum">
              <a:rPr lang="en-US" smtClean="0"/>
              <a:t>64</a:t>
            </a:fld>
            <a:endParaRPr lang="en-US"/>
          </a:p>
        </p:txBody>
      </p:sp>
    </p:spTree>
    <p:extLst>
      <p:ext uri="{BB962C8B-B14F-4D97-AF65-F5344CB8AC3E}">
        <p14:creationId xmlns:p14="http://schemas.microsoft.com/office/powerpoint/2010/main" val="2967687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minimum research the Product with the same group letter as you first. As time permits, do the remaining products.</a:t>
            </a:r>
          </a:p>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66</a:t>
            </a:fld>
            <a:endParaRPr lang="en-US"/>
          </a:p>
        </p:txBody>
      </p:sp>
    </p:spTree>
    <p:extLst>
      <p:ext uri="{BB962C8B-B14F-4D97-AF65-F5344CB8AC3E}">
        <p14:creationId xmlns:p14="http://schemas.microsoft.com/office/powerpoint/2010/main" val="274274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Scaling out is costly in hardware, software and the overhead required to manage it.</a:t>
            </a:r>
          </a:p>
          <a:p>
            <a:r>
              <a:rPr lang="en-US" sz="1200" b="0" i="0" kern="1200" dirty="0" smtClean="0">
                <a:solidFill>
                  <a:schemeClr val="tx1"/>
                </a:solidFill>
                <a:effectLst/>
                <a:latin typeface="+mn-lt"/>
                <a:ea typeface="+mn-ea"/>
                <a:cs typeface="+mn-cs"/>
              </a:rPr>
              <a:t>Oftentimes there's a tendency of organizations and IT zealots to jump on the scale-out bandwagon, but in reality you don't want to do it unless you absolutely have to.</a:t>
            </a:r>
          </a:p>
          <a:p>
            <a:r>
              <a:rPr lang="en-US" sz="1200" b="0" i="0" kern="1200" dirty="0" smtClean="0">
                <a:solidFill>
                  <a:schemeClr val="tx1"/>
                </a:solidFill>
                <a:effectLst/>
                <a:latin typeface="+mn-lt"/>
                <a:ea typeface="+mn-ea"/>
                <a:cs typeface="+mn-cs"/>
              </a:rPr>
              <a:t>Here's a nice article about </a:t>
            </a:r>
            <a:r>
              <a:rPr lang="en-US" sz="1200" b="0" i="0" kern="1200" dirty="0" err="1" smtClean="0">
                <a:solidFill>
                  <a:schemeClr val="tx1"/>
                </a:solidFill>
                <a:effectLst/>
                <a:latin typeface="+mn-lt"/>
                <a:ea typeface="+mn-ea"/>
                <a:cs typeface="+mn-cs"/>
              </a:rPr>
              <a:t>hadoop</a:t>
            </a:r>
            <a:r>
              <a:rPr lang="en-US" sz="1200" b="0" i="0" kern="1200" dirty="0" smtClean="0">
                <a:solidFill>
                  <a:schemeClr val="tx1"/>
                </a:solidFill>
                <a:effectLst/>
                <a:latin typeface="+mn-lt"/>
                <a:ea typeface="+mn-ea"/>
                <a:cs typeface="+mn-cs"/>
              </a:rPr>
              <a:t> overuse. Enjoy and feel free to sound off in the live session. </a:t>
            </a:r>
          </a:p>
          <a:p>
            <a:r>
              <a:rPr lang="en-US" sz="1200" b="0" i="0" kern="1200" smtClean="0">
                <a:solidFill>
                  <a:schemeClr val="tx1"/>
                </a:solidFill>
                <a:effectLst/>
                <a:latin typeface="+mn-lt"/>
                <a:ea typeface="+mn-ea"/>
                <a:cs typeface="+mn-cs"/>
              </a:rPr>
              <a:t>https://www.chrisstucchio.com/blog/2013/hadoop_hatred.html </a:t>
            </a:r>
          </a:p>
          <a:p>
            <a:endParaRPr lang="en-US"/>
          </a:p>
        </p:txBody>
      </p:sp>
      <p:sp>
        <p:nvSpPr>
          <p:cNvPr id="4" name="Slide Number Placeholder 3"/>
          <p:cNvSpPr>
            <a:spLocks noGrp="1"/>
          </p:cNvSpPr>
          <p:nvPr>
            <p:ph type="sldNum" sz="quarter" idx="10"/>
          </p:nvPr>
        </p:nvSpPr>
        <p:spPr/>
        <p:txBody>
          <a:bodyPr/>
          <a:lstStyle/>
          <a:p>
            <a:fld id="{E564724E-7CB4-4288-908A-97852378BB2E}" type="slidenum">
              <a:rPr lang="en-US" smtClean="0"/>
              <a:t>74</a:t>
            </a:fld>
            <a:endParaRPr lang="en-US"/>
          </a:p>
        </p:txBody>
      </p:sp>
    </p:spTree>
    <p:extLst>
      <p:ext uri="{BB962C8B-B14F-4D97-AF65-F5344CB8AC3E}">
        <p14:creationId xmlns:p14="http://schemas.microsoft.com/office/powerpoint/2010/main" val="3703184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Arial" panose="020B0604020202020204" pitchFamily="34" charset="0"/>
              <a:buChar char="•"/>
            </a:pPr>
            <a:r>
              <a:rPr lang="en-US" b="1" dirty="0" smtClean="0"/>
              <a:t>User Facing </a:t>
            </a:r>
            <a:r>
              <a:rPr lang="en-US" dirty="0" smtClean="0"/>
              <a:t>– available to end-users for query purposes  via applications</a:t>
            </a:r>
          </a:p>
          <a:p>
            <a:pPr lvl="0">
              <a:buFont typeface="Arial" panose="020B0604020202020204" pitchFamily="34" charset="0"/>
              <a:buChar char="•"/>
            </a:pPr>
            <a:r>
              <a:rPr lang="en-US" b="1" dirty="0" smtClean="0"/>
              <a:t>Internal</a:t>
            </a:r>
            <a:r>
              <a:rPr lang="en-US" dirty="0" smtClean="0"/>
              <a:t> – used by the data warehouse only not open to end-users</a:t>
            </a:r>
          </a:p>
          <a:p>
            <a:pPr lvl="0">
              <a:buFont typeface="Arial" panose="020B0604020202020204" pitchFamily="34" charset="0"/>
              <a:buChar char="•"/>
            </a:pPr>
            <a:r>
              <a:rPr lang="en-US" b="1" dirty="0" smtClean="0"/>
              <a:t>Hybrid</a:t>
            </a:r>
            <a:r>
              <a:rPr lang="en-US" dirty="0" smtClean="0"/>
              <a:t> – combination of internal and User-facing</a:t>
            </a:r>
          </a:p>
          <a:p>
            <a:pPr lvl="0">
              <a:buFont typeface="Arial" panose="020B0604020202020204" pitchFamily="34" charset="0"/>
              <a:buChar char="•"/>
            </a:pPr>
            <a:r>
              <a:rPr lang="en-US" b="1" dirty="0" smtClean="0"/>
              <a:t>External</a:t>
            </a:r>
            <a:r>
              <a:rPr lang="en-US" dirty="0" smtClean="0"/>
              <a:t> – not part of the data warehouse</a:t>
            </a:r>
          </a:p>
          <a:p>
            <a:endParaRPr lang="en-US" dirty="0" smtClean="0"/>
          </a:p>
          <a:p>
            <a:r>
              <a:rPr lang="en-US" dirty="0" smtClean="0"/>
              <a:t>ANSWERS</a:t>
            </a:r>
          </a:p>
          <a:p>
            <a:endParaRPr lang="en-US" dirty="0" smtClean="0"/>
          </a:p>
          <a:p>
            <a:r>
              <a:rPr lang="en-US" dirty="0" smtClean="0"/>
              <a:t>1</a:t>
            </a:r>
            <a:r>
              <a:rPr lang="en-US" baseline="0" dirty="0" smtClean="0"/>
              <a:t> = B</a:t>
            </a:r>
          </a:p>
          <a:p>
            <a:r>
              <a:rPr lang="en-US" baseline="0" dirty="0" smtClean="0"/>
              <a:t>2 = A</a:t>
            </a:r>
          </a:p>
          <a:p>
            <a:r>
              <a:rPr lang="en-US" baseline="0" dirty="0" smtClean="0"/>
              <a:t>3 = D</a:t>
            </a:r>
          </a:p>
          <a:p>
            <a:r>
              <a:rPr lang="en-US" baseline="0" dirty="0" smtClean="0"/>
              <a:t>4  = C</a:t>
            </a:r>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11</a:t>
            </a:fld>
            <a:endParaRPr lang="en-US"/>
          </a:p>
        </p:txBody>
      </p:sp>
    </p:spTree>
    <p:extLst>
      <p:ext uri="{BB962C8B-B14F-4D97-AF65-F5344CB8AC3E}">
        <p14:creationId xmlns:p14="http://schemas.microsoft.com/office/powerpoint/2010/main" val="2193016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More on this in a bit</a:t>
            </a:r>
            <a:r>
              <a:rPr lang="en-US" baseline="0" dirty="0" smtClean="0"/>
              <a:t> but first.</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13</a:t>
            </a:fld>
            <a:endParaRPr lang="en-US"/>
          </a:p>
        </p:txBody>
      </p:sp>
    </p:spTree>
    <p:extLst>
      <p:ext uri="{BB962C8B-B14F-4D97-AF65-F5344CB8AC3E}">
        <p14:creationId xmlns:p14="http://schemas.microsoft.com/office/powerpoint/2010/main" val="1399263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More on this in a bit</a:t>
            </a:r>
            <a:r>
              <a:rPr lang="en-US" baseline="0" dirty="0" smtClean="0"/>
              <a:t> but first.</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23</a:t>
            </a:fld>
            <a:endParaRPr lang="en-US"/>
          </a:p>
        </p:txBody>
      </p:sp>
    </p:spTree>
    <p:extLst>
      <p:ext uri="{BB962C8B-B14F-4D97-AF65-F5344CB8AC3E}">
        <p14:creationId xmlns:p14="http://schemas.microsoft.com/office/powerpoint/2010/main" val="1766288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More on this in a bit</a:t>
            </a:r>
            <a:r>
              <a:rPr lang="en-US" baseline="0" dirty="0" smtClean="0"/>
              <a:t> but first.</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24</a:t>
            </a:fld>
            <a:endParaRPr lang="en-US"/>
          </a:p>
        </p:txBody>
      </p:sp>
    </p:spTree>
    <p:extLst>
      <p:ext uri="{BB962C8B-B14F-4D97-AF65-F5344CB8AC3E}">
        <p14:creationId xmlns:p14="http://schemas.microsoft.com/office/powerpoint/2010/main" val="736892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More on this in a bit</a:t>
            </a:r>
            <a:r>
              <a:rPr lang="en-US" baseline="0" dirty="0" smtClean="0"/>
              <a:t> but first.</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25</a:t>
            </a:fld>
            <a:endParaRPr lang="en-US"/>
          </a:p>
        </p:txBody>
      </p:sp>
    </p:spTree>
    <p:extLst>
      <p:ext uri="{BB962C8B-B14F-4D97-AF65-F5344CB8AC3E}">
        <p14:creationId xmlns:p14="http://schemas.microsoft.com/office/powerpoint/2010/main" val="4225947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 metadata</a:t>
            </a:r>
            <a:r>
              <a:rPr lang="en-US" baseline="0" dirty="0" smtClean="0"/>
              <a:t> means: </a:t>
            </a:r>
            <a:r>
              <a:rPr lang="en-US" baseline="0" dirty="0" err="1" smtClean="0"/>
              <a:t>soting</a:t>
            </a:r>
            <a:r>
              <a:rPr lang="en-US" baseline="0" dirty="0" smtClean="0"/>
              <a:t> attributes accurately like days of </a:t>
            </a:r>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28</a:t>
            </a:fld>
            <a:endParaRPr lang="en-US"/>
          </a:p>
        </p:txBody>
      </p:sp>
    </p:spTree>
    <p:extLst>
      <p:ext uri="{BB962C8B-B14F-4D97-AF65-F5344CB8AC3E}">
        <p14:creationId xmlns:p14="http://schemas.microsoft.com/office/powerpoint/2010/main" val="4006536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 B</a:t>
            </a:r>
          </a:p>
          <a:p>
            <a:r>
              <a:rPr lang="en-US" dirty="0" smtClean="0"/>
              <a:t>2</a:t>
            </a:r>
            <a:r>
              <a:rPr lang="en-US" baseline="0" dirty="0" smtClean="0"/>
              <a:t> = A</a:t>
            </a:r>
          </a:p>
          <a:p>
            <a:r>
              <a:rPr lang="en-US" baseline="0" dirty="0" smtClean="0"/>
              <a:t>3  = C</a:t>
            </a:r>
            <a:endParaRPr lang="en-US" dirty="0" smtClean="0"/>
          </a:p>
          <a:p>
            <a:r>
              <a:rPr lang="en-US" dirty="0" smtClean="0"/>
              <a:t>4 =D</a:t>
            </a:r>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40</a:t>
            </a:fld>
            <a:endParaRPr lang="en-US"/>
          </a:p>
        </p:txBody>
      </p:sp>
    </p:spTree>
    <p:extLst>
      <p:ext uri="{BB962C8B-B14F-4D97-AF65-F5344CB8AC3E}">
        <p14:creationId xmlns:p14="http://schemas.microsoft.com/office/powerpoint/2010/main" val="2408710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Oval 5"/>
          <p:cNvSpPr/>
          <p:nvPr/>
        </p:nvSpPr>
        <p:spPr>
          <a:xfrm>
            <a:off x="-1" y="1"/>
            <a:ext cx="9144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5000" spc="200" baseline="0">
                <a:solidFill>
                  <a:schemeClr val="tx1">
                    <a:lumMod val="65000"/>
                    <a:lumOff val="35000"/>
                  </a:schemeClr>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lvl1pPr algn="l">
              <a:defRPr/>
            </a:lvl1pPr>
          </a:lstStyle>
          <a:p>
            <a:fld id="{CC4E5189-0973-4C0E-85EF-9CF74FA863BB}" type="datetime1">
              <a:rPr lang="en-US" smtClean="0"/>
              <a:t>10/16/2017</a:t>
            </a:fld>
            <a:endParaRPr lang="en-US" dirty="0"/>
          </a:p>
        </p:txBody>
      </p:sp>
      <p:sp>
        <p:nvSpPr>
          <p:cNvPr id="5" name="Footer Placeholder 4"/>
          <p:cNvSpPr>
            <a:spLocks noGrp="1"/>
          </p:cNvSpPr>
          <p:nvPr>
            <p:ph type="ftr" sz="quarter" idx="11"/>
          </p:nvPr>
        </p:nvSpPr>
        <p:spPr/>
        <p:txBody>
          <a:bodyPr/>
          <a:lstStyle/>
          <a:p>
            <a:r>
              <a:rPr lang="en-US" smtClean="0"/>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6290132" y="5264106"/>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2" name="Picture Placeholder 2"/>
          <p:cNvSpPr>
            <a:spLocks noGrp="1" noChangeAspect="1"/>
          </p:cNvSpPr>
          <p:nvPr>
            <p:ph type="pic" idx="13"/>
          </p:nvPr>
        </p:nvSpPr>
        <p:spPr>
          <a:xfrm>
            <a:off x="2286" y="1"/>
            <a:ext cx="9141714" cy="4572000"/>
          </a:xfrm>
          <a:solidFill>
            <a:schemeClr val="bg1">
              <a:lumMod val="75000"/>
            </a:schemeClr>
          </a:solidFill>
        </p:spPr>
        <p:txBody>
          <a:bodyPr lIns="457200" tIns="365760" rIns="45720" bIns="45720" anchor="t"/>
          <a:lstStyle>
            <a:lvl1pPr marL="0" indent="0">
              <a:buNone/>
              <a:defRPr sz="3200">
                <a:solidFill>
                  <a:schemeClr val="tx1">
                    <a:lumMod val="65000"/>
                    <a:lumOff val="3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90132" y="5362490"/>
            <a:ext cx="2714972" cy="653105"/>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9475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0C4DB54-D908-476A-B7DE-76ED373D8996}" type="datetime1">
              <a:rPr lang="en-US" smtClean="0"/>
              <a:t>10/16/2017</a:t>
            </a:fld>
            <a:endParaRPr lang="en-US" dirty="0"/>
          </a:p>
        </p:txBody>
      </p:sp>
      <p:sp>
        <p:nvSpPr>
          <p:cNvPr id="5" name="Footer Placeholder 4"/>
          <p:cNvSpPr>
            <a:spLocks noGrp="1"/>
          </p:cNvSpPr>
          <p:nvPr>
            <p:ph type="ftr" sz="quarter" idx="11"/>
          </p:nvPr>
        </p:nvSpPr>
        <p:spPr/>
        <p:txBody>
          <a:bodyPr/>
          <a:lstStyle/>
          <a:p>
            <a:r>
              <a:rPr lang="en-US" smtClean="0"/>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lvl1pPr>
              <a:defRPr>
                <a:solidFill>
                  <a:schemeClr val="tx1">
                    <a:lumMod val="65000"/>
                    <a:lumOff val="35000"/>
                  </a:schemeClr>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768095" y="2286000"/>
            <a:ext cx="3566160" cy="4023360"/>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solidFill>
                  <a:schemeClr val="bg1">
                    <a:lumMod val="75000"/>
                  </a:schemeClr>
                </a:solidFill>
              </a:defRPr>
            </a:lvl1pPr>
          </a:lstStyle>
          <a:p>
            <a:fld id="{521A7C89-EADD-4531-BAC9-4E0A273DF350}" type="datetime1">
              <a:rPr lang="en-US" smtClean="0"/>
              <a:t>10/16/2017</a:t>
            </a:fld>
            <a:endParaRPr lang="en-US" dirty="0"/>
          </a:p>
        </p:txBody>
      </p:sp>
      <p:sp>
        <p:nvSpPr>
          <p:cNvPr id="6" name="Footer Placeholder 5"/>
          <p:cNvSpPr>
            <a:spLocks noGrp="1"/>
          </p:cNvSpPr>
          <p:nvPr>
            <p:ph type="ftr" sz="quarter" idx="11"/>
          </p:nvPr>
        </p:nvSpPr>
        <p:spPr/>
        <p:txBody>
          <a:bodyPr/>
          <a:lstStyle>
            <a:lvl1pPr>
              <a:defRPr>
                <a:solidFill>
                  <a:schemeClr val="bg1">
                    <a:lumMod val="75000"/>
                  </a:schemeClr>
                </a:solidFill>
              </a:defRPr>
            </a:lvl1pPr>
          </a:lstStyle>
          <a:p>
            <a:r>
              <a:rPr lang="en-US" smtClean="0"/>
              <a:t>School of Information Studies | Syracuse University</a:t>
            </a:r>
            <a:endParaRPr lang="en-US" dirty="0"/>
          </a:p>
        </p:txBody>
      </p:sp>
      <p:sp>
        <p:nvSpPr>
          <p:cNvPr id="7" name="Slide Number Placeholder 6"/>
          <p:cNvSpPr>
            <a:spLocks noGrp="1"/>
          </p:cNvSpPr>
          <p:nvPr>
            <p:ph type="sldNum" sz="quarter" idx="12"/>
          </p:nvPr>
        </p:nvSpPr>
        <p:spPr/>
        <p:txBody>
          <a:bodyPr/>
          <a:lstStyle>
            <a:lvl1pPr>
              <a:defRPr>
                <a:solidFill>
                  <a:schemeClr val="bg1">
                    <a:lumMod val="75000"/>
                  </a:schemeClr>
                </a:solidFill>
              </a:defRPr>
            </a:lvl1pPr>
          </a:lstStyle>
          <a:p>
            <a:fld id="{4FAB73BC-B049-4115-A692-8D63A059BFB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a:solidFill>
                  <a:schemeClr val="tx1">
                    <a:lumMod val="65000"/>
                    <a:lumOff val="35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300" b="0" cap="none" baseline="0">
                <a:solidFill>
                  <a:srgbClr val="00B0F0"/>
                </a:solidFill>
                <a:latin typeface="Franklin Gothic Demi Cond"/>
                <a:cs typeface="Franklin Gothic Demi Con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768096" y="2967788"/>
            <a:ext cx="3566160" cy="3341572"/>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493166" y="2179636"/>
            <a:ext cx="3566160" cy="822960"/>
          </a:xfrm>
        </p:spPr>
        <p:txBody>
          <a:bodyPr lIns="137160" rIns="137160" anchor="ctr">
            <a:normAutofit/>
          </a:bodyPr>
          <a:lstStyle>
            <a:lvl1pPr marL="0" indent="0">
              <a:spcBef>
                <a:spcPts val="0"/>
              </a:spcBef>
              <a:spcAft>
                <a:spcPts val="0"/>
              </a:spcAft>
              <a:buNone/>
              <a:defRPr lang="en-US" sz="2300" b="0" kern="1200" cap="none" baseline="0" dirty="0">
                <a:solidFill>
                  <a:srgbClr val="00B0F0"/>
                </a:solidFill>
                <a:latin typeface="Franklin Gothic Demi Cond"/>
                <a:ea typeface="+mn-ea"/>
                <a:cs typeface="Franklin Gothic Demi Con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smtClean="0"/>
              <a:t>Click to edit Master text styles</a:t>
            </a:r>
          </a:p>
        </p:txBody>
      </p:sp>
      <p:sp>
        <p:nvSpPr>
          <p:cNvPr id="6" name="Content Placeholder 5"/>
          <p:cNvSpPr>
            <a:spLocks noGrp="1"/>
          </p:cNvSpPr>
          <p:nvPr>
            <p:ph sz="quarter" idx="4"/>
          </p:nvPr>
        </p:nvSpPr>
        <p:spPr>
          <a:xfrm>
            <a:off x="4493166" y="2967788"/>
            <a:ext cx="3566160" cy="3341572"/>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00682357-D158-470D-AD20-0063E9FBD795}" type="datetime1">
              <a:rPr lang="en-US" smtClean="0"/>
              <a:t>10/16/2017</a:t>
            </a:fld>
            <a:endParaRPr lang="en-US" dirty="0"/>
          </a:p>
        </p:txBody>
      </p:sp>
      <p:sp>
        <p:nvSpPr>
          <p:cNvPr id="8" name="Footer Placeholder 7"/>
          <p:cNvSpPr>
            <a:spLocks noGrp="1"/>
          </p:cNvSpPr>
          <p:nvPr>
            <p:ph type="ftr" sz="quarter" idx="11"/>
          </p:nvPr>
        </p:nvSpPr>
        <p:spPr/>
        <p:txBody>
          <a:bodyPr/>
          <a:lstStyle/>
          <a:p>
            <a:r>
              <a:rPr lang="en-US" smtClean="0"/>
              <a:t>School of Information Studies | Syracuse University</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85485D31-BBD7-40AE-9312-CE893F084601}" type="datetime1">
              <a:rPr lang="en-US" smtClean="0"/>
              <a:t>10/16/2017</a:t>
            </a:fld>
            <a:endParaRPr lang="en-US"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4000">
                <a:solidFill>
                  <a:schemeClr val="tx1">
                    <a:lumMod val="65000"/>
                    <a:lumOff val="3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lstStyle>
            <a:lvl1pPr>
              <a:defRPr sz="2400">
                <a:solidFill>
                  <a:schemeClr val="tx1">
                    <a:lumMod val="65000"/>
                    <a:lumOff val="35000"/>
                  </a:schemeClr>
                </a:solidFill>
              </a:defRPr>
            </a:lvl1pPr>
            <a:lvl2pPr>
              <a:defRPr sz="2000">
                <a:solidFill>
                  <a:schemeClr val="tx1">
                    <a:lumMod val="65000"/>
                    <a:lumOff val="35000"/>
                  </a:schemeClr>
                </a:solidFill>
              </a:defRPr>
            </a:lvl2pPr>
            <a:lvl3pPr>
              <a:defRPr sz="1600">
                <a:solidFill>
                  <a:schemeClr val="tx1">
                    <a:lumMod val="65000"/>
                    <a:lumOff val="35000"/>
                  </a:schemeClr>
                </a:solidFill>
              </a:defRPr>
            </a:lvl3pPr>
            <a:lvl4pPr>
              <a:defRPr sz="1600">
                <a:solidFill>
                  <a:schemeClr val="tx1">
                    <a:lumMod val="65000"/>
                    <a:lumOff val="35000"/>
                  </a:schemeClr>
                </a:solidFill>
              </a:defRPr>
            </a:lvl4pPr>
            <a:lvl5pPr>
              <a:defRPr sz="1600">
                <a:solidFill>
                  <a:schemeClr val="tx1">
                    <a:lumMod val="65000"/>
                    <a:lumOff val="35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6ACE935D-E818-44FA-A758-DE0FC8E1B300}" type="datetime1">
              <a:rPr lang="en-US" smtClean="0"/>
              <a:t>10/16/2017</a:t>
            </a:fld>
            <a:endParaRPr lang="en-US" dirty="0"/>
          </a:p>
        </p:txBody>
      </p:sp>
      <p:sp>
        <p:nvSpPr>
          <p:cNvPr id="6" name="Footer Placeholder 5"/>
          <p:cNvSpPr>
            <a:spLocks noGrp="1"/>
          </p:cNvSpPr>
          <p:nvPr>
            <p:ph type="ftr" sz="quarter" idx="11"/>
          </p:nvPr>
        </p:nvSpPr>
        <p:spPr/>
        <p:txBody>
          <a:bodyPr/>
          <a:lstStyle/>
          <a:p>
            <a:r>
              <a:rPr lang="en-US" smtClean="0"/>
              <a:t>School of Information Studies | Syracuse University</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5000" spc="200" baseline="0">
                <a:solidFill>
                  <a:schemeClr val="tx1">
                    <a:lumMod val="65000"/>
                    <a:lumOff val="35000"/>
                  </a:schemeClr>
                </a:solidFill>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rgbClr val="BFBFBF"/>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036080E7-0B51-411B-A13C-07E58C294B7D}" type="datetime1">
              <a:rPr lang="en-US" smtClean="0"/>
              <a:t>10/16/2017</a:t>
            </a:fld>
            <a:endParaRPr lang="en-US" dirty="0"/>
          </a:p>
        </p:txBody>
      </p:sp>
      <p:sp>
        <p:nvSpPr>
          <p:cNvPr id="6" name="Footer Placeholder 5"/>
          <p:cNvSpPr>
            <a:spLocks noGrp="1"/>
          </p:cNvSpPr>
          <p:nvPr>
            <p:ph type="ftr" sz="quarter" idx="11"/>
          </p:nvPr>
        </p:nvSpPr>
        <p:spPr/>
        <p:txBody>
          <a:bodyPr/>
          <a:lstStyle/>
          <a:p>
            <a:r>
              <a:rPr lang="en-US" smtClean="0"/>
              <a:t>School of Information Studies | Syracuse University</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6290132" y="5264106"/>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90132" y="5362490"/>
            <a:ext cx="2714972" cy="653105"/>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D578DB6-D1E9-41A9-B216-C4ADD9C2164D}" type="datetime1">
              <a:rPr lang="en-US" smtClean="0"/>
              <a:t>10/16/2017</a:t>
            </a:fld>
            <a:endParaRPr lang="en-US" dirty="0"/>
          </a:p>
        </p:txBody>
      </p:sp>
      <p:sp>
        <p:nvSpPr>
          <p:cNvPr id="5" name="Footer Placeholder 4"/>
          <p:cNvSpPr>
            <a:spLocks noGrp="1"/>
          </p:cNvSpPr>
          <p:nvPr>
            <p:ph type="ftr" sz="quarter" idx="11"/>
          </p:nvPr>
        </p:nvSpPr>
        <p:spPr/>
        <p:txBody>
          <a:bodyPr/>
          <a:lstStyle/>
          <a:p>
            <a:r>
              <a:rPr lang="en-US" smtClean="0"/>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lvl1pPr>
              <a:defRPr>
                <a:solidFill>
                  <a:schemeClr val="tx1">
                    <a:lumMod val="65000"/>
                    <a:lumOff val="35000"/>
                  </a:schemeClr>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E0F22D1-D595-4ACA-9158-EA62FCCCC51B}" type="datetime1">
              <a:rPr lang="en-US" smtClean="0"/>
              <a:t>10/16/2017</a:t>
            </a:fld>
            <a:endParaRPr lang="en-US" dirty="0"/>
          </a:p>
        </p:txBody>
      </p:sp>
      <p:sp>
        <p:nvSpPr>
          <p:cNvPr id="5" name="Footer Placeholder 4"/>
          <p:cNvSpPr>
            <a:spLocks noGrp="1"/>
          </p:cNvSpPr>
          <p:nvPr>
            <p:ph type="ftr" sz="quarter" idx="11"/>
          </p:nvPr>
        </p:nvSpPr>
        <p:spPr/>
        <p:txBody>
          <a:bodyPr/>
          <a:lstStyle/>
          <a:p>
            <a:r>
              <a:rPr lang="en-US" smtClean="0"/>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7543800" y="173563"/>
            <a:ext cx="0" cy="6858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02684" y="6341455"/>
            <a:ext cx="2200189" cy="52927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68098" y="6470704"/>
            <a:ext cx="839788" cy="257263"/>
          </a:xfrm>
          <a:prstGeom prst="rect">
            <a:avLst/>
          </a:prstGeom>
        </p:spPr>
        <p:txBody>
          <a:bodyPr vert="horz" lIns="91440" tIns="45720" rIns="91440" bIns="45720" rtlCol="0" anchor="ctr"/>
          <a:lstStyle>
            <a:lvl1pPr algn="l">
              <a:defRPr sz="1000">
                <a:solidFill>
                  <a:schemeClr val="bg1">
                    <a:lumMod val="75000"/>
                  </a:schemeClr>
                </a:solidFill>
                <a:latin typeface="+mj-lt"/>
              </a:defRPr>
            </a:lvl1pPr>
          </a:lstStyle>
          <a:p>
            <a:fld id="{B434B538-B6B1-4227-B73C-618CAEFD6AFC}" type="datetime1">
              <a:rPr lang="en-US" smtClean="0"/>
              <a:t>10/16/2017</a:t>
            </a:fld>
            <a:endParaRPr lang="en-US" dirty="0"/>
          </a:p>
        </p:txBody>
      </p:sp>
      <p:sp>
        <p:nvSpPr>
          <p:cNvPr id="5" name="Footer Placeholder 4"/>
          <p:cNvSpPr>
            <a:spLocks noGrp="1"/>
          </p:cNvSpPr>
          <p:nvPr>
            <p:ph type="ftr" sz="quarter" idx="3"/>
          </p:nvPr>
        </p:nvSpPr>
        <p:spPr>
          <a:xfrm>
            <a:off x="1729489" y="6470704"/>
            <a:ext cx="4318283" cy="270772"/>
          </a:xfrm>
          <a:prstGeom prst="rect">
            <a:avLst/>
          </a:prstGeom>
        </p:spPr>
        <p:txBody>
          <a:bodyPr vert="horz" lIns="91440" tIns="45720" rIns="91440" bIns="45720" rtlCol="0" anchor="ctr"/>
          <a:lstStyle>
            <a:lvl1pPr algn="r">
              <a:defRPr sz="1000" cap="all" baseline="0">
                <a:solidFill>
                  <a:schemeClr val="bg1">
                    <a:lumMod val="75000"/>
                  </a:schemeClr>
                </a:solidFill>
                <a:latin typeface="+mj-lt"/>
              </a:defRPr>
            </a:lvl1pPr>
          </a:lstStyle>
          <a:p>
            <a:r>
              <a:rPr lang="en-US" dirty="0" smtClean="0"/>
              <a:t>School of Information Studies | Syracuse University</a:t>
            </a:r>
            <a:endParaRPr lang="en-US" dirty="0"/>
          </a:p>
        </p:txBody>
      </p:sp>
      <p:sp>
        <p:nvSpPr>
          <p:cNvPr id="6" name="Slide Number Placeholder 5"/>
          <p:cNvSpPr>
            <a:spLocks noGrp="1"/>
          </p:cNvSpPr>
          <p:nvPr>
            <p:ph type="sldNum" sz="quarter" idx="4"/>
          </p:nvPr>
        </p:nvSpPr>
        <p:spPr>
          <a:xfrm>
            <a:off x="6169375" y="6470704"/>
            <a:ext cx="833309" cy="274320"/>
          </a:xfrm>
          <a:prstGeom prst="rect">
            <a:avLst/>
          </a:prstGeom>
        </p:spPr>
        <p:txBody>
          <a:bodyPr vert="horz" lIns="91440" tIns="45720" rIns="91440" bIns="45720" rtlCol="0" anchor="ctr"/>
          <a:lstStyle>
            <a:lvl1pPr algn="l">
              <a:defRPr sz="1000">
                <a:solidFill>
                  <a:schemeClr val="bg1">
                    <a:lumMod val="7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5715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6958055" y="6328730"/>
            <a:ext cx="2200189" cy="52927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60" r:id="rId7"/>
    <p:sldLayoutId id="2147483658" r:id="rId8"/>
    <p:sldLayoutId id="2147483659" r:id="rId9"/>
    <p:sldLayoutId id="2147483662" r:id="rId10"/>
  </p:sldLayoutIdLst>
  <p:timing>
    <p:tnLst>
      <p:par>
        <p:cTn id="1" dur="indefinite" restart="never" nodeType="tmRoot"/>
      </p:par>
    </p:tnLst>
  </p:timing>
  <p:hf hdr="0" dt="0"/>
  <p:txStyles>
    <p:titleStyle>
      <a:lvl1pPr algn="l" defTabSz="914400" rtl="0" eaLnBrk="1" latinLnBrk="0" hangingPunct="1">
        <a:lnSpc>
          <a:spcPct val="80000"/>
        </a:lnSpc>
        <a:spcBef>
          <a:spcPct val="0"/>
        </a:spcBef>
        <a:buNone/>
        <a:defRPr sz="4400" kern="1200" cap="all" spc="100" baseline="0">
          <a:solidFill>
            <a:schemeClr val="tx1">
              <a:lumMod val="65000"/>
              <a:lumOff val="35000"/>
            </a:schemeClr>
          </a:solidFill>
          <a:latin typeface="Franklin Gothic Demi Cond"/>
          <a:ea typeface="+mj-ea"/>
          <a:cs typeface="Franklin Gothic Demi Cond"/>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lumMod val="65000"/>
              <a:lumOff val="35000"/>
            </a:schemeClr>
          </a:solidFill>
          <a:latin typeface="Franklin Gothic Book"/>
          <a:ea typeface="+mn-ea"/>
          <a:cs typeface="Franklin Gothic Book"/>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lumMod val="65000"/>
              <a:lumOff val="35000"/>
            </a:schemeClr>
          </a:solidFill>
          <a:latin typeface="Franklin Gothic Book"/>
          <a:ea typeface="+mn-ea"/>
          <a:cs typeface="Franklin Gothic Book"/>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Data Warehouse Architectures</a:t>
            </a:r>
            <a:endParaRPr lang="en-US" dirty="0"/>
          </a:p>
        </p:txBody>
      </p:sp>
      <p:pic>
        <p:nvPicPr>
          <p:cNvPr id="3" name="Picture Placeholder 2" descr="Group of studetns working in the iSchool's Nexis research center." title="Students in Nexis"/>
          <p:cNvPicPr>
            <a:picLocks noGrp="1" noChangeAspect="1"/>
          </p:cNvPicPr>
          <p:nvPr>
            <p:ph type="pic" idx="13"/>
          </p:nvPr>
        </p:nvPicPr>
        <p:blipFill>
          <a:blip r:embed="rId3">
            <a:extLst>
              <a:ext uri="{28A0092B-C50C-407E-A947-70E740481C1C}">
                <a14:useLocalDpi xmlns:a14="http://schemas.microsoft.com/office/drawing/2010/main" val="0"/>
              </a:ext>
            </a:extLst>
          </a:blip>
          <a:srcRect t="21818" b="21818"/>
          <a:stretch>
            <a:fillRect/>
          </a:stretch>
        </p:blipFill>
        <p:spPr/>
      </p:pic>
    </p:spTree>
    <p:extLst>
      <p:ext uri="{BB962C8B-B14F-4D97-AF65-F5344CB8AC3E}">
        <p14:creationId xmlns:p14="http://schemas.microsoft.com/office/powerpoint/2010/main" val="4251287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352145" y="2003898"/>
            <a:ext cx="6352161" cy="3793787"/>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p:cNvSpPr>
            <a:spLocks noGrp="1"/>
          </p:cNvSpPr>
          <p:nvPr>
            <p:ph type="title"/>
          </p:nvPr>
        </p:nvSpPr>
        <p:spPr>
          <a:xfrm>
            <a:off x="768095" y="585216"/>
            <a:ext cx="8054891" cy="1499616"/>
          </a:xfrm>
        </p:spPr>
        <p:txBody>
          <a:bodyPr/>
          <a:lstStyle/>
          <a:p>
            <a:r>
              <a:rPr lang="en-US" dirty="0" smtClean="0"/>
              <a:t>Data Architecture AT A Glance</a:t>
            </a:r>
            <a:endParaRPr lang="en-US" dirty="0"/>
          </a:p>
        </p:txBody>
      </p:sp>
      <p:sp>
        <p:nvSpPr>
          <p:cNvPr id="7" name="Footer Placeholder 6"/>
          <p:cNvSpPr>
            <a:spLocks noGrp="1"/>
          </p:cNvSpPr>
          <p:nvPr>
            <p:ph type="ftr" sz="quarter" idx="11"/>
          </p:nvPr>
        </p:nvSpPr>
        <p:spPr/>
        <p:txBody>
          <a:bodyPr/>
          <a:lstStyle/>
          <a:p>
            <a:r>
              <a:rPr lang="en-US" smtClean="0"/>
              <a:t>School of Information Studies | Syracuse University</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10</a:t>
            </a:fld>
            <a:endParaRPr lang="en-US" dirty="0"/>
          </a:p>
        </p:txBody>
      </p:sp>
      <p:sp>
        <p:nvSpPr>
          <p:cNvPr id="11" name="Flowchart: Magnetic Disk 10"/>
          <p:cNvSpPr/>
          <p:nvPr/>
        </p:nvSpPr>
        <p:spPr>
          <a:xfrm>
            <a:off x="364398" y="2198451"/>
            <a:ext cx="807396" cy="1021404"/>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OLTP</a:t>
            </a:r>
          </a:p>
          <a:p>
            <a:pPr algn="ctr"/>
            <a:r>
              <a:rPr lang="en-US" dirty="0" smtClean="0"/>
              <a:t>Source</a:t>
            </a:r>
            <a:endParaRPr lang="en-US" dirty="0"/>
          </a:p>
        </p:txBody>
      </p:sp>
      <p:sp>
        <p:nvSpPr>
          <p:cNvPr id="12" name="Flowchart: Magnetic Disk 11"/>
          <p:cNvSpPr/>
          <p:nvPr/>
        </p:nvSpPr>
        <p:spPr>
          <a:xfrm>
            <a:off x="334826" y="3333474"/>
            <a:ext cx="807396" cy="1021404"/>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OLTP</a:t>
            </a:r>
          </a:p>
          <a:p>
            <a:pPr algn="ctr"/>
            <a:r>
              <a:rPr lang="en-US" dirty="0" smtClean="0"/>
              <a:t>Source</a:t>
            </a:r>
            <a:endParaRPr lang="en-US" dirty="0"/>
          </a:p>
        </p:txBody>
      </p:sp>
      <p:sp>
        <p:nvSpPr>
          <p:cNvPr id="13" name="Flowchart: Magnetic Disk 12"/>
          <p:cNvSpPr/>
          <p:nvPr/>
        </p:nvSpPr>
        <p:spPr>
          <a:xfrm>
            <a:off x="334826" y="4468497"/>
            <a:ext cx="807396" cy="1021404"/>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OLTP</a:t>
            </a:r>
          </a:p>
          <a:p>
            <a:pPr algn="ctr"/>
            <a:r>
              <a:rPr lang="en-US" dirty="0" smtClean="0"/>
              <a:t>Source</a:t>
            </a:r>
            <a:endParaRPr lang="en-US" dirty="0"/>
          </a:p>
        </p:txBody>
      </p:sp>
      <p:sp>
        <p:nvSpPr>
          <p:cNvPr id="14" name="Rectangle 13"/>
          <p:cNvSpPr/>
          <p:nvPr/>
        </p:nvSpPr>
        <p:spPr>
          <a:xfrm>
            <a:off x="1729489" y="3492229"/>
            <a:ext cx="780247" cy="7782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Stage</a:t>
            </a:r>
          </a:p>
          <a:p>
            <a:pPr algn="ctr"/>
            <a:r>
              <a:rPr lang="en-US" dirty="0" smtClean="0"/>
              <a:t>ETL</a:t>
            </a:r>
            <a:endParaRPr lang="en-US" dirty="0"/>
          </a:p>
        </p:txBody>
      </p:sp>
      <p:cxnSp>
        <p:nvCxnSpPr>
          <p:cNvPr id="16" name="Straight Arrow Connector 15"/>
          <p:cNvCxnSpPr>
            <a:stCxn id="11" idx="4"/>
          </p:cNvCxnSpPr>
          <p:nvPr/>
        </p:nvCxnSpPr>
        <p:spPr>
          <a:xfrm>
            <a:off x="1171794" y="2709153"/>
            <a:ext cx="472180" cy="98735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 name="Straight Arrow Connector 16"/>
          <p:cNvCxnSpPr>
            <a:stCxn id="12" idx="4"/>
          </p:cNvCxnSpPr>
          <p:nvPr/>
        </p:nvCxnSpPr>
        <p:spPr>
          <a:xfrm flipV="1">
            <a:off x="1142222" y="3841808"/>
            <a:ext cx="501752" cy="236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0" name="Straight Arrow Connector 19"/>
          <p:cNvCxnSpPr>
            <a:stCxn id="13" idx="4"/>
          </p:cNvCxnSpPr>
          <p:nvPr/>
        </p:nvCxnSpPr>
        <p:spPr>
          <a:xfrm flipV="1">
            <a:off x="1142222" y="4033298"/>
            <a:ext cx="501752" cy="94590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3" name="Flowchart: Magnetic Disk 22"/>
          <p:cNvSpPr/>
          <p:nvPr/>
        </p:nvSpPr>
        <p:spPr>
          <a:xfrm>
            <a:off x="3050399" y="3370634"/>
            <a:ext cx="807396" cy="1021404"/>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Stage</a:t>
            </a:r>
            <a:endParaRPr lang="en-US" dirty="0"/>
          </a:p>
        </p:txBody>
      </p:sp>
      <p:cxnSp>
        <p:nvCxnSpPr>
          <p:cNvPr id="24" name="Straight Arrow Connector 23"/>
          <p:cNvCxnSpPr>
            <a:stCxn id="14" idx="3"/>
          </p:cNvCxnSpPr>
          <p:nvPr/>
        </p:nvCxnSpPr>
        <p:spPr>
          <a:xfrm>
            <a:off x="2509736" y="3881336"/>
            <a:ext cx="466928" cy="2918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7" name="Flowchart: Magnetic Disk 26"/>
          <p:cNvSpPr/>
          <p:nvPr/>
        </p:nvSpPr>
        <p:spPr>
          <a:xfrm>
            <a:off x="5502457" y="2513827"/>
            <a:ext cx="702351" cy="1021404"/>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ODS</a:t>
            </a:r>
            <a:endParaRPr lang="en-US" dirty="0"/>
          </a:p>
        </p:txBody>
      </p:sp>
      <p:sp>
        <p:nvSpPr>
          <p:cNvPr id="28" name="Flowchart: Magnetic Disk 27"/>
          <p:cNvSpPr/>
          <p:nvPr/>
        </p:nvSpPr>
        <p:spPr>
          <a:xfrm>
            <a:off x="5502457" y="4354878"/>
            <a:ext cx="712079" cy="1021404"/>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NDS</a:t>
            </a:r>
            <a:endParaRPr lang="en-US" dirty="0"/>
          </a:p>
        </p:txBody>
      </p:sp>
      <p:sp>
        <p:nvSpPr>
          <p:cNvPr id="29" name="Rectangle 28"/>
          <p:cNvSpPr/>
          <p:nvPr/>
        </p:nvSpPr>
        <p:spPr>
          <a:xfrm>
            <a:off x="4362946" y="2679970"/>
            <a:ext cx="672583" cy="6906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ODS</a:t>
            </a:r>
            <a:br>
              <a:rPr lang="en-US" dirty="0" smtClean="0"/>
            </a:br>
            <a:r>
              <a:rPr lang="en-US" dirty="0" smtClean="0"/>
              <a:t>ETL</a:t>
            </a:r>
            <a:endParaRPr lang="en-US" dirty="0"/>
          </a:p>
        </p:txBody>
      </p:sp>
      <p:sp>
        <p:nvSpPr>
          <p:cNvPr id="30" name="Rectangle 29"/>
          <p:cNvSpPr/>
          <p:nvPr/>
        </p:nvSpPr>
        <p:spPr>
          <a:xfrm>
            <a:off x="4339000" y="4552686"/>
            <a:ext cx="681451" cy="6775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NDS</a:t>
            </a:r>
            <a:br>
              <a:rPr lang="en-US" dirty="0" smtClean="0"/>
            </a:br>
            <a:r>
              <a:rPr lang="en-US" dirty="0" smtClean="0"/>
              <a:t>ETL</a:t>
            </a:r>
            <a:endParaRPr lang="en-US" dirty="0"/>
          </a:p>
        </p:txBody>
      </p:sp>
      <p:cxnSp>
        <p:nvCxnSpPr>
          <p:cNvPr id="31" name="Straight Arrow Connector 30"/>
          <p:cNvCxnSpPr>
            <a:stCxn id="23" idx="4"/>
          </p:cNvCxnSpPr>
          <p:nvPr/>
        </p:nvCxnSpPr>
        <p:spPr>
          <a:xfrm flipV="1">
            <a:off x="3857795" y="3051769"/>
            <a:ext cx="432103" cy="82956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4" name="Straight Arrow Connector 33"/>
          <p:cNvCxnSpPr>
            <a:stCxn id="23" idx="4"/>
          </p:cNvCxnSpPr>
          <p:nvPr/>
        </p:nvCxnSpPr>
        <p:spPr>
          <a:xfrm>
            <a:off x="3857795" y="3881336"/>
            <a:ext cx="432103" cy="95007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9" name="Straight Arrow Connector 38"/>
          <p:cNvCxnSpPr/>
          <p:nvPr/>
        </p:nvCxnSpPr>
        <p:spPr>
          <a:xfrm>
            <a:off x="5020451" y="4891485"/>
            <a:ext cx="466928" cy="2918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0" name="Straight Arrow Connector 39"/>
          <p:cNvCxnSpPr/>
          <p:nvPr/>
        </p:nvCxnSpPr>
        <p:spPr>
          <a:xfrm>
            <a:off x="5035529" y="3010710"/>
            <a:ext cx="466928" cy="2918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1" name="Rectangle 40"/>
          <p:cNvSpPr/>
          <p:nvPr/>
        </p:nvSpPr>
        <p:spPr>
          <a:xfrm>
            <a:off x="6765522" y="4592776"/>
            <a:ext cx="661573" cy="6265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DDS</a:t>
            </a:r>
            <a:br>
              <a:rPr lang="en-US" dirty="0" smtClean="0"/>
            </a:br>
            <a:r>
              <a:rPr lang="en-US" dirty="0" smtClean="0"/>
              <a:t>ETL</a:t>
            </a:r>
            <a:endParaRPr lang="en-US" dirty="0"/>
          </a:p>
        </p:txBody>
      </p:sp>
      <p:cxnSp>
        <p:nvCxnSpPr>
          <p:cNvPr id="42" name="Straight Arrow Connector 41"/>
          <p:cNvCxnSpPr/>
          <p:nvPr/>
        </p:nvCxnSpPr>
        <p:spPr>
          <a:xfrm>
            <a:off x="6214536" y="4920668"/>
            <a:ext cx="466928" cy="2918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4" name="Straight Arrow Connector 43"/>
          <p:cNvCxnSpPr>
            <a:stCxn id="41" idx="0"/>
          </p:cNvCxnSpPr>
          <p:nvPr/>
        </p:nvCxnSpPr>
        <p:spPr>
          <a:xfrm flipH="1" flipV="1">
            <a:off x="7096307" y="4230220"/>
            <a:ext cx="2" cy="36255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nvGrpSpPr>
          <p:cNvPr id="49" name="Group 48"/>
          <p:cNvGrpSpPr/>
          <p:nvPr/>
        </p:nvGrpSpPr>
        <p:grpSpPr>
          <a:xfrm>
            <a:off x="6740268" y="3094983"/>
            <a:ext cx="712079" cy="1021404"/>
            <a:chOff x="6740268" y="3094983"/>
            <a:chExt cx="712079" cy="1021404"/>
          </a:xfrm>
        </p:grpSpPr>
        <p:sp>
          <p:nvSpPr>
            <p:cNvPr id="43" name="Flowchart: Magnetic Disk 42"/>
            <p:cNvSpPr/>
            <p:nvPr/>
          </p:nvSpPr>
          <p:spPr>
            <a:xfrm>
              <a:off x="6740268" y="3094983"/>
              <a:ext cx="712079" cy="1021404"/>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DDS</a:t>
              </a:r>
              <a:endParaRPr lang="en-US" dirty="0"/>
            </a:p>
          </p:txBody>
        </p:sp>
        <p:sp>
          <p:nvSpPr>
            <p:cNvPr id="48" name="5-Point Star 47"/>
            <p:cNvSpPr/>
            <p:nvPr/>
          </p:nvSpPr>
          <p:spPr>
            <a:xfrm>
              <a:off x="6896890" y="3115795"/>
              <a:ext cx="398834" cy="235999"/>
            </a:xfrm>
            <a:prstGeom prst="star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50" name="Flowchart: Terminator 49"/>
          <p:cNvSpPr/>
          <p:nvPr/>
        </p:nvSpPr>
        <p:spPr>
          <a:xfrm>
            <a:off x="7918313" y="3161368"/>
            <a:ext cx="904673" cy="71996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OLAP</a:t>
            </a:r>
            <a:br>
              <a:rPr lang="en-US" dirty="0" smtClean="0"/>
            </a:br>
            <a:r>
              <a:rPr lang="en-US" dirty="0" smtClean="0"/>
              <a:t>App.</a:t>
            </a:r>
            <a:endParaRPr lang="en-US" dirty="0"/>
          </a:p>
        </p:txBody>
      </p:sp>
      <p:cxnSp>
        <p:nvCxnSpPr>
          <p:cNvPr id="51" name="Straight Arrow Connector 50"/>
          <p:cNvCxnSpPr>
            <a:stCxn id="43" idx="4"/>
          </p:cNvCxnSpPr>
          <p:nvPr/>
        </p:nvCxnSpPr>
        <p:spPr>
          <a:xfrm flipV="1">
            <a:off x="7452347" y="3535231"/>
            <a:ext cx="446513" cy="7045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4299109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Yourself: Types of Data Stores</a:t>
            </a:r>
            <a:endParaRPr lang="en-US" dirty="0"/>
          </a:p>
        </p:txBody>
      </p:sp>
      <p:sp>
        <p:nvSpPr>
          <p:cNvPr id="10" name="Content Placeholder 9"/>
          <p:cNvSpPr>
            <a:spLocks noGrp="1"/>
          </p:cNvSpPr>
          <p:nvPr>
            <p:ph sz="half" idx="1"/>
          </p:nvPr>
        </p:nvSpPr>
        <p:spPr/>
        <p:txBody>
          <a:bodyPr/>
          <a:lstStyle/>
          <a:p>
            <a:pPr marL="457200" indent="-457200">
              <a:buFont typeface="+mj-lt"/>
              <a:buAutoNum type="arabicPeriod"/>
            </a:pPr>
            <a:r>
              <a:rPr lang="en-US" dirty="0" smtClean="0"/>
              <a:t>An accounting system stored on your company's mainframe</a:t>
            </a:r>
          </a:p>
          <a:p>
            <a:pPr marL="457200" indent="-457200">
              <a:buFont typeface="+mj-lt"/>
              <a:buAutoNum type="arabicPeriod"/>
            </a:pPr>
            <a:r>
              <a:rPr lang="en-US" dirty="0" smtClean="0"/>
              <a:t>A database of metadata use to manage data warehousing operations</a:t>
            </a:r>
          </a:p>
          <a:p>
            <a:pPr marL="457200" indent="-457200">
              <a:buFont typeface="+mj-lt"/>
              <a:buAutoNum type="arabicPeriod"/>
            </a:pPr>
            <a:r>
              <a:rPr lang="en-US" dirty="0" smtClean="0"/>
              <a:t>A data mart</a:t>
            </a:r>
          </a:p>
          <a:p>
            <a:pPr marL="457200" indent="-457200">
              <a:buFont typeface="+mj-lt"/>
              <a:buAutoNum type="arabicPeriod"/>
            </a:pPr>
            <a:r>
              <a:rPr lang="en-US" dirty="0" smtClean="0"/>
              <a:t>Operational data used by the data warehouse and by end users</a:t>
            </a:r>
          </a:p>
          <a:p>
            <a:pPr marL="457200" indent="-457200">
              <a:buFont typeface="+mj-lt"/>
              <a:buAutoNum type="arabicPeriod"/>
            </a:pPr>
            <a:endParaRPr lang="en-US" dirty="0" smtClean="0"/>
          </a:p>
          <a:p>
            <a:pPr marL="457200" indent="-457200">
              <a:buFont typeface="+mj-lt"/>
              <a:buAutoNum type="arabicPeriod"/>
            </a:pPr>
            <a:endParaRPr lang="en-US" dirty="0"/>
          </a:p>
        </p:txBody>
      </p:sp>
      <p:sp>
        <p:nvSpPr>
          <p:cNvPr id="11" name="Content Placeholder 10"/>
          <p:cNvSpPr>
            <a:spLocks noGrp="1"/>
          </p:cNvSpPr>
          <p:nvPr>
            <p:ph sz="half" idx="2"/>
          </p:nvPr>
        </p:nvSpPr>
        <p:spPr/>
        <p:txBody>
          <a:bodyPr/>
          <a:lstStyle/>
          <a:p>
            <a:pPr marL="457200" indent="-457200">
              <a:buFont typeface="+mj-lt"/>
              <a:buAutoNum type="alphaUcPeriod"/>
            </a:pPr>
            <a:r>
              <a:rPr lang="en-US" dirty="0" smtClean="0"/>
              <a:t>Internal</a:t>
            </a:r>
          </a:p>
          <a:p>
            <a:pPr marL="457200" indent="-457200">
              <a:buFont typeface="+mj-lt"/>
              <a:buAutoNum type="alphaUcPeriod"/>
            </a:pPr>
            <a:r>
              <a:rPr lang="en-US" dirty="0" smtClean="0"/>
              <a:t>External</a:t>
            </a:r>
          </a:p>
          <a:p>
            <a:pPr marL="457200" indent="-457200">
              <a:buFont typeface="+mj-lt"/>
              <a:buAutoNum type="alphaUcPeriod"/>
            </a:pPr>
            <a:r>
              <a:rPr lang="en-US" dirty="0" smtClean="0"/>
              <a:t>Hybrid</a:t>
            </a:r>
          </a:p>
          <a:p>
            <a:pPr marL="457200" indent="-457200">
              <a:buFont typeface="+mj-lt"/>
              <a:buAutoNum type="alphaUcPeriod"/>
            </a:pPr>
            <a:r>
              <a:rPr lang="en-US" dirty="0"/>
              <a:t>User Facing</a:t>
            </a:r>
          </a:p>
          <a:p>
            <a:pPr marL="0" indent="0">
              <a:buNone/>
            </a:pPr>
            <a:endParaRPr lang="en-US" dirty="0"/>
          </a:p>
        </p:txBody>
      </p:sp>
      <p:sp>
        <p:nvSpPr>
          <p:cNvPr id="3" name="Footer Placeholder 2"/>
          <p:cNvSpPr>
            <a:spLocks noGrp="1"/>
          </p:cNvSpPr>
          <p:nvPr>
            <p:ph type="ftr" sz="quarter" idx="11"/>
          </p:nvPr>
        </p:nvSpPr>
        <p:spPr/>
        <p:txBody>
          <a:bodyPr/>
          <a:lstStyle/>
          <a:p>
            <a:r>
              <a:rPr lang="en-US" smtClean="0"/>
              <a:t>School of Information Studies | Syracuse University</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1553132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Stage</a:t>
            </a:r>
            <a:endParaRPr lang="en-US" dirty="0"/>
          </a:p>
        </p:txBody>
      </p:sp>
      <p:sp>
        <p:nvSpPr>
          <p:cNvPr id="3" name="Footer Placeholder 2"/>
          <p:cNvSpPr>
            <a:spLocks noGrp="1"/>
          </p:cNvSpPr>
          <p:nvPr>
            <p:ph type="ftr" sz="quarter" idx="11"/>
          </p:nvPr>
        </p:nvSpPr>
        <p:spPr/>
        <p:txBody>
          <a:bodyPr/>
          <a:lstStyle/>
          <a:p>
            <a:r>
              <a:rPr lang="en-US" smtClean="0"/>
              <a:t>School of Information Studies | Syracuse University</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31689650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Data Store</a:t>
            </a:r>
            <a:endParaRPr lang="en-US" dirty="0"/>
          </a:p>
        </p:txBody>
      </p:sp>
      <p:sp>
        <p:nvSpPr>
          <p:cNvPr id="3" name="Content Placeholder 2"/>
          <p:cNvSpPr>
            <a:spLocks noGrp="1"/>
          </p:cNvSpPr>
          <p:nvPr>
            <p:ph idx="1"/>
          </p:nvPr>
        </p:nvSpPr>
        <p:spPr>
          <a:xfrm>
            <a:off x="525294" y="2057401"/>
            <a:ext cx="8047206" cy="4139118"/>
          </a:xfrm>
        </p:spPr>
        <p:txBody>
          <a:bodyPr>
            <a:normAutofit/>
          </a:bodyPr>
          <a:lstStyle/>
          <a:p>
            <a:pPr>
              <a:buFont typeface="Arial" panose="020B0604020202020204" pitchFamily="34" charset="0"/>
              <a:buChar char="•"/>
            </a:pPr>
            <a:r>
              <a:rPr lang="en-US" dirty="0" smtClean="0"/>
              <a:t>An </a:t>
            </a:r>
            <a:r>
              <a:rPr lang="en-US" b="1" i="1" dirty="0" smtClean="0"/>
              <a:t>internal </a:t>
            </a:r>
            <a:r>
              <a:rPr lang="en-US" dirty="0" smtClean="0"/>
              <a:t>data store. It is not user-facing.</a:t>
            </a:r>
          </a:p>
          <a:p>
            <a:pPr>
              <a:buFont typeface="Arial" panose="020B0604020202020204" pitchFamily="34" charset="0"/>
              <a:buChar char="•"/>
            </a:pPr>
            <a:r>
              <a:rPr lang="en-US" dirty="0" smtClean="0"/>
              <a:t>Stores extracts from source systems acting as a source for other systems in the data warehouse. </a:t>
            </a:r>
          </a:p>
          <a:p>
            <a:pPr>
              <a:buFont typeface="Arial" panose="020B0604020202020204" pitchFamily="34" charset="0"/>
              <a:buChar char="•"/>
            </a:pPr>
            <a:r>
              <a:rPr lang="en-US" dirty="0" smtClean="0"/>
              <a:t>Reduces contention with source systems</a:t>
            </a:r>
          </a:p>
          <a:p>
            <a:pPr>
              <a:buFont typeface="Arial" panose="020B0604020202020204" pitchFamily="34" charset="0"/>
              <a:buChar char="•"/>
            </a:pPr>
            <a:r>
              <a:rPr lang="en-US" dirty="0" smtClean="0"/>
              <a:t>Consolidates data from multiple sources</a:t>
            </a:r>
          </a:p>
          <a:p>
            <a:pPr>
              <a:buFont typeface="Arial" panose="020B0604020202020204" pitchFamily="34" charset="0"/>
              <a:buChar char="•"/>
            </a:pPr>
            <a:r>
              <a:rPr lang="en-US" dirty="0" smtClean="0"/>
              <a:t>Change Detection</a:t>
            </a:r>
          </a:p>
          <a:p>
            <a:pPr>
              <a:buFont typeface="Arial" panose="020B0604020202020204" pitchFamily="34" charset="0"/>
              <a:buChar char="•"/>
            </a:pPr>
            <a:r>
              <a:rPr lang="en-US" dirty="0" smtClean="0"/>
              <a:t>Snapshot data to a point in time.</a:t>
            </a:r>
          </a:p>
          <a:p>
            <a:pPr>
              <a:buFont typeface="Arial" panose="020B0604020202020204" pitchFamily="34" charset="0"/>
              <a:buChar char="•"/>
            </a:pPr>
            <a:endParaRPr lang="en-US" dirty="0" smtClean="0"/>
          </a:p>
        </p:txBody>
      </p:sp>
      <p:sp>
        <p:nvSpPr>
          <p:cNvPr id="4" name="Flowchart: Magnetic Disk 3"/>
          <p:cNvSpPr/>
          <p:nvPr/>
        </p:nvSpPr>
        <p:spPr>
          <a:xfrm>
            <a:off x="5777719" y="2996119"/>
            <a:ext cx="807396" cy="79766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OLTP</a:t>
            </a:r>
          </a:p>
          <a:p>
            <a:pPr algn="ctr"/>
            <a:r>
              <a:rPr lang="en-US" sz="1600" dirty="0" smtClean="0"/>
              <a:t>Source</a:t>
            </a:r>
            <a:endParaRPr lang="en-US" sz="1600" dirty="0"/>
          </a:p>
        </p:txBody>
      </p:sp>
      <p:sp>
        <p:nvSpPr>
          <p:cNvPr id="5" name="Flowchart: Magnetic Disk 4"/>
          <p:cNvSpPr/>
          <p:nvPr/>
        </p:nvSpPr>
        <p:spPr>
          <a:xfrm>
            <a:off x="5760574" y="4131142"/>
            <a:ext cx="777824" cy="79766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OLTP</a:t>
            </a:r>
          </a:p>
          <a:p>
            <a:pPr algn="ctr"/>
            <a:r>
              <a:rPr lang="en-US" sz="1600" dirty="0" smtClean="0"/>
              <a:t>Source</a:t>
            </a:r>
            <a:endParaRPr lang="en-US" sz="1600" dirty="0"/>
          </a:p>
        </p:txBody>
      </p:sp>
      <p:sp>
        <p:nvSpPr>
          <p:cNvPr id="6" name="Flowchart: Magnetic Disk 5"/>
          <p:cNvSpPr/>
          <p:nvPr/>
        </p:nvSpPr>
        <p:spPr>
          <a:xfrm>
            <a:off x="5772406" y="5215944"/>
            <a:ext cx="777824" cy="79766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OLTP</a:t>
            </a:r>
          </a:p>
          <a:p>
            <a:pPr algn="ctr"/>
            <a:r>
              <a:rPr lang="en-US" sz="1600" dirty="0" smtClean="0"/>
              <a:t>Source</a:t>
            </a:r>
            <a:endParaRPr lang="en-US" sz="1600" dirty="0"/>
          </a:p>
        </p:txBody>
      </p:sp>
      <p:sp>
        <p:nvSpPr>
          <p:cNvPr id="7" name="Rectangle 6"/>
          <p:cNvSpPr/>
          <p:nvPr/>
        </p:nvSpPr>
        <p:spPr>
          <a:xfrm>
            <a:off x="7124878" y="4250369"/>
            <a:ext cx="671208" cy="7782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Stage</a:t>
            </a:r>
          </a:p>
          <a:p>
            <a:pPr algn="ctr"/>
            <a:r>
              <a:rPr lang="en-US" sz="1600" dirty="0" smtClean="0"/>
              <a:t>ETL</a:t>
            </a:r>
            <a:endParaRPr lang="en-US" sz="1600" dirty="0"/>
          </a:p>
        </p:txBody>
      </p:sp>
      <p:cxnSp>
        <p:nvCxnSpPr>
          <p:cNvPr id="8" name="Straight Arrow Connector 7"/>
          <p:cNvCxnSpPr>
            <a:stCxn id="4" idx="4"/>
          </p:cNvCxnSpPr>
          <p:nvPr/>
        </p:nvCxnSpPr>
        <p:spPr>
          <a:xfrm>
            <a:off x="6585115" y="3394953"/>
            <a:ext cx="472180" cy="109922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9" name="Straight Arrow Connector 8"/>
          <p:cNvCxnSpPr>
            <a:stCxn id="5" idx="4"/>
          </p:cNvCxnSpPr>
          <p:nvPr/>
        </p:nvCxnSpPr>
        <p:spPr>
          <a:xfrm>
            <a:off x="6538398" y="4529976"/>
            <a:ext cx="501752" cy="1095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a:stCxn id="6" idx="4"/>
          </p:cNvCxnSpPr>
          <p:nvPr/>
        </p:nvCxnSpPr>
        <p:spPr>
          <a:xfrm flipV="1">
            <a:off x="6550230" y="4780746"/>
            <a:ext cx="501752" cy="83403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1" name="Flowchart: Magnetic Disk 10"/>
          <p:cNvSpPr/>
          <p:nvPr/>
        </p:nvSpPr>
        <p:spPr>
          <a:xfrm>
            <a:off x="8263014" y="4189572"/>
            <a:ext cx="678116" cy="899808"/>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Stage</a:t>
            </a:r>
            <a:endParaRPr lang="en-US" dirty="0"/>
          </a:p>
        </p:txBody>
      </p:sp>
      <p:cxnSp>
        <p:nvCxnSpPr>
          <p:cNvPr id="12" name="Straight Arrow Connector 11"/>
          <p:cNvCxnSpPr>
            <a:stCxn id="7" idx="3"/>
          </p:cNvCxnSpPr>
          <p:nvPr/>
        </p:nvCxnSpPr>
        <p:spPr>
          <a:xfrm>
            <a:off x="7796086" y="4639476"/>
            <a:ext cx="466928" cy="2918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7" name="Flowchart: Magnetic Disk 16"/>
          <p:cNvSpPr/>
          <p:nvPr/>
        </p:nvSpPr>
        <p:spPr>
          <a:xfrm>
            <a:off x="5421516" y="791610"/>
            <a:ext cx="678116" cy="899808"/>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Stage</a:t>
            </a:r>
            <a:endParaRPr lang="en-US" dirty="0"/>
          </a:p>
        </p:txBody>
      </p:sp>
    </p:spTree>
    <p:extLst>
      <p:ext uri="{BB962C8B-B14F-4D97-AF65-F5344CB8AC3E}">
        <p14:creationId xmlns:p14="http://schemas.microsoft.com/office/powerpoint/2010/main" val="1011482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4 Reasons To Stage Data</a:t>
            </a:r>
            <a:endParaRPr lang="en-US" dirty="0"/>
          </a:p>
        </p:txBody>
      </p:sp>
      <p:sp>
        <p:nvSpPr>
          <p:cNvPr id="9" name="Content Placeholder 8"/>
          <p:cNvSpPr>
            <a:spLocks noGrp="1"/>
          </p:cNvSpPr>
          <p:nvPr>
            <p:ph idx="1"/>
          </p:nvPr>
        </p:nvSpPr>
        <p:spPr/>
        <p:txBody>
          <a:bodyPr/>
          <a:lstStyle/>
          <a:p>
            <a:pPr marL="457200" indent="-457200">
              <a:buFont typeface="+mj-lt"/>
              <a:buAutoNum type="arabicPeriod"/>
            </a:pPr>
            <a:r>
              <a:rPr lang="en-US" dirty="0" smtClean="0"/>
              <a:t>Resource Contention</a:t>
            </a:r>
          </a:p>
          <a:p>
            <a:pPr marL="457200" indent="-457200">
              <a:buFont typeface="+mj-lt"/>
              <a:buAutoNum type="arabicPeriod"/>
            </a:pPr>
            <a:r>
              <a:rPr lang="en-US" dirty="0" smtClean="0"/>
              <a:t>Consolidation</a:t>
            </a:r>
          </a:p>
          <a:p>
            <a:pPr marL="457200" indent="-457200">
              <a:buFont typeface="+mj-lt"/>
              <a:buAutoNum type="arabicPeriod"/>
            </a:pPr>
            <a:r>
              <a:rPr lang="en-US" dirty="0" smtClean="0"/>
              <a:t>Change Detection</a:t>
            </a:r>
          </a:p>
          <a:p>
            <a:pPr marL="457200" indent="-457200">
              <a:buFont typeface="+mj-lt"/>
              <a:buAutoNum type="arabicPeriod"/>
            </a:pPr>
            <a:r>
              <a:rPr lang="en-US" dirty="0" smtClean="0"/>
              <a:t>Snapshotting</a:t>
            </a:r>
          </a:p>
          <a:p>
            <a:pPr marL="457200" indent="-45720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1383883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5" y="585216"/>
            <a:ext cx="8113257" cy="1499616"/>
          </a:xfrm>
        </p:spPr>
        <p:txBody>
          <a:bodyPr/>
          <a:lstStyle/>
          <a:p>
            <a:r>
              <a:rPr lang="en-US" dirty="0" smtClean="0"/>
              <a:t>Resource contention</a:t>
            </a:r>
            <a:endParaRPr lang="en-US" dirty="0"/>
          </a:p>
        </p:txBody>
      </p:sp>
      <p:sp>
        <p:nvSpPr>
          <p:cNvPr id="3" name="Content Placeholder 2"/>
          <p:cNvSpPr>
            <a:spLocks noGrp="1"/>
          </p:cNvSpPr>
          <p:nvPr>
            <p:ph idx="1"/>
          </p:nvPr>
        </p:nvSpPr>
        <p:spPr>
          <a:xfrm>
            <a:off x="768095" y="1772106"/>
            <a:ext cx="7290055" cy="1523376"/>
          </a:xfrm>
        </p:spPr>
        <p:txBody>
          <a:bodyPr>
            <a:normAutofit lnSpcReduction="10000"/>
          </a:bodyPr>
          <a:lstStyle/>
          <a:p>
            <a:pPr>
              <a:buFont typeface="Wingdings" panose="05000000000000000000" pitchFamily="2" charset="2"/>
              <a:buChar char="§"/>
            </a:pPr>
            <a:r>
              <a:rPr lang="en-US" dirty="0" smtClean="0"/>
              <a:t>Staging data means we are not constantly Querying the OLTP source for data. </a:t>
            </a:r>
          </a:p>
          <a:p>
            <a:pPr>
              <a:buFont typeface="Wingdings" panose="05000000000000000000" pitchFamily="2" charset="2"/>
              <a:buChar char="§"/>
            </a:pPr>
            <a:r>
              <a:rPr lang="en-US" dirty="0" smtClean="0"/>
              <a:t>Stage queries the OLTP Source</a:t>
            </a:r>
          </a:p>
          <a:p>
            <a:pPr>
              <a:buFont typeface="Wingdings" panose="05000000000000000000" pitchFamily="2" charset="2"/>
              <a:buChar char="§"/>
            </a:pPr>
            <a:r>
              <a:rPr lang="en-US" dirty="0" smtClean="0"/>
              <a:t>Each of the subsequent processes queries stage</a:t>
            </a:r>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15</a:t>
            </a:fld>
            <a:endParaRPr lang="en-US" dirty="0"/>
          </a:p>
        </p:txBody>
      </p:sp>
      <p:sp>
        <p:nvSpPr>
          <p:cNvPr id="6" name="Flowchart: Magnetic Disk 5"/>
          <p:cNvSpPr/>
          <p:nvPr/>
        </p:nvSpPr>
        <p:spPr>
          <a:xfrm>
            <a:off x="851963" y="3940810"/>
            <a:ext cx="1225685" cy="136187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Very Busy</a:t>
            </a:r>
          </a:p>
          <a:p>
            <a:pPr algn="ctr"/>
            <a:r>
              <a:rPr lang="en-US" sz="1600" dirty="0" smtClean="0"/>
              <a:t>E-Commerce</a:t>
            </a:r>
            <a:br>
              <a:rPr lang="en-US" sz="1600" dirty="0" smtClean="0"/>
            </a:br>
            <a:r>
              <a:rPr lang="en-US" sz="1600" dirty="0" smtClean="0"/>
              <a:t>Platform</a:t>
            </a:r>
            <a:endParaRPr lang="en-US" sz="1600" dirty="0"/>
          </a:p>
        </p:txBody>
      </p:sp>
      <p:sp>
        <p:nvSpPr>
          <p:cNvPr id="7" name="Rectangle 6"/>
          <p:cNvSpPr/>
          <p:nvPr/>
        </p:nvSpPr>
        <p:spPr>
          <a:xfrm>
            <a:off x="2896808" y="4177862"/>
            <a:ext cx="817124" cy="9993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smtClean="0"/>
              <a:t>ExtractOrders</a:t>
            </a:r>
            <a:endParaRPr lang="en-US" sz="1600" dirty="0" smtClean="0"/>
          </a:p>
          <a:p>
            <a:pPr algn="ctr"/>
            <a:r>
              <a:rPr lang="en-US" sz="1600" dirty="0" smtClean="0"/>
              <a:t>ETL</a:t>
            </a:r>
            <a:endParaRPr lang="en-US" sz="1600" dirty="0"/>
          </a:p>
        </p:txBody>
      </p:sp>
      <p:cxnSp>
        <p:nvCxnSpPr>
          <p:cNvPr id="8" name="Straight Arrow Connector 7"/>
          <p:cNvCxnSpPr>
            <a:stCxn id="6" idx="4"/>
            <a:endCxn id="7" idx="1"/>
          </p:cNvCxnSpPr>
          <p:nvPr/>
        </p:nvCxnSpPr>
        <p:spPr>
          <a:xfrm>
            <a:off x="2077648" y="4621746"/>
            <a:ext cx="819160" cy="5579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9" name="Flowchart: Magnetic Disk 8"/>
          <p:cNvSpPr/>
          <p:nvPr/>
        </p:nvSpPr>
        <p:spPr>
          <a:xfrm>
            <a:off x="4346228" y="4078211"/>
            <a:ext cx="856035" cy="899808"/>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Stage:</a:t>
            </a:r>
          </a:p>
          <a:p>
            <a:pPr algn="ctr"/>
            <a:r>
              <a:rPr lang="en-US" sz="1600" dirty="0" smtClean="0"/>
              <a:t>Orders</a:t>
            </a:r>
            <a:endParaRPr lang="en-US" dirty="0"/>
          </a:p>
        </p:txBody>
      </p:sp>
      <p:cxnSp>
        <p:nvCxnSpPr>
          <p:cNvPr id="10" name="Straight Arrow Connector 9"/>
          <p:cNvCxnSpPr/>
          <p:nvPr/>
        </p:nvCxnSpPr>
        <p:spPr>
          <a:xfrm flipV="1">
            <a:off x="3713932" y="4588971"/>
            <a:ext cx="554477" cy="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0" name="Rectangle 19"/>
          <p:cNvSpPr/>
          <p:nvPr/>
        </p:nvSpPr>
        <p:spPr>
          <a:xfrm>
            <a:off x="6090310" y="3450719"/>
            <a:ext cx="1115850" cy="7782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Order</a:t>
            </a:r>
          </a:p>
          <a:p>
            <a:pPr algn="ctr"/>
            <a:r>
              <a:rPr lang="en-US" sz="1600" dirty="0" smtClean="0"/>
              <a:t>Processing</a:t>
            </a:r>
          </a:p>
          <a:p>
            <a:pPr algn="ctr"/>
            <a:r>
              <a:rPr lang="en-US" sz="1600" dirty="0" smtClean="0"/>
              <a:t>ETL</a:t>
            </a:r>
            <a:endParaRPr lang="en-US" sz="1600" dirty="0"/>
          </a:p>
        </p:txBody>
      </p:sp>
      <p:cxnSp>
        <p:nvCxnSpPr>
          <p:cNvPr id="21" name="Straight Arrow Connector 20"/>
          <p:cNvCxnSpPr/>
          <p:nvPr/>
        </p:nvCxnSpPr>
        <p:spPr>
          <a:xfrm flipV="1">
            <a:off x="5228199" y="3999485"/>
            <a:ext cx="732823" cy="45197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Straight Arrow Connector 21"/>
          <p:cNvCxnSpPr/>
          <p:nvPr/>
        </p:nvCxnSpPr>
        <p:spPr>
          <a:xfrm>
            <a:off x="5233066" y="4646990"/>
            <a:ext cx="727956" cy="17708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Straight Arrow Connector 22"/>
          <p:cNvCxnSpPr/>
          <p:nvPr/>
        </p:nvCxnSpPr>
        <p:spPr>
          <a:xfrm>
            <a:off x="5192340" y="4866154"/>
            <a:ext cx="768682" cy="72981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4" name="Rectangle 23"/>
          <p:cNvSpPr/>
          <p:nvPr/>
        </p:nvSpPr>
        <p:spPr>
          <a:xfrm>
            <a:off x="6092349" y="4434965"/>
            <a:ext cx="1115850" cy="7782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Supply-Chain</a:t>
            </a:r>
          </a:p>
          <a:p>
            <a:pPr algn="ctr"/>
            <a:r>
              <a:rPr lang="en-US" sz="1600" dirty="0" smtClean="0"/>
              <a:t>ETL</a:t>
            </a:r>
            <a:endParaRPr lang="en-US" sz="1600" dirty="0"/>
          </a:p>
        </p:txBody>
      </p:sp>
      <p:sp>
        <p:nvSpPr>
          <p:cNvPr id="25" name="Rectangle 24"/>
          <p:cNvSpPr/>
          <p:nvPr/>
        </p:nvSpPr>
        <p:spPr>
          <a:xfrm>
            <a:off x="6090310" y="5422716"/>
            <a:ext cx="1115850" cy="7782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Sales</a:t>
            </a:r>
            <a:br>
              <a:rPr lang="en-US" sz="1600" dirty="0" smtClean="0"/>
            </a:br>
            <a:r>
              <a:rPr lang="en-US" sz="1600" dirty="0" smtClean="0"/>
              <a:t>Forecasting</a:t>
            </a:r>
          </a:p>
          <a:p>
            <a:pPr algn="ctr"/>
            <a:r>
              <a:rPr lang="en-US" sz="1600" dirty="0" smtClean="0"/>
              <a:t>ETL</a:t>
            </a:r>
            <a:endParaRPr lang="en-US" sz="1600" dirty="0"/>
          </a:p>
        </p:txBody>
      </p:sp>
    </p:spTree>
    <p:extLst>
      <p:ext uri="{BB962C8B-B14F-4D97-AF65-F5344CB8AC3E}">
        <p14:creationId xmlns:p14="http://schemas.microsoft.com/office/powerpoint/2010/main" val="9970188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Consolidation</a:t>
            </a:r>
            <a:endParaRPr lang="en-US" dirty="0"/>
          </a:p>
        </p:txBody>
      </p:sp>
      <p:sp>
        <p:nvSpPr>
          <p:cNvPr id="3" name="Content Placeholder 2"/>
          <p:cNvSpPr>
            <a:spLocks noGrp="1"/>
          </p:cNvSpPr>
          <p:nvPr>
            <p:ph idx="1"/>
          </p:nvPr>
        </p:nvSpPr>
        <p:spPr>
          <a:xfrm>
            <a:off x="768096" y="1968463"/>
            <a:ext cx="7290055" cy="1436581"/>
          </a:xfrm>
        </p:spPr>
        <p:txBody>
          <a:bodyPr/>
          <a:lstStyle/>
          <a:p>
            <a:pPr>
              <a:buFont typeface="Wingdings" panose="05000000000000000000" pitchFamily="2" charset="2"/>
              <a:buChar char="§"/>
            </a:pPr>
            <a:r>
              <a:rPr lang="en-US" dirty="0" smtClean="0"/>
              <a:t>Staging data provides us with a place where we can consolidate data from multiple sources</a:t>
            </a:r>
            <a:endParaRPr lang="en-US"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16</a:t>
            </a:fld>
            <a:endParaRPr lang="en-US" dirty="0"/>
          </a:p>
        </p:txBody>
      </p:sp>
      <p:sp>
        <p:nvSpPr>
          <p:cNvPr id="6" name="Flowchart: Magnetic Disk 5"/>
          <p:cNvSpPr/>
          <p:nvPr/>
        </p:nvSpPr>
        <p:spPr>
          <a:xfrm>
            <a:off x="642026" y="3377672"/>
            <a:ext cx="1254357" cy="79766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Marketing</a:t>
            </a:r>
            <a:br>
              <a:rPr lang="en-US" sz="1600" dirty="0" smtClean="0"/>
            </a:br>
            <a:r>
              <a:rPr lang="en-US" sz="1600" dirty="0" smtClean="0"/>
              <a:t>Customers</a:t>
            </a:r>
            <a:endParaRPr lang="en-US" sz="1600" dirty="0"/>
          </a:p>
        </p:txBody>
      </p:sp>
      <p:sp>
        <p:nvSpPr>
          <p:cNvPr id="7" name="Flowchart: Magnetic Disk 6"/>
          <p:cNvSpPr/>
          <p:nvPr/>
        </p:nvSpPr>
        <p:spPr>
          <a:xfrm>
            <a:off x="642026" y="4512695"/>
            <a:ext cx="1207640" cy="79766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E-Commerce</a:t>
            </a:r>
            <a:br>
              <a:rPr lang="en-US" sz="1600" dirty="0" smtClean="0"/>
            </a:br>
            <a:r>
              <a:rPr lang="en-US" sz="1600" dirty="0" smtClean="0"/>
              <a:t>Customers</a:t>
            </a:r>
            <a:endParaRPr lang="en-US" sz="1600" dirty="0"/>
          </a:p>
        </p:txBody>
      </p:sp>
      <p:sp>
        <p:nvSpPr>
          <p:cNvPr id="8" name="Flowchart: Magnetic Disk 7"/>
          <p:cNvSpPr/>
          <p:nvPr/>
        </p:nvSpPr>
        <p:spPr>
          <a:xfrm>
            <a:off x="642026" y="5597497"/>
            <a:ext cx="1219472" cy="79766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smtClean="0"/>
              <a:t>PoS</a:t>
            </a:r>
            <a:r>
              <a:rPr lang="en-US" sz="1600" dirty="0" smtClean="0"/>
              <a:t/>
            </a:r>
            <a:br>
              <a:rPr lang="en-US" sz="1600" dirty="0" smtClean="0"/>
            </a:br>
            <a:r>
              <a:rPr lang="en-US" sz="1600" dirty="0" smtClean="0"/>
              <a:t>Customers</a:t>
            </a:r>
            <a:endParaRPr lang="en-US" sz="1600" dirty="0"/>
          </a:p>
        </p:txBody>
      </p:sp>
      <p:sp>
        <p:nvSpPr>
          <p:cNvPr id="9" name="Rectangle 8"/>
          <p:cNvSpPr/>
          <p:nvPr/>
        </p:nvSpPr>
        <p:spPr>
          <a:xfrm>
            <a:off x="2351418" y="3658943"/>
            <a:ext cx="764254" cy="7782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Extract</a:t>
            </a:r>
          </a:p>
          <a:p>
            <a:pPr algn="ctr"/>
            <a:r>
              <a:rPr lang="en-US" sz="1600" dirty="0" smtClean="0"/>
              <a:t>ETL</a:t>
            </a:r>
            <a:endParaRPr lang="en-US" sz="1600" dirty="0"/>
          </a:p>
        </p:txBody>
      </p:sp>
      <p:cxnSp>
        <p:nvCxnSpPr>
          <p:cNvPr id="10" name="Straight Arrow Connector 9"/>
          <p:cNvCxnSpPr>
            <a:stCxn id="6" idx="4"/>
          </p:cNvCxnSpPr>
          <p:nvPr/>
        </p:nvCxnSpPr>
        <p:spPr>
          <a:xfrm>
            <a:off x="1896383" y="3776506"/>
            <a:ext cx="455035" cy="24101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1" name="Straight Arrow Connector 10"/>
          <p:cNvCxnSpPr>
            <a:stCxn id="7" idx="4"/>
          </p:cNvCxnSpPr>
          <p:nvPr/>
        </p:nvCxnSpPr>
        <p:spPr>
          <a:xfrm>
            <a:off x="1849666" y="4911529"/>
            <a:ext cx="501752" cy="1095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2" name="Straight Arrow Connector 11"/>
          <p:cNvCxnSpPr>
            <a:stCxn id="8" idx="4"/>
          </p:cNvCxnSpPr>
          <p:nvPr/>
        </p:nvCxnSpPr>
        <p:spPr>
          <a:xfrm flipV="1">
            <a:off x="1861498" y="5914417"/>
            <a:ext cx="489920" cy="8191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3" name="Flowchart: Magnetic Disk 12"/>
          <p:cNvSpPr/>
          <p:nvPr/>
        </p:nvSpPr>
        <p:spPr>
          <a:xfrm>
            <a:off x="3683131" y="4175340"/>
            <a:ext cx="1163088" cy="1234795"/>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Stage:</a:t>
            </a:r>
            <a:br>
              <a:rPr lang="en-US" sz="1600" dirty="0" smtClean="0"/>
            </a:br>
            <a:r>
              <a:rPr lang="en-US" sz="1600" dirty="0" smtClean="0"/>
              <a:t>3 Customer</a:t>
            </a:r>
            <a:br>
              <a:rPr lang="en-US" sz="1600" dirty="0" smtClean="0"/>
            </a:br>
            <a:r>
              <a:rPr lang="en-US" sz="1600" dirty="0" smtClean="0"/>
              <a:t>Data Sets</a:t>
            </a:r>
            <a:endParaRPr lang="en-US" dirty="0"/>
          </a:p>
        </p:txBody>
      </p:sp>
      <p:cxnSp>
        <p:nvCxnSpPr>
          <p:cNvPr id="14" name="Straight Arrow Connector 13"/>
          <p:cNvCxnSpPr>
            <a:stCxn id="9" idx="3"/>
          </p:cNvCxnSpPr>
          <p:nvPr/>
        </p:nvCxnSpPr>
        <p:spPr>
          <a:xfrm>
            <a:off x="3115672" y="4048050"/>
            <a:ext cx="455035" cy="46464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1" name="Rectangle 20"/>
          <p:cNvSpPr/>
          <p:nvPr/>
        </p:nvSpPr>
        <p:spPr>
          <a:xfrm>
            <a:off x="2395216" y="4631922"/>
            <a:ext cx="764254" cy="7782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Extract</a:t>
            </a:r>
          </a:p>
          <a:p>
            <a:pPr algn="ctr"/>
            <a:r>
              <a:rPr lang="en-US" sz="1600" dirty="0" smtClean="0"/>
              <a:t>ETL</a:t>
            </a:r>
            <a:endParaRPr lang="en-US" sz="1600" dirty="0"/>
          </a:p>
        </p:txBody>
      </p:sp>
      <p:sp>
        <p:nvSpPr>
          <p:cNvPr id="22" name="Rectangle 21"/>
          <p:cNvSpPr/>
          <p:nvPr/>
        </p:nvSpPr>
        <p:spPr>
          <a:xfrm>
            <a:off x="2424472" y="5485674"/>
            <a:ext cx="764254" cy="7782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Extract</a:t>
            </a:r>
          </a:p>
          <a:p>
            <a:pPr algn="ctr"/>
            <a:r>
              <a:rPr lang="en-US" sz="1600" dirty="0" smtClean="0"/>
              <a:t>ETL</a:t>
            </a:r>
            <a:endParaRPr lang="en-US" sz="1600" dirty="0"/>
          </a:p>
        </p:txBody>
      </p:sp>
      <p:cxnSp>
        <p:nvCxnSpPr>
          <p:cNvPr id="24" name="Straight Arrow Connector 23"/>
          <p:cNvCxnSpPr/>
          <p:nvPr/>
        </p:nvCxnSpPr>
        <p:spPr>
          <a:xfrm>
            <a:off x="3188726" y="4945490"/>
            <a:ext cx="410508" cy="1561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7" name="Straight Arrow Connector 26"/>
          <p:cNvCxnSpPr/>
          <p:nvPr/>
        </p:nvCxnSpPr>
        <p:spPr>
          <a:xfrm flipV="1">
            <a:off x="3261780" y="5393901"/>
            <a:ext cx="421351" cy="45501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9" name="Rectangle 28"/>
          <p:cNvSpPr/>
          <p:nvPr/>
        </p:nvSpPr>
        <p:spPr>
          <a:xfrm>
            <a:off x="5392425" y="4328572"/>
            <a:ext cx="1287259" cy="10378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Consolidate</a:t>
            </a:r>
            <a:br>
              <a:rPr lang="en-US" sz="1600" dirty="0" smtClean="0"/>
            </a:br>
            <a:r>
              <a:rPr lang="en-US" sz="1600" dirty="0" smtClean="0"/>
              <a:t>On Business Key</a:t>
            </a:r>
          </a:p>
          <a:p>
            <a:pPr algn="ctr"/>
            <a:r>
              <a:rPr lang="en-US" sz="1600" dirty="0" smtClean="0"/>
              <a:t>ETL</a:t>
            </a:r>
            <a:endParaRPr lang="en-US" sz="1600" dirty="0"/>
          </a:p>
        </p:txBody>
      </p:sp>
      <p:cxnSp>
        <p:nvCxnSpPr>
          <p:cNvPr id="30" name="Straight Arrow Connector 29"/>
          <p:cNvCxnSpPr/>
          <p:nvPr/>
        </p:nvCxnSpPr>
        <p:spPr>
          <a:xfrm>
            <a:off x="4846219" y="4824064"/>
            <a:ext cx="410508" cy="1561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1" name="Flowchart: Magnetic Disk 30"/>
          <p:cNvSpPr/>
          <p:nvPr/>
        </p:nvSpPr>
        <p:spPr>
          <a:xfrm>
            <a:off x="7225888" y="4175339"/>
            <a:ext cx="1163088" cy="1234795"/>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Stage:</a:t>
            </a:r>
          </a:p>
          <a:p>
            <a:pPr algn="ctr"/>
            <a:r>
              <a:rPr lang="en-US" sz="1600" dirty="0" smtClean="0"/>
              <a:t>1 Customer </a:t>
            </a:r>
            <a:br>
              <a:rPr lang="en-US" sz="1600" dirty="0" smtClean="0"/>
            </a:br>
            <a:r>
              <a:rPr lang="en-US" sz="1600" dirty="0" smtClean="0"/>
              <a:t>Data Set</a:t>
            </a:r>
            <a:endParaRPr lang="en-US" dirty="0"/>
          </a:p>
        </p:txBody>
      </p:sp>
      <p:cxnSp>
        <p:nvCxnSpPr>
          <p:cNvPr id="32" name="Straight Arrow Connector 31"/>
          <p:cNvCxnSpPr/>
          <p:nvPr/>
        </p:nvCxnSpPr>
        <p:spPr>
          <a:xfrm>
            <a:off x="6683980" y="4839680"/>
            <a:ext cx="410508" cy="1561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1543856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Detection</a:t>
            </a:r>
            <a:endParaRPr lang="en-US" dirty="0"/>
          </a:p>
        </p:txBody>
      </p:sp>
      <p:sp>
        <p:nvSpPr>
          <p:cNvPr id="3" name="Content Placeholder 2"/>
          <p:cNvSpPr>
            <a:spLocks noGrp="1"/>
          </p:cNvSpPr>
          <p:nvPr>
            <p:ph idx="1"/>
          </p:nvPr>
        </p:nvSpPr>
        <p:spPr>
          <a:xfrm>
            <a:off x="768096" y="2023094"/>
            <a:ext cx="7290055" cy="1916779"/>
          </a:xfrm>
        </p:spPr>
        <p:txBody>
          <a:bodyPr>
            <a:normAutofit/>
          </a:bodyPr>
          <a:lstStyle/>
          <a:p>
            <a:pPr>
              <a:buFont typeface="Wingdings" panose="05000000000000000000" pitchFamily="2" charset="2"/>
              <a:buChar char="§"/>
            </a:pPr>
            <a:r>
              <a:rPr lang="en-US" dirty="0" smtClean="0"/>
              <a:t>Staging data gives us a reference point for detecting changes in new data.</a:t>
            </a:r>
          </a:p>
          <a:p>
            <a:pPr>
              <a:buFont typeface="Wingdings" panose="05000000000000000000" pitchFamily="2" charset="2"/>
              <a:buChar char="§"/>
            </a:pPr>
            <a:r>
              <a:rPr lang="en-US" dirty="0" smtClean="0"/>
              <a:t>We can compare new data to data already have in stage to determine which data has changed</a:t>
            </a:r>
            <a:endParaRPr lang="en-US" dirty="0"/>
          </a:p>
        </p:txBody>
      </p:sp>
      <p:sp>
        <p:nvSpPr>
          <p:cNvPr id="4" name="Footer Placeholder 3"/>
          <p:cNvSpPr>
            <a:spLocks noGrp="1"/>
          </p:cNvSpPr>
          <p:nvPr>
            <p:ph type="ftr" sz="quarter" idx="11"/>
          </p:nvPr>
        </p:nvSpPr>
        <p:spPr>
          <a:xfrm>
            <a:off x="1515481" y="4398713"/>
            <a:ext cx="4318283" cy="270772"/>
          </a:xfrm>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a:xfrm>
            <a:off x="5955367" y="4398713"/>
            <a:ext cx="833309" cy="274320"/>
          </a:xfrm>
        </p:spPr>
        <p:txBody>
          <a:bodyPr/>
          <a:lstStyle/>
          <a:p>
            <a:fld id="{4FAB73BC-B049-4115-A692-8D63A059BFB8}" type="slidenum">
              <a:rPr lang="en-US" smtClean="0"/>
              <a:t>17</a:t>
            </a:fld>
            <a:endParaRPr lang="en-US" dirty="0"/>
          </a:p>
        </p:txBody>
      </p:sp>
      <p:sp>
        <p:nvSpPr>
          <p:cNvPr id="28" name="Flowchart: Magnetic Disk 27"/>
          <p:cNvSpPr/>
          <p:nvPr/>
        </p:nvSpPr>
        <p:spPr>
          <a:xfrm>
            <a:off x="554088" y="4160725"/>
            <a:ext cx="1225685" cy="136187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Customer</a:t>
            </a:r>
            <a:br>
              <a:rPr lang="en-US" sz="1600" dirty="0" smtClean="0"/>
            </a:br>
            <a:r>
              <a:rPr lang="en-US" sz="1600" dirty="0" smtClean="0"/>
              <a:t>Data</a:t>
            </a:r>
            <a:endParaRPr lang="en-US" sz="1600" dirty="0"/>
          </a:p>
        </p:txBody>
      </p:sp>
      <p:sp>
        <p:nvSpPr>
          <p:cNvPr id="29" name="Rectangle 28"/>
          <p:cNvSpPr/>
          <p:nvPr/>
        </p:nvSpPr>
        <p:spPr>
          <a:xfrm>
            <a:off x="2299410" y="4397777"/>
            <a:ext cx="1116647" cy="9993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Extract</a:t>
            </a:r>
            <a:br>
              <a:rPr lang="en-US" sz="1600" dirty="0" smtClean="0"/>
            </a:br>
            <a:r>
              <a:rPr lang="en-US" sz="1600" dirty="0" smtClean="0"/>
              <a:t>Customers</a:t>
            </a:r>
          </a:p>
          <a:p>
            <a:pPr algn="ctr"/>
            <a:r>
              <a:rPr lang="en-US" sz="1600" dirty="0" smtClean="0"/>
              <a:t>ETL</a:t>
            </a:r>
            <a:endParaRPr lang="en-US" sz="1600" dirty="0"/>
          </a:p>
        </p:txBody>
      </p:sp>
      <p:cxnSp>
        <p:nvCxnSpPr>
          <p:cNvPr id="30" name="Straight Arrow Connector 29"/>
          <p:cNvCxnSpPr>
            <a:stCxn id="28" idx="4"/>
            <a:endCxn id="29" idx="1"/>
          </p:cNvCxnSpPr>
          <p:nvPr/>
        </p:nvCxnSpPr>
        <p:spPr>
          <a:xfrm>
            <a:off x="1779773" y="4841661"/>
            <a:ext cx="519637" cy="5579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1" name="Flowchart: Magnetic Disk 30"/>
          <p:cNvSpPr/>
          <p:nvPr/>
        </p:nvSpPr>
        <p:spPr>
          <a:xfrm>
            <a:off x="4080501" y="3939873"/>
            <a:ext cx="1116647" cy="2173732"/>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Stage</a:t>
            </a:r>
            <a:r>
              <a:rPr lang="en-US" dirty="0"/>
              <a:t>:</a:t>
            </a:r>
          </a:p>
          <a:p>
            <a:pPr algn="ctr"/>
            <a:r>
              <a:rPr lang="en-US" dirty="0"/>
              <a:t>Customers +</a:t>
            </a:r>
          </a:p>
          <a:p>
            <a:pPr algn="ctr"/>
            <a:r>
              <a:rPr lang="en-US" dirty="0" err="1"/>
              <a:t>Prev</a:t>
            </a:r>
            <a:r>
              <a:rPr lang="en-US" dirty="0"/>
              <a:t> Customers</a:t>
            </a:r>
          </a:p>
          <a:p>
            <a:pPr algn="ctr"/>
            <a:endParaRPr lang="en-US" dirty="0"/>
          </a:p>
        </p:txBody>
      </p:sp>
      <p:cxnSp>
        <p:nvCxnSpPr>
          <p:cNvPr id="32" name="Straight Arrow Connector 31"/>
          <p:cNvCxnSpPr>
            <a:endCxn id="31" idx="2"/>
          </p:cNvCxnSpPr>
          <p:nvPr/>
        </p:nvCxnSpPr>
        <p:spPr>
          <a:xfrm>
            <a:off x="3486493" y="4880973"/>
            <a:ext cx="594008" cy="14576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3" name="Rectangle 32"/>
          <p:cNvSpPr/>
          <p:nvPr/>
        </p:nvSpPr>
        <p:spPr>
          <a:xfrm>
            <a:off x="5681189" y="4209332"/>
            <a:ext cx="1115850" cy="10773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Changes in Customer</a:t>
            </a:r>
          </a:p>
          <a:p>
            <a:pPr algn="ctr"/>
            <a:r>
              <a:rPr lang="en-US" sz="1600" dirty="0" smtClean="0"/>
              <a:t>ETL</a:t>
            </a:r>
            <a:endParaRPr lang="en-US" sz="1600" dirty="0"/>
          </a:p>
        </p:txBody>
      </p:sp>
      <p:cxnSp>
        <p:nvCxnSpPr>
          <p:cNvPr id="34" name="Straight Arrow Connector 33"/>
          <p:cNvCxnSpPr>
            <a:stCxn id="31" idx="4"/>
            <a:endCxn id="33" idx="1"/>
          </p:cNvCxnSpPr>
          <p:nvPr/>
        </p:nvCxnSpPr>
        <p:spPr>
          <a:xfrm flipV="1">
            <a:off x="5197148" y="4748030"/>
            <a:ext cx="484041" cy="27870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5" name="Flowchart: Magnetic Disk 34"/>
          <p:cNvSpPr/>
          <p:nvPr/>
        </p:nvSpPr>
        <p:spPr>
          <a:xfrm>
            <a:off x="7500878" y="4209333"/>
            <a:ext cx="928997" cy="1187796"/>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NDS:</a:t>
            </a:r>
          </a:p>
          <a:p>
            <a:pPr algn="ctr"/>
            <a:r>
              <a:rPr lang="en-US" sz="1600" dirty="0" smtClean="0"/>
              <a:t>Customer</a:t>
            </a:r>
            <a:endParaRPr lang="en-US" dirty="0"/>
          </a:p>
        </p:txBody>
      </p:sp>
      <p:cxnSp>
        <p:nvCxnSpPr>
          <p:cNvPr id="36" name="Straight Arrow Connector 35"/>
          <p:cNvCxnSpPr/>
          <p:nvPr/>
        </p:nvCxnSpPr>
        <p:spPr>
          <a:xfrm>
            <a:off x="6797039" y="4797777"/>
            <a:ext cx="599665" cy="545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193887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Snapshotting</a:t>
            </a:r>
            <a:endParaRPr lang="en-US" dirty="0"/>
          </a:p>
        </p:txBody>
      </p:sp>
      <p:sp>
        <p:nvSpPr>
          <p:cNvPr id="3" name="Content Placeholder 2"/>
          <p:cNvSpPr>
            <a:spLocks noGrp="1"/>
          </p:cNvSpPr>
          <p:nvPr>
            <p:ph idx="1"/>
          </p:nvPr>
        </p:nvSpPr>
        <p:spPr>
          <a:xfrm>
            <a:off x="768096" y="1964987"/>
            <a:ext cx="7290055" cy="1858063"/>
          </a:xfrm>
        </p:spPr>
        <p:txBody>
          <a:bodyPr/>
          <a:lstStyle/>
          <a:p>
            <a:pPr>
              <a:buFont typeface="Wingdings" panose="05000000000000000000" pitchFamily="2" charset="2"/>
              <a:buChar char="§"/>
            </a:pPr>
            <a:r>
              <a:rPr lang="en-US" dirty="0" smtClean="0"/>
              <a:t>We use snapshotting to build up time-variance in data that is point-in time. </a:t>
            </a:r>
          </a:p>
          <a:p>
            <a:pPr>
              <a:buFont typeface="Wingdings" panose="05000000000000000000" pitchFamily="2" charset="2"/>
              <a:buChar char="§"/>
            </a:pPr>
            <a:r>
              <a:rPr lang="en-US" dirty="0" smtClean="0"/>
              <a:t>Allows us to build a history of data at source with no time variance.</a:t>
            </a:r>
            <a:endParaRPr lang="en-US"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18</a:t>
            </a:fld>
            <a:endParaRPr lang="en-US" dirty="0"/>
          </a:p>
        </p:txBody>
      </p:sp>
      <p:sp>
        <p:nvSpPr>
          <p:cNvPr id="15" name="Flowchart: Magnetic Disk 14"/>
          <p:cNvSpPr/>
          <p:nvPr/>
        </p:nvSpPr>
        <p:spPr>
          <a:xfrm>
            <a:off x="484349" y="4066162"/>
            <a:ext cx="1225685" cy="1682885"/>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Current</a:t>
            </a:r>
            <a:br>
              <a:rPr lang="en-US" sz="1600" dirty="0" smtClean="0"/>
            </a:br>
            <a:r>
              <a:rPr lang="en-US" sz="1600" dirty="0" smtClean="0"/>
              <a:t>Product</a:t>
            </a:r>
            <a:br>
              <a:rPr lang="en-US" sz="1600" dirty="0" smtClean="0"/>
            </a:br>
            <a:r>
              <a:rPr lang="en-US" sz="1600" dirty="0" smtClean="0"/>
              <a:t>Inventory</a:t>
            </a:r>
            <a:br>
              <a:rPr lang="en-US" sz="1600" dirty="0" smtClean="0"/>
            </a:br>
            <a:r>
              <a:rPr lang="en-US" sz="1600" dirty="0" smtClean="0"/>
              <a:t>Data</a:t>
            </a:r>
            <a:endParaRPr lang="en-US" sz="1600" dirty="0"/>
          </a:p>
        </p:txBody>
      </p:sp>
      <p:sp>
        <p:nvSpPr>
          <p:cNvPr id="16" name="Rectangle 15"/>
          <p:cNvSpPr/>
          <p:nvPr/>
        </p:nvSpPr>
        <p:spPr>
          <a:xfrm>
            <a:off x="2229671" y="4382233"/>
            <a:ext cx="1116647" cy="9993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Extract</a:t>
            </a:r>
            <a:br>
              <a:rPr lang="en-US" sz="1600" dirty="0" smtClean="0"/>
            </a:br>
            <a:r>
              <a:rPr lang="en-US" sz="1600" dirty="0" smtClean="0"/>
              <a:t>Current</a:t>
            </a:r>
            <a:br>
              <a:rPr lang="en-US" sz="1600" dirty="0" smtClean="0"/>
            </a:br>
            <a:r>
              <a:rPr lang="en-US" sz="1600" dirty="0" smtClean="0"/>
              <a:t>Inventory</a:t>
            </a:r>
          </a:p>
          <a:p>
            <a:pPr algn="ctr"/>
            <a:r>
              <a:rPr lang="en-US" sz="1600" dirty="0" smtClean="0"/>
              <a:t>ETL</a:t>
            </a:r>
            <a:endParaRPr lang="en-US" sz="1600" dirty="0"/>
          </a:p>
        </p:txBody>
      </p:sp>
      <p:cxnSp>
        <p:nvCxnSpPr>
          <p:cNvPr id="17" name="Straight Arrow Connector 16"/>
          <p:cNvCxnSpPr>
            <a:stCxn id="15" idx="4"/>
            <a:endCxn id="16" idx="1"/>
          </p:cNvCxnSpPr>
          <p:nvPr/>
        </p:nvCxnSpPr>
        <p:spPr>
          <a:xfrm flipV="1">
            <a:off x="1710034" y="4881909"/>
            <a:ext cx="519637" cy="2569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8" name="Flowchart: Magnetic Disk 17"/>
          <p:cNvSpPr/>
          <p:nvPr/>
        </p:nvSpPr>
        <p:spPr>
          <a:xfrm>
            <a:off x="3940326" y="3852244"/>
            <a:ext cx="1195879" cy="2173732"/>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Stage:</a:t>
            </a:r>
          </a:p>
          <a:p>
            <a:pPr algn="ctr"/>
            <a:r>
              <a:rPr lang="en-US" dirty="0" smtClean="0"/>
              <a:t>Each Extract of Inventory</a:t>
            </a:r>
            <a:endParaRPr lang="en-US" dirty="0"/>
          </a:p>
        </p:txBody>
      </p:sp>
      <p:cxnSp>
        <p:nvCxnSpPr>
          <p:cNvPr id="19" name="Straight Arrow Connector 18"/>
          <p:cNvCxnSpPr>
            <a:endCxn id="18" idx="2"/>
          </p:cNvCxnSpPr>
          <p:nvPr/>
        </p:nvCxnSpPr>
        <p:spPr>
          <a:xfrm>
            <a:off x="3346318" y="4793344"/>
            <a:ext cx="594008" cy="14576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0" name="Rectangle 19"/>
          <p:cNvSpPr/>
          <p:nvPr/>
        </p:nvSpPr>
        <p:spPr>
          <a:xfrm>
            <a:off x="5611450" y="4193788"/>
            <a:ext cx="1115850" cy="10773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Changes in Inventory</a:t>
            </a:r>
            <a:br>
              <a:rPr lang="en-US" sz="1600" dirty="0" smtClean="0"/>
            </a:br>
            <a:r>
              <a:rPr lang="en-US" sz="1600" dirty="0" smtClean="0"/>
              <a:t>Over Time</a:t>
            </a:r>
          </a:p>
          <a:p>
            <a:pPr algn="ctr"/>
            <a:r>
              <a:rPr lang="en-US" sz="1600" dirty="0" smtClean="0"/>
              <a:t>ETL</a:t>
            </a:r>
            <a:endParaRPr lang="en-US" sz="1600" dirty="0"/>
          </a:p>
        </p:txBody>
      </p:sp>
      <p:cxnSp>
        <p:nvCxnSpPr>
          <p:cNvPr id="21" name="Straight Arrow Connector 20"/>
          <p:cNvCxnSpPr>
            <a:stCxn id="18" idx="4"/>
            <a:endCxn id="20" idx="1"/>
          </p:cNvCxnSpPr>
          <p:nvPr/>
        </p:nvCxnSpPr>
        <p:spPr>
          <a:xfrm flipV="1">
            <a:off x="5136205" y="4732486"/>
            <a:ext cx="475245" cy="20662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2" name="Flowchart: Magnetic Disk 21"/>
          <p:cNvSpPr/>
          <p:nvPr/>
        </p:nvSpPr>
        <p:spPr>
          <a:xfrm>
            <a:off x="7431139" y="3852244"/>
            <a:ext cx="1165678" cy="240264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NDS:</a:t>
            </a:r>
          </a:p>
          <a:p>
            <a:pPr algn="ctr"/>
            <a:r>
              <a:rPr lang="en-US" sz="1600" dirty="0" smtClean="0"/>
              <a:t>History</a:t>
            </a:r>
            <a:br>
              <a:rPr lang="en-US" sz="1600" dirty="0" smtClean="0"/>
            </a:br>
            <a:r>
              <a:rPr lang="en-US" sz="1600" dirty="0" smtClean="0"/>
              <a:t>Of Inventory</a:t>
            </a:r>
            <a:endParaRPr lang="en-US" dirty="0"/>
          </a:p>
        </p:txBody>
      </p:sp>
      <p:cxnSp>
        <p:nvCxnSpPr>
          <p:cNvPr id="23" name="Straight Arrow Connector 22"/>
          <p:cNvCxnSpPr/>
          <p:nvPr/>
        </p:nvCxnSpPr>
        <p:spPr>
          <a:xfrm>
            <a:off x="6727300" y="4782233"/>
            <a:ext cx="599665" cy="545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41204747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Yourself: Staging</a:t>
            </a:r>
            <a:endParaRPr lang="en-US" dirty="0"/>
          </a:p>
        </p:txBody>
      </p:sp>
      <p:sp>
        <p:nvSpPr>
          <p:cNvPr id="3" name="Content Placeholder 2"/>
          <p:cNvSpPr>
            <a:spLocks noGrp="1"/>
          </p:cNvSpPr>
          <p:nvPr>
            <p:ph sz="half" idx="1"/>
          </p:nvPr>
        </p:nvSpPr>
        <p:spPr/>
        <p:txBody>
          <a:bodyPr>
            <a:normAutofit fontScale="92500" lnSpcReduction="10000"/>
          </a:bodyPr>
          <a:lstStyle/>
          <a:p>
            <a:pPr marL="514350" indent="-514350">
              <a:buFont typeface="+mj-lt"/>
              <a:buAutoNum type="arabicPeriod"/>
            </a:pPr>
            <a:r>
              <a:rPr lang="en-US" sz="2400" dirty="0" smtClean="0"/>
              <a:t>You need to add time variance to point in time data</a:t>
            </a:r>
          </a:p>
          <a:p>
            <a:pPr marL="514350" indent="-514350">
              <a:buFont typeface="+mj-lt"/>
              <a:buAutoNum type="arabicPeriod"/>
            </a:pPr>
            <a:r>
              <a:rPr lang="en-US" sz="2400" dirty="0" smtClean="0"/>
              <a:t>Source systems are overburdened with data extracts</a:t>
            </a:r>
          </a:p>
          <a:p>
            <a:pPr marL="514350" indent="-514350">
              <a:buFont typeface="+mj-lt"/>
              <a:buAutoNum type="arabicPeriod"/>
            </a:pPr>
            <a:r>
              <a:rPr lang="en-US" sz="2400" dirty="0" smtClean="0"/>
              <a:t>You need to determine which data in source is different from that in the warehouse</a:t>
            </a:r>
          </a:p>
          <a:p>
            <a:pPr marL="514350" indent="-514350">
              <a:buFont typeface="+mj-lt"/>
              <a:buAutoNum type="arabicPeriod"/>
            </a:pPr>
            <a:r>
              <a:rPr lang="en-US" sz="2400" dirty="0" smtClean="0"/>
              <a:t>Data must be combined from multiple sources</a:t>
            </a:r>
          </a:p>
          <a:p>
            <a:pPr marL="514350" indent="-514350">
              <a:buFont typeface="+mj-lt"/>
              <a:buAutoNum type="arabicPeriod"/>
            </a:pPr>
            <a:endParaRPr lang="en-US" sz="2400" dirty="0" smtClean="0"/>
          </a:p>
          <a:p>
            <a:pPr marL="514350" indent="-514350">
              <a:buFont typeface="+mj-lt"/>
              <a:buAutoNum type="arabicPeriod"/>
            </a:pPr>
            <a:endParaRPr lang="en-US" sz="2400" dirty="0"/>
          </a:p>
        </p:txBody>
      </p:sp>
      <p:sp>
        <p:nvSpPr>
          <p:cNvPr id="6" name="Content Placeholder 5"/>
          <p:cNvSpPr>
            <a:spLocks noGrp="1"/>
          </p:cNvSpPr>
          <p:nvPr>
            <p:ph sz="half" idx="2"/>
          </p:nvPr>
        </p:nvSpPr>
        <p:spPr/>
        <p:txBody>
          <a:bodyPr>
            <a:normAutofit fontScale="92500" lnSpcReduction="10000"/>
          </a:bodyPr>
          <a:lstStyle/>
          <a:p>
            <a:pPr marL="457200" indent="-457200">
              <a:buFont typeface="+mj-lt"/>
              <a:buAutoNum type="alphaUcPeriod"/>
            </a:pPr>
            <a:r>
              <a:rPr lang="en-US" sz="2400" dirty="0" smtClean="0"/>
              <a:t>Snapshotting</a:t>
            </a:r>
          </a:p>
          <a:p>
            <a:pPr marL="457200" indent="-457200">
              <a:buFont typeface="+mj-lt"/>
              <a:buAutoNum type="alphaUcPeriod"/>
            </a:pPr>
            <a:r>
              <a:rPr lang="en-US" sz="2400" dirty="0" smtClean="0"/>
              <a:t>Resource Contention</a:t>
            </a:r>
          </a:p>
          <a:p>
            <a:pPr marL="457200" indent="-457200">
              <a:buFont typeface="+mj-lt"/>
              <a:buAutoNum type="alphaUcPeriod"/>
            </a:pPr>
            <a:r>
              <a:rPr lang="en-US" sz="2400" dirty="0" smtClean="0"/>
              <a:t>Change Detection</a:t>
            </a:r>
          </a:p>
          <a:p>
            <a:pPr marL="457200" indent="-457200">
              <a:buFont typeface="+mj-lt"/>
              <a:buAutoNum type="alphaUcPeriod"/>
            </a:pPr>
            <a:r>
              <a:rPr lang="en-US" sz="2400" dirty="0" smtClean="0"/>
              <a:t>Consolidation</a:t>
            </a:r>
          </a:p>
          <a:p>
            <a:pPr marL="457200" indent="-457200">
              <a:buFont typeface="+mj-lt"/>
              <a:buAutoNum type="alphaUcPeriod"/>
            </a:pPr>
            <a:endParaRPr lang="en-US" sz="2400"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841172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Section: Introduction</a:t>
            </a:r>
            <a:endParaRPr lang="en-US" dirty="0"/>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3570257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Section: Data Stores in the DW</a:t>
            </a:r>
            <a:endParaRPr lang="en-US" dirty="0"/>
          </a:p>
        </p:txBody>
      </p:sp>
      <p:sp>
        <p:nvSpPr>
          <p:cNvPr id="8" name="Content Placeholder 7"/>
          <p:cNvSpPr>
            <a:spLocks noGrp="1"/>
          </p:cNvSpPr>
          <p:nvPr>
            <p:ph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20</a:t>
            </a:fld>
            <a:endParaRPr lang="en-US" dirty="0"/>
          </a:p>
        </p:txBody>
      </p:sp>
    </p:spTree>
    <p:extLst>
      <p:ext uri="{BB962C8B-B14F-4D97-AF65-F5344CB8AC3E}">
        <p14:creationId xmlns:p14="http://schemas.microsoft.com/office/powerpoint/2010/main" val="26595575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5" y="585216"/>
            <a:ext cx="7821427" cy="1499616"/>
          </a:xfrm>
        </p:spPr>
        <p:txBody>
          <a:bodyPr/>
          <a:lstStyle/>
          <a:p>
            <a:r>
              <a:rPr lang="en-US" dirty="0" smtClean="0"/>
              <a:t>NDS: Normalized Data Store</a:t>
            </a:r>
            <a:endParaRPr lang="en-US" dirty="0"/>
          </a:p>
        </p:txBody>
      </p:sp>
      <p:sp>
        <p:nvSpPr>
          <p:cNvPr id="3" name="Content Placeholder 2"/>
          <p:cNvSpPr>
            <a:spLocks noGrp="1"/>
          </p:cNvSpPr>
          <p:nvPr>
            <p:ph idx="1"/>
          </p:nvPr>
        </p:nvSpPr>
        <p:spPr>
          <a:xfrm>
            <a:off x="768096" y="2084832"/>
            <a:ext cx="7290055" cy="4224528"/>
          </a:xfrm>
        </p:spPr>
        <p:txBody>
          <a:bodyPr>
            <a:normAutofit/>
          </a:bodyPr>
          <a:lstStyle/>
          <a:p>
            <a:pPr>
              <a:buFont typeface="Wingdings" panose="05000000000000000000" pitchFamily="2" charset="2"/>
              <a:buChar char="§"/>
            </a:pPr>
            <a:r>
              <a:rPr lang="en-US" dirty="0" smtClean="0"/>
              <a:t>An </a:t>
            </a:r>
            <a:r>
              <a:rPr lang="en-US" b="1" i="1" dirty="0" smtClean="0"/>
              <a:t>internal </a:t>
            </a:r>
            <a:r>
              <a:rPr lang="en-US" dirty="0" smtClean="0"/>
              <a:t>data store. Not user-facing.</a:t>
            </a:r>
            <a:endParaRPr lang="en-US" b="1" dirty="0" smtClean="0"/>
          </a:p>
          <a:p>
            <a:pPr>
              <a:buFont typeface="Wingdings" panose="05000000000000000000" pitchFamily="2" charset="2"/>
              <a:buChar char="§"/>
            </a:pPr>
            <a:r>
              <a:rPr lang="en-US" dirty="0"/>
              <a:t>Used as </a:t>
            </a:r>
            <a:r>
              <a:rPr lang="en-US" dirty="0" smtClean="0"/>
              <a:t>the Organization's </a:t>
            </a:r>
            <a:r>
              <a:rPr lang="en-US" dirty="0"/>
              <a:t>source of a "</a:t>
            </a:r>
            <a:r>
              <a:rPr lang="en-US" b="1" i="1" dirty="0"/>
              <a:t>single version of the truth</a:t>
            </a:r>
            <a:r>
              <a:rPr lang="en-US" dirty="0"/>
              <a:t>" for other systems.</a:t>
            </a:r>
          </a:p>
          <a:p>
            <a:pPr>
              <a:buFont typeface="Wingdings" panose="05000000000000000000" pitchFamily="2" charset="2"/>
              <a:buChar char="§"/>
            </a:pPr>
            <a:r>
              <a:rPr lang="en-US" b="1" dirty="0" smtClean="0"/>
              <a:t>Subject-oriented, integrated, non-volatile </a:t>
            </a:r>
            <a:r>
              <a:rPr lang="en-US" b="1" dirty="0"/>
              <a:t>and </a:t>
            </a:r>
            <a:r>
              <a:rPr lang="en-US" b="1" dirty="0" smtClean="0"/>
              <a:t>time-variant </a:t>
            </a:r>
            <a:r>
              <a:rPr lang="en-US" dirty="0" smtClean="0"/>
              <a:t>data </a:t>
            </a:r>
            <a:r>
              <a:rPr lang="en-US" dirty="0"/>
              <a:t>from the </a:t>
            </a:r>
            <a:r>
              <a:rPr lang="en-US" dirty="0" smtClean="0"/>
              <a:t>OLTP sources.</a:t>
            </a:r>
            <a:endParaRPr lang="en-US" dirty="0"/>
          </a:p>
          <a:p>
            <a:pPr>
              <a:buFont typeface="Wingdings" panose="05000000000000000000" pitchFamily="2" charset="2"/>
              <a:buChar char="§"/>
            </a:pPr>
            <a:r>
              <a:rPr lang="en-US" dirty="0" smtClean="0"/>
              <a:t>Stored in 3</a:t>
            </a:r>
            <a:r>
              <a:rPr lang="en-US" baseline="30000" dirty="0" smtClean="0"/>
              <a:t>rd</a:t>
            </a:r>
            <a:r>
              <a:rPr lang="en-US" dirty="0" smtClean="0"/>
              <a:t> Normal form, to reduce redundancy.</a:t>
            </a:r>
            <a:endParaRPr lang="en-US" dirty="0"/>
          </a:p>
          <a:p>
            <a:pPr>
              <a:buFont typeface="Wingdings" panose="05000000000000000000" pitchFamily="2" charset="2"/>
              <a:buChar char="§"/>
            </a:pPr>
            <a:r>
              <a:rPr lang="en-US" dirty="0" smtClean="0"/>
              <a:t>Use as a source for </a:t>
            </a:r>
            <a:r>
              <a:rPr lang="en-US" b="1" dirty="0" smtClean="0"/>
              <a:t>data marts </a:t>
            </a:r>
            <a:r>
              <a:rPr lang="en-US" dirty="0" smtClean="0"/>
              <a:t>and </a:t>
            </a:r>
            <a:r>
              <a:rPr lang="en-US" b="1" dirty="0" smtClean="0"/>
              <a:t>decision support systems</a:t>
            </a:r>
            <a:r>
              <a:rPr lang="en-US" dirty="0" smtClean="0"/>
              <a:t>, which use DDS.</a:t>
            </a:r>
          </a:p>
          <a:p>
            <a:pPr>
              <a:buFont typeface="Wingdings" panose="05000000000000000000" pitchFamily="2" charset="2"/>
              <a:buChar char="§"/>
            </a:pPr>
            <a:r>
              <a:rPr lang="en-US" dirty="0" smtClean="0"/>
              <a:t> </a:t>
            </a:r>
            <a:r>
              <a:rPr lang="en-US" b="1" dirty="0" smtClean="0"/>
              <a:t>Grows </a:t>
            </a:r>
            <a:r>
              <a:rPr lang="en-US" dirty="0" smtClean="0"/>
              <a:t>in size over time due to </a:t>
            </a:r>
            <a:r>
              <a:rPr lang="en-US" b="1" dirty="0" smtClean="0"/>
              <a:t>historical data</a:t>
            </a:r>
            <a:r>
              <a:rPr lang="en-US" dirty="0" smtClean="0"/>
              <a:t>.</a:t>
            </a:r>
          </a:p>
        </p:txBody>
      </p:sp>
      <p:sp>
        <p:nvSpPr>
          <p:cNvPr id="4" name="Flowchart: Magnetic Disk 3"/>
          <p:cNvSpPr/>
          <p:nvPr/>
        </p:nvSpPr>
        <p:spPr>
          <a:xfrm>
            <a:off x="8058151" y="791610"/>
            <a:ext cx="678116" cy="899808"/>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NDS</a:t>
            </a:r>
            <a:endParaRPr lang="en-US" dirty="0"/>
          </a:p>
        </p:txBody>
      </p:sp>
    </p:spTree>
    <p:extLst>
      <p:ext uri="{BB962C8B-B14F-4D97-AF65-F5344CB8AC3E}">
        <p14:creationId xmlns:p14="http://schemas.microsoft.com/office/powerpoint/2010/main" val="40649758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NDS Data</a:t>
            </a:r>
            <a:endParaRPr lang="en-US" dirty="0"/>
          </a:p>
        </p:txBody>
      </p:sp>
      <p:sp>
        <p:nvSpPr>
          <p:cNvPr id="3" name="Content Placeholder 2"/>
          <p:cNvSpPr>
            <a:spLocks noGrp="1"/>
          </p:cNvSpPr>
          <p:nvPr>
            <p:ph idx="1"/>
          </p:nvPr>
        </p:nvSpPr>
        <p:spPr>
          <a:xfrm>
            <a:off x="768096" y="1984444"/>
            <a:ext cx="7290055" cy="1984442"/>
          </a:xfrm>
        </p:spPr>
        <p:txBody>
          <a:bodyPr/>
          <a:lstStyle/>
          <a:p>
            <a:pPr>
              <a:buFont typeface="Wingdings" panose="05000000000000000000" pitchFamily="2" charset="2"/>
              <a:buChar char="§"/>
            </a:pPr>
            <a:r>
              <a:rPr lang="en-US" dirty="0" smtClean="0"/>
              <a:t>Normalized to 3NF</a:t>
            </a:r>
          </a:p>
          <a:p>
            <a:pPr>
              <a:buFont typeface="Wingdings" panose="05000000000000000000" pitchFamily="2" charset="2"/>
              <a:buChar char="§"/>
            </a:pPr>
            <a:r>
              <a:rPr lang="en-US" dirty="0" smtClean="0"/>
              <a:t>PK different than source PK</a:t>
            </a:r>
          </a:p>
          <a:p>
            <a:pPr>
              <a:buFont typeface="Wingdings" panose="05000000000000000000" pitchFamily="2" charset="2"/>
              <a:buChar char="§"/>
            </a:pPr>
            <a:r>
              <a:rPr lang="en-US" dirty="0" smtClean="0"/>
              <a:t>Metadata columns to track changes to data</a:t>
            </a:r>
            <a:endParaRPr lang="en-US"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86054114"/>
              </p:ext>
            </p:extLst>
          </p:nvPr>
        </p:nvGraphicFramePr>
        <p:xfrm>
          <a:off x="554476" y="4107274"/>
          <a:ext cx="8151777" cy="1112520"/>
        </p:xfrm>
        <a:graphic>
          <a:graphicData uri="http://schemas.openxmlformats.org/drawingml/2006/table">
            <a:tbl>
              <a:tblPr firstRow="1" bandRow="1">
                <a:tableStyleId>{21E4AEA4-8DFA-4A89-87EB-49C32662AFE0}</a:tableStyleId>
              </a:tblPr>
              <a:tblGrid>
                <a:gridCol w="1104775"/>
                <a:gridCol w="584731"/>
                <a:gridCol w="977910"/>
                <a:gridCol w="737265"/>
                <a:gridCol w="612843"/>
                <a:gridCol w="2140085"/>
                <a:gridCol w="1994168"/>
              </a:tblGrid>
              <a:tr h="370840">
                <a:tc>
                  <a:txBody>
                    <a:bodyPr/>
                    <a:lstStyle/>
                    <a:p>
                      <a:r>
                        <a:rPr lang="en-US" dirty="0" err="1" smtClean="0"/>
                        <a:t>Cust</a:t>
                      </a:r>
                      <a:r>
                        <a:rPr lang="en-US" dirty="0" smtClean="0"/>
                        <a:t> Key</a:t>
                      </a:r>
                      <a:endParaRPr lang="en-US" dirty="0"/>
                    </a:p>
                  </a:txBody>
                  <a:tcPr/>
                </a:tc>
                <a:tc>
                  <a:txBody>
                    <a:bodyPr/>
                    <a:lstStyle/>
                    <a:p>
                      <a:r>
                        <a:rPr lang="en-US" dirty="0" smtClean="0"/>
                        <a:t>CID</a:t>
                      </a:r>
                      <a:endParaRPr lang="en-US" dirty="0"/>
                    </a:p>
                  </a:txBody>
                  <a:tcPr/>
                </a:tc>
                <a:tc>
                  <a:txBody>
                    <a:bodyPr/>
                    <a:lstStyle/>
                    <a:p>
                      <a:r>
                        <a:rPr lang="en-US" dirty="0" smtClean="0"/>
                        <a:t>Last</a:t>
                      </a:r>
                      <a:endParaRPr lang="en-US" dirty="0"/>
                    </a:p>
                  </a:txBody>
                  <a:tcPr/>
                </a:tc>
                <a:tc>
                  <a:txBody>
                    <a:bodyPr/>
                    <a:lstStyle/>
                    <a:p>
                      <a:r>
                        <a:rPr lang="en-US" dirty="0" smtClean="0"/>
                        <a:t>First</a:t>
                      </a:r>
                      <a:endParaRPr lang="en-US" dirty="0"/>
                    </a:p>
                  </a:txBody>
                  <a:tcPr/>
                </a:tc>
                <a:tc>
                  <a:txBody>
                    <a:bodyPr/>
                    <a:lstStyle/>
                    <a:p>
                      <a:r>
                        <a:rPr lang="en-US" dirty="0" smtClean="0"/>
                        <a:t>…</a:t>
                      </a:r>
                      <a:endParaRPr lang="en-US" dirty="0"/>
                    </a:p>
                  </a:txBody>
                  <a:tcPr/>
                </a:tc>
                <a:tc>
                  <a:txBody>
                    <a:bodyPr/>
                    <a:lstStyle/>
                    <a:p>
                      <a:r>
                        <a:rPr lang="en-US" dirty="0" smtClean="0"/>
                        <a:t>Create</a:t>
                      </a:r>
                      <a:r>
                        <a:rPr lang="en-US" baseline="0" dirty="0" smtClean="0"/>
                        <a:t>d On</a:t>
                      </a:r>
                      <a:endParaRPr lang="en-US" dirty="0"/>
                    </a:p>
                  </a:txBody>
                  <a:tcPr/>
                </a:tc>
                <a:tc>
                  <a:txBody>
                    <a:bodyPr/>
                    <a:lstStyle/>
                    <a:p>
                      <a:r>
                        <a:rPr lang="en-US" dirty="0" smtClean="0"/>
                        <a:t>Last Update</a:t>
                      </a:r>
                      <a:endParaRPr lang="en-US" dirty="0"/>
                    </a:p>
                  </a:txBody>
                  <a:tcPr/>
                </a:tc>
              </a:tr>
              <a:tr h="370840">
                <a:tc>
                  <a:txBody>
                    <a:bodyPr/>
                    <a:lstStyle/>
                    <a:p>
                      <a:r>
                        <a:rPr lang="en-US" dirty="0" smtClean="0"/>
                        <a:t>10056</a:t>
                      </a:r>
                      <a:endParaRPr lang="en-US" dirty="0"/>
                    </a:p>
                  </a:txBody>
                  <a:tcPr/>
                </a:tc>
                <a:tc>
                  <a:txBody>
                    <a:bodyPr/>
                    <a:lstStyle/>
                    <a:p>
                      <a:r>
                        <a:rPr lang="en-US" dirty="0" smtClean="0"/>
                        <a:t>45</a:t>
                      </a:r>
                      <a:endParaRPr lang="en-US" dirty="0"/>
                    </a:p>
                  </a:txBody>
                  <a:tcPr/>
                </a:tc>
                <a:tc>
                  <a:txBody>
                    <a:bodyPr/>
                    <a:lstStyle/>
                    <a:p>
                      <a:r>
                        <a:rPr lang="en-US" dirty="0" err="1" smtClean="0"/>
                        <a:t>Ismoore</a:t>
                      </a:r>
                      <a:endParaRPr lang="en-US" dirty="0"/>
                    </a:p>
                  </a:txBody>
                  <a:tcPr/>
                </a:tc>
                <a:tc>
                  <a:txBody>
                    <a:bodyPr/>
                    <a:lstStyle/>
                    <a:p>
                      <a:r>
                        <a:rPr lang="en-US" dirty="0" smtClean="0"/>
                        <a:t>Les</a:t>
                      </a:r>
                      <a:endParaRPr lang="en-US" dirty="0"/>
                    </a:p>
                  </a:txBody>
                  <a:tcPr/>
                </a:tc>
                <a:tc>
                  <a:txBody>
                    <a:bodyPr/>
                    <a:lstStyle/>
                    <a:p>
                      <a:r>
                        <a:rPr lang="en-US" dirty="0" smtClean="0"/>
                        <a:t>…</a:t>
                      </a:r>
                      <a:endParaRPr lang="en-US" dirty="0"/>
                    </a:p>
                  </a:txBody>
                  <a:tcPr/>
                </a:tc>
                <a:tc>
                  <a:txBody>
                    <a:bodyPr/>
                    <a:lstStyle/>
                    <a:p>
                      <a:r>
                        <a:rPr lang="en-US" dirty="0" smtClean="0"/>
                        <a:t>2017-05-01</a:t>
                      </a:r>
                      <a:r>
                        <a:rPr lang="en-US" baseline="0" dirty="0" smtClean="0"/>
                        <a:t> 9:00</a:t>
                      </a:r>
                      <a:endParaRPr lang="en-US" dirty="0"/>
                    </a:p>
                  </a:txBody>
                  <a:tcPr/>
                </a:tc>
                <a:tc>
                  <a:txBody>
                    <a:bodyPr/>
                    <a:lstStyle/>
                    <a:p>
                      <a:endParaRPr lang="en-US" dirty="0"/>
                    </a:p>
                  </a:txBody>
                  <a:tcPr/>
                </a:tc>
              </a:tr>
              <a:tr h="370840">
                <a:tc>
                  <a:txBody>
                    <a:bodyPr/>
                    <a:lstStyle/>
                    <a:p>
                      <a:r>
                        <a:rPr lang="en-US" dirty="0" smtClean="0"/>
                        <a:t>10057</a:t>
                      </a:r>
                      <a:endParaRPr lang="en-US" dirty="0"/>
                    </a:p>
                  </a:txBody>
                  <a:tcPr/>
                </a:tc>
                <a:tc>
                  <a:txBody>
                    <a:bodyPr/>
                    <a:lstStyle/>
                    <a:p>
                      <a:r>
                        <a:rPr lang="en-US" dirty="0" smtClean="0"/>
                        <a:t>56</a:t>
                      </a:r>
                      <a:endParaRPr lang="en-US" dirty="0"/>
                    </a:p>
                  </a:txBody>
                  <a:tcPr/>
                </a:tc>
                <a:tc>
                  <a:txBody>
                    <a:bodyPr/>
                    <a:lstStyle/>
                    <a:p>
                      <a:r>
                        <a:rPr lang="en-US" dirty="0" err="1" smtClean="0"/>
                        <a:t>Mi</a:t>
                      </a:r>
                      <a:endParaRPr lang="en-US" dirty="0"/>
                    </a:p>
                  </a:txBody>
                  <a:tcPr/>
                </a:tc>
                <a:tc>
                  <a:txBody>
                    <a:bodyPr/>
                    <a:lstStyle/>
                    <a:p>
                      <a:r>
                        <a:rPr lang="en-US" dirty="0" smtClean="0"/>
                        <a:t>Mary</a:t>
                      </a:r>
                      <a:endParaRPr lang="en-US" dirty="0"/>
                    </a:p>
                  </a:txBody>
                  <a:tcPr/>
                </a:tc>
                <a:tc>
                  <a:txBody>
                    <a:bodyPr/>
                    <a:lstStyle/>
                    <a:p>
                      <a:r>
                        <a:rPr lang="en-US" dirty="0" smtClean="0"/>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2017-05-01</a:t>
                      </a:r>
                      <a:r>
                        <a:rPr lang="en-US" baseline="0" dirty="0" smtClean="0"/>
                        <a:t> 14:50</a:t>
                      </a:r>
                      <a:endParaRPr 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2017-05-02</a:t>
                      </a:r>
                      <a:r>
                        <a:rPr lang="en-US" baseline="0" dirty="0" smtClean="0"/>
                        <a:t> 16:20</a:t>
                      </a:r>
                      <a:endParaRPr lang="en-US" dirty="0" smtClean="0"/>
                    </a:p>
                  </a:txBody>
                  <a:tcPr/>
                </a:tc>
              </a:tr>
            </a:tbl>
          </a:graphicData>
        </a:graphic>
      </p:graphicFrame>
      <p:sp>
        <p:nvSpPr>
          <p:cNvPr id="7" name="Rectangle 6"/>
          <p:cNvSpPr/>
          <p:nvPr/>
        </p:nvSpPr>
        <p:spPr>
          <a:xfrm>
            <a:off x="4552545" y="4107274"/>
            <a:ext cx="4153708" cy="111252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Callout 7"/>
          <p:cNvSpPr/>
          <p:nvPr/>
        </p:nvSpPr>
        <p:spPr>
          <a:xfrm>
            <a:off x="1462419" y="5219794"/>
            <a:ext cx="984069" cy="816428"/>
          </a:xfrm>
          <a:prstGeom prst="upArrow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Business Key</a:t>
            </a:r>
            <a:endParaRPr lang="en-US" dirty="0"/>
          </a:p>
        </p:txBody>
      </p:sp>
      <p:sp>
        <p:nvSpPr>
          <p:cNvPr id="9" name="Up Arrow Callout 8"/>
          <p:cNvSpPr/>
          <p:nvPr/>
        </p:nvSpPr>
        <p:spPr>
          <a:xfrm>
            <a:off x="5762896" y="5357455"/>
            <a:ext cx="1733006" cy="816428"/>
          </a:xfrm>
          <a:prstGeom prst="up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Metadata</a:t>
            </a:r>
            <a:endParaRPr lang="en-US" dirty="0"/>
          </a:p>
        </p:txBody>
      </p:sp>
      <p:sp>
        <p:nvSpPr>
          <p:cNvPr id="10" name="Up Arrow Callout 9"/>
          <p:cNvSpPr/>
          <p:nvPr/>
        </p:nvSpPr>
        <p:spPr>
          <a:xfrm>
            <a:off x="554476" y="5219794"/>
            <a:ext cx="907943" cy="816428"/>
          </a:xfrm>
          <a:prstGeom prst="upArrow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PK</a:t>
            </a:r>
            <a:endParaRPr lang="en-US" dirty="0"/>
          </a:p>
        </p:txBody>
      </p:sp>
    </p:spTree>
    <p:extLst>
      <p:ext uri="{BB962C8B-B14F-4D97-AF65-F5344CB8AC3E}">
        <p14:creationId xmlns:p14="http://schemas.microsoft.com/office/powerpoint/2010/main" val="39718981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804404" cy="1499616"/>
          </a:xfrm>
        </p:spPr>
        <p:txBody>
          <a:bodyPr/>
          <a:lstStyle/>
          <a:p>
            <a:r>
              <a:rPr lang="en-US" dirty="0" smtClean="0"/>
              <a:t>ODS: Operational Data Store</a:t>
            </a:r>
            <a:endParaRPr lang="en-US" dirty="0"/>
          </a:p>
        </p:txBody>
      </p:sp>
      <p:sp>
        <p:nvSpPr>
          <p:cNvPr id="3" name="Content Placeholder 2"/>
          <p:cNvSpPr>
            <a:spLocks noGrp="1"/>
          </p:cNvSpPr>
          <p:nvPr>
            <p:ph idx="1"/>
          </p:nvPr>
        </p:nvSpPr>
        <p:spPr>
          <a:xfrm>
            <a:off x="832022" y="2057401"/>
            <a:ext cx="7740478" cy="4139118"/>
          </a:xfrm>
        </p:spPr>
        <p:txBody>
          <a:bodyPr>
            <a:normAutofit/>
          </a:bodyPr>
          <a:lstStyle/>
          <a:p>
            <a:pPr>
              <a:buFont typeface="Wingdings" panose="05000000000000000000" pitchFamily="2" charset="2"/>
              <a:buChar char="§"/>
            </a:pPr>
            <a:r>
              <a:rPr lang="en-US" dirty="0" smtClean="0"/>
              <a:t>A </a:t>
            </a:r>
            <a:r>
              <a:rPr lang="en-US" b="1" i="1" dirty="0" smtClean="0"/>
              <a:t>hybrid </a:t>
            </a:r>
            <a:r>
              <a:rPr lang="en-US" dirty="0"/>
              <a:t>data store. </a:t>
            </a:r>
            <a:r>
              <a:rPr lang="en-US" dirty="0" smtClean="0"/>
              <a:t>Parts are internal, parts are user-facing.</a:t>
            </a:r>
            <a:endParaRPr lang="en-US" b="1" dirty="0"/>
          </a:p>
          <a:p>
            <a:pPr>
              <a:buFont typeface="Wingdings" panose="05000000000000000000" pitchFamily="2" charset="2"/>
              <a:buChar char="§"/>
            </a:pPr>
            <a:r>
              <a:rPr lang="en-US" b="1" dirty="0" smtClean="0"/>
              <a:t>Integrated</a:t>
            </a:r>
            <a:r>
              <a:rPr lang="en-US" b="1" dirty="0"/>
              <a:t>, </a:t>
            </a:r>
            <a:r>
              <a:rPr lang="en-US" b="1" dirty="0" smtClean="0"/>
              <a:t>detailed, volatile, and current </a:t>
            </a:r>
            <a:r>
              <a:rPr lang="en-US" dirty="0"/>
              <a:t>data from </a:t>
            </a:r>
            <a:r>
              <a:rPr lang="en-US" dirty="0" smtClean="0"/>
              <a:t>source systems.</a:t>
            </a:r>
          </a:p>
          <a:p>
            <a:pPr>
              <a:buFont typeface="Wingdings" panose="05000000000000000000" pitchFamily="2" charset="2"/>
              <a:buChar char="§"/>
            </a:pPr>
            <a:r>
              <a:rPr lang="en-US" dirty="0" smtClean="0"/>
              <a:t>Key differences:</a:t>
            </a:r>
          </a:p>
          <a:p>
            <a:pPr lvl="1">
              <a:buFont typeface="Wingdings" panose="05000000000000000000" pitchFamily="2" charset="2"/>
              <a:buChar char="§"/>
            </a:pPr>
            <a:r>
              <a:rPr lang="en-US" sz="2000" b="1" dirty="0" smtClean="0"/>
              <a:t>Volatile </a:t>
            </a:r>
            <a:r>
              <a:rPr lang="en-US" sz="2000" dirty="0" smtClean="0"/>
              <a:t>– data are updated and removed to reflect current.</a:t>
            </a:r>
          </a:p>
          <a:p>
            <a:pPr lvl="1">
              <a:buFont typeface="Wingdings" panose="05000000000000000000" pitchFamily="2" charset="2"/>
              <a:buChar char="§"/>
            </a:pPr>
            <a:r>
              <a:rPr lang="en-US" sz="2000" b="1" dirty="0" smtClean="0"/>
              <a:t>Consolidated</a:t>
            </a:r>
            <a:r>
              <a:rPr lang="en-US" sz="2000" dirty="0" smtClean="0"/>
              <a:t> from disparate sources</a:t>
            </a:r>
            <a:r>
              <a:rPr lang="en-US" dirty="0" smtClean="0"/>
              <a:t>.</a:t>
            </a:r>
          </a:p>
          <a:p>
            <a:pPr>
              <a:buFont typeface="Wingdings" panose="05000000000000000000" pitchFamily="2" charset="2"/>
              <a:buChar char="§"/>
            </a:pPr>
            <a:r>
              <a:rPr lang="en-US" dirty="0" smtClean="0"/>
              <a:t>Does not grow over time. References a point in time, which is typically "</a:t>
            </a:r>
            <a:r>
              <a:rPr lang="en-US" b="1" i="1" dirty="0" smtClean="0"/>
              <a:t>now</a:t>
            </a:r>
            <a:r>
              <a:rPr lang="en-US" dirty="0" smtClean="0"/>
              <a:t>".</a:t>
            </a:r>
          </a:p>
          <a:p>
            <a:pPr>
              <a:buFont typeface="Wingdings" panose="05000000000000000000" pitchFamily="2" charset="2"/>
              <a:buChar char="§"/>
            </a:pPr>
            <a:r>
              <a:rPr lang="en-US" dirty="0" smtClean="0"/>
              <a:t>Structured differently than NDS or DDS and therefore should be </a:t>
            </a:r>
            <a:r>
              <a:rPr lang="en-US" b="1" dirty="0" smtClean="0"/>
              <a:t>stored as a separate DBMS</a:t>
            </a:r>
            <a:r>
              <a:rPr lang="en-US" dirty="0" smtClean="0"/>
              <a:t>.</a:t>
            </a:r>
          </a:p>
          <a:p>
            <a:pPr marL="0" indent="0">
              <a:buNone/>
            </a:pPr>
            <a:endParaRPr lang="en-US" dirty="0" smtClean="0"/>
          </a:p>
        </p:txBody>
      </p:sp>
      <p:sp>
        <p:nvSpPr>
          <p:cNvPr id="4" name="Flowchart: Magnetic Disk 3"/>
          <p:cNvSpPr/>
          <p:nvPr/>
        </p:nvSpPr>
        <p:spPr>
          <a:xfrm>
            <a:off x="8233442" y="801338"/>
            <a:ext cx="678116" cy="899808"/>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ODS</a:t>
            </a:r>
            <a:endParaRPr lang="en-US" dirty="0"/>
          </a:p>
        </p:txBody>
      </p:sp>
    </p:spTree>
    <p:extLst>
      <p:ext uri="{BB962C8B-B14F-4D97-AF65-F5344CB8AC3E}">
        <p14:creationId xmlns:p14="http://schemas.microsoft.com/office/powerpoint/2010/main" val="35806709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804404" cy="1499616"/>
          </a:xfrm>
        </p:spPr>
        <p:txBody>
          <a:bodyPr/>
          <a:lstStyle/>
          <a:p>
            <a:r>
              <a:rPr lang="en-US" dirty="0" smtClean="0"/>
              <a:t>Example of ODS </a:t>
            </a:r>
            <a:r>
              <a:rPr lang="en-US" dirty="0" err="1" smtClean="0"/>
              <a:t>DAta</a:t>
            </a:r>
            <a:endParaRPr lang="en-US" dirty="0"/>
          </a:p>
        </p:txBody>
      </p:sp>
      <p:sp>
        <p:nvSpPr>
          <p:cNvPr id="3" name="Content Placeholder 2"/>
          <p:cNvSpPr>
            <a:spLocks noGrp="1"/>
          </p:cNvSpPr>
          <p:nvPr>
            <p:ph idx="1"/>
          </p:nvPr>
        </p:nvSpPr>
        <p:spPr>
          <a:xfrm>
            <a:off x="832022" y="2057401"/>
            <a:ext cx="7740478" cy="1843390"/>
          </a:xfrm>
        </p:spPr>
        <p:txBody>
          <a:bodyPr>
            <a:normAutofit/>
          </a:bodyPr>
          <a:lstStyle/>
          <a:p>
            <a:pPr>
              <a:buFont typeface="Wingdings" panose="05000000000000000000" pitchFamily="2" charset="2"/>
              <a:buChar char="§"/>
            </a:pPr>
            <a:r>
              <a:rPr lang="en-US" dirty="0" smtClean="0"/>
              <a:t>Consolidated from multiple sources</a:t>
            </a:r>
          </a:p>
          <a:p>
            <a:pPr>
              <a:buFont typeface="Wingdings" panose="05000000000000000000" pitchFamily="2" charset="2"/>
              <a:buChar char="§"/>
            </a:pPr>
            <a:r>
              <a:rPr lang="en-US" dirty="0" smtClean="0"/>
              <a:t>Tells an important informational picture of "right now"</a:t>
            </a:r>
          </a:p>
          <a:p>
            <a:pPr>
              <a:buFont typeface="Wingdings" panose="05000000000000000000" pitchFamily="2" charset="2"/>
              <a:buChar char="§"/>
            </a:pPr>
            <a:r>
              <a:rPr lang="en-US" dirty="0" smtClean="0"/>
              <a:t>Not time-variant, but consolidated.</a:t>
            </a:r>
          </a:p>
          <a:p>
            <a:pPr>
              <a:buFont typeface="Wingdings" panose="05000000000000000000" pitchFamily="2" charset="2"/>
              <a:buChar char="§"/>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454671722"/>
              </p:ext>
            </p:extLst>
          </p:nvPr>
        </p:nvGraphicFramePr>
        <p:xfrm>
          <a:off x="554476" y="4107274"/>
          <a:ext cx="8190689" cy="1112520"/>
        </p:xfrm>
        <a:graphic>
          <a:graphicData uri="http://schemas.openxmlformats.org/drawingml/2006/table">
            <a:tbl>
              <a:tblPr firstRow="1" bandRow="1">
                <a:tableStyleId>{00A15C55-8517-42AA-B614-E9B94910E393}</a:tableStyleId>
              </a:tblPr>
              <a:tblGrid>
                <a:gridCol w="1166313"/>
                <a:gridCol w="1207237"/>
                <a:gridCol w="1284051"/>
                <a:gridCol w="1235412"/>
                <a:gridCol w="466928"/>
                <a:gridCol w="2830748"/>
              </a:tblGrid>
              <a:tr h="370840">
                <a:tc>
                  <a:txBody>
                    <a:bodyPr/>
                    <a:lstStyle/>
                    <a:p>
                      <a:r>
                        <a:rPr lang="en-US" dirty="0" smtClean="0"/>
                        <a:t>Order</a:t>
                      </a:r>
                      <a:r>
                        <a:rPr lang="en-US" baseline="0" dirty="0" smtClean="0"/>
                        <a:t> </a:t>
                      </a:r>
                      <a:r>
                        <a:rPr lang="en-US" dirty="0" smtClean="0"/>
                        <a:t>ID</a:t>
                      </a:r>
                      <a:endParaRPr lang="en-US" dirty="0"/>
                    </a:p>
                  </a:txBody>
                  <a:tcPr/>
                </a:tc>
                <a:tc>
                  <a:txBody>
                    <a:bodyPr/>
                    <a:lstStyle/>
                    <a:p>
                      <a:r>
                        <a:rPr lang="en-US" dirty="0" smtClean="0"/>
                        <a:t>Amount</a:t>
                      </a:r>
                      <a:endParaRPr lang="en-US" dirty="0"/>
                    </a:p>
                  </a:txBody>
                  <a:tcPr/>
                </a:tc>
                <a:tc>
                  <a:txBody>
                    <a:bodyPr/>
                    <a:lstStyle/>
                    <a:p>
                      <a:r>
                        <a:rPr lang="en-US" dirty="0" smtClean="0"/>
                        <a:t>Customer</a:t>
                      </a:r>
                      <a:endParaRPr lang="en-US" dirty="0"/>
                    </a:p>
                  </a:txBody>
                  <a:tcPr/>
                </a:tc>
                <a:tc>
                  <a:txBody>
                    <a:bodyPr/>
                    <a:lstStyle/>
                    <a:p>
                      <a:r>
                        <a:rPr lang="en-US" dirty="0" smtClean="0"/>
                        <a:t>Status</a:t>
                      </a:r>
                      <a:endParaRPr lang="en-US" dirty="0"/>
                    </a:p>
                  </a:txBody>
                  <a:tcPr/>
                </a:tc>
                <a:tc>
                  <a:txBody>
                    <a:bodyPr/>
                    <a:lstStyle/>
                    <a:p>
                      <a:r>
                        <a:rPr lang="en-US" dirty="0" smtClean="0"/>
                        <a:t>…</a:t>
                      </a:r>
                      <a:endParaRPr lang="en-US" dirty="0"/>
                    </a:p>
                  </a:txBody>
                  <a:tcPr/>
                </a:tc>
                <a:tc>
                  <a:txBody>
                    <a:bodyPr/>
                    <a:lstStyle/>
                    <a:p>
                      <a:r>
                        <a:rPr lang="en-US" dirty="0" smtClean="0"/>
                        <a:t>Last Update</a:t>
                      </a:r>
                      <a:endParaRPr lang="en-US" dirty="0"/>
                    </a:p>
                  </a:txBody>
                  <a:tcPr/>
                </a:tc>
              </a:tr>
              <a:tr h="370840">
                <a:tc>
                  <a:txBody>
                    <a:bodyPr/>
                    <a:lstStyle/>
                    <a:p>
                      <a:r>
                        <a:rPr lang="en-US" dirty="0" smtClean="0"/>
                        <a:t>10056</a:t>
                      </a:r>
                      <a:endParaRPr lang="en-US" dirty="0"/>
                    </a:p>
                  </a:txBody>
                  <a:tcPr/>
                </a:tc>
                <a:tc>
                  <a:txBody>
                    <a:bodyPr/>
                    <a:lstStyle/>
                    <a:p>
                      <a:r>
                        <a:rPr lang="en-US" dirty="0" smtClean="0"/>
                        <a:t>$1500.00</a:t>
                      </a:r>
                      <a:endParaRPr lang="en-US" dirty="0"/>
                    </a:p>
                  </a:txBody>
                  <a:tcPr/>
                </a:tc>
                <a:tc>
                  <a:txBody>
                    <a:bodyPr/>
                    <a:lstStyle/>
                    <a:p>
                      <a:r>
                        <a:rPr lang="en-US" dirty="0" smtClean="0"/>
                        <a:t>Les </a:t>
                      </a:r>
                      <a:r>
                        <a:rPr lang="en-US" dirty="0" err="1" smtClean="0"/>
                        <a:t>Ismoore</a:t>
                      </a:r>
                      <a:endParaRPr lang="en-US" dirty="0"/>
                    </a:p>
                  </a:txBody>
                  <a:tcPr/>
                </a:tc>
                <a:tc>
                  <a:txBody>
                    <a:bodyPr/>
                    <a:lstStyle/>
                    <a:p>
                      <a:r>
                        <a:rPr lang="en-US" dirty="0" smtClean="0"/>
                        <a:t>Packaging</a:t>
                      </a:r>
                      <a:endParaRPr lang="en-US" dirty="0"/>
                    </a:p>
                  </a:txBody>
                  <a:tcPr/>
                </a:tc>
                <a:tc>
                  <a:txBody>
                    <a:bodyPr/>
                    <a:lstStyle/>
                    <a:p>
                      <a:r>
                        <a:rPr lang="en-US" dirty="0" smtClean="0"/>
                        <a:t>…</a:t>
                      </a:r>
                      <a:endParaRPr lang="en-US" dirty="0"/>
                    </a:p>
                  </a:txBody>
                  <a:tcPr/>
                </a:tc>
                <a:tc>
                  <a:txBody>
                    <a:bodyPr/>
                    <a:lstStyle/>
                    <a:p>
                      <a:r>
                        <a:rPr lang="en-US" dirty="0" smtClean="0"/>
                        <a:t>2017-05-02 15:30</a:t>
                      </a:r>
                      <a:endParaRPr lang="en-US" dirty="0"/>
                    </a:p>
                  </a:txBody>
                  <a:tcPr/>
                </a:tc>
              </a:tr>
              <a:tr h="370840">
                <a:tc>
                  <a:txBody>
                    <a:bodyPr/>
                    <a:lstStyle/>
                    <a:p>
                      <a:r>
                        <a:rPr lang="en-US" dirty="0" smtClean="0"/>
                        <a:t>10057</a:t>
                      </a:r>
                      <a:endParaRPr lang="en-US" dirty="0"/>
                    </a:p>
                  </a:txBody>
                  <a:tcPr/>
                </a:tc>
                <a:tc>
                  <a:txBody>
                    <a:bodyPr/>
                    <a:lstStyle/>
                    <a:p>
                      <a:r>
                        <a:rPr lang="en-US" dirty="0" smtClean="0"/>
                        <a:t>$3500.00</a:t>
                      </a:r>
                      <a:endParaRPr lang="en-US" dirty="0"/>
                    </a:p>
                  </a:txBody>
                  <a:tcPr/>
                </a:tc>
                <a:tc>
                  <a:txBody>
                    <a:bodyPr/>
                    <a:lstStyle/>
                    <a:p>
                      <a:r>
                        <a:rPr lang="en-US" dirty="0" smtClean="0"/>
                        <a:t>Mary </a:t>
                      </a:r>
                      <a:r>
                        <a:rPr lang="en-US" dirty="0" err="1" smtClean="0"/>
                        <a:t>Mi</a:t>
                      </a:r>
                      <a:endParaRPr lang="en-US" dirty="0"/>
                    </a:p>
                  </a:txBody>
                  <a:tcPr/>
                </a:tc>
                <a:tc>
                  <a:txBody>
                    <a:bodyPr/>
                    <a:lstStyle/>
                    <a:p>
                      <a:r>
                        <a:rPr lang="en-US" dirty="0" smtClean="0"/>
                        <a:t>Shipping</a:t>
                      </a:r>
                      <a:endParaRPr lang="en-US" dirty="0"/>
                    </a:p>
                  </a:txBody>
                  <a:tcPr/>
                </a:tc>
                <a:tc>
                  <a:txBody>
                    <a:bodyPr/>
                    <a:lstStyle/>
                    <a:p>
                      <a:r>
                        <a:rPr lang="en-US" dirty="0" smtClean="0"/>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2017-05-02</a:t>
                      </a:r>
                      <a:r>
                        <a:rPr lang="en-US" baseline="0" dirty="0" smtClean="0"/>
                        <a:t> 16:20</a:t>
                      </a:r>
                      <a:endParaRPr lang="en-US" dirty="0" smtClean="0"/>
                    </a:p>
                  </a:txBody>
                  <a:tcPr/>
                </a:tc>
              </a:tr>
            </a:tbl>
          </a:graphicData>
        </a:graphic>
      </p:graphicFrame>
      <p:sp>
        <p:nvSpPr>
          <p:cNvPr id="5" name="Rectangle 4"/>
          <p:cNvSpPr/>
          <p:nvPr/>
        </p:nvSpPr>
        <p:spPr>
          <a:xfrm>
            <a:off x="5924145" y="4107274"/>
            <a:ext cx="2782108" cy="111252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p Arrow Callout 5"/>
          <p:cNvSpPr/>
          <p:nvPr/>
        </p:nvSpPr>
        <p:spPr>
          <a:xfrm>
            <a:off x="6335154" y="5357455"/>
            <a:ext cx="1160748" cy="816428"/>
          </a:xfrm>
          <a:prstGeom prst="up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Metadata</a:t>
            </a:r>
            <a:endParaRPr lang="en-US" dirty="0"/>
          </a:p>
        </p:txBody>
      </p:sp>
    </p:spTree>
    <p:extLst>
      <p:ext uri="{BB962C8B-B14F-4D97-AF65-F5344CB8AC3E}">
        <p14:creationId xmlns:p14="http://schemas.microsoft.com/office/powerpoint/2010/main" val="662913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804404" cy="1499616"/>
          </a:xfrm>
        </p:spPr>
        <p:txBody>
          <a:bodyPr/>
          <a:lstStyle/>
          <a:p>
            <a:r>
              <a:rPr lang="en-US" dirty="0" smtClean="0"/>
              <a:t>DDS: Dimensional Data Store</a:t>
            </a:r>
            <a:endParaRPr lang="en-US" dirty="0"/>
          </a:p>
        </p:txBody>
      </p:sp>
      <p:sp>
        <p:nvSpPr>
          <p:cNvPr id="3" name="Content Placeholder 2"/>
          <p:cNvSpPr>
            <a:spLocks noGrp="1"/>
          </p:cNvSpPr>
          <p:nvPr>
            <p:ph idx="1"/>
          </p:nvPr>
        </p:nvSpPr>
        <p:spPr>
          <a:xfrm>
            <a:off x="832022" y="2057401"/>
            <a:ext cx="7740478" cy="4139118"/>
          </a:xfrm>
        </p:spPr>
        <p:txBody>
          <a:bodyPr>
            <a:normAutofit/>
          </a:bodyPr>
          <a:lstStyle/>
          <a:p>
            <a:pPr>
              <a:buFont typeface="Wingdings" panose="05000000000000000000" pitchFamily="2" charset="2"/>
              <a:buChar char="§"/>
            </a:pPr>
            <a:r>
              <a:rPr lang="en-US" dirty="0"/>
              <a:t>A </a:t>
            </a:r>
            <a:r>
              <a:rPr lang="en-US" b="1" i="1" dirty="0" smtClean="0"/>
              <a:t>user-facing </a:t>
            </a:r>
            <a:r>
              <a:rPr lang="en-US" dirty="0" smtClean="0"/>
              <a:t>data </a:t>
            </a:r>
            <a:r>
              <a:rPr lang="en-US" dirty="0"/>
              <a:t>store. </a:t>
            </a:r>
            <a:endParaRPr lang="en-US" b="1" dirty="0"/>
          </a:p>
          <a:p>
            <a:pPr>
              <a:buFont typeface="Wingdings" panose="05000000000000000000" pitchFamily="2" charset="2"/>
              <a:buChar char="§"/>
            </a:pPr>
            <a:r>
              <a:rPr lang="en-US" b="1" dirty="0"/>
              <a:t>Subject-oriented, integrated, </a:t>
            </a:r>
            <a:r>
              <a:rPr lang="en-US" b="1" dirty="0" smtClean="0"/>
              <a:t>non-volatile, </a:t>
            </a:r>
            <a:r>
              <a:rPr lang="en-US" b="1" dirty="0"/>
              <a:t>and time-variant </a:t>
            </a:r>
            <a:r>
              <a:rPr lang="en-US" dirty="0" smtClean="0"/>
              <a:t>data </a:t>
            </a:r>
            <a:r>
              <a:rPr lang="en-US" dirty="0"/>
              <a:t>from source systems.</a:t>
            </a:r>
          </a:p>
          <a:p>
            <a:pPr>
              <a:buFont typeface="Wingdings" panose="05000000000000000000" pitchFamily="2" charset="2"/>
              <a:buChar char="§"/>
            </a:pPr>
            <a:r>
              <a:rPr lang="en-US" dirty="0"/>
              <a:t>Stored in </a:t>
            </a:r>
            <a:r>
              <a:rPr lang="en-US" b="1" dirty="0" smtClean="0"/>
              <a:t>dimensional format </a:t>
            </a:r>
            <a:r>
              <a:rPr lang="en-US" dirty="0" smtClean="0"/>
              <a:t>to support ad-hoc analytical query by end users and decision support systems. </a:t>
            </a:r>
          </a:p>
          <a:p>
            <a:pPr lvl="1">
              <a:buFont typeface="Wingdings" panose="05000000000000000000" pitchFamily="2" charset="2"/>
              <a:buChar char="§"/>
            </a:pPr>
            <a:r>
              <a:rPr lang="en-US" dirty="0" smtClean="0"/>
              <a:t>RDBMS </a:t>
            </a:r>
            <a:r>
              <a:rPr lang="en-US" dirty="0" smtClean="0">
                <a:sym typeface="Wingdings" panose="05000000000000000000" pitchFamily="2" charset="2"/>
              </a:rPr>
              <a:t> Star Schema</a:t>
            </a:r>
          </a:p>
          <a:p>
            <a:pPr lvl="1">
              <a:buFont typeface="Wingdings" panose="05000000000000000000" pitchFamily="2" charset="2"/>
              <a:buChar char="§"/>
            </a:pPr>
            <a:r>
              <a:rPr lang="en-US" dirty="0" smtClean="0">
                <a:sym typeface="Wingdings" panose="05000000000000000000" pitchFamily="2" charset="2"/>
              </a:rPr>
              <a:t>MDBMS  Cube</a:t>
            </a:r>
            <a:endParaRPr lang="en-US" dirty="0" smtClean="0"/>
          </a:p>
          <a:p>
            <a:pPr>
              <a:buFont typeface="Wingdings" panose="05000000000000000000" pitchFamily="2" charset="2"/>
              <a:buChar char="§"/>
            </a:pPr>
            <a:r>
              <a:rPr lang="en-US" b="1" dirty="0"/>
              <a:t>Grows </a:t>
            </a:r>
            <a:r>
              <a:rPr lang="en-US" dirty="0"/>
              <a:t>in size over time due to </a:t>
            </a:r>
            <a:r>
              <a:rPr lang="en-US" b="1" dirty="0"/>
              <a:t>historical data</a:t>
            </a:r>
            <a:r>
              <a:rPr lang="en-US" dirty="0"/>
              <a:t>.</a:t>
            </a:r>
          </a:p>
          <a:p>
            <a:pPr>
              <a:buFont typeface="Wingdings" panose="05000000000000000000" pitchFamily="2" charset="2"/>
              <a:buChar char="§"/>
            </a:pPr>
            <a:r>
              <a:rPr lang="en-US" dirty="0" smtClean="0"/>
              <a:t>Data are </a:t>
            </a:r>
            <a:r>
              <a:rPr lang="en-US" b="1" dirty="0" smtClean="0"/>
              <a:t>consolidated</a:t>
            </a:r>
            <a:r>
              <a:rPr lang="en-US" dirty="0" smtClean="0"/>
              <a:t> and de-normalized. So no single version of the truth, but its easier for business users to query.</a:t>
            </a:r>
          </a:p>
        </p:txBody>
      </p:sp>
      <p:grpSp>
        <p:nvGrpSpPr>
          <p:cNvPr id="6" name="Group 5"/>
          <p:cNvGrpSpPr/>
          <p:nvPr/>
        </p:nvGrpSpPr>
        <p:grpSpPr>
          <a:xfrm>
            <a:off x="8339814" y="801336"/>
            <a:ext cx="678116" cy="969097"/>
            <a:chOff x="8339814" y="801336"/>
            <a:chExt cx="678116" cy="969097"/>
          </a:xfrm>
        </p:grpSpPr>
        <p:sp>
          <p:nvSpPr>
            <p:cNvPr id="4" name="Flowchart: Magnetic Disk 3"/>
            <p:cNvSpPr/>
            <p:nvPr/>
          </p:nvSpPr>
          <p:spPr>
            <a:xfrm>
              <a:off x="8339814" y="801336"/>
              <a:ext cx="678116" cy="969097"/>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DDS</a:t>
              </a:r>
              <a:endParaRPr lang="en-US" dirty="0"/>
            </a:p>
          </p:txBody>
        </p:sp>
        <p:sp>
          <p:nvSpPr>
            <p:cNvPr id="5" name="5-Point Star 4"/>
            <p:cNvSpPr/>
            <p:nvPr/>
          </p:nvSpPr>
          <p:spPr>
            <a:xfrm>
              <a:off x="8410145" y="801337"/>
              <a:ext cx="537453" cy="286965"/>
            </a:xfrm>
            <a:prstGeom prst="star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7757106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DDS Data</a:t>
            </a:r>
            <a:endParaRPr lang="en-US" dirty="0"/>
          </a:p>
        </p:txBody>
      </p:sp>
      <p:sp>
        <p:nvSpPr>
          <p:cNvPr id="3" name="Content Placeholder 2"/>
          <p:cNvSpPr>
            <a:spLocks noGrp="1"/>
          </p:cNvSpPr>
          <p:nvPr>
            <p:ph idx="1"/>
          </p:nvPr>
        </p:nvSpPr>
        <p:spPr>
          <a:xfrm>
            <a:off x="768096" y="1999968"/>
            <a:ext cx="7290055" cy="1341096"/>
          </a:xfrm>
        </p:spPr>
        <p:txBody>
          <a:bodyPr/>
          <a:lstStyle/>
          <a:p>
            <a:pPr>
              <a:buFont typeface="Wingdings" panose="05000000000000000000" pitchFamily="2" charset="2"/>
              <a:buChar char="§"/>
            </a:pPr>
            <a:r>
              <a:rPr lang="en-US" dirty="0" smtClean="0"/>
              <a:t>Same data in there more than once, for historical purposes.</a:t>
            </a:r>
          </a:p>
          <a:p>
            <a:pPr>
              <a:buFont typeface="Wingdings" panose="05000000000000000000" pitchFamily="2" charset="2"/>
              <a:buChar char="§"/>
            </a:pPr>
            <a:r>
              <a:rPr lang="en-US" dirty="0" smtClean="0"/>
              <a:t>Only one row is current.</a:t>
            </a:r>
            <a:endParaRPr lang="en-US"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71470262"/>
              </p:ext>
            </p:extLst>
          </p:nvPr>
        </p:nvGraphicFramePr>
        <p:xfrm>
          <a:off x="768096" y="3413192"/>
          <a:ext cx="7831156" cy="1661160"/>
        </p:xfrm>
        <a:graphic>
          <a:graphicData uri="http://schemas.openxmlformats.org/drawingml/2006/table">
            <a:tbl>
              <a:tblPr firstRow="1" bandRow="1">
                <a:tableStyleId>{93296810-A885-4BE3-A3E7-6D5BEEA58F35}</a:tableStyleId>
              </a:tblPr>
              <a:tblGrid>
                <a:gridCol w="981935"/>
                <a:gridCol w="1332629"/>
                <a:gridCol w="911798"/>
                <a:gridCol w="1468553"/>
                <a:gridCol w="1061961"/>
                <a:gridCol w="1271327"/>
                <a:gridCol w="802953"/>
              </a:tblGrid>
              <a:tr h="480060">
                <a:tc>
                  <a:txBody>
                    <a:bodyPr/>
                    <a:lstStyle/>
                    <a:p>
                      <a:r>
                        <a:rPr lang="en-US" sz="1600" dirty="0" smtClean="0"/>
                        <a:t>Product  Key </a:t>
                      </a:r>
                      <a:endParaRPr lang="en-US" sz="1600" dirty="0">
                        <a:solidFill>
                          <a:schemeClr val="tx1"/>
                        </a:solidFill>
                      </a:endParaRPr>
                    </a:p>
                  </a:txBody>
                  <a:tcPr marL="68580" marR="68580" marT="34290" marB="34290"/>
                </a:tc>
                <a:tc>
                  <a:txBody>
                    <a:bodyPr/>
                    <a:lstStyle/>
                    <a:p>
                      <a:r>
                        <a:rPr lang="en-US" sz="1600" dirty="0" smtClean="0"/>
                        <a:t>Product Description</a:t>
                      </a:r>
                      <a:endParaRPr lang="en-US" sz="1600" dirty="0"/>
                    </a:p>
                  </a:txBody>
                  <a:tcPr marL="68580" marR="68580" marT="34290" marB="34290"/>
                </a:tc>
                <a:tc>
                  <a:txBody>
                    <a:bodyPr/>
                    <a:lstStyle/>
                    <a:p>
                      <a:r>
                        <a:rPr lang="en-US" sz="1600" dirty="0" smtClean="0"/>
                        <a:t>Product Code</a:t>
                      </a:r>
                      <a:endParaRPr lang="en-US" sz="1600" dirty="0"/>
                    </a:p>
                  </a:txBody>
                  <a:tcPr marL="68580" marR="68580" marT="34290" marB="34290"/>
                </a:tc>
                <a:tc>
                  <a:txBody>
                    <a:bodyPr/>
                    <a:lstStyle/>
                    <a:p>
                      <a:r>
                        <a:rPr lang="en-US" sz="1600" dirty="0" smtClean="0"/>
                        <a:t>Department</a:t>
                      </a:r>
                      <a:endParaRPr lang="en-US" sz="1600" dirty="0"/>
                    </a:p>
                  </a:txBody>
                  <a:tcPr marL="68580" marR="68580" marT="34290" marB="34290"/>
                </a:tc>
                <a:tc>
                  <a:txBody>
                    <a:bodyPr/>
                    <a:lstStyle/>
                    <a:p>
                      <a:r>
                        <a:rPr lang="en-US" sz="1600" dirty="0" smtClean="0"/>
                        <a:t>Effective Date</a:t>
                      </a:r>
                      <a:endParaRPr lang="en-US" sz="1600" dirty="0"/>
                    </a:p>
                  </a:txBody>
                  <a:tcPr marL="68580" marR="68580" marT="34290" marB="34290"/>
                </a:tc>
                <a:tc>
                  <a:txBody>
                    <a:bodyPr/>
                    <a:lstStyle/>
                    <a:p>
                      <a:r>
                        <a:rPr lang="en-US" sz="1600" dirty="0" smtClean="0"/>
                        <a:t>Expiration Date</a:t>
                      </a:r>
                      <a:endParaRPr lang="en-US" sz="1600" dirty="0"/>
                    </a:p>
                  </a:txBody>
                  <a:tcPr marL="68580" marR="68580" marT="34290" marB="34290"/>
                </a:tc>
                <a:tc>
                  <a:txBody>
                    <a:bodyPr/>
                    <a:lstStyle/>
                    <a:p>
                      <a:r>
                        <a:rPr lang="en-US" sz="1600" dirty="0" smtClean="0"/>
                        <a:t>Current Row</a:t>
                      </a:r>
                      <a:endParaRPr lang="en-US" sz="1600" dirty="0"/>
                    </a:p>
                  </a:txBody>
                  <a:tcPr marL="68580" marR="68580" marT="34290" marB="34290"/>
                </a:tc>
              </a:tr>
              <a:tr h="278130">
                <a:tc>
                  <a:txBody>
                    <a:bodyPr/>
                    <a:lstStyle/>
                    <a:p>
                      <a:r>
                        <a:rPr lang="en-US" sz="1600" dirty="0" smtClean="0"/>
                        <a:t>11981</a:t>
                      </a:r>
                      <a:endParaRPr lang="en-US" sz="1600" dirty="0"/>
                    </a:p>
                  </a:txBody>
                  <a:tcPr marL="68580" marR="68580" marT="34290" marB="34290"/>
                </a:tc>
                <a:tc>
                  <a:txBody>
                    <a:bodyPr/>
                    <a:lstStyle/>
                    <a:p>
                      <a:r>
                        <a:rPr lang="en-US" sz="1600" dirty="0" smtClean="0"/>
                        <a:t>Stapler, Red</a:t>
                      </a:r>
                      <a:endParaRPr lang="en-US" sz="1600" dirty="0"/>
                    </a:p>
                  </a:txBody>
                  <a:tcPr marL="68580" marR="68580" marT="34290" marB="34290"/>
                </a:tc>
                <a:tc>
                  <a:txBody>
                    <a:bodyPr/>
                    <a:lstStyle/>
                    <a:p>
                      <a:r>
                        <a:rPr lang="en-US" sz="1600" dirty="0" smtClean="0"/>
                        <a:t>ST901</a:t>
                      </a:r>
                      <a:endParaRPr lang="en-US" sz="1600" dirty="0"/>
                    </a:p>
                  </a:txBody>
                  <a:tcPr marL="68580" marR="68580" marT="34290" marB="34290"/>
                </a:tc>
                <a:tc>
                  <a:txBody>
                    <a:bodyPr/>
                    <a:lstStyle/>
                    <a:p>
                      <a:r>
                        <a:rPr lang="en-US" sz="1600" dirty="0" smtClean="0"/>
                        <a:t>Accessories</a:t>
                      </a:r>
                      <a:endParaRPr lang="en-US" sz="1600" dirty="0"/>
                    </a:p>
                  </a:txBody>
                  <a:tcPr marL="68580" marR="68580" marT="34290" marB="34290"/>
                </a:tc>
                <a:tc>
                  <a:txBody>
                    <a:bodyPr/>
                    <a:lstStyle/>
                    <a:p>
                      <a:r>
                        <a:rPr lang="en-US" sz="1600" dirty="0" smtClean="0"/>
                        <a:t>4/7/2010</a:t>
                      </a:r>
                      <a:endParaRPr lang="en-US" sz="1600" dirty="0"/>
                    </a:p>
                  </a:txBody>
                  <a:tcPr marL="68580" marR="68580" marT="34290" marB="34290"/>
                </a:tc>
                <a:tc>
                  <a:txBody>
                    <a:bodyPr/>
                    <a:lstStyle/>
                    <a:p>
                      <a:r>
                        <a:rPr lang="en-US" sz="1600" dirty="0" smtClean="0"/>
                        <a:t>9/1/2011</a:t>
                      </a:r>
                      <a:endParaRPr lang="en-US" sz="1600" dirty="0"/>
                    </a:p>
                  </a:txBody>
                  <a:tcPr marL="68580" marR="68580" marT="34290" marB="34290"/>
                </a:tc>
                <a:tc>
                  <a:txBody>
                    <a:bodyPr/>
                    <a:lstStyle/>
                    <a:p>
                      <a:r>
                        <a:rPr lang="en-US" sz="1600" dirty="0" smtClean="0"/>
                        <a:t>N</a:t>
                      </a:r>
                      <a:endParaRPr lang="en-US" sz="1600" dirty="0"/>
                    </a:p>
                  </a:txBody>
                  <a:tcPr marL="68580" marR="68580" marT="34290" marB="34290"/>
                </a:tc>
              </a:tr>
              <a:tr h="278130">
                <a:tc>
                  <a:txBody>
                    <a:bodyPr/>
                    <a:lstStyle/>
                    <a:p>
                      <a:r>
                        <a:rPr lang="en-US" sz="1600" dirty="0" smtClean="0"/>
                        <a:t>20342</a:t>
                      </a:r>
                      <a:endParaRPr lang="en-US" sz="1600" dirty="0"/>
                    </a:p>
                  </a:txBody>
                  <a:tcPr marL="68580" marR="68580" marT="34290" marB="34290"/>
                </a:tc>
                <a:tc>
                  <a:txBody>
                    <a:bodyPr/>
                    <a:lstStyle/>
                    <a:p>
                      <a:r>
                        <a:rPr lang="en-US" sz="1600" dirty="0" smtClean="0"/>
                        <a:t>Stapler, Red</a:t>
                      </a:r>
                      <a:endParaRPr lang="en-US" sz="1600" dirty="0"/>
                    </a:p>
                  </a:txBody>
                  <a:tcPr marL="68580" marR="68580" marT="34290" marB="34290"/>
                </a:tc>
                <a:tc>
                  <a:txBody>
                    <a:bodyPr/>
                    <a:lstStyle/>
                    <a:p>
                      <a:r>
                        <a:rPr lang="en-US" sz="1600" dirty="0" smtClean="0"/>
                        <a:t>ST901</a:t>
                      </a:r>
                      <a:endParaRPr lang="en-US" sz="1600" dirty="0"/>
                    </a:p>
                  </a:txBody>
                  <a:tcPr marL="68580" marR="68580" marT="34290" marB="34290"/>
                </a:tc>
                <a:tc>
                  <a:txBody>
                    <a:bodyPr/>
                    <a:lstStyle/>
                    <a:p>
                      <a:r>
                        <a:rPr lang="en-US" sz="1600" dirty="0" smtClean="0"/>
                        <a:t>Supplies</a:t>
                      </a:r>
                      <a:endParaRPr lang="en-US" sz="1600" dirty="0"/>
                    </a:p>
                  </a:txBody>
                  <a:tcPr marL="68580" marR="68580" marT="34290" marB="34290"/>
                </a:tc>
                <a:tc>
                  <a:txBody>
                    <a:bodyPr/>
                    <a:lstStyle/>
                    <a:p>
                      <a:r>
                        <a:rPr lang="en-US" sz="1600" dirty="0" smtClean="0"/>
                        <a:t>9/2/2011</a:t>
                      </a:r>
                      <a:endParaRPr lang="en-US" sz="1600" dirty="0"/>
                    </a:p>
                  </a:txBody>
                  <a:tcPr marL="68580" marR="68580" marT="34290" marB="34290"/>
                </a:tc>
                <a:tc>
                  <a:txBody>
                    <a:bodyPr/>
                    <a:lstStyle/>
                    <a:p>
                      <a:r>
                        <a:rPr lang="en-US" sz="1600" dirty="0" smtClean="0"/>
                        <a:t>3/31/2013</a:t>
                      </a:r>
                      <a:endParaRPr lang="en-US" sz="1600" dirty="0"/>
                    </a:p>
                  </a:txBody>
                  <a:tcPr marL="68580" marR="68580" marT="34290" marB="34290"/>
                </a:tc>
                <a:tc>
                  <a:txBody>
                    <a:bodyPr/>
                    <a:lstStyle/>
                    <a:p>
                      <a:r>
                        <a:rPr lang="en-US" sz="1600" dirty="0" smtClean="0"/>
                        <a:t>N</a:t>
                      </a:r>
                      <a:endParaRPr lang="en-US" sz="1600" dirty="0"/>
                    </a:p>
                  </a:txBody>
                  <a:tcPr marL="68580" marR="68580" marT="34290" marB="34290"/>
                </a:tc>
              </a:tr>
              <a:tr h="480060">
                <a:tc>
                  <a:txBody>
                    <a:bodyPr/>
                    <a:lstStyle/>
                    <a:p>
                      <a:r>
                        <a:rPr lang="en-US" sz="1600" dirty="0" smtClean="0"/>
                        <a:t>45393</a:t>
                      </a:r>
                      <a:endParaRPr lang="en-US" sz="1600" dirty="0"/>
                    </a:p>
                  </a:txBody>
                  <a:tcPr marL="68580" marR="68580" marT="34290" marB="34290"/>
                </a:tc>
                <a:tc>
                  <a:txBody>
                    <a:bodyPr/>
                    <a:lstStyle/>
                    <a:p>
                      <a:r>
                        <a:rPr lang="en-US" sz="1600" dirty="0" smtClean="0"/>
                        <a:t>Stapler, Red</a:t>
                      </a:r>
                      <a:endParaRPr lang="en-US" sz="1600" dirty="0"/>
                    </a:p>
                  </a:txBody>
                  <a:tcPr marL="68580" marR="68580" marT="34290" marB="34290"/>
                </a:tc>
                <a:tc>
                  <a:txBody>
                    <a:bodyPr/>
                    <a:lstStyle/>
                    <a:p>
                      <a:r>
                        <a:rPr lang="en-US" sz="1600" dirty="0" smtClean="0"/>
                        <a:t>ST901</a:t>
                      </a:r>
                      <a:endParaRPr lang="en-US" sz="1600" dirty="0"/>
                    </a:p>
                  </a:txBody>
                  <a:tcPr marL="68580" marR="68580" marT="34290" marB="34290"/>
                </a:tc>
                <a:tc>
                  <a:txBody>
                    <a:bodyPr/>
                    <a:lstStyle/>
                    <a:p>
                      <a:r>
                        <a:rPr lang="en-US" sz="1600" dirty="0" smtClean="0"/>
                        <a:t>Office Supplies</a:t>
                      </a:r>
                      <a:endParaRPr lang="en-US" sz="1600" dirty="0"/>
                    </a:p>
                  </a:txBody>
                  <a:tcPr marL="68580" marR="68580" marT="34290" marB="34290"/>
                </a:tc>
                <a:tc>
                  <a:txBody>
                    <a:bodyPr/>
                    <a:lstStyle/>
                    <a:p>
                      <a:r>
                        <a:rPr lang="en-US" sz="1600" dirty="0" smtClean="0"/>
                        <a:t>4/1/2013</a:t>
                      </a:r>
                      <a:endParaRPr lang="en-US" sz="1600" dirty="0"/>
                    </a:p>
                  </a:txBody>
                  <a:tcPr marL="68580" marR="68580" marT="34290" marB="34290"/>
                </a:tc>
                <a:tc>
                  <a:txBody>
                    <a:bodyPr/>
                    <a:lstStyle/>
                    <a:p>
                      <a:r>
                        <a:rPr lang="en-US" sz="1600" dirty="0" smtClean="0"/>
                        <a:t>12/31/9999</a:t>
                      </a:r>
                      <a:endParaRPr lang="en-US" sz="1600" dirty="0"/>
                    </a:p>
                  </a:txBody>
                  <a:tcPr marL="68580" marR="68580" marT="34290" marB="34290"/>
                </a:tc>
                <a:tc>
                  <a:txBody>
                    <a:bodyPr/>
                    <a:lstStyle/>
                    <a:p>
                      <a:r>
                        <a:rPr lang="en-US" sz="1600" dirty="0" smtClean="0"/>
                        <a:t>Y</a:t>
                      </a:r>
                      <a:endParaRPr lang="en-US" sz="1600" dirty="0"/>
                    </a:p>
                  </a:txBody>
                  <a:tcPr marL="68580" marR="68580" marT="34290" marB="34290"/>
                </a:tc>
              </a:tr>
            </a:tbl>
          </a:graphicData>
        </a:graphic>
      </p:graphicFrame>
      <p:sp>
        <p:nvSpPr>
          <p:cNvPr id="7" name="Rectangle 6"/>
          <p:cNvSpPr/>
          <p:nvPr/>
        </p:nvSpPr>
        <p:spPr>
          <a:xfrm>
            <a:off x="5466945" y="3396319"/>
            <a:ext cx="3132306" cy="1678033"/>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Up Arrow Callout 7"/>
          <p:cNvSpPr/>
          <p:nvPr/>
        </p:nvSpPr>
        <p:spPr>
          <a:xfrm>
            <a:off x="2960478" y="5053368"/>
            <a:ext cx="984069" cy="816428"/>
          </a:xfrm>
          <a:prstGeom prst="upArrow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Business Key</a:t>
            </a:r>
            <a:endParaRPr lang="en-US" dirty="0"/>
          </a:p>
        </p:txBody>
      </p:sp>
      <p:sp>
        <p:nvSpPr>
          <p:cNvPr id="10" name="Up Arrow Callout 9"/>
          <p:cNvSpPr/>
          <p:nvPr/>
        </p:nvSpPr>
        <p:spPr>
          <a:xfrm>
            <a:off x="5881008" y="5129608"/>
            <a:ext cx="1733006" cy="816428"/>
          </a:xfrm>
          <a:prstGeom prst="up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Metadata</a:t>
            </a:r>
            <a:endParaRPr lang="en-US" dirty="0"/>
          </a:p>
        </p:txBody>
      </p:sp>
      <p:sp>
        <p:nvSpPr>
          <p:cNvPr id="11" name="Up Arrow Callout 10"/>
          <p:cNvSpPr/>
          <p:nvPr/>
        </p:nvSpPr>
        <p:spPr>
          <a:xfrm>
            <a:off x="768096" y="4969305"/>
            <a:ext cx="1149531" cy="816428"/>
          </a:xfrm>
          <a:prstGeom prst="upArrow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PK</a:t>
            </a:r>
            <a:endParaRPr lang="en-US" dirty="0"/>
          </a:p>
        </p:txBody>
      </p:sp>
    </p:spTree>
    <p:extLst>
      <p:ext uri="{BB962C8B-B14F-4D97-AF65-F5344CB8AC3E}">
        <p14:creationId xmlns:p14="http://schemas.microsoft.com/office/powerpoint/2010/main" val="23668449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DDS: ROLAP / Star Schema / Data </a:t>
            </a:r>
            <a:r>
              <a:rPr lang="en-US" dirty="0" err="1" smtClean="0"/>
              <a:t>MArt</a:t>
            </a:r>
            <a:endParaRPr lang="en-US" dirty="0"/>
          </a:p>
        </p:txBody>
      </p:sp>
      <p:pic>
        <p:nvPicPr>
          <p:cNvPr id="9" name="Picture 3"/>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3714749" y="1893158"/>
            <a:ext cx="4753747" cy="4232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9"/>
          <p:cNvSpPr>
            <a:spLocks noGrp="1"/>
          </p:cNvSpPr>
          <p:nvPr>
            <p:ph sz="half" idx="2"/>
          </p:nvPr>
        </p:nvSpPr>
        <p:spPr>
          <a:xfrm>
            <a:off x="768095" y="1952368"/>
            <a:ext cx="2840077" cy="4574891"/>
          </a:xfrm>
        </p:spPr>
        <p:txBody>
          <a:bodyPr>
            <a:noAutofit/>
          </a:bodyPr>
          <a:lstStyle/>
          <a:p>
            <a:pPr>
              <a:buFont typeface="Arial" panose="020B0604020202020204" pitchFamily="34" charset="0"/>
              <a:buChar char="•"/>
            </a:pPr>
            <a:r>
              <a:rPr lang="en-US" sz="2000" dirty="0" smtClean="0"/>
              <a:t>When the DDS is implemented in a </a:t>
            </a:r>
            <a:r>
              <a:rPr lang="en-US" sz="2000" b="1" dirty="0" smtClean="0"/>
              <a:t>Relational</a:t>
            </a:r>
            <a:r>
              <a:rPr lang="en-US" sz="2000" dirty="0" smtClean="0"/>
              <a:t> </a:t>
            </a:r>
            <a:r>
              <a:rPr lang="en-US" sz="2000" b="1" dirty="0" smtClean="0"/>
              <a:t>DBMS </a:t>
            </a:r>
            <a:r>
              <a:rPr lang="en-US" sz="2000" dirty="0" smtClean="0"/>
              <a:t>it is called ROLAP.</a:t>
            </a:r>
            <a:endParaRPr lang="en-US" sz="2000" b="1" dirty="0" smtClean="0"/>
          </a:p>
          <a:p>
            <a:pPr>
              <a:buFont typeface="Arial" panose="020B0604020202020204" pitchFamily="34" charset="0"/>
              <a:buChar char="•"/>
            </a:pPr>
            <a:r>
              <a:rPr lang="en-US" sz="2000" dirty="0" smtClean="0"/>
              <a:t>Relational Online analytical processing (ROLAP)</a:t>
            </a:r>
          </a:p>
          <a:p>
            <a:pPr>
              <a:buFont typeface="Arial" panose="020B0604020202020204" pitchFamily="34" charset="0"/>
              <a:buChar char="•"/>
            </a:pPr>
            <a:r>
              <a:rPr lang="en-US" sz="2000" dirty="0" smtClean="0"/>
              <a:t>The schema is a </a:t>
            </a:r>
            <a:r>
              <a:rPr lang="en-US" sz="2000" b="1" dirty="0" smtClean="0"/>
              <a:t>star schema </a:t>
            </a:r>
            <a:r>
              <a:rPr lang="en-US" sz="2000" dirty="0" smtClean="0"/>
              <a:t>because of the consistent M-1 structure between Fact and </a:t>
            </a:r>
            <a:r>
              <a:rPr lang="en-US" sz="2000" dirty="0"/>
              <a:t>Dimension </a:t>
            </a:r>
            <a:r>
              <a:rPr lang="en-US" sz="2000" dirty="0" smtClean="0"/>
              <a:t>tables</a:t>
            </a:r>
          </a:p>
          <a:p>
            <a:pPr>
              <a:buFont typeface="Arial" panose="020B0604020202020204" pitchFamily="34" charset="0"/>
              <a:buChar char="•"/>
            </a:pPr>
            <a:r>
              <a:rPr lang="en-US" sz="2000" dirty="0" smtClean="0"/>
              <a:t>A Single Star Schema is known as a </a:t>
            </a:r>
            <a:r>
              <a:rPr lang="en-US" sz="2000" b="1" dirty="0" smtClean="0"/>
              <a:t>Data Mart</a:t>
            </a:r>
            <a:r>
              <a:rPr lang="en-US" sz="2000" dirty="0" smtClean="0"/>
              <a:t>.</a:t>
            </a:r>
            <a:endParaRPr lang="en-US" sz="2000" dirty="0"/>
          </a:p>
          <a:p>
            <a:pPr>
              <a:buFont typeface="Arial" panose="020B0604020202020204" pitchFamily="34" charset="0"/>
              <a:buChar char="•"/>
            </a:pPr>
            <a:endParaRPr lang="en-US" sz="2000" dirty="0"/>
          </a:p>
        </p:txBody>
      </p:sp>
    </p:spTree>
    <p:extLst>
      <p:ext uri="{BB962C8B-B14F-4D97-AF65-F5344CB8AC3E}">
        <p14:creationId xmlns:p14="http://schemas.microsoft.com/office/powerpoint/2010/main" val="24187056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MDS: MOLAP / Cube</a:t>
            </a:r>
            <a:endParaRPr lang="en-US" dirty="0"/>
          </a:p>
        </p:txBody>
      </p:sp>
      <p:pic>
        <p:nvPicPr>
          <p:cNvPr id="5" name="Content Placeholder 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4105840" y="1915812"/>
            <a:ext cx="4919127" cy="3536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sz="half" idx="2"/>
          </p:nvPr>
        </p:nvSpPr>
        <p:spPr>
          <a:xfrm>
            <a:off x="659027" y="2057399"/>
            <a:ext cx="3173671" cy="4323946"/>
          </a:xfrm>
        </p:spPr>
        <p:txBody>
          <a:bodyPr>
            <a:noAutofit/>
          </a:bodyPr>
          <a:lstStyle/>
          <a:p>
            <a:pPr>
              <a:buFont typeface="Arial" panose="020B0604020202020204" pitchFamily="34" charset="0"/>
              <a:buChar char="•"/>
            </a:pPr>
            <a:r>
              <a:rPr lang="en-US" sz="2000" dirty="0" smtClean="0"/>
              <a:t>When the DDS is implemented in a </a:t>
            </a:r>
            <a:r>
              <a:rPr lang="en-US" sz="2000" b="1" dirty="0" smtClean="0"/>
              <a:t>Multi-Dimensional DBMS</a:t>
            </a:r>
            <a:r>
              <a:rPr lang="en-US" sz="2000" dirty="0" smtClean="0"/>
              <a:t> it is called MOLAP.</a:t>
            </a:r>
            <a:endParaRPr lang="en-US" sz="2000" dirty="0"/>
          </a:p>
          <a:p>
            <a:pPr>
              <a:buFont typeface="Arial" panose="020B0604020202020204" pitchFamily="34" charset="0"/>
              <a:buChar char="•"/>
            </a:pPr>
            <a:r>
              <a:rPr lang="en-US" sz="2000" dirty="0" smtClean="0"/>
              <a:t>Multi-Dimensional online </a:t>
            </a:r>
            <a:r>
              <a:rPr lang="en-US" sz="2000" dirty="0"/>
              <a:t>analytical processing </a:t>
            </a:r>
            <a:r>
              <a:rPr lang="en-US" sz="2000" dirty="0" smtClean="0"/>
              <a:t>(MOLAP</a:t>
            </a:r>
            <a:r>
              <a:rPr lang="en-US" sz="2000" dirty="0"/>
              <a:t>)</a:t>
            </a:r>
          </a:p>
          <a:p>
            <a:pPr>
              <a:buFont typeface="Arial" panose="020B0604020202020204" pitchFamily="34" charset="0"/>
              <a:buChar char="•"/>
            </a:pPr>
            <a:r>
              <a:rPr lang="en-US" sz="2000" dirty="0" smtClean="0"/>
              <a:t>Facts </a:t>
            </a:r>
            <a:r>
              <a:rPr lang="en-US" sz="2000" dirty="0"/>
              <a:t>are pre-aggregated across all dimensions for improved performance</a:t>
            </a:r>
            <a:r>
              <a:rPr lang="en-US" sz="2000" dirty="0" smtClean="0"/>
              <a:t>.</a:t>
            </a:r>
          </a:p>
          <a:p>
            <a:pPr>
              <a:buFont typeface="Arial" panose="020B0604020202020204" pitchFamily="34" charset="0"/>
              <a:buChar char="•"/>
            </a:pPr>
            <a:r>
              <a:rPr lang="en-US" sz="2000" b="1" dirty="0" smtClean="0"/>
              <a:t>Supports Semantic  Metadata</a:t>
            </a:r>
            <a:endParaRPr lang="en-US" sz="2000" dirty="0"/>
          </a:p>
        </p:txBody>
      </p:sp>
    </p:spTree>
    <p:extLst>
      <p:ext uri="{BB962C8B-B14F-4D97-AF65-F5344CB8AC3E}">
        <p14:creationId xmlns:p14="http://schemas.microsoft.com/office/powerpoint/2010/main" val="19694286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5" y="585216"/>
            <a:ext cx="8074347" cy="1499616"/>
          </a:xfrm>
        </p:spPr>
        <p:txBody>
          <a:bodyPr/>
          <a:lstStyle/>
          <a:p>
            <a:r>
              <a:rPr lang="en-US" dirty="0" smtClean="0"/>
              <a:t>Example Of Semantic Metadata</a:t>
            </a:r>
            <a:endParaRPr lang="en-US" dirty="0"/>
          </a:p>
        </p:txBody>
      </p:sp>
      <p:sp>
        <p:nvSpPr>
          <p:cNvPr id="7" name="Text Placeholder 6"/>
          <p:cNvSpPr>
            <a:spLocks noGrp="1"/>
          </p:cNvSpPr>
          <p:nvPr>
            <p:ph type="body" idx="1"/>
          </p:nvPr>
        </p:nvSpPr>
        <p:spPr/>
        <p:txBody>
          <a:bodyPr/>
          <a:lstStyle/>
          <a:p>
            <a:r>
              <a:rPr lang="en-US" dirty="0" smtClean="0"/>
              <a:t>Relational (No Semantics)</a:t>
            </a:r>
            <a:br>
              <a:rPr lang="en-US" dirty="0" smtClean="0"/>
            </a:br>
            <a:r>
              <a:rPr lang="en-US" dirty="0" smtClean="0"/>
              <a:t>Sorts Alphabetically </a:t>
            </a:r>
            <a:r>
              <a:rPr lang="en-US" dirty="0" smtClean="0">
                <a:sym typeface="Wingdings" panose="05000000000000000000" pitchFamily="2" charset="2"/>
              </a:rPr>
              <a:t></a:t>
            </a:r>
            <a:endParaRPr lang="en-US" dirty="0"/>
          </a:p>
        </p:txBody>
      </p:sp>
      <p:graphicFrame>
        <p:nvGraphicFramePr>
          <p:cNvPr id="11" name="Content Placeholder 10"/>
          <p:cNvGraphicFramePr>
            <a:graphicFrameLocks noGrp="1"/>
          </p:cNvGraphicFramePr>
          <p:nvPr>
            <p:ph sz="half" idx="2"/>
            <p:extLst>
              <p:ext uri="{D42A27DB-BD31-4B8C-83A1-F6EECF244321}">
                <p14:modId xmlns:p14="http://schemas.microsoft.com/office/powerpoint/2010/main" val="3706606502"/>
              </p:ext>
            </p:extLst>
          </p:nvPr>
        </p:nvGraphicFramePr>
        <p:xfrm>
          <a:off x="768350" y="2967038"/>
          <a:ext cx="3565525" cy="2966720"/>
        </p:xfrm>
        <a:graphic>
          <a:graphicData uri="http://schemas.openxmlformats.org/drawingml/2006/table">
            <a:tbl>
              <a:tblPr firstRow="1" bandRow="1">
                <a:tableStyleId>{5C22544A-7EE6-4342-B048-85BDC9FD1C3A}</a:tableStyleId>
              </a:tblPr>
              <a:tblGrid>
                <a:gridCol w="3565525"/>
              </a:tblGrid>
              <a:tr h="370840">
                <a:tc>
                  <a:txBody>
                    <a:bodyPr/>
                    <a:lstStyle/>
                    <a:p>
                      <a:r>
                        <a:rPr lang="en-US" dirty="0" smtClean="0"/>
                        <a:t>Day Of </a:t>
                      </a:r>
                      <a:r>
                        <a:rPr lang="en-US" baseline="0" dirty="0" smtClean="0"/>
                        <a:t>The Week</a:t>
                      </a:r>
                      <a:endParaRPr lang="en-US" dirty="0"/>
                    </a:p>
                  </a:txBody>
                  <a:tcPr/>
                </a:tc>
              </a:tr>
              <a:tr h="370840">
                <a:tc>
                  <a:txBody>
                    <a:bodyPr/>
                    <a:lstStyle/>
                    <a:p>
                      <a:r>
                        <a:rPr lang="en-US" dirty="0" smtClean="0"/>
                        <a:t>Friday</a:t>
                      </a:r>
                      <a:endParaRPr lang="en-US" dirty="0"/>
                    </a:p>
                  </a:txBody>
                  <a:tcPr/>
                </a:tc>
              </a:tr>
              <a:tr h="370840">
                <a:tc>
                  <a:txBody>
                    <a:bodyPr/>
                    <a:lstStyle/>
                    <a:p>
                      <a:r>
                        <a:rPr lang="en-US" dirty="0" smtClean="0"/>
                        <a:t>Monday</a:t>
                      </a:r>
                      <a:endParaRPr lang="en-US" dirty="0"/>
                    </a:p>
                  </a:txBody>
                  <a:tcPr/>
                </a:tc>
              </a:tr>
              <a:tr h="370840">
                <a:tc>
                  <a:txBody>
                    <a:bodyPr/>
                    <a:lstStyle/>
                    <a:p>
                      <a:r>
                        <a:rPr lang="en-US" dirty="0" smtClean="0"/>
                        <a:t>Saturday</a:t>
                      </a:r>
                      <a:endParaRPr lang="en-US" dirty="0"/>
                    </a:p>
                  </a:txBody>
                  <a:tcPr/>
                </a:tc>
              </a:tr>
              <a:tr h="370840">
                <a:tc>
                  <a:txBody>
                    <a:bodyPr/>
                    <a:lstStyle/>
                    <a:p>
                      <a:r>
                        <a:rPr lang="en-US" dirty="0" smtClean="0"/>
                        <a:t>Sunday</a:t>
                      </a:r>
                      <a:endParaRPr lang="en-US" dirty="0"/>
                    </a:p>
                  </a:txBody>
                  <a:tcPr/>
                </a:tc>
              </a:tr>
              <a:tr h="370840">
                <a:tc>
                  <a:txBody>
                    <a:bodyPr/>
                    <a:lstStyle/>
                    <a:p>
                      <a:r>
                        <a:rPr lang="en-US" dirty="0" smtClean="0"/>
                        <a:t>Tuesday</a:t>
                      </a:r>
                    </a:p>
                  </a:txBody>
                  <a:tcPr/>
                </a:tc>
              </a:tr>
              <a:tr h="370840">
                <a:tc>
                  <a:txBody>
                    <a:bodyPr/>
                    <a:lstStyle/>
                    <a:p>
                      <a:r>
                        <a:rPr lang="en-US" dirty="0" smtClean="0"/>
                        <a:t>Thursday</a:t>
                      </a:r>
                    </a:p>
                  </a:txBody>
                  <a:tcPr/>
                </a:tc>
              </a:tr>
              <a:tr h="370840">
                <a:tc>
                  <a:txBody>
                    <a:bodyPr/>
                    <a:lstStyle/>
                    <a:p>
                      <a:r>
                        <a:rPr lang="en-US" dirty="0" smtClean="0"/>
                        <a:t>Wednesday</a:t>
                      </a:r>
                    </a:p>
                  </a:txBody>
                  <a:tcPr/>
                </a:tc>
              </a:tr>
            </a:tbl>
          </a:graphicData>
        </a:graphic>
      </p:graphicFrame>
      <p:sp>
        <p:nvSpPr>
          <p:cNvPr id="9" name="Text Placeholder 8"/>
          <p:cNvSpPr>
            <a:spLocks noGrp="1"/>
          </p:cNvSpPr>
          <p:nvPr>
            <p:ph type="body" sz="quarter" idx="3"/>
          </p:nvPr>
        </p:nvSpPr>
        <p:spPr>
          <a:xfrm>
            <a:off x="4493166" y="2179636"/>
            <a:ext cx="3901804" cy="822960"/>
          </a:xfrm>
        </p:spPr>
        <p:txBody>
          <a:bodyPr/>
          <a:lstStyle/>
          <a:p>
            <a:r>
              <a:rPr lang="en-US" dirty="0" smtClean="0"/>
              <a:t>Multi-Dimensional (Semantics)</a:t>
            </a:r>
            <a:br>
              <a:rPr lang="en-US" dirty="0" smtClean="0"/>
            </a:br>
            <a:r>
              <a:rPr lang="en-US" dirty="0" smtClean="0"/>
              <a:t>Sorts By Day of the Week </a:t>
            </a:r>
            <a:r>
              <a:rPr lang="en-US" dirty="0" smtClean="0">
                <a:sym typeface="Wingdings" panose="05000000000000000000" pitchFamily="2" charset="2"/>
              </a:rPr>
              <a:t></a:t>
            </a:r>
            <a:endParaRPr lang="en-US" dirty="0"/>
          </a:p>
        </p:txBody>
      </p:sp>
      <p:sp>
        <p:nvSpPr>
          <p:cNvPr id="5" name="Footer Placeholder 4"/>
          <p:cNvSpPr>
            <a:spLocks noGrp="1"/>
          </p:cNvSpPr>
          <p:nvPr>
            <p:ph type="ftr" sz="quarter" idx="11"/>
          </p:nvPr>
        </p:nvSpPr>
        <p:spPr/>
        <p:txBody>
          <a:bodyPr/>
          <a:lstStyle/>
          <a:p>
            <a:r>
              <a:rPr lang="en-US" smtClean="0"/>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29</a:t>
            </a:fld>
            <a:endParaRPr lang="en-US" dirty="0"/>
          </a:p>
        </p:txBody>
      </p:sp>
      <p:graphicFrame>
        <p:nvGraphicFramePr>
          <p:cNvPr id="12" name="Content Placeholder 10"/>
          <p:cNvGraphicFramePr>
            <a:graphicFrameLocks noGrp="1"/>
          </p:cNvGraphicFramePr>
          <p:nvPr>
            <p:ph sz="quarter" idx="4"/>
            <p:extLst>
              <p:ext uri="{D42A27DB-BD31-4B8C-83A1-F6EECF244321}">
                <p14:modId xmlns:p14="http://schemas.microsoft.com/office/powerpoint/2010/main" val="3984498187"/>
              </p:ext>
            </p:extLst>
          </p:nvPr>
        </p:nvGraphicFramePr>
        <p:xfrm>
          <a:off x="4492625" y="2967038"/>
          <a:ext cx="3565525" cy="2966720"/>
        </p:xfrm>
        <a:graphic>
          <a:graphicData uri="http://schemas.openxmlformats.org/drawingml/2006/table">
            <a:tbl>
              <a:tblPr firstRow="1" bandRow="1">
                <a:tableStyleId>{5C22544A-7EE6-4342-B048-85BDC9FD1C3A}</a:tableStyleId>
              </a:tblPr>
              <a:tblGrid>
                <a:gridCol w="3565525"/>
              </a:tblGrid>
              <a:tr h="370840">
                <a:tc>
                  <a:txBody>
                    <a:bodyPr/>
                    <a:lstStyle/>
                    <a:p>
                      <a:r>
                        <a:rPr lang="en-US" dirty="0" smtClean="0"/>
                        <a:t>Day Of </a:t>
                      </a:r>
                      <a:r>
                        <a:rPr lang="en-US" baseline="0" dirty="0" smtClean="0"/>
                        <a:t>The Week</a:t>
                      </a:r>
                      <a:endParaRPr lang="en-US" dirty="0"/>
                    </a:p>
                  </a:txBody>
                  <a:tcPr/>
                </a:tc>
              </a:tr>
              <a:tr h="370840">
                <a:tc>
                  <a:txBody>
                    <a:bodyPr/>
                    <a:lstStyle/>
                    <a:p>
                      <a:r>
                        <a:rPr lang="en-US" dirty="0" smtClean="0"/>
                        <a:t>Sunday</a:t>
                      </a:r>
                      <a:endParaRPr lang="en-US" dirty="0"/>
                    </a:p>
                  </a:txBody>
                  <a:tcPr/>
                </a:tc>
              </a:tr>
              <a:tr h="370840">
                <a:tc>
                  <a:txBody>
                    <a:bodyPr/>
                    <a:lstStyle/>
                    <a:p>
                      <a:r>
                        <a:rPr lang="en-US" dirty="0" smtClean="0"/>
                        <a:t>Monday</a:t>
                      </a:r>
                      <a:endParaRPr lang="en-US" dirty="0"/>
                    </a:p>
                  </a:txBody>
                  <a:tcPr/>
                </a:tc>
              </a:tr>
              <a:tr h="370840">
                <a:tc>
                  <a:txBody>
                    <a:bodyPr/>
                    <a:lstStyle/>
                    <a:p>
                      <a:r>
                        <a:rPr lang="en-US" dirty="0" smtClean="0"/>
                        <a:t>Tuesday</a:t>
                      </a:r>
                      <a:endParaRPr lang="en-US" dirty="0"/>
                    </a:p>
                  </a:txBody>
                  <a:tcPr/>
                </a:tc>
              </a:tr>
              <a:tr h="370840">
                <a:tc>
                  <a:txBody>
                    <a:bodyPr/>
                    <a:lstStyle/>
                    <a:p>
                      <a:r>
                        <a:rPr lang="en-US" dirty="0" smtClean="0"/>
                        <a:t>Wednesday</a:t>
                      </a:r>
                      <a:endParaRPr lang="en-US" dirty="0"/>
                    </a:p>
                  </a:txBody>
                  <a:tcPr/>
                </a:tc>
              </a:tr>
              <a:tr h="370840">
                <a:tc>
                  <a:txBody>
                    <a:bodyPr/>
                    <a:lstStyle/>
                    <a:p>
                      <a:r>
                        <a:rPr lang="en-US" dirty="0" smtClean="0"/>
                        <a:t>Thursday</a:t>
                      </a:r>
                      <a:endParaRPr lang="en-US" dirty="0"/>
                    </a:p>
                  </a:txBody>
                  <a:tcPr/>
                </a:tc>
              </a:tr>
              <a:tr h="370840">
                <a:tc>
                  <a:txBody>
                    <a:bodyPr/>
                    <a:lstStyle/>
                    <a:p>
                      <a:r>
                        <a:rPr lang="en-US" dirty="0" smtClean="0"/>
                        <a:t>Friday</a:t>
                      </a:r>
                      <a:endParaRPr lang="en-US" dirty="0"/>
                    </a:p>
                  </a:txBody>
                  <a:tcPr/>
                </a:tc>
              </a:tr>
              <a:tr h="370840">
                <a:tc>
                  <a:txBody>
                    <a:bodyPr/>
                    <a:lstStyle/>
                    <a:p>
                      <a:r>
                        <a:rPr lang="en-US" dirty="0" smtClean="0"/>
                        <a:t>Saturday</a:t>
                      </a:r>
                      <a:endParaRPr lang="en-US" dirty="0"/>
                    </a:p>
                  </a:txBody>
                  <a:tcPr/>
                </a:tc>
              </a:tr>
            </a:tbl>
          </a:graphicData>
        </a:graphic>
      </p:graphicFrame>
      <p:sp>
        <p:nvSpPr>
          <p:cNvPr id="14" name="Up Arrow 13"/>
          <p:cNvSpPr/>
          <p:nvPr/>
        </p:nvSpPr>
        <p:spPr>
          <a:xfrm>
            <a:off x="2575430" y="3002596"/>
            <a:ext cx="145915" cy="256170"/>
          </a:xfrm>
          <a:prstGeom prst="upArrow">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Up Arrow 14"/>
          <p:cNvSpPr/>
          <p:nvPr/>
        </p:nvSpPr>
        <p:spPr>
          <a:xfrm>
            <a:off x="6350362" y="3014899"/>
            <a:ext cx="145915" cy="256170"/>
          </a:xfrm>
          <a:prstGeom prst="upArrow">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59027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Understand the different types of data warehouse architectures.</a:t>
            </a:r>
          </a:p>
          <a:p>
            <a:pPr>
              <a:buFont typeface="Wingdings" panose="05000000000000000000" pitchFamily="2" charset="2"/>
              <a:buChar char="§"/>
            </a:pPr>
            <a:r>
              <a:rPr lang="en-US" dirty="0" smtClean="0"/>
              <a:t>Understand the difference between technical architecture and systems architecture.</a:t>
            </a:r>
          </a:p>
          <a:p>
            <a:pPr>
              <a:buFont typeface="Wingdings" panose="05000000000000000000" pitchFamily="2" charset="2"/>
              <a:buChar char="§"/>
            </a:pPr>
            <a:r>
              <a:rPr lang="en-US" dirty="0" smtClean="0"/>
              <a:t>Explain the components essential to all technical architectures.</a:t>
            </a:r>
          </a:p>
          <a:p>
            <a:pPr>
              <a:buFont typeface="Wingdings" panose="05000000000000000000" pitchFamily="2" charset="2"/>
              <a:buChar char="§"/>
            </a:pPr>
            <a:r>
              <a:rPr lang="en-US" dirty="0" smtClean="0"/>
              <a:t>Learn how the technical architecture components integrate </a:t>
            </a:r>
          </a:p>
          <a:p>
            <a:pPr>
              <a:buFont typeface="Wingdings" panose="05000000000000000000" pitchFamily="2" charset="2"/>
              <a:buChar char="§"/>
            </a:pPr>
            <a:r>
              <a:rPr lang="en-US" dirty="0" smtClean="0"/>
              <a:t>Discuss systems architecture common to data warehousing</a:t>
            </a:r>
          </a:p>
          <a:p>
            <a:pPr>
              <a:buFont typeface="Wingdings" panose="05000000000000000000" pitchFamily="2" charset="2"/>
              <a:buChar char="§"/>
            </a:pPr>
            <a:r>
              <a:rPr lang="en-US" dirty="0" smtClean="0"/>
              <a:t>Understand key terminology related to both technical </a:t>
            </a:r>
            <a:r>
              <a:rPr lang="en-US" dirty="0" err="1" smtClean="0"/>
              <a:t>architcture</a:t>
            </a:r>
            <a:r>
              <a:rPr lang="en-US" dirty="0" smtClean="0"/>
              <a:t> and systems architecture.</a:t>
            </a:r>
            <a:endParaRPr lang="en-US"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24548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Check Yourself: Data Stores</a:t>
            </a:r>
            <a:endParaRPr lang="en-US" dirty="0"/>
          </a:p>
        </p:txBody>
      </p:sp>
      <p:sp>
        <p:nvSpPr>
          <p:cNvPr id="10" name="Content Placeholder 9"/>
          <p:cNvSpPr>
            <a:spLocks noGrp="1"/>
          </p:cNvSpPr>
          <p:nvPr>
            <p:ph sz="half" idx="1"/>
          </p:nvPr>
        </p:nvSpPr>
        <p:spPr/>
        <p:txBody>
          <a:bodyPr/>
          <a:lstStyle/>
          <a:p>
            <a:r>
              <a:rPr lang="en-US" dirty="0" smtClean="0"/>
              <a:t>Match the data store to its type</a:t>
            </a:r>
          </a:p>
          <a:p>
            <a:pPr marL="457200" indent="-457200">
              <a:buFont typeface="+mj-lt"/>
              <a:buAutoNum type="arabicPeriod"/>
            </a:pPr>
            <a:r>
              <a:rPr lang="en-US" dirty="0" smtClean="0"/>
              <a:t>NDS</a:t>
            </a:r>
          </a:p>
          <a:p>
            <a:pPr marL="457200" indent="-457200">
              <a:buFont typeface="+mj-lt"/>
              <a:buAutoNum type="arabicPeriod"/>
            </a:pPr>
            <a:r>
              <a:rPr lang="en-US" dirty="0" smtClean="0"/>
              <a:t>DDS</a:t>
            </a:r>
          </a:p>
          <a:p>
            <a:pPr marL="457200" indent="-457200">
              <a:buFont typeface="+mj-lt"/>
              <a:buAutoNum type="arabicPeriod"/>
            </a:pPr>
            <a:r>
              <a:rPr lang="en-US" dirty="0" smtClean="0"/>
              <a:t>ODS</a:t>
            </a:r>
          </a:p>
          <a:p>
            <a:endParaRPr lang="en-US" dirty="0"/>
          </a:p>
        </p:txBody>
      </p:sp>
      <p:sp>
        <p:nvSpPr>
          <p:cNvPr id="11" name="Content Placeholder 10"/>
          <p:cNvSpPr>
            <a:spLocks noGrp="1"/>
          </p:cNvSpPr>
          <p:nvPr>
            <p:ph sz="half" idx="2"/>
          </p:nvPr>
        </p:nvSpPr>
        <p:spPr/>
        <p:txBody>
          <a:bodyPr/>
          <a:lstStyle/>
          <a:p>
            <a:r>
              <a:rPr lang="en-US" dirty="0" smtClean="0"/>
              <a:t>Type</a:t>
            </a:r>
          </a:p>
          <a:p>
            <a:pPr marL="457200" indent="-457200">
              <a:buFont typeface="+mj-lt"/>
              <a:buAutoNum type="alphaUcPeriod"/>
            </a:pPr>
            <a:r>
              <a:rPr lang="en-US" dirty="0" smtClean="0"/>
              <a:t>Hybrid</a:t>
            </a:r>
          </a:p>
          <a:p>
            <a:pPr marL="457200" indent="-457200">
              <a:buFont typeface="+mj-lt"/>
              <a:buAutoNum type="alphaUcPeriod"/>
            </a:pPr>
            <a:r>
              <a:rPr lang="en-US" dirty="0" smtClean="0"/>
              <a:t>Internal</a:t>
            </a:r>
          </a:p>
          <a:p>
            <a:pPr marL="457200" indent="-457200">
              <a:buFont typeface="+mj-lt"/>
              <a:buAutoNum type="alphaUcPeriod"/>
            </a:pPr>
            <a:r>
              <a:rPr lang="en-US" dirty="0" smtClean="0"/>
              <a:t>User-Facing</a:t>
            </a:r>
            <a:endParaRPr lang="en-US" dirty="0"/>
          </a:p>
        </p:txBody>
      </p:sp>
      <p:sp>
        <p:nvSpPr>
          <p:cNvPr id="7" name="Footer Placeholder 6"/>
          <p:cNvSpPr>
            <a:spLocks noGrp="1"/>
          </p:cNvSpPr>
          <p:nvPr>
            <p:ph type="ftr" sz="quarter" idx="11"/>
          </p:nvPr>
        </p:nvSpPr>
        <p:spPr/>
        <p:txBody>
          <a:bodyPr/>
          <a:lstStyle/>
          <a:p>
            <a:r>
              <a:rPr lang="en-US" smtClean="0"/>
              <a:t>School of Information Studies | Syracuse University</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30</a:t>
            </a:fld>
            <a:endParaRPr lang="en-US" dirty="0"/>
          </a:p>
        </p:txBody>
      </p:sp>
    </p:spTree>
    <p:extLst>
      <p:ext uri="{BB962C8B-B14F-4D97-AF65-F5344CB8AC3E}">
        <p14:creationId xmlns:p14="http://schemas.microsoft.com/office/powerpoint/2010/main" val="6161132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Metadata</a:t>
            </a:r>
          </a:p>
        </p:txBody>
      </p:sp>
      <p:sp>
        <p:nvSpPr>
          <p:cNvPr id="3" name="Content Placeholder 2"/>
          <p:cNvSpPr>
            <a:spLocks noGrp="1"/>
          </p:cNvSpPr>
          <p:nvPr>
            <p:ph idx="1"/>
          </p:nvPr>
        </p:nvSpPr>
        <p:spPr>
          <a:xfrm>
            <a:off x="628650" y="2057401"/>
            <a:ext cx="8126244" cy="3973748"/>
          </a:xfrm>
        </p:spPr>
        <p:txBody>
          <a:bodyPr>
            <a:normAutofit/>
          </a:bodyPr>
          <a:lstStyle/>
          <a:p>
            <a:pPr>
              <a:buFont typeface="Wingdings" panose="05000000000000000000" pitchFamily="2" charset="2"/>
              <a:buChar char="§"/>
            </a:pPr>
            <a:r>
              <a:rPr lang="en-US" sz="2400" b="1" dirty="0" smtClean="0"/>
              <a:t>Metadata </a:t>
            </a:r>
            <a:r>
              <a:rPr lang="en-US" sz="2400" dirty="0" smtClean="0"/>
              <a:t>means "</a:t>
            </a:r>
            <a:r>
              <a:rPr lang="en-US" sz="2400" i="1" dirty="0" smtClean="0"/>
              <a:t>Data about the data</a:t>
            </a:r>
            <a:r>
              <a:rPr lang="en-US" sz="2400" dirty="0" smtClean="0"/>
              <a:t>." It is an essential part of the data warehouse technical architecture.</a:t>
            </a:r>
          </a:p>
          <a:p>
            <a:pPr>
              <a:buFont typeface="Wingdings" panose="05000000000000000000" pitchFamily="2" charset="2"/>
              <a:buChar char="§"/>
            </a:pPr>
            <a:r>
              <a:rPr lang="en-US" sz="2400" dirty="0" smtClean="0"/>
              <a:t>Metadata is </a:t>
            </a:r>
            <a:r>
              <a:rPr lang="en-US" sz="2400" b="1" dirty="0" smtClean="0"/>
              <a:t>internal</a:t>
            </a:r>
            <a:r>
              <a:rPr lang="en-US" sz="2400" dirty="0" smtClean="0"/>
              <a:t> </a:t>
            </a:r>
          </a:p>
          <a:p>
            <a:pPr>
              <a:buFont typeface="Wingdings" panose="05000000000000000000" pitchFamily="2" charset="2"/>
              <a:buChar char="§"/>
            </a:pPr>
            <a:r>
              <a:rPr lang="en-US" sz="2400" dirty="0" smtClean="0"/>
              <a:t>3 Types:</a:t>
            </a:r>
            <a:endParaRPr lang="en-US" sz="2400" dirty="0"/>
          </a:p>
          <a:p>
            <a:pPr lvl="1">
              <a:buFont typeface="Wingdings" panose="05000000000000000000" pitchFamily="2" charset="2"/>
              <a:buChar char="§"/>
            </a:pPr>
            <a:r>
              <a:rPr lang="en-US" sz="2000" b="1" dirty="0"/>
              <a:t>Technical Metadata </a:t>
            </a:r>
            <a:r>
              <a:rPr lang="en-US" sz="2000" dirty="0"/>
              <a:t>– Infrastructure oriented. Indexes, table partitions, data types, data transformations. Security.</a:t>
            </a:r>
          </a:p>
          <a:p>
            <a:pPr lvl="1">
              <a:buFont typeface="Wingdings" panose="05000000000000000000" pitchFamily="2" charset="2"/>
              <a:buChar char="§"/>
            </a:pPr>
            <a:r>
              <a:rPr lang="en-US" sz="2000" b="1" dirty="0"/>
              <a:t>Business Metadata</a:t>
            </a:r>
            <a:r>
              <a:rPr lang="en-US" sz="2000" dirty="0"/>
              <a:t> – User oriented. Data structure definitions, Data dictionaries, implicit data hierarchies, data quality screens.</a:t>
            </a:r>
          </a:p>
          <a:p>
            <a:pPr lvl="1">
              <a:buFont typeface="Wingdings" panose="05000000000000000000" pitchFamily="2" charset="2"/>
              <a:buChar char="§"/>
            </a:pPr>
            <a:r>
              <a:rPr lang="en-US" sz="2000" b="1" dirty="0"/>
              <a:t>Process Metadata</a:t>
            </a:r>
            <a:r>
              <a:rPr lang="en-US" sz="2000" dirty="0"/>
              <a:t> – System oriented. Performance metrics and measurements. Auditing the ETL Processes.</a:t>
            </a:r>
          </a:p>
        </p:txBody>
      </p:sp>
      <p:sp>
        <p:nvSpPr>
          <p:cNvPr id="4" name="Flowchart: Magnetic Disk 3"/>
          <p:cNvSpPr/>
          <p:nvPr/>
        </p:nvSpPr>
        <p:spPr>
          <a:xfrm>
            <a:off x="3735006" y="781883"/>
            <a:ext cx="1060729" cy="899808"/>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Metadata</a:t>
            </a:r>
            <a:endParaRPr lang="en-US" dirty="0"/>
          </a:p>
        </p:txBody>
      </p:sp>
    </p:spTree>
    <p:extLst>
      <p:ext uri="{BB962C8B-B14F-4D97-AF65-F5344CB8AC3E}">
        <p14:creationId xmlns:p14="http://schemas.microsoft.com/office/powerpoint/2010/main" val="36841778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Common TA's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32</a:t>
            </a:fld>
            <a:endParaRPr lang="en-US" dirty="0"/>
          </a:p>
        </p:txBody>
      </p:sp>
    </p:spTree>
    <p:extLst>
      <p:ext uri="{BB962C8B-B14F-4D97-AF65-F5344CB8AC3E}">
        <p14:creationId xmlns:p14="http://schemas.microsoft.com/office/powerpoint/2010/main" val="27967143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8375904" cy="1499616"/>
          </a:xfrm>
        </p:spPr>
        <p:txBody>
          <a:bodyPr vert="horz" lIns="91440" tIns="45720" rIns="91440" bIns="45720" rtlCol="0" anchor="ctr">
            <a:normAutofit/>
          </a:bodyPr>
          <a:lstStyle/>
          <a:p>
            <a:r>
              <a:rPr lang="en-US" dirty="0"/>
              <a:t>Common Technical Architectures</a:t>
            </a:r>
          </a:p>
        </p:txBody>
      </p:sp>
      <p:sp>
        <p:nvSpPr>
          <p:cNvPr id="3" name="Content Placeholder 2"/>
          <p:cNvSpPr>
            <a:spLocks noGrp="1"/>
          </p:cNvSpPr>
          <p:nvPr>
            <p:ph idx="1"/>
          </p:nvPr>
        </p:nvSpPr>
        <p:spPr>
          <a:xfrm>
            <a:off x="1235023" y="2295728"/>
            <a:ext cx="7290055" cy="4023360"/>
          </a:xfrm>
        </p:spPr>
        <p:txBody>
          <a:bodyPr>
            <a:normAutofit/>
          </a:bodyPr>
          <a:lstStyle/>
          <a:p>
            <a:pPr marL="385763" indent="-385763">
              <a:buFont typeface="+mj-lt"/>
              <a:buAutoNum type="arabicPeriod"/>
            </a:pPr>
            <a:r>
              <a:rPr lang="en-US" sz="2700" dirty="0"/>
              <a:t>Independent Data </a:t>
            </a:r>
            <a:r>
              <a:rPr lang="en-US" sz="2700" dirty="0" smtClean="0"/>
              <a:t>Marts</a:t>
            </a:r>
          </a:p>
          <a:p>
            <a:pPr marL="385763" indent="-385763">
              <a:buFont typeface="+mj-lt"/>
              <a:buAutoNum type="arabicPeriod"/>
            </a:pPr>
            <a:r>
              <a:rPr lang="en-US" sz="2700" dirty="0" smtClean="0"/>
              <a:t>Centralized</a:t>
            </a:r>
          </a:p>
          <a:p>
            <a:pPr marL="385763" indent="-385763">
              <a:buFont typeface="+mj-lt"/>
              <a:buAutoNum type="arabicPeriod"/>
            </a:pPr>
            <a:r>
              <a:rPr lang="en-US" sz="2700" dirty="0" smtClean="0"/>
              <a:t>Enterprise </a:t>
            </a:r>
            <a:r>
              <a:rPr lang="en-US" sz="2700" dirty="0"/>
              <a:t>Bus </a:t>
            </a:r>
            <a:r>
              <a:rPr lang="en-US" sz="2700" dirty="0" smtClean="0"/>
              <a:t>Architecture</a:t>
            </a:r>
            <a:endParaRPr lang="en-US" sz="2700" dirty="0"/>
          </a:p>
          <a:p>
            <a:pPr marL="559499" lvl="1" indent="-385763">
              <a:buFont typeface="+mj-lt"/>
              <a:buAutoNum type="arabicPeriod"/>
            </a:pPr>
            <a:r>
              <a:rPr lang="en-US" sz="2300" dirty="0"/>
              <a:t>With ODS (ODS + DDS)</a:t>
            </a:r>
          </a:p>
          <a:p>
            <a:pPr marL="385763" indent="-385763">
              <a:buFont typeface="+mj-lt"/>
              <a:buAutoNum type="arabicPeriod"/>
            </a:pPr>
            <a:r>
              <a:rPr lang="en-US" sz="2700" dirty="0" smtClean="0"/>
              <a:t>Hub </a:t>
            </a:r>
            <a:r>
              <a:rPr lang="en-US" sz="2700" dirty="0"/>
              <a:t>And </a:t>
            </a:r>
            <a:r>
              <a:rPr lang="en-US" sz="2700" dirty="0" smtClean="0"/>
              <a:t>Spoke</a:t>
            </a:r>
          </a:p>
          <a:p>
            <a:pPr marL="559499" lvl="1" indent="-385763">
              <a:buFont typeface="+mj-lt"/>
              <a:buAutoNum type="arabicPeriod"/>
            </a:pPr>
            <a:r>
              <a:rPr lang="en-US" sz="2300" dirty="0" smtClean="0"/>
              <a:t>With ODS</a:t>
            </a:r>
          </a:p>
          <a:p>
            <a:pPr marL="385763" indent="-385763">
              <a:buFont typeface="+mj-lt"/>
              <a:buAutoNum type="arabicPeriod"/>
            </a:pPr>
            <a:r>
              <a:rPr lang="en-US" sz="2700" dirty="0" smtClean="0"/>
              <a:t>Federated With ETL</a:t>
            </a:r>
          </a:p>
          <a:p>
            <a:pPr marL="559499" lvl="1" indent="-385763">
              <a:buFont typeface="+mj-lt"/>
              <a:buAutoNum type="arabicPeriod"/>
            </a:pPr>
            <a:r>
              <a:rPr lang="en-US" sz="2300" dirty="0" smtClean="0"/>
              <a:t>Federate with EII</a:t>
            </a:r>
            <a:endParaRPr lang="en-US" sz="2300" dirty="0"/>
          </a:p>
          <a:p>
            <a:pPr marL="385763" indent="-385763">
              <a:buFont typeface="+mj-lt"/>
              <a:buAutoNum type="arabicPeriod"/>
            </a:pPr>
            <a:endParaRPr lang="en-US" dirty="0"/>
          </a:p>
        </p:txBody>
      </p:sp>
      <p:sp>
        <p:nvSpPr>
          <p:cNvPr id="4" name="Down Arrow 3"/>
          <p:cNvSpPr/>
          <p:nvPr/>
        </p:nvSpPr>
        <p:spPr>
          <a:xfrm>
            <a:off x="262647" y="2295728"/>
            <a:ext cx="739302" cy="3560323"/>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smtClean="0"/>
              <a:t>COMPLEXITY</a:t>
            </a:r>
            <a:endParaRPr lang="en-US" sz="2000" b="1" dirty="0"/>
          </a:p>
        </p:txBody>
      </p:sp>
    </p:spTree>
    <p:extLst>
      <p:ext uri="{BB962C8B-B14F-4D97-AF65-F5344CB8AC3E}">
        <p14:creationId xmlns:p14="http://schemas.microsoft.com/office/powerpoint/2010/main" val="32539818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Independent Data Marts</a:t>
            </a:r>
            <a:endParaRPr lang="en-US" dirty="0"/>
          </a:p>
        </p:txBody>
      </p:sp>
      <p:sp>
        <p:nvSpPr>
          <p:cNvPr id="3" name="Content Placeholder 2"/>
          <p:cNvSpPr>
            <a:spLocks noGrp="1"/>
          </p:cNvSpPr>
          <p:nvPr>
            <p:ph idx="1"/>
          </p:nvPr>
        </p:nvSpPr>
        <p:spPr>
          <a:xfrm>
            <a:off x="486383" y="1941909"/>
            <a:ext cx="4885717" cy="4390797"/>
          </a:xfrm>
        </p:spPr>
        <p:txBody>
          <a:bodyPr>
            <a:normAutofit/>
          </a:bodyPr>
          <a:lstStyle/>
          <a:p>
            <a:pPr>
              <a:buFont typeface="Wingdings" panose="05000000000000000000" pitchFamily="2" charset="2"/>
              <a:buChar char="§"/>
            </a:pPr>
            <a:r>
              <a:rPr lang="en-US" dirty="0" smtClean="0"/>
              <a:t>Ad hoc “grassroots” technical architecture</a:t>
            </a:r>
          </a:p>
          <a:p>
            <a:pPr>
              <a:buFont typeface="Wingdings" panose="05000000000000000000" pitchFamily="2" charset="2"/>
              <a:buChar char="§"/>
            </a:pPr>
            <a:r>
              <a:rPr lang="en-US" dirty="0" smtClean="0"/>
              <a:t>Easy to get started with, difficult to scale.</a:t>
            </a:r>
          </a:p>
          <a:p>
            <a:pPr>
              <a:buFont typeface="Wingdings" panose="05000000000000000000" pitchFamily="2" charset="2"/>
              <a:buChar char="§"/>
            </a:pPr>
            <a:r>
              <a:rPr lang="en-US" dirty="0" smtClean="0"/>
              <a:t>Departmentalized, lacking enterprise focus.</a:t>
            </a:r>
          </a:p>
          <a:p>
            <a:pPr>
              <a:buFont typeface="Wingdings" panose="05000000000000000000" pitchFamily="2" charset="2"/>
              <a:buChar char="§"/>
            </a:pPr>
            <a:r>
              <a:rPr lang="en-US" dirty="0" smtClean="0"/>
              <a:t>No data consistency or data integration between data marts.</a:t>
            </a:r>
          </a:p>
          <a:p>
            <a:pPr>
              <a:buFont typeface="Wingdings" panose="05000000000000000000" pitchFamily="2" charset="2"/>
              <a:buChar char="§"/>
            </a:pPr>
            <a:r>
              <a:rPr lang="en-US" dirty="0" smtClean="0"/>
              <a:t>Data marts do not share dimensions</a:t>
            </a:r>
          </a:p>
          <a:p>
            <a:pPr>
              <a:buFont typeface="Wingdings" panose="05000000000000000000" pitchFamily="2" charset="2"/>
              <a:buChar char="§"/>
            </a:pPr>
            <a:r>
              <a:rPr lang="en-US" dirty="0" smtClean="0"/>
              <a:t>Data is sourced independently for each data mart.</a:t>
            </a:r>
            <a:endParaRPr lang="en-US" dirty="0"/>
          </a:p>
        </p:txBody>
      </p:sp>
      <p:sp>
        <p:nvSpPr>
          <p:cNvPr id="4" name="Flowchart: Magnetic Disk 3"/>
          <p:cNvSpPr/>
          <p:nvPr/>
        </p:nvSpPr>
        <p:spPr>
          <a:xfrm>
            <a:off x="7029450" y="3217859"/>
            <a:ext cx="733222" cy="984647"/>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50" dirty="0" smtClean="0"/>
              <a:t>Payroll</a:t>
            </a:r>
            <a:br>
              <a:rPr lang="en-US" sz="1350" dirty="0" smtClean="0"/>
            </a:br>
            <a:r>
              <a:rPr lang="en-US" sz="1350" dirty="0" smtClean="0"/>
              <a:t>DDS</a:t>
            </a:r>
            <a:endParaRPr lang="en-US" sz="1350" dirty="0"/>
          </a:p>
        </p:txBody>
      </p:sp>
      <p:sp>
        <p:nvSpPr>
          <p:cNvPr id="5" name="Flowchart: Magnetic Disk 4"/>
          <p:cNvSpPr/>
          <p:nvPr/>
        </p:nvSpPr>
        <p:spPr>
          <a:xfrm>
            <a:off x="6000750" y="4316806"/>
            <a:ext cx="914400" cy="809670"/>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50" dirty="0" smtClean="0"/>
              <a:t>Inventory</a:t>
            </a:r>
            <a:br>
              <a:rPr lang="en-US" sz="1350" dirty="0" smtClean="0"/>
            </a:br>
            <a:r>
              <a:rPr lang="en-US" sz="1350" dirty="0" smtClean="0"/>
              <a:t>DDS</a:t>
            </a:r>
            <a:endParaRPr lang="en-US" sz="1350" dirty="0"/>
          </a:p>
        </p:txBody>
      </p:sp>
      <p:sp>
        <p:nvSpPr>
          <p:cNvPr id="6" name="Flowchart: Magnetic Disk 5"/>
          <p:cNvSpPr/>
          <p:nvPr/>
        </p:nvSpPr>
        <p:spPr>
          <a:xfrm>
            <a:off x="7658100" y="4343399"/>
            <a:ext cx="971550" cy="783077"/>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50" dirty="0" smtClean="0"/>
              <a:t>Forecasting</a:t>
            </a:r>
            <a:br>
              <a:rPr lang="en-US" sz="1350" dirty="0" smtClean="0"/>
            </a:br>
            <a:r>
              <a:rPr lang="en-US" sz="1350" dirty="0" smtClean="0"/>
              <a:t>DDS</a:t>
            </a:r>
            <a:endParaRPr lang="en-US" sz="1350" dirty="0"/>
          </a:p>
        </p:txBody>
      </p:sp>
      <p:sp>
        <p:nvSpPr>
          <p:cNvPr id="7" name="Flowchart: Magnetic Disk 6"/>
          <p:cNvSpPr/>
          <p:nvPr/>
        </p:nvSpPr>
        <p:spPr>
          <a:xfrm>
            <a:off x="5686425" y="3373830"/>
            <a:ext cx="628650" cy="828675"/>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50" dirty="0" smtClean="0"/>
              <a:t>Sales</a:t>
            </a:r>
            <a:br>
              <a:rPr lang="en-US" sz="1350" dirty="0" smtClean="0"/>
            </a:br>
            <a:r>
              <a:rPr lang="en-US" sz="1350" dirty="0" smtClean="0"/>
              <a:t>DDS</a:t>
            </a:r>
            <a:endParaRPr lang="en-US" sz="1350" dirty="0"/>
          </a:p>
        </p:txBody>
      </p:sp>
      <p:sp>
        <p:nvSpPr>
          <p:cNvPr id="8" name="Rectangle 7"/>
          <p:cNvSpPr/>
          <p:nvPr/>
        </p:nvSpPr>
        <p:spPr>
          <a:xfrm>
            <a:off x="5686425" y="2125266"/>
            <a:ext cx="2828925" cy="4464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OLTP Source Systems</a:t>
            </a:r>
          </a:p>
        </p:txBody>
      </p:sp>
      <p:sp>
        <p:nvSpPr>
          <p:cNvPr id="9" name="Down Arrow 8"/>
          <p:cNvSpPr/>
          <p:nvPr/>
        </p:nvSpPr>
        <p:spPr>
          <a:xfrm>
            <a:off x="5886450" y="2686050"/>
            <a:ext cx="171450" cy="62865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10" name="Down Arrow 9"/>
          <p:cNvSpPr/>
          <p:nvPr/>
        </p:nvSpPr>
        <p:spPr>
          <a:xfrm>
            <a:off x="7258050" y="2686050"/>
            <a:ext cx="171450" cy="531809"/>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11" name="Down Arrow 10"/>
          <p:cNvSpPr/>
          <p:nvPr/>
        </p:nvSpPr>
        <p:spPr>
          <a:xfrm>
            <a:off x="6572250" y="2705288"/>
            <a:ext cx="171450" cy="149721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12" name="Down Arrow 11"/>
          <p:cNvSpPr/>
          <p:nvPr/>
        </p:nvSpPr>
        <p:spPr>
          <a:xfrm>
            <a:off x="8058150" y="2712644"/>
            <a:ext cx="171450" cy="149721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6890136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Centralized</a:t>
            </a:r>
            <a:endParaRPr lang="en-US" dirty="0"/>
          </a:p>
        </p:txBody>
      </p:sp>
      <p:sp>
        <p:nvSpPr>
          <p:cNvPr id="3" name="Content Placeholder 2"/>
          <p:cNvSpPr>
            <a:spLocks noGrp="1"/>
          </p:cNvSpPr>
          <p:nvPr>
            <p:ph idx="1"/>
          </p:nvPr>
        </p:nvSpPr>
        <p:spPr>
          <a:xfrm>
            <a:off x="628650" y="2226468"/>
            <a:ext cx="4400550" cy="4300791"/>
          </a:xfrm>
        </p:spPr>
        <p:txBody>
          <a:bodyPr>
            <a:normAutofit/>
          </a:bodyPr>
          <a:lstStyle/>
          <a:p>
            <a:pPr>
              <a:buFont typeface="Wingdings" panose="05000000000000000000" pitchFamily="2" charset="2"/>
              <a:buChar char="§"/>
            </a:pPr>
            <a:r>
              <a:rPr lang="en-US" dirty="0" smtClean="0"/>
              <a:t>Next step up from Independent Data Marts. </a:t>
            </a:r>
          </a:p>
          <a:p>
            <a:pPr>
              <a:buFont typeface="Wingdings" panose="05000000000000000000" pitchFamily="2" charset="2"/>
              <a:buChar char="§"/>
            </a:pPr>
            <a:r>
              <a:rPr lang="en-US" dirty="0" smtClean="0"/>
              <a:t>Data marts are consolidated into a single DDS. </a:t>
            </a:r>
          </a:p>
          <a:p>
            <a:pPr>
              <a:buFont typeface="Wingdings" panose="05000000000000000000" pitchFamily="2" charset="2"/>
              <a:buChar char="§"/>
            </a:pPr>
            <a:r>
              <a:rPr lang="en-US" dirty="0" smtClean="0"/>
              <a:t>There is still lack of integration among the Dimensions, and there are copies of dimension for each data mart which requires them.</a:t>
            </a:r>
          </a:p>
          <a:p>
            <a:pPr>
              <a:buFont typeface="Wingdings" panose="05000000000000000000" pitchFamily="2" charset="2"/>
              <a:buChar char="§"/>
            </a:pPr>
            <a:r>
              <a:rPr lang="en-US" dirty="0" smtClean="0"/>
              <a:t>More enterprise focus, but still no data consistency among data marts.</a:t>
            </a:r>
          </a:p>
          <a:p>
            <a:pPr>
              <a:buFont typeface="Arial" panose="020B0604020202020204" pitchFamily="34" charset="0"/>
              <a:buChar char="•"/>
            </a:pPr>
            <a:endParaRPr lang="en-US" dirty="0"/>
          </a:p>
        </p:txBody>
      </p:sp>
      <p:sp>
        <p:nvSpPr>
          <p:cNvPr id="4" name="Flowchart: Magnetic Disk 3"/>
          <p:cNvSpPr/>
          <p:nvPr/>
        </p:nvSpPr>
        <p:spPr>
          <a:xfrm>
            <a:off x="6786561" y="3112292"/>
            <a:ext cx="628650" cy="549474"/>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50" dirty="0"/>
              <a:t>Stage</a:t>
            </a:r>
          </a:p>
        </p:txBody>
      </p:sp>
      <p:sp>
        <p:nvSpPr>
          <p:cNvPr id="5" name="Flowchart: Magnetic Disk 4"/>
          <p:cNvSpPr/>
          <p:nvPr/>
        </p:nvSpPr>
        <p:spPr>
          <a:xfrm>
            <a:off x="5758774" y="4219700"/>
            <a:ext cx="2756576" cy="1908726"/>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DDS</a:t>
            </a:r>
            <a:r>
              <a:rPr lang="en-US" sz="1350" dirty="0" smtClean="0"/>
              <a:t/>
            </a:r>
            <a:br>
              <a:rPr lang="en-US" sz="1350" dirty="0" smtClean="0"/>
            </a:br>
            <a:r>
              <a:rPr lang="en-US" sz="1350" dirty="0" smtClean="0"/>
              <a:t>Product Dimension for Sales</a:t>
            </a:r>
          </a:p>
          <a:p>
            <a:pPr algn="ctr"/>
            <a:r>
              <a:rPr lang="en-US" sz="1350" dirty="0" smtClean="0"/>
              <a:t>Product Dimension for Inventory</a:t>
            </a:r>
            <a:endParaRPr lang="en-US" sz="1350" dirty="0"/>
          </a:p>
        </p:txBody>
      </p:sp>
      <p:sp>
        <p:nvSpPr>
          <p:cNvPr id="6" name="Rectangle 5"/>
          <p:cNvSpPr/>
          <p:nvPr/>
        </p:nvSpPr>
        <p:spPr>
          <a:xfrm>
            <a:off x="5686425" y="2125266"/>
            <a:ext cx="2828925" cy="4464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OLTP Source Systems</a:t>
            </a:r>
            <a:endParaRPr lang="en-US" sz="1400" dirty="0"/>
          </a:p>
        </p:txBody>
      </p:sp>
      <p:sp>
        <p:nvSpPr>
          <p:cNvPr id="8" name="Down Arrow 7"/>
          <p:cNvSpPr/>
          <p:nvPr/>
        </p:nvSpPr>
        <p:spPr>
          <a:xfrm>
            <a:off x="6890111" y="3779993"/>
            <a:ext cx="421551" cy="32148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9" name="Down Arrow 8"/>
          <p:cNvSpPr/>
          <p:nvPr/>
        </p:nvSpPr>
        <p:spPr>
          <a:xfrm>
            <a:off x="6890111" y="2672349"/>
            <a:ext cx="421551" cy="32148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9202395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5" y="585216"/>
            <a:ext cx="7821427" cy="1499616"/>
          </a:xfrm>
        </p:spPr>
        <p:txBody>
          <a:bodyPr/>
          <a:lstStyle/>
          <a:p>
            <a:r>
              <a:rPr lang="en-US" dirty="0" smtClean="0"/>
              <a:t>3. Enterprise Bus</a:t>
            </a:r>
            <a:endParaRPr lang="en-US" dirty="0"/>
          </a:p>
        </p:txBody>
      </p:sp>
      <p:sp>
        <p:nvSpPr>
          <p:cNvPr id="3" name="Content Placeholder 2"/>
          <p:cNvSpPr>
            <a:spLocks noGrp="1"/>
          </p:cNvSpPr>
          <p:nvPr>
            <p:ph idx="1"/>
          </p:nvPr>
        </p:nvSpPr>
        <p:spPr>
          <a:xfrm>
            <a:off x="628650" y="2226468"/>
            <a:ext cx="4731290" cy="4115965"/>
          </a:xfrm>
        </p:spPr>
        <p:txBody>
          <a:bodyPr>
            <a:normAutofit lnSpcReduction="10000"/>
          </a:bodyPr>
          <a:lstStyle/>
          <a:p>
            <a:pPr>
              <a:buFont typeface="Wingdings" panose="05000000000000000000" pitchFamily="2" charset="2"/>
              <a:buChar char="§"/>
            </a:pPr>
            <a:r>
              <a:rPr lang="en-US" dirty="0" smtClean="0"/>
              <a:t>Next step up from centralized.</a:t>
            </a:r>
          </a:p>
          <a:p>
            <a:pPr>
              <a:buFont typeface="Wingdings" panose="05000000000000000000" pitchFamily="2" charset="2"/>
              <a:buChar char="§"/>
            </a:pPr>
            <a:r>
              <a:rPr lang="en-US" dirty="0" smtClean="0"/>
              <a:t>Like centralized, all data marts in the DDS</a:t>
            </a:r>
          </a:p>
          <a:p>
            <a:pPr>
              <a:buFont typeface="Wingdings" panose="05000000000000000000" pitchFamily="2" charset="2"/>
              <a:buChar char="§"/>
            </a:pPr>
            <a:r>
              <a:rPr lang="en-US" dirty="0" smtClean="0"/>
              <a:t>Conformed Dimensions, meaning they are re-used across the data marts. Just a single dimension for master data.</a:t>
            </a:r>
          </a:p>
          <a:p>
            <a:pPr>
              <a:buFont typeface="Wingdings" panose="05000000000000000000" pitchFamily="2" charset="2"/>
              <a:buChar char="§"/>
            </a:pPr>
            <a:r>
              <a:rPr lang="en-US" dirty="0" smtClean="0"/>
              <a:t>Difficult to achieve as enterprise focus is required when building data marts.</a:t>
            </a:r>
          </a:p>
          <a:p>
            <a:pPr>
              <a:buFont typeface="Wingdings" panose="05000000000000000000" pitchFamily="2" charset="2"/>
              <a:buChar char="§"/>
            </a:pPr>
            <a:r>
              <a:rPr lang="en-US" dirty="0" smtClean="0"/>
              <a:t>This is the Kimball </a:t>
            </a:r>
            <a:r>
              <a:rPr lang="en-US" dirty="0"/>
              <a:t>Technical Architecture</a:t>
            </a:r>
          </a:p>
          <a:p>
            <a:pPr>
              <a:buFont typeface="Arial" panose="020B0604020202020204" pitchFamily="34" charset="0"/>
              <a:buChar char="•"/>
            </a:pPr>
            <a:endParaRPr lang="en-US" dirty="0"/>
          </a:p>
        </p:txBody>
      </p:sp>
      <p:sp>
        <p:nvSpPr>
          <p:cNvPr id="4" name="Flowchart: Magnetic Disk 3"/>
          <p:cNvSpPr/>
          <p:nvPr/>
        </p:nvSpPr>
        <p:spPr>
          <a:xfrm>
            <a:off x="6786561" y="3125386"/>
            <a:ext cx="628650" cy="549474"/>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50" dirty="0"/>
              <a:t>Stage</a:t>
            </a:r>
          </a:p>
        </p:txBody>
      </p:sp>
      <p:sp>
        <p:nvSpPr>
          <p:cNvPr id="6" name="Flowchart: Magnetic Disk 5"/>
          <p:cNvSpPr/>
          <p:nvPr/>
        </p:nvSpPr>
        <p:spPr>
          <a:xfrm>
            <a:off x="5856051" y="4228496"/>
            <a:ext cx="2568101" cy="1695649"/>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DDS</a:t>
            </a:r>
          </a:p>
          <a:p>
            <a:pPr algn="ctr"/>
            <a:r>
              <a:rPr lang="en-US" sz="1350" dirty="0" smtClean="0"/>
              <a:t>Single Product Dimension Shared between Sales and Inventory</a:t>
            </a:r>
            <a:endParaRPr lang="en-US" sz="1350" dirty="0"/>
          </a:p>
        </p:txBody>
      </p:sp>
      <p:sp>
        <p:nvSpPr>
          <p:cNvPr id="8" name="Rectangle 7"/>
          <p:cNvSpPr/>
          <p:nvPr/>
        </p:nvSpPr>
        <p:spPr>
          <a:xfrm>
            <a:off x="5686425" y="2125266"/>
            <a:ext cx="2828925" cy="4464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OLTP Source Systems</a:t>
            </a:r>
          </a:p>
        </p:txBody>
      </p:sp>
      <p:sp>
        <p:nvSpPr>
          <p:cNvPr id="13" name="Down Arrow 12"/>
          <p:cNvSpPr/>
          <p:nvPr/>
        </p:nvSpPr>
        <p:spPr>
          <a:xfrm>
            <a:off x="6890111" y="3772440"/>
            <a:ext cx="421551" cy="32148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9" name="Down Arrow 8"/>
          <p:cNvSpPr/>
          <p:nvPr/>
        </p:nvSpPr>
        <p:spPr>
          <a:xfrm>
            <a:off x="6890111" y="2706326"/>
            <a:ext cx="421551" cy="32148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29062102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5" y="585216"/>
            <a:ext cx="7821427" cy="1499616"/>
          </a:xfrm>
        </p:spPr>
        <p:txBody>
          <a:bodyPr/>
          <a:lstStyle/>
          <a:p>
            <a:r>
              <a:rPr lang="en-US" dirty="0" smtClean="0"/>
              <a:t>3.1 Enterprise Bus with ODS</a:t>
            </a:r>
            <a:endParaRPr lang="en-US" dirty="0"/>
          </a:p>
        </p:txBody>
      </p:sp>
      <p:sp>
        <p:nvSpPr>
          <p:cNvPr id="3" name="Content Placeholder 2"/>
          <p:cNvSpPr>
            <a:spLocks noGrp="1"/>
          </p:cNvSpPr>
          <p:nvPr>
            <p:ph idx="1"/>
          </p:nvPr>
        </p:nvSpPr>
        <p:spPr>
          <a:xfrm>
            <a:off x="628650" y="2226468"/>
            <a:ext cx="4731290" cy="4115965"/>
          </a:xfrm>
        </p:spPr>
        <p:txBody>
          <a:bodyPr>
            <a:normAutofit/>
          </a:bodyPr>
          <a:lstStyle/>
          <a:p>
            <a:pPr>
              <a:buFont typeface="Wingdings" panose="05000000000000000000" pitchFamily="2" charset="2"/>
              <a:buChar char="§"/>
            </a:pPr>
            <a:r>
              <a:rPr lang="en-US" dirty="0" smtClean="0"/>
              <a:t>Variation on Enterprise Bus includes </a:t>
            </a:r>
            <a:r>
              <a:rPr lang="en-US" dirty="0"/>
              <a:t>an ODS for reporting on current, consolidated data.</a:t>
            </a:r>
          </a:p>
          <a:p>
            <a:pPr>
              <a:buFont typeface="Wingdings" panose="05000000000000000000" pitchFamily="2" charset="2"/>
              <a:buChar char="§"/>
            </a:pPr>
            <a:r>
              <a:rPr lang="en-US" dirty="0" smtClean="0"/>
              <a:t>ODS and Stage if need be are the source of the DDS.</a:t>
            </a:r>
          </a:p>
          <a:p>
            <a:pPr>
              <a:buFont typeface="Wingdings" panose="05000000000000000000" pitchFamily="2" charset="2"/>
              <a:buChar char="§"/>
            </a:pPr>
            <a:r>
              <a:rPr lang="en-US" dirty="0" smtClean="0"/>
              <a:t>Conformed dimensions like Enterprise Bus.</a:t>
            </a:r>
          </a:p>
        </p:txBody>
      </p:sp>
      <p:sp>
        <p:nvSpPr>
          <p:cNvPr id="4" name="Flowchart: Magnetic Disk 3"/>
          <p:cNvSpPr/>
          <p:nvPr/>
        </p:nvSpPr>
        <p:spPr>
          <a:xfrm>
            <a:off x="6018076" y="3106374"/>
            <a:ext cx="628650" cy="549474"/>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50" dirty="0"/>
              <a:t>Stage</a:t>
            </a:r>
          </a:p>
        </p:txBody>
      </p:sp>
      <p:sp>
        <p:nvSpPr>
          <p:cNvPr id="6" name="Flowchart: Magnetic Disk 5"/>
          <p:cNvSpPr/>
          <p:nvPr/>
        </p:nvSpPr>
        <p:spPr>
          <a:xfrm>
            <a:off x="5816836" y="4290120"/>
            <a:ext cx="2568101" cy="1695649"/>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DDS</a:t>
            </a:r>
          </a:p>
          <a:p>
            <a:pPr algn="ctr"/>
            <a:r>
              <a:rPr lang="en-US" sz="1350" dirty="0" smtClean="0"/>
              <a:t>Single Product Dimension Shared between Sales and Inventory</a:t>
            </a:r>
            <a:endParaRPr lang="en-US" sz="1350" dirty="0"/>
          </a:p>
        </p:txBody>
      </p:sp>
      <p:sp>
        <p:nvSpPr>
          <p:cNvPr id="8" name="Rectangle 7"/>
          <p:cNvSpPr/>
          <p:nvPr/>
        </p:nvSpPr>
        <p:spPr>
          <a:xfrm>
            <a:off x="5686425" y="2125266"/>
            <a:ext cx="2828925" cy="4464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OLTP Source Systems</a:t>
            </a:r>
          </a:p>
        </p:txBody>
      </p:sp>
      <p:sp>
        <p:nvSpPr>
          <p:cNvPr id="13" name="Down Arrow 12"/>
          <p:cNvSpPr/>
          <p:nvPr/>
        </p:nvSpPr>
        <p:spPr>
          <a:xfrm>
            <a:off x="7606712" y="3803202"/>
            <a:ext cx="421551" cy="32148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9" name="Down Arrow 8"/>
          <p:cNvSpPr/>
          <p:nvPr/>
        </p:nvSpPr>
        <p:spPr>
          <a:xfrm>
            <a:off x="6121626" y="2687828"/>
            <a:ext cx="421551" cy="32148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10" name="Flowchart: Magnetic Disk 9"/>
          <p:cNvSpPr/>
          <p:nvPr/>
        </p:nvSpPr>
        <p:spPr>
          <a:xfrm>
            <a:off x="7503163" y="3106373"/>
            <a:ext cx="628650" cy="549474"/>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50" dirty="0" smtClean="0"/>
              <a:t>ODS</a:t>
            </a:r>
            <a:endParaRPr lang="en-US" sz="1350" dirty="0"/>
          </a:p>
        </p:txBody>
      </p:sp>
      <p:sp>
        <p:nvSpPr>
          <p:cNvPr id="11" name="Down Arrow 10"/>
          <p:cNvSpPr/>
          <p:nvPr/>
        </p:nvSpPr>
        <p:spPr>
          <a:xfrm rot="16200000">
            <a:off x="6890111" y="3220370"/>
            <a:ext cx="421551" cy="32148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12" name="Down Arrow 11"/>
          <p:cNvSpPr/>
          <p:nvPr/>
        </p:nvSpPr>
        <p:spPr>
          <a:xfrm>
            <a:off x="6121626" y="3790145"/>
            <a:ext cx="421551" cy="32148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32881231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Hub And Spoke</a:t>
            </a:r>
            <a:endParaRPr lang="en-US" dirty="0"/>
          </a:p>
        </p:txBody>
      </p:sp>
      <p:sp>
        <p:nvSpPr>
          <p:cNvPr id="3" name="Content Placeholder 2"/>
          <p:cNvSpPr>
            <a:spLocks noGrp="1"/>
          </p:cNvSpPr>
          <p:nvPr>
            <p:ph idx="1"/>
          </p:nvPr>
        </p:nvSpPr>
        <p:spPr>
          <a:xfrm>
            <a:off x="628650" y="1848255"/>
            <a:ext cx="4345808" cy="4649821"/>
          </a:xfrm>
        </p:spPr>
        <p:txBody>
          <a:bodyPr>
            <a:normAutofit lnSpcReduction="10000"/>
          </a:bodyPr>
          <a:lstStyle/>
          <a:p>
            <a:pPr>
              <a:buFont typeface="Wingdings" panose="05000000000000000000" pitchFamily="2" charset="2"/>
              <a:buChar char="§"/>
            </a:pPr>
            <a:r>
              <a:rPr lang="en-US" dirty="0" smtClean="0"/>
              <a:t>Next step up from Enterprise Bus</a:t>
            </a:r>
          </a:p>
          <a:p>
            <a:pPr>
              <a:buFont typeface="Wingdings" panose="05000000000000000000" pitchFamily="2" charset="2"/>
              <a:buChar char="§"/>
            </a:pPr>
            <a:r>
              <a:rPr lang="en-US" dirty="0" smtClean="0"/>
              <a:t>Data Sourced Systematically for "Single version of the Truth"</a:t>
            </a:r>
          </a:p>
          <a:p>
            <a:pPr>
              <a:buFont typeface="Wingdings" panose="05000000000000000000" pitchFamily="2" charset="2"/>
              <a:buChar char="§"/>
            </a:pPr>
            <a:r>
              <a:rPr lang="en-US" dirty="0" smtClean="0"/>
              <a:t>Dimensional Models in Data Marts are distributed and sourced from the NDS.</a:t>
            </a:r>
          </a:p>
          <a:p>
            <a:pPr>
              <a:buFont typeface="Wingdings" panose="05000000000000000000" pitchFamily="2" charset="2"/>
              <a:buChar char="§"/>
            </a:pPr>
            <a:r>
              <a:rPr lang="en-US" dirty="0" smtClean="0"/>
              <a:t>Added complexity of 3NF data but reduced complexity of conformed dimensions.</a:t>
            </a:r>
          </a:p>
          <a:p>
            <a:pPr>
              <a:buFont typeface="Wingdings" panose="05000000000000000000" pitchFamily="2" charset="2"/>
              <a:buChar char="§"/>
            </a:pPr>
            <a:r>
              <a:rPr lang="en-US" dirty="0" err="1"/>
              <a:t>Inmon</a:t>
            </a:r>
            <a:r>
              <a:rPr lang="en-US" dirty="0"/>
              <a:t> Technical </a:t>
            </a:r>
            <a:r>
              <a:rPr lang="en-US" dirty="0" smtClean="0"/>
              <a:t>Architecture</a:t>
            </a:r>
          </a:p>
          <a:p>
            <a:pPr>
              <a:buFont typeface="Wingdings" panose="05000000000000000000" pitchFamily="2" charset="2"/>
              <a:buChar char="§"/>
            </a:pPr>
            <a:r>
              <a:rPr lang="en-US" dirty="0" smtClean="0"/>
              <a:t>ODS can be added between stage and NDS just like with Enterprise bus.</a:t>
            </a:r>
          </a:p>
          <a:p>
            <a:pPr>
              <a:buFont typeface="Arial" panose="020B0604020202020204" pitchFamily="34" charset="0"/>
              <a:buChar char="•"/>
            </a:pPr>
            <a:endParaRPr lang="en-US" dirty="0"/>
          </a:p>
        </p:txBody>
      </p:sp>
      <p:sp>
        <p:nvSpPr>
          <p:cNvPr id="4" name="Flowchart: Magnetic Disk 3"/>
          <p:cNvSpPr/>
          <p:nvPr/>
        </p:nvSpPr>
        <p:spPr>
          <a:xfrm>
            <a:off x="6786562" y="3209146"/>
            <a:ext cx="628650" cy="549474"/>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50" dirty="0"/>
              <a:t>Stage</a:t>
            </a:r>
          </a:p>
        </p:txBody>
      </p:sp>
      <p:sp>
        <p:nvSpPr>
          <p:cNvPr id="5" name="Flowchart: Magnetic Disk 4"/>
          <p:cNvSpPr/>
          <p:nvPr/>
        </p:nvSpPr>
        <p:spPr>
          <a:xfrm>
            <a:off x="6400800" y="4279302"/>
            <a:ext cx="1350169" cy="1674026"/>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NDS</a:t>
            </a:r>
            <a:endParaRPr lang="en-US" dirty="0"/>
          </a:p>
        </p:txBody>
      </p:sp>
      <p:sp>
        <p:nvSpPr>
          <p:cNvPr id="6" name="Rectangle 5"/>
          <p:cNvSpPr/>
          <p:nvPr/>
        </p:nvSpPr>
        <p:spPr>
          <a:xfrm>
            <a:off x="5686425" y="2125266"/>
            <a:ext cx="2828925" cy="4464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OLTP Source Systems</a:t>
            </a:r>
          </a:p>
        </p:txBody>
      </p:sp>
      <p:sp>
        <p:nvSpPr>
          <p:cNvPr id="8" name="Down Arrow 7"/>
          <p:cNvSpPr/>
          <p:nvPr/>
        </p:nvSpPr>
        <p:spPr>
          <a:xfrm>
            <a:off x="6890111" y="3858221"/>
            <a:ext cx="421551" cy="32148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12" name="Flowchart: Magnetic Disk 11"/>
          <p:cNvSpPr/>
          <p:nvPr/>
        </p:nvSpPr>
        <p:spPr>
          <a:xfrm>
            <a:off x="5029200" y="3269804"/>
            <a:ext cx="914400" cy="1187895"/>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50" dirty="0" smtClean="0"/>
              <a:t>DDS</a:t>
            </a:r>
            <a:br>
              <a:rPr lang="en-US" sz="1350" dirty="0" smtClean="0"/>
            </a:br>
            <a:r>
              <a:rPr lang="en-US" sz="1350" dirty="0" smtClean="0"/>
              <a:t>Sales Data Mart</a:t>
            </a:r>
            <a:endParaRPr lang="en-US" sz="1350" dirty="0"/>
          </a:p>
        </p:txBody>
      </p:sp>
      <p:sp>
        <p:nvSpPr>
          <p:cNvPr id="13" name="Flowchart: Magnetic Disk 12"/>
          <p:cNvSpPr/>
          <p:nvPr/>
        </p:nvSpPr>
        <p:spPr>
          <a:xfrm>
            <a:off x="5074255" y="5057774"/>
            <a:ext cx="914400" cy="1216566"/>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50" dirty="0" smtClean="0"/>
              <a:t>DDS</a:t>
            </a:r>
            <a:br>
              <a:rPr lang="en-US" sz="1350" dirty="0" smtClean="0"/>
            </a:br>
            <a:r>
              <a:rPr lang="en-US" sz="1350" dirty="0" smtClean="0"/>
              <a:t>Inventory</a:t>
            </a:r>
            <a:br>
              <a:rPr lang="en-US" sz="1350" dirty="0" smtClean="0"/>
            </a:br>
            <a:r>
              <a:rPr lang="en-US" sz="1350" dirty="0" smtClean="0"/>
              <a:t>Data Mart</a:t>
            </a:r>
            <a:endParaRPr lang="en-US" sz="1350" dirty="0"/>
          </a:p>
        </p:txBody>
      </p:sp>
      <p:sp>
        <p:nvSpPr>
          <p:cNvPr id="14" name="Flowchart: Magnetic Disk 13"/>
          <p:cNvSpPr/>
          <p:nvPr/>
        </p:nvSpPr>
        <p:spPr>
          <a:xfrm>
            <a:off x="8149274" y="4142387"/>
            <a:ext cx="914400" cy="1301113"/>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50" dirty="0" smtClean="0"/>
              <a:t>DDS</a:t>
            </a:r>
            <a:br>
              <a:rPr lang="en-US" sz="1350" dirty="0" smtClean="0"/>
            </a:br>
            <a:r>
              <a:rPr lang="en-US" sz="1350" dirty="0" smtClean="0"/>
              <a:t>Forecast</a:t>
            </a:r>
            <a:br>
              <a:rPr lang="en-US" sz="1350" dirty="0" smtClean="0"/>
            </a:br>
            <a:r>
              <a:rPr lang="en-US" sz="1350" dirty="0" smtClean="0"/>
              <a:t>Data Mart</a:t>
            </a:r>
            <a:endParaRPr lang="en-US" sz="1350" dirty="0"/>
          </a:p>
        </p:txBody>
      </p:sp>
      <p:sp>
        <p:nvSpPr>
          <p:cNvPr id="15" name="Down Arrow 14"/>
          <p:cNvSpPr/>
          <p:nvPr/>
        </p:nvSpPr>
        <p:spPr>
          <a:xfrm rot="4846709">
            <a:off x="5958914" y="5057774"/>
            <a:ext cx="421551" cy="32148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16" name="Down Arrow 15"/>
          <p:cNvSpPr/>
          <p:nvPr/>
        </p:nvSpPr>
        <p:spPr>
          <a:xfrm rot="7817847">
            <a:off x="5951798" y="4303087"/>
            <a:ext cx="421551" cy="32148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17" name="Down Arrow 16"/>
          <p:cNvSpPr/>
          <p:nvPr/>
        </p:nvSpPr>
        <p:spPr>
          <a:xfrm rot="16016079">
            <a:off x="7766717" y="4677965"/>
            <a:ext cx="421551" cy="32148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18" name="Down Arrow 17"/>
          <p:cNvSpPr/>
          <p:nvPr/>
        </p:nvSpPr>
        <p:spPr>
          <a:xfrm>
            <a:off x="6865108" y="2727260"/>
            <a:ext cx="421551" cy="32148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34747780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Hub And Spoke with ODS</a:t>
            </a:r>
            <a:endParaRPr lang="en-US" dirty="0"/>
          </a:p>
        </p:txBody>
      </p:sp>
      <p:sp>
        <p:nvSpPr>
          <p:cNvPr id="3" name="Content Placeholder 2"/>
          <p:cNvSpPr>
            <a:spLocks noGrp="1"/>
          </p:cNvSpPr>
          <p:nvPr>
            <p:ph idx="1"/>
          </p:nvPr>
        </p:nvSpPr>
        <p:spPr>
          <a:xfrm>
            <a:off x="628650" y="1848255"/>
            <a:ext cx="4345808" cy="4649821"/>
          </a:xfrm>
        </p:spPr>
        <p:txBody>
          <a:bodyPr>
            <a:normAutofit/>
          </a:bodyPr>
          <a:lstStyle/>
          <a:p>
            <a:pPr>
              <a:buFont typeface="Wingdings" panose="05000000000000000000" pitchFamily="2" charset="2"/>
              <a:buChar char="§"/>
            </a:pPr>
            <a:r>
              <a:rPr lang="en-US" dirty="0" smtClean="0"/>
              <a:t>Full </a:t>
            </a:r>
            <a:r>
              <a:rPr lang="en-US" dirty="0" err="1" smtClean="0"/>
              <a:t>Inmon</a:t>
            </a:r>
            <a:r>
              <a:rPr lang="en-US" dirty="0" smtClean="0"/>
              <a:t> Corporate Information Factory</a:t>
            </a:r>
          </a:p>
          <a:p>
            <a:pPr>
              <a:buFont typeface="Wingdings" panose="05000000000000000000" pitchFamily="2" charset="2"/>
              <a:buChar char="§"/>
            </a:pPr>
            <a:r>
              <a:rPr lang="en-US" dirty="0" smtClean="0"/>
              <a:t>ODS is consolidated and current version of data.</a:t>
            </a:r>
          </a:p>
          <a:p>
            <a:pPr>
              <a:buFont typeface="Arial" panose="020B0604020202020204" pitchFamily="34" charset="0"/>
              <a:buChar char="•"/>
            </a:pPr>
            <a:r>
              <a:rPr lang="en-US" dirty="0" smtClean="0"/>
              <a:t>ODS is sourced from stage or the NDS</a:t>
            </a:r>
          </a:p>
          <a:p>
            <a:pPr>
              <a:buFont typeface="Arial" panose="020B0604020202020204" pitchFamily="34" charset="0"/>
              <a:buChar char="•"/>
            </a:pPr>
            <a:r>
              <a:rPr lang="en-US" dirty="0" smtClean="0"/>
              <a:t>ODS or Stage can populate the NDS</a:t>
            </a:r>
          </a:p>
          <a:p>
            <a:pPr>
              <a:buFont typeface="Arial" panose="020B0604020202020204" pitchFamily="34" charset="0"/>
              <a:buChar char="•"/>
            </a:pPr>
            <a:endParaRPr lang="en-US" dirty="0" smtClean="0"/>
          </a:p>
          <a:p>
            <a:pPr>
              <a:buFont typeface="Arial" panose="020B0604020202020204" pitchFamily="34" charset="0"/>
              <a:buChar char="•"/>
            </a:pPr>
            <a:endParaRPr lang="en-US" dirty="0"/>
          </a:p>
        </p:txBody>
      </p:sp>
      <p:sp>
        <p:nvSpPr>
          <p:cNvPr id="4" name="Flowchart: Magnetic Disk 3"/>
          <p:cNvSpPr/>
          <p:nvPr/>
        </p:nvSpPr>
        <p:spPr>
          <a:xfrm>
            <a:off x="6786562" y="3209146"/>
            <a:ext cx="628650" cy="549474"/>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50" dirty="0"/>
              <a:t>Stage</a:t>
            </a:r>
          </a:p>
        </p:txBody>
      </p:sp>
      <p:sp>
        <p:nvSpPr>
          <p:cNvPr id="5" name="Flowchart: Magnetic Disk 4"/>
          <p:cNvSpPr/>
          <p:nvPr/>
        </p:nvSpPr>
        <p:spPr>
          <a:xfrm>
            <a:off x="6400800" y="4279302"/>
            <a:ext cx="1350169" cy="1674026"/>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NDS</a:t>
            </a:r>
            <a:endParaRPr lang="en-US" dirty="0"/>
          </a:p>
        </p:txBody>
      </p:sp>
      <p:sp>
        <p:nvSpPr>
          <p:cNvPr id="6" name="Rectangle 5"/>
          <p:cNvSpPr/>
          <p:nvPr/>
        </p:nvSpPr>
        <p:spPr>
          <a:xfrm>
            <a:off x="5686425" y="2125266"/>
            <a:ext cx="2828925" cy="4464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OLTP Source Systems</a:t>
            </a:r>
          </a:p>
        </p:txBody>
      </p:sp>
      <p:sp>
        <p:nvSpPr>
          <p:cNvPr id="8" name="Down Arrow 7"/>
          <p:cNvSpPr/>
          <p:nvPr/>
        </p:nvSpPr>
        <p:spPr>
          <a:xfrm>
            <a:off x="6890111" y="3858221"/>
            <a:ext cx="421551" cy="32148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12" name="Flowchart: Magnetic Disk 11"/>
          <p:cNvSpPr/>
          <p:nvPr/>
        </p:nvSpPr>
        <p:spPr>
          <a:xfrm>
            <a:off x="5029200" y="3269804"/>
            <a:ext cx="914400" cy="1187895"/>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50" dirty="0" smtClean="0"/>
              <a:t>DDS</a:t>
            </a:r>
            <a:br>
              <a:rPr lang="en-US" sz="1350" dirty="0" smtClean="0"/>
            </a:br>
            <a:r>
              <a:rPr lang="en-US" sz="1350" dirty="0" smtClean="0"/>
              <a:t>Sales Data Mart</a:t>
            </a:r>
            <a:endParaRPr lang="en-US" sz="1350" dirty="0"/>
          </a:p>
        </p:txBody>
      </p:sp>
      <p:sp>
        <p:nvSpPr>
          <p:cNvPr id="13" name="Flowchart: Magnetic Disk 12"/>
          <p:cNvSpPr/>
          <p:nvPr/>
        </p:nvSpPr>
        <p:spPr>
          <a:xfrm>
            <a:off x="5074255" y="5057774"/>
            <a:ext cx="914400" cy="1216566"/>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50" dirty="0" smtClean="0"/>
              <a:t>DDS</a:t>
            </a:r>
            <a:br>
              <a:rPr lang="en-US" sz="1350" dirty="0" smtClean="0"/>
            </a:br>
            <a:r>
              <a:rPr lang="en-US" sz="1350" dirty="0" smtClean="0"/>
              <a:t>Inventory</a:t>
            </a:r>
            <a:br>
              <a:rPr lang="en-US" sz="1350" dirty="0" smtClean="0"/>
            </a:br>
            <a:r>
              <a:rPr lang="en-US" sz="1350" dirty="0" smtClean="0"/>
              <a:t>Data Mart</a:t>
            </a:r>
            <a:endParaRPr lang="en-US" sz="1350" dirty="0"/>
          </a:p>
        </p:txBody>
      </p:sp>
      <p:sp>
        <p:nvSpPr>
          <p:cNvPr id="14" name="Flowchart: Magnetic Disk 13"/>
          <p:cNvSpPr/>
          <p:nvPr/>
        </p:nvSpPr>
        <p:spPr>
          <a:xfrm>
            <a:off x="8149274" y="4142387"/>
            <a:ext cx="914400" cy="1301113"/>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50" dirty="0" smtClean="0"/>
              <a:t>DDS</a:t>
            </a:r>
            <a:br>
              <a:rPr lang="en-US" sz="1350" dirty="0" smtClean="0"/>
            </a:br>
            <a:r>
              <a:rPr lang="en-US" sz="1350" dirty="0" smtClean="0"/>
              <a:t>Forecast</a:t>
            </a:r>
            <a:br>
              <a:rPr lang="en-US" sz="1350" dirty="0" smtClean="0"/>
            </a:br>
            <a:r>
              <a:rPr lang="en-US" sz="1350" dirty="0" smtClean="0"/>
              <a:t>Data Mart</a:t>
            </a:r>
            <a:endParaRPr lang="en-US" sz="1350" dirty="0"/>
          </a:p>
        </p:txBody>
      </p:sp>
      <p:sp>
        <p:nvSpPr>
          <p:cNvPr id="15" name="Down Arrow 14"/>
          <p:cNvSpPr/>
          <p:nvPr/>
        </p:nvSpPr>
        <p:spPr>
          <a:xfrm rot="4846709">
            <a:off x="5958914" y="5057774"/>
            <a:ext cx="421551" cy="32148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16" name="Down Arrow 15"/>
          <p:cNvSpPr/>
          <p:nvPr/>
        </p:nvSpPr>
        <p:spPr>
          <a:xfrm rot="7817847">
            <a:off x="5951798" y="4303087"/>
            <a:ext cx="421551" cy="32148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17" name="Down Arrow 16"/>
          <p:cNvSpPr/>
          <p:nvPr/>
        </p:nvSpPr>
        <p:spPr>
          <a:xfrm rot="16016079">
            <a:off x="7766717" y="4677965"/>
            <a:ext cx="421551" cy="32148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18" name="Down Arrow 17"/>
          <p:cNvSpPr/>
          <p:nvPr/>
        </p:nvSpPr>
        <p:spPr>
          <a:xfrm>
            <a:off x="6865108" y="2727260"/>
            <a:ext cx="421551" cy="32148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19" name="Flowchart: Magnetic Disk 18"/>
          <p:cNvSpPr/>
          <p:nvPr/>
        </p:nvSpPr>
        <p:spPr>
          <a:xfrm>
            <a:off x="8149274" y="3185436"/>
            <a:ext cx="628650" cy="549474"/>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50" dirty="0" smtClean="0"/>
              <a:t>ODS</a:t>
            </a:r>
            <a:endParaRPr lang="en-US" sz="1350" dirty="0"/>
          </a:p>
        </p:txBody>
      </p:sp>
      <p:sp>
        <p:nvSpPr>
          <p:cNvPr id="20" name="Down Arrow 19"/>
          <p:cNvSpPr/>
          <p:nvPr/>
        </p:nvSpPr>
        <p:spPr>
          <a:xfrm rot="16200000">
            <a:off x="7536222" y="3299433"/>
            <a:ext cx="421551" cy="32148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7" name="Left-Right Arrow 6"/>
          <p:cNvSpPr/>
          <p:nvPr/>
        </p:nvSpPr>
        <p:spPr>
          <a:xfrm rot="18577687">
            <a:off x="7689670" y="3842959"/>
            <a:ext cx="554476" cy="350195"/>
          </a:xfrm>
          <a:prstGeom prst="lef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solidFill>
                <a:schemeClr val="dk1"/>
              </a:solidFill>
            </a:endParaRPr>
          </a:p>
        </p:txBody>
      </p:sp>
    </p:spTree>
    <p:extLst>
      <p:ext uri="{BB962C8B-B14F-4D97-AF65-F5344CB8AC3E}">
        <p14:creationId xmlns:p14="http://schemas.microsoft.com/office/powerpoint/2010/main" val="247042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68096" y="585216"/>
            <a:ext cx="7918704" cy="1499616"/>
          </a:xfrm>
        </p:spPr>
        <p:txBody>
          <a:bodyPr/>
          <a:lstStyle/>
          <a:p>
            <a:r>
              <a:rPr lang="en-US" dirty="0" smtClean="0"/>
              <a:t>Data Warehouse Architecture</a:t>
            </a:r>
            <a:endParaRPr lang="en-US" dirty="0"/>
          </a:p>
        </p:txBody>
      </p:sp>
      <p:sp>
        <p:nvSpPr>
          <p:cNvPr id="7" name="Text Placeholder 6"/>
          <p:cNvSpPr>
            <a:spLocks noGrp="1"/>
          </p:cNvSpPr>
          <p:nvPr>
            <p:ph type="body" idx="1"/>
          </p:nvPr>
        </p:nvSpPr>
        <p:spPr/>
        <p:txBody>
          <a:bodyPr/>
          <a:lstStyle/>
          <a:p>
            <a:r>
              <a:rPr lang="en-US" dirty="0" smtClean="0"/>
              <a:t>Technical Architecture</a:t>
            </a:r>
            <a:br>
              <a:rPr lang="en-US" dirty="0" smtClean="0"/>
            </a:br>
            <a:r>
              <a:rPr lang="en-US" dirty="0" smtClean="0"/>
              <a:t>(Data Flow Architecture)</a:t>
            </a:r>
            <a:endParaRPr lang="en-US" dirty="0"/>
          </a:p>
        </p:txBody>
      </p:sp>
      <p:sp>
        <p:nvSpPr>
          <p:cNvPr id="8" name="Content Placeholder 7"/>
          <p:cNvSpPr>
            <a:spLocks noGrp="1"/>
          </p:cNvSpPr>
          <p:nvPr>
            <p:ph sz="half" idx="2"/>
          </p:nvPr>
        </p:nvSpPr>
        <p:spPr>
          <a:xfrm>
            <a:off x="768096" y="2967788"/>
            <a:ext cx="3566160" cy="2236510"/>
          </a:xfrm>
        </p:spPr>
        <p:txBody>
          <a:bodyPr/>
          <a:lstStyle/>
          <a:p>
            <a:pPr>
              <a:buFont typeface="Arial" panose="020B0604020202020204" pitchFamily="34" charset="0"/>
              <a:buChar char="•"/>
            </a:pPr>
            <a:r>
              <a:rPr lang="en-US" dirty="0" smtClean="0"/>
              <a:t>How the data stores are arranged in the data warehouse and how data moves from data store to data store</a:t>
            </a:r>
          </a:p>
          <a:p>
            <a:pPr>
              <a:buFont typeface="Arial" panose="020B0604020202020204" pitchFamily="34" charset="0"/>
              <a:buChar char="•"/>
            </a:pPr>
            <a:r>
              <a:rPr lang="en-US" b="1" dirty="0" smtClean="0"/>
              <a:t>Logical Architecture</a:t>
            </a:r>
            <a:endParaRPr lang="en-US" b="1" dirty="0"/>
          </a:p>
        </p:txBody>
      </p:sp>
      <p:sp>
        <p:nvSpPr>
          <p:cNvPr id="9" name="Text Placeholder 8"/>
          <p:cNvSpPr>
            <a:spLocks noGrp="1"/>
          </p:cNvSpPr>
          <p:nvPr>
            <p:ph type="body" sz="quarter" idx="3"/>
          </p:nvPr>
        </p:nvSpPr>
        <p:spPr/>
        <p:txBody>
          <a:bodyPr/>
          <a:lstStyle/>
          <a:p>
            <a:r>
              <a:rPr lang="en-US" dirty="0" smtClean="0"/>
              <a:t>System Architecture</a:t>
            </a:r>
            <a:endParaRPr lang="en-US" dirty="0"/>
          </a:p>
        </p:txBody>
      </p:sp>
      <p:sp>
        <p:nvSpPr>
          <p:cNvPr id="10" name="Content Placeholder 9"/>
          <p:cNvSpPr>
            <a:spLocks noGrp="1"/>
          </p:cNvSpPr>
          <p:nvPr>
            <p:ph sz="quarter" idx="4"/>
          </p:nvPr>
        </p:nvSpPr>
        <p:spPr>
          <a:xfrm>
            <a:off x="4493166" y="2967788"/>
            <a:ext cx="3566160" cy="1944680"/>
          </a:xfrm>
        </p:spPr>
        <p:txBody>
          <a:bodyPr/>
          <a:lstStyle/>
          <a:p>
            <a:pPr>
              <a:buFont typeface="Arial" panose="020B0604020202020204" pitchFamily="34" charset="0"/>
              <a:buChar char="•"/>
            </a:pPr>
            <a:r>
              <a:rPr lang="en-US" dirty="0" smtClean="0"/>
              <a:t>Physical Configuration of Systems, Networks and Servers to support the Technical Architecture</a:t>
            </a:r>
          </a:p>
          <a:p>
            <a:pPr>
              <a:buFont typeface="Arial" panose="020B0604020202020204" pitchFamily="34" charset="0"/>
              <a:buChar char="•"/>
            </a:pPr>
            <a:r>
              <a:rPr lang="en-US" b="1" dirty="0" smtClean="0"/>
              <a:t>Physical Infrastructure</a:t>
            </a:r>
            <a:endParaRPr lang="en-US" b="1"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11" name="Flowchart: Magnetic Disk 10"/>
          <p:cNvSpPr/>
          <p:nvPr/>
        </p:nvSpPr>
        <p:spPr>
          <a:xfrm>
            <a:off x="369650" y="5369668"/>
            <a:ext cx="826852" cy="749030"/>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ERP</a:t>
            </a:r>
            <a:endParaRPr lang="en-US" dirty="0"/>
          </a:p>
        </p:txBody>
      </p:sp>
      <p:sp>
        <p:nvSpPr>
          <p:cNvPr id="12" name="Right Arrow 11"/>
          <p:cNvSpPr/>
          <p:nvPr/>
        </p:nvSpPr>
        <p:spPr>
          <a:xfrm>
            <a:off x="1381327" y="5418306"/>
            <a:ext cx="1284051" cy="651753"/>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ETL</a:t>
            </a:r>
            <a:endParaRPr lang="en-US" dirty="0"/>
          </a:p>
        </p:txBody>
      </p:sp>
      <p:sp>
        <p:nvSpPr>
          <p:cNvPr id="13" name="Flowchart: Magnetic Disk 12"/>
          <p:cNvSpPr/>
          <p:nvPr/>
        </p:nvSpPr>
        <p:spPr>
          <a:xfrm>
            <a:off x="2850203" y="5369667"/>
            <a:ext cx="826852" cy="749030"/>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DW</a:t>
            </a:r>
            <a:endParaRPr lang="en-US" dirty="0"/>
          </a:p>
        </p:txBody>
      </p:sp>
      <p:grpSp>
        <p:nvGrpSpPr>
          <p:cNvPr id="17" name="Group 16"/>
          <p:cNvGrpSpPr/>
          <p:nvPr/>
        </p:nvGrpSpPr>
        <p:grpSpPr>
          <a:xfrm>
            <a:off x="4159158" y="4955337"/>
            <a:ext cx="1620315" cy="1581996"/>
            <a:chOff x="4159158" y="4955337"/>
            <a:chExt cx="1620315" cy="1581996"/>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874" y="4955337"/>
              <a:ext cx="662882" cy="945392"/>
            </a:xfrm>
            <a:prstGeom prst="rect">
              <a:avLst/>
            </a:prstGeom>
          </p:spPr>
        </p:pic>
        <p:sp>
          <p:nvSpPr>
            <p:cNvPr id="16" name="TextBox 15"/>
            <p:cNvSpPr txBox="1"/>
            <p:nvPr/>
          </p:nvSpPr>
          <p:spPr>
            <a:xfrm>
              <a:off x="4159158" y="5891002"/>
              <a:ext cx="1620315" cy="646331"/>
            </a:xfrm>
            <a:prstGeom prst="rect">
              <a:avLst/>
            </a:prstGeom>
            <a:noFill/>
          </p:spPr>
          <p:txBody>
            <a:bodyPr wrap="none" rtlCol="0">
              <a:spAutoFit/>
            </a:bodyPr>
            <a:lstStyle/>
            <a:p>
              <a:r>
                <a:rPr lang="en-US" dirty="0" smtClean="0"/>
                <a:t>PeopleSoft</a:t>
              </a:r>
              <a:br>
                <a:rPr lang="en-US" dirty="0" smtClean="0"/>
              </a:br>
              <a:r>
                <a:rPr lang="en-US" dirty="0" smtClean="0"/>
                <a:t>ERP Oracle 12c</a:t>
              </a:r>
              <a:endParaRPr lang="en-US" dirty="0"/>
            </a:p>
          </p:txBody>
        </p:sp>
      </p:grpSp>
      <p:grpSp>
        <p:nvGrpSpPr>
          <p:cNvPr id="18" name="Group 17"/>
          <p:cNvGrpSpPr/>
          <p:nvPr/>
        </p:nvGrpSpPr>
        <p:grpSpPr>
          <a:xfrm>
            <a:off x="6742629" y="4909622"/>
            <a:ext cx="2236510" cy="1304997"/>
            <a:chOff x="4159158" y="4955337"/>
            <a:chExt cx="2236510" cy="1304997"/>
          </a:xfrm>
        </p:grpSpPr>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874" y="4955337"/>
              <a:ext cx="662882" cy="945392"/>
            </a:xfrm>
            <a:prstGeom prst="rect">
              <a:avLst/>
            </a:prstGeom>
          </p:spPr>
        </p:pic>
        <p:sp>
          <p:nvSpPr>
            <p:cNvPr id="20" name="TextBox 19"/>
            <p:cNvSpPr txBox="1"/>
            <p:nvPr/>
          </p:nvSpPr>
          <p:spPr>
            <a:xfrm>
              <a:off x="4159158" y="5891002"/>
              <a:ext cx="2236510" cy="369332"/>
            </a:xfrm>
            <a:prstGeom prst="rect">
              <a:avLst/>
            </a:prstGeom>
            <a:noFill/>
          </p:spPr>
          <p:txBody>
            <a:bodyPr wrap="none" rtlCol="0">
              <a:spAutoFit/>
            </a:bodyPr>
            <a:lstStyle/>
            <a:p>
              <a:r>
                <a:rPr lang="en-US" dirty="0" smtClean="0"/>
                <a:t>DW SQL Server 2012</a:t>
              </a:r>
              <a:endParaRPr lang="en-US" dirty="0"/>
            </a:p>
          </p:txBody>
        </p:sp>
      </p:grpSp>
      <p:cxnSp>
        <p:nvCxnSpPr>
          <p:cNvPr id="22" name="Straight Connector 21"/>
          <p:cNvCxnSpPr>
            <a:stCxn id="15" idx="3"/>
            <a:endCxn id="19" idx="1"/>
          </p:cNvCxnSpPr>
          <p:nvPr/>
        </p:nvCxnSpPr>
        <p:spPr>
          <a:xfrm flipV="1">
            <a:off x="5300756" y="5382318"/>
            <a:ext cx="1920589" cy="45715"/>
          </a:xfrm>
          <a:prstGeom prst="line">
            <a:avLst/>
          </a:prstGeom>
        </p:spPr>
        <p:style>
          <a:lnRef idx="1">
            <a:schemeClr val="accent4"/>
          </a:lnRef>
          <a:fillRef idx="0">
            <a:schemeClr val="accent4"/>
          </a:fillRef>
          <a:effectRef idx="0">
            <a:schemeClr val="accent4"/>
          </a:effectRef>
          <a:fontRef idx="minor">
            <a:schemeClr val="tx1"/>
          </a:fontRef>
        </p:style>
      </p:cxnSp>
      <p:sp>
        <p:nvSpPr>
          <p:cNvPr id="23" name="Plus 22"/>
          <p:cNvSpPr/>
          <p:nvPr/>
        </p:nvSpPr>
        <p:spPr>
          <a:xfrm>
            <a:off x="3888630" y="2338196"/>
            <a:ext cx="445626" cy="50583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73835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Yourself: Which TA?</a:t>
            </a:r>
            <a:endParaRPr lang="en-US" dirty="0"/>
          </a:p>
        </p:txBody>
      </p:sp>
      <p:sp>
        <p:nvSpPr>
          <p:cNvPr id="6" name="Content Placeholder 5"/>
          <p:cNvSpPr>
            <a:spLocks noGrp="1"/>
          </p:cNvSpPr>
          <p:nvPr>
            <p:ph sz="half" idx="1"/>
          </p:nvPr>
        </p:nvSpPr>
        <p:spPr/>
        <p:txBody>
          <a:bodyPr>
            <a:normAutofit fontScale="92500" lnSpcReduction="10000"/>
          </a:bodyPr>
          <a:lstStyle/>
          <a:p>
            <a:r>
              <a:rPr lang="en-US" dirty="0" smtClean="0"/>
              <a:t>Match the technical architecture to the example</a:t>
            </a:r>
          </a:p>
          <a:p>
            <a:pPr marL="457200" indent="-457200">
              <a:buFont typeface="+mj-lt"/>
              <a:buAutoNum type="arabicPeriod"/>
            </a:pPr>
            <a:r>
              <a:rPr lang="en-US" dirty="0" smtClean="0"/>
              <a:t>Hub and Spoke</a:t>
            </a:r>
          </a:p>
          <a:p>
            <a:pPr marL="457200" indent="-457200">
              <a:buFont typeface="+mj-lt"/>
              <a:buAutoNum type="arabicPeriod"/>
            </a:pPr>
            <a:r>
              <a:rPr lang="en-US" dirty="0" smtClean="0"/>
              <a:t>Independent Data Marts</a:t>
            </a:r>
          </a:p>
          <a:p>
            <a:pPr marL="457200" indent="-457200">
              <a:buFont typeface="+mj-lt"/>
              <a:buAutoNum type="arabicPeriod"/>
            </a:pPr>
            <a:r>
              <a:rPr lang="en-US" dirty="0" smtClean="0"/>
              <a:t>Enterprise Bus</a:t>
            </a:r>
          </a:p>
          <a:p>
            <a:pPr marL="457200" indent="-457200">
              <a:buFont typeface="+mj-lt"/>
              <a:buAutoNum type="arabicPeriod"/>
            </a:pPr>
            <a:r>
              <a:rPr lang="en-US" dirty="0" smtClean="0"/>
              <a:t>Centralized</a:t>
            </a:r>
            <a:endParaRPr lang="en-US" dirty="0"/>
          </a:p>
        </p:txBody>
      </p:sp>
      <p:sp>
        <p:nvSpPr>
          <p:cNvPr id="7" name="Content Placeholder 6"/>
          <p:cNvSpPr>
            <a:spLocks noGrp="1"/>
          </p:cNvSpPr>
          <p:nvPr>
            <p:ph sz="half" idx="2"/>
          </p:nvPr>
        </p:nvSpPr>
        <p:spPr>
          <a:xfrm>
            <a:off x="4491989" y="2286000"/>
            <a:ext cx="3834887" cy="4023360"/>
          </a:xfrm>
        </p:spPr>
        <p:txBody>
          <a:bodyPr>
            <a:normAutofit fontScale="92500" lnSpcReduction="10000"/>
          </a:bodyPr>
          <a:lstStyle/>
          <a:p>
            <a:r>
              <a:rPr lang="en-US" dirty="0" smtClean="0"/>
              <a:t>Example</a:t>
            </a:r>
          </a:p>
          <a:p>
            <a:pPr marL="457200" indent="-457200">
              <a:buFont typeface="+mj-lt"/>
              <a:buAutoNum type="alphaUcPeriod"/>
            </a:pPr>
            <a:r>
              <a:rPr lang="en-US" dirty="0" smtClean="0"/>
              <a:t>Data Marts distributed over the enterprise</a:t>
            </a:r>
          </a:p>
          <a:p>
            <a:pPr marL="457200" indent="-457200">
              <a:buFont typeface="+mj-lt"/>
              <a:buAutoNum type="alphaUcPeriod"/>
            </a:pPr>
            <a:r>
              <a:rPr lang="en-US" dirty="0" smtClean="0"/>
              <a:t>Data Marts distributed over the enterprise with a single normalized data store</a:t>
            </a:r>
          </a:p>
          <a:p>
            <a:pPr marL="457200" indent="-457200">
              <a:buFont typeface="+mj-lt"/>
              <a:buAutoNum type="alphaUcPeriod"/>
            </a:pPr>
            <a:r>
              <a:rPr lang="en-US" dirty="0" smtClean="0"/>
              <a:t>A single dimensional data store with conformed dimensions</a:t>
            </a:r>
          </a:p>
          <a:p>
            <a:pPr marL="457200" indent="-457200">
              <a:buFont typeface="+mj-lt"/>
              <a:buAutoNum type="alphaUcPeriod"/>
            </a:pPr>
            <a:r>
              <a:rPr lang="en-US" dirty="0" smtClean="0"/>
              <a:t>A single dimensional data store without conformed dimensions. </a:t>
            </a:r>
          </a:p>
          <a:p>
            <a:pPr marL="457200" indent="-457200">
              <a:buFont typeface="+mj-lt"/>
              <a:buAutoNum type="alphaUcPeriod"/>
            </a:pPr>
            <a:endParaRPr lang="en-US"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40</a:t>
            </a:fld>
            <a:endParaRPr lang="en-US" dirty="0"/>
          </a:p>
        </p:txBody>
      </p:sp>
    </p:spTree>
    <p:extLst>
      <p:ext uri="{BB962C8B-B14F-4D97-AF65-F5344CB8AC3E}">
        <p14:creationId xmlns:p14="http://schemas.microsoft.com/office/powerpoint/2010/main" val="12696149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With ETL</a:t>
            </a:r>
            <a:endParaRPr lang="en-US" dirty="0"/>
          </a:p>
        </p:txBody>
      </p:sp>
      <p:sp>
        <p:nvSpPr>
          <p:cNvPr id="3" name="Content Placeholder 2"/>
          <p:cNvSpPr>
            <a:spLocks noGrp="1"/>
          </p:cNvSpPr>
          <p:nvPr>
            <p:ph idx="1"/>
          </p:nvPr>
        </p:nvSpPr>
        <p:spPr>
          <a:xfrm>
            <a:off x="628650" y="2226469"/>
            <a:ext cx="4972050" cy="4252152"/>
          </a:xfrm>
        </p:spPr>
        <p:txBody>
          <a:bodyPr/>
          <a:lstStyle/>
          <a:p>
            <a:pPr>
              <a:buFont typeface="Wingdings" panose="05000000000000000000" pitchFamily="2" charset="2"/>
              <a:buChar char="§"/>
            </a:pPr>
            <a:r>
              <a:rPr lang="en-US" dirty="0" smtClean="0"/>
              <a:t>Most Complex Technical Architecture</a:t>
            </a:r>
          </a:p>
          <a:p>
            <a:pPr>
              <a:buFont typeface="Wingdings" panose="05000000000000000000" pitchFamily="2" charset="2"/>
              <a:buChar char="§"/>
            </a:pPr>
            <a:r>
              <a:rPr lang="en-US" dirty="0" smtClean="0"/>
              <a:t>Cases where you have several data warehouses, such as through mergers and acquisitions.</a:t>
            </a:r>
          </a:p>
          <a:p>
            <a:pPr>
              <a:buFont typeface="Wingdings" panose="05000000000000000000" pitchFamily="2" charset="2"/>
              <a:buChar char="§"/>
            </a:pPr>
            <a:r>
              <a:rPr lang="en-US" dirty="0" smtClean="0"/>
              <a:t>ETL Unifies disparate sources into a single Federated Data Warehouse</a:t>
            </a:r>
          </a:p>
          <a:p>
            <a:pPr>
              <a:buFont typeface="Wingdings" panose="05000000000000000000" pitchFamily="2" charset="2"/>
              <a:buChar char="§"/>
            </a:pPr>
            <a:r>
              <a:rPr lang="en-US" dirty="0" smtClean="0"/>
              <a:t>Used to integrate existing Data Marts, Warehouses and legacy applications into a single logical data warehouse.</a:t>
            </a:r>
          </a:p>
          <a:p>
            <a:pPr marL="0" indent="0">
              <a:buNone/>
            </a:pPr>
            <a:endParaRPr lang="en-US" dirty="0" smtClean="0"/>
          </a:p>
        </p:txBody>
      </p:sp>
      <p:sp>
        <p:nvSpPr>
          <p:cNvPr id="4" name="Flowchart: Magnetic Disk 3"/>
          <p:cNvSpPr/>
          <p:nvPr/>
        </p:nvSpPr>
        <p:spPr>
          <a:xfrm>
            <a:off x="6932948" y="4923222"/>
            <a:ext cx="971550" cy="120015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DW3</a:t>
            </a:r>
            <a:endParaRPr lang="en-US" sz="1350" dirty="0"/>
          </a:p>
        </p:txBody>
      </p:sp>
      <p:sp>
        <p:nvSpPr>
          <p:cNvPr id="5" name="Flowchart: Magnetic Disk 4"/>
          <p:cNvSpPr/>
          <p:nvPr/>
        </p:nvSpPr>
        <p:spPr>
          <a:xfrm>
            <a:off x="8085327" y="5040214"/>
            <a:ext cx="864434" cy="549474"/>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DW2</a:t>
            </a:r>
            <a:endParaRPr lang="en-US" sz="1350" dirty="0"/>
          </a:p>
        </p:txBody>
      </p:sp>
      <p:sp>
        <p:nvSpPr>
          <p:cNvPr id="6" name="Flowchart: Magnetic Disk 5"/>
          <p:cNvSpPr/>
          <p:nvPr/>
        </p:nvSpPr>
        <p:spPr>
          <a:xfrm>
            <a:off x="5528286" y="4972051"/>
            <a:ext cx="1071563" cy="685800"/>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DW1</a:t>
            </a:r>
            <a:endParaRPr lang="en-US" sz="1350" dirty="0"/>
          </a:p>
        </p:txBody>
      </p:sp>
      <p:sp>
        <p:nvSpPr>
          <p:cNvPr id="10" name="Flowchart: Magnetic Disk 9"/>
          <p:cNvSpPr/>
          <p:nvPr/>
        </p:nvSpPr>
        <p:spPr>
          <a:xfrm>
            <a:off x="6819848" y="2542490"/>
            <a:ext cx="1071563" cy="685800"/>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FDW</a:t>
            </a:r>
            <a:endParaRPr lang="en-US" sz="1350" dirty="0"/>
          </a:p>
        </p:txBody>
      </p:sp>
      <p:sp>
        <p:nvSpPr>
          <p:cNvPr id="11" name="Rectangle 10"/>
          <p:cNvSpPr/>
          <p:nvPr/>
        </p:nvSpPr>
        <p:spPr>
          <a:xfrm>
            <a:off x="6526164" y="3871266"/>
            <a:ext cx="1658934" cy="4464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ETL</a:t>
            </a:r>
            <a:endParaRPr lang="en-US" sz="1400" dirty="0"/>
          </a:p>
        </p:txBody>
      </p:sp>
      <p:sp>
        <p:nvSpPr>
          <p:cNvPr id="12" name="Down Arrow 11"/>
          <p:cNvSpPr/>
          <p:nvPr/>
        </p:nvSpPr>
        <p:spPr>
          <a:xfrm rot="10800000">
            <a:off x="7207946" y="4374523"/>
            <a:ext cx="421551" cy="472574"/>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13" name="Down Arrow 12"/>
          <p:cNvSpPr/>
          <p:nvPr/>
        </p:nvSpPr>
        <p:spPr>
          <a:xfrm rot="13084125">
            <a:off x="6167398" y="4289800"/>
            <a:ext cx="421551" cy="657987"/>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14" name="Down Arrow 13"/>
          <p:cNvSpPr/>
          <p:nvPr/>
        </p:nvSpPr>
        <p:spPr>
          <a:xfrm rot="8581250">
            <a:off x="8015307" y="4324196"/>
            <a:ext cx="421551" cy="60466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15" name="Down Arrow 14"/>
          <p:cNvSpPr/>
          <p:nvPr/>
        </p:nvSpPr>
        <p:spPr>
          <a:xfrm rot="10800000">
            <a:off x="7144853" y="3296058"/>
            <a:ext cx="421551" cy="472574"/>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16" name="Flowchart: Terminator 15"/>
          <p:cNvSpPr/>
          <p:nvPr/>
        </p:nvSpPr>
        <p:spPr>
          <a:xfrm>
            <a:off x="6625927" y="1526660"/>
            <a:ext cx="1459400" cy="45387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Applications</a:t>
            </a:r>
            <a:endParaRPr lang="en-US" dirty="0"/>
          </a:p>
        </p:txBody>
      </p:sp>
      <p:sp>
        <p:nvSpPr>
          <p:cNvPr id="17" name="Down Arrow 16"/>
          <p:cNvSpPr/>
          <p:nvPr/>
        </p:nvSpPr>
        <p:spPr>
          <a:xfrm rot="10800000">
            <a:off x="7144852" y="2018599"/>
            <a:ext cx="421551" cy="472574"/>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39676101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With EII</a:t>
            </a:r>
            <a:endParaRPr lang="en-US" dirty="0"/>
          </a:p>
        </p:txBody>
      </p:sp>
      <p:sp>
        <p:nvSpPr>
          <p:cNvPr id="3" name="Content Placeholder 2"/>
          <p:cNvSpPr>
            <a:spLocks noGrp="1"/>
          </p:cNvSpPr>
          <p:nvPr>
            <p:ph idx="1"/>
          </p:nvPr>
        </p:nvSpPr>
        <p:spPr>
          <a:xfrm>
            <a:off x="628650" y="2226469"/>
            <a:ext cx="4972050" cy="4252152"/>
          </a:xfrm>
        </p:spPr>
        <p:txBody>
          <a:bodyPr>
            <a:normAutofit/>
          </a:bodyPr>
          <a:lstStyle/>
          <a:p>
            <a:pPr>
              <a:buFont typeface="Wingdings" panose="05000000000000000000" pitchFamily="2" charset="2"/>
              <a:buChar char="§"/>
            </a:pPr>
            <a:r>
              <a:rPr lang="en-US" dirty="0" smtClean="0"/>
              <a:t>EII = Enterprise Application Integration</a:t>
            </a:r>
          </a:p>
          <a:p>
            <a:pPr>
              <a:buFont typeface="Wingdings" panose="05000000000000000000" pitchFamily="2" charset="2"/>
              <a:buChar char="§"/>
            </a:pPr>
            <a:r>
              <a:rPr lang="en-US" dirty="0" smtClean="0"/>
              <a:t>Federation is achieved through the EII application, or by building your own services. </a:t>
            </a:r>
          </a:p>
          <a:p>
            <a:pPr>
              <a:buFont typeface="Wingdings" panose="05000000000000000000" pitchFamily="2" charset="2"/>
              <a:buChar char="§"/>
            </a:pPr>
            <a:r>
              <a:rPr lang="en-US" dirty="0" smtClean="0"/>
              <a:t>Outputs are aggregated on the fly so there is no need to consolidate data into a single data warehouse. </a:t>
            </a:r>
          </a:p>
          <a:p>
            <a:pPr marL="0" indent="0">
              <a:buNone/>
            </a:pPr>
            <a:endParaRPr lang="en-US" dirty="0" smtClean="0"/>
          </a:p>
        </p:txBody>
      </p:sp>
      <p:sp>
        <p:nvSpPr>
          <p:cNvPr id="10" name="Flowchart: Magnetic Disk 9"/>
          <p:cNvSpPr/>
          <p:nvPr/>
        </p:nvSpPr>
        <p:spPr>
          <a:xfrm>
            <a:off x="6932948" y="4923222"/>
            <a:ext cx="971550" cy="120015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DW3</a:t>
            </a:r>
            <a:endParaRPr lang="en-US" sz="1350" dirty="0"/>
          </a:p>
        </p:txBody>
      </p:sp>
      <p:sp>
        <p:nvSpPr>
          <p:cNvPr id="11" name="Flowchart: Magnetic Disk 10"/>
          <p:cNvSpPr/>
          <p:nvPr/>
        </p:nvSpPr>
        <p:spPr>
          <a:xfrm>
            <a:off x="8085328" y="5040214"/>
            <a:ext cx="864434" cy="549474"/>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DW2</a:t>
            </a:r>
            <a:endParaRPr lang="en-US" sz="1600" dirty="0"/>
          </a:p>
        </p:txBody>
      </p:sp>
      <p:sp>
        <p:nvSpPr>
          <p:cNvPr id="12" name="Flowchart: Magnetic Disk 11"/>
          <p:cNvSpPr/>
          <p:nvPr/>
        </p:nvSpPr>
        <p:spPr>
          <a:xfrm>
            <a:off x="5528286" y="4972051"/>
            <a:ext cx="1071563" cy="685800"/>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DW1</a:t>
            </a:r>
            <a:endParaRPr lang="en-US" sz="1350" dirty="0"/>
          </a:p>
        </p:txBody>
      </p:sp>
      <p:sp>
        <p:nvSpPr>
          <p:cNvPr id="14" name="Rectangle 13"/>
          <p:cNvSpPr/>
          <p:nvPr/>
        </p:nvSpPr>
        <p:spPr>
          <a:xfrm>
            <a:off x="6526164" y="3871266"/>
            <a:ext cx="1658934" cy="4464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EII</a:t>
            </a:r>
            <a:endParaRPr lang="en-US" dirty="0"/>
          </a:p>
        </p:txBody>
      </p:sp>
      <p:sp>
        <p:nvSpPr>
          <p:cNvPr id="15" name="Down Arrow 14"/>
          <p:cNvSpPr/>
          <p:nvPr/>
        </p:nvSpPr>
        <p:spPr>
          <a:xfrm rot="10800000">
            <a:off x="7207946" y="4374523"/>
            <a:ext cx="421551" cy="472574"/>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16" name="Down Arrow 15"/>
          <p:cNvSpPr/>
          <p:nvPr/>
        </p:nvSpPr>
        <p:spPr>
          <a:xfrm rot="13084125">
            <a:off x="6167398" y="4289800"/>
            <a:ext cx="421551" cy="657987"/>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17" name="Down Arrow 16"/>
          <p:cNvSpPr/>
          <p:nvPr/>
        </p:nvSpPr>
        <p:spPr>
          <a:xfrm rot="8581250">
            <a:off x="8015307" y="4324196"/>
            <a:ext cx="421551" cy="60466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18" name="Down Arrow 17"/>
          <p:cNvSpPr/>
          <p:nvPr/>
        </p:nvSpPr>
        <p:spPr>
          <a:xfrm rot="10800000">
            <a:off x="7144853" y="3296058"/>
            <a:ext cx="421551" cy="472574"/>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19" name="Flowchart: Terminator 18"/>
          <p:cNvSpPr/>
          <p:nvPr/>
        </p:nvSpPr>
        <p:spPr>
          <a:xfrm>
            <a:off x="6625928" y="2675802"/>
            <a:ext cx="1459400" cy="45387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Applications</a:t>
            </a:r>
            <a:endParaRPr lang="en-US" dirty="0"/>
          </a:p>
        </p:txBody>
      </p:sp>
    </p:spTree>
    <p:extLst>
      <p:ext uri="{BB962C8B-B14F-4D97-AF65-F5344CB8AC3E}">
        <p14:creationId xmlns:p14="http://schemas.microsoft.com/office/powerpoint/2010/main" val="7968331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Yourself: Federated</a:t>
            </a:r>
            <a:endParaRPr lang="en-US" dirty="0"/>
          </a:p>
        </p:txBody>
      </p:sp>
      <p:sp>
        <p:nvSpPr>
          <p:cNvPr id="3" name="Content Placeholder 2"/>
          <p:cNvSpPr>
            <a:spLocks noGrp="1"/>
          </p:cNvSpPr>
          <p:nvPr>
            <p:ph idx="1"/>
          </p:nvPr>
        </p:nvSpPr>
        <p:spPr/>
        <p:txBody>
          <a:bodyPr>
            <a:normAutofit/>
          </a:bodyPr>
          <a:lstStyle/>
          <a:p>
            <a:r>
              <a:rPr lang="en-US" sz="2800" dirty="0" smtClean="0"/>
              <a:t>If you had to federate a data warehouse, what do you think are the pros / cons of the ETL and EII approaches?</a:t>
            </a:r>
            <a:endParaRPr lang="en-US" sz="2800"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43</a:t>
            </a:fld>
            <a:endParaRPr lang="en-US" dirty="0"/>
          </a:p>
        </p:txBody>
      </p:sp>
    </p:spTree>
    <p:extLst>
      <p:ext uri="{BB962C8B-B14F-4D97-AF65-F5344CB8AC3E}">
        <p14:creationId xmlns:p14="http://schemas.microsoft.com/office/powerpoint/2010/main" val="17643945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Section: Corporate Information Factory</a:t>
            </a:r>
            <a:endParaRPr lang="en-US" dirty="0"/>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44</a:t>
            </a:fld>
            <a:endParaRPr lang="en-US" dirty="0"/>
          </a:p>
        </p:txBody>
      </p:sp>
    </p:spTree>
    <p:extLst>
      <p:ext uri="{BB962C8B-B14F-4D97-AF65-F5344CB8AC3E}">
        <p14:creationId xmlns:p14="http://schemas.microsoft.com/office/powerpoint/2010/main" val="7065773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99070" y="800100"/>
            <a:ext cx="5848865" cy="914400"/>
          </a:xfrm>
        </p:spPr>
        <p:txBody>
          <a:bodyPr>
            <a:normAutofit fontScale="90000"/>
          </a:bodyPr>
          <a:lstStyle/>
          <a:p>
            <a:r>
              <a:rPr lang="en-US" dirty="0" err="1" smtClean="0"/>
              <a:t>Inmon's</a:t>
            </a:r>
            <a:r>
              <a:rPr lang="en-US" dirty="0" smtClean="0"/>
              <a:t> Corporate Information Factory</a:t>
            </a:r>
            <a:endParaRPr lang="en-US" dirty="0"/>
          </a:p>
        </p:txBody>
      </p:sp>
      <p:pic>
        <p:nvPicPr>
          <p:cNvPr id="1026" name="Picture 2" descr="http://inmoncif.com/inmoncif-old/www/library/articles/images/artcifco_fig01.GIF"/>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4125"/>
          <a:stretch/>
        </p:blipFill>
        <p:spPr bwMode="auto">
          <a:xfrm>
            <a:off x="1885951" y="1886464"/>
            <a:ext cx="5367130" cy="399731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885950" y="4624814"/>
            <a:ext cx="3234459" cy="738664"/>
          </a:xfrm>
          <a:prstGeom prst="rect">
            <a:avLst/>
          </a:prstGeom>
          <a:noFill/>
        </p:spPr>
        <p:txBody>
          <a:bodyPr wrap="square" rtlCol="0">
            <a:spAutoFit/>
          </a:bodyPr>
          <a:lstStyle/>
          <a:p>
            <a:r>
              <a:rPr lang="en-US" sz="2100" b="1" dirty="0">
                <a:effectLst>
                  <a:outerShdw blurRad="38100" dist="38100" dir="2700000" algn="tl">
                    <a:srgbClr val="000000">
                      <a:alpha val="43137"/>
                    </a:srgbClr>
                  </a:outerShdw>
                </a:effectLst>
              </a:rPr>
              <a:t>The CIF is a </a:t>
            </a:r>
          </a:p>
          <a:p>
            <a:r>
              <a:rPr lang="en-US" sz="2100" b="1" dirty="0">
                <a:effectLst>
                  <a:outerShdw blurRad="38100" dist="38100" dir="2700000" algn="tl">
                    <a:srgbClr val="000000">
                      <a:alpha val="43137"/>
                    </a:srgbClr>
                  </a:outerShdw>
                </a:effectLst>
              </a:rPr>
              <a:t>reference architecture </a:t>
            </a:r>
          </a:p>
        </p:txBody>
      </p:sp>
    </p:spTree>
    <p:extLst>
      <p:ext uri="{BB962C8B-B14F-4D97-AF65-F5344CB8AC3E}">
        <p14:creationId xmlns:p14="http://schemas.microsoft.com/office/powerpoint/2010/main" val="15695025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5900" y="857250"/>
            <a:ext cx="6172200" cy="857250"/>
          </a:xfrm>
        </p:spPr>
        <p:txBody>
          <a:bodyPr/>
          <a:lstStyle/>
          <a:p>
            <a:r>
              <a:rPr lang="en-US" sz="3600" dirty="0"/>
              <a:t>Understanding the Diagram</a:t>
            </a:r>
          </a:p>
        </p:txBody>
      </p:sp>
      <p:pic>
        <p:nvPicPr>
          <p:cNvPr id="1026" name="Picture 2" descr="http://inmoncif.com/inmoncif-old/www/library/articles/images/artcifco_fig01.GIF"/>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85951" y="1714500"/>
            <a:ext cx="5367130" cy="416927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885950" y="4624814"/>
            <a:ext cx="3234459" cy="738664"/>
          </a:xfrm>
          <a:prstGeom prst="rect">
            <a:avLst/>
          </a:prstGeom>
          <a:noFill/>
        </p:spPr>
        <p:txBody>
          <a:bodyPr wrap="square" rtlCol="0">
            <a:spAutoFit/>
          </a:bodyPr>
          <a:lstStyle/>
          <a:p>
            <a:r>
              <a:rPr lang="en-US" sz="2100" b="1" dirty="0">
                <a:effectLst>
                  <a:outerShdw blurRad="38100" dist="38100" dir="2700000" algn="tl">
                    <a:srgbClr val="000000">
                      <a:alpha val="43137"/>
                    </a:srgbClr>
                  </a:outerShdw>
                </a:effectLst>
              </a:rPr>
              <a:t>The CIF is a </a:t>
            </a:r>
          </a:p>
          <a:p>
            <a:r>
              <a:rPr lang="en-US" sz="2100" b="1" dirty="0">
                <a:effectLst>
                  <a:outerShdw blurRad="38100" dist="38100" dir="2700000" algn="tl">
                    <a:srgbClr val="000000">
                      <a:alpha val="43137"/>
                    </a:srgbClr>
                  </a:outerShdw>
                </a:effectLst>
              </a:rPr>
              <a:t>reference architecture </a:t>
            </a:r>
          </a:p>
        </p:txBody>
      </p:sp>
      <p:grpSp>
        <p:nvGrpSpPr>
          <p:cNvPr id="13" name="Group 12"/>
          <p:cNvGrpSpPr/>
          <p:nvPr/>
        </p:nvGrpSpPr>
        <p:grpSpPr>
          <a:xfrm>
            <a:off x="869122" y="2746844"/>
            <a:ext cx="1325915" cy="853410"/>
            <a:chOff x="869122" y="2746844"/>
            <a:chExt cx="1325915" cy="853410"/>
          </a:xfrm>
        </p:grpSpPr>
        <p:sp>
          <p:nvSpPr>
            <p:cNvPr id="8" name="Right Arrow 7"/>
            <p:cNvSpPr/>
            <p:nvPr/>
          </p:nvSpPr>
          <p:spPr>
            <a:xfrm>
              <a:off x="1218517" y="3200204"/>
              <a:ext cx="976520" cy="40005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350"/>
            </a:p>
          </p:txBody>
        </p:sp>
        <p:sp>
          <p:nvSpPr>
            <p:cNvPr id="12" name="TextBox 11"/>
            <p:cNvSpPr txBox="1"/>
            <p:nvPr/>
          </p:nvSpPr>
          <p:spPr>
            <a:xfrm>
              <a:off x="869122" y="2746844"/>
              <a:ext cx="1015021" cy="507831"/>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1350" dirty="0" smtClean="0"/>
                <a:t>Rectangles:</a:t>
              </a:r>
              <a:br>
                <a:rPr lang="en-US" sz="1350" dirty="0" smtClean="0"/>
              </a:br>
              <a:r>
                <a:rPr lang="en-US" sz="1350" dirty="0" smtClean="0"/>
                <a:t>Components</a:t>
              </a:r>
              <a:endParaRPr lang="en-US" sz="1350" dirty="0"/>
            </a:p>
          </p:txBody>
        </p:sp>
      </p:grpSp>
      <p:grpSp>
        <p:nvGrpSpPr>
          <p:cNvPr id="17" name="Group 16"/>
          <p:cNvGrpSpPr/>
          <p:nvPr/>
        </p:nvGrpSpPr>
        <p:grpSpPr>
          <a:xfrm>
            <a:off x="2174185" y="2284133"/>
            <a:ext cx="6530621" cy="1070238"/>
            <a:chOff x="2174185" y="2284133"/>
            <a:chExt cx="6530621" cy="1070238"/>
          </a:xfrm>
        </p:grpSpPr>
        <p:grpSp>
          <p:nvGrpSpPr>
            <p:cNvPr id="3" name="Group 2"/>
            <p:cNvGrpSpPr/>
            <p:nvPr/>
          </p:nvGrpSpPr>
          <p:grpSpPr>
            <a:xfrm>
              <a:off x="2174185" y="2284133"/>
              <a:ext cx="5483915" cy="1070238"/>
              <a:chOff x="1600200" y="1828800"/>
              <a:chExt cx="7311887" cy="1426984"/>
            </a:xfrm>
          </p:grpSpPr>
          <p:sp>
            <p:nvSpPr>
              <p:cNvPr id="2" name="Right Arrow 1"/>
              <p:cNvSpPr/>
              <p:nvPr/>
            </p:nvSpPr>
            <p:spPr>
              <a:xfrm>
                <a:off x="1600200" y="1828800"/>
                <a:ext cx="990600" cy="45720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a:p>
            </p:txBody>
          </p:sp>
          <p:sp>
            <p:nvSpPr>
              <p:cNvPr id="6" name="Right Arrow 5"/>
              <p:cNvSpPr/>
              <p:nvPr/>
            </p:nvSpPr>
            <p:spPr>
              <a:xfrm rot="9544760">
                <a:off x="7921487" y="2798584"/>
                <a:ext cx="990600" cy="45720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a:p>
            </p:txBody>
          </p:sp>
        </p:grpSp>
        <p:sp>
          <p:nvSpPr>
            <p:cNvPr id="14" name="TextBox 13"/>
            <p:cNvSpPr txBox="1"/>
            <p:nvPr/>
          </p:nvSpPr>
          <p:spPr>
            <a:xfrm>
              <a:off x="7678563" y="2754245"/>
              <a:ext cx="1026243" cy="507831"/>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1350" dirty="0" smtClean="0"/>
                <a:t>Blobs:</a:t>
              </a:r>
              <a:br>
                <a:rPr lang="en-US" sz="1350" dirty="0" smtClean="0"/>
              </a:br>
              <a:r>
                <a:rPr lang="en-US" sz="1350" dirty="0" smtClean="0"/>
                <a:t>Applications</a:t>
              </a:r>
              <a:endParaRPr lang="en-US" sz="1350" dirty="0"/>
            </a:p>
          </p:txBody>
        </p:sp>
      </p:grpSp>
      <p:grpSp>
        <p:nvGrpSpPr>
          <p:cNvPr id="19" name="Group 18"/>
          <p:cNvGrpSpPr/>
          <p:nvPr/>
        </p:nvGrpSpPr>
        <p:grpSpPr>
          <a:xfrm>
            <a:off x="5385332" y="2116995"/>
            <a:ext cx="842474" cy="1546268"/>
            <a:chOff x="5385332" y="2116995"/>
            <a:chExt cx="842474" cy="1546268"/>
          </a:xfrm>
        </p:grpSpPr>
        <p:grpSp>
          <p:nvGrpSpPr>
            <p:cNvPr id="5" name="Group 4"/>
            <p:cNvGrpSpPr/>
            <p:nvPr/>
          </p:nvGrpSpPr>
          <p:grpSpPr>
            <a:xfrm>
              <a:off x="5564350" y="2116995"/>
              <a:ext cx="484438" cy="1546268"/>
              <a:chOff x="5796952" y="1747777"/>
              <a:chExt cx="645917" cy="1938827"/>
            </a:xfrm>
          </p:grpSpPr>
          <p:sp>
            <p:nvSpPr>
              <p:cNvPr id="4" name="Up Arrow 3"/>
              <p:cNvSpPr/>
              <p:nvPr/>
            </p:nvSpPr>
            <p:spPr>
              <a:xfrm rot="16200000">
                <a:off x="5853211" y="1691518"/>
                <a:ext cx="533400" cy="645917"/>
              </a:xfrm>
              <a:prstGeom prs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350"/>
              </a:p>
            </p:txBody>
          </p:sp>
          <p:sp>
            <p:nvSpPr>
              <p:cNvPr id="10" name="Up Arrow 9"/>
              <p:cNvSpPr/>
              <p:nvPr/>
            </p:nvSpPr>
            <p:spPr>
              <a:xfrm rot="10800000">
                <a:off x="5853211" y="3196565"/>
                <a:ext cx="533400" cy="490039"/>
              </a:xfrm>
              <a:prstGeom prs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350"/>
              </a:p>
            </p:txBody>
          </p:sp>
        </p:grpSp>
        <p:sp>
          <p:nvSpPr>
            <p:cNvPr id="15" name="TextBox 14"/>
            <p:cNvSpPr txBox="1"/>
            <p:nvPr/>
          </p:nvSpPr>
          <p:spPr>
            <a:xfrm>
              <a:off x="5385332" y="2546495"/>
              <a:ext cx="842474" cy="715581"/>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1350" dirty="0" smtClean="0"/>
                <a:t>Cylinders</a:t>
              </a:r>
            </a:p>
            <a:p>
              <a:r>
                <a:rPr lang="en-US" sz="1350" dirty="0" smtClean="0"/>
                <a:t>Data</a:t>
              </a:r>
              <a:r>
                <a:rPr lang="en-US" sz="1350" dirty="0"/>
                <a:t/>
              </a:r>
              <a:br>
                <a:rPr lang="en-US" sz="1350" dirty="0"/>
              </a:br>
              <a:r>
                <a:rPr lang="en-US" sz="1350" dirty="0"/>
                <a:t>Stores</a:t>
              </a:r>
            </a:p>
          </p:txBody>
        </p:sp>
      </p:grpSp>
      <p:grpSp>
        <p:nvGrpSpPr>
          <p:cNvPr id="18" name="Group 17"/>
          <p:cNvGrpSpPr/>
          <p:nvPr/>
        </p:nvGrpSpPr>
        <p:grpSpPr>
          <a:xfrm>
            <a:off x="3948213" y="3714751"/>
            <a:ext cx="1183772" cy="1163978"/>
            <a:chOff x="3948213" y="3714751"/>
            <a:chExt cx="1183772" cy="1163978"/>
          </a:xfrm>
        </p:grpSpPr>
        <p:sp>
          <p:nvSpPr>
            <p:cNvPr id="11" name="Left-Up Arrow 10"/>
            <p:cNvSpPr/>
            <p:nvPr/>
          </p:nvSpPr>
          <p:spPr>
            <a:xfrm rot="5400000">
              <a:off x="4258536" y="3557014"/>
              <a:ext cx="715712" cy="1031186"/>
            </a:xfrm>
            <a:prstGeom prst="leftUpArrow">
              <a:avLst>
                <a:gd name="adj1" fmla="val 25000"/>
                <a:gd name="adj2" fmla="val 25633"/>
                <a:gd name="adj3" fmla="val 25000"/>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350"/>
            </a:p>
          </p:txBody>
        </p:sp>
        <p:sp>
          <p:nvSpPr>
            <p:cNvPr id="16" name="TextBox 15"/>
            <p:cNvSpPr txBox="1"/>
            <p:nvPr/>
          </p:nvSpPr>
          <p:spPr>
            <a:xfrm>
              <a:off x="3948213" y="4370898"/>
              <a:ext cx="825611" cy="507831"/>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350" dirty="0" smtClean="0"/>
                <a:t>Boxes:</a:t>
              </a:r>
              <a:br>
                <a:rPr lang="en-US" sz="1350" dirty="0" smtClean="0"/>
              </a:br>
              <a:r>
                <a:rPr lang="en-US" sz="1350" dirty="0" smtClean="0"/>
                <a:t>Processes</a:t>
              </a:r>
              <a:endParaRPr lang="en-US" sz="1350" dirty="0"/>
            </a:p>
          </p:txBody>
        </p:sp>
      </p:grpSp>
    </p:spTree>
    <p:extLst>
      <p:ext uri="{BB962C8B-B14F-4D97-AF65-F5344CB8AC3E}">
        <p14:creationId xmlns:p14="http://schemas.microsoft.com/office/powerpoint/2010/main" val="242503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Yourself: Which TA?</a:t>
            </a:r>
            <a:endParaRPr lang="en-US" dirty="0"/>
          </a:p>
        </p:txBody>
      </p:sp>
      <p:sp>
        <p:nvSpPr>
          <p:cNvPr id="3" name="Content Placeholder 2"/>
          <p:cNvSpPr>
            <a:spLocks noGrp="1"/>
          </p:cNvSpPr>
          <p:nvPr>
            <p:ph idx="1"/>
          </p:nvPr>
        </p:nvSpPr>
        <p:spPr/>
        <p:txBody>
          <a:bodyPr>
            <a:normAutofit/>
          </a:bodyPr>
          <a:lstStyle/>
          <a:p>
            <a:r>
              <a:rPr lang="en-US" sz="2800" dirty="0" smtClean="0"/>
              <a:t>The Corporate Information Factory represents which Technical Architecture? </a:t>
            </a:r>
            <a:endParaRPr lang="en-US" sz="2800"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47</a:t>
            </a:fld>
            <a:endParaRPr lang="en-US" dirty="0"/>
          </a:p>
        </p:txBody>
      </p:sp>
    </p:spTree>
    <p:extLst>
      <p:ext uri="{BB962C8B-B14F-4D97-AF65-F5344CB8AC3E}">
        <p14:creationId xmlns:p14="http://schemas.microsoft.com/office/powerpoint/2010/main" val="12969961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5900" y="857250"/>
            <a:ext cx="6172200" cy="914400"/>
          </a:xfrm>
        </p:spPr>
        <p:txBody>
          <a:bodyPr/>
          <a:lstStyle/>
          <a:p>
            <a:r>
              <a:rPr lang="en-US" sz="3300" dirty="0"/>
              <a:t>External World &amp; Applications</a:t>
            </a:r>
          </a:p>
        </p:txBody>
      </p:sp>
      <p:pic>
        <p:nvPicPr>
          <p:cNvPr id="1026" name="Picture 2" descr="http://inmoncif.com/inmoncif-old/www/library/articles/images/artcifco_fig01.GIF"/>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85951" y="1771650"/>
            <a:ext cx="5367130" cy="416927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885950" y="4624814"/>
            <a:ext cx="3234459" cy="738664"/>
          </a:xfrm>
          <a:prstGeom prst="rect">
            <a:avLst/>
          </a:prstGeom>
          <a:noFill/>
        </p:spPr>
        <p:txBody>
          <a:bodyPr wrap="square" rtlCol="0">
            <a:spAutoFit/>
          </a:bodyPr>
          <a:lstStyle/>
          <a:p>
            <a:r>
              <a:rPr lang="en-US" sz="2100" b="1" dirty="0">
                <a:effectLst>
                  <a:outerShdw blurRad="38100" dist="38100" dir="2700000" algn="tl">
                    <a:srgbClr val="000000">
                      <a:alpha val="43137"/>
                    </a:srgbClr>
                  </a:outerShdw>
                </a:effectLst>
              </a:rPr>
              <a:t>The CIF is a </a:t>
            </a:r>
          </a:p>
          <a:p>
            <a:r>
              <a:rPr lang="en-US" sz="2100" b="1" dirty="0">
                <a:effectLst>
                  <a:outerShdw blurRad="38100" dist="38100" dir="2700000" algn="tl">
                    <a:srgbClr val="000000">
                      <a:alpha val="43137"/>
                    </a:srgbClr>
                  </a:outerShdw>
                </a:effectLst>
              </a:rPr>
              <a:t>reference architecture </a:t>
            </a:r>
          </a:p>
        </p:txBody>
      </p:sp>
      <p:sp>
        <p:nvSpPr>
          <p:cNvPr id="2" name="Rectangle 1"/>
          <p:cNvSpPr/>
          <p:nvPr/>
        </p:nvSpPr>
        <p:spPr>
          <a:xfrm>
            <a:off x="2228850" y="2114550"/>
            <a:ext cx="1371600" cy="2457450"/>
          </a:xfrm>
          <a:prstGeom prst="rect">
            <a:avLst/>
          </a:prstGeom>
          <a:noFill/>
          <a:ln w="76200">
            <a:solidFill>
              <a:srgbClr val="FFFF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41838683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External World &amp; Applications</a:t>
            </a:r>
            <a:endParaRPr lang="en-US" dirty="0"/>
          </a:p>
        </p:txBody>
      </p:sp>
      <p:sp>
        <p:nvSpPr>
          <p:cNvPr id="6" name="Content Placeholder 5"/>
          <p:cNvSpPr>
            <a:spLocks noGrp="1"/>
          </p:cNvSpPr>
          <p:nvPr>
            <p:ph idx="1"/>
          </p:nvPr>
        </p:nvSpPr>
        <p:spPr/>
        <p:txBody>
          <a:bodyPr/>
          <a:lstStyle/>
          <a:p>
            <a:pPr>
              <a:buFont typeface="Arial" panose="020B0604020202020204" pitchFamily="34" charset="0"/>
              <a:buChar char="•"/>
            </a:pPr>
            <a:r>
              <a:rPr lang="en-US" b="1" dirty="0" smtClean="0"/>
              <a:t>External World </a:t>
            </a:r>
            <a:r>
              <a:rPr lang="en-US" dirty="0" smtClean="0"/>
              <a:t>– the people and systems that generate operational data. Transactional in nature. Called external world because they can come from </a:t>
            </a:r>
            <a:r>
              <a:rPr lang="en-US" i="1" dirty="0" smtClean="0"/>
              <a:t>anywhere.</a:t>
            </a:r>
            <a:r>
              <a:rPr lang="en-US" dirty="0" smtClean="0"/>
              <a:t> </a:t>
            </a:r>
          </a:p>
          <a:p>
            <a:pPr>
              <a:buFont typeface="Arial" panose="020B0604020202020204" pitchFamily="34" charset="0"/>
              <a:buChar char="•"/>
            </a:pPr>
            <a:r>
              <a:rPr lang="en-US" b="1" dirty="0" smtClean="0"/>
              <a:t>Examples</a:t>
            </a:r>
            <a:r>
              <a:rPr lang="en-US" dirty="0" smtClean="0"/>
              <a:t>: ERP’s, Business Applications, Internet data, logs, external data streams (social media).</a:t>
            </a:r>
          </a:p>
          <a:p>
            <a:pPr>
              <a:buFont typeface="Arial" panose="020B0604020202020204" pitchFamily="34" charset="0"/>
              <a:buChar char="•"/>
            </a:pPr>
            <a:r>
              <a:rPr lang="en-US" dirty="0" smtClean="0"/>
              <a:t>The </a:t>
            </a:r>
            <a:r>
              <a:rPr lang="en-US" b="1" dirty="0" smtClean="0"/>
              <a:t>data inputs / data sources </a:t>
            </a:r>
            <a:r>
              <a:rPr lang="en-US" dirty="0" smtClean="0"/>
              <a:t>for the CIF.</a:t>
            </a:r>
          </a:p>
          <a:p>
            <a:pPr>
              <a:buFont typeface="Wingdings" panose="05000000000000000000" pitchFamily="2" charset="2"/>
              <a:buChar char="v"/>
            </a:pPr>
            <a:r>
              <a:rPr lang="en-US" b="1" i="1" dirty="0"/>
              <a:t>These are the OLTP Source Systems</a:t>
            </a:r>
          </a:p>
          <a:p>
            <a:pPr>
              <a:buFont typeface="Arial" panose="020B0604020202020204" pitchFamily="34" charset="0"/>
              <a:buChar char="•"/>
            </a:pPr>
            <a:endParaRPr lang="en-US" dirty="0" smtClean="0"/>
          </a:p>
        </p:txBody>
      </p:sp>
    </p:spTree>
    <p:extLst>
      <p:ext uri="{BB962C8B-B14F-4D97-AF65-F5344CB8AC3E}">
        <p14:creationId xmlns:p14="http://schemas.microsoft.com/office/powerpoint/2010/main" val="3269106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Pre-Check: Architectures</a:t>
            </a:r>
            <a:endParaRPr lang="en-US" dirty="0"/>
          </a:p>
        </p:txBody>
      </p:sp>
      <p:sp>
        <p:nvSpPr>
          <p:cNvPr id="3" name="Content Placeholder 2"/>
          <p:cNvSpPr>
            <a:spLocks noGrp="1"/>
          </p:cNvSpPr>
          <p:nvPr>
            <p:ph idx="1"/>
          </p:nvPr>
        </p:nvSpPr>
        <p:spPr>
          <a:xfrm>
            <a:off x="768096" y="1994171"/>
            <a:ext cx="7290055" cy="4324917"/>
          </a:xfrm>
        </p:spPr>
        <p:txBody>
          <a:bodyPr>
            <a:normAutofit fontScale="92500"/>
          </a:bodyPr>
          <a:lstStyle/>
          <a:p>
            <a:r>
              <a:rPr lang="en-US" dirty="0"/>
              <a:t>It is important to understand the difference between systems and technical architectures. This exercise will </a:t>
            </a:r>
            <a:r>
              <a:rPr lang="en-US" dirty="0" smtClean="0"/>
              <a:t>test just that:</a:t>
            </a:r>
            <a:endParaRPr lang="en-US" dirty="0"/>
          </a:p>
          <a:p>
            <a:r>
              <a:rPr lang="en-US" dirty="0"/>
              <a:t>For each of the following select SA if its systems architecture and TA if its technical architecture</a:t>
            </a:r>
            <a:r>
              <a:rPr lang="en-US" dirty="0" smtClean="0"/>
              <a:t>.</a:t>
            </a:r>
          </a:p>
          <a:p>
            <a:pPr marL="457200" indent="-457200">
              <a:buFont typeface="+mj-lt"/>
              <a:buAutoNum type="arabicPeriod"/>
            </a:pPr>
            <a:r>
              <a:rPr lang="en-US" dirty="0"/>
              <a:t>A Multi-Dimensional database system, like </a:t>
            </a:r>
            <a:r>
              <a:rPr lang="en-US" dirty="0" smtClean="0"/>
              <a:t>Oracle </a:t>
            </a:r>
            <a:r>
              <a:rPr lang="en-US" dirty="0" err="1" smtClean="0"/>
              <a:t>Essbase</a:t>
            </a:r>
            <a:endParaRPr lang="en-US" dirty="0" smtClean="0"/>
          </a:p>
          <a:p>
            <a:pPr marL="457200" indent="-457200">
              <a:buFont typeface="+mj-lt"/>
              <a:buAutoNum type="arabicPeriod"/>
            </a:pPr>
            <a:r>
              <a:rPr lang="en-US" dirty="0"/>
              <a:t>A Mainframe </a:t>
            </a:r>
            <a:r>
              <a:rPr lang="en-US" dirty="0" smtClean="0"/>
              <a:t>computer</a:t>
            </a:r>
          </a:p>
          <a:p>
            <a:pPr marL="457200" indent="-457200">
              <a:buFont typeface="+mj-lt"/>
              <a:buAutoNum type="arabicPeriod"/>
            </a:pPr>
            <a:r>
              <a:rPr lang="en-US" dirty="0"/>
              <a:t>Your Point-Of-Sale Application which is an OLTP source </a:t>
            </a:r>
            <a:r>
              <a:rPr lang="en-US" dirty="0" smtClean="0"/>
              <a:t>system</a:t>
            </a:r>
          </a:p>
          <a:p>
            <a:pPr marL="457200" indent="-457200">
              <a:buFont typeface="+mj-lt"/>
              <a:buAutoNum type="arabicPeriod"/>
            </a:pPr>
            <a:r>
              <a:rPr lang="en-US" dirty="0"/>
              <a:t>Cloudera </a:t>
            </a:r>
            <a:r>
              <a:rPr lang="en-US" dirty="0" smtClean="0"/>
              <a:t>Hadoop</a:t>
            </a:r>
          </a:p>
          <a:p>
            <a:pPr marL="457200" indent="-457200">
              <a:buFont typeface="+mj-lt"/>
              <a:buAutoNum type="arabicPeriod"/>
            </a:pPr>
            <a:r>
              <a:rPr lang="en-US" dirty="0" smtClean="0"/>
              <a:t>Star Schemas</a:t>
            </a:r>
          </a:p>
          <a:p>
            <a:pPr marL="457200" indent="-45720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195459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5900" y="857250"/>
            <a:ext cx="6172200" cy="914400"/>
          </a:xfrm>
        </p:spPr>
        <p:txBody>
          <a:bodyPr/>
          <a:lstStyle/>
          <a:p>
            <a:r>
              <a:rPr lang="en-US" sz="3000" dirty="0"/>
              <a:t>Integration &amp; Transformation Layer</a:t>
            </a:r>
          </a:p>
        </p:txBody>
      </p:sp>
      <p:pic>
        <p:nvPicPr>
          <p:cNvPr id="1026" name="Picture 2" descr="http://inmoncif.com/inmoncif-old/www/library/articles/images/artcifco_fig01.GIF"/>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85951" y="1771650"/>
            <a:ext cx="5367130" cy="416927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885950" y="4624814"/>
            <a:ext cx="3234459" cy="738664"/>
          </a:xfrm>
          <a:prstGeom prst="rect">
            <a:avLst/>
          </a:prstGeom>
          <a:noFill/>
        </p:spPr>
        <p:txBody>
          <a:bodyPr wrap="square" rtlCol="0">
            <a:spAutoFit/>
          </a:bodyPr>
          <a:lstStyle/>
          <a:p>
            <a:r>
              <a:rPr lang="en-US" sz="2100" b="1" dirty="0">
                <a:effectLst>
                  <a:outerShdw blurRad="38100" dist="38100" dir="2700000" algn="tl">
                    <a:srgbClr val="000000">
                      <a:alpha val="43137"/>
                    </a:srgbClr>
                  </a:outerShdw>
                </a:effectLst>
              </a:rPr>
              <a:t>The CIF is a </a:t>
            </a:r>
          </a:p>
          <a:p>
            <a:r>
              <a:rPr lang="en-US" sz="2100" b="1" dirty="0">
                <a:effectLst>
                  <a:outerShdw blurRad="38100" dist="38100" dir="2700000" algn="tl">
                    <a:srgbClr val="000000">
                      <a:alpha val="43137"/>
                    </a:srgbClr>
                  </a:outerShdw>
                </a:effectLst>
              </a:rPr>
              <a:t>reference architecture </a:t>
            </a:r>
          </a:p>
        </p:txBody>
      </p:sp>
      <p:sp>
        <p:nvSpPr>
          <p:cNvPr id="2" name="Rectangle 1"/>
          <p:cNvSpPr/>
          <p:nvPr/>
        </p:nvSpPr>
        <p:spPr>
          <a:xfrm>
            <a:off x="3600450" y="2684603"/>
            <a:ext cx="922912" cy="1339679"/>
          </a:xfrm>
          <a:prstGeom prst="rect">
            <a:avLst/>
          </a:prstGeom>
          <a:noFill/>
          <a:ln w="76200">
            <a:solidFill>
              <a:srgbClr val="FFFF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16760538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&amp; Transformation Layer</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b="1" dirty="0" smtClean="0"/>
              <a:t>I&amp;T layer </a:t>
            </a:r>
            <a:r>
              <a:rPr lang="en-US" dirty="0" smtClean="0"/>
              <a:t>– takes un-integrated data from multiple sources and integrates and consolidates it.</a:t>
            </a:r>
          </a:p>
          <a:p>
            <a:pPr>
              <a:buFont typeface="Arial" panose="020B0604020202020204" pitchFamily="34" charset="0"/>
              <a:buChar char="•"/>
            </a:pPr>
            <a:r>
              <a:rPr lang="en-US" dirty="0" smtClean="0"/>
              <a:t>Computer programs are written to transform data from the </a:t>
            </a:r>
            <a:r>
              <a:rPr lang="en-US" b="1" dirty="0" smtClean="0"/>
              <a:t>external world </a:t>
            </a:r>
            <a:r>
              <a:rPr lang="en-US" dirty="0" smtClean="0"/>
              <a:t>into </a:t>
            </a:r>
            <a:r>
              <a:rPr lang="en-US" b="1" dirty="0" smtClean="0"/>
              <a:t>corporate data</a:t>
            </a:r>
            <a:r>
              <a:rPr lang="en-US" dirty="0" smtClean="0"/>
              <a:t>.</a:t>
            </a:r>
          </a:p>
          <a:p>
            <a:pPr>
              <a:buFont typeface="Arial" panose="020B0604020202020204" pitchFamily="34" charset="0"/>
              <a:buChar char="•"/>
            </a:pPr>
            <a:r>
              <a:rPr lang="en-US" dirty="0"/>
              <a:t>The data come from a variety of sources and in both </a:t>
            </a:r>
            <a:r>
              <a:rPr lang="en-US" b="1" dirty="0"/>
              <a:t>structured </a:t>
            </a:r>
            <a:r>
              <a:rPr lang="en-US" dirty="0"/>
              <a:t>and </a:t>
            </a:r>
            <a:r>
              <a:rPr lang="en-US" b="1" dirty="0"/>
              <a:t>un-structured </a:t>
            </a:r>
            <a:r>
              <a:rPr lang="en-US" dirty="0"/>
              <a:t>formats.</a:t>
            </a:r>
          </a:p>
          <a:p>
            <a:pPr>
              <a:buFont typeface="Wingdings" panose="05000000000000000000" pitchFamily="2" charset="2"/>
              <a:buChar char="v"/>
            </a:pPr>
            <a:r>
              <a:rPr lang="en-US" b="1" i="1" dirty="0"/>
              <a:t>This is Staging </a:t>
            </a:r>
            <a:r>
              <a:rPr lang="en-US" b="1" i="1" dirty="0" smtClean="0"/>
              <a:t>Data Store and ETL</a:t>
            </a:r>
            <a:endParaRPr lang="en-US" b="1" i="1" dirty="0"/>
          </a:p>
        </p:txBody>
      </p:sp>
    </p:spTree>
    <p:extLst>
      <p:ext uri="{BB962C8B-B14F-4D97-AF65-F5344CB8AC3E}">
        <p14:creationId xmlns:p14="http://schemas.microsoft.com/office/powerpoint/2010/main" val="34384581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807308"/>
            <a:ext cx="7774542" cy="1013254"/>
          </a:xfrm>
        </p:spPr>
        <p:txBody>
          <a:bodyPr/>
          <a:lstStyle/>
          <a:p>
            <a:r>
              <a:rPr lang="en-US" dirty="0" smtClean="0"/>
              <a:t>ETL – Extract Transform Load</a:t>
            </a:r>
            <a:endParaRPr lang="en-US" dirty="0"/>
          </a:p>
        </p:txBody>
      </p:sp>
      <p:pic>
        <p:nvPicPr>
          <p:cNvPr id="102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85900" y="2114550"/>
            <a:ext cx="6172200" cy="2636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485900" y="4752202"/>
            <a:ext cx="6455376" cy="1323439"/>
          </a:xfrm>
          <a:prstGeom prst="rect">
            <a:avLst/>
          </a:prstGeom>
          <a:noFill/>
        </p:spPr>
        <p:txBody>
          <a:bodyPr wrap="square" rtlCol="0">
            <a:spAutoFit/>
          </a:bodyPr>
          <a:lstStyle/>
          <a:p>
            <a:pPr marL="257175" indent="-257175">
              <a:buFont typeface="Arial" pitchFamily="34" charset="0"/>
              <a:buChar char="•"/>
            </a:pPr>
            <a:r>
              <a:rPr lang="en-US" sz="2000" dirty="0"/>
              <a:t>The data transformation occurs over </a:t>
            </a:r>
            <a:r>
              <a:rPr lang="en-US" sz="2000" b="1" dirty="0"/>
              <a:t>staged data</a:t>
            </a:r>
            <a:r>
              <a:rPr lang="en-US" sz="2000" dirty="0"/>
              <a:t>.</a:t>
            </a:r>
          </a:p>
          <a:p>
            <a:pPr marL="257175" indent="-257175">
              <a:buFont typeface="Arial" pitchFamily="34" charset="0"/>
              <a:buChar char="•"/>
            </a:pPr>
            <a:r>
              <a:rPr lang="en-US" sz="2000" dirty="0"/>
              <a:t>The source data is </a:t>
            </a:r>
            <a:r>
              <a:rPr lang="en-US" sz="2000" b="1" dirty="0"/>
              <a:t>not stored in the warehouse</a:t>
            </a:r>
            <a:r>
              <a:rPr lang="en-US" sz="2000" dirty="0" smtClean="0"/>
              <a:t>.</a:t>
            </a:r>
          </a:p>
          <a:p>
            <a:pPr marL="257175" indent="-257175">
              <a:buFont typeface="Arial" pitchFamily="34" charset="0"/>
              <a:buChar char="•"/>
            </a:pPr>
            <a:r>
              <a:rPr lang="en-US" sz="2000" dirty="0" smtClean="0"/>
              <a:t>Data transformation processing does not occur in the data warehouse.</a:t>
            </a:r>
            <a:endParaRPr lang="en-US" sz="2000" dirty="0"/>
          </a:p>
        </p:txBody>
      </p:sp>
    </p:spTree>
    <p:extLst>
      <p:ext uri="{BB962C8B-B14F-4D97-AF65-F5344CB8AC3E}">
        <p14:creationId xmlns:p14="http://schemas.microsoft.com/office/powerpoint/2010/main" val="4075634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ELT – Extract</a:t>
            </a:r>
            <a:r>
              <a:rPr lang="en-US" baseline="0" dirty="0" smtClean="0"/>
              <a:t> Load Transform</a:t>
            </a: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85900" y="2171700"/>
            <a:ext cx="6172200" cy="2566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77667" y="4825101"/>
            <a:ext cx="6680483" cy="1015663"/>
          </a:xfrm>
          <a:prstGeom prst="rect">
            <a:avLst/>
          </a:prstGeom>
          <a:noFill/>
        </p:spPr>
        <p:txBody>
          <a:bodyPr wrap="none" rtlCol="0">
            <a:spAutoFit/>
          </a:bodyPr>
          <a:lstStyle/>
          <a:p>
            <a:pPr marL="257175" indent="-257175">
              <a:buFont typeface="Arial" pitchFamily="34" charset="0"/>
              <a:buChar char="•"/>
            </a:pPr>
            <a:r>
              <a:rPr lang="en-US" sz="2000" dirty="0"/>
              <a:t>The data transformation occurs over </a:t>
            </a:r>
            <a:r>
              <a:rPr lang="en-US" sz="2000" b="1" dirty="0"/>
              <a:t>warehoused</a:t>
            </a:r>
            <a:r>
              <a:rPr lang="en-US" sz="2000" dirty="0"/>
              <a:t> data.</a:t>
            </a:r>
          </a:p>
          <a:p>
            <a:pPr marL="257175" indent="-257175">
              <a:buFont typeface="Arial" pitchFamily="34" charset="0"/>
              <a:buChar char="•"/>
            </a:pPr>
            <a:r>
              <a:rPr lang="en-US" sz="2000" dirty="0"/>
              <a:t>The staged data </a:t>
            </a:r>
            <a:r>
              <a:rPr lang="en-US" sz="2000" b="1" dirty="0"/>
              <a:t>is stored in the warehouse</a:t>
            </a:r>
            <a:r>
              <a:rPr lang="en-US" sz="2000" dirty="0" smtClean="0"/>
              <a:t>.</a:t>
            </a:r>
          </a:p>
          <a:p>
            <a:pPr marL="257175" indent="-257175">
              <a:buFont typeface="Arial" pitchFamily="34" charset="0"/>
              <a:buChar char="•"/>
            </a:pPr>
            <a:r>
              <a:rPr lang="en-US" sz="2000" dirty="0" smtClean="0"/>
              <a:t>Data transformation processing occurs in the data warehouse.</a:t>
            </a:r>
            <a:endParaRPr lang="en-US" sz="2000" dirty="0"/>
          </a:p>
        </p:txBody>
      </p:sp>
    </p:spTree>
    <p:extLst>
      <p:ext uri="{BB962C8B-B14F-4D97-AF65-F5344CB8AC3E}">
        <p14:creationId xmlns:p14="http://schemas.microsoft.com/office/powerpoint/2010/main" val="791381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5900" y="857250"/>
            <a:ext cx="6172200" cy="914400"/>
          </a:xfrm>
        </p:spPr>
        <p:txBody>
          <a:bodyPr/>
          <a:lstStyle/>
          <a:p>
            <a:r>
              <a:rPr lang="en-US" dirty="0" smtClean="0"/>
              <a:t>ODS and EDW</a:t>
            </a:r>
            <a:endParaRPr lang="en-US" dirty="0"/>
          </a:p>
        </p:txBody>
      </p:sp>
      <p:pic>
        <p:nvPicPr>
          <p:cNvPr id="1026" name="Picture 2" descr="http://inmoncif.com/inmoncif-old/www/library/articles/images/artcifco_fig01.GIF"/>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85951" y="1771650"/>
            <a:ext cx="5367130" cy="416927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885950" y="4624814"/>
            <a:ext cx="3234459" cy="738664"/>
          </a:xfrm>
          <a:prstGeom prst="rect">
            <a:avLst/>
          </a:prstGeom>
          <a:noFill/>
        </p:spPr>
        <p:txBody>
          <a:bodyPr wrap="square" rtlCol="0">
            <a:spAutoFit/>
          </a:bodyPr>
          <a:lstStyle/>
          <a:p>
            <a:r>
              <a:rPr lang="en-US" sz="2100" b="1" dirty="0">
                <a:effectLst>
                  <a:outerShdw blurRad="38100" dist="38100" dir="2700000" algn="tl">
                    <a:srgbClr val="000000">
                      <a:alpha val="43137"/>
                    </a:srgbClr>
                  </a:outerShdw>
                </a:effectLst>
              </a:rPr>
              <a:t>The CIF is a </a:t>
            </a:r>
          </a:p>
          <a:p>
            <a:r>
              <a:rPr lang="en-US" sz="2100" b="1" dirty="0">
                <a:effectLst>
                  <a:outerShdw blurRad="38100" dist="38100" dir="2700000" algn="tl">
                    <a:srgbClr val="000000">
                      <a:alpha val="43137"/>
                    </a:srgbClr>
                  </a:outerShdw>
                </a:effectLst>
              </a:rPr>
              <a:t>reference architecture </a:t>
            </a:r>
          </a:p>
        </p:txBody>
      </p:sp>
      <p:sp>
        <p:nvSpPr>
          <p:cNvPr id="2" name="Rectangle 1"/>
          <p:cNvSpPr/>
          <p:nvPr/>
        </p:nvSpPr>
        <p:spPr>
          <a:xfrm>
            <a:off x="4457699" y="3035030"/>
            <a:ext cx="1505355" cy="1245140"/>
          </a:xfrm>
          <a:prstGeom prst="rect">
            <a:avLst/>
          </a:prstGeom>
          <a:noFill/>
          <a:ln w="76200">
            <a:solidFill>
              <a:srgbClr val="FFFF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37334227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ODS and EDW</a:t>
            </a:r>
            <a:endParaRPr lang="en-US" dirty="0"/>
          </a:p>
        </p:txBody>
      </p:sp>
      <p:sp>
        <p:nvSpPr>
          <p:cNvPr id="3" name="Content Placeholder 2"/>
          <p:cNvSpPr>
            <a:spLocks noGrp="1"/>
          </p:cNvSpPr>
          <p:nvPr>
            <p:ph idx="1"/>
          </p:nvPr>
        </p:nvSpPr>
        <p:spPr>
          <a:xfrm>
            <a:off x="768096" y="1960124"/>
            <a:ext cx="7740478" cy="3925109"/>
          </a:xfrm>
        </p:spPr>
        <p:txBody>
          <a:bodyPr>
            <a:normAutofit/>
          </a:bodyPr>
          <a:lstStyle/>
          <a:p>
            <a:pPr>
              <a:buFont typeface="Arial" panose="020B0604020202020204" pitchFamily="34" charset="0"/>
              <a:buChar char="•"/>
            </a:pPr>
            <a:r>
              <a:rPr lang="en-US" dirty="0" smtClean="0"/>
              <a:t>Same definition of ODS as before:</a:t>
            </a:r>
            <a:endParaRPr lang="en-US" dirty="0"/>
          </a:p>
          <a:p>
            <a:pPr lvl="1">
              <a:buFont typeface="Arial" panose="020B0604020202020204" pitchFamily="34" charset="0"/>
              <a:buChar char="•"/>
            </a:pPr>
            <a:r>
              <a:rPr lang="en-US" sz="2000" dirty="0" smtClean="0"/>
              <a:t>Current, consolidated data</a:t>
            </a:r>
          </a:p>
          <a:p>
            <a:pPr lvl="1">
              <a:buFont typeface="Arial" panose="020B0604020202020204" pitchFamily="34" charset="0"/>
              <a:buChar char="•"/>
            </a:pPr>
            <a:r>
              <a:rPr lang="en-US" sz="2000" dirty="0" smtClean="0"/>
              <a:t>Updated to be current. Does not grow over time.</a:t>
            </a:r>
          </a:p>
          <a:p>
            <a:pPr>
              <a:buFont typeface="Arial" panose="020B0604020202020204" pitchFamily="34" charset="0"/>
              <a:buChar char="•"/>
            </a:pPr>
            <a:r>
              <a:rPr lang="en-US" dirty="0" err="1" smtClean="0"/>
              <a:t>Inmon's</a:t>
            </a:r>
            <a:r>
              <a:rPr lang="en-US" dirty="0" smtClean="0"/>
              <a:t> EDW is a DNS:</a:t>
            </a:r>
          </a:p>
          <a:p>
            <a:pPr lvl="1">
              <a:buFont typeface="Arial" panose="020B0604020202020204" pitchFamily="34" charset="0"/>
              <a:buChar char="•"/>
            </a:pPr>
            <a:r>
              <a:rPr lang="en-US" sz="2000" dirty="0" smtClean="0"/>
              <a:t>His notion of Data Warehouse is just NDS.</a:t>
            </a:r>
          </a:p>
          <a:p>
            <a:pPr lvl="1">
              <a:buFont typeface="Arial" panose="020B0604020202020204" pitchFamily="34" charset="0"/>
              <a:buChar char="•"/>
            </a:pPr>
            <a:r>
              <a:rPr lang="en-US" sz="2000" dirty="0" smtClean="0"/>
              <a:t>Most people think of the entire CIF as a Data Warehouse.</a:t>
            </a:r>
          </a:p>
        </p:txBody>
      </p:sp>
    </p:spTree>
    <p:extLst>
      <p:ext uri="{BB962C8B-B14F-4D97-AF65-F5344CB8AC3E}">
        <p14:creationId xmlns:p14="http://schemas.microsoft.com/office/powerpoint/2010/main" val="21484517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Data Warehouse</a:t>
            </a:r>
            <a:endParaRPr lang="en-US" dirty="0"/>
          </a:p>
        </p:txBody>
      </p:sp>
      <p:sp>
        <p:nvSpPr>
          <p:cNvPr id="3" name="Content Placeholder 2"/>
          <p:cNvSpPr>
            <a:spLocks noGrp="1"/>
          </p:cNvSpPr>
          <p:nvPr>
            <p:ph idx="1"/>
          </p:nvPr>
        </p:nvSpPr>
        <p:spPr>
          <a:xfrm>
            <a:off x="768096" y="1877438"/>
            <a:ext cx="7290055" cy="4431922"/>
          </a:xfrm>
        </p:spPr>
        <p:txBody>
          <a:bodyPr>
            <a:normAutofit/>
          </a:bodyPr>
          <a:lstStyle/>
          <a:p>
            <a:pPr>
              <a:buFont typeface="Arial" panose="020B0604020202020204" pitchFamily="34" charset="0"/>
              <a:buChar char="•"/>
            </a:pPr>
            <a:r>
              <a:rPr lang="en-US" b="1" dirty="0" smtClean="0"/>
              <a:t>Subject-oriented, integrated</a:t>
            </a:r>
            <a:r>
              <a:rPr lang="en-US" b="1" dirty="0"/>
              <a:t>, </a:t>
            </a:r>
            <a:r>
              <a:rPr lang="en-US" b="1" dirty="0" smtClean="0"/>
              <a:t>summarized, </a:t>
            </a:r>
            <a:r>
              <a:rPr lang="en-US" b="1" dirty="0"/>
              <a:t>and </a:t>
            </a:r>
            <a:r>
              <a:rPr lang="en-US" b="1" dirty="0" smtClean="0"/>
              <a:t>time-variant </a:t>
            </a:r>
            <a:r>
              <a:rPr lang="en-US" dirty="0" smtClean="0"/>
              <a:t>data </a:t>
            </a:r>
            <a:r>
              <a:rPr lang="en-US" dirty="0"/>
              <a:t>from the External World and </a:t>
            </a:r>
            <a:r>
              <a:rPr lang="en-US" dirty="0" smtClean="0"/>
              <a:t>Applications.</a:t>
            </a:r>
            <a:endParaRPr lang="en-US" dirty="0"/>
          </a:p>
          <a:p>
            <a:pPr>
              <a:buFont typeface="Arial" panose="020B0604020202020204" pitchFamily="34" charset="0"/>
              <a:buChar char="•"/>
            </a:pPr>
            <a:r>
              <a:rPr lang="en-US" dirty="0" smtClean="0"/>
              <a:t>Stored in 3</a:t>
            </a:r>
            <a:r>
              <a:rPr lang="en-US" baseline="30000" dirty="0" smtClean="0"/>
              <a:t>rd</a:t>
            </a:r>
            <a:r>
              <a:rPr lang="en-US" dirty="0" smtClean="0"/>
              <a:t> Normal form, to reduce redundancy, a NDS.</a:t>
            </a:r>
            <a:endParaRPr lang="en-US" dirty="0"/>
          </a:p>
          <a:p>
            <a:pPr>
              <a:buFont typeface="Arial" panose="020B0604020202020204" pitchFamily="34" charset="0"/>
              <a:buChar char="•"/>
            </a:pPr>
            <a:r>
              <a:rPr lang="en-US" dirty="0"/>
              <a:t>Receives data from </a:t>
            </a:r>
            <a:r>
              <a:rPr lang="en-US" b="1" dirty="0"/>
              <a:t>I&amp;T </a:t>
            </a:r>
            <a:r>
              <a:rPr lang="en-US" b="1" dirty="0" smtClean="0"/>
              <a:t>layer </a:t>
            </a:r>
            <a:r>
              <a:rPr lang="en-US" dirty="0" smtClean="0"/>
              <a:t>and the </a:t>
            </a:r>
            <a:r>
              <a:rPr lang="en-US" b="1" dirty="0" smtClean="0"/>
              <a:t>ODS.</a:t>
            </a:r>
            <a:r>
              <a:rPr lang="en-US" dirty="0" smtClean="0"/>
              <a:t> </a:t>
            </a:r>
          </a:p>
          <a:p>
            <a:pPr>
              <a:buFont typeface="Arial" panose="020B0604020202020204" pitchFamily="34" charset="0"/>
              <a:buChar char="•"/>
            </a:pPr>
            <a:r>
              <a:rPr lang="en-US" dirty="0" smtClean="0"/>
              <a:t>Use as a source for </a:t>
            </a:r>
            <a:r>
              <a:rPr lang="en-US" b="1" dirty="0" smtClean="0"/>
              <a:t>data marts </a:t>
            </a:r>
            <a:r>
              <a:rPr lang="en-US" dirty="0" smtClean="0"/>
              <a:t>and </a:t>
            </a:r>
            <a:r>
              <a:rPr lang="en-US" b="1" dirty="0" smtClean="0"/>
              <a:t>decision support systems</a:t>
            </a:r>
            <a:r>
              <a:rPr lang="en-US" dirty="0" smtClean="0"/>
              <a:t>, which are stored as dimensional models.</a:t>
            </a:r>
          </a:p>
          <a:p>
            <a:pPr>
              <a:buFont typeface="Arial" panose="020B0604020202020204" pitchFamily="34" charset="0"/>
              <a:buChar char="•"/>
            </a:pPr>
            <a:r>
              <a:rPr lang="en-US" b="1" dirty="0" smtClean="0"/>
              <a:t>Grows </a:t>
            </a:r>
            <a:r>
              <a:rPr lang="en-US" dirty="0" smtClean="0"/>
              <a:t>in size over time due to historical data.</a:t>
            </a:r>
            <a:endParaRPr lang="en-US" dirty="0"/>
          </a:p>
          <a:p>
            <a:pPr>
              <a:buFont typeface="Arial" panose="020B0604020202020204" pitchFamily="34" charset="0"/>
              <a:buChar char="•"/>
            </a:pPr>
            <a:r>
              <a:rPr lang="en-US" dirty="0" smtClean="0"/>
              <a:t>The heart of the CIF.</a:t>
            </a:r>
            <a:endParaRPr lang="en-US" dirty="0"/>
          </a:p>
        </p:txBody>
      </p:sp>
    </p:spTree>
    <p:extLst>
      <p:ext uri="{BB962C8B-B14F-4D97-AF65-F5344CB8AC3E}">
        <p14:creationId xmlns:p14="http://schemas.microsoft.com/office/powerpoint/2010/main" val="30845907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857250"/>
            <a:ext cx="6172200" cy="839744"/>
          </a:xfrm>
        </p:spPr>
        <p:txBody>
          <a:bodyPr/>
          <a:lstStyle/>
          <a:p>
            <a:r>
              <a:rPr lang="en-US" dirty="0" smtClean="0"/>
              <a:t>ODS vs. EDW (NDS)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1782703"/>
              </p:ext>
            </p:extLst>
          </p:nvPr>
        </p:nvGraphicFramePr>
        <p:xfrm>
          <a:off x="708453" y="1696994"/>
          <a:ext cx="7842423" cy="4251960"/>
        </p:xfrm>
        <a:graphic>
          <a:graphicData uri="http://schemas.openxmlformats.org/drawingml/2006/table">
            <a:tbl>
              <a:tblPr firstRow="1" bandRow="1">
                <a:tableStyleId>{5C22544A-7EE6-4342-B048-85BDC9FD1C3A}</a:tableStyleId>
              </a:tblPr>
              <a:tblGrid>
                <a:gridCol w="1987593"/>
                <a:gridCol w="2927415"/>
                <a:gridCol w="2927415"/>
              </a:tblGrid>
              <a:tr h="334147">
                <a:tc>
                  <a:txBody>
                    <a:bodyPr/>
                    <a:lstStyle/>
                    <a:p>
                      <a:r>
                        <a:rPr lang="en-US" sz="1800" dirty="0" smtClean="0"/>
                        <a:t>Characteristic</a:t>
                      </a:r>
                      <a:endParaRPr lang="en-US" sz="1800" dirty="0"/>
                    </a:p>
                  </a:txBody>
                  <a:tcPr marL="68580" marR="68580" marT="34290" marB="34290"/>
                </a:tc>
                <a:tc>
                  <a:txBody>
                    <a:bodyPr/>
                    <a:lstStyle/>
                    <a:p>
                      <a:r>
                        <a:rPr lang="en-US" sz="1800" dirty="0" smtClean="0"/>
                        <a:t>ODS</a:t>
                      </a:r>
                      <a:endParaRPr lang="en-US" sz="1800" dirty="0"/>
                    </a:p>
                  </a:txBody>
                  <a:tcPr marL="68580" marR="68580" marT="34290" marB="34290"/>
                </a:tc>
                <a:tc>
                  <a:txBody>
                    <a:bodyPr/>
                    <a:lstStyle/>
                    <a:p>
                      <a:r>
                        <a:rPr lang="en-US" sz="1800" dirty="0" smtClean="0"/>
                        <a:t>EDW/NDS</a:t>
                      </a:r>
                      <a:endParaRPr lang="en-US" sz="1800" dirty="0"/>
                    </a:p>
                  </a:txBody>
                  <a:tcPr marL="68580" marR="68580" marT="34290" marB="34290"/>
                </a:tc>
              </a:tr>
              <a:tr h="480060">
                <a:tc>
                  <a:txBody>
                    <a:bodyPr/>
                    <a:lstStyle/>
                    <a:p>
                      <a:r>
                        <a:rPr lang="en-US" sz="1800" dirty="0" smtClean="0"/>
                        <a:t>Primary Purpose</a:t>
                      </a:r>
                      <a:endParaRPr lang="en-US" sz="1800" dirty="0"/>
                    </a:p>
                  </a:txBody>
                  <a:tcPr marL="68580" marR="68580" marT="34290" marB="34290"/>
                </a:tc>
                <a:tc>
                  <a:txBody>
                    <a:bodyPr/>
                    <a:lstStyle/>
                    <a:p>
                      <a:r>
                        <a:rPr lang="en-US" sz="1800" dirty="0" smtClean="0"/>
                        <a:t>Run the business on a current basis</a:t>
                      </a:r>
                      <a:endParaRPr lang="en-US" sz="1800" dirty="0"/>
                    </a:p>
                  </a:txBody>
                  <a:tcPr marL="68580" marR="68580" marT="34290" marB="34290"/>
                </a:tc>
                <a:tc>
                  <a:txBody>
                    <a:bodyPr/>
                    <a:lstStyle/>
                    <a:p>
                      <a:r>
                        <a:rPr lang="en-US" sz="1800" dirty="0" smtClean="0"/>
                        <a:t>Support</a:t>
                      </a:r>
                      <a:r>
                        <a:rPr lang="en-US" sz="1800" baseline="0" dirty="0" smtClean="0"/>
                        <a:t> managerial decision making</a:t>
                      </a:r>
                      <a:endParaRPr lang="en-US" sz="1800" dirty="0"/>
                    </a:p>
                  </a:txBody>
                  <a:tcPr marL="68580" marR="68580" marT="34290" marB="34290"/>
                </a:tc>
              </a:tr>
              <a:tr h="480060">
                <a:tc>
                  <a:txBody>
                    <a:bodyPr/>
                    <a:lstStyle/>
                    <a:p>
                      <a:r>
                        <a:rPr lang="en-US" sz="1800" dirty="0" smtClean="0"/>
                        <a:t>Design Goal</a:t>
                      </a:r>
                      <a:endParaRPr lang="en-US" sz="1800" dirty="0"/>
                    </a:p>
                  </a:txBody>
                  <a:tcPr marL="68580" marR="68580" marT="34290" marB="34290"/>
                </a:tc>
                <a:tc>
                  <a:txBody>
                    <a:bodyPr/>
                    <a:lstStyle/>
                    <a:p>
                      <a:r>
                        <a:rPr lang="en-US" sz="1800" dirty="0" smtClean="0"/>
                        <a:t>Performance throughput,</a:t>
                      </a:r>
                      <a:r>
                        <a:rPr lang="en-US" sz="1800" baseline="0" dirty="0" smtClean="0"/>
                        <a:t> availability of information</a:t>
                      </a:r>
                      <a:endParaRPr lang="en-US" sz="1800" dirty="0"/>
                    </a:p>
                  </a:txBody>
                  <a:tcPr marL="68580" marR="68580" marT="34290" marB="34290"/>
                </a:tc>
                <a:tc>
                  <a:txBody>
                    <a:bodyPr/>
                    <a:lstStyle/>
                    <a:p>
                      <a:r>
                        <a:rPr lang="en-US" sz="1800" dirty="0" smtClean="0"/>
                        <a:t>Single</a:t>
                      </a:r>
                      <a:r>
                        <a:rPr lang="en-US" sz="1800" baseline="0" dirty="0" smtClean="0"/>
                        <a:t> version of the truth</a:t>
                      </a:r>
                      <a:endParaRPr lang="en-US" sz="1800" dirty="0"/>
                    </a:p>
                  </a:txBody>
                  <a:tcPr marL="68580" marR="68580" marT="34290" marB="34290"/>
                </a:tc>
              </a:tr>
              <a:tr h="278130">
                <a:tc>
                  <a:txBody>
                    <a:bodyPr/>
                    <a:lstStyle/>
                    <a:p>
                      <a:r>
                        <a:rPr lang="en-US" sz="1800" dirty="0" smtClean="0"/>
                        <a:t>Subject-Oriented</a:t>
                      </a:r>
                      <a:endParaRPr lang="en-US" sz="1800" dirty="0"/>
                    </a:p>
                  </a:txBody>
                  <a:tcPr marL="68580" marR="68580" marT="34290" marB="34290"/>
                </a:tc>
                <a:tc>
                  <a:txBody>
                    <a:bodyPr/>
                    <a:lstStyle/>
                    <a:p>
                      <a:r>
                        <a:rPr lang="en-US" sz="1800" dirty="0" smtClean="0"/>
                        <a:t>Yes</a:t>
                      </a:r>
                      <a:endParaRPr lang="en-US" sz="1800" dirty="0"/>
                    </a:p>
                  </a:txBody>
                  <a:tcPr marL="68580" marR="68580" marT="34290" marB="34290"/>
                </a:tc>
                <a:tc>
                  <a:txBody>
                    <a:bodyPr/>
                    <a:lstStyle/>
                    <a:p>
                      <a:r>
                        <a:rPr lang="en-US" sz="1800" dirty="0" smtClean="0"/>
                        <a:t>Yes</a:t>
                      </a:r>
                      <a:endParaRPr lang="en-US" sz="1800" dirty="0"/>
                    </a:p>
                  </a:txBody>
                  <a:tcPr marL="68580" marR="68580" marT="34290" marB="34290"/>
                </a:tc>
              </a:tr>
              <a:tr h="278130">
                <a:tc>
                  <a:txBody>
                    <a:bodyPr/>
                    <a:lstStyle/>
                    <a:p>
                      <a:r>
                        <a:rPr lang="en-US" sz="1800" dirty="0" smtClean="0"/>
                        <a:t>Integrated</a:t>
                      </a:r>
                      <a:endParaRPr lang="en-US" sz="1800" dirty="0"/>
                    </a:p>
                  </a:txBody>
                  <a:tcPr marL="68580" marR="68580" marT="34290" marB="34290"/>
                </a:tc>
                <a:tc>
                  <a:txBody>
                    <a:bodyPr/>
                    <a:lstStyle/>
                    <a:p>
                      <a:r>
                        <a:rPr lang="en-US" sz="1800" dirty="0" smtClean="0"/>
                        <a:t>Yes</a:t>
                      </a:r>
                      <a:endParaRPr lang="en-US" sz="1800" dirty="0"/>
                    </a:p>
                  </a:txBody>
                  <a:tcPr marL="68580" marR="68580" marT="34290" marB="34290"/>
                </a:tc>
                <a:tc>
                  <a:txBody>
                    <a:bodyPr/>
                    <a:lstStyle/>
                    <a:p>
                      <a:r>
                        <a:rPr lang="en-US" sz="1800" dirty="0" smtClean="0"/>
                        <a:t>Yes</a:t>
                      </a:r>
                      <a:endParaRPr lang="en-US" sz="1800" dirty="0"/>
                    </a:p>
                  </a:txBody>
                  <a:tcPr marL="68580" marR="68580" marT="34290" marB="34290"/>
                </a:tc>
              </a:tr>
              <a:tr h="278130">
                <a:tc>
                  <a:txBody>
                    <a:bodyPr/>
                    <a:lstStyle/>
                    <a:p>
                      <a:r>
                        <a:rPr lang="en-US" sz="1800" dirty="0" smtClean="0"/>
                        <a:t>Detailed Data</a:t>
                      </a:r>
                      <a:endParaRPr lang="en-US" sz="1800" dirty="0"/>
                    </a:p>
                  </a:txBody>
                  <a:tcPr marL="68580" marR="68580" marT="34290" marB="34290"/>
                </a:tc>
                <a:tc>
                  <a:txBody>
                    <a:bodyPr/>
                    <a:lstStyle/>
                    <a:p>
                      <a:r>
                        <a:rPr lang="en-US" sz="1800" dirty="0" smtClean="0"/>
                        <a:t>Yes</a:t>
                      </a:r>
                      <a:endParaRPr lang="en-US" sz="1800" dirty="0"/>
                    </a:p>
                  </a:txBody>
                  <a:tcPr marL="68580" marR="68580" marT="34290" marB="34290"/>
                </a:tc>
                <a:tc>
                  <a:txBody>
                    <a:bodyPr/>
                    <a:lstStyle/>
                    <a:p>
                      <a:r>
                        <a:rPr lang="en-US" sz="1800" dirty="0" smtClean="0"/>
                        <a:t>Yes</a:t>
                      </a:r>
                      <a:endParaRPr lang="en-US" sz="1800" dirty="0"/>
                    </a:p>
                  </a:txBody>
                  <a:tcPr marL="68580" marR="68580" marT="34290" marB="34290"/>
                </a:tc>
              </a:tr>
              <a:tr h="278130">
                <a:tc>
                  <a:txBody>
                    <a:bodyPr/>
                    <a:lstStyle/>
                    <a:p>
                      <a:r>
                        <a:rPr lang="en-US" sz="1800" b="1" dirty="0" smtClean="0"/>
                        <a:t>Data Changes</a:t>
                      </a:r>
                      <a:endParaRPr lang="en-US" sz="1800" b="1" dirty="0"/>
                    </a:p>
                  </a:txBody>
                  <a:tcPr marL="68580" marR="68580" marT="34290" marB="34290"/>
                </a:tc>
                <a:tc>
                  <a:txBody>
                    <a:bodyPr/>
                    <a:lstStyle/>
                    <a:p>
                      <a:r>
                        <a:rPr lang="en-US" sz="1800" b="1" dirty="0" smtClean="0"/>
                        <a:t>Yes</a:t>
                      </a:r>
                      <a:endParaRPr lang="en-US" sz="1800" b="1" dirty="0"/>
                    </a:p>
                  </a:txBody>
                  <a:tcPr marL="68580" marR="68580" marT="34290" marB="34290"/>
                </a:tc>
                <a:tc>
                  <a:txBody>
                    <a:bodyPr/>
                    <a:lstStyle/>
                    <a:p>
                      <a:r>
                        <a:rPr lang="en-US" sz="1800" b="1" dirty="0" smtClean="0"/>
                        <a:t>No</a:t>
                      </a:r>
                      <a:endParaRPr lang="en-US" sz="1800" b="1" dirty="0"/>
                    </a:p>
                  </a:txBody>
                  <a:tcPr marL="68580" marR="68580" marT="34290" marB="34290"/>
                </a:tc>
              </a:tr>
              <a:tr h="278130">
                <a:tc>
                  <a:txBody>
                    <a:bodyPr/>
                    <a:lstStyle/>
                    <a:p>
                      <a:r>
                        <a:rPr lang="en-US" sz="1800" b="1" smtClean="0"/>
                        <a:t>Time</a:t>
                      </a:r>
                      <a:r>
                        <a:rPr lang="en-US" sz="1800" b="1" baseline="0" smtClean="0"/>
                        <a:t> of Data</a:t>
                      </a:r>
                      <a:endParaRPr lang="en-US" sz="1800" b="1" dirty="0"/>
                    </a:p>
                  </a:txBody>
                  <a:tcPr marL="68580" marR="68580" marT="34290" marB="34290"/>
                </a:tc>
                <a:tc>
                  <a:txBody>
                    <a:bodyPr/>
                    <a:lstStyle/>
                    <a:p>
                      <a:r>
                        <a:rPr lang="en-US" sz="1800" b="1" smtClean="0"/>
                        <a:t>Current data</a:t>
                      </a:r>
                      <a:endParaRPr lang="en-US" sz="1800" b="1" dirty="0"/>
                    </a:p>
                  </a:txBody>
                  <a:tcPr marL="68580" marR="68580" marT="34290" marB="34290"/>
                </a:tc>
                <a:tc>
                  <a:txBody>
                    <a:bodyPr/>
                    <a:lstStyle/>
                    <a:p>
                      <a:r>
                        <a:rPr lang="en-US" sz="1800" b="1" dirty="0" smtClean="0"/>
                        <a:t>Historical</a:t>
                      </a:r>
                      <a:r>
                        <a:rPr lang="en-US" sz="1800" b="1" baseline="0" dirty="0" smtClean="0"/>
                        <a:t> </a:t>
                      </a:r>
                      <a:r>
                        <a:rPr lang="en-US" sz="1800" b="1" dirty="0" smtClean="0"/>
                        <a:t>snapshots</a:t>
                      </a:r>
                      <a:endParaRPr lang="en-US" sz="1800" b="1" dirty="0"/>
                    </a:p>
                  </a:txBody>
                  <a:tcPr marL="68580" marR="68580" marT="34290" marB="34290"/>
                </a:tc>
              </a:tr>
              <a:tr h="278130">
                <a:tc>
                  <a:txBody>
                    <a:bodyPr/>
                    <a:lstStyle/>
                    <a:p>
                      <a:r>
                        <a:rPr lang="en-US" sz="1800" b="1" dirty="0" smtClean="0"/>
                        <a:t>Updates</a:t>
                      </a:r>
                      <a:endParaRPr lang="en-US" sz="1800" b="1" dirty="0"/>
                    </a:p>
                  </a:txBody>
                  <a:tcPr marL="68580" marR="68580" marT="34290" marB="34290"/>
                </a:tc>
                <a:tc>
                  <a:txBody>
                    <a:bodyPr/>
                    <a:lstStyle/>
                    <a:p>
                      <a:r>
                        <a:rPr lang="en-US" sz="1800" b="1" dirty="0" smtClean="0"/>
                        <a:t>Frequent small updates</a:t>
                      </a:r>
                      <a:endParaRPr lang="en-US" sz="1800" b="1" dirty="0"/>
                    </a:p>
                  </a:txBody>
                  <a:tcPr marL="68580" marR="68580" marT="34290" marB="34290"/>
                </a:tc>
                <a:tc>
                  <a:txBody>
                    <a:bodyPr/>
                    <a:lstStyle/>
                    <a:p>
                      <a:r>
                        <a:rPr lang="en-US" sz="1800" b="1" dirty="0" smtClean="0"/>
                        <a:t>Periodic batch updates</a:t>
                      </a:r>
                      <a:endParaRPr lang="en-US" sz="1800" b="1" dirty="0"/>
                    </a:p>
                  </a:txBody>
                  <a:tcPr marL="68580" marR="68580" marT="34290" marB="34290"/>
                </a:tc>
              </a:tr>
              <a:tr h="480060">
                <a:tc>
                  <a:txBody>
                    <a:bodyPr/>
                    <a:lstStyle/>
                    <a:p>
                      <a:r>
                        <a:rPr lang="en-US" sz="1800" b="1" dirty="0" smtClean="0"/>
                        <a:t>Queries</a:t>
                      </a:r>
                      <a:endParaRPr lang="en-US" sz="1800" b="1" dirty="0"/>
                    </a:p>
                  </a:txBody>
                  <a:tcPr marL="68580" marR="68580" marT="34290" marB="34290"/>
                </a:tc>
                <a:tc>
                  <a:txBody>
                    <a:bodyPr/>
                    <a:lstStyle/>
                    <a:p>
                      <a:r>
                        <a:rPr lang="en-US" sz="1800" b="1" dirty="0" smtClean="0"/>
                        <a:t>Simple</a:t>
                      </a:r>
                      <a:r>
                        <a:rPr lang="en-US" sz="1800" b="1" baseline="0" dirty="0" smtClean="0"/>
                        <a:t> queries on a few rows</a:t>
                      </a:r>
                      <a:endParaRPr lang="en-US" sz="1800" b="1" dirty="0"/>
                    </a:p>
                  </a:txBody>
                  <a:tcPr marL="68580" marR="68580" marT="34290" marB="34290"/>
                </a:tc>
                <a:tc>
                  <a:txBody>
                    <a:bodyPr/>
                    <a:lstStyle/>
                    <a:p>
                      <a:r>
                        <a:rPr lang="en-US" sz="1800" b="1" dirty="0" smtClean="0"/>
                        <a:t>Complex</a:t>
                      </a:r>
                      <a:r>
                        <a:rPr lang="en-US" sz="1800" b="1" baseline="0" dirty="0" smtClean="0"/>
                        <a:t> queries on several rows</a:t>
                      </a:r>
                      <a:endParaRPr lang="en-US" sz="1800" b="1" dirty="0"/>
                    </a:p>
                  </a:txBody>
                  <a:tcPr marL="68580" marR="68580" marT="34290" marB="34290"/>
                </a:tc>
              </a:tr>
            </a:tbl>
          </a:graphicData>
        </a:graphic>
      </p:graphicFrame>
    </p:spTree>
    <p:extLst>
      <p:ext uri="{BB962C8B-B14F-4D97-AF65-F5344CB8AC3E}">
        <p14:creationId xmlns:p14="http://schemas.microsoft.com/office/powerpoint/2010/main" val="24455657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1" y="857250"/>
            <a:ext cx="6372224" cy="1200150"/>
          </a:xfrm>
        </p:spPr>
        <p:txBody>
          <a:bodyPr>
            <a:normAutofit fontScale="90000"/>
          </a:bodyPr>
          <a:lstStyle/>
          <a:p>
            <a:r>
              <a:rPr lang="en-US" dirty="0" smtClean="0"/>
              <a:t>ODS and EDW/NDS Cannot share the same System</a:t>
            </a:r>
            <a:endParaRPr lang="en-US" dirty="0"/>
          </a:p>
        </p:txBody>
      </p:sp>
      <p:grpSp>
        <p:nvGrpSpPr>
          <p:cNvPr id="8" name="Group 7"/>
          <p:cNvGrpSpPr/>
          <p:nvPr/>
        </p:nvGrpSpPr>
        <p:grpSpPr>
          <a:xfrm>
            <a:off x="2028825" y="2057400"/>
            <a:ext cx="5257800" cy="3289257"/>
            <a:chOff x="1143000" y="2198005"/>
            <a:chExt cx="7010400" cy="4385676"/>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198005"/>
              <a:ext cx="7010400" cy="4357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Callout 4"/>
            <p:cNvSpPr/>
            <p:nvPr/>
          </p:nvSpPr>
          <p:spPr>
            <a:xfrm>
              <a:off x="2590800" y="2198005"/>
              <a:ext cx="3124200" cy="2290266"/>
            </a:xfrm>
            <a:prstGeom prst="wedgeEllipseCallout">
              <a:avLst>
                <a:gd name="adj1" fmla="val -60868"/>
                <a:gd name="adj2" fmla="val 63172"/>
              </a:avLst>
            </a:prstGeom>
            <a:ln w="76200"/>
          </p:spPr>
          <p:style>
            <a:lnRef idx="1">
              <a:schemeClr val="dk1"/>
            </a:lnRef>
            <a:fillRef idx="2">
              <a:schemeClr val="dk1"/>
            </a:fillRef>
            <a:effectRef idx="1">
              <a:schemeClr val="dk1"/>
            </a:effectRef>
            <a:fontRef idx="minor">
              <a:schemeClr val="dk1"/>
            </a:fontRef>
          </p:style>
          <p:txBody>
            <a:bodyPr rtlCol="0" anchor="ctr"/>
            <a:lstStyle/>
            <a:p>
              <a:pPr algn="ctr"/>
              <a:r>
                <a:rPr lang="en-US" dirty="0"/>
                <a:t>I need fast updates!</a:t>
              </a:r>
            </a:p>
          </p:txBody>
        </p:sp>
        <p:sp>
          <p:nvSpPr>
            <p:cNvPr id="7" name="Oval Callout 6"/>
            <p:cNvSpPr/>
            <p:nvPr/>
          </p:nvSpPr>
          <p:spPr>
            <a:xfrm>
              <a:off x="3276600" y="4572000"/>
              <a:ext cx="2819400" cy="2011681"/>
            </a:xfrm>
            <a:prstGeom prst="wedgeEllipseCallout">
              <a:avLst>
                <a:gd name="adj1" fmla="val 67047"/>
                <a:gd name="adj2" fmla="val -39876"/>
              </a:avLst>
            </a:prstGeom>
            <a:ln w="76200"/>
          </p:spPr>
          <p:style>
            <a:lnRef idx="1">
              <a:schemeClr val="dk1"/>
            </a:lnRef>
            <a:fillRef idx="2">
              <a:schemeClr val="dk1"/>
            </a:fillRef>
            <a:effectRef idx="1">
              <a:schemeClr val="dk1"/>
            </a:effectRef>
            <a:fontRef idx="minor">
              <a:schemeClr val="dk1"/>
            </a:fontRef>
          </p:style>
          <p:txBody>
            <a:bodyPr rtlCol="0" anchor="ctr"/>
            <a:lstStyle/>
            <a:p>
              <a:pPr algn="ctr"/>
              <a:r>
                <a:rPr lang="en-US" dirty="0"/>
                <a:t>I need query performance!</a:t>
              </a:r>
            </a:p>
          </p:txBody>
        </p:sp>
      </p:grpSp>
      <p:sp>
        <p:nvSpPr>
          <p:cNvPr id="9" name="TextBox 8"/>
          <p:cNvSpPr txBox="1"/>
          <p:nvPr/>
        </p:nvSpPr>
        <p:spPr>
          <a:xfrm>
            <a:off x="2028826" y="5462200"/>
            <a:ext cx="5508796" cy="415498"/>
          </a:xfrm>
          <a:prstGeom prst="rect">
            <a:avLst/>
          </a:prstGeom>
          <a:noFill/>
        </p:spPr>
        <p:txBody>
          <a:bodyPr wrap="square" rtlCol="0">
            <a:spAutoFit/>
          </a:bodyPr>
          <a:lstStyle/>
          <a:p>
            <a:r>
              <a:rPr lang="en-US" sz="2100" dirty="0"/>
              <a:t>You can’t have </a:t>
            </a:r>
            <a:r>
              <a:rPr lang="en-US" sz="2100" dirty="0" smtClean="0"/>
              <a:t>both in a Relational DBMS! Why?</a:t>
            </a:r>
            <a:endParaRPr lang="en-US" sz="2100" dirty="0"/>
          </a:p>
        </p:txBody>
      </p:sp>
    </p:spTree>
    <p:extLst>
      <p:ext uri="{BB962C8B-B14F-4D97-AF65-F5344CB8AC3E}">
        <p14:creationId xmlns:p14="http://schemas.microsoft.com/office/powerpoint/2010/main" val="36001380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5900" y="857250"/>
            <a:ext cx="6172200" cy="914400"/>
          </a:xfrm>
        </p:spPr>
        <p:txBody>
          <a:bodyPr/>
          <a:lstStyle/>
          <a:p>
            <a:r>
              <a:rPr lang="en-US" sz="5400" dirty="0"/>
              <a:t>Data Marts</a:t>
            </a:r>
          </a:p>
        </p:txBody>
      </p:sp>
      <p:pic>
        <p:nvPicPr>
          <p:cNvPr id="1026" name="Picture 2" descr="http://inmoncif.com/inmoncif-old/www/library/articles/images/artcifco_fig01.GIF"/>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85951" y="1771650"/>
            <a:ext cx="5367130" cy="416927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885950" y="4624814"/>
            <a:ext cx="3234459" cy="738664"/>
          </a:xfrm>
          <a:prstGeom prst="rect">
            <a:avLst/>
          </a:prstGeom>
          <a:noFill/>
        </p:spPr>
        <p:txBody>
          <a:bodyPr wrap="square" rtlCol="0">
            <a:spAutoFit/>
          </a:bodyPr>
          <a:lstStyle/>
          <a:p>
            <a:r>
              <a:rPr lang="en-US" sz="2100" b="1" dirty="0">
                <a:effectLst>
                  <a:outerShdw blurRad="38100" dist="38100" dir="2700000" algn="tl">
                    <a:srgbClr val="000000">
                      <a:alpha val="43137"/>
                    </a:srgbClr>
                  </a:outerShdw>
                </a:effectLst>
              </a:rPr>
              <a:t>The CIF is a </a:t>
            </a:r>
          </a:p>
          <a:p>
            <a:r>
              <a:rPr lang="en-US" sz="2100" b="1" dirty="0">
                <a:effectLst>
                  <a:outerShdw blurRad="38100" dist="38100" dir="2700000" algn="tl">
                    <a:srgbClr val="000000">
                      <a:alpha val="43137"/>
                    </a:srgbClr>
                  </a:outerShdw>
                </a:effectLst>
              </a:rPr>
              <a:t>reference architecture </a:t>
            </a:r>
          </a:p>
        </p:txBody>
      </p:sp>
      <p:sp>
        <p:nvSpPr>
          <p:cNvPr id="2" name="Rectangle 1"/>
          <p:cNvSpPr/>
          <p:nvPr/>
        </p:nvSpPr>
        <p:spPr>
          <a:xfrm>
            <a:off x="3714750" y="1943100"/>
            <a:ext cx="1943100" cy="742950"/>
          </a:xfrm>
          <a:prstGeom prst="rect">
            <a:avLst/>
          </a:prstGeom>
          <a:noFill/>
          <a:ln w="76200">
            <a:solidFill>
              <a:srgbClr val="FFFF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20218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Section: The Components of Technical Architecture</a:t>
            </a:r>
            <a:endParaRPr lang="en-US" dirty="0"/>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37229338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Marts</a:t>
            </a:r>
            <a:endParaRPr lang="en-US" dirty="0"/>
          </a:p>
        </p:txBody>
      </p:sp>
      <p:sp>
        <p:nvSpPr>
          <p:cNvPr id="3" name="Content Placeholder 2"/>
          <p:cNvSpPr>
            <a:spLocks noGrp="1"/>
          </p:cNvSpPr>
          <p:nvPr>
            <p:ph idx="1"/>
          </p:nvPr>
        </p:nvSpPr>
        <p:spPr>
          <a:xfrm>
            <a:off x="768096" y="1828800"/>
            <a:ext cx="7587964" cy="4480560"/>
          </a:xfrm>
        </p:spPr>
        <p:txBody>
          <a:bodyPr>
            <a:noAutofit/>
          </a:bodyPr>
          <a:lstStyle/>
          <a:p>
            <a:pPr>
              <a:buFont typeface="Arial" panose="020B0604020202020204" pitchFamily="34" charset="0"/>
              <a:buChar char="•"/>
            </a:pPr>
            <a:r>
              <a:rPr lang="en-US" dirty="0"/>
              <a:t>A collection of data tailored to the informational needs of a </a:t>
            </a:r>
            <a:r>
              <a:rPr lang="en-US" b="1" dirty="0"/>
              <a:t>department </a:t>
            </a:r>
            <a:r>
              <a:rPr lang="en-US" dirty="0"/>
              <a:t>or </a:t>
            </a:r>
            <a:r>
              <a:rPr lang="en-US" b="1" dirty="0"/>
              <a:t>business process</a:t>
            </a:r>
            <a:r>
              <a:rPr lang="en-US" dirty="0"/>
              <a:t>. </a:t>
            </a:r>
            <a:endParaRPr lang="en-US" dirty="0" smtClean="0"/>
          </a:p>
          <a:p>
            <a:pPr>
              <a:buFont typeface="Arial" panose="020B0604020202020204" pitchFamily="34" charset="0"/>
              <a:buChar char="•"/>
            </a:pPr>
            <a:r>
              <a:rPr lang="en-US" dirty="0" smtClean="0"/>
              <a:t>Stored in </a:t>
            </a:r>
            <a:r>
              <a:rPr lang="en-US" b="1" dirty="0" smtClean="0"/>
              <a:t>dimensional models</a:t>
            </a:r>
            <a:r>
              <a:rPr lang="en-US" dirty="0" smtClean="0"/>
              <a:t>, with </a:t>
            </a:r>
            <a:r>
              <a:rPr lang="en-US" b="1" dirty="0" smtClean="0"/>
              <a:t>fact </a:t>
            </a:r>
            <a:r>
              <a:rPr lang="en-US" dirty="0" smtClean="0"/>
              <a:t>and </a:t>
            </a:r>
            <a:r>
              <a:rPr lang="en-US" b="1" dirty="0" smtClean="0"/>
              <a:t>dimension </a:t>
            </a:r>
            <a:r>
              <a:rPr lang="en-US" dirty="0" smtClean="0"/>
              <a:t>tables.</a:t>
            </a:r>
            <a:endParaRPr lang="en-US" dirty="0"/>
          </a:p>
          <a:p>
            <a:pPr>
              <a:buFont typeface="Arial" panose="020B0604020202020204" pitchFamily="34" charset="0"/>
              <a:buChar char="•"/>
            </a:pPr>
            <a:r>
              <a:rPr lang="en-US" dirty="0"/>
              <a:t>Easy to control, low cost, and customizable due to their </a:t>
            </a:r>
            <a:r>
              <a:rPr lang="en-US" b="1" dirty="0"/>
              <a:t>limited scope</a:t>
            </a:r>
            <a:r>
              <a:rPr lang="en-US" dirty="0"/>
              <a:t>.</a:t>
            </a:r>
          </a:p>
          <a:p>
            <a:pPr>
              <a:buFont typeface="Arial" panose="020B0604020202020204" pitchFamily="34" charset="0"/>
              <a:buChar char="•"/>
            </a:pPr>
            <a:r>
              <a:rPr lang="en-US" dirty="0"/>
              <a:t>Receive their </a:t>
            </a:r>
            <a:r>
              <a:rPr lang="en-US" dirty="0" smtClean="0"/>
              <a:t>data source from the "single version of the truth" </a:t>
            </a:r>
            <a:r>
              <a:rPr lang="en-US" b="1" dirty="0" smtClean="0"/>
              <a:t>EDW.</a:t>
            </a:r>
            <a:endParaRPr lang="en-US" dirty="0"/>
          </a:p>
          <a:p>
            <a:pPr>
              <a:buFont typeface="Arial" panose="020B0604020202020204" pitchFamily="34" charset="0"/>
              <a:buChar char="•"/>
            </a:pPr>
            <a:r>
              <a:rPr lang="en-US" dirty="0"/>
              <a:t>Are source data for </a:t>
            </a:r>
            <a:r>
              <a:rPr lang="en-US" b="1" dirty="0"/>
              <a:t>Online Analytical Processing</a:t>
            </a:r>
            <a:r>
              <a:rPr lang="en-US" dirty="0"/>
              <a:t> </a:t>
            </a:r>
            <a:r>
              <a:rPr lang="en-US" dirty="0" smtClean="0"/>
              <a:t>(ROLAP/MOLAP) </a:t>
            </a:r>
            <a:r>
              <a:rPr lang="en-US" dirty="0"/>
              <a:t>engines</a:t>
            </a:r>
            <a:r>
              <a:rPr lang="en-US" dirty="0" smtClean="0"/>
              <a:t>.</a:t>
            </a:r>
          </a:p>
          <a:p>
            <a:pPr>
              <a:buFont typeface="Arial" panose="020B0604020202020204" pitchFamily="34" charset="0"/>
              <a:buChar char="•"/>
            </a:pPr>
            <a:r>
              <a:rPr lang="en-US" dirty="0" smtClean="0"/>
              <a:t>Like the DDS but does not necessarily have to be well integrated into a single data store. </a:t>
            </a:r>
            <a:endParaRPr lang="en-US" dirty="0"/>
          </a:p>
        </p:txBody>
      </p:sp>
    </p:spTree>
    <p:extLst>
      <p:ext uri="{BB962C8B-B14F-4D97-AF65-F5344CB8AC3E}">
        <p14:creationId xmlns:p14="http://schemas.microsoft.com/office/powerpoint/2010/main" val="289108645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57768"/>
          </a:xfrm>
        </p:spPr>
        <p:txBody>
          <a:bodyPr/>
          <a:lstStyle/>
          <a:p>
            <a:r>
              <a:rPr lang="en-US" dirty="0" smtClean="0"/>
              <a:t>OLAP: Online Analytical Processing</a:t>
            </a:r>
            <a:endParaRPr lang="en-US" dirty="0"/>
          </a:p>
        </p:txBody>
      </p:sp>
      <p:sp>
        <p:nvSpPr>
          <p:cNvPr id="4" name="Text Placeholder 3"/>
          <p:cNvSpPr>
            <a:spLocks noGrp="1"/>
          </p:cNvSpPr>
          <p:nvPr>
            <p:ph type="body" idx="1"/>
          </p:nvPr>
        </p:nvSpPr>
        <p:spPr>
          <a:xfrm>
            <a:off x="629842" y="1897809"/>
            <a:ext cx="3868340" cy="617934"/>
          </a:xfrm>
        </p:spPr>
        <p:txBody>
          <a:bodyPr/>
          <a:lstStyle/>
          <a:p>
            <a:r>
              <a:rPr lang="en-US" sz="2400" dirty="0"/>
              <a:t>ROLAP</a:t>
            </a:r>
            <a:endParaRPr lang="en-US" dirty="0"/>
          </a:p>
        </p:txBody>
      </p:sp>
      <p:sp>
        <p:nvSpPr>
          <p:cNvPr id="6" name="Content Placeholder 5"/>
          <p:cNvSpPr>
            <a:spLocks noGrp="1"/>
          </p:cNvSpPr>
          <p:nvPr>
            <p:ph sz="half" idx="2"/>
          </p:nvPr>
        </p:nvSpPr>
        <p:spPr>
          <a:xfrm>
            <a:off x="742950" y="2516886"/>
            <a:ext cx="3774186" cy="2626614"/>
          </a:xfrm>
        </p:spPr>
        <p:txBody>
          <a:bodyPr>
            <a:normAutofit/>
          </a:bodyPr>
          <a:lstStyle/>
          <a:p>
            <a:pPr>
              <a:buFont typeface="Arial" panose="020B0604020202020204" pitchFamily="34" charset="0"/>
              <a:buChar char="•"/>
            </a:pPr>
            <a:r>
              <a:rPr lang="en-US" dirty="0" smtClean="0"/>
              <a:t>Uses a </a:t>
            </a:r>
            <a:r>
              <a:rPr lang="en-US" b="1" dirty="0" smtClean="0"/>
              <a:t>Relational Database Management </a:t>
            </a:r>
            <a:r>
              <a:rPr lang="en-US" dirty="0" smtClean="0"/>
              <a:t>System</a:t>
            </a:r>
          </a:p>
          <a:p>
            <a:pPr>
              <a:buFont typeface="Arial" panose="020B0604020202020204" pitchFamily="34" charset="0"/>
              <a:buChar char="•"/>
            </a:pPr>
            <a:r>
              <a:rPr lang="en-US" dirty="0" smtClean="0"/>
              <a:t>Data design is the </a:t>
            </a:r>
            <a:r>
              <a:rPr lang="en-US" b="1" dirty="0" smtClean="0"/>
              <a:t>Star Schema</a:t>
            </a:r>
          </a:p>
          <a:p>
            <a:pPr>
              <a:buFont typeface="Arial" panose="020B0604020202020204" pitchFamily="34" charset="0"/>
              <a:buChar char="•"/>
            </a:pPr>
            <a:r>
              <a:rPr lang="en-US" dirty="0" smtClean="0"/>
              <a:t>Built on well-known relational concepts</a:t>
            </a:r>
          </a:p>
          <a:p>
            <a:pPr marL="0" indent="0">
              <a:buNone/>
            </a:pPr>
            <a:endParaRPr lang="en-US" dirty="0"/>
          </a:p>
        </p:txBody>
      </p:sp>
      <p:sp>
        <p:nvSpPr>
          <p:cNvPr id="5" name="Text Placeholder 4"/>
          <p:cNvSpPr>
            <a:spLocks noGrp="1"/>
          </p:cNvSpPr>
          <p:nvPr>
            <p:ph type="body" sz="quarter" idx="3"/>
          </p:nvPr>
        </p:nvSpPr>
        <p:spPr>
          <a:xfrm>
            <a:off x="4611290" y="1907078"/>
            <a:ext cx="3887391" cy="617934"/>
          </a:xfrm>
        </p:spPr>
        <p:txBody>
          <a:bodyPr/>
          <a:lstStyle/>
          <a:p>
            <a:r>
              <a:rPr lang="en-US" sz="2100" dirty="0"/>
              <a:t>MOLAP</a:t>
            </a:r>
            <a:endParaRPr lang="en-US" dirty="0"/>
          </a:p>
        </p:txBody>
      </p:sp>
      <p:sp>
        <p:nvSpPr>
          <p:cNvPr id="7" name="Content Placeholder 6"/>
          <p:cNvSpPr>
            <a:spLocks noGrp="1"/>
          </p:cNvSpPr>
          <p:nvPr>
            <p:ph sz="quarter" idx="4"/>
          </p:nvPr>
        </p:nvSpPr>
        <p:spPr>
          <a:xfrm>
            <a:off x="4647438" y="2516887"/>
            <a:ext cx="3867912" cy="2624327"/>
          </a:xfrm>
        </p:spPr>
        <p:txBody>
          <a:bodyPr>
            <a:normAutofit/>
          </a:bodyPr>
          <a:lstStyle/>
          <a:p>
            <a:pPr>
              <a:buFont typeface="Arial" panose="020B0604020202020204" pitchFamily="34" charset="0"/>
              <a:buChar char="•"/>
            </a:pPr>
            <a:r>
              <a:rPr lang="en-US" dirty="0" smtClean="0"/>
              <a:t>Uses a </a:t>
            </a:r>
            <a:r>
              <a:rPr lang="en-US" b="1" dirty="0" smtClean="0"/>
              <a:t>Multi-Dimensional Database Management </a:t>
            </a:r>
            <a:r>
              <a:rPr lang="en-US" dirty="0" smtClean="0"/>
              <a:t>System</a:t>
            </a:r>
          </a:p>
          <a:p>
            <a:pPr>
              <a:buFont typeface="Arial" panose="020B0604020202020204" pitchFamily="34" charset="0"/>
              <a:buChar char="•"/>
            </a:pPr>
            <a:r>
              <a:rPr lang="en-US" dirty="0" smtClean="0"/>
              <a:t>Data design is the </a:t>
            </a:r>
            <a:r>
              <a:rPr lang="en-US" b="1" dirty="0" smtClean="0"/>
              <a:t>Cube</a:t>
            </a:r>
            <a:endParaRPr lang="en-US" dirty="0"/>
          </a:p>
          <a:p>
            <a:pPr>
              <a:buFont typeface="Arial" panose="020B0604020202020204" pitchFamily="34" charset="0"/>
              <a:buChar char="•"/>
            </a:pPr>
            <a:r>
              <a:rPr lang="en-US" dirty="0" smtClean="0"/>
              <a:t>Highly flexible, includes Metadata.</a:t>
            </a:r>
          </a:p>
        </p:txBody>
      </p:sp>
      <p:sp>
        <p:nvSpPr>
          <p:cNvPr id="8" name="TextBox 7"/>
          <p:cNvSpPr txBox="1"/>
          <p:nvPr/>
        </p:nvSpPr>
        <p:spPr>
          <a:xfrm>
            <a:off x="1657350" y="5143501"/>
            <a:ext cx="5657850" cy="1365502"/>
          </a:xfrm>
          <a:prstGeom prst="rect">
            <a:avLst/>
          </a:prstGeom>
        </p:spPr>
        <p:txBody>
          <a:bodyPr vert="horz" lIns="45720" tIns="45720" rIns="45720" bIns="45720" rtlCol="0">
            <a:normAutofit/>
          </a:bodyPr>
          <a:lstStyle>
            <a:lvl1pPr marL="91440" indent="-91440" defTabSz="914400">
              <a:lnSpc>
                <a:spcPct val="90000"/>
              </a:lnSpc>
              <a:spcBef>
                <a:spcPts val="1200"/>
              </a:spcBef>
              <a:spcAft>
                <a:spcPts val="200"/>
              </a:spcAft>
              <a:buClr>
                <a:schemeClr val="accent1"/>
              </a:buClr>
              <a:buSzPct val="100000"/>
              <a:buFont typeface="Arial" panose="020B0604020202020204" pitchFamily="34" charset="0"/>
              <a:buChar char="•"/>
              <a:defRPr sz="2200">
                <a:solidFill>
                  <a:schemeClr val="tx1">
                    <a:lumMod val="65000"/>
                    <a:lumOff val="35000"/>
                  </a:schemeClr>
                </a:solidFill>
                <a:latin typeface="Franklin Gothic Book"/>
                <a:cs typeface="Franklin Gothic Book"/>
              </a:defRPr>
            </a:lvl1pPr>
            <a:lvl2pPr marL="265176" indent="-137160" defTabSz="914400">
              <a:lnSpc>
                <a:spcPct val="90000"/>
              </a:lnSpc>
              <a:spcBef>
                <a:spcPts val="200"/>
              </a:spcBef>
              <a:spcAft>
                <a:spcPts val="400"/>
              </a:spcAft>
              <a:buClr>
                <a:schemeClr val="accent1"/>
              </a:buClr>
              <a:buFont typeface="Wingdings 3" pitchFamily="18" charset="2"/>
              <a:buChar char=""/>
              <a:defRPr>
                <a:solidFill>
                  <a:schemeClr val="tx1">
                    <a:lumMod val="65000"/>
                    <a:lumOff val="35000"/>
                  </a:schemeClr>
                </a:solidFill>
                <a:latin typeface="Franklin Gothic Book"/>
                <a:cs typeface="Franklin Gothic Book"/>
              </a:defRPr>
            </a:lvl2pPr>
            <a:lvl3pPr marL="448056" indent="-137160" defTabSz="914400">
              <a:lnSpc>
                <a:spcPct val="90000"/>
              </a:lnSpc>
              <a:spcBef>
                <a:spcPts val="200"/>
              </a:spcBef>
              <a:spcAft>
                <a:spcPts val="400"/>
              </a:spcAft>
              <a:buClr>
                <a:schemeClr val="accent1"/>
              </a:buClr>
              <a:buFont typeface="Wingdings 3" pitchFamily="18" charset="2"/>
              <a:buChar char=""/>
              <a:defRPr sz="1400">
                <a:solidFill>
                  <a:schemeClr val="tx1">
                    <a:lumMod val="65000"/>
                    <a:lumOff val="35000"/>
                  </a:schemeClr>
                </a:solidFill>
                <a:latin typeface="Franklin Gothic Book"/>
                <a:cs typeface="Franklin Gothic Book"/>
              </a:defRPr>
            </a:lvl3pPr>
            <a:lvl4pPr marL="594360" indent="-137160" defTabSz="914400">
              <a:lnSpc>
                <a:spcPct val="90000"/>
              </a:lnSpc>
              <a:spcBef>
                <a:spcPts val="200"/>
              </a:spcBef>
              <a:spcAft>
                <a:spcPts val="400"/>
              </a:spcAft>
              <a:buClr>
                <a:schemeClr val="accent1"/>
              </a:buClr>
              <a:buFont typeface="Wingdings 3" pitchFamily="18" charset="2"/>
              <a:buChar char=""/>
              <a:defRPr sz="1400">
                <a:solidFill>
                  <a:schemeClr val="tx1">
                    <a:lumMod val="65000"/>
                    <a:lumOff val="35000"/>
                  </a:schemeClr>
                </a:solidFill>
                <a:latin typeface="Franklin Gothic Book"/>
                <a:cs typeface="Franklin Gothic Book"/>
              </a:defRPr>
            </a:lvl4pPr>
            <a:lvl5pPr marL="777240" indent="-137160" defTabSz="914400">
              <a:lnSpc>
                <a:spcPct val="90000"/>
              </a:lnSpc>
              <a:spcBef>
                <a:spcPts val="200"/>
              </a:spcBef>
              <a:spcAft>
                <a:spcPts val="400"/>
              </a:spcAft>
              <a:buClr>
                <a:schemeClr val="accent1"/>
              </a:buClr>
              <a:buFont typeface="Wingdings 3" pitchFamily="18" charset="2"/>
              <a:buChar char=""/>
              <a:defRPr sz="1400">
                <a:solidFill>
                  <a:schemeClr val="tx1">
                    <a:lumMod val="65000"/>
                    <a:lumOff val="35000"/>
                  </a:schemeClr>
                </a:solidFill>
                <a:latin typeface="Franklin Gothic Book"/>
                <a:cs typeface="Franklin Gothic Book"/>
              </a:defRPr>
            </a:lvl5pPr>
            <a:lvl6pPr marL="914400" indent="-137160" defTabSz="914400">
              <a:lnSpc>
                <a:spcPct val="90000"/>
              </a:lnSpc>
              <a:spcBef>
                <a:spcPts val="200"/>
              </a:spcBef>
              <a:spcAft>
                <a:spcPts val="400"/>
              </a:spcAft>
              <a:buClr>
                <a:schemeClr val="accent1"/>
              </a:buClr>
              <a:buFont typeface="Wingdings 3" pitchFamily="18" charset="2"/>
              <a:buChar char=""/>
              <a:defRPr sz="1400"/>
            </a:lvl6pPr>
            <a:lvl7pPr marL="1060704" indent="-137160" defTabSz="914400">
              <a:lnSpc>
                <a:spcPct val="90000"/>
              </a:lnSpc>
              <a:spcBef>
                <a:spcPts val="200"/>
              </a:spcBef>
              <a:spcAft>
                <a:spcPts val="400"/>
              </a:spcAft>
              <a:buClr>
                <a:schemeClr val="accent1"/>
              </a:buClr>
              <a:buFont typeface="Wingdings 3" pitchFamily="18" charset="2"/>
              <a:buChar char=""/>
              <a:defRPr sz="1400"/>
            </a:lvl7pPr>
            <a:lvl8pPr marL="1216152" indent="-137160" defTabSz="914400">
              <a:lnSpc>
                <a:spcPct val="90000"/>
              </a:lnSpc>
              <a:spcBef>
                <a:spcPts val="200"/>
              </a:spcBef>
              <a:spcAft>
                <a:spcPts val="400"/>
              </a:spcAft>
              <a:buClr>
                <a:schemeClr val="accent1"/>
              </a:buClr>
              <a:buFont typeface="Wingdings 3" pitchFamily="18" charset="2"/>
              <a:buChar char=""/>
              <a:defRPr sz="1400"/>
            </a:lvl8pPr>
            <a:lvl9pPr marL="1362456" indent="-137160" defTabSz="914400">
              <a:lnSpc>
                <a:spcPct val="90000"/>
              </a:lnSpc>
              <a:spcBef>
                <a:spcPts val="200"/>
              </a:spcBef>
              <a:spcAft>
                <a:spcPts val="400"/>
              </a:spcAft>
              <a:buClr>
                <a:schemeClr val="accent1"/>
              </a:buClr>
              <a:buFont typeface="Wingdings 3" pitchFamily="18" charset="2"/>
              <a:buChar char=""/>
              <a:defRPr sz="1400"/>
            </a:lvl9pPr>
          </a:lstStyle>
          <a:p>
            <a:r>
              <a:rPr lang="en-US" dirty="0"/>
              <a:t>Typical Kimball implementations have </a:t>
            </a:r>
            <a:r>
              <a:rPr lang="en-US" dirty="0" smtClean="0"/>
              <a:t>a ROLAP </a:t>
            </a:r>
            <a:r>
              <a:rPr lang="en-US" dirty="0"/>
              <a:t>star schema feed the MOLAP cube</a:t>
            </a:r>
          </a:p>
          <a:p>
            <a:endParaRPr lang="en-US" dirty="0"/>
          </a:p>
        </p:txBody>
      </p:sp>
    </p:spTree>
    <p:extLst>
      <p:ext uri="{BB962C8B-B14F-4D97-AF65-F5344CB8AC3E}">
        <p14:creationId xmlns:p14="http://schemas.microsoft.com/office/powerpoint/2010/main" val="369775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5900" y="857250"/>
            <a:ext cx="6172200" cy="914400"/>
          </a:xfrm>
        </p:spPr>
        <p:txBody>
          <a:bodyPr/>
          <a:lstStyle/>
          <a:p>
            <a:r>
              <a:rPr lang="en-US" sz="5400" dirty="0"/>
              <a:t>DSS Applications</a:t>
            </a:r>
          </a:p>
        </p:txBody>
      </p:sp>
      <p:pic>
        <p:nvPicPr>
          <p:cNvPr id="1026" name="Picture 2" descr="http://inmoncif.com/inmoncif-old/www/library/articles/images/artcifco_fig01.GIF"/>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85951" y="1771650"/>
            <a:ext cx="5367130" cy="416927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885950" y="4624814"/>
            <a:ext cx="3234459" cy="738664"/>
          </a:xfrm>
          <a:prstGeom prst="rect">
            <a:avLst/>
          </a:prstGeom>
          <a:noFill/>
        </p:spPr>
        <p:txBody>
          <a:bodyPr wrap="square" rtlCol="0">
            <a:spAutoFit/>
          </a:bodyPr>
          <a:lstStyle/>
          <a:p>
            <a:r>
              <a:rPr lang="en-US" sz="2100" b="1" dirty="0">
                <a:effectLst>
                  <a:outerShdw blurRad="38100" dist="38100" dir="2700000" algn="tl">
                    <a:srgbClr val="000000">
                      <a:alpha val="43137"/>
                    </a:srgbClr>
                  </a:outerShdw>
                </a:effectLst>
              </a:rPr>
              <a:t>The CIF is a </a:t>
            </a:r>
          </a:p>
          <a:p>
            <a:r>
              <a:rPr lang="en-US" sz="2100" b="1" dirty="0">
                <a:effectLst>
                  <a:outerShdw blurRad="38100" dist="38100" dir="2700000" algn="tl">
                    <a:srgbClr val="000000">
                      <a:alpha val="43137"/>
                    </a:srgbClr>
                  </a:outerShdw>
                </a:effectLst>
              </a:rPr>
              <a:t>reference architecture </a:t>
            </a:r>
          </a:p>
        </p:txBody>
      </p:sp>
      <p:sp>
        <p:nvSpPr>
          <p:cNvPr id="2" name="Rectangle 1"/>
          <p:cNvSpPr/>
          <p:nvPr/>
        </p:nvSpPr>
        <p:spPr>
          <a:xfrm>
            <a:off x="6115051" y="2083806"/>
            <a:ext cx="1138030" cy="1573794"/>
          </a:xfrm>
          <a:prstGeom prst="rect">
            <a:avLst/>
          </a:prstGeom>
          <a:noFill/>
          <a:ln w="76200">
            <a:solidFill>
              <a:srgbClr val="FFFF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34777653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Decision-Support Systems</a:t>
            </a:r>
            <a:endParaRPr lang="en-US" dirty="0"/>
          </a:p>
        </p:txBody>
      </p:sp>
      <p:sp>
        <p:nvSpPr>
          <p:cNvPr id="6" name="Content Placeholder 5"/>
          <p:cNvSpPr>
            <a:spLocks noGrp="1"/>
          </p:cNvSpPr>
          <p:nvPr>
            <p:ph idx="1"/>
          </p:nvPr>
        </p:nvSpPr>
        <p:spPr>
          <a:xfrm>
            <a:off x="768096" y="2057401"/>
            <a:ext cx="7290053" cy="4178029"/>
          </a:xfrm>
        </p:spPr>
        <p:txBody>
          <a:bodyPr>
            <a:normAutofit/>
          </a:bodyPr>
          <a:lstStyle/>
          <a:p>
            <a:pPr>
              <a:buFont typeface="Arial" panose="020B0604020202020204" pitchFamily="34" charset="0"/>
              <a:buChar char="•"/>
            </a:pPr>
            <a:r>
              <a:rPr lang="en-US" dirty="0" smtClean="0"/>
              <a:t>Assist with the decision making process.</a:t>
            </a:r>
          </a:p>
          <a:p>
            <a:pPr lvl="1">
              <a:buFont typeface="Arial" panose="020B0604020202020204" pitchFamily="34" charset="0"/>
              <a:buChar char="•"/>
            </a:pPr>
            <a:r>
              <a:rPr lang="en-US" dirty="0" smtClean="0"/>
              <a:t>Do we extend credit to a customer?</a:t>
            </a:r>
          </a:p>
          <a:p>
            <a:pPr lvl="1">
              <a:buFont typeface="Arial" panose="020B0604020202020204" pitchFamily="34" charset="0"/>
              <a:buChar char="•"/>
            </a:pPr>
            <a:r>
              <a:rPr lang="en-US" dirty="0" smtClean="0"/>
              <a:t>Do we restock a product?</a:t>
            </a:r>
          </a:p>
          <a:p>
            <a:pPr lvl="1">
              <a:buFont typeface="Arial" panose="020B0604020202020204" pitchFamily="34" charset="0"/>
              <a:buChar char="•"/>
            </a:pPr>
            <a:r>
              <a:rPr lang="en-US" dirty="0" smtClean="0"/>
              <a:t>Which roads will likely required pot-holes to be filled this year?</a:t>
            </a:r>
          </a:p>
          <a:p>
            <a:pPr>
              <a:buFont typeface="Arial" panose="020B0604020202020204" pitchFamily="34" charset="0"/>
              <a:buChar char="•"/>
            </a:pPr>
            <a:r>
              <a:rPr lang="en-US" dirty="0" smtClean="0"/>
              <a:t>Get their source data from the "single version of the truth" EDW.</a:t>
            </a:r>
          </a:p>
          <a:p>
            <a:pPr>
              <a:buFont typeface="Arial" panose="020B0604020202020204" pitchFamily="34" charset="0"/>
              <a:buChar char="•"/>
            </a:pPr>
            <a:endParaRPr lang="en-US" dirty="0" smtClean="0"/>
          </a:p>
          <a:p>
            <a:pPr>
              <a:buFont typeface="Arial" panose="020B0604020202020204" pitchFamily="34" charset="0"/>
              <a:buChar char="•"/>
            </a:pPr>
            <a:endParaRPr lang="en-US" dirty="0"/>
          </a:p>
        </p:txBody>
      </p:sp>
    </p:spTree>
    <p:extLst>
      <p:ext uri="{BB962C8B-B14F-4D97-AF65-F5344CB8AC3E}">
        <p14:creationId xmlns:p14="http://schemas.microsoft.com/office/powerpoint/2010/main" val="197185881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71550" y="857250"/>
            <a:ext cx="6686550" cy="914400"/>
          </a:xfrm>
        </p:spPr>
        <p:txBody>
          <a:bodyPr>
            <a:normAutofit fontScale="90000"/>
          </a:bodyPr>
          <a:lstStyle/>
          <a:p>
            <a:r>
              <a:rPr lang="en-US" sz="5400" dirty="0"/>
              <a:t>Cross-Media Storage</a:t>
            </a:r>
          </a:p>
        </p:txBody>
      </p:sp>
      <p:pic>
        <p:nvPicPr>
          <p:cNvPr id="1026" name="Picture 2" descr="http://inmoncif.com/inmoncif-old/www/library/articles/images/artcifco_fig01.GIF"/>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85951" y="1771650"/>
            <a:ext cx="5367130" cy="416927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885950" y="4624814"/>
            <a:ext cx="3234459" cy="738664"/>
          </a:xfrm>
          <a:prstGeom prst="rect">
            <a:avLst/>
          </a:prstGeom>
          <a:noFill/>
        </p:spPr>
        <p:txBody>
          <a:bodyPr wrap="square" rtlCol="0">
            <a:spAutoFit/>
          </a:bodyPr>
          <a:lstStyle/>
          <a:p>
            <a:r>
              <a:rPr lang="en-US" sz="2100" b="1" dirty="0">
                <a:effectLst>
                  <a:outerShdw blurRad="38100" dist="38100" dir="2700000" algn="tl">
                    <a:srgbClr val="000000">
                      <a:alpha val="43137"/>
                    </a:srgbClr>
                  </a:outerShdw>
                </a:effectLst>
              </a:rPr>
              <a:t>The CIF is a </a:t>
            </a:r>
          </a:p>
          <a:p>
            <a:r>
              <a:rPr lang="en-US" sz="2100" b="1" dirty="0">
                <a:effectLst>
                  <a:outerShdw blurRad="38100" dist="38100" dir="2700000" algn="tl">
                    <a:srgbClr val="000000">
                      <a:alpha val="43137"/>
                    </a:srgbClr>
                  </a:outerShdw>
                </a:effectLst>
              </a:rPr>
              <a:t>reference architecture </a:t>
            </a:r>
          </a:p>
        </p:txBody>
      </p:sp>
      <p:sp>
        <p:nvSpPr>
          <p:cNvPr id="2" name="Rectangle 1"/>
          <p:cNvSpPr/>
          <p:nvPr/>
        </p:nvSpPr>
        <p:spPr>
          <a:xfrm>
            <a:off x="5257800" y="4057650"/>
            <a:ext cx="1314450" cy="1282745"/>
          </a:xfrm>
          <a:prstGeom prst="rect">
            <a:avLst/>
          </a:prstGeom>
          <a:noFill/>
          <a:ln w="76200">
            <a:solidFill>
              <a:srgbClr val="FFFF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94265166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Cross-Media Storage Manager</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100" dirty="0"/>
              <a:t>Stores historical data which is infrequently accessed.</a:t>
            </a:r>
          </a:p>
          <a:p>
            <a:pPr>
              <a:buFont typeface="Arial" panose="020B0604020202020204" pitchFamily="34" charset="0"/>
              <a:buChar char="•"/>
            </a:pPr>
            <a:r>
              <a:rPr lang="en-US" sz="2100" dirty="0" smtClean="0"/>
              <a:t>Data are moved </a:t>
            </a:r>
            <a:r>
              <a:rPr lang="en-US" sz="2100" dirty="0"/>
              <a:t>out of the EDW, which has high-end, performant storage into more affordable storage with less performant access times.</a:t>
            </a:r>
          </a:p>
          <a:p>
            <a:pPr>
              <a:buFont typeface="Arial" panose="020B0604020202020204" pitchFamily="34" charset="0"/>
              <a:buChar char="•"/>
            </a:pPr>
            <a:r>
              <a:rPr lang="en-US" sz="2100" dirty="0"/>
              <a:t>A process exists to enable some transparency in the retrieval process</a:t>
            </a:r>
            <a:r>
              <a:rPr lang="en-US" sz="2100" dirty="0" smtClean="0"/>
              <a:t>.</a:t>
            </a:r>
          </a:p>
          <a:p>
            <a:pPr>
              <a:buFont typeface="Arial" panose="020B0604020202020204" pitchFamily="34" charset="0"/>
              <a:buChar char="•"/>
            </a:pPr>
            <a:r>
              <a:rPr lang="en-US" sz="2100" dirty="0" smtClean="0"/>
              <a:t>Data movement can coincide with regulatory actions. </a:t>
            </a:r>
            <a:endParaRPr lang="en-US" sz="2100" dirty="0"/>
          </a:p>
        </p:txBody>
      </p:sp>
    </p:spTree>
    <p:extLst>
      <p:ext uri="{BB962C8B-B14F-4D97-AF65-F5344CB8AC3E}">
        <p14:creationId xmlns:p14="http://schemas.microsoft.com/office/powerpoint/2010/main" val="91113173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50"/>
            <a:ext cx="8229600" cy="914400"/>
          </a:xfrm>
        </p:spPr>
        <p:txBody>
          <a:bodyPr>
            <a:normAutofit fontScale="90000"/>
          </a:bodyPr>
          <a:lstStyle/>
          <a:p>
            <a:r>
              <a:rPr lang="en-US" dirty="0" smtClean="0"/>
              <a:t>Activity: Evaluating CIF Components </a:t>
            </a:r>
            <a:endParaRPr lang="en-US" dirty="0"/>
          </a:p>
        </p:txBody>
      </p:sp>
      <p:sp>
        <p:nvSpPr>
          <p:cNvPr id="4" name="Text Placeholder 3"/>
          <p:cNvSpPr>
            <a:spLocks noGrp="1"/>
          </p:cNvSpPr>
          <p:nvPr>
            <p:ph type="body" idx="1"/>
          </p:nvPr>
        </p:nvSpPr>
        <p:spPr>
          <a:xfrm>
            <a:off x="430152" y="2800350"/>
            <a:ext cx="4040188" cy="457200"/>
          </a:xfrm>
        </p:spPr>
        <p:txBody>
          <a:bodyPr/>
          <a:lstStyle/>
          <a:p>
            <a:r>
              <a:rPr lang="en-US" dirty="0" smtClean="0"/>
              <a:t>Name of Product</a:t>
            </a:r>
            <a:endParaRPr lang="en-US" dirty="0"/>
          </a:p>
        </p:txBody>
      </p:sp>
      <p:sp>
        <p:nvSpPr>
          <p:cNvPr id="6" name="Content Placeholder 5"/>
          <p:cNvSpPr>
            <a:spLocks noGrp="1"/>
          </p:cNvSpPr>
          <p:nvPr>
            <p:ph sz="half" idx="2"/>
          </p:nvPr>
        </p:nvSpPr>
        <p:spPr>
          <a:xfrm>
            <a:off x="454025" y="3257550"/>
            <a:ext cx="4041648" cy="2455163"/>
          </a:xfrm>
        </p:spPr>
        <p:txBody>
          <a:bodyPr>
            <a:normAutofit fontScale="55000" lnSpcReduction="20000"/>
          </a:bodyPr>
          <a:lstStyle/>
          <a:p>
            <a:pPr marL="342900" indent="-342900">
              <a:buFont typeface="+mj-lt"/>
              <a:buAutoNum type="alphaUcPeriod"/>
            </a:pPr>
            <a:r>
              <a:rPr lang="en-US" dirty="0" err="1" smtClean="0"/>
              <a:t>Informatica</a:t>
            </a:r>
            <a:r>
              <a:rPr lang="en-US" dirty="0" smtClean="0"/>
              <a:t> ILM</a:t>
            </a:r>
          </a:p>
          <a:p>
            <a:pPr marL="342900" indent="-342900">
              <a:buFont typeface="+mj-lt"/>
              <a:buAutoNum type="alphaUcPeriod"/>
            </a:pPr>
            <a:r>
              <a:rPr lang="en-US" dirty="0" smtClean="0"/>
              <a:t>PostgreSQL</a:t>
            </a:r>
          </a:p>
          <a:p>
            <a:pPr marL="342900" indent="-342900">
              <a:buFont typeface="+mj-lt"/>
              <a:buAutoNum type="alphaUcPeriod"/>
            </a:pPr>
            <a:r>
              <a:rPr lang="en-US" dirty="0" err="1" smtClean="0"/>
              <a:t>Pentaho</a:t>
            </a:r>
            <a:r>
              <a:rPr lang="en-US" dirty="0" smtClean="0"/>
              <a:t> Data Integration</a:t>
            </a:r>
          </a:p>
          <a:p>
            <a:pPr marL="342900" indent="-342900">
              <a:buFont typeface="+mj-lt"/>
              <a:buAutoNum type="alphaUcPeriod"/>
            </a:pPr>
            <a:r>
              <a:rPr lang="en-US" dirty="0" err="1" smtClean="0"/>
              <a:t>Birst</a:t>
            </a:r>
            <a:endParaRPr lang="en-US" dirty="0" smtClean="0"/>
          </a:p>
          <a:p>
            <a:pPr marL="342900" indent="-342900">
              <a:buFont typeface="+mj-lt"/>
              <a:buAutoNum type="alphaUcPeriod"/>
            </a:pPr>
            <a:r>
              <a:rPr lang="en-US" dirty="0" smtClean="0"/>
              <a:t>Tableau Server</a:t>
            </a:r>
          </a:p>
          <a:p>
            <a:pPr marL="342900" indent="-342900">
              <a:buFont typeface="+mj-lt"/>
              <a:buAutoNum type="alphaUcPeriod"/>
            </a:pPr>
            <a:r>
              <a:rPr lang="en-US" dirty="0" smtClean="0"/>
              <a:t>Oracle </a:t>
            </a:r>
            <a:r>
              <a:rPr lang="en-US" dirty="0" err="1" smtClean="0"/>
              <a:t>Essbase</a:t>
            </a:r>
            <a:endParaRPr lang="en-US" dirty="0" smtClean="0"/>
          </a:p>
          <a:p>
            <a:pPr marL="342900" indent="-342900">
              <a:buFont typeface="+mj-lt"/>
              <a:buAutoNum type="alphaUcPeriod"/>
            </a:pPr>
            <a:r>
              <a:rPr lang="en-US" dirty="0"/>
              <a:t>Microsoft Dynamics GP</a:t>
            </a:r>
            <a:endParaRPr lang="en-US" dirty="0" smtClean="0"/>
          </a:p>
          <a:p>
            <a:pPr marL="342900" indent="-342900">
              <a:buFont typeface="+mj-lt"/>
              <a:buAutoNum type="alphaUcPeriod"/>
            </a:pPr>
            <a:r>
              <a:rPr lang="en-US" dirty="0" smtClean="0"/>
              <a:t>IBM Informix</a:t>
            </a:r>
            <a:endParaRPr lang="en-US" dirty="0"/>
          </a:p>
        </p:txBody>
      </p:sp>
      <p:sp>
        <p:nvSpPr>
          <p:cNvPr id="5" name="Text Placeholder 4"/>
          <p:cNvSpPr>
            <a:spLocks noGrp="1"/>
          </p:cNvSpPr>
          <p:nvPr>
            <p:ph type="body" sz="quarter" idx="3"/>
          </p:nvPr>
        </p:nvSpPr>
        <p:spPr>
          <a:xfrm>
            <a:off x="4641408" y="2800350"/>
            <a:ext cx="4041775" cy="457200"/>
          </a:xfrm>
        </p:spPr>
        <p:txBody>
          <a:bodyPr/>
          <a:lstStyle/>
          <a:p>
            <a:pPr algn="ctr"/>
            <a:r>
              <a:rPr lang="en-US" dirty="0" smtClean="0"/>
              <a:t>CIF Components</a:t>
            </a:r>
            <a:endParaRPr lang="en-US" dirty="0"/>
          </a:p>
        </p:txBody>
      </p:sp>
      <p:sp>
        <p:nvSpPr>
          <p:cNvPr id="7" name="Content Placeholder 6"/>
          <p:cNvSpPr>
            <a:spLocks noGrp="1"/>
          </p:cNvSpPr>
          <p:nvPr>
            <p:ph sz="quarter" idx="4"/>
          </p:nvPr>
        </p:nvSpPr>
        <p:spPr>
          <a:xfrm>
            <a:off x="4743450" y="3257551"/>
            <a:ext cx="4041648" cy="2455163"/>
          </a:xfrm>
        </p:spPr>
        <p:txBody>
          <a:bodyPr>
            <a:normAutofit fontScale="77500" lnSpcReduction="20000"/>
          </a:bodyPr>
          <a:lstStyle/>
          <a:p>
            <a:pPr marL="342900" indent="-342900">
              <a:buFont typeface="+mj-lt"/>
              <a:buAutoNum type="arabicPeriod"/>
            </a:pPr>
            <a:r>
              <a:rPr lang="en-US" dirty="0" smtClean="0"/>
              <a:t>Corporate / External World Application</a:t>
            </a:r>
          </a:p>
          <a:p>
            <a:pPr marL="342900" indent="-342900">
              <a:buFont typeface="+mj-lt"/>
              <a:buAutoNum type="arabicPeriod"/>
            </a:pPr>
            <a:r>
              <a:rPr lang="en-US" dirty="0" smtClean="0"/>
              <a:t>ETL System</a:t>
            </a:r>
          </a:p>
          <a:p>
            <a:pPr marL="342900" indent="-342900">
              <a:buFont typeface="+mj-lt"/>
              <a:buAutoNum type="arabicPeriod"/>
            </a:pPr>
            <a:r>
              <a:rPr lang="en-US" dirty="0" smtClean="0"/>
              <a:t>Data Mart / MOLAP</a:t>
            </a:r>
          </a:p>
          <a:p>
            <a:pPr marL="342900" indent="-342900">
              <a:buFont typeface="+mj-lt"/>
              <a:buAutoNum type="arabicPeriod"/>
            </a:pPr>
            <a:r>
              <a:rPr lang="en-US" dirty="0" smtClean="0"/>
              <a:t>Decision Support System </a:t>
            </a:r>
          </a:p>
          <a:p>
            <a:pPr marL="342900" indent="-342900">
              <a:buFont typeface="+mj-lt"/>
              <a:buAutoNum type="arabicPeriod"/>
            </a:pPr>
            <a:r>
              <a:rPr lang="en-US" dirty="0" smtClean="0"/>
              <a:t>Enterprise Data Warehouse</a:t>
            </a:r>
          </a:p>
          <a:p>
            <a:pPr marL="342900" indent="-342900">
              <a:buFont typeface="+mj-lt"/>
              <a:buAutoNum type="arabicPeriod"/>
            </a:pPr>
            <a:r>
              <a:rPr lang="en-US" dirty="0" smtClean="0"/>
              <a:t>Operational Data Store</a:t>
            </a:r>
          </a:p>
          <a:p>
            <a:pPr marL="342900" indent="-342900">
              <a:buFont typeface="+mj-lt"/>
              <a:buAutoNum type="arabicPeriod"/>
            </a:pPr>
            <a:r>
              <a:rPr lang="en-US" dirty="0" smtClean="0"/>
              <a:t>Cross-Media Storage</a:t>
            </a:r>
          </a:p>
          <a:p>
            <a:endParaRPr lang="en-US" dirty="0" smtClean="0"/>
          </a:p>
          <a:p>
            <a:endParaRPr lang="en-US" dirty="0" smtClean="0"/>
          </a:p>
          <a:p>
            <a:endParaRPr lang="en-US" dirty="0" smtClean="0"/>
          </a:p>
          <a:p>
            <a:endParaRPr lang="en-US" dirty="0"/>
          </a:p>
        </p:txBody>
      </p:sp>
      <p:sp>
        <p:nvSpPr>
          <p:cNvPr id="8" name="TextBox 7"/>
          <p:cNvSpPr txBox="1"/>
          <p:nvPr/>
        </p:nvSpPr>
        <p:spPr>
          <a:xfrm>
            <a:off x="454025" y="1786288"/>
            <a:ext cx="8229158" cy="646331"/>
          </a:xfrm>
          <a:prstGeom prst="rect">
            <a:avLst/>
          </a:prstGeom>
          <a:noFill/>
        </p:spPr>
        <p:txBody>
          <a:bodyPr wrap="square" rtlCol="0">
            <a:spAutoFit/>
          </a:bodyPr>
          <a:lstStyle/>
          <a:p>
            <a:pPr algn="ctr"/>
            <a:r>
              <a:rPr lang="en-US" b="1" dirty="0">
                <a:solidFill>
                  <a:schemeClr val="tx1">
                    <a:lumMod val="75000"/>
                    <a:lumOff val="25000"/>
                  </a:schemeClr>
                </a:solidFill>
                <a:latin typeface="+mj-lt"/>
              </a:rPr>
              <a:t>Activity:</a:t>
            </a:r>
            <a:r>
              <a:rPr lang="en-US" dirty="0">
                <a:solidFill>
                  <a:schemeClr val="tx1">
                    <a:lumMod val="75000"/>
                    <a:lumOff val="25000"/>
                  </a:schemeClr>
                </a:solidFill>
                <a:latin typeface="+mj-lt"/>
              </a:rPr>
              <a:t> Research the following products. Match each to the CIF components it was designed to support. Justify your reasoning with sources. Groups will be called upon to present their findings.</a:t>
            </a:r>
          </a:p>
        </p:txBody>
      </p:sp>
    </p:spTree>
    <p:extLst>
      <p:ext uri="{BB962C8B-B14F-4D97-AF65-F5344CB8AC3E}">
        <p14:creationId xmlns:p14="http://schemas.microsoft.com/office/powerpoint/2010/main" val="202759667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67</a:t>
            </a:fld>
            <a:endParaRPr lang="en-US" dirty="0"/>
          </a:p>
        </p:txBody>
      </p:sp>
    </p:spTree>
    <p:extLst>
      <p:ext uri="{BB962C8B-B14F-4D97-AF65-F5344CB8AC3E}">
        <p14:creationId xmlns:p14="http://schemas.microsoft.com/office/powerpoint/2010/main" val="23638302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System Architectures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68</a:t>
            </a:fld>
            <a:endParaRPr lang="en-US" dirty="0"/>
          </a:p>
        </p:txBody>
      </p:sp>
    </p:spTree>
    <p:extLst>
      <p:ext uri="{BB962C8B-B14F-4D97-AF65-F5344CB8AC3E}">
        <p14:creationId xmlns:p14="http://schemas.microsoft.com/office/powerpoint/2010/main" val="52054109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Architectures</a:t>
            </a:r>
            <a:endParaRPr lang="en-US" dirty="0"/>
          </a:p>
        </p:txBody>
      </p:sp>
      <p:sp>
        <p:nvSpPr>
          <p:cNvPr id="3" name="Content Placeholder 2"/>
          <p:cNvSpPr>
            <a:spLocks noGrp="1"/>
          </p:cNvSpPr>
          <p:nvPr>
            <p:ph idx="1"/>
          </p:nvPr>
        </p:nvSpPr>
        <p:spPr>
          <a:xfrm>
            <a:off x="1517301" y="2286000"/>
            <a:ext cx="6540850" cy="4023360"/>
          </a:xfrm>
        </p:spPr>
        <p:txBody>
          <a:bodyPr/>
          <a:lstStyle/>
          <a:p>
            <a:pPr marL="457200" indent="-457200">
              <a:buFont typeface="+mj-lt"/>
              <a:buAutoNum type="arabicPeriod"/>
            </a:pPr>
            <a:r>
              <a:rPr lang="en-US" sz="3600" dirty="0" smtClean="0"/>
              <a:t>SMP</a:t>
            </a:r>
            <a:br>
              <a:rPr lang="en-US" sz="3600" dirty="0" smtClean="0"/>
            </a:br>
            <a:r>
              <a:rPr lang="en-US" sz="3600" dirty="0" smtClean="0"/>
              <a:t>Symmetric Multi-Processing</a:t>
            </a:r>
          </a:p>
          <a:p>
            <a:pPr marL="457200" indent="-457200">
              <a:buFont typeface="+mj-lt"/>
              <a:buAutoNum type="arabicPeriod"/>
            </a:pPr>
            <a:r>
              <a:rPr lang="en-US" sz="3600" dirty="0" smtClean="0"/>
              <a:t>MPP</a:t>
            </a:r>
            <a:br>
              <a:rPr lang="en-US" sz="3600" dirty="0" smtClean="0"/>
            </a:br>
            <a:r>
              <a:rPr lang="en-US" sz="3600" dirty="0" smtClean="0"/>
              <a:t>Massively Parallel Processing</a:t>
            </a:r>
          </a:p>
          <a:p>
            <a:pPr marL="457200" indent="-457200">
              <a:buFont typeface="+mj-lt"/>
              <a:buAutoNum type="arabicPeriod"/>
            </a:pPr>
            <a:r>
              <a:rPr lang="en-US" sz="3600" dirty="0" smtClean="0"/>
              <a:t>Hadoop</a:t>
            </a:r>
            <a:br>
              <a:rPr lang="en-US" sz="3600" dirty="0" smtClean="0"/>
            </a:br>
            <a:r>
              <a:rPr lang="en-US" sz="3600" dirty="0" smtClean="0"/>
              <a:t>Map-Reduce/HDFS</a:t>
            </a:r>
          </a:p>
          <a:p>
            <a:pPr marL="457200" indent="-45720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69</a:t>
            </a:fld>
            <a:endParaRPr lang="en-US" dirty="0"/>
          </a:p>
        </p:txBody>
      </p:sp>
      <p:sp>
        <p:nvSpPr>
          <p:cNvPr id="7" name="Right Arrow 6"/>
          <p:cNvSpPr/>
          <p:nvPr/>
        </p:nvSpPr>
        <p:spPr>
          <a:xfrm rot="5400000">
            <a:off x="-1582710" y="3817914"/>
            <a:ext cx="4701611" cy="114551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smtClean="0"/>
              <a:t>SCALABILITY</a:t>
            </a:r>
            <a:endParaRPr lang="en-US" dirty="0"/>
          </a:p>
        </p:txBody>
      </p:sp>
    </p:spTree>
    <p:extLst>
      <p:ext uri="{BB962C8B-B14F-4D97-AF65-F5344CB8AC3E}">
        <p14:creationId xmlns:p14="http://schemas.microsoft.com/office/powerpoint/2010/main" val="1663798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Components at a Glance</a:t>
            </a:r>
            <a:endParaRPr lang="en-US" dirty="0"/>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173536878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SMP</a:t>
            </a:r>
            <a:endParaRPr lang="en-US" dirty="0"/>
          </a:p>
        </p:txBody>
      </p:sp>
      <p:sp>
        <p:nvSpPr>
          <p:cNvPr id="3" name="Content Placeholder 2"/>
          <p:cNvSpPr>
            <a:spLocks noGrp="1"/>
          </p:cNvSpPr>
          <p:nvPr>
            <p:ph idx="1"/>
          </p:nvPr>
        </p:nvSpPr>
        <p:spPr>
          <a:xfrm>
            <a:off x="768097" y="1867711"/>
            <a:ext cx="4270832" cy="4441649"/>
          </a:xfrm>
        </p:spPr>
        <p:txBody>
          <a:bodyPr/>
          <a:lstStyle/>
          <a:p>
            <a:pPr>
              <a:buFont typeface="Wingdings" panose="05000000000000000000" pitchFamily="2" charset="2"/>
              <a:buChar char="§"/>
            </a:pPr>
            <a:r>
              <a:rPr lang="en-US" dirty="0" smtClean="0"/>
              <a:t>Single system with multiple CPU's</a:t>
            </a:r>
          </a:p>
          <a:p>
            <a:pPr>
              <a:buFont typeface="Wingdings" panose="05000000000000000000" pitchFamily="2" charset="2"/>
              <a:buChar char="§"/>
            </a:pPr>
            <a:r>
              <a:rPr lang="en-US" dirty="0" smtClean="0"/>
              <a:t>Shared Bus, Memory and I/O</a:t>
            </a:r>
          </a:p>
          <a:p>
            <a:pPr>
              <a:buFont typeface="Wingdings" panose="05000000000000000000" pitchFamily="2" charset="2"/>
              <a:buChar char="§"/>
            </a:pPr>
            <a:r>
              <a:rPr lang="en-US" dirty="0" smtClean="0"/>
              <a:t>CPUs Share resources on a single system.</a:t>
            </a:r>
          </a:p>
          <a:p>
            <a:pPr>
              <a:buFont typeface="Wingdings" panose="05000000000000000000" pitchFamily="2" charset="2"/>
              <a:buChar char="§"/>
            </a:pPr>
            <a:r>
              <a:rPr lang="en-US" dirty="0" smtClean="0"/>
              <a:t>Scales Up but not Out.</a:t>
            </a:r>
          </a:p>
          <a:p>
            <a:pPr>
              <a:buFont typeface="Wingdings" panose="05000000000000000000" pitchFamily="2" charset="2"/>
              <a:buChar char="§"/>
            </a:pPr>
            <a:r>
              <a:rPr lang="en-US" dirty="0" smtClean="0"/>
              <a:t>Vendors: Microsoft, Oracle, IBM, </a:t>
            </a:r>
            <a:r>
              <a:rPr lang="en-US" dirty="0" err="1" smtClean="0"/>
              <a:t>Prostgres</a:t>
            </a:r>
            <a:endParaRPr lang="en-US"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70</a:t>
            </a:fld>
            <a:endParaRPr lang="en-US" dirty="0"/>
          </a:p>
        </p:txBody>
      </p:sp>
      <p:sp>
        <p:nvSpPr>
          <p:cNvPr id="6" name="Rectangle 5"/>
          <p:cNvSpPr/>
          <p:nvPr/>
        </p:nvSpPr>
        <p:spPr>
          <a:xfrm>
            <a:off x="5375244" y="1877439"/>
            <a:ext cx="707287" cy="6225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CPU</a:t>
            </a:r>
            <a:endParaRPr lang="en-US" dirty="0"/>
          </a:p>
        </p:txBody>
      </p:sp>
      <p:sp>
        <p:nvSpPr>
          <p:cNvPr id="7" name="Rectangle 6"/>
          <p:cNvSpPr/>
          <p:nvPr/>
        </p:nvSpPr>
        <p:spPr>
          <a:xfrm>
            <a:off x="6232385" y="1890346"/>
            <a:ext cx="707287" cy="6225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CPU</a:t>
            </a:r>
            <a:endParaRPr lang="en-US" dirty="0"/>
          </a:p>
        </p:txBody>
      </p:sp>
      <p:sp>
        <p:nvSpPr>
          <p:cNvPr id="8" name="Rectangle 7"/>
          <p:cNvSpPr/>
          <p:nvPr/>
        </p:nvSpPr>
        <p:spPr>
          <a:xfrm>
            <a:off x="7089526" y="1883860"/>
            <a:ext cx="707287" cy="6225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CPU</a:t>
            </a:r>
            <a:endParaRPr lang="en-US" dirty="0"/>
          </a:p>
        </p:txBody>
      </p:sp>
      <p:sp>
        <p:nvSpPr>
          <p:cNvPr id="9" name="Rectangle 8"/>
          <p:cNvSpPr/>
          <p:nvPr/>
        </p:nvSpPr>
        <p:spPr>
          <a:xfrm>
            <a:off x="7947590" y="1896768"/>
            <a:ext cx="707287" cy="6225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CPU</a:t>
            </a:r>
            <a:endParaRPr lang="en-US" dirty="0"/>
          </a:p>
        </p:txBody>
      </p:sp>
      <p:sp>
        <p:nvSpPr>
          <p:cNvPr id="10" name="Rectangle 9"/>
          <p:cNvSpPr/>
          <p:nvPr/>
        </p:nvSpPr>
        <p:spPr>
          <a:xfrm>
            <a:off x="5375244" y="3377055"/>
            <a:ext cx="3279633" cy="2472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Bus</a:t>
            </a:r>
            <a:endParaRPr lang="en-US" dirty="0"/>
          </a:p>
        </p:txBody>
      </p:sp>
      <p:sp>
        <p:nvSpPr>
          <p:cNvPr id="11" name="Rectangle 10"/>
          <p:cNvSpPr/>
          <p:nvPr/>
        </p:nvSpPr>
        <p:spPr>
          <a:xfrm>
            <a:off x="5396776" y="4384771"/>
            <a:ext cx="1784313" cy="9946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Memory (RAM)</a:t>
            </a:r>
            <a:endParaRPr lang="en-US" dirty="0"/>
          </a:p>
        </p:txBody>
      </p:sp>
      <p:sp>
        <p:nvSpPr>
          <p:cNvPr id="12" name="Flowchart: Magnetic Disk 11"/>
          <p:cNvSpPr/>
          <p:nvPr/>
        </p:nvSpPr>
        <p:spPr>
          <a:xfrm>
            <a:off x="7552312" y="4384771"/>
            <a:ext cx="1115941" cy="1001949"/>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Disk I/O</a:t>
            </a:r>
            <a:endParaRPr lang="en-US" dirty="0"/>
          </a:p>
        </p:txBody>
      </p:sp>
      <p:sp>
        <p:nvSpPr>
          <p:cNvPr id="13" name="Up-Down Arrow 12"/>
          <p:cNvSpPr/>
          <p:nvPr/>
        </p:nvSpPr>
        <p:spPr>
          <a:xfrm>
            <a:off x="5626667" y="2668066"/>
            <a:ext cx="199668" cy="561809"/>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Up-Down Arrow 13"/>
          <p:cNvSpPr/>
          <p:nvPr/>
        </p:nvSpPr>
        <p:spPr>
          <a:xfrm>
            <a:off x="6485271" y="2664081"/>
            <a:ext cx="199668" cy="561809"/>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Up-Down Arrow 14"/>
          <p:cNvSpPr/>
          <p:nvPr/>
        </p:nvSpPr>
        <p:spPr>
          <a:xfrm>
            <a:off x="7314159" y="2664081"/>
            <a:ext cx="199668" cy="561809"/>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Up-Down Arrow 15"/>
          <p:cNvSpPr/>
          <p:nvPr/>
        </p:nvSpPr>
        <p:spPr>
          <a:xfrm>
            <a:off x="8201399" y="2664081"/>
            <a:ext cx="199668" cy="561809"/>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Up-Down Arrow 16"/>
          <p:cNvSpPr/>
          <p:nvPr/>
        </p:nvSpPr>
        <p:spPr>
          <a:xfrm>
            <a:off x="6132551" y="3723617"/>
            <a:ext cx="199668" cy="561809"/>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Up-Down Arrow 18"/>
          <p:cNvSpPr/>
          <p:nvPr/>
        </p:nvSpPr>
        <p:spPr>
          <a:xfrm>
            <a:off x="8010448" y="3705484"/>
            <a:ext cx="199668" cy="561809"/>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4699643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MPP</a:t>
            </a:r>
            <a:endParaRPr lang="en-US" dirty="0"/>
          </a:p>
        </p:txBody>
      </p:sp>
      <p:sp>
        <p:nvSpPr>
          <p:cNvPr id="3" name="Content Placeholder 2"/>
          <p:cNvSpPr>
            <a:spLocks noGrp="1"/>
          </p:cNvSpPr>
          <p:nvPr>
            <p:ph idx="1"/>
          </p:nvPr>
        </p:nvSpPr>
        <p:spPr>
          <a:xfrm>
            <a:off x="768096" y="1878192"/>
            <a:ext cx="4562661" cy="4431168"/>
          </a:xfrm>
        </p:spPr>
        <p:txBody>
          <a:bodyPr>
            <a:normAutofit lnSpcReduction="10000"/>
          </a:bodyPr>
          <a:lstStyle/>
          <a:p>
            <a:pPr>
              <a:buFont typeface="Wingdings" panose="05000000000000000000" pitchFamily="2" charset="2"/>
              <a:buChar char="§"/>
            </a:pPr>
            <a:r>
              <a:rPr lang="en-US" dirty="0" smtClean="0"/>
              <a:t>Multiple SMP nodes interconnected to form a single cluster.</a:t>
            </a:r>
          </a:p>
          <a:p>
            <a:pPr>
              <a:buFont typeface="Wingdings" panose="05000000000000000000" pitchFamily="2" charset="2"/>
              <a:buChar char="§"/>
            </a:pPr>
            <a:r>
              <a:rPr lang="en-US" dirty="0" smtClean="0"/>
              <a:t>Data are partitioned across nodes in the cluster.</a:t>
            </a:r>
          </a:p>
          <a:p>
            <a:pPr>
              <a:buFont typeface="Wingdings" panose="05000000000000000000" pitchFamily="2" charset="2"/>
              <a:buChar char="§"/>
            </a:pPr>
            <a:r>
              <a:rPr lang="en-US" dirty="0" smtClean="0"/>
              <a:t>Single control node to orchestrate queries and data management.</a:t>
            </a:r>
          </a:p>
          <a:p>
            <a:pPr>
              <a:buFont typeface="Wingdings" panose="05000000000000000000" pitchFamily="2" charset="2"/>
              <a:buChar char="§"/>
            </a:pPr>
            <a:r>
              <a:rPr lang="en-US" dirty="0" smtClean="0"/>
              <a:t>Processing and data partitions are tied together.</a:t>
            </a:r>
          </a:p>
          <a:p>
            <a:pPr>
              <a:buFont typeface="Wingdings" panose="05000000000000000000" pitchFamily="2" charset="2"/>
              <a:buChar char="§"/>
            </a:pPr>
            <a:r>
              <a:rPr lang="en-US" dirty="0" smtClean="0"/>
              <a:t>Specialized Hardware. Difficult to scale out once configured.</a:t>
            </a:r>
          </a:p>
          <a:p>
            <a:pPr>
              <a:buFont typeface="Wingdings" panose="05000000000000000000" pitchFamily="2" charset="2"/>
              <a:buChar char="§"/>
            </a:pPr>
            <a:r>
              <a:rPr lang="en-US" dirty="0" smtClean="0"/>
              <a:t>Vendors: Teradata, IBM </a:t>
            </a:r>
            <a:r>
              <a:rPr lang="en-US" dirty="0" err="1" smtClean="0"/>
              <a:t>Netezza</a:t>
            </a:r>
            <a:r>
              <a:rPr lang="en-US" dirty="0" smtClean="0"/>
              <a:t>, Vertica, Oracle, Microsoft</a:t>
            </a:r>
            <a:endParaRPr lang="en-US"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71</a:t>
            </a:fld>
            <a:endParaRPr lang="en-US" dirty="0"/>
          </a:p>
        </p:txBody>
      </p:sp>
      <p:sp>
        <p:nvSpPr>
          <p:cNvPr id="6" name="Rectangle 5"/>
          <p:cNvSpPr/>
          <p:nvPr/>
        </p:nvSpPr>
        <p:spPr>
          <a:xfrm>
            <a:off x="5444657" y="2630234"/>
            <a:ext cx="707287" cy="837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SMP</a:t>
            </a:r>
          </a:p>
          <a:p>
            <a:pPr algn="ctr"/>
            <a:r>
              <a:rPr lang="en-US" dirty="0" smtClean="0"/>
              <a:t>Node1</a:t>
            </a:r>
            <a:endParaRPr lang="en-US" dirty="0"/>
          </a:p>
        </p:txBody>
      </p:sp>
      <p:sp>
        <p:nvSpPr>
          <p:cNvPr id="7" name="Rectangle 6"/>
          <p:cNvSpPr/>
          <p:nvPr/>
        </p:nvSpPr>
        <p:spPr>
          <a:xfrm>
            <a:off x="6297988" y="2606592"/>
            <a:ext cx="707287" cy="86070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SMP Node2</a:t>
            </a:r>
            <a:endParaRPr lang="en-US" dirty="0"/>
          </a:p>
        </p:txBody>
      </p:sp>
      <p:sp>
        <p:nvSpPr>
          <p:cNvPr id="8" name="Rectangle 7"/>
          <p:cNvSpPr/>
          <p:nvPr/>
        </p:nvSpPr>
        <p:spPr>
          <a:xfrm>
            <a:off x="7139628" y="2614160"/>
            <a:ext cx="707287" cy="8297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SMP</a:t>
            </a:r>
            <a:br>
              <a:rPr lang="en-US" dirty="0" smtClean="0"/>
            </a:br>
            <a:r>
              <a:rPr lang="en-US" dirty="0" smtClean="0"/>
              <a:t>Node 3</a:t>
            </a:r>
            <a:endParaRPr lang="en-US" dirty="0"/>
          </a:p>
        </p:txBody>
      </p:sp>
      <p:sp>
        <p:nvSpPr>
          <p:cNvPr id="9" name="Rectangle 8"/>
          <p:cNvSpPr/>
          <p:nvPr/>
        </p:nvSpPr>
        <p:spPr>
          <a:xfrm>
            <a:off x="8010448" y="2614160"/>
            <a:ext cx="707287" cy="8297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SMP</a:t>
            </a:r>
            <a:br>
              <a:rPr lang="en-US" dirty="0" smtClean="0"/>
            </a:br>
            <a:r>
              <a:rPr lang="en-US" dirty="0" smtClean="0"/>
              <a:t>Node 4</a:t>
            </a:r>
            <a:endParaRPr lang="en-US" dirty="0"/>
          </a:p>
        </p:txBody>
      </p:sp>
      <p:sp>
        <p:nvSpPr>
          <p:cNvPr id="10" name="Rectangle 9"/>
          <p:cNvSpPr/>
          <p:nvPr/>
        </p:nvSpPr>
        <p:spPr>
          <a:xfrm>
            <a:off x="5396776" y="1441903"/>
            <a:ext cx="3320959" cy="2472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High-Speed Interconnect</a:t>
            </a:r>
            <a:endParaRPr lang="en-US" dirty="0"/>
          </a:p>
        </p:txBody>
      </p:sp>
      <p:sp>
        <p:nvSpPr>
          <p:cNvPr id="12" name="Flowchart: Magnetic Disk 11"/>
          <p:cNvSpPr/>
          <p:nvPr/>
        </p:nvSpPr>
        <p:spPr>
          <a:xfrm>
            <a:off x="5516526" y="4259885"/>
            <a:ext cx="652849" cy="950200"/>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Part</a:t>
            </a:r>
            <a:br>
              <a:rPr lang="en-US" dirty="0" smtClean="0"/>
            </a:br>
            <a:r>
              <a:rPr lang="en-US" dirty="0" smtClean="0"/>
              <a:t>1</a:t>
            </a:r>
            <a:endParaRPr lang="en-US" dirty="0"/>
          </a:p>
        </p:txBody>
      </p:sp>
      <p:sp>
        <p:nvSpPr>
          <p:cNvPr id="13" name="Up-Down Arrow 12"/>
          <p:cNvSpPr/>
          <p:nvPr/>
        </p:nvSpPr>
        <p:spPr>
          <a:xfrm>
            <a:off x="5698466" y="1862893"/>
            <a:ext cx="199668" cy="561809"/>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Up-Down Arrow 13"/>
          <p:cNvSpPr/>
          <p:nvPr/>
        </p:nvSpPr>
        <p:spPr>
          <a:xfrm>
            <a:off x="6551797" y="1878192"/>
            <a:ext cx="199668" cy="561809"/>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Up-Down Arrow 14"/>
          <p:cNvSpPr/>
          <p:nvPr/>
        </p:nvSpPr>
        <p:spPr>
          <a:xfrm>
            <a:off x="7393437" y="1856653"/>
            <a:ext cx="199668" cy="561809"/>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Up-Down Arrow 15"/>
          <p:cNvSpPr/>
          <p:nvPr/>
        </p:nvSpPr>
        <p:spPr>
          <a:xfrm>
            <a:off x="8268624" y="1870735"/>
            <a:ext cx="199668" cy="561809"/>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Up-Down Arrow 16"/>
          <p:cNvSpPr/>
          <p:nvPr/>
        </p:nvSpPr>
        <p:spPr>
          <a:xfrm>
            <a:off x="5714538" y="3593587"/>
            <a:ext cx="199668" cy="561809"/>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Up-Down Arrow 17"/>
          <p:cNvSpPr/>
          <p:nvPr/>
        </p:nvSpPr>
        <p:spPr>
          <a:xfrm>
            <a:off x="6526262" y="3593586"/>
            <a:ext cx="199668" cy="561809"/>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Up-Down Arrow 18"/>
          <p:cNvSpPr/>
          <p:nvPr/>
        </p:nvSpPr>
        <p:spPr>
          <a:xfrm>
            <a:off x="7393437" y="3561036"/>
            <a:ext cx="199668" cy="561809"/>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Up-Down Arrow 19"/>
          <p:cNvSpPr/>
          <p:nvPr/>
        </p:nvSpPr>
        <p:spPr>
          <a:xfrm>
            <a:off x="8205161" y="3593585"/>
            <a:ext cx="199668" cy="561809"/>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Flowchart: Magnetic Disk 20"/>
          <p:cNvSpPr/>
          <p:nvPr/>
        </p:nvSpPr>
        <p:spPr>
          <a:xfrm>
            <a:off x="6323772" y="4259885"/>
            <a:ext cx="652849" cy="950200"/>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Part</a:t>
            </a:r>
            <a:br>
              <a:rPr lang="en-US" dirty="0" smtClean="0"/>
            </a:br>
            <a:r>
              <a:rPr lang="en-US" dirty="0" smtClean="0"/>
              <a:t>2</a:t>
            </a:r>
            <a:endParaRPr lang="en-US" dirty="0"/>
          </a:p>
        </p:txBody>
      </p:sp>
      <p:sp>
        <p:nvSpPr>
          <p:cNvPr id="22" name="Flowchart: Magnetic Disk 21"/>
          <p:cNvSpPr/>
          <p:nvPr/>
        </p:nvSpPr>
        <p:spPr>
          <a:xfrm>
            <a:off x="7162390" y="4266018"/>
            <a:ext cx="652849" cy="950200"/>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Part</a:t>
            </a:r>
            <a:br>
              <a:rPr lang="en-US" dirty="0" smtClean="0"/>
            </a:br>
            <a:r>
              <a:rPr lang="en-US" dirty="0" smtClean="0"/>
              <a:t>3</a:t>
            </a:r>
            <a:endParaRPr lang="en-US" dirty="0"/>
          </a:p>
        </p:txBody>
      </p:sp>
      <p:sp>
        <p:nvSpPr>
          <p:cNvPr id="23" name="Flowchart: Magnetic Disk 22"/>
          <p:cNvSpPr/>
          <p:nvPr/>
        </p:nvSpPr>
        <p:spPr>
          <a:xfrm>
            <a:off x="7978570" y="4266018"/>
            <a:ext cx="652849" cy="950200"/>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Part</a:t>
            </a:r>
            <a:br>
              <a:rPr lang="en-US" dirty="0" smtClean="0"/>
            </a:br>
            <a:r>
              <a:rPr lang="en-US" dirty="0" smtClean="0"/>
              <a:t>4</a:t>
            </a:r>
            <a:endParaRPr lang="en-US" dirty="0"/>
          </a:p>
        </p:txBody>
      </p:sp>
    </p:spTree>
    <p:extLst>
      <p:ext uri="{BB962C8B-B14F-4D97-AF65-F5344CB8AC3E}">
        <p14:creationId xmlns:p14="http://schemas.microsoft.com/office/powerpoint/2010/main" val="312008133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a:t>
            </a:r>
            <a:endParaRPr lang="en-US" dirty="0"/>
          </a:p>
        </p:txBody>
      </p:sp>
      <p:sp>
        <p:nvSpPr>
          <p:cNvPr id="3" name="Content Placeholder 2"/>
          <p:cNvSpPr>
            <a:spLocks noGrp="1"/>
          </p:cNvSpPr>
          <p:nvPr>
            <p:ph idx="1"/>
          </p:nvPr>
        </p:nvSpPr>
        <p:spPr>
          <a:xfrm>
            <a:off x="768097" y="2003898"/>
            <a:ext cx="4115188" cy="4466806"/>
          </a:xfrm>
        </p:spPr>
        <p:txBody>
          <a:bodyPr>
            <a:normAutofit lnSpcReduction="10000"/>
          </a:bodyPr>
          <a:lstStyle/>
          <a:p>
            <a:pPr>
              <a:buFont typeface="Wingdings" panose="05000000000000000000" pitchFamily="2" charset="2"/>
              <a:buChar char="§"/>
            </a:pPr>
            <a:r>
              <a:rPr lang="en-US" dirty="0"/>
              <a:t>General purpose distributed batch </a:t>
            </a:r>
            <a:r>
              <a:rPr lang="en-US" dirty="0" smtClean="0"/>
              <a:t>processing </a:t>
            </a:r>
            <a:r>
              <a:rPr lang="en-US" dirty="0"/>
              <a:t>framework.</a:t>
            </a:r>
          </a:p>
          <a:p>
            <a:pPr>
              <a:buFont typeface="Wingdings" panose="05000000000000000000" pitchFamily="2" charset="2"/>
              <a:buChar char="§"/>
            </a:pPr>
            <a:r>
              <a:rPr lang="en-US" dirty="0" smtClean="0"/>
              <a:t>Fault Tolerant. </a:t>
            </a:r>
          </a:p>
          <a:p>
            <a:pPr>
              <a:buFont typeface="Wingdings" panose="05000000000000000000" pitchFamily="2" charset="2"/>
              <a:buChar char="§"/>
            </a:pPr>
            <a:r>
              <a:rPr lang="en-US" dirty="0" smtClean="0"/>
              <a:t>Runs on affordable commodity hardware.</a:t>
            </a:r>
          </a:p>
          <a:p>
            <a:pPr>
              <a:buFont typeface="Wingdings" panose="05000000000000000000" pitchFamily="2" charset="2"/>
              <a:buChar char="§"/>
            </a:pPr>
            <a:r>
              <a:rPr lang="en-US" dirty="0" smtClean="0"/>
              <a:t>Processing and Data are decoupled and distributed over the network</a:t>
            </a:r>
          </a:p>
          <a:p>
            <a:pPr>
              <a:buFont typeface="Wingdings" panose="05000000000000000000" pitchFamily="2" charset="2"/>
              <a:buChar char="§"/>
            </a:pPr>
            <a:r>
              <a:rPr lang="en-US" dirty="0" smtClean="0"/>
              <a:t>Slower Query execution than MPP.</a:t>
            </a:r>
          </a:p>
          <a:p>
            <a:pPr>
              <a:buFont typeface="Wingdings" panose="05000000000000000000" pitchFamily="2" charset="2"/>
              <a:buChar char="§"/>
            </a:pPr>
            <a:r>
              <a:rPr lang="en-US" dirty="0" smtClean="0"/>
              <a:t>Vendors: IBM, Cloudera, Hortonworks, </a:t>
            </a:r>
            <a:r>
              <a:rPr lang="en-US" dirty="0" err="1" smtClean="0"/>
              <a:t>MapR</a:t>
            </a:r>
            <a:endParaRPr lang="en-US" dirty="0" smtClean="0"/>
          </a:p>
          <a:p>
            <a:pPr>
              <a:buFont typeface="Arial" panose="020B0604020202020204" pitchFamily="34" charset="0"/>
              <a:buChar char="•"/>
            </a:pPr>
            <a:endParaRPr lang="en-US"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72</a:t>
            </a:fld>
            <a:endParaRPr lang="en-US" dirty="0"/>
          </a:p>
        </p:txBody>
      </p:sp>
      <p:sp>
        <p:nvSpPr>
          <p:cNvPr id="6" name="Rectangle 5"/>
          <p:cNvSpPr/>
          <p:nvPr/>
        </p:nvSpPr>
        <p:spPr>
          <a:xfrm>
            <a:off x="5421279" y="1816514"/>
            <a:ext cx="755168" cy="837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Name</a:t>
            </a:r>
          </a:p>
          <a:p>
            <a:pPr algn="ctr"/>
            <a:r>
              <a:rPr lang="en-US" dirty="0" smtClean="0"/>
              <a:t>Node1</a:t>
            </a:r>
            <a:endParaRPr lang="en-US" dirty="0"/>
          </a:p>
        </p:txBody>
      </p:sp>
      <p:sp>
        <p:nvSpPr>
          <p:cNvPr id="11" name="Flowchart: Magnetic Disk 10"/>
          <p:cNvSpPr/>
          <p:nvPr/>
        </p:nvSpPr>
        <p:spPr>
          <a:xfrm>
            <a:off x="5507904" y="5008914"/>
            <a:ext cx="692703" cy="1391886"/>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Data</a:t>
            </a:r>
          </a:p>
          <a:p>
            <a:pPr algn="ctr"/>
            <a:r>
              <a:rPr lang="en-US" dirty="0" smtClean="0"/>
              <a:t>Node</a:t>
            </a:r>
            <a:br>
              <a:rPr lang="en-US" dirty="0" smtClean="0"/>
            </a:br>
            <a:r>
              <a:rPr lang="en-US" dirty="0" smtClean="0"/>
              <a:t>1</a:t>
            </a:r>
            <a:endParaRPr lang="en-US" dirty="0"/>
          </a:p>
        </p:txBody>
      </p:sp>
      <p:sp>
        <p:nvSpPr>
          <p:cNvPr id="12" name="Up-Down Arrow 11"/>
          <p:cNvSpPr/>
          <p:nvPr/>
        </p:nvSpPr>
        <p:spPr>
          <a:xfrm>
            <a:off x="5703794" y="2754321"/>
            <a:ext cx="199668" cy="561809"/>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Up-Down Arrow 12"/>
          <p:cNvSpPr/>
          <p:nvPr/>
        </p:nvSpPr>
        <p:spPr>
          <a:xfrm>
            <a:off x="6581021" y="2721243"/>
            <a:ext cx="199668" cy="561809"/>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Up-Down Arrow 13"/>
          <p:cNvSpPr/>
          <p:nvPr/>
        </p:nvSpPr>
        <p:spPr>
          <a:xfrm>
            <a:off x="7378656" y="4362031"/>
            <a:ext cx="199668" cy="561809"/>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Up-Down Arrow 14"/>
          <p:cNvSpPr/>
          <p:nvPr/>
        </p:nvSpPr>
        <p:spPr>
          <a:xfrm>
            <a:off x="8294112" y="2785448"/>
            <a:ext cx="199668" cy="561809"/>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Up-Down Arrow 15"/>
          <p:cNvSpPr/>
          <p:nvPr/>
        </p:nvSpPr>
        <p:spPr>
          <a:xfrm>
            <a:off x="5754421" y="4300321"/>
            <a:ext cx="199668" cy="561809"/>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Up-Down Arrow 16"/>
          <p:cNvSpPr/>
          <p:nvPr/>
        </p:nvSpPr>
        <p:spPr>
          <a:xfrm>
            <a:off x="6538471" y="4335418"/>
            <a:ext cx="199668" cy="561809"/>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Up-Down Arrow 17"/>
          <p:cNvSpPr/>
          <p:nvPr/>
        </p:nvSpPr>
        <p:spPr>
          <a:xfrm>
            <a:off x="7432682" y="2754320"/>
            <a:ext cx="199668" cy="561809"/>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Up-Down Arrow 18"/>
          <p:cNvSpPr/>
          <p:nvPr/>
        </p:nvSpPr>
        <p:spPr>
          <a:xfrm>
            <a:off x="8218841" y="4300321"/>
            <a:ext cx="199668" cy="561809"/>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3" name="Flowchart: Magnetic Disk 22"/>
          <p:cNvSpPr/>
          <p:nvPr/>
        </p:nvSpPr>
        <p:spPr>
          <a:xfrm>
            <a:off x="6293110" y="5008913"/>
            <a:ext cx="692703" cy="1391886"/>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Data</a:t>
            </a:r>
          </a:p>
          <a:p>
            <a:pPr algn="ctr"/>
            <a:r>
              <a:rPr lang="en-US" dirty="0" smtClean="0"/>
              <a:t>Node</a:t>
            </a:r>
            <a:br>
              <a:rPr lang="en-US" dirty="0" smtClean="0"/>
            </a:br>
            <a:r>
              <a:rPr lang="en-US" dirty="0" smtClean="0"/>
              <a:t>2</a:t>
            </a:r>
            <a:endParaRPr lang="en-US" dirty="0"/>
          </a:p>
        </p:txBody>
      </p:sp>
      <p:sp>
        <p:nvSpPr>
          <p:cNvPr id="24" name="Flowchart: Magnetic Disk 23"/>
          <p:cNvSpPr/>
          <p:nvPr/>
        </p:nvSpPr>
        <p:spPr>
          <a:xfrm>
            <a:off x="7123307" y="5008913"/>
            <a:ext cx="692703" cy="1391886"/>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Data</a:t>
            </a:r>
          </a:p>
          <a:p>
            <a:pPr algn="ctr"/>
            <a:r>
              <a:rPr lang="en-US" dirty="0" smtClean="0"/>
              <a:t>Node</a:t>
            </a:r>
            <a:br>
              <a:rPr lang="en-US" dirty="0" smtClean="0"/>
            </a:br>
            <a:r>
              <a:rPr lang="en-US" dirty="0" smtClean="0"/>
              <a:t>3</a:t>
            </a:r>
            <a:endParaRPr lang="en-US" dirty="0"/>
          </a:p>
        </p:txBody>
      </p:sp>
      <p:sp>
        <p:nvSpPr>
          <p:cNvPr id="25" name="Flowchart: Magnetic Disk 24"/>
          <p:cNvSpPr/>
          <p:nvPr/>
        </p:nvSpPr>
        <p:spPr>
          <a:xfrm>
            <a:off x="7953504" y="5008914"/>
            <a:ext cx="692703" cy="1391886"/>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Data</a:t>
            </a:r>
          </a:p>
          <a:p>
            <a:pPr algn="ctr"/>
            <a:r>
              <a:rPr lang="en-US" dirty="0" smtClean="0"/>
              <a:t>Node</a:t>
            </a:r>
            <a:br>
              <a:rPr lang="en-US" dirty="0" smtClean="0"/>
            </a:br>
            <a:r>
              <a:rPr lang="en-US" dirty="0" smtClean="0"/>
              <a:t>4</a:t>
            </a:r>
            <a:endParaRPr lang="en-US" dirty="0"/>
          </a:p>
        </p:txBody>
      </p:sp>
      <p:sp>
        <p:nvSpPr>
          <p:cNvPr id="26" name="Rectangle 25"/>
          <p:cNvSpPr/>
          <p:nvPr/>
        </p:nvSpPr>
        <p:spPr>
          <a:xfrm>
            <a:off x="6280436" y="1816514"/>
            <a:ext cx="755168" cy="837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Name</a:t>
            </a:r>
          </a:p>
          <a:p>
            <a:pPr algn="ctr"/>
            <a:r>
              <a:rPr lang="en-US" dirty="0" smtClean="0"/>
              <a:t>Node1</a:t>
            </a:r>
            <a:endParaRPr lang="en-US" dirty="0"/>
          </a:p>
        </p:txBody>
      </p:sp>
      <p:sp>
        <p:nvSpPr>
          <p:cNvPr id="27" name="Rectangle 26"/>
          <p:cNvSpPr/>
          <p:nvPr/>
        </p:nvSpPr>
        <p:spPr>
          <a:xfrm>
            <a:off x="7154932" y="1809901"/>
            <a:ext cx="755168" cy="837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Name</a:t>
            </a:r>
          </a:p>
          <a:p>
            <a:pPr algn="ctr"/>
            <a:r>
              <a:rPr lang="en-US" dirty="0" smtClean="0"/>
              <a:t>Node1</a:t>
            </a:r>
            <a:endParaRPr lang="en-US" dirty="0"/>
          </a:p>
        </p:txBody>
      </p:sp>
      <p:sp>
        <p:nvSpPr>
          <p:cNvPr id="28" name="Rectangle 27"/>
          <p:cNvSpPr/>
          <p:nvPr/>
        </p:nvSpPr>
        <p:spPr>
          <a:xfrm>
            <a:off x="8016362" y="1801600"/>
            <a:ext cx="755168" cy="837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Name</a:t>
            </a:r>
          </a:p>
          <a:p>
            <a:pPr algn="ctr"/>
            <a:r>
              <a:rPr lang="en-US" dirty="0" smtClean="0"/>
              <a:t>Node1</a:t>
            </a:r>
            <a:endParaRPr lang="en-US" dirty="0"/>
          </a:p>
        </p:txBody>
      </p:sp>
      <p:sp>
        <p:nvSpPr>
          <p:cNvPr id="29" name="Cloud Callout 28"/>
          <p:cNvSpPr/>
          <p:nvPr/>
        </p:nvSpPr>
        <p:spPr>
          <a:xfrm>
            <a:off x="5545047" y="3458943"/>
            <a:ext cx="3101159" cy="756305"/>
          </a:xfrm>
          <a:prstGeom prst="cloudCallout">
            <a:avLst>
              <a:gd name="adj1" fmla="val -14626"/>
              <a:gd name="adj2" fmla="val 3750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Network</a:t>
            </a:r>
            <a:endParaRPr lang="en-US" dirty="0"/>
          </a:p>
        </p:txBody>
      </p:sp>
    </p:spTree>
    <p:extLst>
      <p:ext uri="{BB962C8B-B14F-4D97-AF65-F5344CB8AC3E}">
        <p14:creationId xmlns:p14="http://schemas.microsoft.com/office/powerpoint/2010/main" val="179309090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Comparisions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54840272"/>
              </p:ext>
            </p:extLst>
          </p:nvPr>
        </p:nvGraphicFramePr>
        <p:xfrm>
          <a:off x="622181" y="1680264"/>
          <a:ext cx="7831154" cy="4246880"/>
        </p:xfrm>
        <a:graphic>
          <a:graphicData uri="http://schemas.openxmlformats.org/drawingml/2006/table">
            <a:tbl>
              <a:tblPr firstRow="1" bandRow="1">
                <a:tableStyleId>{5C22544A-7EE6-4342-B048-85BDC9FD1C3A}</a:tableStyleId>
              </a:tblPr>
              <a:tblGrid>
                <a:gridCol w="2087305"/>
                <a:gridCol w="1706871"/>
                <a:gridCol w="1905193"/>
                <a:gridCol w="2131785"/>
              </a:tblGrid>
              <a:tr h="370840">
                <a:tc>
                  <a:txBody>
                    <a:bodyPr/>
                    <a:lstStyle/>
                    <a:p>
                      <a:r>
                        <a:rPr lang="en-US" dirty="0" smtClean="0"/>
                        <a:t>Factor</a:t>
                      </a:r>
                      <a:endParaRPr lang="en-US" dirty="0"/>
                    </a:p>
                  </a:txBody>
                  <a:tcPr/>
                </a:tc>
                <a:tc>
                  <a:txBody>
                    <a:bodyPr/>
                    <a:lstStyle/>
                    <a:p>
                      <a:r>
                        <a:rPr lang="en-US" dirty="0" smtClean="0"/>
                        <a:t>SMP</a:t>
                      </a:r>
                      <a:endParaRPr lang="en-US" dirty="0"/>
                    </a:p>
                  </a:txBody>
                  <a:tcPr/>
                </a:tc>
                <a:tc>
                  <a:txBody>
                    <a:bodyPr/>
                    <a:lstStyle/>
                    <a:p>
                      <a:r>
                        <a:rPr lang="en-US" dirty="0" smtClean="0"/>
                        <a:t>MPP</a:t>
                      </a:r>
                      <a:endParaRPr lang="en-US" dirty="0"/>
                    </a:p>
                  </a:txBody>
                  <a:tcPr/>
                </a:tc>
                <a:tc>
                  <a:txBody>
                    <a:bodyPr/>
                    <a:lstStyle/>
                    <a:p>
                      <a:r>
                        <a:rPr lang="en-US" dirty="0" smtClean="0"/>
                        <a:t>MapReduce</a:t>
                      </a:r>
                      <a:endParaRPr lang="en-US" dirty="0"/>
                    </a:p>
                  </a:txBody>
                  <a:tcPr/>
                </a:tc>
              </a:tr>
              <a:tr h="370840">
                <a:tc>
                  <a:txBody>
                    <a:bodyPr/>
                    <a:lstStyle/>
                    <a:p>
                      <a:r>
                        <a:rPr lang="en-US" dirty="0" smtClean="0"/>
                        <a:t>Workloads</a:t>
                      </a:r>
                      <a:endParaRPr lang="en-US" dirty="0"/>
                    </a:p>
                  </a:txBody>
                  <a:tcPr/>
                </a:tc>
                <a:tc>
                  <a:txBody>
                    <a:bodyPr/>
                    <a:lstStyle/>
                    <a:p>
                      <a:r>
                        <a:rPr lang="en-US" dirty="0" smtClean="0"/>
                        <a:t>Small</a:t>
                      </a:r>
                      <a:endParaRPr lang="en-US" dirty="0"/>
                    </a:p>
                  </a:txBody>
                  <a:tcPr/>
                </a:tc>
                <a:tc>
                  <a:txBody>
                    <a:bodyPr/>
                    <a:lstStyle/>
                    <a:p>
                      <a:r>
                        <a:rPr lang="en-US" dirty="0" smtClean="0"/>
                        <a:t>Large</a:t>
                      </a:r>
                      <a:endParaRPr lang="en-US" dirty="0"/>
                    </a:p>
                  </a:txBody>
                  <a:tcPr/>
                </a:tc>
                <a:tc>
                  <a:txBody>
                    <a:bodyPr/>
                    <a:lstStyle/>
                    <a:p>
                      <a:r>
                        <a:rPr lang="en-US" dirty="0" smtClean="0"/>
                        <a:t>Very Large</a:t>
                      </a:r>
                      <a:endParaRPr lang="en-US" dirty="0"/>
                    </a:p>
                  </a:txBody>
                  <a:tcPr/>
                </a:tc>
              </a:tr>
              <a:tr h="370840">
                <a:tc>
                  <a:txBody>
                    <a:bodyPr/>
                    <a:lstStyle/>
                    <a:p>
                      <a:r>
                        <a:rPr lang="en-US" dirty="0" smtClean="0"/>
                        <a:t>Scale</a:t>
                      </a:r>
                      <a:endParaRPr lang="en-US" dirty="0"/>
                    </a:p>
                  </a:txBody>
                  <a:tcPr/>
                </a:tc>
                <a:tc>
                  <a:txBody>
                    <a:bodyPr/>
                    <a:lstStyle/>
                    <a:p>
                      <a:r>
                        <a:rPr lang="en-US" dirty="0" smtClean="0"/>
                        <a:t>Up</a:t>
                      </a:r>
                      <a:endParaRPr lang="en-US" dirty="0"/>
                    </a:p>
                  </a:txBody>
                  <a:tcPr/>
                </a:tc>
                <a:tc>
                  <a:txBody>
                    <a:bodyPr/>
                    <a:lstStyle/>
                    <a:p>
                      <a:r>
                        <a:rPr lang="en-US" dirty="0" smtClean="0"/>
                        <a:t>Up and Out</a:t>
                      </a:r>
                      <a:endParaRPr lang="en-US" dirty="0"/>
                    </a:p>
                  </a:txBody>
                  <a:tcPr/>
                </a:tc>
                <a:tc>
                  <a:txBody>
                    <a:bodyPr/>
                    <a:lstStyle/>
                    <a:p>
                      <a:r>
                        <a:rPr lang="en-US" dirty="0" smtClean="0"/>
                        <a:t>Up and Out</a:t>
                      </a:r>
                      <a:endParaRPr lang="en-US" dirty="0"/>
                    </a:p>
                  </a:txBody>
                  <a:tcPr/>
                </a:tc>
              </a:tr>
              <a:tr h="370840">
                <a:tc>
                  <a:txBody>
                    <a:bodyPr/>
                    <a:lstStyle/>
                    <a:p>
                      <a:r>
                        <a:rPr lang="en-US" dirty="0" smtClean="0"/>
                        <a:t>Technology</a:t>
                      </a:r>
                      <a:r>
                        <a:rPr lang="en-US" baseline="0" dirty="0" smtClean="0"/>
                        <a:t> Cost</a:t>
                      </a:r>
                      <a:endParaRPr lang="en-US" dirty="0"/>
                    </a:p>
                  </a:txBody>
                  <a:tcPr/>
                </a:tc>
                <a:tc>
                  <a:txBody>
                    <a:bodyPr/>
                    <a:lstStyle/>
                    <a:p>
                      <a:r>
                        <a:rPr lang="en-US" dirty="0" smtClean="0"/>
                        <a:t>Low</a:t>
                      </a:r>
                      <a:endParaRPr lang="en-US" dirty="0"/>
                    </a:p>
                  </a:txBody>
                  <a:tcPr/>
                </a:tc>
                <a:tc>
                  <a:txBody>
                    <a:bodyPr/>
                    <a:lstStyle/>
                    <a:p>
                      <a:r>
                        <a:rPr lang="en-US" dirty="0" smtClean="0"/>
                        <a:t>Very High</a:t>
                      </a:r>
                      <a:endParaRPr lang="en-US" dirty="0"/>
                    </a:p>
                  </a:txBody>
                  <a:tcPr/>
                </a:tc>
                <a:tc>
                  <a:txBody>
                    <a:bodyPr/>
                    <a:lstStyle/>
                    <a:p>
                      <a:r>
                        <a:rPr lang="en-US" dirty="0" smtClean="0"/>
                        <a:t>Low to High</a:t>
                      </a:r>
                      <a:endParaRPr lang="en-US" dirty="0"/>
                    </a:p>
                  </a:txBody>
                  <a:tcPr/>
                </a:tc>
              </a:tr>
              <a:tr h="370840">
                <a:tc>
                  <a:txBody>
                    <a:bodyPr/>
                    <a:lstStyle/>
                    <a:p>
                      <a:r>
                        <a:rPr lang="en-US" dirty="0" smtClean="0"/>
                        <a:t>Implementation Cost</a:t>
                      </a:r>
                      <a:endParaRPr lang="en-US" dirty="0"/>
                    </a:p>
                  </a:txBody>
                  <a:tcPr/>
                </a:tc>
                <a:tc>
                  <a:txBody>
                    <a:bodyPr/>
                    <a:lstStyle/>
                    <a:p>
                      <a:r>
                        <a:rPr lang="en-US" dirty="0" smtClean="0"/>
                        <a:t>Low</a:t>
                      </a:r>
                      <a:endParaRPr lang="en-US" dirty="0"/>
                    </a:p>
                  </a:txBody>
                  <a:tcPr/>
                </a:tc>
                <a:tc>
                  <a:txBody>
                    <a:bodyPr/>
                    <a:lstStyle/>
                    <a:p>
                      <a:r>
                        <a:rPr lang="en-US" dirty="0" smtClean="0"/>
                        <a:t>Moderate</a:t>
                      </a:r>
                      <a:endParaRPr lang="en-US" dirty="0"/>
                    </a:p>
                  </a:txBody>
                  <a:tcPr/>
                </a:tc>
                <a:tc>
                  <a:txBody>
                    <a:bodyPr/>
                    <a:lstStyle/>
                    <a:p>
                      <a:r>
                        <a:rPr lang="en-US" dirty="0" smtClean="0"/>
                        <a:t>High</a:t>
                      </a:r>
                      <a:endParaRPr lang="en-US" dirty="0"/>
                    </a:p>
                  </a:txBody>
                  <a:tcPr/>
                </a:tc>
              </a:tr>
              <a:tr h="370840">
                <a:tc>
                  <a:txBody>
                    <a:bodyPr/>
                    <a:lstStyle/>
                    <a:p>
                      <a:r>
                        <a:rPr lang="en-US" dirty="0" smtClean="0"/>
                        <a:t>Distributed</a:t>
                      </a:r>
                      <a:endParaRPr lang="en-US" dirty="0"/>
                    </a:p>
                  </a:txBody>
                  <a:tcPr/>
                </a:tc>
                <a:tc>
                  <a:txBody>
                    <a:bodyPr/>
                    <a:lstStyle/>
                    <a:p>
                      <a:r>
                        <a:rPr lang="en-US" dirty="0" smtClean="0"/>
                        <a:t>No</a:t>
                      </a:r>
                      <a:endParaRPr lang="en-US" dirty="0"/>
                    </a:p>
                  </a:txBody>
                  <a:tcPr/>
                </a:tc>
                <a:tc>
                  <a:txBody>
                    <a:bodyPr/>
                    <a:lstStyle/>
                    <a:p>
                      <a:r>
                        <a:rPr lang="en-US" dirty="0" smtClean="0"/>
                        <a:t>Processing</a:t>
                      </a:r>
                      <a:r>
                        <a:rPr lang="en-US" baseline="0" dirty="0" smtClean="0"/>
                        <a:t> and Data together</a:t>
                      </a:r>
                      <a:endParaRPr lang="en-US" dirty="0"/>
                    </a:p>
                  </a:txBody>
                  <a:tcPr/>
                </a:tc>
                <a:tc>
                  <a:txBody>
                    <a:bodyPr/>
                    <a:lstStyle/>
                    <a:p>
                      <a:r>
                        <a:rPr lang="en-US" dirty="0" smtClean="0"/>
                        <a:t>Processing and Data Independently.</a:t>
                      </a:r>
                      <a:endParaRPr lang="en-US" dirty="0"/>
                    </a:p>
                  </a:txBody>
                  <a:tcPr/>
                </a:tc>
              </a:tr>
              <a:tr h="370840">
                <a:tc>
                  <a:txBody>
                    <a:bodyPr/>
                    <a:lstStyle/>
                    <a:p>
                      <a:r>
                        <a:rPr lang="en-US" dirty="0" smtClean="0"/>
                        <a:t>SQL</a:t>
                      </a:r>
                      <a:r>
                        <a:rPr lang="en-US" baseline="0" dirty="0" smtClean="0"/>
                        <a:t> Compliant</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Somewhat</a:t>
                      </a:r>
                      <a:endParaRPr lang="en-US" dirty="0"/>
                    </a:p>
                  </a:txBody>
                  <a:tcPr/>
                </a:tc>
              </a:tr>
              <a:tr h="370840">
                <a:tc>
                  <a:txBody>
                    <a:bodyPr/>
                    <a:lstStyle/>
                    <a:p>
                      <a:r>
                        <a:rPr lang="en-US" dirty="0" smtClean="0"/>
                        <a:t>Fault-Tolerance</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r>
              <a:tr h="370840">
                <a:tc>
                  <a:txBody>
                    <a:bodyPr/>
                    <a:lstStyle/>
                    <a:p>
                      <a:r>
                        <a:rPr lang="en-US" dirty="0" smtClean="0"/>
                        <a:t>Nodes</a:t>
                      </a:r>
                      <a:endParaRPr lang="en-US" dirty="0"/>
                    </a:p>
                  </a:txBody>
                  <a:tcPr/>
                </a:tc>
                <a:tc>
                  <a:txBody>
                    <a:bodyPr/>
                    <a:lstStyle/>
                    <a:p>
                      <a:r>
                        <a:rPr lang="en-US" dirty="0" smtClean="0"/>
                        <a:t>1</a:t>
                      </a:r>
                      <a:endParaRPr lang="en-US" dirty="0"/>
                    </a:p>
                  </a:txBody>
                  <a:tcPr/>
                </a:tc>
                <a:tc>
                  <a:txBody>
                    <a:bodyPr/>
                    <a:lstStyle/>
                    <a:p>
                      <a:r>
                        <a:rPr lang="en-US" dirty="0" smtClean="0"/>
                        <a:t>100's</a:t>
                      </a:r>
                      <a:endParaRPr lang="en-US" dirty="0"/>
                    </a:p>
                  </a:txBody>
                  <a:tcPr/>
                </a:tc>
                <a:tc>
                  <a:txBody>
                    <a:bodyPr/>
                    <a:lstStyle/>
                    <a:p>
                      <a:r>
                        <a:rPr lang="en-US" dirty="0" smtClean="0"/>
                        <a:t>1000's</a:t>
                      </a:r>
                      <a:endParaRPr lang="en-US" dirty="0"/>
                    </a:p>
                  </a:txBody>
                  <a:tcPr/>
                </a:tc>
              </a:tr>
              <a:tr h="370840">
                <a:tc>
                  <a:txBody>
                    <a:bodyPr/>
                    <a:lstStyle/>
                    <a:p>
                      <a:r>
                        <a:rPr lang="en-US" dirty="0" smtClean="0"/>
                        <a:t>Hardware</a:t>
                      </a:r>
                      <a:endParaRPr lang="en-US" dirty="0"/>
                    </a:p>
                  </a:txBody>
                  <a:tcPr/>
                </a:tc>
                <a:tc>
                  <a:txBody>
                    <a:bodyPr/>
                    <a:lstStyle/>
                    <a:p>
                      <a:r>
                        <a:rPr lang="en-US" dirty="0" smtClean="0"/>
                        <a:t>Appliances and Commodity</a:t>
                      </a:r>
                      <a:endParaRPr lang="en-US" dirty="0"/>
                    </a:p>
                  </a:txBody>
                  <a:tcPr/>
                </a:tc>
                <a:tc>
                  <a:txBody>
                    <a:bodyPr/>
                    <a:lstStyle/>
                    <a:p>
                      <a:r>
                        <a:rPr lang="en-US" dirty="0" smtClean="0"/>
                        <a:t>Mostly Appliances</a:t>
                      </a:r>
                      <a:endParaRPr lang="en-US" dirty="0"/>
                    </a:p>
                  </a:txBody>
                  <a:tcPr/>
                </a:tc>
                <a:tc>
                  <a:txBody>
                    <a:bodyPr/>
                    <a:lstStyle/>
                    <a:p>
                      <a:r>
                        <a:rPr lang="en-US" dirty="0" smtClean="0"/>
                        <a:t>Commodity</a:t>
                      </a:r>
                      <a:endParaRPr lang="en-US" dirty="0"/>
                    </a:p>
                  </a:txBody>
                  <a:tcPr/>
                </a:tc>
              </a:tr>
            </a:tbl>
          </a:graphicData>
        </a:graphic>
      </p:graphicFrame>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73</a:t>
            </a:fld>
            <a:endParaRPr lang="en-US" dirty="0"/>
          </a:p>
        </p:txBody>
      </p:sp>
    </p:spTree>
    <p:extLst>
      <p:ext uri="{BB962C8B-B14F-4D97-AF65-F5344CB8AC3E}">
        <p14:creationId xmlns:p14="http://schemas.microsoft.com/office/powerpoint/2010/main" val="40756467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Yourself</a:t>
            </a:r>
            <a:endParaRPr lang="en-US" dirty="0"/>
          </a:p>
        </p:txBody>
      </p:sp>
      <p:sp>
        <p:nvSpPr>
          <p:cNvPr id="3" name="Content Placeholder 2"/>
          <p:cNvSpPr>
            <a:spLocks noGrp="1"/>
          </p:cNvSpPr>
          <p:nvPr>
            <p:ph idx="1"/>
          </p:nvPr>
        </p:nvSpPr>
        <p:spPr>
          <a:xfrm>
            <a:off x="768096" y="1955260"/>
            <a:ext cx="7290055" cy="4354100"/>
          </a:xfrm>
        </p:spPr>
        <p:txBody>
          <a:bodyPr>
            <a:normAutofit/>
          </a:bodyPr>
          <a:lstStyle/>
          <a:p>
            <a:pPr marL="0" indent="0">
              <a:buNone/>
            </a:pPr>
            <a:r>
              <a:rPr lang="en-US" sz="2800" dirty="0" smtClean="0"/>
              <a:t>The consensus on distributed (scale out) systems is that they should be avoided unless required. Why is this the case?</a:t>
            </a:r>
          </a:p>
          <a:p>
            <a:pPr marL="0" indent="0">
              <a:buNone/>
            </a:pPr>
            <a:endParaRPr lang="en-US" sz="2800" dirty="0"/>
          </a:p>
          <a:p>
            <a:pPr marL="0" indent="0">
              <a:buNone/>
            </a:pPr>
            <a:r>
              <a:rPr lang="en-US" sz="2800" dirty="0" smtClean="0"/>
              <a:t>Spend 10 minutes researching this online and see what you come up with. </a:t>
            </a:r>
            <a:endParaRPr lang="en-US" sz="2800"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74</a:t>
            </a:fld>
            <a:endParaRPr lang="en-US" dirty="0"/>
          </a:p>
        </p:txBody>
      </p:sp>
    </p:spTree>
    <p:extLst>
      <p:ext uri="{BB962C8B-B14F-4D97-AF65-F5344CB8AC3E}">
        <p14:creationId xmlns:p14="http://schemas.microsoft.com/office/powerpoint/2010/main" val="25313626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Stores: Data At Rest</a:t>
            </a:r>
            <a:endParaRPr lang="en-US" dirty="0"/>
          </a:p>
        </p:txBody>
      </p:sp>
      <p:sp>
        <p:nvSpPr>
          <p:cNvPr id="3" name="Content Placeholder 2"/>
          <p:cNvSpPr>
            <a:spLocks noGrp="1"/>
          </p:cNvSpPr>
          <p:nvPr>
            <p:ph idx="1"/>
          </p:nvPr>
        </p:nvSpPr>
        <p:spPr>
          <a:xfrm>
            <a:off x="651754" y="1848254"/>
            <a:ext cx="7898860" cy="3579779"/>
          </a:xfrm>
        </p:spPr>
        <p:txBody>
          <a:bodyPr>
            <a:normAutofit lnSpcReduction="10000"/>
          </a:bodyPr>
          <a:lstStyle/>
          <a:p>
            <a:pPr>
              <a:buFont typeface="Arial" panose="020B0604020202020204" pitchFamily="34" charset="0"/>
              <a:buChar char="•"/>
            </a:pPr>
            <a:r>
              <a:rPr lang="en-US" dirty="0" smtClean="0"/>
              <a:t>Typically stored in a DBMS, but does not have to be:</a:t>
            </a:r>
          </a:p>
          <a:p>
            <a:pPr lvl="1">
              <a:buFont typeface="Arial" panose="020B0604020202020204" pitchFamily="34" charset="0"/>
              <a:buChar char="•"/>
            </a:pPr>
            <a:r>
              <a:rPr lang="en-US" dirty="0" smtClean="0"/>
              <a:t>Multi-Dimensional Database Management Systems</a:t>
            </a:r>
          </a:p>
          <a:p>
            <a:pPr lvl="1">
              <a:buFont typeface="Arial" panose="020B0604020202020204" pitchFamily="34" charset="0"/>
              <a:buChar char="•"/>
            </a:pPr>
            <a:r>
              <a:rPr lang="en-US" dirty="0" smtClean="0"/>
              <a:t>Hadoop HDFS</a:t>
            </a:r>
          </a:p>
          <a:p>
            <a:pPr lvl="1">
              <a:buFont typeface="Arial" panose="020B0604020202020204" pitchFamily="34" charset="0"/>
              <a:buChar char="•"/>
            </a:pPr>
            <a:r>
              <a:rPr lang="en-US" dirty="0" smtClean="0"/>
              <a:t>On the File System</a:t>
            </a:r>
          </a:p>
          <a:p>
            <a:pPr lvl="1">
              <a:buFont typeface="Arial" panose="020B0604020202020204" pitchFamily="34" charset="0"/>
              <a:buChar char="•"/>
            </a:pPr>
            <a:r>
              <a:rPr lang="en-US" dirty="0" smtClean="0"/>
              <a:t>Mainframe / Legacy systems</a:t>
            </a:r>
          </a:p>
          <a:p>
            <a:pPr lvl="1">
              <a:buFont typeface="Arial" panose="020B0604020202020204" pitchFamily="34" charset="0"/>
              <a:buChar char="•"/>
            </a:pPr>
            <a:r>
              <a:rPr lang="en-US" dirty="0" smtClean="0"/>
              <a:t>Web Services (Twitter, Weather, </a:t>
            </a:r>
            <a:r>
              <a:rPr lang="en-US" dirty="0" err="1" smtClean="0"/>
              <a:t>Etc</a:t>
            </a:r>
            <a:r>
              <a:rPr lang="en-US" dirty="0" smtClean="0"/>
              <a:t>…)</a:t>
            </a:r>
          </a:p>
          <a:p>
            <a:pPr>
              <a:buFont typeface="Arial" panose="020B0604020202020204" pitchFamily="34" charset="0"/>
              <a:buChar char="•"/>
            </a:pPr>
            <a:r>
              <a:rPr lang="en-US" dirty="0" smtClean="0"/>
              <a:t>Types:</a:t>
            </a:r>
          </a:p>
          <a:p>
            <a:pPr lvl="1">
              <a:buFont typeface="Arial" panose="020B0604020202020204" pitchFamily="34" charset="0"/>
              <a:buChar char="•"/>
            </a:pPr>
            <a:r>
              <a:rPr lang="en-US" b="1" dirty="0" smtClean="0"/>
              <a:t>User Facing </a:t>
            </a:r>
            <a:r>
              <a:rPr lang="en-US" dirty="0" smtClean="0"/>
              <a:t>– available to end-users for query purposes  via applications</a:t>
            </a:r>
          </a:p>
          <a:p>
            <a:pPr lvl="1">
              <a:buFont typeface="Arial" panose="020B0604020202020204" pitchFamily="34" charset="0"/>
              <a:buChar char="•"/>
            </a:pPr>
            <a:r>
              <a:rPr lang="en-US" b="1" dirty="0" smtClean="0"/>
              <a:t>Internal</a:t>
            </a:r>
            <a:r>
              <a:rPr lang="en-US" dirty="0" smtClean="0"/>
              <a:t> – used by the data warehouse only not open to end-users</a:t>
            </a:r>
          </a:p>
          <a:p>
            <a:pPr lvl="1">
              <a:buFont typeface="Arial" panose="020B0604020202020204" pitchFamily="34" charset="0"/>
              <a:buChar char="•"/>
            </a:pPr>
            <a:r>
              <a:rPr lang="en-US" b="1" dirty="0" smtClean="0"/>
              <a:t>Hybrid</a:t>
            </a:r>
            <a:r>
              <a:rPr lang="en-US" dirty="0" smtClean="0"/>
              <a:t> – combination of internal and User-facing</a:t>
            </a:r>
          </a:p>
          <a:p>
            <a:pPr lvl="1">
              <a:buFont typeface="Arial" panose="020B0604020202020204" pitchFamily="34" charset="0"/>
              <a:buChar char="•"/>
            </a:pPr>
            <a:r>
              <a:rPr lang="en-US" b="1" dirty="0" smtClean="0"/>
              <a:t>External</a:t>
            </a:r>
            <a:r>
              <a:rPr lang="en-US" dirty="0" smtClean="0"/>
              <a:t> – not part of the data warehouse</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8</a:t>
            </a:fld>
            <a:endParaRPr lang="en-US" dirty="0"/>
          </a:p>
        </p:txBody>
      </p:sp>
      <p:sp>
        <p:nvSpPr>
          <p:cNvPr id="6" name="Flowchart: Magnetic Disk 5"/>
          <p:cNvSpPr/>
          <p:nvPr/>
        </p:nvSpPr>
        <p:spPr>
          <a:xfrm>
            <a:off x="442228" y="5428034"/>
            <a:ext cx="1330655" cy="901364"/>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i="1" dirty="0" smtClean="0"/>
              <a:t>External</a:t>
            </a:r>
            <a:br>
              <a:rPr lang="en-US" i="1" dirty="0" smtClean="0"/>
            </a:br>
            <a:r>
              <a:rPr lang="en-US" b="1" dirty="0" smtClean="0"/>
              <a:t>OLTP</a:t>
            </a:r>
            <a:endParaRPr lang="en-US" b="1" dirty="0"/>
          </a:p>
        </p:txBody>
      </p:sp>
      <p:sp>
        <p:nvSpPr>
          <p:cNvPr id="7" name="Flowchart: Magnetic Disk 6"/>
          <p:cNvSpPr/>
          <p:nvPr/>
        </p:nvSpPr>
        <p:spPr>
          <a:xfrm>
            <a:off x="2217752" y="5428034"/>
            <a:ext cx="1330655" cy="901364"/>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i="1" dirty="0" smtClean="0"/>
              <a:t>Internal</a:t>
            </a:r>
            <a:br>
              <a:rPr lang="en-US" i="1" dirty="0" smtClean="0"/>
            </a:br>
            <a:r>
              <a:rPr lang="en-US" b="1" dirty="0" smtClean="0"/>
              <a:t>Stage</a:t>
            </a:r>
            <a:endParaRPr lang="en-US" b="1" dirty="0"/>
          </a:p>
        </p:txBody>
      </p:sp>
      <p:sp>
        <p:nvSpPr>
          <p:cNvPr id="8" name="Flowchart: Magnetic Disk 7"/>
          <p:cNvSpPr/>
          <p:nvPr/>
        </p:nvSpPr>
        <p:spPr>
          <a:xfrm>
            <a:off x="5744344" y="5428034"/>
            <a:ext cx="1330655" cy="901364"/>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i="1" dirty="0" smtClean="0"/>
              <a:t>Internal</a:t>
            </a:r>
            <a:r>
              <a:rPr lang="en-US" b="1" dirty="0" smtClean="0"/>
              <a:t/>
            </a:r>
            <a:br>
              <a:rPr lang="en-US" b="1" dirty="0" smtClean="0"/>
            </a:br>
            <a:r>
              <a:rPr lang="en-US" b="1" dirty="0" smtClean="0"/>
              <a:t>NDS</a:t>
            </a:r>
            <a:endParaRPr lang="en-US" b="1" dirty="0"/>
          </a:p>
        </p:txBody>
      </p:sp>
      <p:sp>
        <p:nvSpPr>
          <p:cNvPr id="9" name="Flowchart: Magnetic Disk 8"/>
          <p:cNvSpPr/>
          <p:nvPr/>
        </p:nvSpPr>
        <p:spPr>
          <a:xfrm>
            <a:off x="7538934" y="5428034"/>
            <a:ext cx="1330655" cy="901364"/>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i="1" dirty="0" smtClean="0"/>
              <a:t>User-Facing</a:t>
            </a:r>
            <a:r>
              <a:rPr lang="en-US" b="1" dirty="0" smtClean="0"/>
              <a:t/>
            </a:r>
            <a:br>
              <a:rPr lang="en-US" b="1" dirty="0" smtClean="0"/>
            </a:br>
            <a:r>
              <a:rPr lang="en-US" b="1" dirty="0" smtClean="0"/>
              <a:t>DDS</a:t>
            </a:r>
            <a:endParaRPr lang="en-US" b="1" dirty="0"/>
          </a:p>
        </p:txBody>
      </p:sp>
      <p:sp>
        <p:nvSpPr>
          <p:cNvPr id="10" name="Flowchart: Magnetic Disk 9"/>
          <p:cNvSpPr/>
          <p:nvPr/>
        </p:nvSpPr>
        <p:spPr>
          <a:xfrm>
            <a:off x="3949754" y="5428034"/>
            <a:ext cx="1330655" cy="901364"/>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i="1" dirty="0" smtClean="0"/>
              <a:t>Hybrid</a:t>
            </a:r>
            <a:br>
              <a:rPr lang="en-US" i="1" dirty="0" smtClean="0"/>
            </a:br>
            <a:r>
              <a:rPr lang="en-US" b="1" dirty="0" smtClean="0"/>
              <a:t>ODS</a:t>
            </a:r>
            <a:endParaRPr lang="en-US" b="1" dirty="0"/>
          </a:p>
        </p:txBody>
      </p:sp>
      <p:sp>
        <p:nvSpPr>
          <p:cNvPr id="11" name="Flowchart: Magnetic Disk 10"/>
          <p:cNvSpPr/>
          <p:nvPr/>
        </p:nvSpPr>
        <p:spPr>
          <a:xfrm>
            <a:off x="7509164" y="732787"/>
            <a:ext cx="1330655" cy="901364"/>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dirty="0"/>
          </a:p>
        </p:txBody>
      </p:sp>
    </p:spTree>
    <p:extLst>
      <p:ext uri="{BB962C8B-B14F-4D97-AF65-F5344CB8AC3E}">
        <p14:creationId xmlns:p14="http://schemas.microsoft.com/office/powerpoint/2010/main" val="625261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ETL: Data In Motion</a:t>
            </a:r>
            <a:endParaRPr lang="en-US" dirty="0"/>
          </a:p>
        </p:txBody>
      </p:sp>
      <p:sp>
        <p:nvSpPr>
          <p:cNvPr id="3" name="Content Placeholder 2"/>
          <p:cNvSpPr>
            <a:spLocks noGrp="1"/>
          </p:cNvSpPr>
          <p:nvPr>
            <p:ph idx="1"/>
          </p:nvPr>
        </p:nvSpPr>
        <p:spPr>
          <a:xfrm>
            <a:off x="768096" y="2213103"/>
            <a:ext cx="7290055" cy="1823875"/>
          </a:xfrm>
        </p:spPr>
        <p:txBody>
          <a:bodyPr/>
          <a:lstStyle/>
          <a:p>
            <a:pPr>
              <a:buFont typeface="Arial" panose="020B0604020202020204" pitchFamily="34" charset="0"/>
              <a:buChar char="•"/>
            </a:pPr>
            <a:r>
              <a:rPr lang="en-US" dirty="0" smtClean="0"/>
              <a:t>ETL = Extract, Transform, Load</a:t>
            </a:r>
          </a:p>
          <a:p>
            <a:pPr>
              <a:buFont typeface="Arial" panose="020B0604020202020204" pitchFamily="34" charset="0"/>
              <a:buChar char="•"/>
            </a:pPr>
            <a:r>
              <a:rPr lang="en-US" dirty="0" smtClean="0"/>
              <a:t>It is a process for moving data from one store (source) to another (target).</a:t>
            </a:r>
          </a:p>
          <a:p>
            <a:pPr>
              <a:buFont typeface="Arial" panose="020B0604020202020204" pitchFamily="34" charset="0"/>
              <a:buChar char="•"/>
            </a:pPr>
            <a:r>
              <a:rPr lang="en-US" dirty="0" smtClean="0"/>
              <a:t>It might be transformed along the way</a:t>
            </a:r>
            <a:endParaRPr lang="en-US"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9</a:t>
            </a:fld>
            <a:endParaRPr lang="en-US" dirty="0"/>
          </a:p>
        </p:txBody>
      </p:sp>
      <p:sp>
        <p:nvSpPr>
          <p:cNvPr id="6" name="Flowchart: Magnetic Disk 5"/>
          <p:cNvSpPr/>
          <p:nvPr/>
        </p:nvSpPr>
        <p:spPr>
          <a:xfrm>
            <a:off x="398833" y="4174071"/>
            <a:ext cx="1330655" cy="1371600"/>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i="1" dirty="0" smtClean="0"/>
              <a:t>Source</a:t>
            </a:r>
            <a:br>
              <a:rPr lang="en-US" b="1" i="1" dirty="0" smtClean="0"/>
            </a:br>
            <a:r>
              <a:rPr lang="en-US" b="1" i="1" dirty="0" smtClean="0"/>
              <a:t>DS</a:t>
            </a:r>
            <a:endParaRPr lang="en-US" b="1" i="1" dirty="0"/>
          </a:p>
        </p:txBody>
      </p:sp>
      <p:sp>
        <p:nvSpPr>
          <p:cNvPr id="7" name="Flowchart: Magnetic Disk 6"/>
          <p:cNvSpPr/>
          <p:nvPr/>
        </p:nvSpPr>
        <p:spPr>
          <a:xfrm>
            <a:off x="7292501" y="4174071"/>
            <a:ext cx="1306749" cy="1371600"/>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i="1" dirty="0" smtClean="0"/>
              <a:t>Target</a:t>
            </a:r>
            <a:br>
              <a:rPr lang="en-US" b="1" i="1" dirty="0" smtClean="0"/>
            </a:br>
            <a:r>
              <a:rPr lang="en-US" b="1" i="1" dirty="0" smtClean="0"/>
              <a:t>DS</a:t>
            </a:r>
            <a:endParaRPr lang="en-US" b="1" i="1" dirty="0"/>
          </a:p>
        </p:txBody>
      </p:sp>
      <p:sp>
        <p:nvSpPr>
          <p:cNvPr id="8" name="Right Arrow 7"/>
          <p:cNvSpPr/>
          <p:nvPr/>
        </p:nvSpPr>
        <p:spPr>
          <a:xfrm>
            <a:off x="2091447" y="4503906"/>
            <a:ext cx="1381327" cy="729575"/>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smtClean="0"/>
              <a:t>Extract</a:t>
            </a:r>
            <a:endParaRPr lang="en-US" b="1" dirty="0"/>
          </a:p>
        </p:txBody>
      </p:sp>
      <p:sp>
        <p:nvSpPr>
          <p:cNvPr id="9" name="Right Arrow 8"/>
          <p:cNvSpPr/>
          <p:nvPr/>
        </p:nvSpPr>
        <p:spPr>
          <a:xfrm>
            <a:off x="5797685" y="4518557"/>
            <a:ext cx="1322962" cy="787941"/>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Load</a:t>
            </a:r>
            <a:endParaRPr lang="en-US" b="1" dirty="0"/>
          </a:p>
        </p:txBody>
      </p:sp>
      <p:sp>
        <p:nvSpPr>
          <p:cNvPr id="10" name="Rectangle 9"/>
          <p:cNvSpPr/>
          <p:nvPr/>
        </p:nvSpPr>
        <p:spPr>
          <a:xfrm>
            <a:off x="3677055" y="4036978"/>
            <a:ext cx="1887166" cy="230545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smtClean="0"/>
              <a:t>Transform:</a:t>
            </a:r>
          </a:p>
          <a:p>
            <a:pPr algn="ctr"/>
            <a:r>
              <a:rPr lang="en-US" dirty="0" smtClean="0"/>
              <a:t>Filter</a:t>
            </a:r>
          </a:p>
          <a:p>
            <a:pPr algn="ctr"/>
            <a:r>
              <a:rPr lang="en-US" dirty="0" smtClean="0"/>
              <a:t>Transform</a:t>
            </a:r>
          </a:p>
          <a:p>
            <a:pPr algn="ctr"/>
            <a:r>
              <a:rPr lang="en-US" dirty="0" smtClean="0"/>
              <a:t>Integrate</a:t>
            </a:r>
          </a:p>
          <a:p>
            <a:pPr algn="ctr"/>
            <a:r>
              <a:rPr lang="en-US" dirty="0" smtClean="0"/>
              <a:t>Classify</a:t>
            </a:r>
          </a:p>
          <a:p>
            <a:pPr algn="ctr"/>
            <a:r>
              <a:rPr lang="en-US" dirty="0" smtClean="0"/>
              <a:t>Aggregate</a:t>
            </a:r>
          </a:p>
          <a:p>
            <a:pPr algn="ctr"/>
            <a:r>
              <a:rPr lang="en-US" dirty="0" smtClean="0"/>
              <a:t>Summarize</a:t>
            </a:r>
          </a:p>
          <a:p>
            <a:pPr algn="ctr"/>
            <a:r>
              <a:rPr lang="en-US" dirty="0" err="1" smtClean="0"/>
              <a:t>Etc</a:t>
            </a:r>
            <a:r>
              <a:rPr lang="en-US" dirty="0" smtClean="0"/>
              <a:t>…</a:t>
            </a:r>
            <a:endParaRPr lang="en-US" dirty="0"/>
          </a:p>
        </p:txBody>
      </p:sp>
      <p:sp>
        <p:nvSpPr>
          <p:cNvPr id="12" name="Rectangle 11"/>
          <p:cNvSpPr/>
          <p:nvPr/>
        </p:nvSpPr>
        <p:spPr>
          <a:xfrm>
            <a:off x="7897237" y="827365"/>
            <a:ext cx="642437" cy="68223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4901366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4991</TotalTime>
  <Words>4057</Words>
  <Application>Microsoft Office PowerPoint</Application>
  <PresentationFormat>On-screen Show (4:3)</PresentationFormat>
  <Paragraphs>845</Paragraphs>
  <Slides>74</Slides>
  <Notes>24</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74</vt:i4>
      </vt:variant>
    </vt:vector>
  </HeadingPairs>
  <TitlesOfParts>
    <vt:vector size="83" baseType="lpstr">
      <vt:lpstr>Arial</vt:lpstr>
      <vt:lpstr>Calibri</vt:lpstr>
      <vt:lpstr>Franklin Gothic Book</vt:lpstr>
      <vt:lpstr>Franklin Gothic Demi Cond</vt:lpstr>
      <vt:lpstr>Tw Cen MT</vt:lpstr>
      <vt:lpstr>Tw Cen MT Condensed</vt:lpstr>
      <vt:lpstr>Wingdings</vt:lpstr>
      <vt:lpstr>Wingdings 3</vt:lpstr>
      <vt:lpstr>Integral</vt:lpstr>
      <vt:lpstr>Data Warehouse Architectures</vt:lpstr>
      <vt:lpstr>Section: Introduction</vt:lpstr>
      <vt:lpstr>Agenda</vt:lpstr>
      <vt:lpstr>Data Warehouse Architecture</vt:lpstr>
      <vt:lpstr>Pre-Check: Architectures</vt:lpstr>
      <vt:lpstr>Section: The Components of Technical Architecture</vt:lpstr>
      <vt:lpstr>Components at a Glance</vt:lpstr>
      <vt:lpstr>Data Stores: Data At Rest</vt:lpstr>
      <vt:lpstr>ETL: Data In Motion</vt:lpstr>
      <vt:lpstr>Data Architecture AT A Glance</vt:lpstr>
      <vt:lpstr>Check Yourself: Types of Data Stores</vt:lpstr>
      <vt:lpstr>Section: Stage</vt:lpstr>
      <vt:lpstr>Stage Data Store</vt:lpstr>
      <vt:lpstr>4 Reasons To Stage Data</vt:lpstr>
      <vt:lpstr>Resource contention</vt:lpstr>
      <vt:lpstr>Consolidation</vt:lpstr>
      <vt:lpstr>Change Detection</vt:lpstr>
      <vt:lpstr>Snapshotting</vt:lpstr>
      <vt:lpstr>Check Yourself: Staging</vt:lpstr>
      <vt:lpstr>Section: Data Stores in the DW</vt:lpstr>
      <vt:lpstr>NDS: Normalized Data Store</vt:lpstr>
      <vt:lpstr>Example Of NDS Data</vt:lpstr>
      <vt:lpstr>ODS: Operational Data Store</vt:lpstr>
      <vt:lpstr>Example of ODS DAta</vt:lpstr>
      <vt:lpstr>DDS: Dimensional Data Store</vt:lpstr>
      <vt:lpstr>Example of DDS Data</vt:lpstr>
      <vt:lpstr>DDS: ROLAP / Star Schema / Data MArt</vt:lpstr>
      <vt:lpstr>MDS: MOLAP / Cube</vt:lpstr>
      <vt:lpstr>Example Of Semantic Metadata</vt:lpstr>
      <vt:lpstr>Check Yourself: Data Stores</vt:lpstr>
      <vt:lpstr>Metadata</vt:lpstr>
      <vt:lpstr>Section: Common TA's</vt:lpstr>
      <vt:lpstr>Common Technical Architectures</vt:lpstr>
      <vt:lpstr>1. Independent Data Marts</vt:lpstr>
      <vt:lpstr>2. Centralized</vt:lpstr>
      <vt:lpstr>3. Enterprise Bus</vt:lpstr>
      <vt:lpstr>3.1 Enterprise Bus with ODS</vt:lpstr>
      <vt:lpstr>4. Hub And Spoke</vt:lpstr>
      <vt:lpstr>4.1  Hub And Spoke with ODS</vt:lpstr>
      <vt:lpstr>Check Yourself: Which TA?</vt:lpstr>
      <vt:lpstr>Federated With ETL</vt:lpstr>
      <vt:lpstr>Federated With EII</vt:lpstr>
      <vt:lpstr>Check Yourself: Federated</vt:lpstr>
      <vt:lpstr>Section: Corporate Information Factory</vt:lpstr>
      <vt:lpstr>Inmon's Corporate Information Factory</vt:lpstr>
      <vt:lpstr>Understanding the Diagram</vt:lpstr>
      <vt:lpstr>Check Yourself: Which TA?</vt:lpstr>
      <vt:lpstr>External World &amp; Applications</vt:lpstr>
      <vt:lpstr>External World &amp; Applications</vt:lpstr>
      <vt:lpstr>Integration &amp; Transformation Layer</vt:lpstr>
      <vt:lpstr>Integration &amp; Transformation Layer</vt:lpstr>
      <vt:lpstr>ETL – Extract Transform Load</vt:lpstr>
      <vt:lpstr>ELT – Extract Load Transform</vt:lpstr>
      <vt:lpstr>ODS and EDW</vt:lpstr>
      <vt:lpstr>ODS and EDW</vt:lpstr>
      <vt:lpstr>Enterprise Data Warehouse</vt:lpstr>
      <vt:lpstr>ODS vs. EDW (NDS)</vt:lpstr>
      <vt:lpstr>ODS and EDW/NDS Cannot share the same System</vt:lpstr>
      <vt:lpstr>Data Marts</vt:lpstr>
      <vt:lpstr>Data Marts</vt:lpstr>
      <vt:lpstr>OLAP: Online Analytical Processing</vt:lpstr>
      <vt:lpstr>DSS Applications</vt:lpstr>
      <vt:lpstr>Decision-Support Systems</vt:lpstr>
      <vt:lpstr>Cross-Media Storage</vt:lpstr>
      <vt:lpstr>Cross-Media Storage Manager</vt:lpstr>
      <vt:lpstr>Activity: Evaluating CIF Components </vt:lpstr>
      <vt:lpstr>PowerPoint Presentation</vt:lpstr>
      <vt:lpstr>Section: System Architectures</vt:lpstr>
      <vt:lpstr>System Architectures</vt:lpstr>
      <vt:lpstr>SMP</vt:lpstr>
      <vt:lpstr>MPP</vt:lpstr>
      <vt:lpstr>Map-Reduce</vt:lpstr>
      <vt:lpstr>Comparisions</vt:lpstr>
      <vt:lpstr>Check Yourself</vt:lpstr>
    </vt:vector>
  </TitlesOfParts>
  <Company>Syracuse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convocation</dc:title>
  <dc:creator>mmclarke</dc:creator>
  <cp:lastModifiedBy>Michael A Fudge Jr</cp:lastModifiedBy>
  <cp:revision>123</cp:revision>
  <dcterms:created xsi:type="dcterms:W3CDTF">2014-08-07T12:49:35Z</dcterms:created>
  <dcterms:modified xsi:type="dcterms:W3CDTF">2017-10-16T23:29:51Z</dcterms:modified>
</cp:coreProperties>
</file>