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58"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97" r:id="rId30"/>
    <p:sldId id="298" r:id="rId31"/>
    <p:sldId id="287" r:id="rId32"/>
    <p:sldId id="289" r:id="rId33"/>
    <p:sldId id="288" r:id="rId34"/>
    <p:sldId id="290" r:id="rId35"/>
    <p:sldId id="291" r:id="rId36"/>
    <p:sldId id="292" r:id="rId37"/>
    <p:sldId id="293" r:id="rId38"/>
    <p:sldId id="295" r:id="rId39"/>
    <p:sldId id="296"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A5892-7125-4DCA-8368-452FF1225CF0}" v="26772" dt="2023-05-26T18:33:39.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D8E5C-E0A9-9457-6943-C0BCC01B52DA}"/>
              </a:ext>
            </a:extLst>
          </p:cNvPr>
          <p:cNvSpPr txBox="1"/>
          <p:nvPr/>
        </p:nvSpPr>
        <p:spPr>
          <a:xfrm>
            <a:off x="626806" y="503903"/>
            <a:ext cx="1166351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A4548"/>
                </a:solidFill>
                <a:ea typeface="+mn-lt"/>
                <a:cs typeface="+mn-lt"/>
              </a:rPr>
              <a:t>                           </a:t>
            </a:r>
            <a:r>
              <a:rPr lang="en-US" sz="2400" dirty="0">
                <a:cs typeface="Calibri"/>
              </a:rPr>
              <a:t>Theme 2: Simple E-commerce Inventory Management System (Java)</a:t>
            </a:r>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59AB-549F-84F2-65E2-A19D2A4E5178}"/>
              </a:ext>
            </a:extLst>
          </p:cNvPr>
          <p:cNvSpPr>
            <a:spLocks noGrp="1"/>
          </p:cNvSpPr>
          <p:nvPr>
            <p:ph type="title"/>
          </p:nvPr>
        </p:nvSpPr>
        <p:spPr>
          <a:xfrm>
            <a:off x="838200" y="365125"/>
            <a:ext cx="10085439" cy="452951"/>
          </a:xfrm>
        </p:spPr>
        <p:txBody>
          <a:bodyPr>
            <a:normAutofit fontScale="90000"/>
          </a:bodyPr>
          <a:lstStyle/>
          <a:p>
            <a:r>
              <a:rPr lang="en-US" dirty="0">
                <a:cs typeface="Calibri Light"/>
              </a:rPr>
              <a:t>                          </a:t>
            </a:r>
            <a:r>
              <a:rPr lang="en-US" sz="2200" b="1" dirty="0">
                <a:solidFill>
                  <a:srgbClr val="4A4548"/>
                </a:solidFill>
                <a:latin typeface="+mn-lt"/>
                <a:ea typeface="+mn-lt"/>
                <a:cs typeface="+mn-lt"/>
              </a:rPr>
              <a:t>Market Data Flow</a:t>
            </a:r>
          </a:p>
        </p:txBody>
      </p:sp>
      <p:sp>
        <p:nvSpPr>
          <p:cNvPr id="3" name="Content Placeholder 2">
            <a:extLst>
              <a:ext uri="{FF2B5EF4-FFF2-40B4-BE49-F238E27FC236}">
                <a16:creationId xmlns:a16="http://schemas.microsoft.com/office/drawing/2014/main" id="{96C06F1C-FB21-9D39-78B1-E30E3959C4AB}"/>
              </a:ext>
            </a:extLst>
          </p:cNvPr>
          <p:cNvSpPr>
            <a:spLocks noGrp="1"/>
          </p:cNvSpPr>
          <p:nvPr>
            <p:ph idx="1"/>
          </p:nvPr>
        </p:nvSpPr>
        <p:spPr>
          <a:xfrm>
            <a:off x="272846" y="1039045"/>
            <a:ext cx="11732341" cy="5137918"/>
          </a:xfrm>
        </p:spPr>
        <p:txBody>
          <a:bodyPr vert="horz" lIns="91440" tIns="45720" rIns="91440" bIns="45720" rtlCol="0" anchor="t">
            <a:normAutofit/>
          </a:bodyPr>
          <a:lstStyle/>
          <a:p>
            <a:pPr marL="0" indent="0">
              <a:buNone/>
            </a:pPr>
            <a:r>
              <a:rPr lang="en-US" sz="2000" dirty="0">
                <a:cs typeface="Calibri"/>
              </a:rPr>
              <a:t>D1: The Product-Matching-engine generates a stream of executions(fills) as matches are made. The stream is sent to  Data-Publisher.</a:t>
            </a:r>
          </a:p>
          <a:p>
            <a:pPr marL="0" indent="0">
              <a:buNone/>
            </a:pPr>
            <a:r>
              <a:rPr lang="en-US" sz="2000" dirty="0">
                <a:cs typeface="Calibri"/>
              </a:rPr>
              <a:t>D2:The Data-Publisher constructs the snapshot charts(data-view of products at certain interval generally one-minute, five-minute, one-hour, one-week and one-month) from the stream of executions. It then sends data to the Data-Service.</a:t>
            </a:r>
          </a:p>
          <a:p>
            <a:pPr marL="0" indent="0">
              <a:buNone/>
            </a:pPr>
            <a:r>
              <a:rPr lang="en-US" sz="2000" dirty="0">
                <a:cs typeface="Calibri"/>
              </a:rPr>
              <a:t>D3: The Data is saved to specialized storage for real-time analytics. Ecommerce-CEO/Admin connect to Data Service to relay to concerned stakeholders in the business.</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54025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59AB-549F-84F2-65E2-A19D2A4E5178}"/>
              </a:ext>
            </a:extLst>
          </p:cNvPr>
          <p:cNvSpPr>
            <a:spLocks noGrp="1"/>
          </p:cNvSpPr>
          <p:nvPr>
            <p:ph type="title"/>
          </p:nvPr>
        </p:nvSpPr>
        <p:spPr>
          <a:xfrm>
            <a:off x="838200" y="365125"/>
            <a:ext cx="10085439" cy="452951"/>
          </a:xfrm>
        </p:spPr>
        <p:txBody>
          <a:bodyPr>
            <a:normAutofit fontScale="90000"/>
          </a:bodyPr>
          <a:lstStyle/>
          <a:p>
            <a:r>
              <a:rPr lang="en-US" dirty="0">
                <a:cs typeface="Calibri Light"/>
              </a:rPr>
              <a:t>                         </a:t>
            </a:r>
            <a:r>
              <a:rPr lang="en-US" sz="2200" b="1" dirty="0">
                <a:solidFill>
                  <a:srgbClr val="4A4548"/>
                </a:solidFill>
                <a:latin typeface="+mn-lt"/>
                <a:ea typeface="+mn-lt"/>
                <a:cs typeface="+mn-lt"/>
              </a:rPr>
              <a:t>Reporting Flow</a:t>
            </a:r>
          </a:p>
        </p:txBody>
      </p:sp>
      <p:sp>
        <p:nvSpPr>
          <p:cNvPr id="3" name="Content Placeholder 2">
            <a:extLst>
              <a:ext uri="{FF2B5EF4-FFF2-40B4-BE49-F238E27FC236}">
                <a16:creationId xmlns:a16="http://schemas.microsoft.com/office/drawing/2014/main" id="{96C06F1C-FB21-9D39-78B1-E30E3959C4AB}"/>
              </a:ext>
            </a:extLst>
          </p:cNvPr>
          <p:cNvSpPr>
            <a:spLocks noGrp="1"/>
          </p:cNvSpPr>
          <p:nvPr>
            <p:ph idx="1"/>
          </p:nvPr>
        </p:nvSpPr>
        <p:spPr>
          <a:xfrm>
            <a:off x="272846" y="1039045"/>
            <a:ext cx="11732341" cy="5137918"/>
          </a:xfrm>
        </p:spPr>
        <p:txBody>
          <a:bodyPr vert="horz" lIns="91440" tIns="45720" rIns="91440" bIns="45720" rtlCol="0" anchor="t">
            <a:normAutofit/>
          </a:bodyPr>
          <a:lstStyle/>
          <a:p>
            <a:pPr marL="0" indent="0">
              <a:buNone/>
            </a:pPr>
            <a:r>
              <a:rPr lang="en-US" sz="2000" dirty="0">
                <a:cs typeface="Calibri"/>
              </a:rPr>
              <a:t>R1~R2: The Product-Status-Reporter collects all the necessary reporting fields(</a:t>
            </a:r>
            <a:r>
              <a:rPr lang="en-US" sz="2000" dirty="0" err="1">
                <a:cs typeface="Calibri"/>
              </a:rPr>
              <a:t>e.g</a:t>
            </a:r>
            <a:r>
              <a:rPr lang="en-US" sz="2000" dirty="0">
                <a:cs typeface="Calibri"/>
              </a:rPr>
              <a:t>, </a:t>
            </a:r>
            <a:r>
              <a:rPr lang="en-US" sz="2000" dirty="0" err="1">
                <a:cs typeface="Calibri"/>
              </a:rPr>
              <a:t>client_id</a:t>
            </a:r>
            <a:r>
              <a:rPr lang="en-US" sz="2000" dirty="0">
                <a:cs typeface="Calibri"/>
              </a:rPr>
              <a:t>, price, quantity, </a:t>
            </a:r>
            <a:r>
              <a:rPr lang="en-US" sz="2000" dirty="0" err="1">
                <a:cs typeface="Calibri"/>
              </a:rPr>
              <a:t>product_type</a:t>
            </a:r>
            <a:r>
              <a:rPr lang="en-US" sz="2000" dirty="0">
                <a:cs typeface="Calibri"/>
              </a:rPr>
              <a:t>, </a:t>
            </a:r>
            <a:r>
              <a:rPr lang="en-US" sz="2000" dirty="0" err="1">
                <a:cs typeface="Calibri"/>
              </a:rPr>
              <a:t>filled_quantity</a:t>
            </a:r>
            <a:r>
              <a:rPr lang="en-US" sz="2000" dirty="0">
                <a:cs typeface="Calibri"/>
              </a:rPr>
              <a:t>, </a:t>
            </a:r>
            <a:r>
              <a:rPr lang="en-US" sz="2000" dirty="0" err="1">
                <a:cs typeface="Calibri"/>
              </a:rPr>
              <a:t>remaining_quantity</a:t>
            </a:r>
            <a:r>
              <a:rPr lang="en-US" sz="2000" dirty="0">
                <a:cs typeface="Calibri"/>
              </a:rPr>
              <a:t>) from product updates and executions, and writes consolidated records to the database.</a:t>
            </a:r>
          </a:p>
          <a:p>
            <a:pPr marL="0" indent="0">
              <a:buNone/>
            </a:pPr>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Note: Steps 1 to 12(Product-Update Flow) is marked as a critical flow because they have different latency requirements.</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27016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135BA-454E-25D9-3458-BAB26F3BBAB3}"/>
              </a:ext>
            </a:extLst>
          </p:cNvPr>
          <p:cNvSpPr>
            <a:spLocks noGrp="1"/>
          </p:cNvSpPr>
          <p:nvPr>
            <p:ph idx="1"/>
          </p:nvPr>
        </p:nvSpPr>
        <p:spPr>
          <a:xfrm>
            <a:off x="875071" y="215594"/>
            <a:ext cx="10343536" cy="5912208"/>
          </a:xfrm>
        </p:spPr>
        <p:txBody>
          <a:bodyPr vert="horz" lIns="91440" tIns="45720" rIns="91440" bIns="45720" rtlCol="0" anchor="t">
            <a:normAutofit/>
          </a:bodyPr>
          <a:lstStyle/>
          <a:p>
            <a:pPr marL="514350" indent="-514350">
              <a:buAutoNum type="arabicPeriod"/>
            </a:pPr>
            <a:r>
              <a:rPr lang="en-US" sz="2000" b="1" dirty="0">
                <a:solidFill>
                  <a:srgbClr val="4A4548"/>
                </a:solidFill>
                <a:ea typeface="+mn-lt"/>
                <a:cs typeface="+mn-lt"/>
              </a:rPr>
              <a:t>Product-Update Flow</a:t>
            </a:r>
          </a:p>
          <a:p>
            <a:pPr>
              <a:buFont typeface="Wingdings" panose="020B0604020202020204" pitchFamily="34" charset="0"/>
              <a:buChar char="Ø"/>
            </a:pPr>
            <a:r>
              <a:rPr lang="en-US" sz="2000" dirty="0">
                <a:cs typeface="Calibri" panose="020F0502020204030204"/>
              </a:rPr>
              <a:t>Critical path of IMS.</a:t>
            </a:r>
          </a:p>
          <a:p>
            <a:pPr>
              <a:buFont typeface="Wingdings" panose="020B0604020202020204" pitchFamily="34" charset="0"/>
              <a:buChar char="Ø"/>
            </a:pPr>
            <a:r>
              <a:rPr lang="en-US" sz="2000" dirty="0">
                <a:cs typeface="Calibri" panose="020F0502020204030204"/>
              </a:rPr>
              <a:t>Everything must happen fast.</a:t>
            </a:r>
          </a:p>
          <a:p>
            <a:pPr>
              <a:buFont typeface="Wingdings" panose="020B0604020202020204" pitchFamily="34" charset="0"/>
              <a:buChar char="Ø"/>
            </a:pPr>
            <a:r>
              <a:rPr lang="en-US" sz="2000" dirty="0">
                <a:cs typeface="Calibri" panose="020F0502020204030204"/>
              </a:rPr>
              <a:t>Heart of Product-Update Flow is the Product-Matching-Engine.</a:t>
            </a:r>
          </a:p>
          <a:p>
            <a:pPr marL="0" indent="0">
              <a:buNone/>
            </a:pPr>
            <a:endParaRPr lang="en-US" dirty="0">
              <a:cs typeface="Calibri" panose="020F0502020204030204"/>
            </a:endParaRPr>
          </a:p>
          <a:p>
            <a:pPr marL="514350" indent="-514350">
              <a:buFont typeface="Arial" panose="020B0604020202020204" pitchFamily="34" charset="0"/>
              <a:buAutoNum type="arabicPeriod"/>
            </a:pPr>
            <a:r>
              <a:rPr lang="en-US" sz="2000" b="1" dirty="0">
                <a:solidFill>
                  <a:srgbClr val="4A4548"/>
                </a:solidFill>
                <a:ea typeface="+mn-lt"/>
                <a:cs typeface="+mn-lt"/>
              </a:rPr>
              <a:t>Product-Matching-Engine</a:t>
            </a:r>
          </a:p>
          <a:p>
            <a:pPr>
              <a:buFont typeface="Wingdings" panose="020B0604020202020204" pitchFamily="34" charset="0"/>
              <a:buChar char="Ø"/>
            </a:pPr>
            <a:r>
              <a:rPr lang="en-US" sz="2000" dirty="0">
                <a:cs typeface="Calibri" panose="020F0502020204030204"/>
              </a:rPr>
              <a:t>Maintain the "Order Book" against each products. The "Order Book"</a:t>
            </a:r>
          </a:p>
          <a:p>
            <a:pPr marL="0" indent="0">
              <a:buNone/>
            </a:pPr>
            <a:r>
              <a:rPr lang="en-US" sz="2000" dirty="0">
                <a:cs typeface="Calibri" panose="020F0502020204030204"/>
              </a:rPr>
              <a:t>is a list of "Inflow/Outflow" for a product.</a:t>
            </a:r>
          </a:p>
          <a:p>
            <a:pPr>
              <a:buFont typeface="Wingdings" panose="020B0604020202020204" pitchFamily="34" charset="0"/>
              <a:buChar char="Ø"/>
            </a:pPr>
            <a:r>
              <a:rPr lang="en-US" sz="2000" dirty="0">
                <a:cs typeface="Calibri" panose="020F0502020204030204"/>
              </a:rPr>
              <a:t>Match Inflow and Outflow of products. The matching function must be fast and accurate.</a:t>
            </a:r>
          </a:p>
          <a:p>
            <a:pPr>
              <a:buFont typeface="Wingdings" panose="020B0604020202020204" pitchFamily="34" charset="0"/>
              <a:buChar char="Ø"/>
            </a:pPr>
            <a:r>
              <a:rPr lang="en-US" sz="2000" dirty="0">
                <a:cs typeface="Calibri" panose="020F0502020204030204"/>
              </a:rPr>
              <a:t>Distribute the execution stream as Market-data.</a:t>
            </a:r>
          </a:p>
        </p:txBody>
      </p:sp>
    </p:spTree>
    <p:extLst>
      <p:ext uri="{BB962C8B-B14F-4D97-AF65-F5344CB8AC3E}">
        <p14:creationId xmlns:p14="http://schemas.microsoft.com/office/powerpoint/2010/main" val="225913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32173-8F13-6076-EE14-2FA9727A388E}"/>
              </a:ext>
            </a:extLst>
          </p:cNvPr>
          <p:cNvSpPr>
            <a:spLocks noGrp="1"/>
          </p:cNvSpPr>
          <p:nvPr>
            <p:ph idx="1"/>
          </p:nvPr>
        </p:nvSpPr>
        <p:spPr>
          <a:xfrm>
            <a:off x="838200" y="986134"/>
            <a:ext cx="10515600" cy="5190829"/>
          </a:xfrm>
        </p:spPr>
        <p:txBody>
          <a:bodyPr vert="horz" lIns="91440" tIns="45720" rIns="91440" bIns="45720" rtlCol="0" anchor="t">
            <a:normAutofit/>
          </a:bodyPr>
          <a:lstStyle/>
          <a:p>
            <a:r>
              <a:rPr lang="en-US" sz="2000" dirty="0">
                <a:cs typeface="Calibri"/>
              </a:rPr>
              <a:t>Product-Sequencer also functions as a message queue. It is also an event store for the Product-updates and executions.</a:t>
            </a:r>
          </a:p>
          <a:p>
            <a:r>
              <a:rPr lang="en-US" sz="2000" dirty="0">
                <a:cs typeface="Calibri"/>
              </a:rPr>
              <a:t>Product-Sequencer confirms Timeliness and fairness.</a:t>
            </a:r>
          </a:p>
          <a:p>
            <a:r>
              <a:rPr lang="en-US" sz="2000" dirty="0">
                <a:cs typeface="Calibri"/>
              </a:rPr>
              <a:t>Product-Sequencer confirms fast recovery / replay.</a:t>
            </a:r>
          </a:p>
          <a:p>
            <a:r>
              <a:rPr lang="en-US" sz="2000" dirty="0">
                <a:cs typeface="Calibri"/>
              </a:rPr>
              <a:t>Product-sequencer confirm</a:t>
            </a:r>
            <a:r>
              <a:rPr lang="en-US" sz="2000" dirty="0">
                <a:solidFill>
                  <a:srgbClr val="000000"/>
                </a:solidFill>
                <a:ea typeface="+mn-lt"/>
                <a:cs typeface="+mn-lt"/>
              </a:rPr>
              <a:t>s exactly-once guarantee.</a:t>
            </a:r>
          </a:p>
        </p:txBody>
      </p:sp>
    </p:spTree>
    <p:extLst>
      <p:ext uri="{BB962C8B-B14F-4D97-AF65-F5344CB8AC3E}">
        <p14:creationId xmlns:p14="http://schemas.microsoft.com/office/powerpoint/2010/main" val="181689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80DD-658D-F594-2D32-73B9F38512AA}"/>
              </a:ext>
            </a:extLst>
          </p:cNvPr>
          <p:cNvSpPr>
            <a:spLocks noGrp="1"/>
          </p:cNvSpPr>
          <p:nvPr>
            <p:ph type="title"/>
          </p:nvPr>
        </p:nvSpPr>
        <p:spPr/>
        <p:txBody>
          <a:bodyPr>
            <a:normAutofit/>
          </a:bodyPr>
          <a:lstStyle/>
          <a:p>
            <a:r>
              <a:rPr lang="en-US" sz="2000" b="1" dirty="0">
                <a:solidFill>
                  <a:srgbClr val="4A4548"/>
                </a:solidFill>
                <a:latin typeface="+mn-lt"/>
                <a:ea typeface="+mn-lt"/>
                <a:cs typeface="+mn-lt"/>
              </a:rPr>
              <a:t>3. Product-Manager</a:t>
            </a:r>
          </a:p>
        </p:txBody>
      </p:sp>
      <p:sp>
        <p:nvSpPr>
          <p:cNvPr id="3" name="Content Placeholder 2">
            <a:extLst>
              <a:ext uri="{FF2B5EF4-FFF2-40B4-BE49-F238E27FC236}">
                <a16:creationId xmlns:a16="http://schemas.microsoft.com/office/drawing/2014/main" id="{0EBE1118-9D37-9A9E-53D0-CC2F5979024F}"/>
              </a:ext>
            </a:extLst>
          </p:cNvPr>
          <p:cNvSpPr>
            <a:spLocks noGrp="1"/>
          </p:cNvSpPr>
          <p:nvPr>
            <p:ph idx="1"/>
          </p:nvPr>
        </p:nvSpPr>
        <p:spPr>
          <a:xfrm>
            <a:off x="838200" y="1296100"/>
            <a:ext cx="10438109" cy="4880863"/>
          </a:xfrm>
        </p:spPr>
        <p:txBody>
          <a:bodyPr vert="horz" lIns="91440" tIns="45720" rIns="91440" bIns="45720" rtlCol="0" anchor="t">
            <a:normAutofit/>
          </a:bodyPr>
          <a:lstStyle/>
          <a:p>
            <a:pPr>
              <a:buFont typeface="Wingdings" panose="020B0604020202020204" pitchFamily="34" charset="0"/>
              <a:buChar char="Ø"/>
            </a:pPr>
            <a:r>
              <a:rPr lang="en-US" sz="2000" dirty="0">
                <a:cs typeface="Calibri"/>
              </a:rPr>
              <a:t>Product-manager receives product-updates on one end and receives executions on the other. It manages the product's states.</a:t>
            </a:r>
          </a:p>
          <a:p>
            <a:pPr>
              <a:buFont typeface="Wingdings" panose="020B0604020202020204" pitchFamily="34" charset="0"/>
              <a:buChar char="Ø"/>
            </a:pPr>
            <a:r>
              <a:rPr lang="en-US" sz="2000" dirty="0">
                <a:cs typeface="Calibri"/>
              </a:rPr>
              <a:t>It receives inbound product updates from the Digital-IMS-Gateway and performs the following-</a:t>
            </a:r>
          </a:p>
          <a:p>
            <a:pPr marL="514350" indent="-514350">
              <a:buAutoNum type="alphaLcPeriod"/>
            </a:pPr>
            <a:r>
              <a:rPr lang="en-US" sz="2000" dirty="0">
                <a:cs typeface="Calibri"/>
              </a:rPr>
              <a:t>It sends the Products for risk checks that is, verifying the Digital-Colleague's trade volume is below $1M a day.</a:t>
            </a:r>
          </a:p>
          <a:p>
            <a:pPr marL="514350" indent="-514350">
              <a:buAutoNum type="alphaLcPeriod"/>
            </a:pPr>
            <a:r>
              <a:rPr lang="en-US" sz="2000" dirty="0">
                <a:cs typeface="Calibri"/>
              </a:rPr>
              <a:t>It checks the order against the Digital-Colleague's wallet and verifies that there are sufficient funds to cover the Product's trade.</a:t>
            </a:r>
          </a:p>
          <a:p>
            <a:pPr marL="514350" indent="-514350">
              <a:buAutoNum type="alphaLcPeriod"/>
            </a:pPr>
            <a:r>
              <a:rPr lang="en-US" sz="2000" dirty="0">
                <a:cs typeface="Calibri"/>
              </a:rPr>
              <a:t>Product-Manager sends the product-update to the Product-Sequencer where the product is stamped with a sequence-ID. The sequence-ID is then processed by the Product-Matching Engine.(only sending necessary attributes to the matching engine).</a:t>
            </a:r>
          </a:p>
        </p:txBody>
      </p:sp>
    </p:spTree>
    <p:extLst>
      <p:ext uri="{BB962C8B-B14F-4D97-AF65-F5344CB8AC3E}">
        <p14:creationId xmlns:p14="http://schemas.microsoft.com/office/powerpoint/2010/main" val="388561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80DD-658D-F594-2D32-73B9F38512AA}"/>
              </a:ext>
            </a:extLst>
          </p:cNvPr>
          <p:cNvSpPr>
            <a:spLocks noGrp="1"/>
          </p:cNvSpPr>
          <p:nvPr>
            <p:ph type="title"/>
          </p:nvPr>
        </p:nvSpPr>
        <p:spPr/>
        <p:txBody>
          <a:bodyPr>
            <a:normAutofit/>
          </a:bodyPr>
          <a:lstStyle/>
          <a:p>
            <a:r>
              <a:rPr lang="en-US" sz="2000" b="1" dirty="0">
                <a:solidFill>
                  <a:srgbClr val="4A4548"/>
                </a:solidFill>
                <a:latin typeface="+mn-lt"/>
                <a:ea typeface="+mn-lt"/>
                <a:cs typeface="+mn-lt"/>
              </a:rPr>
              <a:t>3. Product-Manager(Continued)</a:t>
            </a:r>
          </a:p>
        </p:txBody>
      </p:sp>
      <p:sp>
        <p:nvSpPr>
          <p:cNvPr id="3" name="Content Placeholder 2">
            <a:extLst>
              <a:ext uri="{FF2B5EF4-FFF2-40B4-BE49-F238E27FC236}">
                <a16:creationId xmlns:a16="http://schemas.microsoft.com/office/drawing/2014/main" id="{0EBE1118-9D37-9A9E-53D0-CC2F5979024F}"/>
              </a:ext>
            </a:extLst>
          </p:cNvPr>
          <p:cNvSpPr>
            <a:spLocks noGrp="1"/>
          </p:cNvSpPr>
          <p:nvPr>
            <p:ph idx="1"/>
          </p:nvPr>
        </p:nvSpPr>
        <p:spPr>
          <a:xfrm>
            <a:off x="838200" y="1296100"/>
            <a:ext cx="10438109" cy="4880863"/>
          </a:xfrm>
        </p:spPr>
        <p:txBody>
          <a:bodyPr vert="horz" lIns="91440" tIns="45720" rIns="91440" bIns="45720" rtlCol="0" anchor="t">
            <a:normAutofit/>
          </a:bodyPr>
          <a:lstStyle/>
          <a:p>
            <a:pPr marL="0" indent="0">
              <a:buNone/>
            </a:pPr>
            <a:r>
              <a:rPr lang="en-US" sz="2000" dirty="0">
                <a:cs typeface="Calibri"/>
              </a:rPr>
              <a:t>d.     On the other hand Product-Manager receives executions from the Product-Matching-Engine via the Product-Sequencer. The Product-Manager returns the executions for the filled products to the Digital-Colleagues via the Digital-IMS-Gateway.</a:t>
            </a:r>
          </a:p>
          <a:p>
            <a:pPr marL="0" indent="0">
              <a:buNone/>
            </a:pPr>
            <a:endParaRPr lang="en-US" sz="2000" dirty="0">
              <a:cs typeface="Calibri"/>
            </a:endParaRPr>
          </a:p>
          <a:p>
            <a:pPr marL="457200" indent="-457200">
              <a:buFont typeface="Wingdings" panose="020B0604020202020204" pitchFamily="34" charset="0"/>
              <a:buChar char="Ø"/>
            </a:pPr>
            <a:r>
              <a:rPr lang="en-US" sz="2000" dirty="0">
                <a:cs typeface="Calibri"/>
              </a:rPr>
              <a:t>Product-Manager should be fast, efficient and accurate.</a:t>
            </a:r>
          </a:p>
          <a:p>
            <a:pPr marL="457200" indent="-457200">
              <a:buFont typeface="Wingdings" panose="020B0604020202020204" pitchFamily="34" charset="0"/>
              <a:buChar char="Ø"/>
            </a:pPr>
            <a:r>
              <a:rPr lang="en-US" sz="2000" dirty="0">
                <a:cs typeface="Calibri"/>
              </a:rPr>
              <a:t>Product-Manager maintains the current states for the products updates.</a:t>
            </a:r>
          </a:p>
        </p:txBody>
      </p:sp>
    </p:spTree>
    <p:extLst>
      <p:ext uri="{BB962C8B-B14F-4D97-AF65-F5344CB8AC3E}">
        <p14:creationId xmlns:p14="http://schemas.microsoft.com/office/powerpoint/2010/main" val="98913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BDA-8303-EB6D-B347-CFF1DEB7D87D}"/>
              </a:ext>
            </a:extLst>
          </p:cNvPr>
          <p:cNvSpPr>
            <a:spLocks noGrp="1"/>
          </p:cNvSpPr>
          <p:nvPr>
            <p:ph type="title"/>
          </p:nvPr>
        </p:nvSpPr>
        <p:spPr/>
        <p:txBody>
          <a:bodyPr>
            <a:normAutofit/>
          </a:bodyPr>
          <a:lstStyle/>
          <a:p>
            <a:r>
              <a:rPr lang="en-US" sz="2000" b="1" dirty="0">
                <a:solidFill>
                  <a:srgbClr val="4A4548"/>
                </a:solidFill>
                <a:latin typeface="+mn-lt"/>
                <a:ea typeface="+mn-lt"/>
                <a:cs typeface="+mn-lt"/>
              </a:rPr>
              <a:t>4. Digital-IMS-Gateway</a:t>
            </a:r>
          </a:p>
        </p:txBody>
      </p:sp>
      <p:sp>
        <p:nvSpPr>
          <p:cNvPr id="3" name="Content Placeholder 2">
            <a:extLst>
              <a:ext uri="{FF2B5EF4-FFF2-40B4-BE49-F238E27FC236}">
                <a16:creationId xmlns:a16="http://schemas.microsoft.com/office/drawing/2014/main" id="{D24FFBBB-2D23-3298-B37E-A3F6FF9F045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000" dirty="0">
                <a:cs typeface="Calibri" panose="020F0502020204030204"/>
              </a:rPr>
              <a:t> Digital-IMS-Gateway is the lightweight-gatekeeper for the IMS system.</a:t>
            </a:r>
            <a:endParaRPr lang="en-US" sz="2000">
              <a:cs typeface="Calibri"/>
            </a:endParaRPr>
          </a:p>
          <a:p>
            <a:pPr>
              <a:buFont typeface="Wingdings" panose="020B0604020202020204" pitchFamily="34" charset="0"/>
              <a:buChar char="Ø"/>
            </a:pPr>
            <a:r>
              <a:rPr lang="en-US" sz="2000" dirty="0">
                <a:cs typeface="Calibri" panose="020F0502020204030204"/>
              </a:rPr>
              <a:t> It receives Product-Updates placed by Digital-Colleagues at KIOSK of  Inventory outlets and routes them to Product-Manager.</a:t>
            </a:r>
          </a:p>
          <a:p>
            <a:pPr>
              <a:buFont typeface="Wingdings" panose="020B0604020202020204" pitchFamily="34" charset="0"/>
              <a:buChar char="Ø"/>
            </a:pPr>
            <a:r>
              <a:rPr lang="en-US" sz="2000" dirty="0">
                <a:cs typeface="Calibri" panose="020F0502020204030204"/>
              </a:rPr>
              <a:t> It performs the following functions -</a:t>
            </a:r>
          </a:p>
          <a:p>
            <a:pPr marL="514350" indent="-514350">
              <a:buAutoNum type="arabicPeriod"/>
            </a:pPr>
            <a:r>
              <a:rPr lang="en-US" sz="2000" dirty="0">
                <a:cs typeface="Calibri" panose="020F0502020204030204"/>
              </a:rPr>
              <a:t>Authentication</a:t>
            </a:r>
          </a:p>
          <a:p>
            <a:pPr marL="514350" indent="-514350">
              <a:buAutoNum type="arabicPeriod"/>
            </a:pPr>
            <a:r>
              <a:rPr lang="en-US" sz="2000" dirty="0">
                <a:cs typeface="Calibri" panose="020F0502020204030204"/>
              </a:rPr>
              <a:t>Validation</a:t>
            </a:r>
          </a:p>
          <a:p>
            <a:pPr marL="514350" indent="-514350">
              <a:buAutoNum type="arabicPeriod"/>
            </a:pPr>
            <a:r>
              <a:rPr lang="en-US" sz="2000" dirty="0">
                <a:cs typeface="Calibri" panose="020F0502020204030204"/>
              </a:rPr>
              <a:t>Rate Limit</a:t>
            </a:r>
          </a:p>
          <a:p>
            <a:pPr marL="514350" indent="-514350">
              <a:buAutoNum type="arabicPeriod"/>
            </a:pPr>
            <a:r>
              <a:rPr lang="en-US" sz="2000" dirty="0">
                <a:cs typeface="Calibri" panose="020F0502020204030204"/>
              </a:rPr>
              <a:t>Normalization</a:t>
            </a:r>
          </a:p>
        </p:txBody>
      </p:sp>
    </p:spTree>
    <p:extLst>
      <p:ext uri="{BB962C8B-B14F-4D97-AF65-F5344CB8AC3E}">
        <p14:creationId xmlns:p14="http://schemas.microsoft.com/office/powerpoint/2010/main" val="106128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64D6-C877-1E7D-29E5-BD84C47CE89C}"/>
              </a:ext>
            </a:extLst>
          </p:cNvPr>
          <p:cNvSpPr>
            <a:spLocks noGrp="1"/>
          </p:cNvSpPr>
          <p:nvPr>
            <p:ph type="title"/>
          </p:nvPr>
        </p:nvSpPr>
        <p:spPr/>
        <p:txBody>
          <a:bodyPr/>
          <a:lstStyle/>
          <a:p>
            <a:r>
              <a:rPr lang="en-US" sz="2000" b="1" dirty="0">
                <a:solidFill>
                  <a:srgbClr val="4A4548"/>
                </a:solidFill>
                <a:latin typeface="+mn-lt"/>
                <a:ea typeface="+mn-lt"/>
                <a:cs typeface="+mn-lt"/>
              </a:rPr>
              <a:t>5. Market data flow </a:t>
            </a:r>
          </a:p>
        </p:txBody>
      </p:sp>
      <p:sp>
        <p:nvSpPr>
          <p:cNvPr id="3" name="Content Placeholder 2">
            <a:extLst>
              <a:ext uri="{FF2B5EF4-FFF2-40B4-BE49-F238E27FC236}">
                <a16:creationId xmlns:a16="http://schemas.microsoft.com/office/drawing/2014/main" id="{CDEBC8F4-B608-7BF7-48CB-5930E4754851}"/>
              </a:ext>
            </a:extLst>
          </p:cNvPr>
          <p:cNvSpPr>
            <a:spLocks noGrp="1"/>
          </p:cNvSpPr>
          <p:nvPr>
            <p:ph idx="1"/>
          </p:nvPr>
        </p:nvSpPr>
        <p:spPr/>
        <p:txBody>
          <a:bodyPr vert="horz" lIns="91440" tIns="45720" rIns="91440" bIns="45720" rtlCol="0" anchor="t">
            <a:normAutofit/>
          </a:bodyPr>
          <a:lstStyle/>
          <a:p>
            <a:pPr marL="514350" indent="-514350">
              <a:buFont typeface="Wingdings" panose="020B0604020202020204" pitchFamily="34" charset="0"/>
              <a:buChar char="Ø"/>
            </a:pPr>
            <a:r>
              <a:rPr lang="en-US" sz="2000" dirty="0">
                <a:cs typeface="Calibri" panose="020F0502020204030204"/>
              </a:rPr>
              <a:t>Receives executions from the Product-Matching-Engine and  builds "Order Book" and "Snapshots" from the  stream of executions.</a:t>
            </a:r>
          </a:p>
          <a:p>
            <a:pPr marL="514350" indent="-514350">
              <a:buFont typeface="Wingdings" panose="020B0604020202020204" pitchFamily="34" charset="0"/>
              <a:buChar char="Ø"/>
            </a:pPr>
            <a:r>
              <a:rPr lang="en-US" sz="2000" dirty="0">
                <a:cs typeface="Calibri" panose="020F0502020204030204"/>
              </a:rPr>
              <a:t>The Market-Data is sent to the Data-Service where they are made available to the subscribers for Data-Analytics.</a:t>
            </a:r>
          </a:p>
          <a:p>
            <a:pPr marL="0" indent="0">
              <a:buNone/>
            </a:pPr>
            <a:endParaRPr lang="en-US" dirty="0">
              <a:cs typeface="Calibri" panose="020F0502020204030204"/>
            </a:endParaRPr>
          </a:p>
        </p:txBody>
      </p:sp>
    </p:spTree>
    <p:extLst>
      <p:ext uri="{BB962C8B-B14F-4D97-AF65-F5344CB8AC3E}">
        <p14:creationId xmlns:p14="http://schemas.microsoft.com/office/powerpoint/2010/main" val="383104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73D41BE-A364-37FC-0AA5-9A597BBEBD15}"/>
              </a:ext>
            </a:extLst>
          </p:cNvPr>
          <p:cNvSpPr/>
          <p:nvPr/>
        </p:nvSpPr>
        <p:spPr>
          <a:xfrm>
            <a:off x="2389321" y="3125492"/>
            <a:ext cx="4649491" cy="22343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6E22C77-2C18-AC47-574F-69D1CDCE0AB6}"/>
              </a:ext>
            </a:extLst>
          </p:cNvPr>
          <p:cNvSpPr>
            <a:spLocks noGrp="1"/>
          </p:cNvSpPr>
          <p:nvPr>
            <p:ph type="title"/>
          </p:nvPr>
        </p:nvSpPr>
        <p:spPr/>
        <p:txBody>
          <a:bodyPr>
            <a:normAutofit/>
          </a:bodyPr>
          <a:lstStyle/>
          <a:p>
            <a:r>
              <a:rPr lang="en-US" sz="2000" b="1" dirty="0">
                <a:solidFill>
                  <a:srgbClr val="4A4548"/>
                </a:solidFill>
                <a:latin typeface="+mn-lt"/>
                <a:ea typeface="+mn-lt"/>
                <a:cs typeface="+mn-lt"/>
              </a:rPr>
              <a:t>6. Reporting Flow</a:t>
            </a:r>
          </a:p>
        </p:txBody>
      </p:sp>
      <p:sp>
        <p:nvSpPr>
          <p:cNvPr id="3" name="Content Placeholder 2">
            <a:extLst>
              <a:ext uri="{FF2B5EF4-FFF2-40B4-BE49-F238E27FC236}">
                <a16:creationId xmlns:a16="http://schemas.microsoft.com/office/drawing/2014/main" id="{E350E0CF-6B77-8F05-5E5A-273C4B322904}"/>
              </a:ext>
            </a:extLst>
          </p:cNvPr>
          <p:cNvSpPr>
            <a:spLocks noGrp="1"/>
          </p:cNvSpPr>
          <p:nvPr>
            <p:ph idx="1"/>
          </p:nvPr>
        </p:nvSpPr>
        <p:spPr>
          <a:xfrm>
            <a:off x="799454" y="1296100"/>
            <a:ext cx="10515600" cy="4351338"/>
          </a:xfrm>
        </p:spPr>
        <p:txBody>
          <a:bodyPr vert="horz" lIns="91440" tIns="45720" rIns="91440" bIns="45720" rtlCol="0" anchor="t">
            <a:normAutofit/>
          </a:bodyPr>
          <a:lstStyle/>
          <a:p>
            <a:pPr marL="514350" indent="-514350">
              <a:buFont typeface="Wingdings" panose="020B0604020202020204" pitchFamily="34" charset="0"/>
              <a:buChar char="Ø"/>
            </a:pPr>
            <a:r>
              <a:rPr lang="en-US" sz="2000" dirty="0">
                <a:cs typeface="Calibri" panose="020F0502020204030204"/>
              </a:rPr>
              <a:t>Provides trading history, accumulation of data services from various data tables for report generation, settlements.</a:t>
            </a:r>
          </a:p>
          <a:p>
            <a:pPr marL="514350" indent="-514350">
              <a:buFont typeface="Wingdings" panose="020B0604020202020204" pitchFamily="34" charset="0"/>
              <a:buChar char="Ø"/>
            </a:pPr>
            <a:r>
              <a:rPr lang="en-US" sz="2000" dirty="0">
                <a:cs typeface="Calibri" panose="020F0502020204030204"/>
              </a:rPr>
              <a:t>Less sensitive to latency.</a:t>
            </a:r>
            <a:endParaRPr lang="en-US" sz="2000" dirty="0"/>
          </a:p>
          <a:p>
            <a:pPr marL="514350" indent="-514350">
              <a:buFont typeface="Wingdings" panose="020B0604020202020204" pitchFamily="34" charset="0"/>
              <a:buChar char="Ø"/>
            </a:pPr>
            <a:endParaRPr lang="en-US" dirty="0">
              <a:cs typeface="Calibri" panose="020F0502020204030204"/>
            </a:endParaRPr>
          </a:p>
          <a:p>
            <a:pPr marL="514350" indent="-514350">
              <a:buFont typeface="Wingdings" panose="020B0604020202020204" pitchFamily="34" charset="0"/>
              <a:buChar char="Ø"/>
            </a:pPr>
            <a:endParaRPr lang="en-US" dirty="0">
              <a:cs typeface="Calibri" panose="020F0502020204030204"/>
            </a:endParaRPr>
          </a:p>
          <a:p>
            <a:pPr marL="514350" indent="-514350">
              <a:buFont typeface="Wingdings" panose="020B0604020202020204" pitchFamily="34" charset="0"/>
              <a:buChar char="Ø"/>
            </a:pPr>
            <a:endParaRPr lang="en-US" dirty="0">
              <a:cs typeface="Calibri" panose="020F0502020204030204"/>
            </a:endParaRPr>
          </a:p>
        </p:txBody>
      </p:sp>
      <p:sp>
        <p:nvSpPr>
          <p:cNvPr id="4" name="Rectangle 3">
            <a:extLst>
              <a:ext uri="{FF2B5EF4-FFF2-40B4-BE49-F238E27FC236}">
                <a16:creationId xmlns:a16="http://schemas.microsoft.com/office/drawing/2014/main" id="{DC622DBE-5F18-2E89-6DAF-CBB21F84BB51}"/>
              </a:ext>
            </a:extLst>
          </p:cNvPr>
          <p:cNvSpPr/>
          <p:nvPr/>
        </p:nvSpPr>
        <p:spPr>
          <a:xfrm>
            <a:off x="4778644" y="2789694"/>
            <a:ext cx="2079355" cy="348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Product Manager</a:t>
            </a:r>
            <a:endParaRPr lang="en-US" dirty="0"/>
          </a:p>
        </p:txBody>
      </p:sp>
      <p:sp>
        <p:nvSpPr>
          <p:cNvPr id="5" name="Rectangle 4">
            <a:extLst>
              <a:ext uri="{FF2B5EF4-FFF2-40B4-BE49-F238E27FC236}">
                <a16:creationId xmlns:a16="http://schemas.microsoft.com/office/drawing/2014/main" id="{254BE723-E294-F6E6-28C4-8D9CDFA56A04}"/>
              </a:ext>
            </a:extLst>
          </p:cNvPr>
          <p:cNvSpPr/>
          <p:nvPr/>
        </p:nvSpPr>
        <p:spPr>
          <a:xfrm>
            <a:off x="8666135" y="2750947"/>
            <a:ext cx="2854269" cy="787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Product-Matching-Engine</a:t>
            </a:r>
            <a:endParaRPr lang="en-US" dirty="0"/>
          </a:p>
        </p:txBody>
      </p:sp>
      <p:sp>
        <p:nvSpPr>
          <p:cNvPr id="6" name="Rectangle: Folded Corner 5">
            <a:extLst>
              <a:ext uri="{FF2B5EF4-FFF2-40B4-BE49-F238E27FC236}">
                <a16:creationId xmlns:a16="http://schemas.microsoft.com/office/drawing/2014/main" id="{7ECBE15C-13DA-DCF4-0AFE-5A258F666A72}"/>
              </a:ext>
            </a:extLst>
          </p:cNvPr>
          <p:cNvSpPr/>
          <p:nvPr/>
        </p:nvSpPr>
        <p:spPr>
          <a:xfrm>
            <a:off x="3370880" y="3577525"/>
            <a:ext cx="813661" cy="78783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Folded Corner 6">
            <a:extLst>
              <a:ext uri="{FF2B5EF4-FFF2-40B4-BE49-F238E27FC236}">
                <a16:creationId xmlns:a16="http://schemas.microsoft.com/office/drawing/2014/main" id="{24CAFCC8-73D7-F5E3-FA11-EF146546DBAC}"/>
              </a:ext>
            </a:extLst>
          </p:cNvPr>
          <p:cNvSpPr/>
          <p:nvPr/>
        </p:nvSpPr>
        <p:spPr>
          <a:xfrm>
            <a:off x="4739896" y="3577524"/>
            <a:ext cx="813661" cy="78783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Folded Corner 7">
            <a:extLst>
              <a:ext uri="{FF2B5EF4-FFF2-40B4-BE49-F238E27FC236}">
                <a16:creationId xmlns:a16="http://schemas.microsoft.com/office/drawing/2014/main" id="{450644FA-F601-3F4E-BE68-05E247E52F88}"/>
              </a:ext>
            </a:extLst>
          </p:cNvPr>
          <p:cNvSpPr/>
          <p:nvPr/>
        </p:nvSpPr>
        <p:spPr>
          <a:xfrm>
            <a:off x="5876439" y="3577524"/>
            <a:ext cx="813661" cy="78783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Fill</a:t>
            </a:r>
            <a:endParaRPr lang="en-US" dirty="0"/>
          </a:p>
        </p:txBody>
      </p:sp>
      <p:sp>
        <p:nvSpPr>
          <p:cNvPr id="9" name="Rectangle: Folded Corner 8">
            <a:extLst>
              <a:ext uri="{FF2B5EF4-FFF2-40B4-BE49-F238E27FC236}">
                <a16:creationId xmlns:a16="http://schemas.microsoft.com/office/drawing/2014/main" id="{88098792-2F28-D3B3-8961-795AF8C83762}"/>
              </a:ext>
            </a:extLst>
          </p:cNvPr>
          <p:cNvSpPr/>
          <p:nvPr/>
        </p:nvSpPr>
        <p:spPr>
          <a:xfrm>
            <a:off x="4119965" y="4571999"/>
            <a:ext cx="813661" cy="78783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7A3F25-1A1B-EDB3-3F7B-38D39E4316A4}"/>
              </a:ext>
            </a:extLst>
          </p:cNvPr>
          <p:cNvSpPr/>
          <p:nvPr/>
        </p:nvSpPr>
        <p:spPr>
          <a:xfrm>
            <a:off x="1343187" y="5514812"/>
            <a:ext cx="2608880" cy="309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Settlement &amp; Clearing</a:t>
            </a:r>
            <a:endParaRPr lang="en-US" dirty="0"/>
          </a:p>
        </p:txBody>
      </p:sp>
      <p:sp>
        <p:nvSpPr>
          <p:cNvPr id="11" name="Rectangle 10">
            <a:extLst>
              <a:ext uri="{FF2B5EF4-FFF2-40B4-BE49-F238E27FC236}">
                <a16:creationId xmlns:a16="http://schemas.microsoft.com/office/drawing/2014/main" id="{EEE72734-C6C2-C9E9-9BD8-0B1F38532825}"/>
              </a:ext>
            </a:extLst>
          </p:cNvPr>
          <p:cNvSpPr/>
          <p:nvPr/>
        </p:nvSpPr>
        <p:spPr>
          <a:xfrm>
            <a:off x="5101525" y="5463151"/>
            <a:ext cx="2079355" cy="348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Order Book &amp; Records</a:t>
            </a:r>
            <a:endParaRPr lang="en-US" sz="1600">
              <a:cs typeface="Calibri"/>
            </a:endParaRPr>
          </a:p>
        </p:txBody>
      </p:sp>
      <p:sp>
        <p:nvSpPr>
          <p:cNvPr id="12" name="Rectangle 11">
            <a:extLst>
              <a:ext uri="{FF2B5EF4-FFF2-40B4-BE49-F238E27FC236}">
                <a16:creationId xmlns:a16="http://schemas.microsoft.com/office/drawing/2014/main" id="{C474C084-D6BC-81F7-8AFD-2612B4351BD2}"/>
              </a:ext>
            </a:extLst>
          </p:cNvPr>
          <p:cNvSpPr/>
          <p:nvPr/>
        </p:nvSpPr>
        <p:spPr>
          <a:xfrm>
            <a:off x="3551694" y="6031422"/>
            <a:ext cx="2079355" cy="348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Reporting</a:t>
            </a:r>
            <a:endParaRPr lang="en-US" dirty="0"/>
          </a:p>
        </p:txBody>
      </p:sp>
      <p:sp>
        <p:nvSpPr>
          <p:cNvPr id="13" name="Arrow: Down 12">
            <a:extLst>
              <a:ext uri="{FF2B5EF4-FFF2-40B4-BE49-F238E27FC236}">
                <a16:creationId xmlns:a16="http://schemas.microsoft.com/office/drawing/2014/main" id="{8269DE09-9675-66ED-B293-638BC062819E}"/>
              </a:ext>
            </a:extLst>
          </p:cNvPr>
          <p:cNvSpPr/>
          <p:nvPr/>
        </p:nvSpPr>
        <p:spPr>
          <a:xfrm>
            <a:off x="5101524" y="3177152"/>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81A155E-73CD-D6BD-DD53-DA357A4E99F8}"/>
              </a:ext>
            </a:extLst>
          </p:cNvPr>
          <p:cNvSpPr/>
          <p:nvPr/>
        </p:nvSpPr>
        <p:spPr>
          <a:xfrm rot="-2640000">
            <a:off x="4184540" y="4300778"/>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C526C94D-6729-2E7E-EDAA-117A244FB0C0}"/>
              </a:ext>
            </a:extLst>
          </p:cNvPr>
          <p:cNvSpPr/>
          <p:nvPr/>
        </p:nvSpPr>
        <p:spPr>
          <a:xfrm rot="2880000">
            <a:off x="4597828" y="4339524"/>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14AE9718-6A31-4426-9C45-E0EDE994F396}"/>
              </a:ext>
            </a:extLst>
          </p:cNvPr>
          <p:cNvSpPr/>
          <p:nvPr/>
        </p:nvSpPr>
        <p:spPr>
          <a:xfrm rot="2820000">
            <a:off x="3977896" y="5476067"/>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1E6C2749-CC26-6E3C-A4E2-32AF54C79477}"/>
              </a:ext>
            </a:extLst>
          </p:cNvPr>
          <p:cNvSpPr/>
          <p:nvPr/>
        </p:nvSpPr>
        <p:spPr>
          <a:xfrm rot="-3000000">
            <a:off x="4765727" y="5476067"/>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FF7233DC-12E3-DB2D-ABA5-9ED9F641E121}"/>
              </a:ext>
            </a:extLst>
          </p:cNvPr>
          <p:cNvSpPr/>
          <p:nvPr/>
        </p:nvSpPr>
        <p:spPr>
          <a:xfrm>
            <a:off x="4352438" y="6380135"/>
            <a:ext cx="245390" cy="2066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4ABA1B-5CA2-0899-7169-D2882EA5CB95}"/>
              </a:ext>
            </a:extLst>
          </p:cNvPr>
          <p:cNvSpPr/>
          <p:nvPr/>
        </p:nvSpPr>
        <p:spPr>
          <a:xfrm rot="18960000">
            <a:off x="3894390" y="5787602"/>
            <a:ext cx="374542" cy="2583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C4E3528C-9C3B-720F-92B0-ADB8CC259422}"/>
              </a:ext>
            </a:extLst>
          </p:cNvPr>
          <p:cNvSpPr/>
          <p:nvPr/>
        </p:nvSpPr>
        <p:spPr>
          <a:xfrm rot="2880000">
            <a:off x="4765727" y="5786033"/>
            <a:ext cx="258305" cy="3099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CB8A79BA-BFF6-F1E6-7185-D125561AFBEB}"/>
              </a:ext>
            </a:extLst>
          </p:cNvPr>
          <p:cNvSpPr/>
          <p:nvPr/>
        </p:nvSpPr>
        <p:spPr>
          <a:xfrm>
            <a:off x="4236203" y="6586779"/>
            <a:ext cx="477864" cy="23247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7FDCDF8D-E1EA-6C76-AA3F-F20B9A2B8156}"/>
              </a:ext>
            </a:extLst>
          </p:cNvPr>
          <p:cNvSpPr/>
          <p:nvPr/>
        </p:nvSpPr>
        <p:spPr>
          <a:xfrm>
            <a:off x="555356" y="5385661"/>
            <a:ext cx="477864" cy="56827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6FFC4813-1F04-8A72-68C1-71BCE850ECBF}"/>
              </a:ext>
            </a:extLst>
          </p:cNvPr>
          <p:cNvSpPr/>
          <p:nvPr/>
        </p:nvSpPr>
        <p:spPr>
          <a:xfrm>
            <a:off x="8046202" y="5321083"/>
            <a:ext cx="477864" cy="56827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9E17EBEA-3F8E-66C5-A778-D1041011439A}"/>
              </a:ext>
            </a:extLst>
          </p:cNvPr>
          <p:cNvSpPr/>
          <p:nvPr/>
        </p:nvSpPr>
        <p:spPr>
          <a:xfrm>
            <a:off x="6922576" y="2660543"/>
            <a:ext cx="1549831" cy="47786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cs typeface="Calibri"/>
              </a:rPr>
              <a:t>Products Updates</a:t>
            </a:r>
            <a:endParaRPr lang="en-US" sz="1000" dirty="0"/>
          </a:p>
        </p:txBody>
      </p:sp>
      <p:sp>
        <p:nvSpPr>
          <p:cNvPr id="28" name="Arrow: Right 27">
            <a:extLst>
              <a:ext uri="{FF2B5EF4-FFF2-40B4-BE49-F238E27FC236}">
                <a16:creationId xmlns:a16="http://schemas.microsoft.com/office/drawing/2014/main" id="{B698A1E1-4E6E-09E4-E03A-936EAF8784B6}"/>
              </a:ext>
            </a:extLst>
          </p:cNvPr>
          <p:cNvSpPr/>
          <p:nvPr/>
        </p:nvSpPr>
        <p:spPr>
          <a:xfrm>
            <a:off x="7129220" y="3060914"/>
            <a:ext cx="1394848" cy="4132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cs typeface="Calibri"/>
              </a:rPr>
              <a:t>Fills/Rejects</a:t>
            </a:r>
            <a:endParaRPr lang="en-US" sz="1000" dirty="0"/>
          </a:p>
        </p:txBody>
      </p:sp>
      <p:sp>
        <p:nvSpPr>
          <p:cNvPr id="29" name="TextBox 28">
            <a:extLst>
              <a:ext uri="{FF2B5EF4-FFF2-40B4-BE49-F238E27FC236}">
                <a16:creationId xmlns:a16="http://schemas.microsoft.com/office/drawing/2014/main" id="{28C4515F-2144-310C-B939-12A1955FB441}"/>
              </a:ext>
            </a:extLst>
          </p:cNvPr>
          <p:cNvSpPr txBox="1"/>
          <p:nvPr/>
        </p:nvSpPr>
        <p:spPr>
          <a:xfrm>
            <a:off x="3409627" y="3254644"/>
            <a:ext cx="15110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Reporter</a:t>
            </a:r>
            <a:endParaRPr lang="en-US" dirty="0"/>
          </a:p>
        </p:txBody>
      </p:sp>
      <p:sp>
        <p:nvSpPr>
          <p:cNvPr id="30" name="TextBox 29">
            <a:extLst>
              <a:ext uri="{FF2B5EF4-FFF2-40B4-BE49-F238E27FC236}">
                <a16:creationId xmlns:a16="http://schemas.microsoft.com/office/drawing/2014/main" id="{519BE568-1900-FA8C-83EC-2A15BB2D5351}"/>
              </a:ext>
            </a:extLst>
          </p:cNvPr>
          <p:cNvSpPr txBox="1"/>
          <p:nvPr/>
        </p:nvSpPr>
        <p:spPr>
          <a:xfrm>
            <a:off x="1988949" y="3822914"/>
            <a:ext cx="19114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1400" dirty="0">
                <a:cs typeface="Calibri"/>
              </a:rPr>
              <a:t>      Add Product</a:t>
            </a:r>
            <a:br>
              <a:rPr lang="en-US" sz="1400" dirty="0"/>
            </a:br>
            <a:r>
              <a:rPr lang="en-US" sz="1400" dirty="0">
                <a:cs typeface="Calibri"/>
              </a:rPr>
              <a:t>         Request</a:t>
            </a:r>
            <a:endParaRPr lang="en-US" sz="1400" dirty="0"/>
          </a:p>
        </p:txBody>
      </p:sp>
      <p:sp>
        <p:nvSpPr>
          <p:cNvPr id="31" name="TextBox 30">
            <a:extLst>
              <a:ext uri="{FF2B5EF4-FFF2-40B4-BE49-F238E27FC236}">
                <a16:creationId xmlns:a16="http://schemas.microsoft.com/office/drawing/2014/main" id="{DDEC1E77-F821-01A6-CA69-0A881C2EE25B}"/>
              </a:ext>
            </a:extLst>
          </p:cNvPr>
          <p:cNvSpPr txBox="1"/>
          <p:nvPr/>
        </p:nvSpPr>
        <p:spPr>
          <a:xfrm>
            <a:off x="5011118" y="3047998"/>
            <a:ext cx="19114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1400" dirty="0">
                <a:cs typeface="Calibri"/>
              </a:rPr>
              <a:t>      Add Product</a:t>
            </a:r>
            <a:br>
              <a:rPr lang="en-US" sz="1400" dirty="0"/>
            </a:br>
            <a:r>
              <a:rPr lang="en-US" sz="1400" dirty="0">
                <a:cs typeface="Calibri"/>
              </a:rPr>
              <a:t>         Response</a:t>
            </a:r>
            <a:endParaRPr lang="en-US" sz="1400" dirty="0"/>
          </a:p>
        </p:txBody>
      </p:sp>
      <p:sp>
        <p:nvSpPr>
          <p:cNvPr id="32" name="TextBox 31">
            <a:extLst>
              <a:ext uri="{FF2B5EF4-FFF2-40B4-BE49-F238E27FC236}">
                <a16:creationId xmlns:a16="http://schemas.microsoft.com/office/drawing/2014/main" id="{EDA9142E-7F4F-EC49-77B2-F2D69F17D33E}"/>
              </a:ext>
            </a:extLst>
          </p:cNvPr>
          <p:cNvSpPr txBox="1"/>
          <p:nvPr/>
        </p:nvSpPr>
        <p:spPr>
          <a:xfrm>
            <a:off x="4778643" y="4778642"/>
            <a:ext cx="19114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1400" dirty="0">
                <a:cs typeface="Calibri"/>
              </a:rPr>
              <a:t> Execution Report</a:t>
            </a:r>
            <a:endParaRPr lang="en-US" sz="1400" dirty="0"/>
          </a:p>
        </p:txBody>
      </p:sp>
      <p:sp>
        <p:nvSpPr>
          <p:cNvPr id="33" name="Arrow: Left 32">
            <a:extLst>
              <a:ext uri="{FF2B5EF4-FFF2-40B4-BE49-F238E27FC236}">
                <a16:creationId xmlns:a16="http://schemas.microsoft.com/office/drawing/2014/main" id="{940C902C-AB62-89FB-8C81-D0FC2F51755E}"/>
              </a:ext>
            </a:extLst>
          </p:cNvPr>
          <p:cNvSpPr/>
          <p:nvPr/>
        </p:nvSpPr>
        <p:spPr>
          <a:xfrm>
            <a:off x="1033220" y="5631050"/>
            <a:ext cx="309965" cy="11623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1898E6C4-E6DB-F943-65D3-A9CD83253D5C}"/>
              </a:ext>
            </a:extLst>
          </p:cNvPr>
          <p:cNvSpPr/>
          <p:nvPr/>
        </p:nvSpPr>
        <p:spPr>
          <a:xfrm>
            <a:off x="7284203" y="5514813"/>
            <a:ext cx="723254" cy="180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36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AC346-4AFF-B0CB-CF52-8E1207216245}"/>
              </a:ext>
            </a:extLst>
          </p:cNvPr>
          <p:cNvSpPr>
            <a:spLocks noGrp="1"/>
          </p:cNvSpPr>
          <p:nvPr>
            <p:ph type="title"/>
          </p:nvPr>
        </p:nvSpPr>
        <p:spPr>
          <a:xfrm>
            <a:off x="838199" y="548464"/>
            <a:ext cx="3807187" cy="2228074"/>
          </a:xfrm>
        </p:spPr>
        <p:txBody>
          <a:bodyPr>
            <a:normAutofit/>
          </a:bodyPr>
          <a:lstStyle/>
          <a:p>
            <a:r>
              <a:rPr lang="en-US" sz="2000" b="1">
                <a:solidFill>
                  <a:srgbClr val="4A4548"/>
                </a:solidFill>
                <a:latin typeface="+mn-lt"/>
                <a:ea typeface="+mn-lt"/>
                <a:cs typeface="+mn-lt"/>
              </a:rPr>
              <a:t>API Design</a:t>
            </a:r>
          </a:p>
        </p:txBody>
      </p:sp>
      <p:sp>
        <p:nvSpPr>
          <p:cNvPr id="3" name="Content Placeholder 2">
            <a:extLst>
              <a:ext uri="{FF2B5EF4-FFF2-40B4-BE49-F238E27FC236}">
                <a16:creationId xmlns:a16="http://schemas.microsoft.com/office/drawing/2014/main" id="{B1B4CFBC-DF85-B4C8-38AC-FCBFC1273F40}"/>
              </a:ext>
            </a:extLst>
          </p:cNvPr>
          <p:cNvSpPr>
            <a:spLocks noGrp="1"/>
          </p:cNvSpPr>
          <p:nvPr>
            <p:ph idx="1"/>
          </p:nvPr>
        </p:nvSpPr>
        <p:spPr>
          <a:xfrm>
            <a:off x="838201" y="2962279"/>
            <a:ext cx="3799425" cy="3143241"/>
          </a:xfrm>
        </p:spPr>
        <p:txBody>
          <a:bodyPr vert="horz" lIns="91440" tIns="45720" rIns="91440" bIns="45720" rtlCol="0">
            <a:normAutofit/>
          </a:bodyPr>
          <a:lstStyle/>
          <a:p>
            <a:pPr>
              <a:buFont typeface="Wingdings" panose="020B0604020202020204" pitchFamily="34" charset="0"/>
              <a:buChar char="Ø"/>
            </a:pPr>
            <a:r>
              <a:rPr lang="en-US" sz="2000">
                <a:cs typeface="Calibri"/>
              </a:rPr>
              <a:t> RESTful conventions for the API below to specify the interface between Digital-Colleagues and the Digital-IMS-Gateway.</a:t>
            </a:r>
          </a:p>
        </p:txBody>
      </p:sp>
      <p:pic>
        <p:nvPicPr>
          <p:cNvPr id="12" name="Picture 4">
            <a:extLst>
              <a:ext uri="{FF2B5EF4-FFF2-40B4-BE49-F238E27FC236}">
                <a16:creationId xmlns:a16="http://schemas.microsoft.com/office/drawing/2014/main" id="{D2E5E718-40D9-2E27-5B6C-C829302CD0A7}"/>
              </a:ext>
            </a:extLst>
          </p:cNvPr>
          <p:cNvPicPr>
            <a:picLocks noChangeAspect="1"/>
          </p:cNvPicPr>
          <p:nvPr/>
        </p:nvPicPr>
        <p:blipFill rotWithShape="1">
          <a:blip r:embed="rId2"/>
          <a:srcRect l="9814" r="16144" b="-4"/>
          <a:stretch/>
        </p:blipFill>
        <p:spPr>
          <a:xfrm>
            <a:off x="5010386" y="10"/>
            <a:ext cx="7181613" cy="6857990"/>
          </a:xfrm>
          <a:prstGeom prst="rect">
            <a:avLst/>
          </a:prstGeom>
          <a:effectLst/>
        </p:spPr>
      </p:pic>
    </p:spTree>
    <p:extLst>
      <p:ext uri="{BB962C8B-B14F-4D97-AF65-F5344CB8AC3E}">
        <p14:creationId xmlns:p14="http://schemas.microsoft.com/office/powerpoint/2010/main" val="322748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EDF8A1-40F5-D824-6AF1-FBE6DAA36A97}"/>
              </a:ext>
            </a:extLst>
          </p:cNvPr>
          <p:cNvSpPr txBox="1"/>
          <p:nvPr/>
        </p:nvSpPr>
        <p:spPr>
          <a:xfrm>
            <a:off x="-1" y="786580"/>
            <a:ext cx="1134396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400" dirty="0">
                <a:cs typeface="Calibri"/>
              </a:rPr>
              <a:t> Step 1- Understand The Problem and Establish Design Scope</a:t>
            </a:r>
          </a:p>
          <a:p>
            <a:endParaRPr lang="en-US" dirty="0">
              <a:cs typeface="Calibri"/>
            </a:endParaRPr>
          </a:p>
          <a:p>
            <a:pPr marL="285750" indent="-285750">
              <a:buFont typeface="Wingdings"/>
              <a:buChar char="ü"/>
            </a:pPr>
            <a:r>
              <a:rPr lang="en-US" sz="2400" dirty="0">
                <a:cs typeface="Calibri"/>
              </a:rPr>
              <a:t>A modern </a:t>
            </a:r>
            <a:r>
              <a:rPr lang="en-US" sz="2400" dirty="0">
                <a:ea typeface="+mn-lt"/>
                <a:cs typeface="+mn-lt"/>
              </a:rPr>
              <a:t>inventory management system for an e-commerce platform is a complicated system with stringent requirements on -</a:t>
            </a:r>
            <a:endParaRPr lang="en-US" dirty="0">
              <a:cs typeface="Calibri"/>
            </a:endParaRPr>
          </a:p>
          <a:p>
            <a:pPr marL="457200" indent="-457200">
              <a:buAutoNum type="arabicPeriod"/>
            </a:pPr>
            <a:r>
              <a:rPr lang="en-US" sz="2400" b="1" dirty="0">
                <a:cs typeface="Calibri"/>
              </a:rPr>
              <a:t>Latency</a:t>
            </a:r>
          </a:p>
          <a:p>
            <a:pPr marL="457200" indent="-457200">
              <a:buAutoNum type="arabicPeriod"/>
            </a:pPr>
            <a:r>
              <a:rPr lang="en-US" sz="2400" b="1" dirty="0">
                <a:cs typeface="Calibri"/>
              </a:rPr>
              <a:t>Throughput</a:t>
            </a:r>
          </a:p>
          <a:p>
            <a:pPr marL="457200" indent="-457200">
              <a:buAutoNum type="arabicPeriod"/>
            </a:pPr>
            <a:r>
              <a:rPr lang="en-US" sz="2400" b="1" dirty="0">
                <a:cs typeface="Calibri"/>
              </a:rPr>
              <a:t>Robustness</a:t>
            </a:r>
          </a:p>
          <a:p>
            <a:pPr marL="457200" indent="-457200">
              <a:buAutoNum type="arabicPeriod"/>
            </a:pPr>
            <a:endParaRPr lang="en-US" sz="2400" b="1" dirty="0">
              <a:cs typeface="Calibri"/>
            </a:endParaRPr>
          </a:p>
          <a:p>
            <a:pPr marL="342900" indent="-342900">
              <a:buFont typeface="Wingdings"/>
              <a:buChar char="ü"/>
            </a:pPr>
            <a:r>
              <a:rPr lang="en-US" sz="2400" dirty="0">
                <a:cs typeface="Calibri"/>
              </a:rPr>
              <a:t>Before we start, let's ask the interviewer a few questions to clarify the requirements.</a:t>
            </a:r>
          </a:p>
        </p:txBody>
      </p:sp>
    </p:spTree>
    <p:extLst>
      <p:ext uri="{BB962C8B-B14F-4D97-AF65-F5344CB8AC3E}">
        <p14:creationId xmlns:p14="http://schemas.microsoft.com/office/powerpoint/2010/main" val="59379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43594F5-785A-AEE7-B94C-810DC949E554}"/>
              </a:ext>
            </a:extLst>
          </p:cNvPr>
          <p:cNvGraphicFramePr>
            <a:graphicFrameLocks noGrp="1"/>
          </p:cNvGraphicFramePr>
          <p:nvPr>
            <p:ph idx="1"/>
            <p:extLst>
              <p:ext uri="{D42A27DB-BD31-4B8C-83A1-F6EECF244321}">
                <p14:modId xmlns:p14="http://schemas.microsoft.com/office/powerpoint/2010/main" val="2563646481"/>
              </p:ext>
            </p:extLst>
          </p:nvPr>
        </p:nvGraphicFramePr>
        <p:xfrm>
          <a:off x="829635" y="521022"/>
          <a:ext cx="10905064" cy="5916848"/>
        </p:xfrm>
        <a:graphic>
          <a:graphicData uri="http://schemas.openxmlformats.org/drawingml/2006/table">
            <a:tbl>
              <a:tblPr firstRow="1" bandRow="1">
                <a:tableStyleId>{5C22544A-7EE6-4342-B048-85BDC9FD1C3A}</a:tableStyleId>
              </a:tblPr>
              <a:tblGrid>
                <a:gridCol w="429074">
                  <a:extLst>
                    <a:ext uri="{9D8B030D-6E8A-4147-A177-3AD203B41FA5}">
                      <a16:colId xmlns:a16="http://schemas.microsoft.com/office/drawing/2014/main" val="1022571266"/>
                    </a:ext>
                  </a:extLst>
                </a:gridCol>
                <a:gridCol w="1605918">
                  <a:extLst>
                    <a:ext uri="{9D8B030D-6E8A-4147-A177-3AD203B41FA5}">
                      <a16:colId xmlns:a16="http://schemas.microsoft.com/office/drawing/2014/main" val="855822893"/>
                    </a:ext>
                  </a:extLst>
                </a:gridCol>
                <a:gridCol w="1101980">
                  <a:extLst>
                    <a:ext uri="{9D8B030D-6E8A-4147-A177-3AD203B41FA5}">
                      <a16:colId xmlns:a16="http://schemas.microsoft.com/office/drawing/2014/main" val="1949818808"/>
                    </a:ext>
                  </a:extLst>
                </a:gridCol>
                <a:gridCol w="2823147">
                  <a:extLst>
                    <a:ext uri="{9D8B030D-6E8A-4147-A177-3AD203B41FA5}">
                      <a16:colId xmlns:a16="http://schemas.microsoft.com/office/drawing/2014/main" val="3677451161"/>
                    </a:ext>
                  </a:extLst>
                </a:gridCol>
                <a:gridCol w="2623496">
                  <a:extLst>
                    <a:ext uri="{9D8B030D-6E8A-4147-A177-3AD203B41FA5}">
                      <a16:colId xmlns:a16="http://schemas.microsoft.com/office/drawing/2014/main" val="3227110513"/>
                    </a:ext>
                  </a:extLst>
                </a:gridCol>
                <a:gridCol w="2321449">
                  <a:extLst>
                    <a:ext uri="{9D8B030D-6E8A-4147-A177-3AD203B41FA5}">
                      <a16:colId xmlns:a16="http://schemas.microsoft.com/office/drawing/2014/main" val="2976159400"/>
                    </a:ext>
                  </a:extLst>
                </a:gridCol>
              </a:tblGrid>
              <a:tr h="255482">
                <a:tc>
                  <a:txBody>
                    <a:bodyPr/>
                    <a:lstStyle/>
                    <a:p>
                      <a:pPr algn="l" fontAlgn="base"/>
                      <a:r>
                        <a:rPr lang="en-US" sz="2000" dirty="0">
                          <a:effectLst/>
                        </a:rPr>
                        <a:t>No.​</a:t>
                      </a:r>
                      <a:endParaRPr lang="en-US" sz="2000" b="1" i="0" dirty="0">
                        <a:solidFill>
                          <a:srgbClr val="FFFFFF"/>
                        </a:solidFill>
                        <a:effectLst/>
                      </a:endParaRPr>
                    </a:p>
                  </a:txBody>
                  <a:tcPr marL="62823" marR="62823" marT="31412" marB="31412"/>
                </a:tc>
                <a:tc>
                  <a:txBody>
                    <a:bodyPr/>
                    <a:lstStyle/>
                    <a:p>
                      <a:pPr algn="l" fontAlgn="base"/>
                      <a:r>
                        <a:rPr lang="en-US" sz="2000" dirty="0">
                          <a:effectLst/>
                        </a:rPr>
                        <a:t>Service/Functionalities​</a:t>
                      </a:r>
                      <a:endParaRPr lang="en-US" sz="2000" b="1" i="0" dirty="0">
                        <a:solidFill>
                          <a:srgbClr val="FFFFFF"/>
                        </a:solidFill>
                        <a:effectLst/>
                      </a:endParaRPr>
                    </a:p>
                  </a:txBody>
                  <a:tcPr marL="62823" marR="62823" marT="31412" marB="31412"/>
                </a:tc>
                <a:tc>
                  <a:txBody>
                    <a:bodyPr/>
                    <a:lstStyle/>
                    <a:p>
                      <a:pPr algn="l" fontAlgn="base"/>
                      <a:r>
                        <a:rPr lang="en-US" sz="2000" dirty="0">
                          <a:effectLst/>
                        </a:rPr>
                        <a:t> Endpoint​</a:t>
                      </a:r>
                      <a:endParaRPr lang="en-US" sz="2000" b="1" i="0" dirty="0">
                        <a:solidFill>
                          <a:srgbClr val="FFFFFF"/>
                        </a:solidFill>
                        <a:effectLst/>
                      </a:endParaRPr>
                    </a:p>
                  </a:txBody>
                  <a:tcPr marL="62823" marR="62823" marT="31412" marB="31412"/>
                </a:tc>
                <a:tc>
                  <a:txBody>
                    <a:bodyPr/>
                    <a:lstStyle/>
                    <a:p>
                      <a:pPr algn="l" fontAlgn="base"/>
                      <a:r>
                        <a:rPr lang="en-US" sz="2000" dirty="0">
                          <a:effectLst/>
                        </a:rPr>
                        <a:t>Parameters​</a:t>
                      </a:r>
                      <a:endParaRPr lang="en-US" sz="2000" b="1" i="0" dirty="0">
                        <a:solidFill>
                          <a:srgbClr val="FFFFFF"/>
                        </a:solidFill>
                        <a:effectLst/>
                      </a:endParaRPr>
                    </a:p>
                  </a:txBody>
                  <a:tcPr marL="62823" marR="62823" marT="31412" marB="31412"/>
                </a:tc>
                <a:tc>
                  <a:txBody>
                    <a:bodyPr/>
                    <a:lstStyle/>
                    <a:p>
                      <a:pPr algn="l" fontAlgn="base"/>
                      <a:r>
                        <a:rPr lang="en-US" sz="2000" dirty="0">
                          <a:effectLst/>
                        </a:rPr>
                        <a:t>Response-Body​</a:t>
                      </a:r>
                      <a:endParaRPr lang="en-US" sz="2000" b="1" i="0" dirty="0">
                        <a:solidFill>
                          <a:srgbClr val="FFFFFF"/>
                        </a:solidFill>
                        <a:effectLst/>
                      </a:endParaRPr>
                    </a:p>
                  </a:txBody>
                  <a:tcPr marL="62823" marR="62823" marT="31412" marB="31412"/>
                </a:tc>
                <a:tc>
                  <a:txBody>
                    <a:bodyPr/>
                    <a:lstStyle/>
                    <a:p>
                      <a:pPr algn="l" fontAlgn="base"/>
                      <a:r>
                        <a:rPr lang="en-US" sz="2000" dirty="0">
                          <a:effectLst/>
                        </a:rPr>
                        <a:t>Response-Code​</a:t>
                      </a:r>
                      <a:endParaRPr lang="en-US" sz="2000" b="1" i="0" dirty="0">
                        <a:solidFill>
                          <a:srgbClr val="FFFFFF"/>
                        </a:solidFill>
                        <a:effectLst/>
                      </a:endParaRPr>
                    </a:p>
                  </a:txBody>
                  <a:tcPr marL="62823" marR="62823" marT="31412" marB="31412"/>
                </a:tc>
                <a:extLst>
                  <a:ext uri="{0D108BD9-81ED-4DB2-BD59-A6C34878D82A}">
                    <a16:rowId xmlns:a16="http://schemas.microsoft.com/office/drawing/2014/main" val="272777308"/>
                  </a:ext>
                </a:extLst>
              </a:tr>
              <a:tr h="1553828">
                <a:tc>
                  <a:txBody>
                    <a:bodyPr/>
                    <a:lstStyle/>
                    <a:p>
                      <a:pPr algn="l" fontAlgn="base"/>
                      <a:r>
                        <a:rPr lang="en-US" sz="2000" dirty="0">
                          <a:effectLst/>
                        </a:rPr>
                        <a:t>1.​</a:t>
                      </a:r>
                      <a:endParaRPr lang="en-US" sz="2000" b="0" i="0" dirty="0">
                        <a:solidFill>
                          <a:srgbClr val="000000"/>
                        </a:solidFill>
                        <a:effectLst/>
                      </a:endParaRPr>
                    </a:p>
                  </a:txBody>
                  <a:tcPr marL="62823" marR="62823" marT="31412" marB="31412"/>
                </a:tc>
                <a:tc>
                  <a:txBody>
                    <a:bodyPr/>
                    <a:lstStyle/>
                    <a:p>
                      <a:pPr algn="l" fontAlgn="base"/>
                      <a:r>
                        <a:rPr lang="en-US" sz="2000" b="1" dirty="0">
                          <a:effectLst/>
                        </a:rPr>
                        <a:t>transact</a:t>
                      </a:r>
                      <a:r>
                        <a:rPr lang="en-US" sz="2000" dirty="0">
                          <a:effectLst/>
                        </a:rPr>
                        <a:t>– endpoint places a transaction. Requires authentication.​</a:t>
                      </a:r>
                      <a:endParaRPr lang="en-US" sz="2000" b="0" i="0" dirty="0">
                        <a:solidFill>
                          <a:srgbClr val="000000"/>
                        </a:solidFill>
                        <a:effectLst/>
                      </a:endParaRPr>
                    </a:p>
                  </a:txBody>
                  <a:tcPr marL="62823" marR="62823" marT="31412" marB="31412"/>
                </a:tc>
                <a:tc>
                  <a:txBody>
                    <a:bodyPr/>
                    <a:lstStyle/>
                    <a:p>
                      <a:pPr algn="l" fontAlgn="base"/>
                      <a:r>
                        <a:rPr lang="en-US" sz="2000" b="1" dirty="0">
                          <a:effectLst/>
                        </a:rPr>
                        <a:t>POST /v1/transact​</a:t>
                      </a:r>
                      <a:endParaRPr lang="en-US" sz="2000" b="1" i="0">
                        <a:solidFill>
                          <a:srgbClr val="000000"/>
                        </a:solidFill>
                        <a:effectLst/>
                      </a:endParaRPr>
                    </a:p>
                  </a:txBody>
                  <a:tcPr marL="62823" marR="62823" marT="31412" marB="31412"/>
                </a:tc>
                <a:tc>
                  <a:txBody>
                    <a:bodyPr/>
                    <a:lstStyle/>
                    <a:p>
                      <a:pPr algn="l" fontAlgn="base"/>
                      <a:r>
                        <a:rPr lang="en-US" sz="2000" b="1" dirty="0">
                          <a:effectLst/>
                        </a:rPr>
                        <a:t>side</a:t>
                      </a:r>
                      <a:r>
                        <a:rPr lang="en-US" sz="2000" dirty="0">
                          <a:effectLst/>
                        </a:rPr>
                        <a:t>: inflow(add/update) or outflow(remove)(</a:t>
                      </a:r>
                      <a:r>
                        <a:rPr lang="en-US" sz="2000" i="1" dirty="0">
                          <a:effectLst/>
                        </a:rPr>
                        <a:t>String</a:t>
                      </a:r>
                      <a:r>
                        <a:rPr lang="en-US" sz="2000" dirty="0">
                          <a:effectLst/>
                        </a:rPr>
                        <a:t>)​</a:t>
                      </a:r>
                    </a:p>
                    <a:p>
                      <a:pPr algn="l" fontAlgn="base"/>
                      <a:r>
                        <a:rPr lang="en-US" sz="2000" b="1" dirty="0">
                          <a:effectLst/>
                        </a:rPr>
                        <a:t>price</a:t>
                      </a:r>
                      <a:r>
                        <a:rPr lang="en-US" sz="2000" dirty="0">
                          <a:effectLst/>
                        </a:rPr>
                        <a:t>: price of the limit product(</a:t>
                      </a:r>
                      <a:r>
                        <a:rPr lang="en-US" sz="2000" i="1" dirty="0">
                          <a:effectLst/>
                        </a:rPr>
                        <a:t>String</a:t>
                      </a:r>
                      <a:r>
                        <a:rPr lang="en-US" sz="2000" dirty="0">
                          <a:effectLst/>
                        </a:rPr>
                        <a:t>)​</a:t>
                      </a:r>
                    </a:p>
                    <a:p>
                      <a:pPr algn="l" fontAlgn="base"/>
                      <a:r>
                        <a:rPr lang="en-US" sz="2000" b="1" dirty="0">
                          <a:effectLst/>
                        </a:rPr>
                        <a:t>quantity</a:t>
                      </a:r>
                      <a:r>
                        <a:rPr lang="en-US" sz="2000" dirty="0">
                          <a:effectLst/>
                        </a:rPr>
                        <a:t>: Quantity of product(</a:t>
                      </a:r>
                      <a:r>
                        <a:rPr lang="en-US" sz="2000" i="1" dirty="0">
                          <a:effectLst/>
                        </a:rPr>
                        <a:t>Long</a:t>
                      </a:r>
                      <a:r>
                        <a:rPr lang="en-US" sz="2000" dirty="0">
                          <a:effectLst/>
                        </a:rPr>
                        <a:t>)​</a:t>
                      </a:r>
                      <a:endParaRPr lang="en-US" sz="2000" b="0" i="0" dirty="0">
                        <a:solidFill>
                          <a:srgbClr val="000000"/>
                        </a:solidFill>
                        <a:effectLst/>
                      </a:endParaRPr>
                    </a:p>
                  </a:txBody>
                  <a:tcPr marL="62823" marR="62823" marT="31412" marB="31412"/>
                </a:tc>
                <a:tc>
                  <a:txBody>
                    <a:bodyPr/>
                    <a:lstStyle/>
                    <a:p>
                      <a:pPr algn="l" fontAlgn="base"/>
                      <a:r>
                        <a:rPr lang="en-US" sz="2000" b="1" dirty="0">
                          <a:effectLst/>
                        </a:rPr>
                        <a:t>id</a:t>
                      </a:r>
                      <a:r>
                        <a:rPr lang="en-US" sz="2000" dirty="0">
                          <a:effectLst/>
                        </a:rPr>
                        <a:t>: ID of Product(</a:t>
                      </a:r>
                      <a:r>
                        <a:rPr lang="en-US" sz="2000" i="1" dirty="0">
                          <a:effectLst/>
                        </a:rPr>
                        <a:t>Long</a:t>
                      </a:r>
                      <a:r>
                        <a:rPr lang="en-US" sz="2000" dirty="0">
                          <a:effectLst/>
                        </a:rPr>
                        <a:t>)​</a:t>
                      </a:r>
                    </a:p>
                    <a:p>
                      <a:pPr algn="l" fontAlgn="base"/>
                      <a:r>
                        <a:rPr lang="en-US" sz="2000" b="1" dirty="0" err="1">
                          <a:effectLst/>
                        </a:rPr>
                        <a:t>creationTime</a:t>
                      </a:r>
                      <a:r>
                        <a:rPr lang="en-US" sz="2000" dirty="0">
                          <a:effectLst/>
                        </a:rPr>
                        <a:t>: System Creation Time of the Product(</a:t>
                      </a:r>
                      <a:r>
                        <a:rPr lang="en-US" sz="2000" i="1" dirty="0">
                          <a:effectLst/>
                        </a:rPr>
                        <a:t>Long</a:t>
                      </a:r>
                      <a:r>
                        <a:rPr lang="en-US" sz="2000" dirty="0">
                          <a:effectLst/>
                        </a:rPr>
                        <a:t>)​</a:t>
                      </a:r>
                    </a:p>
                    <a:p>
                      <a:pPr algn="l" fontAlgn="base"/>
                      <a:r>
                        <a:rPr lang="en-US" sz="2000" b="1" err="1">
                          <a:effectLst/>
                        </a:rPr>
                        <a:t>filledQuantity</a:t>
                      </a:r>
                      <a:r>
                        <a:rPr lang="en-US" sz="2000" dirty="0">
                          <a:effectLst/>
                        </a:rPr>
                        <a:t>: the </a:t>
                      </a:r>
                      <a:r>
                        <a:rPr lang="en-US" sz="2000" err="1">
                          <a:effectLst/>
                        </a:rPr>
                        <a:t>quantitythat</a:t>
                      </a:r>
                      <a:r>
                        <a:rPr lang="en-US" sz="2000" dirty="0">
                          <a:effectLst/>
                        </a:rPr>
                        <a:t> has been successfully executed.(</a:t>
                      </a:r>
                      <a:r>
                        <a:rPr lang="en-US" sz="2000" i="1" dirty="0">
                          <a:effectLst/>
                        </a:rPr>
                        <a:t>Long</a:t>
                      </a:r>
                      <a:r>
                        <a:rPr lang="en-US" sz="2000" dirty="0">
                          <a:effectLst/>
                        </a:rPr>
                        <a:t>)​</a:t>
                      </a:r>
                    </a:p>
                    <a:p>
                      <a:pPr algn="l" fontAlgn="base"/>
                      <a:r>
                        <a:rPr lang="en-US" sz="2000" b="1" dirty="0" err="1">
                          <a:effectLst/>
                        </a:rPr>
                        <a:t>remainingQuantity</a:t>
                      </a:r>
                      <a:r>
                        <a:rPr lang="en-US" sz="2000" dirty="0">
                          <a:effectLst/>
                        </a:rPr>
                        <a:t>:​</a:t>
                      </a:r>
                    </a:p>
                    <a:p>
                      <a:pPr algn="l" fontAlgn="base"/>
                      <a:r>
                        <a:rPr lang="en-US" sz="2000" dirty="0">
                          <a:effectLst/>
                        </a:rPr>
                        <a:t>The quantity still to be executed(</a:t>
                      </a:r>
                      <a:r>
                        <a:rPr lang="en-US" sz="2000" i="1" dirty="0">
                          <a:effectLst/>
                        </a:rPr>
                        <a:t>Long</a:t>
                      </a:r>
                      <a:r>
                        <a:rPr lang="en-US" sz="2000" dirty="0">
                          <a:effectLst/>
                        </a:rPr>
                        <a:t>).​</a:t>
                      </a:r>
                    </a:p>
                    <a:p>
                      <a:pPr algn="l" fontAlgn="base"/>
                      <a:r>
                        <a:rPr lang="en-US" sz="2000" b="1" dirty="0">
                          <a:effectLst/>
                        </a:rPr>
                        <a:t>status</a:t>
                      </a:r>
                      <a:r>
                        <a:rPr lang="en-US" sz="2000" dirty="0">
                          <a:effectLst/>
                        </a:rPr>
                        <a:t>: add/removed/updated/filled.(</a:t>
                      </a:r>
                      <a:r>
                        <a:rPr lang="en-US" sz="2000" i="1" dirty="0">
                          <a:effectLst/>
                        </a:rPr>
                        <a:t>String</a:t>
                      </a:r>
                      <a:r>
                        <a:rPr lang="en-US" sz="2000" dirty="0">
                          <a:effectLst/>
                        </a:rPr>
                        <a:t>)​</a:t>
                      </a:r>
                    </a:p>
                    <a:p>
                      <a:pPr algn="l" fontAlgn="base"/>
                      <a:r>
                        <a:rPr lang="en-US" sz="2000" dirty="0">
                          <a:effectLst/>
                        </a:rPr>
                        <a:t>*Rest attributes are same as input </a:t>
                      </a:r>
                      <a:r>
                        <a:rPr lang="en-US" sz="2000" err="1">
                          <a:effectLst/>
                        </a:rPr>
                        <a:t>parameteres</a:t>
                      </a:r>
                      <a:r>
                        <a:rPr lang="en-US" sz="2000" dirty="0">
                          <a:effectLst/>
                        </a:rPr>
                        <a:t>.​</a:t>
                      </a:r>
                    </a:p>
                    <a:p>
                      <a:pPr algn="l" fontAlgn="base"/>
                      <a:r>
                        <a:rPr lang="en-US" sz="2000" dirty="0">
                          <a:effectLst/>
                        </a:rPr>
                        <a:t>​</a:t>
                      </a:r>
                      <a:endParaRPr lang="en-US" sz="2000" b="0" i="0" dirty="0">
                        <a:solidFill>
                          <a:srgbClr val="000000"/>
                        </a:solidFill>
                        <a:effectLst/>
                      </a:endParaRPr>
                    </a:p>
                  </a:txBody>
                  <a:tcPr marL="62823" marR="62823" marT="31412" marB="31412"/>
                </a:tc>
                <a:tc>
                  <a:txBody>
                    <a:bodyPr/>
                    <a:lstStyle/>
                    <a:p>
                      <a:pPr algn="l" fontAlgn="base"/>
                      <a:r>
                        <a:rPr lang="en-US" sz="2000" b="1" dirty="0">
                          <a:effectLst/>
                        </a:rPr>
                        <a:t>200</a:t>
                      </a:r>
                      <a:r>
                        <a:rPr lang="en-US" sz="2000" dirty="0">
                          <a:effectLst/>
                        </a:rPr>
                        <a:t>:successful​</a:t>
                      </a:r>
                    </a:p>
                    <a:p>
                      <a:pPr algn="l" fontAlgn="base"/>
                      <a:r>
                        <a:rPr lang="en-US" sz="2000" dirty="0">
                          <a:effectLst/>
                        </a:rPr>
                        <a:t>​</a:t>
                      </a:r>
                    </a:p>
                    <a:p>
                      <a:pPr algn="l" fontAlgn="base"/>
                      <a:r>
                        <a:rPr lang="en-US" sz="2000" b="1" dirty="0">
                          <a:effectLst/>
                        </a:rPr>
                        <a:t>40x</a:t>
                      </a:r>
                      <a:r>
                        <a:rPr lang="en-US" sz="2000" dirty="0">
                          <a:effectLst/>
                        </a:rPr>
                        <a:t>: parameter error/access denied/unauthorized​</a:t>
                      </a:r>
                    </a:p>
                    <a:p>
                      <a:pPr algn="l" fontAlgn="base"/>
                      <a:r>
                        <a:rPr lang="en-US" sz="2000" dirty="0">
                          <a:effectLst/>
                        </a:rPr>
                        <a:t>​</a:t>
                      </a:r>
                    </a:p>
                    <a:p>
                      <a:pPr algn="l" fontAlgn="base"/>
                      <a:r>
                        <a:rPr lang="en-US" sz="2000" b="1" dirty="0">
                          <a:effectLst/>
                        </a:rPr>
                        <a:t>500</a:t>
                      </a:r>
                      <a:r>
                        <a:rPr lang="en-US" sz="2000" dirty="0">
                          <a:effectLst/>
                        </a:rPr>
                        <a:t>:server error​</a:t>
                      </a:r>
                    </a:p>
                    <a:p>
                      <a:pPr algn="l" fontAlgn="base"/>
                      <a:r>
                        <a:rPr lang="en-US" sz="2000" dirty="0">
                          <a:effectLst/>
                        </a:rPr>
                        <a:t>​</a:t>
                      </a:r>
                    </a:p>
                    <a:p>
                      <a:pPr algn="l" fontAlgn="base"/>
                      <a:r>
                        <a:rPr lang="en-US" sz="2000" dirty="0">
                          <a:effectLst/>
                        </a:rPr>
                        <a:t>​</a:t>
                      </a:r>
                      <a:endParaRPr lang="en-US" sz="2000" b="0" i="0" dirty="0">
                        <a:solidFill>
                          <a:srgbClr val="000000"/>
                        </a:solidFill>
                        <a:effectLst/>
                      </a:endParaRPr>
                    </a:p>
                  </a:txBody>
                  <a:tcPr marL="62823" marR="62823" marT="31412" marB="31412"/>
                </a:tc>
                <a:extLst>
                  <a:ext uri="{0D108BD9-81ED-4DB2-BD59-A6C34878D82A}">
                    <a16:rowId xmlns:a16="http://schemas.microsoft.com/office/drawing/2014/main" val="3661416311"/>
                  </a:ext>
                </a:extLst>
              </a:tr>
            </a:tbl>
          </a:graphicData>
        </a:graphic>
      </p:graphicFrame>
    </p:spTree>
    <p:extLst>
      <p:ext uri="{BB962C8B-B14F-4D97-AF65-F5344CB8AC3E}">
        <p14:creationId xmlns:p14="http://schemas.microsoft.com/office/powerpoint/2010/main" val="208921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43594F5-785A-AEE7-B94C-810DC949E554}"/>
              </a:ext>
            </a:extLst>
          </p:cNvPr>
          <p:cNvGraphicFramePr>
            <a:graphicFrameLocks noGrp="1"/>
          </p:cNvGraphicFramePr>
          <p:nvPr>
            <p:ph idx="1"/>
            <p:extLst>
              <p:ext uri="{D42A27DB-BD31-4B8C-83A1-F6EECF244321}">
                <p14:modId xmlns:p14="http://schemas.microsoft.com/office/powerpoint/2010/main" val="186107792"/>
              </p:ext>
            </p:extLst>
          </p:nvPr>
        </p:nvGraphicFramePr>
        <p:xfrm>
          <a:off x="710338" y="813661"/>
          <a:ext cx="10638773" cy="5841005"/>
        </p:xfrm>
        <a:graphic>
          <a:graphicData uri="http://schemas.openxmlformats.org/drawingml/2006/table">
            <a:tbl>
              <a:tblPr firstRow="1" bandRow="1">
                <a:tableStyleId>{5C22544A-7EE6-4342-B048-85BDC9FD1C3A}</a:tableStyleId>
              </a:tblPr>
              <a:tblGrid>
                <a:gridCol w="418596">
                  <a:extLst>
                    <a:ext uri="{9D8B030D-6E8A-4147-A177-3AD203B41FA5}">
                      <a16:colId xmlns:a16="http://schemas.microsoft.com/office/drawing/2014/main" val="1022571266"/>
                    </a:ext>
                  </a:extLst>
                </a:gridCol>
                <a:gridCol w="1566702">
                  <a:extLst>
                    <a:ext uri="{9D8B030D-6E8A-4147-A177-3AD203B41FA5}">
                      <a16:colId xmlns:a16="http://schemas.microsoft.com/office/drawing/2014/main" val="855822893"/>
                    </a:ext>
                  </a:extLst>
                </a:gridCol>
                <a:gridCol w="1075070">
                  <a:extLst>
                    <a:ext uri="{9D8B030D-6E8A-4147-A177-3AD203B41FA5}">
                      <a16:colId xmlns:a16="http://schemas.microsoft.com/office/drawing/2014/main" val="1949818808"/>
                    </a:ext>
                  </a:extLst>
                </a:gridCol>
                <a:gridCol w="2754210">
                  <a:extLst>
                    <a:ext uri="{9D8B030D-6E8A-4147-A177-3AD203B41FA5}">
                      <a16:colId xmlns:a16="http://schemas.microsoft.com/office/drawing/2014/main" val="3677451161"/>
                    </a:ext>
                  </a:extLst>
                </a:gridCol>
                <a:gridCol w="2559433">
                  <a:extLst>
                    <a:ext uri="{9D8B030D-6E8A-4147-A177-3AD203B41FA5}">
                      <a16:colId xmlns:a16="http://schemas.microsoft.com/office/drawing/2014/main" val="3227110513"/>
                    </a:ext>
                  </a:extLst>
                </a:gridCol>
                <a:gridCol w="2264762">
                  <a:extLst>
                    <a:ext uri="{9D8B030D-6E8A-4147-A177-3AD203B41FA5}">
                      <a16:colId xmlns:a16="http://schemas.microsoft.com/office/drawing/2014/main" val="2976159400"/>
                    </a:ext>
                  </a:extLst>
                </a:gridCol>
              </a:tblGrid>
              <a:tr h="590961">
                <a:tc>
                  <a:txBody>
                    <a:bodyPr/>
                    <a:lstStyle/>
                    <a:p>
                      <a:pPr algn="l" fontAlgn="base"/>
                      <a:r>
                        <a:rPr lang="en-US" sz="2000" dirty="0">
                          <a:effectLst/>
                        </a:rPr>
                        <a:t>No.​</a:t>
                      </a:r>
                      <a:endParaRPr lang="en-US" sz="2000" b="1" i="0">
                        <a:solidFill>
                          <a:srgbClr val="FFFFFF"/>
                        </a:solidFill>
                        <a:effectLst/>
                      </a:endParaRPr>
                    </a:p>
                  </a:txBody>
                  <a:tcPr marL="62823" marR="62823" marT="31412" marB="31412"/>
                </a:tc>
                <a:tc>
                  <a:txBody>
                    <a:bodyPr/>
                    <a:lstStyle/>
                    <a:p>
                      <a:pPr algn="l" fontAlgn="base"/>
                      <a:r>
                        <a:rPr lang="en-US" sz="2000" dirty="0">
                          <a:effectLst/>
                        </a:rPr>
                        <a:t>Service/Functionalities​</a:t>
                      </a:r>
                      <a:endParaRPr lang="en-US" sz="2000" b="1" i="0">
                        <a:solidFill>
                          <a:srgbClr val="FFFFFF"/>
                        </a:solidFill>
                        <a:effectLst/>
                      </a:endParaRPr>
                    </a:p>
                  </a:txBody>
                  <a:tcPr marL="62823" marR="62823" marT="31412" marB="31412"/>
                </a:tc>
                <a:tc>
                  <a:txBody>
                    <a:bodyPr/>
                    <a:lstStyle/>
                    <a:p>
                      <a:pPr algn="l" fontAlgn="base"/>
                      <a:r>
                        <a:rPr lang="en-US" sz="2000" dirty="0">
                          <a:effectLst/>
                        </a:rPr>
                        <a:t> Endpoint​</a:t>
                      </a:r>
                      <a:endParaRPr lang="en-US" sz="2000" b="1" i="0">
                        <a:solidFill>
                          <a:srgbClr val="FFFFFF"/>
                        </a:solidFill>
                        <a:effectLst/>
                      </a:endParaRPr>
                    </a:p>
                  </a:txBody>
                  <a:tcPr marL="62823" marR="62823" marT="31412" marB="31412"/>
                </a:tc>
                <a:tc>
                  <a:txBody>
                    <a:bodyPr/>
                    <a:lstStyle/>
                    <a:p>
                      <a:pPr algn="l" fontAlgn="base"/>
                      <a:r>
                        <a:rPr lang="en-US" sz="2000" dirty="0">
                          <a:effectLst/>
                        </a:rPr>
                        <a:t>Parameters​</a:t>
                      </a:r>
                      <a:endParaRPr lang="en-US" sz="2000" b="1" i="0">
                        <a:solidFill>
                          <a:srgbClr val="FFFFFF"/>
                        </a:solidFill>
                        <a:effectLst/>
                      </a:endParaRPr>
                    </a:p>
                  </a:txBody>
                  <a:tcPr marL="62823" marR="62823" marT="31412" marB="31412"/>
                </a:tc>
                <a:tc>
                  <a:txBody>
                    <a:bodyPr/>
                    <a:lstStyle/>
                    <a:p>
                      <a:pPr algn="l" fontAlgn="base"/>
                      <a:r>
                        <a:rPr lang="en-US" sz="2000" dirty="0">
                          <a:effectLst/>
                        </a:rPr>
                        <a:t>Response-Body​</a:t>
                      </a:r>
                      <a:endParaRPr lang="en-US" sz="2000" b="1" i="0">
                        <a:solidFill>
                          <a:srgbClr val="FFFFFF"/>
                        </a:solidFill>
                        <a:effectLst/>
                      </a:endParaRPr>
                    </a:p>
                  </a:txBody>
                  <a:tcPr marL="62823" marR="62823" marT="31412" marB="31412"/>
                </a:tc>
                <a:tc>
                  <a:txBody>
                    <a:bodyPr/>
                    <a:lstStyle/>
                    <a:p>
                      <a:pPr algn="l" fontAlgn="base"/>
                      <a:r>
                        <a:rPr lang="en-US" sz="2000" dirty="0">
                          <a:effectLst/>
                        </a:rPr>
                        <a:t>Response-Code​</a:t>
                      </a:r>
                      <a:endParaRPr lang="en-US" sz="2000" b="1" i="0">
                        <a:solidFill>
                          <a:srgbClr val="FFFFFF"/>
                        </a:solidFill>
                        <a:effectLst/>
                      </a:endParaRPr>
                    </a:p>
                  </a:txBody>
                  <a:tcPr marL="62823" marR="62823" marT="31412" marB="31412"/>
                </a:tc>
                <a:extLst>
                  <a:ext uri="{0D108BD9-81ED-4DB2-BD59-A6C34878D82A}">
                    <a16:rowId xmlns:a16="http://schemas.microsoft.com/office/drawing/2014/main" val="272777308"/>
                  </a:ext>
                </a:extLst>
              </a:tr>
              <a:tr h="5168581">
                <a:tc>
                  <a:txBody>
                    <a:bodyPr/>
                    <a:lstStyle/>
                    <a:p>
                      <a:pPr algn="l" fontAlgn="base"/>
                      <a:r>
                        <a:rPr lang="en-US" sz="2000" dirty="0">
                          <a:effectLst/>
                        </a:rPr>
                        <a:t>2.</a:t>
                      </a:r>
                    </a:p>
                  </a:txBody>
                  <a:tcPr marL="62823" marR="62823" marT="31412" marB="31412"/>
                </a:tc>
                <a:tc>
                  <a:txBody>
                    <a:bodyPr/>
                    <a:lstStyle/>
                    <a:p>
                      <a:pPr algn="l" fontAlgn="base"/>
                      <a:r>
                        <a:rPr lang="en-US" sz="2000" b="1" dirty="0">
                          <a:effectLst/>
                        </a:rPr>
                        <a:t>execute</a:t>
                      </a:r>
                      <a:r>
                        <a:rPr lang="en-US" sz="2000" dirty="0">
                          <a:effectLst/>
                        </a:rPr>
                        <a:t>– endpoint queries execution info. It requires authentication.</a:t>
                      </a:r>
                    </a:p>
                  </a:txBody>
                  <a:tcPr marL="62823" marR="62823" marT="31412" marB="31412"/>
                </a:tc>
                <a:tc>
                  <a:txBody>
                    <a:bodyPr/>
                    <a:lstStyle/>
                    <a:p>
                      <a:pPr algn="l" fontAlgn="base"/>
                      <a:r>
                        <a:rPr lang="en-US" sz="2000" b="0" dirty="0">
                          <a:effectLst/>
                        </a:rPr>
                        <a:t>GET /v1/</a:t>
                      </a:r>
                      <a:r>
                        <a:rPr lang="en-US" sz="2000" b="0" dirty="0" err="1">
                          <a:effectLst/>
                        </a:rPr>
                        <a:t>execution?symbol</a:t>
                      </a:r>
                      <a:r>
                        <a:rPr lang="en-US" sz="2000" b="0" dirty="0">
                          <a:effectLst/>
                        </a:rPr>
                        <a:t>={:symbol}&amp;</a:t>
                      </a:r>
                      <a:r>
                        <a:rPr lang="en-US" sz="2000" b="0" dirty="0" err="1">
                          <a:effectLst/>
                        </a:rPr>
                        <a:t>orderId</a:t>
                      </a:r>
                      <a:r>
                        <a:rPr lang="en-US" sz="2000" b="0" dirty="0">
                          <a:effectLst/>
                        </a:rPr>
                        <a:t>={:</a:t>
                      </a:r>
                      <a:r>
                        <a:rPr lang="en-US" sz="2000" b="0" dirty="0" err="1">
                          <a:effectLst/>
                        </a:rPr>
                        <a:t>orderId</a:t>
                      </a:r>
                      <a:r>
                        <a:rPr lang="en-US" sz="2000" b="0" dirty="0">
                          <a:effectLst/>
                        </a:rPr>
                        <a:t>}&amp;</a:t>
                      </a:r>
                      <a:r>
                        <a:rPr lang="en-US" sz="2000" b="0" dirty="0" err="1">
                          <a:effectLst/>
                        </a:rPr>
                        <a:t>startTime</a:t>
                      </a:r>
                      <a:r>
                        <a:rPr lang="en-US" sz="2000" b="0" dirty="0">
                          <a:effectLst/>
                        </a:rPr>
                        <a:t>={:</a:t>
                      </a:r>
                      <a:r>
                        <a:rPr lang="en-US" sz="2000" b="0" dirty="0" err="1">
                          <a:effectLst/>
                        </a:rPr>
                        <a:t>startTime</a:t>
                      </a:r>
                      <a:r>
                        <a:rPr lang="en-US" sz="2000" b="0" dirty="0">
                          <a:effectLst/>
                        </a:rPr>
                        <a:t>}&amp;</a:t>
                      </a:r>
                      <a:r>
                        <a:rPr lang="en-US" sz="2000" b="0" dirty="0" err="1">
                          <a:effectLst/>
                        </a:rPr>
                        <a:t>endTime</a:t>
                      </a:r>
                      <a:r>
                        <a:rPr lang="en-US" sz="2000" b="0" dirty="0">
                          <a:effectLst/>
                        </a:rPr>
                        <a:t>={:</a:t>
                      </a:r>
                      <a:r>
                        <a:rPr lang="en-US" sz="2000" b="0" dirty="0" err="1">
                          <a:effectLst/>
                        </a:rPr>
                        <a:t>endTime</a:t>
                      </a:r>
                      <a:r>
                        <a:rPr lang="en-US" sz="2000" b="0" dirty="0">
                          <a:effectLst/>
                        </a:rPr>
                        <a:t>}</a:t>
                      </a:r>
                      <a:endParaRPr lang="en-US" sz="2000" b="0" i="0">
                        <a:solidFill>
                          <a:srgbClr val="000000"/>
                        </a:solidFill>
                        <a:effectLst/>
                      </a:endParaRPr>
                    </a:p>
                  </a:txBody>
                  <a:tcPr marL="62823" marR="62823" marT="31412" marB="31412"/>
                </a:tc>
                <a:tc>
                  <a:txBody>
                    <a:bodyPr/>
                    <a:lstStyle/>
                    <a:p>
                      <a:pPr algn="l" fontAlgn="base"/>
                      <a:r>
                        <a:rPr lang="en-US" sz="2000" b="1" dirty="0" err="1">
                          <a:effectLst/>
                        </a:rPr>
                        <a:t>productId</a:t>
                      </a:r>
                      <a:r>
                        <a:rPr lang="en-US" sz="2000" dirty="0">
                          <a:effectLst/>
                        </a:rPr>
                        <a:t>: ID of the </a:t>
                      </a:r>
                      <a:r>
                        <a:rPr lang="en-US" sz="2000" dirty="0" err="1">
                          <a:effectLst/>
                        </a:rPr>
                        <a:t>Product.Optional</a:t>
                      </a:r>
                      <a:r>
                        <a:rPr lang="en-US" sz="2000" dirty="0">
                          <a:effectLst/>
                        </a:rPr>
                        <a:t>(</a:t>
                      </a:r>
                      <a:r>
                        <a:rPr lang="en-US" sz="2000" i="1" dirty="0">
                          <a:effectLst/>
                        </a:rPr>
                        <a:t>String</a:t>
                      </a:r>
                      <a:r>
                        <a:rPr lang="en-US" sz="2000" dirty="0">
                          <a:effectLst/>
                        </a:rPr>
                        <a:t>)​</a:t>
                      </a:r>
                      <a:endParaRPr lang="en-US" sz="2000"/>
                    </a:p>
                    <a:p>
                      <a:pPr algn="l" fontAlgn="base"/>
                      <a:r>
                        <a:rPr lang="en-US" sz="2000" b="1" dirty="0" err="1">
                          <a:effectLst/>
                        </a:rPr>
                        <a:t>startTime</a:t>
                      </a:r>
                      <a:r>
                        <a:rPr lang="en-US" sz="2000" dirty="0">
                          <a:effectLst/>
                        </a:rPr>
                        <a:t>: query start time in epoch.(</a:t>
                      </a:r>
                      <a:r>
                        <a:rPr lang="en-US" sz="2000" i="1" dirty="0">
                          <a:effectLst/>
                        </a:rPr>
                        <a:t>Long)</a:t>
                      </a:r>
                    </a:p>
                    <a:p>
                      <a:pPr lvl="0" algn="l">
                        <a:buNone/>
                      </a:pPr>
                      <a:r>
                        <a:rPr lang="en-US" sz="2000" b="1" i="0" u="none" strike="noStrike" noProof="0" dirty="0" err="1">
                          <a:solidFill>
                            <a:srgbClr val="000000"/>
                          </a:solidFill>
                          <a:effectLst/>
                          <a:latin typeface="Calibri"/>
                        </a:rPr>
                        <a:t>endTime</a:t>
                      </a:r>
                      <a:r>
                        <a:rPr lang="en-US" sz="2000" b="0" i="0" u="none" strike="noStrike" noProof="0" dirty="0">
                          <a:solidFill>
                            <a:srgbClr val="000000"/>
                          </a:solidFill>
                          <a:effectLst/>
                          <a:latin typeface="Calibri"/>
                        </a:rPr>
                        <a:t>: query end time in epoch.(</a:t>
                      </a:r>
                      <a:r>
                        <a:rPr lang="en-US" sz="2000" b="0" i="1" u="none" strike="noStrike" noProof="0" dirty="0">
                          <a:solidFill>
                            <a:srgbClr val="000000"/>
                          </a:solidFill>
                          <a:effectLst/>
                          <a:latin typeface="Calibri"/>
                        </a:rPr>
                        <a:t>Long)</a:t>
                      </a:r>
                      <a:endParaRPr lang="en-US" sz="2000"/>
                    </a:p>
                  </a:txBody>
                  <a:tcPr marL="62823" marR="62823" marT="31412" marB="31412"/>
                </a:tc>
                <a:tc>
                  <a:txBody>
                    <a:bodyPr/>
                    <a:lstStyle/>
                    <a:p>
                      <a:pPr algn="l" fontAlgn="base"/>
                      <a:endParaRPr lang="en-US" sz="2000" b="1" dirty="0">
                        <a:effectLst/>
                      </a:endParaRPr>
                    </a:p>
                    <a:p>
                      <a:pPr lvl="0" algn="l">
                        <a:buNone/>
                      </a:pPr>
                      <a:r>
                        <a:rPr lang="en-US" sz="2000" b="1" dirty="0">
                          <a:effectLst/>
                        </a:rPr>
                        <a:t>[Each Execution array has-]</a:t>
                      </a:r>
                    </a:p>
                    <a:p>
                      <a:pPr lvl="0" algn="l">
                        <a:buNone/>
                      </a:pPr>
                      <a:r>
                        <a:rPr lang="en-US" sz="2000" b="1" dirty="0">
                          <a:effectLst/>
                        </a:rPr>
                        <a:t>id</a:t>
                      </a:r>
                      <a:r>
                        <a:rPr lang="en-US" sz="2000" dirty="0">
                          <a:effectLst/>
                        </a:rPr>
                        <a:t>: ID of execution(</a:t>
                      </a:r>
                      <a:r>
                        <a:rPr lang="en-US" sz="2000" i="1" dirty="0">
                          <a:effectLst/>
                        </a:rPr>
                        <a:t>Long</a:t>
                      </a:r>
                      <a:r>
                        <a:rPr lang="en-US" sz="2000" dirty="0">
                          <a:effectLst/>
                        </a:rPr>
                        <a:t>)​</a:t>
                      </a:r>
                      <a:endParaRPr lang="en-US" sz="2000"/>
                    </a:p>
                    <a:p>
                      <a:pPr lvl="0" algn="l">
                        <a:buNone/>
                      </a:pPr>
                      <a:r>
                        <a:rPr lang="en-US" sz="2000" b="1" i="0" u="none" strike="noStrike" noProof="0" dirty="0" err="1">
                          <a:solidFill>
                            <a:srgbClr val="000000"/>
                          </a:solidFill>
                          <a:effectLst/>
                          <a:latin typeface="Calibri"/>
                        </a:rPr>
                        <a:t>productId</a:t>
                      </a:r>
                      <a:r>
                        <a:rPr lang="en-US" sz="2000" b="0" i="0" u="none" strike="noStrike" noProof="0" dirty="0">
                          <a:solidFill>
                            <a:srgbClr val="000000"/>
                          </a:solidFill>
                          <a:effectLst/>
                          <a:latin typeface="Calibri"/>
                        </a:rPr>
                        <a:t>: ID of the Product.(</a:t>
                      </a:r>
                      <a:r>
                        <a:rPr lang="en-US" sz="2000" b="0" i="1" u="none" strike="noStrike" noProof="0" dirty="0">
                          <a:solidFill>
                            <a:srgbClr val="000000"/>
                          </a:solidFill>
                          <a:effectLst/>
                          <a:latin typeface="Calibri"/>
                        </a:rPr>
                        <a:t>String</a:t>
                      </a:r>
                      <a:r>
                        <a:rPr lang="en-US" sz="2000" b="0" i="0" u="none" strike="noStrike" noProof="0" dirty="0">
                          <a:solidFill>
                            <a:srgbClr val="000000"/>
                          </a:solidFill>
                          <a:effectLst/>
                          <a:latin typeface="Calibri"/>
                        </a:rPr>
                        <a:t>) </a:t>
                      </a:r>
                      <a:endParaRPr lang="en-US" sz="2000"/>
                    </a:p>
                    <a:p>
                      <a:pPr lvl="0" algn="l">
                        <a:lnSpc>
                          <a:spcPct val="100000"/>
                        </a:lnSpc>
                        <a:spcBef>
                          <a:spcPts val="0"/>
                        </a:spcBef>
                        <a:spcAft>
                          <a:spcPts val="0"/>
                        </a:spcAft>
                        <a:buNone/>
                      </a:pPr>
                      <a:r>
                        <a:rPr lang="en-US" sz="2000" b="1" i="0" u="none" strike="noStrike" noProof="0" dirty="0">
                          <a:solidFill>
                            <a:srgbClr val="000000"/>
                          </a:solidFill>
                          <a:effectLst/>
                          <a:latin typeface="Calibri"/>
                        </a:rPr>
                        <a:t>side</a:t>
                      </a:r>
                      <a:r>
                        <a:rPr lang="en-US" sz="2000" b="0" i="0" u="none" strike="noStrike" noProof="0" dirty="0">
                          <a:solidFill>
                            <a:srgbClr val="000000"/>
                          </a:solidFill>
                          <a:effectLst/>
                          <a:latin typeface="Calibri"/>
                        </a:rPr>
                        <a:t>: inflow(add/update)or outflow(remove)(</a:t>
                      </a:r>
                      <a:r>
                        <a:rPr lang="en-US" sz="2000" b="0" i="1" u="none" strike="noStrike" noProof="0" dirty="0">
                          <a:solidFill>
                            <a:srgbClr val="000000"/>
                          </a:solidFill>
                          <a:effectLst/>
                          <a:latin typeface="Calibri"/>
                        </a:rPr>
                        <a:t>String</a:t>
                      </a:r>
                      <a:r>
                        <a:rPr lang="en-US" sz="2000" b="0" i="0" u="none" strike="noStrike" noProof="0" dirty="0">
                          <a:solidFill>
                            <a:srgbClr val="000000"/>
                          </a:solidFill>
                          <a:effectLst/>
                          <a:latin typeface="Calibri"/>
                        </a:rPr>
                        <a:t>) </a:t>
                      </a:r>
                    </a:p>
                    <a:p>
                      <a:pPr algn="l" fontAlgn="base"/>
                      <a:r>
                        <a:rPr lang="en-US" sz="2000" b="1" dirty="0">
                          <a:effectLst/>
                        </a:rPr>
                        <a:t>quantity</a:t>
                      </a:r>
                      <a:r>
                        <a:rPr lang="en-US" sz="2000" dirty="0">
                          <a:effectLst/>
                        </a:rPr>
                        <a:t>: the filled quantity(</a:t>
                      </a:r>
                      <a:r>
                        <a:rPr lang="en-US" sz="2000" i="1" dirty="0">
                          <a:effectLst/>
                        </a:rPr>
                        <a:t>Long</a:t>
                      </a:r>
                      <a:r>
                        <a:rPr lang="en-US" sz="2000" dirty="0">
                          <a:effectLst/>
                        </a:rPr>
                        <a:t>)​</a:t>
                      </a:r>
                    </a:p>
                    <a:p>
                      <a:pPr algn="l" fontAlgn="base"/>
                      <a:r>
                        <a:rPr lang="en-US" sz="2000" b="1" dirty="0">
                          <a:effectLst/>
                        </a:rPr>
                        <a:t>price: </a:t>
                      </a:r>
                      <a:r>
                        <a:rPr lang="en-US" sz="2000" b="0" dirty="0">
                          <a:effectLst/>
                        </a:rPr>
                        <a:t>price of the execution</a:t>
                      </a:r>
                      <a:r>
                        <a:rPr lang="en-US" sz="2000" b="1" i="1" dirty="0">
                          <a:effectLst/>
                        </a:rPr>
                        <a:t>.</a:t>
                      </a:r>
                      <a:r>
                        <a:rPr lang="en-US" sz="2000" b="0" i="1" dirty="0">
                          <a:effectLst/>
                        </a:rPr>
                        <a:t>(Long)​</a:t>
                      </a:r>
                      <a:endParaRPr lang="en-US" sz="2000" b="0" i="1">
                        <a:solidFill>
                          <a:srgbClr val="000000"/>
                        </a:solidFill>
                        <a:effectLst/>
                      </a:endParaRPr>
                    </a:p>
                  </a:txBody>
                  <a:tcPr marL="62823" marR="62823" marT="31412" marB="31412"/>
                </a:tc>
                <a:tc>
                  <a:txBody>
                    <a:bodyPr/>
                    <a:lstStyle/>
                    <a:p>
                      <a:pPr algn="l" fontAlgn="base"/>
                      <a:r>
                        <a:rPr lang="en-US" sz="2000" b="1" dirty="0">
                          <a:effectLst/>
                        </a:rPr>
                        <a:t>200</a:t>
                      </a:r>
                      <a:r>
                        <a:rPr lang="en-US" sz="2000" dirty="0">
                          <a:effectLst/>
                        </a:rPr>
                        <a:t>:successful​</a:t>
                      </a:r>
                    </a:p>
                    <a:p>
                      <a:pPr algn="l" fontAlgn="base"/>
                      <a:r>
                        <a:rPr lang="en-US" sz="2000" dirty="0">
                          <a:effectLst/>
                        </a:rPr>
                        <a:t>​</a:t>
                      </a:r>
                    </a:p>
                    <a:p>
                      <a:pPr algn="l" fontAlgn="base"/>
                      <a:r>
                        <a:rPr lang="en-US" sz="2000" b="1" dirty="0">
                          <a:effectLst/>
                        </a:rPr>
                        <a:t>40x</a:t>
                      </a:r>
                      <a:r>
                        <a:rPr lang="en-US" sz="2000" dirty="0">
                          <a:effectLst/>
                        </a:rPr>
                        <a:t>: parameter error/access denied/unauthorized​</a:t>
                      </a:r>
                    </a:p>
                    <a:p>
                      <a:pPr algn="l" fontAlgn="base"/>
                      <a:r>
                        <a:rPr lang="en-US" sz="2000" dirty="0">
                          <a:effectLst/>
                        </a:rPr>
                        <a:t>​</a:t>
                      </a:r>
                    </a:p>
                    <a:p>
                      <a:pPr algn="l" fontAlgn="base"/>
                      <a:r>
                        <a:rPr lang="en-US" sz="2000" b="1" dirty="0">
                          <a:effectLst/>
                        </a:rPr>
                        <a:t>500</a:t>
                      </a:r>
                      <a:r>
                        <a:rPr lang="en-US" sz="2000" dirty="0">
                          <a:effectLst/>
                        </a:rPr>
                        <a:t>:server error​</a:t>
                      </a:r>
                    </a:p>
                    <a:p>
                      <a:pPr algn="l" fontAlgn="base"/>
                      <a:r>
                        <a:rPr lang="en-US" sz="2000" dirty="0">
                          <a:effectLst/>
                        </a:rPr>
                        <a:t>​</a:t>
                      </a:r>
                    </a:p>
                    <a:p>
                      <a:pPr algn="l" fontAlgn="base"/>
                      <a:r>
                        <a:rPr lang="en-US" sz="2000" dirty="0">
                          <a:effectLst/>
                        </a:rPr>
                        <a:t>​</a:t>
                      </a:r>
                      <a:endParaRPr lang="en-US" sz="2000" b="0" i="0">
                        <a:solidFill>
                          <a:srgbClr val="000000"/>
                        </a:solidFill>
                        <a:effectLst/>
                      </a:endParaRPr>
                    </a:p>
                  </a:txBody>
                  <a:tcPr marL="62823" marR="62823" marT="31412" marB="31412"/>
                </a:tc>
                <a:extLst>
                  <a:ext uri="{0D108BD9-81ED-4DB2-BD59-A6C34878D82A}">
                    <a16:rowId xmlns:a16="http://schemas.microsoft.com/office/drawing/2014/main" val="3661416311"/>
                  </a:ext>
                </a:extLst>
              </a:tr>
            </a:tbl>
          </a:graphicData>
        </a:graphic>
      </p:graphicFrame>
    </p:spTree>
    <p:extLst>
      <p:ext uri="{BB962C8B-B14F-4D97-AF65-F5344CB8AC3E}">
        <p14:creationId xmlns:p14="http://schemas.microsoft.com/office/powerpoint/2010/main" val="2762507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43594F5-785A-AEE7-B94C-810DC949E554}"/>
              </a:ext>
            </a:extLst>
          </p:cNvPr>
          <p:cNvGraphicFramePr>
            <a:graphicFrameLocks noGrp="1"/>
          </p:cNvGraphicFramePr>
          <p:nvPr>
            <p:ph idx="1"/>
            <p:extLst>
              <p:ext uri="{D42A27DB-BD31-4B8C-83A1-F6EECF244321}">
                <p14:modId xmlns:p14="http://schemas.microsoft.com/office/powerpoint/2010/main" val="3138061511"/>
              </p:ext>
            </p:extLst>
          </p:nvPr>
        </p:nvGraphicFramePr>
        <p:xfrm>
          <a:off x="688258" y="811161"/>
          <a:ext cx="10662625" cy="5841005"/>
        </p:xfrm>
        <a:graphic>
          <a:graphicData uri="http://schemas.openxmlformats.org/drawingml/2006/table">
            <a:tbl>
              <a:tblPr firstRow="1" bandRow="1">
                <a:tableStyleId>{5C22544A-7EE6-4342-B048-85BDC9FD1C3A}</a:tableStyleId>
              </a:tblPr>
              <a:tblGrid>
                <a:gridCol w="442451">
                  <a:extLst>
                    <a:ext uri="{9D8B030D-6E8A-4147-A177-3AD203B41FA5}">
                      <a16:colId xmlns:a16="http://schemas.microsoft.com/office/drawing/2014/main" val="1022571266"/>
                    </a:ext>
                  </a:extLst>
                </a:gridCol>
                <a:gridCol w="1566702">
                  <a:extLst>
                    <a:ext uri="{9D8B030D-6E8A-4147-A177-3AD203B41FA5}">
                      <a16:colId xmlns:a16="http://schemas.microsoft.com/office/drawing/2014/main" val="855822893"/>
                    </a:ext>
                  </a:extLst>
                </a:gridCol>
                <a:gridCol w="1075069">
                  <a:extLst>
                    <a:ext uri="{9D8B030D-6E8A-4147-A177-3AD203B41FA5}">
                      <a16:colId xmlns:a16="http://schemas.microsoft.com/office/drawing/2014/main" val="1949818808"/>
                    </a:ext>
                  </a:extLst>
                </a:gridCol>
                <a:gridCol w="2754209">
                  <a:extLst>
                    <a:ext uri="{9D8B030D-6E8A-4147-A177-3AD203B41FA5}">
                      <a16:colId xmlns:a16="http://schemas.microsoft.com/office/drawing/2014/main" val="3677451161"/>
                    </a:ext>
                  </a:extLst>
                </a:gridCol>
                <a:gridCol w="2559433">
                  <a:extLst>
                    <a:ext uri="{9D8B030D-6E8A-4147-A177-3AD203B41FA5}">
                      <a16:colId xmlns:a16="http://schemas.microsoft.com/office/drawing/2014/main" val="3227110513"/>
                    </a:ext>
                  </a:extLst>
                </a:gridCol>
                <a:gridCol w="2264761">
                  <a:extLst>
                    <a:ext uri="{9D8B030D-6E8A-4147-A177-3AD203B41FA5}">
                      <a16:colId xmlns:a16="http://schemas.microsoft.com/office/drawing/2014/main" val="2976159400"/>
                    </a:ext>
                  </a:extLst>
                </a:gridCol>
              </a:tblGrid>
              <a:tr h="590961">
                <a:tc>
                  <a:txBody>
                    <a:bodyPr/>
                    <a:lstStyle/>
                    <a:p>
                      <a:pPr algn="l" fontAlgn="base"/>
                      <a:r>
                        <a:rPr lang="en-US" sz="2000" dirty="0">
                          <a:effectLst/>
                        </a:rPr>
                        <a:t>No.​</a:t>
                      </a:r>
                      <a:endParaRPr lang="en-US" sz="2000" b="1" i="0">
                        <a:solidFill>
                          <a:srgbClr val="FFFFFF"/>
                        </a:solidFill>
                        <a:effectLst/>
                      </a:endParaRPr>
                    </a:p>
                  </a:txBody>
                  <a:tcPr marL="62823" marR="62823" marT="31412" marB="31412"/>
                </a:tc>
                <a:tc>
                  <a:txBody>
                    <a:bodyPr/>
                    <a:lstStyle/>
                    <a:p>
                      <a:pPr algn="l" fontAlgn="base"/>
                      <a:r>
                        <a:rPr lang="en-US" sz="2000" dirty="0">
                          <a:effectLst/>
                        </a:rPr>
                        <a:t>Service/Functionalities​</a:t>
                      </a:r>
                      <a:endParaRPr lang="en-US" sz="2000" b="1" i="0">
                        <a:solidFill>
                          <a:srgbClr val="FFFFFF"/>
                        </a:solidFill>
                        <a:effectLst/>
                      </a:endParaRPr>
                    </a:p>
                  </a:txBody>
                  <a:tcPr marL="62823" marR="62823" marT="31412" marB="31412"/>
                </a:tc>
                <a:tc>
                  <a:txBody>
                    <a:bodyPr/>
                    <a:lstStyle/>
                    <a:p>
                      <a:pPr algn="l" fontAlgn="base"/>
                      <a:r>
                        <a:rPr lang="en-US" sz="2000" dirty="0">
                          <a:effectLst/>
                        </a:rPr>
                        <a:t> Endpoint​</a:t>
                      </a:r>
                      <a:endParaRPr lang="en-US" sz="2000" b="1" i="0">
                        <a:solidFill>
                          <a:srgbClr val="FFFFFF"/>
                        </a:solidFill>
                        <a:effectLst/>
                      </a:endParaRPr>
                    </a:p>
                  </a:txBody>
                  <a:tcPr marL="62823" marR="62823" marT="31412" marB="31412"/>
                </a:tc>
                <a:tc>
                  <a:txBody>
                    <a:bodyPr/>
                    <a:lstStyle/>
                    <a:p>
                      <a:pPr algn="l" fontAlgn="base"/>
                      <a:r>
                        <a:rPr lang="en-US" sz="2000" dirty="0">
                          <a:effectLst/>
                        </a:rPr>
                        <a:t>Parameters​</a:t>
                      </a:r>
                      <a:endParaRPr lang="en-US" sz="2000" b="1" i="0">
                        <a:solidFill>
                          <a:srgbClr val="FFFFFF"/>
                        </a:solidFill>
                        <a:effectLst/>
                      </a:endParaRPr>
                    </a:p>
                  </a:txBody>
                  <a:tcPr marL="62823" marR="62823" marT="31412" marB="31412"/>
                </a:tc>
                <a:tc>
                  <a:txBody>
                    <a:bodyPr/>
                    <a:lstStyle/>
                    <a:p>
                      <a:pPr algn="l" fontAlgn="base"/>
                      <a:r>
                        <a:rPr lang="en-US" sz="2000" dirty="0">
                          <a:effectLst/>
                        </a:rPr>
                        <a:t>Response-Body​</a:t>
                      </a:r>
                      <a:endParaRPr lang="en-US" sz="2000" b="1" i="0">
                        <a:solidFill>
                          <a:srgbClr val="FFFFFF"/>
                        </a:solidFill>
                        <a:effectLst/>
                      </a:endParaRPr>
                    </a:p>
                  </a:txBody>
                  <a:tcPr marL="62823" marR="62823" marT="31412" marB="31412"/>
                </a:tc>
                <a:tc>
                  <a:txBody>
                    <a:bodyPr/>
                    <a:lstStyle/>
                    <a:p>
                      <a:pPr algn="l" fontAlgn="base"/>
                      <a:r>
                        <a:rPr lang="en-US" sz="2000" dirty="0">
                          <a:effectLst/>
                        </a:rPr>
                        <a:t>Response-Code​</a:t>
                      </a:r>
                      <a:endParaRPr lang="en-US" sz="2000" b="1" i="0">
                        <a:solidFill>
                          <a:srgbClr val="FFFFFF"/>
                        </a:solidFill>
                        <a:effectLst/>
                      </a:endParaRPr>
                    </a:p>
                  </a:txBody>
                  <a:tcPr marL="62823" marR="62823" marT="31412" marB="31412"/>
                </a:tc>
                <a:extLst>
                  <a:ext uri="{0D108BD9-81ED-4DB2-BD59-A6C34878D82A}">
                    <a16:rowId xmlns:a16="http://schemas.microsoft.com/office/drawing/2014/main" val="272777308"/>
                  </a:ext>
                </a:extLst>
              </a:tr>
              <a:tr h="5168581">
                <a:tc>
                  <a:txBody>
                    <a:bodyPr/>
                    <a:lstStyle/>
                    <a:p>
                      <a:pPr algn="l" fontAlgn="base"/>
                      <a:r>
                        <a:rPr lang="en-US" sz="2000" dirty="0">
                          <a:effectLst/>
                        </a:rPr>
                        <a:t>3.</a:t>
                      </a:r>
                    </a:p>
                  </a:txBody>
                  <a:tcPr marL="62823" marR="62823" marT="31412" marB="31412"/>
                </a:tc>
                <a:tc>
                  <a:txBody>
                    <a:bodyPr/>
                    <a:lstStyle/>
                    <a:p>
                      <a:pPr algn="l" fontAlgn="base"/>
                      <a:r>
                        <a:rPr lang="en-US" sz="2000" b="1" dirty="0">
                          <a:effectLst/>
                        </a:rPr>
                        <a:t>Order book</a:t>
                      </a:r>
                      <a:r>
                        <a:rPr lang="en-US" sz="2000" dirty="0">
                          <a:effectLst/>
                        </a:rPr>
                        <a:t>– endpoint queries order book information for a symbol.</a:t>
                      </a:r>
                    </a:p>
                  </a:txBody>
                  <a:tcPr marL="62823" marR="62823" marT="31412" marB="31412"/>
                </a:tc>
                <a:tc>
                  <a:txBody>
                    <a:bodyPr/>
                    <a:lstStyle/>
                    <a:p>
                      <a:pPr algn="l" fontAlgn="base"/>
                      <a:r>
                        <a:rPr lang="en-US" sz="2000" b="1" dirty="0">
                          <a:effectLst/>
                        </a:rPr>
                        <a:t>GET /v1/</a:t>
                      </a:r>
                      <a:r>
                        <a:rPr lang="en-US" sz="2000" b="1" err="1">
                          <a:effectLst/>
                        </a:rPr>
                        <a:t>marketdata</a:t>
                      </a:r>
                      <a:r>
                        <a:rPr lang="en-US" sz="2000" b="1" dirty="0">
                          <a:effectLst/>
                        </a:rPr>
                        <a:t>/</a:t>
                      </a:r>
                      <a:r>
                        <a:rPr lang="en-US" sz="2000" b="1" err="1">
                          <a:effectLst/>
                        </a:rPr>
                        <a:t>orderBook?symbol</a:t>
                      </a:r>
                      <a:r>
                        <a:rPr lang="en-US" sz="2000" b="1" dirty="0">
                          <a:effectLst/>
                        </a:rPr>
                        <a:t>={:symbol}</a:t>
                      </a:r>
                    </a:p>
                  </a:txBody>
                  <a:tcPr marL="62823" marR="62823" marT="31412" marB="31412"/>
                </a:tc>
                <a:tc>
                  <a:txBody>
                    <a:bodyPr/>
                    <a:lstStyle/>
                    <a:p>
                      <a:pPr algn="l" fontAlgn="base"/>
                      <a:r>
                        <a:rPr lang="en-US" sz="2000" b="1" dirty="0">
                          <a:effectLst/>
                        </a:rPr>
                        <a:t>symbol</a:t>
                      </a:r>
                      <a:r>
                        <a:rPr lang="en-US" sz="2000" dirty="0">
                          <a:effectLst/>
                        </a:rPr>
                        <a:t>: ID of the Product.(</a:t>
                      </a:r>
                      <a:r>
                        <a:rPr lang="en-US" sz="2000" i="1" dirty="0">
                          <a:effectLst/>
                        </a:rPr>
                        <a:t>String</a:t>
                      </a:r>
                      <a:r>
                        <a:rPr lang="en-US" sz="2000" dirty="0">
                          <a:effectLst/>
                        </a:rPr>
                        <a:t>)​</a:t>
                      </a:r>
                      <a:endParaRPr lang="en-US" sz="2000"/>
                    </a:p>
                    <a:p>
                      <a:pPr algn="l" fontAlgn="base"/>
                      <a:r>
                        <a:rPr lang="en-US" sz="2000" b="1" err="1">
                          <a:effectLst/>
                        </a:rPr>
                        <a:t>startTime</a:t>
                      </a:r>
                      <a:r>
                        <a:rPr lang="en-US" sz="2000" dirty="0">
                          <a:effectLst/>
                        </a:rPr>
                        <a:t>: query start time in epoch.(</a:t>
                      </a:r>
                      <a:r>
                        <a:rPr lang="en-US" sz="2000" i="1" dirty="0">
                          <a:effectLst/>
                        </a:rPr>
                        <a:t>Long)</a:t>
                      </a:r>
                    </a:p>
                    <a:p>
                      <a:pPr lvl="0" algn="l">
                        <a:buNone/>
                      </a:pPr>
                      <a:r>
                        <a:rPr lang="en-US" sz="2000" b="1" i="0" u="none" strike="noStrike" noProof="0" err="1">
                          <a:solidFill>
                            <a:srgbClr val="000000"/>
                          </a:solidFill>
                          <a:effectLst/>
                          <a:latin typeface="Calibri"/>
                        </a:rPr>
                        <a:t>endTime</a:t>
                      </a:r>
                      <a:r>
                        <a:rPr lang="en-US" sz="2000" b="0" i="0" u="none" strike="noStrike" noProof="0" dirty="0">
                          <a:solidFill>
                            <a:srgbClr val="000000"/>
                          </a:solidFill>
                          <a:effectLst/>
                          <a:latin typeface="Calibri"/>
                        </a:rPr>
                        <a:t>: query end time in epoch.(</a:t>
                      </a:r>
                      <a:r>
                        <a:rPr lang="en-US" sz="2000" b="0" i="1" u="none" strike="noStrike" noProof="0" dirty="0">
                          <a:solidFill>
                            <a:srgbClr val="000000"/>
                          </a:solidFill>
                          <a:effectLst/>
                          <a:latin typeface="Calibri"/>
                        </a:rPr>
                        <a:t>Long)</a:t>
                      </a:r>
                      <a:endParaRPr lang="en-US" sz="2000"/>
                    </a:p>
                  </a:txBody>
                  <a:tcPr marL="62823" marR="62823" marT="31412" marB="31412"/>
                </a:tc>
                <a:tc>
                  <a:txBody>
                    <a:bodyPr/>
                    <a:lstStyle/>
                    <a:p>
                      <a:pPr algn="l" fontAlgn="base"/>
                      <a:r>
                        <a:rPr lang="en-US" sz="2000" b="1" dirty="0">
                          <a:effectLst/>
                        </a:rPr>
                        <a:t>bids</a:t>
                      </a:r>
                      <a:r>
                        <a:rPr lang="en-US" sz="2000" dirty="0">
                          <a:effectLst/>
                        </a:rPr>
                        <a:t>: array with prize and size(</a:t>
                      </a:r>
                      <a:r>
                        <a:rPr lang="en-US" sz="2000" i="1" dirty="0">
                          <a:effectLst/>
                        </a:rPr>
                        <a:t>Array</a:t>
                      </a:r>
                      <a:r>
                        <a:rPr lang="en-US" sz="2000" dirty="0">
                          <a:effectLst/>
                        </a:rPr>
                        <a:t>)</a:t>
                      </a:r>
                    </a:p>
                    <a:p>
                      <a:pPr lvl="0" algn="l">
                        <a:buNone/>
                      </a:pPr>
                      <a:r>
                        <a:rPr lang="en-US" sz="2000" b="1" dirty="0">
                          <a:effectLst/>
                        </a:rPr>
                        <a:t>asks</a:t>
                      </a:r>
                      <a:r>
                        <a:rPr lang="en-US" sz="2000" dirty="0">
                          <a:effectLst/>
                        </a:rPr>
                        <a:t>: </a:t>
                      </a:r>
                      <a:r>
                        <a:rPr lang="en-US" sz="2000" b="0" i="0" u="none" strike="noStrike" noProof="0" dirty="0">
                          <a:solidFill>
                            <a:srgbClr val="000000"/>
                          </a:solidFill>
                          <a:effectLst/>
                          <a:latin typeface="Calibri"/>
                        </a:rPr>
                        <a:t>array with prize and size(</a:t>
                      </a:r>
                      <a:r>
                        <a:rPr lang="en-US" sz="2000" b="0" i="1" u="none" strike="noStrike" noProof="0" dirty="0">
                          <a:solidFill>
                            <a:srgbClr val="000000"/>
                          </a:solidFill>
                          <a:effectLst/>
                          <a:latin typeface="Calibri"/>
                        </a:rPr>
                        <a:t>Array</a:t>
                      </a:r>
                      <a:r>
                        <a:rPr lang="en-US" sz="2000" b="0" i="0" u="none" strike="noStrike" noProof="0" dirty="0">
                          <a:solidFill>
                            <a:srgbClr val="000000"/>
                          </a:solidFill>
                          <a:effectLst/>
                          <a:latin typeface="Calibri"/>
                        </a:rPr>
                        <a:t>)</a:t>
                      </a:r>
                    </a:p>
                    <a:p>
                      <a:pPr lvl="0" algn="l">
                        <a:buNone/>
                      </a:pPr>
                      <a:endParaRPr lang="en-US" sz="2000" dirty="0">
                        <a:effectLst/>
                      </a:endParaRPr>
                    </a:p>
                  </a:txBody>
                  <a:tcPr marL="62823" marR="62823" marT="31412" marB="31412"/>
                </a:tc>
                <a:tc>
                  <a:txBody>
                    <a:bodyPr/>
                    <a:lstStyle/>
                    <a:p>
                      <a:pPr algn="l" fontAlgn="base"/>
                      <a:r>
                        <a:rPr lang="en-US" sz="2000" b="1" dirty="0">
                          <a:effectLst/>
                        </a:rPr>
                        <a:t>200</a:t>
                      </a:r>
                      <a:r>
                        <a:rPr lang="en-US" sz="2000" dirty="0">
                          <a:effectLst/>
                        </a:rPr>
                        <a:t>:successful​</a:t>
                      </a:r>
                    </a:p>
                    <a:p>
                      <a:pPr algn="l" fontAlgn="base"/>
                      <a:r>
                        <a:rPr lang="en-US" sz="2000" dirty="0">
                          <a:effectLst/>
                        </a:rPr>
                        <a:t>​</a:t>
                      </a:r>
                    </a:p>
                    <a:p>
                      <a:pPr algn="l" fontAlgn="base"/>
                      <a:r>
                        <a:rPr lang="en-US" sz="2000" b="1" dirty="0">
                          <a:effectLst/>
                        </a:rPr>
                        <a:t>40x</a:t>
                      </a:r>
                      <a:r>
                        <a:rPr lang="en-US" sz="2000" dirty="0">
                          <a:effectLst/>
                        </a:rPr>
                        <a:t>: parameter error/access denied/unauthorized​</a:t>
                      </a:r>
                    </a:p>
                    <a:p>
                      <a:pPr algn="l" fontAlgn="base"/>
                      <a:r>
                        <a:rPr lang="en-US" sz="2000" dirty="0">
                          <a:effectLst/>
                        </a:rPr>
                        <a:t>​</a:t>
                      </a:r>
                    </a:p>
                    <a:p>
                      <a:pPr algn="l" fontAlgn="base"/>
                      <a:r>
                        <a:rPr lang="en-US" sz="2000" b="1" dirty="0">
                          <a:effectLst/>
                        </a:rPr>
                        <a:t>500</a:t>
                      </a:r>
                      <a:r>
                        <a:rPr lang="en-US" sz="2000" dirty="0">
                          <a:effectLst/>
                        </a:rPr>
                        <a:t>:server error​</a:t>
                      </a:r>
                    </a:p>
                    <a:p>
                      <a:pPr algn="l" fontAlgn="base"/>
                      <a:r>
                        <a:rPr lang="en-US" sz="2000" dirty="0">
                          <a:effectLst/>
                        </a:rPr>
                        <a:t>​</a:t>
                      </a:r>
                    </a:p>
                    <a:p>
                      <a:pPr algn="l" fontAlgn="base"/>
                      <a:r>
                        <a:rPr lang="en-US" sz="2000" dirty="0">
                          <a:effectLst/>
                        </a:rPr>
                        <a:t>​</a:t>
                      </a:r>
                      <a:endParaRPr lang="en-US" sz="2000" b="0" i="0">
                        <a:solidFill>
                          <a:srgbClr val="000000"/>
                        </a:solidFill>
                        <a:effectLst/>
                      </a:endParaRPr>
                    </a:p>
                  </a:txBody>
                  <a:tcPr marL="62823" marR="62823" marT="31412" marB="31412"/>
                </a:tc>
                <a:extLst>
                  <a:ext uri="{0D108BD9-81ED-4DB2-BD59-A6C34878D82A}">
                    <a16:rowId xmlns:a16="http://schemas.microsoft.com/office/drawing/2014/main" val="3661416311"/>
                  </a:ext>
                </a:extLst>
              </a:tr>
            </a:tbl>
          </a:graphicData>
        </a:graphic>
      </p:graphicFrame>
    </p:spTree>
    <p:extLst>
      <p:ext uri="{BB962C8B-B14F-4D97-AF65-F5344CB8AC3E}">
        <p14:creationId xmlns:p14="http://schemas.microsoft.com/office/powerpoint/2010/main" val="270730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43594F5-785A-AEE7-B94C-810DC949E554}"/>
              </a:ext>
            </a:extLst>
          </p:cNvPr>
          <p:cNvGraphicFramePr>
            <a:graphicFrameLocks noGrp="1"/>
          </p:cNvGraphicFramePr>
          <p:nvPr>
            <p:ph idx="1"/>
            <p:extLst>
              <p:ext uri="{D42A27DB-BD31-4B8C-83A1-F6EECF244321}">
                <p14:modId xmlns:p14="http://schemas.microsoft.com/office/powerpoint/2010/main" val="4270674861"/>
              </p:ext>
            </p:extLst>
          </p:nvPr>
        </p:nvGraphicFramePr>
        <p:xfrm>
          <a:off x="710338" y="813661"/>
          <a:ext cx="10638773" cy="5841005"/>
        </p:xfrm>
        <a:graphic>
          <a:graphicData uri="http://schemas.openxmlformats.org/drawingml/2006/table">
            <a:tbl>
              <a:tblPr firstRow="1" bandRow="1">
                <a:tableStyleId>{5C22544A-7EE6-4342-B048-85BDC9FD1C3A}</a:tableStyleId>
              </a:tblPr>
              <a:tblGrid>
                <a:gridCol w="418596">
                  <a:extLst>
                    <a:ext uri="{9D8B030D-6E8A-4147-A177-3AD203B41FA5}">
                      <a16:colId xmlns:a16="http://schemas.microsoft.com/office/drawing/2014/main" val="1022571266"/>
                    </a:ext>
                  </a:extLst>
                </a:gridCol>
                <a:gridCol w="1566702">
                  <a:extLst>
                    <a:ext uri="{9D8B030D-6E8A-4147-A177-3AD203B41FA5}">
                      <a16:colId xmlns:a16="http://schemas.microsoft.com/office/drawing/2014/main" val="855822893"/>
                    </a:ext>
                  </a:extLst>
                </a:gridCol>
                <a:gridCol w="1075070">
                  <a:extLst>
                    <a:ext uri="{9D8B030D-6E8A-4147-A177-3AD203B41FA5}">
                      <a16:colId xmlns:a16="http://schemas.microsoft.com/office/drawing/2014/main" val="1949818808"/>
                    </a:ext>
                  </a:extLst>
                </a:gridCol>
                <a:gridCol w="2754210">
                  <a:extLst>
                    <a:ext uri="{9D8B030D-6E8A-4147-A177-3AD203B41FA5}">
                      <a16:colId xmlns:a16="http://schemas.microsoft.com/office/drawing/2014/main" val="3677451161"/>
                    </a:ext>
                  </a:extLst>
                </a:gridCol>
                <a:gridCol w="2559433">
                  <a:extLst>
                    <a:ext uri="{9D8B030D-6E8A-4147-A177-3AD203B41FA5}">
                      <a16:colId xmlns:a16="http://schemas.microsoft.com/office/drawing/2014/main" val="3227110513"/>
                    </a:ext>
                  </a:extLst>
                </a:gridCol>
                <a:gridCol w="2264762">
                  <a:extLst>
                    <a:ext uri="{9D8B030D-6E8A-4147-A177-3AD203B41FA5}">
                      <a16:colId xmlns:a16="http://schemas.microsoft.com/office/drawing/2014/main" val="2976159400"/>
                    </a:ext>
                  </a:extLst>
                </a:gridCol>
              </a:tblGrid>
              <a:tr h="590961">
                <a:tc>
                  <a:txBody>
                    <a:bodyPr/>
                    <a:lstStyle/>
                    <a:p>
                      <a:pPr algn="l" fontAlgn="base"/>
                      <a:r>
                        <a:rPr lang="en-US" sz="2000" dirty="0">
                          <a:effectLst/>
                        </a:rPr>
                        <a:t>No.​</a:t>
                      </a:r>
                      <a:endParaRPr lang="en-US" sz="2000" b="1" i="0">
                        <a:solidFill>
                          <a:srgbClr val="FFFFFF"/>
                        </a:solidFill>
                        <a:effectLst/>
                      </a:endParaRPr>
                    </a:p>
                  </a:txBody>
                  <a:tcPr marL="62823" marR="62823" marT="31412" marB="31412"/>
                </a:tc>
                <a:tc>
                  <a:txBody>
                    <a:bodyPr/>
                    <a:lstStyle/>
                    <a:p>
                      <a:pPr algn="l" fontAlgn="base"/>
                      <a:r>
                        <a:rPr lang="en-US" sz="2000" dirty="0">
                          <a:effectLst/>
                        </a:rPr>
                        <a:t>Service/Functionalities​</a:t>
                      </a:r>
                      <a:endParaRPr lang="en-US" sz="2000" b="1" i="0">
                        <a:solidFill>
                          <a:srgbClr val="FFFFFF"/>
                        </a:solidFill>
                        <a:effectLst/>
                      </a:endParaRPr>
                    </a:p>
                  </a:txBody>
                  <a:tcPr marL="62823" marR="62823" marT="31412" marB="31412"/>
                </a:tc>
                <a:tc>
                  <a:txBody>
                    <a:bodyPr/>
                    <a:lstStyle/>
                    <a:p>
                      <a:pPr algn="l" fontAlgn="base"/>
                      <a:r>
                        <a:rPr lang="en-US" sz="2000" dirty="0">
                          <a:effectLst/>
                        </a:rPr>
                        <a:t> Endpoint​</a:t>
                      </a:r>
                      <a:endParaRPr lang="en-US" sz="2000" b="1" i="0">
                        <a:solidFill>
                          <a:srgbClr val="FFFFFF"/>
                        </a:solidFill>
                        <a:effectLst/>
                      </a:endParaRPr>
                    </a:p>
                  </a:txBody>
                  <a:tcPr marL="62823" marR="62823" marT="31412" marB="31412"/>
                </a:tc>
                <a:tc>
                  <a:txBody>
                    <a:bodyPr/>
                    <a:lstStyle/>
                    <a:p>
                      <a:pPr algn="l" fontAlgn="base"/>
                      <a:r>
                        <a:rPr lang="en-US" sz="2000" dirty="0">
                          <a:effectLst/>
                        </a:rPr>
                        <a:t>Parameters​</a:t>
                      </a:r>
                      <a:endParaRPr lang="en-US" sz="2000" b="1" i="0">
                        <a:solidFill>
                          <a:srgbClr val="FFFFFF"/>
                        </a:solidFill>
                        <a:effectLst/>
                      </a:endParaRPr>
                    </a:p>
                  </a:txBody>
                  <a:tcPr marL="62823" marR="62823" marT="31412" marB="31412"/>
                </a:tc>
                <a:tc>
                  <a:txBody>
                    <a:bodyPr/>
                    <a:lstStyle/>
                    <a:p>
                      <a:pPr algn="l" fontAlgn="base"/>
                      <a:r>
                        <a:rPr lang="en-US" sz="2000" dirty="0">
                          <a:effectLst/>
                        </a:rPr>
                        <a:t>Response-Body​</a:t>
                      </a:r>
                      <a:endParaRPr lang="en-US" sz="2000" b="1" i="0">
                        <a:solidFill>
                          <a:srgbClr val="FFFFFF"/>
                        </a:solidFill>
                        <a:effectLst/>
                      </a:endParaRPr>
                    </a:p>
                  </a:txBody>
                  <a:tcPr marL="62823" marR="62823" marT="31412" marB="31412"/>
                </a:tc>
                <a:tc>
                  <a:txBody>
                    <a:bodyPr/>
                    <a:lstStyle/>
                    <a:p>
                      <a:pPr algn="l" fontAlgn="base"/>
                      <a:r>
                        <a:rPr lang="en-US" sz="2000" dirty="0">
                          <a:effectLst/>
                        </a:rPr>
                        <a:t>Response-Code​</a:t>
                      </a:r>
                      <a:endParaRPr lang="en-US" sz="2000" b="1" i="0">
                        <a:solidFill>
                          <a:srgbClr val="FFFFFF"/>
                        </a:solidFill>
                        <a:effectLst/>
                      </a:endParaRPr>
                    </a:p>
                  </a:txBody>
                  <a:tcPr marL="62823" marR="62823" marT="31412" marB="31412"/>
                </a:tc>
                <a:extLst>
                  <a:ext uri="{0D108BD9-81ED-4DB2-BD59-A6C34878D82A}">
                    <a16:rowId xmlns:a16="http://schemas.microsoft.com/office/drawing/2014/main" val="272777308"/>
                  </a:ext>
                </a:extLst>
              </a:tr>
              <a:tr h="5168581">
                <a:tc>
                  <a:txBody>
                    <a:bodyPr/>
                    <a:lstStyle/>
                    <a:p>
                      <a:pPr algn="l" fontAlgn="base"/>
                      <a:r>
                        <a:rPr lang="en-US" sz="2000" dirty="0">
                          <a:effectLst/>
                        </a:rPr>
                        <a:t>4.</a:t>
                      </a:r>
                    </a:p>
                  </a:txBody>
                  <a:tcPr marL="62823" marR="62823" marT="31412" marB="31412"/>
                </a:tc>
                <a:tc>
                  <a:txBody>
                    <a:bodyPr/>
                    <a:lstStyle/>
                    <a:p>
                      <a:pPr algn="l" fontAlgn="base"/>
                      <a:r>
                        <a:rPr lang="en-US" sz="2000" b="1" dirty="0">
                          <a:effectLst/>
                        </a:rPr>
                        <a:t>Historical prices</a:t>
                      </a:r>
                      <a:r>
                        <a:rPr lang="en-US" sz="2000" dirty="0">
                          <a:effectLst/>
                        </a:rPr>
                        <a:t>– endpoint queries chart data for a given time range and resolution.</a:t>
                      </a:r>
                    </a:p>
                  </a:txBody>
                  <a:tcPr marL="62823" marR="62823" marT="31412" marB="31412"/>
                </a:tc>
                <a:tc>
                  <a:txBody>
                    <a:bodyPr/>
                    <a:lstStyle/>
                    <a:p>
                      <a:pPr algn="l" fontAlgn="base"/>
                      <a:r>
                        <a:rPr lang="en-US" sz="2000" b="1" dirty="0">
                          <a:effectLst/>
                        </a:rPr>
                        <a:t>GET /v1/</a:t>
                      </a:r>
                      <a:r>
                        <a:rPr lang="en-US" sz="2000" b="1" err="1">
                          <a:effectLst/>
                        </a:rPr>
                        <a:t>marketdata</a:t>
                      </a:r>
                      <a:r>
                        <a:rPr lang="en-US" sz="2000" b="1" dirty="0">
                          <a:effectLst/>
                        </a:rPr>
                        <a:t>/</a:t>
                      </a:r>
                      <a:r>
                        <a:rPr lang="en-US" sz="2000" b="1" err="1">
                          <a:effectLst/>
                        </a:rPr>
                        <a:t>snapshot?symbol</a:t>
                      </a:r>
                      <a:r>
                        <a:rPr lang="en-US" sz="2000" b="1" dirty="0">
                          <a:effectLst/>
                        </a:rPr>
                        <a:t>={:symbol}&amp;resolution={:resolution}&amp;</a:t>
                      </a:r>
                      <a:r>
                        <a:rPr lang="en-US" sz="2000" b="1" err="1">
                          <a:effectLst/>
                        </a:rPr>
                        <a:t>startTime</a:t>
                      </a:r>
                      <a:r>
                        <a:rPr lang="en-US" sz="2000" b="1" dirty="0">
                          <a:effectLst/>
                        </a:rPr>
                        <a:t>={:</a:t>
                      </a:r>
                      <a:r>
                        <a:rPr lang="en-US" sz="2000" b="1" err="1">
                          <a:effectLst/>
                        </a:rPr>
                        <a:t>startTime</a:t>
                      </a:r>
                      <a:r>
                        <a:rPr lang="en-US" sz="2000" b="1" dirty="0">
                          <a:effectLst/>
                        </a:rPr>
                        <a:t>}&amp;</a:t>
                      </a:r>
                      <a:r>
                        <a:rPr lang="en-US" sz="2000" b="1" err="1">
                          <a:effectLst/>
                        </a:rPr>
                        <a:t>endTime</a:t>
                      </a:r>
                      <a:r>
                        <a:rPr lang="en-US" sz="2000" b="1" dirty="0">
                          <a:effectLst/>
                        </a:rPr>
                        <a:t>={:</a:t>
                      </a:r>
                      <a:r>
                        <a:rPr lang="en-US" sz="2000" b="1" err="1">
                          <a:effectLst/>
                        </a:rPr>
                        <a:t>endTime</a:t>
                      </a:r>
                      <a:r>
                        <a:rPr lang="en-US" sz="2000" b="1" dirty="0">
                          <a:effectLst/>
                        </a:rPr>
                        <a:t>}</a:t>
                      </a:r>
                    </a:p>
                  </a:txBody>
                  <a:tcPr marL="62823" marR="62823" marT="31412" marB="31412"/>
                </a:tc>
                <a:tc>
                  <a:txBody>
                    <a:bodyPr/>
                    <a:lstStyle/>
                    <a:p>
                      <a:pPr algn="l" fontAlgn="base"/>
                      <a:r>
                        <a:rPr lang="en-US" sz="2000" b="1" dirty="0">
                          <a:effectLst/>
                        </a:rPr>
                        <a:t>symbol</a:t>
                      </a:r>
                      <a:r>
                        <a:rPr lang="en-US" sz="2000" dirty="0">
                          <a:effectLst/>
                        </a:rPr>
                        <a:t>: ID of the Product.(</a:t>
                      </a:r>
                      <a:r>
                        <a:rPr lang="en-US" sz="2000" i="1" dirty="0">
                          <a:effectLst/>
                        </a:rPr>
                        <a:t>String</a:t>
                      </a:r>
                      <a:r>
                        <a:rPr lang="en-US" sz="2000" dirty="0">
                          <a:effectLst/>
                        </a:rPr>
                        <a:t>)​</a:t>
                      </a:r>
                    </a:p>
                    <a:p>
                      <a:pPr lvl="0" algn="l">
                        <a:buNone/>
                      </a:pPr>
                      <a:r>
                        <a:rPr lang="en-US" sz="2000" b="1" dirty="0">
                          <a:effectLst/>
                        </a:rPr>
                        <a:t>resolution</a:t>
                      </a:r>
                      <a:r>
                        <a:rPr lang="en-US" sz="2000" dirty="0">
                          <a:effectLst/>
                        </a:rPr>
                        <a:t>: window length of the snapshot chart in seconds.(</a:t>
                      </a:r>
                      <a:r>
                        <a:rPr lang="en-US" sz="2000" i="1" dirty="0">
                          <a:effectLst/>
                        </a:rPr>
                        <a:t>Long)</a:t>
                      </a:r>
                    </a:p>
                    <a:p>
                      <a:pPr algn="l" fontAlgn="base"/>
                      <a:r>
                        <a:rPr lang="en-US" sz="2000" b="1" err="1">
                          <a:effectLst/>
                        </a:rPr>
                        <a:t>startTime</a:t>
                      </a:r>
                      <a:r>
                        <a:rPr lang="en-US" sz="2000" dirty="0">
                          <a:effectLst/>
                        </a:rPr>
                        <a:t>: query start time in epoch.(</a:t>
                      </a:r>
                      <a:r>
                        <a:rPr lang="en-US" sz="2000" i="1" dirty="0">
                          <a:effectLst/>
                        </a:rPr>
                        <a:t>Long)</a:t>
                      </a:r>
                    </a:p>
                    <a:p>
                      <a:pPr lvl="0" algn="l">
                        <a:buNone/>
                      </a:pPr>
                      <a:r>
                        <a:rPr lang="en-US" sz="2000" b="1" i="0" u="none" strike="noStrike" noProof="0" err="1">
                          <a:solidFill>
                            <a:srgbClr val="000000"/>
                          </a:solidFill>
                          <a:effectLst/>
                          <a:latin typeface="Calibri"/>
                        </a:rPr>
                        <a:t>endTime</a:t>
                      </a:r>
                      <a:r>
                        <a:rPr lang="en-US" sz="2000" b="0" i="0" u="none" strike="noStrike" noProof="0" dirty="0">
                          <a:solidFill>
                            <a:srgbClr val="000000"/>
                          </a:solidFill>
                          <a:effectLst/>
                          <a:latin typeface="Calibri"/>
                        </a:rPr>
                        <a:t>: query end time in epoch.(</a:t>
                      </a:r>
                      <a:r>
                        <a:rPr lang="en-US" sz="2000" b="0" i="1" u="none" strike="noStrike" noProof="0" dirty="0">
                          <a:solidFill>
                            <a:srgbClr val="000000"/>
                          </a:solidFill>
                          <a:effectLst/>
                          <a:latin typeface="Calibri"/>
                        </a:rPr>
                        <a:t>Long)</a:t>
                      </a:r>
                      <a:endParaRPr lang="en-US" sz="2000"/>
                    </a:p>
                  </a:txBody>
                  <a:tcPr marL="62823" marR="62823" marT="31412" marB="31412"/>
                </a:tc>
                <a:tc>
                  <a:txBody>
                    <a:bodyPr/>
                    <a:lstStyle/>
                    <a:p>
                      <a:pPr lvl="0" algn="l">
                        <a:lnSpc>
                          <a:spcPct val="100000"/>
                        </a:lnSpc>
                        <a:spcBef>
                          <a:spcPts val="0"/>
                        </a:spcBef>
                        <a:spcAft>
                          <a:spcPts val="0"/>
                        </a:spcAft>
                        <a:buNone/>
                      </a:pPr>
                      <a:r>
                        <a:rPr lang="en-US" sz="2000" b="1" i="0" u="none" strike="noStrike" noProof="0" dirty="0">
                          <a:solidFill>
                            <a:srgbClr val="000000"/>
                          </a:solidFill>
                          <a:effectLst/>
                          <a:latin typeface="Calibri"/>
                        </a:rPr>
                        <a:t>[Each Historical Snapshot price array has-]</a:t>
                      </a:r>
                      <a:endParaRPr lang="en-US" sz="2000" b="0" i="0" u="none" strike="noStrike" noProof="0" dirty="0">
                        <a:solidFill>
                          <a:srgbClr val="000000"/>
                        </a:solidFill>
                        <a:effectLst/>
                        <a:latin typeface="Calibri"/>
                      </a:endParaRPr>
                    </a:p>
                    <a:p>
                      <a:pPr lvl="0" algn="l">
                        <a:buNone/>
                      </a:pPr>
                      <a:endParaRPr lang="en-US" sz="2000" b="1" dirty="0">
                        <a:effectLst/>
                      </a:endParaRPr>
                    </a:p>
                    <a:p>
                      <a:pPr lvl="0" algn="l">
                        <a:buNone/>
                      </a:pPr>
                      <a:r>
                        <a:rPr lang="en-US" sz="2000" b="1" dirty="0">
                          <a:effectLst/>
                        </a:rPr>
                        <a:t>open</a:t>
                      </a:r>
                      <a:r>
                        <a:rPr lang="en-US" sz="2000" dirty="0">
                          <a:effectLst/>
                        </a:rPr>
                        <a:t>: open price of each data set(</a:t>
                      </a:r>
                      <a:r>
                        <a:rPr lang="en-US" sz="2000" i="1" dirty="0">
                          <a:effectLst/>
                        </a:rPr>
                        <a:t>Double</a:t>
                      </a:r>
                      <a:r>
                        <a:rPr lang="en-US" sz="2000" dirty="0">
                          <a:effectLst/>
                        </a:rPr>
                        <a:t>)</a:t>
                      </a:r>
                    </a:p>
                    <a:p>
                      <a:pPr lvl="0" algn="l">
                        <a:buNone/>
                      </a:pPr>
                      <a:r>
                        <a:rPr lang="en-US" sz="2000" b="1" dirty="0">
                          <a:effectLst/>
                        </a:rPr>
                        <a:t>close</a:t>
                      </a:r>
                      <a:r>
                        <a:rPr lang="en-US" sz="2000" dirty="0">
                          <a:effectLst/>
                        </a:rPr>
                        <a:t>: </a:t>
                      </a:r>
                      <a:r>
                        <a:rPr lang="en-US" sz="2000" b="0" i="0" u="none" strike="noStrike" noProof="0" dirty="0">
                          <a:solidFill>
                            <a:srgbClr val="000000"/>
                          </a:solidFill>
                          <a:effectLst/>
                          <a:latin typeface="Calibri"/>
                        </a:rPr>
                        <a:t>close price of each data set(</a:t>
                      </a:r>
                      <a:r>
                        <a:rPr lang="en-US" sz="2000" b="0" i="1" u="none" strike="noStrike" noProof="0" dirty="0">
                          <a:solidFill>
                            <a:srgbClr val="000000"/>
                          </a:solidFill>
                          <a:effectLst/>
                          <a:latin typeface="Calibri"/>
                        </a:rPr>
                        <a:t>Double</a:t>
                      </a:r>
                      <a:r>
                        <a:rPr lang="en-US" sz="2000" b="0" i="0" u="none" strike="noStrike" noProof="0" dirty="0">
                          <a:solidFill>
                            <a:srgbClr val="000000"/>
                          </a:solidFill>
                          <a:effectLst/>
                          <a:latin typeface="Calibri"/>
                        </a:rPr>
                        <a:t>)</a:t>
                      </a:r>
                    </a:p>
                    <a:p>
                      <a:pPr lvl="0" algn="l">
                        <a:buNone/>
                      </a:pPr>
                      <a:r>
                        <a:rPr lang="en-US" sz="2000" b="1" i="0" u="none" strike="noStrike" noProof="0" dirty="0">
                          <a:solidFill>
                            <a:srgbClr val="000000"/>
                          </a:solidFill>
                          <a:effectLst/>
                          <a:latin typeface="Calibri"/>
                        </a:rPr>
                        <a:t>high</a:t>
                      </a:r>
                      <a:r>
                        <a:rPr lang="en-US" sz="2000" b="0" i="0" u="none" strike="noStrike" noProof="0" dirty="0">
                          <a:solidFill>
                            <a:srgbClr val="000000"/>
                          </a:solidFill>
                          <a:effectLst/>
                          <a:latin typeface="Calibri"/>
                        </a:rPr>
                        <a:t>: high price of each data set(</a:t>
                      </a:r>
                      <a:r>
                        <a:rPr lang="en-US" sz="2000" b="0" i="1" u="none" strike="noStrike" noProof="0" dirty="0">
                          <a:solidFill>
                            <a:srgbClr val="000000"/>
                          </a:solidFill>
                          <a:effectLst/>
                          <a:latin typeface="Calibri"/>
                        </a:rPr>
                        <a:t>Double</a:t>
                      </a:r>
                      <a:r>
                        <a:rPr lang="en-US" sz="2000" b="0" i="0" u="none" strike="noStrike" noProof="0" dirty="0">
                          <a:solidFill>
                            <a:srgbClr val="000000"/>
                          </a:solidFill>
                          <a:effectLst/>
                          <a:latin typeface="Calibri"/>
                        </a:rPr>
                        <a:t>)</a:t>
                      </a:r>
                    </a:p>
                    <a:p>
                      <a:pPr lvl="0" algn="l">
                        <a:buNone/>
                      </a:pPr>
                      <a:r>
                        <a:rPr lang="en-US" sz="2000" b="1" i="0" u="none" strike="noStrike" noProof="0" dirty="0">
                          <a:solidFill>
                            <a:srgbClr val="000000"/>
                          </a:solidFill>
                          <a:effectLst/>
                          <a:latin typeface="Calibri"/>
                        </a:rPr>
                        <a:t>low</a:t>
                      </a:r>
                      <a:r>
                        <a:rPr lang="en-US" sz="2000" b="0" i="0" u="none" strike="noStrike" noProof="0" dirty="0">
                          <a:solidFill>
                            <a:srgbClr val="000000"/>
                          </a:solidFill>
                          <a:effectLst/>
                          <a:latin typeface="Calibri"/>
                        </a:rPr>
                        <a:t>: low price of each data set(</a:t>
                      </a:r>
                      <a:r>
                        <a:rPr lang="en-US" sz="2000" b="0" i="1" u="none" strike="noStrike" noProof="0" dirty="0">
                          <a:solidFill>
                            <a:srgbClr val="000000"/>
                          </a:solidFill>
                          <a:effectLst/>
                          <a:latin typeface="Calibri"/>
                        </a:rPr>
                        <a:t>Double</a:t>
                      </a:r>
                      <a:r>
                        <a:rPr lang="en-US" sz="2000" b="0" i="0" u="none" strike="noStrike" noProof="0" dirty="0">
                          <a:solidFill>
                            <a:srgbClr val="000000"/>
                          </a:solidFill>
                          <a:effectLst/>
                          <a:latin typeface="Calibri"/>
                        </a:rPr>
                        <a:t>)</a:t>
                      </a:r>
                    </a:p>
                    <a:p>
                      <a:pPr lvl="0" algn="l">
                        <a:buNone/>
                      </a:pPr>
                      <a:endParaRPr lang="en-US" sz="2000" b="0" i="0" u="none" strike="noStrike" noProof="0" dirty="0">
                        <a:solidFill>
                          <a:srgbClr val="000000"/>
                        </a:solidFill>
                        <a:effectLst/>
                        <a:latin typeface="Calibri"/>
                      </a:endParaRPr>
                    </a:p>
                  </a:txBody>
                  <a:tcPr marL="62823" marR="62823" marT="31412" marB="31412"/>
                </a:tc>
                <a:tc>
                  <a:txBody>
                    <a:bodyPr/>
                    <a:lstStyle/>
                    <a:p>
                      <a:pPr algn="l" fontAlgn="base"/>
                      <a:r>
                        <a:rPr lang="en-US" sz="2000" b="1" dirty="0">
                          <a:effectLst/>
                        </a:rPr>
                        <a:t>200</a:t>
                      </a:r>
                      <a:r>
                        <a:rPr lang="en-US" sz="2000" dirty="0">
                          <a:effectLst/>
                        </a:rPr>
                        <a:t>:successful​</a:t>
                      </a:r>
                    </a:p>
                    <a:p>
                      <a:pPr algn="l" fontAlgn="base"/>
                      <a:r>
                        <a:rPr lang="en-US" sz="2000" dirty="0">
                          <a:effectLst/>
                        </a:rPr>
                        <a:t>​</a:t>
                      </a:r>
                    </a:p>
                    <a:p>
                      <a:pPr algn="l" fontAlgn="base"/>
                      <a:r>
                        <a:rPr lang="en-US" sz="2000" b="1" dirty="0">
                          <a:effectLst/>
                        </a:rPr>
                        <a:t>40x</a:t>
                      </a:r>
                      <a:r>
                        <a:rPr lang="en-US" sz="2000" dirty="0">
                          <a:effectLst/>
                        </a:rPr>
                        <a:t>: parameter error/access denied/unauthorized​</a:t>
                      </a:r>
                    </a:p>
                    <a:p>
                      <a:pPr algn="l" fontAlgn="base"/>
                      <a:r>
                        <a:rPr lang="en-US" sz="2000" dirty="0">
                          <a:effectLst/>
                        </a:rPr>
                        <a:t>​</a:t>
                      </a:r>
                    </a:p>
                    <a:p>
                      <a:pPr algn="l" fontAlgn="base"/>
                      <a:r>
                        <a:rPr lang="en-US" sz="2000" b="1" dirty="0">
                          <a:effectLst/>
                        </a:rPr>
                        <a:t>500</a:t>
                      </a:r>
                      <a:r>
                        <a:rPr lang="en-US" sz="2000" dirty="0">
                          <a:effectLst/>
                        </a:rPr>
                        <a:t>:server error​</a:t>
                      </a:r>
                    </a:p>
                    <a:p>
                      <a:pPr algn="l" fontAlgn="base"/>
                      <a:r>
                        <a:rPr lang="en-US" sz="2000" dirty="0">
                          <a:effectLst/>
                        </a:rPr>
                        <a:t>​</a:t>
                      </a:r>
                    </a:p>
                    <a:p>
                      <a:pPr algn="l" fontAlgn="base"/>
                      <a:r>
                        <a:rPr lang="en-US" sz="2000" dirty="0">
                          <a:effectLst/>
                        </a:rPr>
                        <a:t>​</a:t>
                      </a:r>
                      <a:endParaRPr lang="en-US" sz="2000" b="0" i="0">
                        <a:solidFill>
                          <a:srgbClr val="000000"/>
                        </a:solidFill>
                        <a:effectLst/>
                      </a:endParaRPr>
                    </a:p>
                  </a:txBody>
                  <a:tcPr marL="62823" marR="62823" marT="31412" marB="31412"/>
                </a:tc>
                <a:extLst>
                  <a:ext uri="{0D108BD9-81ED-4DB2-BD59-A6C34878D82A}">
                    <a16:rowId xmlns:a16="http://schemas.microsoft.com/office/drawing/2014/main" val="3661416311"/>
                  </a:ext>
                </a:extLst>
              </a:tr>
            </a:tbl>
          </a:graphicData>
        </a:graphic>
      </p:graphicFrame>
    </p:spTree>
    <p:extLst>
      <p:ext uri="{BB962C8B-B14F-4D97-AF65-F5344CB8AC3E}">
        <p14:creationId xmlns:p14="http://schemas.microsoft.com/office/powerpoint/2010/main" val="56253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B96FB-39FA-D499-9326-19AD24EF4503}"/>
              </a:ext>
            </a:extLst>
          </p:cNvPr>
          <p:cNvSpPr>
            <a:spLocks noGrp="1"/>
          </p:cNvSpPr>
          <p:nvPr>
            <p:ph type="title"/>
          </p:nvPr>
        </p:nvSpPr>
        <p:spPr>
          <a:xfrm>
            <a:off x="7531610" y="365125"/>
            <a:ext cx="3822189" cy="1899912"/>
          </a:xfrm>
        </p:spPr>
        <p:txBody>
          <a:bodyPr>
            <a:normAutofit/>
          </a:bodyPr>
          <a:lstStyle/>
          <a:p>
            <a:r>
              <a:rPr lang="en-US" sz="2000" b="1" dirty="0">
                <a:solidFill>
                  <a:srgbClr val="4A4548"/>
                </a:solidFill>
                <a:latin typeface="+mn-lt"/>
                <a:ea typeface="+mn-lt"/>
                <a:cs typeface="+mn-lt"/>
              </a:rPr>
              <a:t>Data Models</a:t>
            </a:r>
          </a:p>
        </p:txBody>
      </p:sp>
      <p:pic>
        <p:nvPicPr>
          <p:cNvPr id="5" name="Picture 4" descr="Abstract blurred public library with bookshelves">
            <a:extLst>
              <a:ext uri="{FF2B5EF4-FFF2-40B4-BE49-F238E27FC236}">
                <a16:creationId xmlns:a16="http://schemas.microsoft.com/office/drawing/2014/main" id="{AD8CD3E7-CF57-09A3-C803-D1B11EC374E8}"/>
              </a:ext>
            </a:extLst>
          </p:cNvPr>
          <p:cNvPicPr>
            <a:picLocks noChangeAspect="1"/>
          </p:cNvPicPr>
          <p:nvPr/>
        </p:nvPicPr>
        <p:blipFill rotWithShape="1">
          <a:blip r:embed="rId2"/>
          <a:srcRect l="5284" r="27208" b="4"/>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0CB21A15-C2DE-239B-DAFB-E6045517AD36}"/>
              </a:ext>
            </a:extLst>
          </p:cNvPr>
          <p:cNvSpPr>
            <a:spLocks noGrp="1"/>
          </p:cNvSpPr>
          <p:nvPr>
            <p:ph idx="1"/>
          </p:nvPr>
        </p:nvSpPr>
        <p:spPr>
          <a:xfrm>
            <a:off x="7433287" y="2741459"/>
            <a:ext cx="3822189" cy="3742762"/>
          </a:xfrm>
        </p:spPr>
        <p:txBody>
          <a:bodyPr vert="horz" lIns="91440" tIns="45720" rIns="91440" bIns="45720" rtlCol="0" anchor="t">
            <a:normAutofit/>
          </a:bodyPr>
          <a:lstStyle/>
          <a:p>
            <a:pPr marL="457200" indent="-457200">
              <a:buAutoNum type="arabicPeriod"/>
            </a:pPr>
            <a:r>
              <a:rPr lang="en-US" sz="2000" dirty="0">
                <a:cs typeface="Calibri" panose="020F0502020204030204"/>
              </a:rPr>
              <a:t>Product, order  and execution.</a:t>
            </a:r>
          </a:p>
          <a:p>
            <a:pPr marL="457200" indent="-457200">
              <a:buAutoNum type="arabicPeriod"/>
            </a:pPr>
            <a:r>
              <a:rPr lang="en-US" sz="2000" dirty="0">
                <a:cs typeface="Calibri" panose="020F0502020204030204"/>
              </a:rPr>
              <a:t>Order book.</a:t>
            </a:r>
          </a:p>
          <a:p>
            <a:pPr marL="457200" indent="-457200">
              <a:buAutoNum type="arabicPeriod"/>
            </a:pPr>
            <a:r>
              <a:rPr lang="en-US" sz="2000" dirty="0">
                <a:cs typeface="Calibri" panose="020F0502020204030204"/>
              </a:rPr>
              <a:t>Historical snapshot chart.</a:t>
            </a:r>
          </a:p>
          <a:p>
            <a:pPr marL="457200" indent="-457200">
              <a:buAutoNum type="arabicPeriod"/>
            </a:pPr>
            <a:endParaRPr lang="en-US" sz="2000" dirty="0">
              <a:cs typeface="Calibri" panose="020F0502020204030204"/>
            </a:endParaRPr>
          </a:p>
        </p:txBody>
      </p:sp>
    </p:spTree>
    <p:extLst>
      <p:ext uri="{BB962C8B-B14F-4D97-AF65-F5344CB8AC3E}">
        <p14:creationId xmlns:p14="http://schemas.microsoft.com/office/powerpoint/2010/main" val="459137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859E89-B85F-A320-EBE3-74D591479DAE}"/>
              </a:ext>
            </a:extLst>
          </p:cNvPr>
          <p:cNvSpPr/>
          <p:nvPr/>
        </p:nvSpPr>
        <p:spPr>
          <a:xfrm>
            <a:off x="4252452" y="417871"/>
            <a:ext cx="2839064" cy="5592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D6D8974-2E2A-881D-E95E-28B00D9FEAC7}"/>
              </a:ext>
            </a:extLst>
          </p:cNvPr>
          <p:cNvCxnSpPr/>
          <p:nvPr/>
        </p:nvCxnSpPr>
        <p:spPr>
          <a:xfrm>
            <a:off x="4249994" y="820993"/>
            <a:ext cx="2843980" cy="1720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F201843-3DC6-C836-E176-840DBDCA25C9}"/>
              </a:ext>
            </a:extLst>
          </p:cNvPr>
          <p:cNvSpPr txBox="1"/>
          <p:nvPr/>
        </p:nvSpPr>
        <p:spPr>
          <a:xfrm>
            <a:off x="8541773" y="639097"/>
            <a:ext cx="2249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Order</a:t>
            </a:r>
            <a:endParaRPr lang="en-US" dirty="0"/>
          </a:p>
        </p:txBody>
      </p:sp>
      <p:sp>
        <p:nvSpPr>
          <p:cNvPr id="7" name="Rectangle 6">
            <a:extLst>
              <a:ext uri="{FF2B5EF4-FFF2-40B4-BE49-F238E27FC236}">
                <a16:creationId xmlns:a16="http://schemas.microsoft.com/office/drawing/2014/main" id="{11909DDA-6791-3DD0-611E-3965DE1E0393}"/>
              </a:ext>
            </a:extLst>
          </p:cNvPr>
          <p:cNvSpPr/>
          <p:nvPr/>
        </p:nvSpPr>
        <p:spPr>
          <a:xfrm>
            <a:off x="491612" y="380998"/>
            <a:ext cx="2839064" cy="5518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D0E497-4C99-49BA-A6C6-934B3030F4F1}"/>
              </a:ext>
            </a:extLst>
          </p:cNvPr>
          <p:cNvSpPr/>
          <p:nvPr/>
        </p:nvSpPr>
        <p:spPr>
          <a:xfrm>
            <a:off x="8050161" y="417870"/>
            <a:ext cx="2839064" cy="5592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Calibri"/>
              </a:rPr>
              <a:t>productID: int</a:t>
            </a:r>
            <a:endParaRPr lang="en-US"/>
          </a:p>
        </p:txBody>
      </p:sp>
      <p:cxnSp>
        <p:nvCxnSpPr>
          <p:cNvPr id="2" name="Straight Arrow Connector 1">
            <a:extLst>
              <a:ext uri="{FF2B5EF4-FFF2-40B4-BE49-F238E27FC236}">
                <a16:creationId xmlns:a16="http://schemas.microsoft.com/office/drawing/2014/main" id="{1A6E7D63-814E-3E40-0057-824F2676A1D6}"/>
              </a:ext>
            </a:extLst>
          </p:cNvPr>
          <p:cNvCxnSpPr>
            <a:cxnSpLocks/>
          </p:cNvCxnSpPr>
          <p:nvPr/>
        </p:nvCxnSpPr>
        <p:spPr>
          <a:xfrm>
            <a:off x="8047704" y="820993"/>
            <a:ext cx="2843980" cy="1720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2608709A-B955-36F9-5993-0BECF46227D7}"/>
              </a:ext>
            </a:extLst>
          </p:cNvPr>
          <p:cNvCxnSpPr>
            <a:cxnSpLocks/>
          </p:cNvCxnSpPr>
          <p:nvPr/>
        </p:nvCxnSpPr>
        <p:spPr>
          <a:xfrm>
            <a:off x="489155" y="747250"/>
            <a:ext cx="2843980" cy="1720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B0D11E-7D71-611D-0E30-041CF4F60A4D}"/>
              </a:ext>
            </a:extLst>
          </p:cNvPr>
          <p:cNvSpPr txBox="1"/>
          <p:nvPr/>
        </p:nvSpPr>
        <p:spPr>
          <a:xfrm>
            <a:off x="823451" y="381000"/>
            <a:ext cx="2163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Product</a:t>
            </a:r>
            <a:endParaRPr lang="en-US" dirty="0"/>
          </a:p>
        </p:txBody>
      </p:sp>
      <p:sp>
        <p:nvSpPr>
          <p:cNvPr id="10" name="TextBox 9">
            <a:extLst>
              <a:ext uri="{FF2B5EF4-FFF2-40B4-BE49-F238E27FC236}">
                <a16:creationId xmlns:a16="http://schemas.microsoft.com/office/drawing/2014/main" id="{89235E59-CC12-47D5-E411-9C81E0AB91EC}"/>
              </a:ext>
            </a:extLst>
          </p:cNvPr>
          <p:cNvSpPr txBox="1"/>
          <p:nvPr/>
        </p:nvSpPr>
        <p:spPr>
          <a:xfrm>
            <a:off x="4461386" y="454741"/>
            <a:ext cx="2163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Order</a:t>
            </a:r>
            <a:endParaRPr lang="en-US" dirty="0"/>
          </a:p>
        </p:txBody>
      </p:sp>
      <p:sp>
        <p:nvSpPr>
          <p:cNvPr id="11" name="TextBox 10">
            <a:extLst>
              <a:ext uri="{FF2B5EF4-FFF2-40B4-BE49-F238E27FC236}">
                <a16:creationId xmlns:a16="http://schemas.microsoft.com/office/drawing/2014/main" id="{3F04F901-0702-98B4-944B-F1D49A5A0098}"/>
              </a:ext>
            </a:extLst>
          </p:cNvPr>
          <p:cNvSpPr txBox="1"/>
          <p:nvPr/>
        </p:nvSpPr>
        <p:spPr>
          <a:xfrm>
            <a:off x="8295967" y="454741"/>
            <a:ext cx="2163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Execution</a:t>
            </a:r>
            <a:endParaRPr lang="en-US" dirty="0"/>
          </a:p>
        </p:txBody>
      </p:sp>
      <p:sp>
        <p:nvSpPr>
          <p:cNvPr id="12" name="TextBox 11">
            <a:extLst>
              <a:ext uri="{FF2B5EF4-FFF2-40B4-BE49-F238E27FC236}">
                <a16:creationId xmlns:a16="http://schemas.microsoft.com/office/drawing/2014/main" id="{55AE6B86-4B91-2779-3CCF-2CB6FA732D7E}"/>
              </a:ext>
            </a:extLst>
          </p:cNvPr>
          <p:cNvSpPr txBox="1"/>
          <p:nvPr/>
        </p:nvSpPr>
        <p:spPr>
          <a:xfrm>
            <a:off x="712838" y="934064"/>
            <a:ext cx="256867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err="1">
                <a:cs typeface="Calibri" panose="020F0502020204030204"/>
              </a:rPr>
              <a:t>productID</a:t>
            </a:r>
            <a:r>
              <a:rPr lang="en-US" sz="1400" dirty="0">
                <a:cs typeface="Calibri" panose="020F0502020204030204"/>
              </a:rPr>
              <a:t>: int</a:t>
            </a:r>
          </a:p>
          <a:p>
            <a:pPr marL="285750" indent="-285750">
              <a:buFont typeface="Arial"/>
              <a:buChar char="•"/>
            </a:pPr>
            <a:r>
              <a:rPr lang="en-US" sz="1400" dirty="0">
                <a:cs typeface="Calibri" panose="020F0502020204030204"/>
              </a:rPr>
              <a:t>symbol: type</a:t>
            </a:r>
          </a:p>
          <a:p>
            <a:pPr marL="285750" indent="-285750">
              <a:buFont typeface="Arial"/>
              <a:buChar char="•"/>
            </a:pPr>
            <a:r>
              <a:rPr lang="en-US" sz="1400" err="1">
                <a:cs typeface="Calibri" panose="020F0502020204030204"/>
              </a:rPr>
              <a:t>lotSize</a:t>
            </a:r>
            <a:r>
              <a:rPr lang="en-US" sz="1400" dirty="0">
                <a:cs typeface="Calibri" panose="020F0502020204030204"/>
              </a:rPr>
              <a:t>: int</a:t>
            </a:r>
          </a:p>
          <a:p>
            <a:pPr marL="285750" indent="-285750">
              <a:buFont typeface="Arial"/>
              <a:buChar char="•"/>
            </a:pPr>
            <a:r>
              <a:rPr lang="en-US" sz="1400" err="1">
                <a:cs typeface="Calibri" panose="020F0502020204030204"/>
              </a:rPr>
              <a:t>tickSize</a:t>
            </a:r>
            <a:r>
              <a:rPr lang="en-US" sz="1400" dirty="0">
                <a:cs typeface="Calibri" panose="020F0502020204030204"/>
              </a:rPr>
              <a:t>: decimal</a:t>
            </a:r>
          </a:p>
          <a:p>
            <a:pPr marL="285750" indent="-285750">
              <a:buFont typeface="Arial"/>
              <a:buChar char="•"/>
            </a:pPr>
            <a:r>
              <a:rPr lang="en-US" sz="1400" err="1">
                <a:cs typeface="Calibri" panose="020F0502020204030204"/>
              </a:rPr>
              <a:t>quoteCurrency</a:t>
            </a:r>
            <a:r>
              <a:rPr lang="en-US" sz="1400" dirty="0">
                <a:cs typeface="Calibri" panose="020F0502020204030204"/>
              </a:rPr>
              <a:t>: Currency</a:t>
            </a:r>
          </a:p>
          <a:p>
            <a:pPr marL="285750" indent="-285750">
              <a:buFont typeface="Arial"/>
              <a:buChar char="•"/>
            </a:pPr>
            <a:r>
              <a:rPr lang="en-US" sz="1400" err="1">
                <a:cs typeface="Calibri" panose="020F0502020204030204"/>
              </a:rPr>
              <a:t>settleCurrency</a:t>
            </a:r>
            <a:r>
              <a:rPr lang="en-US" sz="1400" dirty="0">
                <a:cs typeface="Calibri" panose="020F0502020204030204"/>
              </a:rPr>
              <a:t>:  Currency</a:t>
            </a:r>
          </a:p>
          <a:p>
            <a:pPr marL="285750" indent="-285750">
              <a:buFont typeface="Arial"/>
              <a:buChar char="•"/>
            </a:pPr>
            <a:r>
              <a:rPr lang="en-US" sz="1400" dirty="0">
                <a:cs typeface="Calibri" panose="020F0502020204030204"/>
              </a:rPr>
              <a:t>description: string</a:t>
            </a:r>
          </a:p>
          <a:p>
            <a:pPr marL="285750" indent="-285750">
              <a:buFont typeface="Arial"/>
              <a:buChar char="•"/>
            </a:pPr>
            <a:r>
              <a:rPr lang="en-US" sz="1400" dirty="0">
                <a:cs typeface="Calibri" panose="020F0502020204030204"/>
              </a:rPr>
              <a:t>field: type</a:t>
            </a:r>
          </a:p>
        </p:txBody>
      </p:sp>
      <p:sp>
        <p:nvSpPr>
          <p:cNvPr id="13" name="TextBox 12">
            <a:extLst>
              <a:ext uri="{FF2B5EF4-FFF2-40B4-BE49-F238E27FC236}">
                <a16:creationId xmlns:a16="http://schemas.microsoft.com/office/drawing/2014/main" id="{8C1EED70-0A45-4046-7156-3597B5812A26}"/>
              </a:ext>
            </a:extLst>
          </p:cNvPr>
          <p:cNvSpPr txBox="1"/>
          <p:nvPr/>
        </p:nvSpPr>
        <p:spPr>
          <a:xfrm>
            <a:off x="4424515" y="1007805"/>
            <a:ext cx="256867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err="1">
                <a:cs typeface="Calibri" panose="020F0502020204030204"/>
              </a:rPr>
              <a:t>orderID</a:t>
            </a:r>
            <a:r>
              <a:rPr lang="en-US" sz="1400" dirty="0">
                <a:cs typeface="Calibri" panose="020F0502020204030204"/>
              </a:rPr>
              <a:t>: UUID</a:t>
            </a:r>
          </a:p>
          <a:p>
            <a:pPr marL="285750" indent="-285750">
              <a:buFont typeface="Arial"/>
              <a:buChar char="•"/>
            </a:pPr>
            <a:r>
              <a:rPr lang="en-US" sz="1400" err="1">
                <a:cs typeface="Calibri" panose="020F0502020204030204"/>
              </a:rPr>
              <a:t>productID</a:t>
            </a:r>
            <a:r>
              <a:rPr lang="en-US" sz="1400" dirty="0">
                <a:cs typeface="Calibri" panose="020F0502020204030204"/>
              </a:rPr>
              <a:t>: int</a:t>
            </a:r>
          </a:p>
          <a:p>
            <a:pPr marL="285750" indent="-285750">
              <a:buFont typeface="Arial"/>
              <a:buChar char="•"/>
            </a:pPr>
            <a:r>
              <a:rPr lang="en-US" sz="1400" dirty="0">
                <a:cs typeface="Calibri" panose="020F0502020204030204"/>
              </a:rPr>
              <a:t>price: long</a:t>
            </a:r>
          </a:p>
          <a:p>
            <a:pPr marL="285750" indent="-285750">
              <a:buFont typeface="Arial"/>
              <a:buChar char="•"/>
            </a:pPr>
            <a:r>
              <a:rPr lang="en-US" sz="1400" dirty="0">
                <a:cs typeface="Calibri" panose="020F0502020204030204"/>
              </a:rPr>
              <a:t>quantity: long</a:t>
            </a:r>
          </a:p>
          <a:p>
            <a:pPr marL="285750" indent="-285750">
              <a:buFont typeface="Arial"/>
              <a:buChar char="•"/>
            </a:pPr>
            <a:r>
              <a:rPr lang="en-US" sz="1400" dirty="0">
                <a:cs typeface="Calibri" panose="020F0502020204030204"/>
              </a:rPr>
              <a:t>side: side</a:t>
            </a:r>
          </a:p>
          <a:p>
            <a:pPr marL="285750" indent="-285750">
              <a:buFont typeface="Arial"/>
              <a:buChar char="•"/>
            </a:pPr>
            <a:r>
              <a:rPr lang="en-US" sz="1400" dirty="0" err="1">
                <a:cs typeface="Calibri" panose="020F0502020204030204"/>
              </a:rPr>
              <a:t>orderStatus</a:t>
            </a:r>
            <a:r>
              <a:rPr lang="en-US" sz="1400" dirty="0">
                <a:cs typeface="Calibri" panose="020F0502020204030204"/>
              </a:rPr>
              <a:t>: </a:t>
            </a:r>
            <a:r>
              <a:rPr lang="en-US" sz="1400" dirty="0" err="1">
                <a:cs typeface="Calibri" panose="020F0502020204030204"/>
              </a:rPr>
              <a:t>OrderStatus</a:t>
            </a:r>
            <a:endParaRPr lang="en-US" sz="1400">
              <a:cs typeface="Calibri" panose="020F0502020204030204"/>
            </a:endParaRPr>
          </a:p>
          <a:p>
            <a:pPr marL="285750" indent="-285750">
              <a:buFont typeface="Arial"/>
              <a:buChar char="•"/>
            </a:pPr>
            <a:r>
              <a:rPr lang="en-US" sz="1400" dirty="0" err="1">
                <a:cs typeface="Calibri" panose="020F0502020204030204"/>
              </a:rPr>
              <a:t>orderType</a:t>
            </a:r>
            <a:r>
              <a:rPr lang="en-US" sz="1400" dirty="0">
                <a:cs typeface="Calibri" panose="020F0502020204030204"/>
              </a:rPr>
              <a:t>: </a:t>
            </a:r>
            <a:r>
              <a:rPr lang="en-US" sz="1400" dirty="0" err="1">
                <a:cs typeface="Calibri" panose="020F0502020204030204"/>
              </a:rPr>
              <a:t>OrderType</a:t>
            </a:r>
            <a:endParaRPr lang="en-US" sz="1400">
              <a:cs typeface="Calibri" panose="020F0502020204030204"/>
            </a:endParaRPr>
          </a:p>
          <a:p>
            <a:pPr marL="285750" indent="-285750">
              <a:buFont typeface="Arial"/>
              <a:buChar char="•"/>
            </a:pPr>
            <a:r>
              <a:rPr lang="en-US" sz="1400" dirty="0" err="1">
                <a:cs typeface="Calibri" panose="020F0502020204030204"/>
              </a:rPr>
              <a:t>timeInForce</a:t>
            </a:r>
            <a:r>
              <a:rPr lang="en-US" sz="1400" dirty="0">
                <a:cs typeface="Calibri" panose="020F0502020204030204"/>
              </a:rPr>
              <a:t>: </a:t>
            </a:r>
            <a:r>
              <a:rPr lang="en-US" sz="1400" dirty="0" err="1">
                <a:cs typeface="Calibri" panose="020F0502020204030204"/>
              </a:rPr>
              <a:t>TimeInForce</a:t>
            </a:r>
            <a:endParaRPr lang="en-US" dirty="0" err="1"/>
          </a:p>
          <a:p>
            <a:pPr marL="285750" indent="-285750">
              <a:buFont typeface="Arial"/>
              <a:buChar char="•"/>
            </a:pPr>
            <a:r>
              <a:rPr lang="en-US" sz="1400" dirty="0">
                <a:cs typeface="Calibri" panose="020F0502020204030204"/>
              </a:rPr>
              <a:t>symbol: long</a:t>
            </a:r>
          </a:p>
          <a:p>
            <a:pPr marL="285750" indent="-285750">
              <a:buFont typeface="Arial"/>
              <a:buChar char="•"/>
            </a:pPr>
            <a:r>
              <a:rPr lang="en-US" sz="1400" dirty="0" err="1">
                <a:cs typeface="Calibri" panose="020F0502020204030204"/>
              </a:rPr>
              <a:t>userID</a:t>
            </a:r>
            <a:r>
              <a:rPr lang="en-US" sz="1400" dirty="0">
                <a:cs typeface="Calibri" panose="020F0502020204030204"/>
              </a:rPr>
              <a:t>: long</a:t>
            </a:r>
          </a:p>
          <a:p>
            <a:pPr marL="285750" indent="-285750">
              <a:buFont typeface="Arial"/>
              <a:buChar char="•"/>
            </a:pPr>
            <a:r>
              <a:rPr lang="en-US" sz="1400" dirty="0" err="1">
                <a:cs typeface="Calibri" panose="020F0502020204030204"/>
              </a:rPr>
              <a:t>clientOrderID</a:t>
            </a:r>
            <a:r>
              <a:rPr lang="en-US" sz="1400" dirty="0">
                <a:cs typeface="Calibri" panose="020F0502020204030204"/>
              </a:rPr>
              <a:t>: string</a:t>
            </a:r>
          </a:p>
          <a:p>
            <a:pPr marL="285750" indent="-285750">
              <a:buFont typeface="Arial"/>
              <a:buChar char="•"/>
            </a:pPr>
            <a:r>
              <a:rPr lang="en-US" sz="1400" dirty="0" err="1">
                <a:cs typeface="Calibri" panose="020F0502020204030204"/>
              </a:rPr>
              <a:t>digitalColleagueID:string</a:t>
            </a:r>
            <a:endParaRPr lang="en-US" sz="1400">
              <a:cs typeface="Calibri" panose="020F0502020204030204"/>
            </a:endParaRPr>
          </a:p>
          <a:p>
            <a:pPr marL="285750" indent="-285750">
              <a:buFont typeface="Arial"/>
              <a:buChar char="•"/>
            </a:pPr>
            <a:r>
              <a:rPr lang="en-US" sz="1400" dirty="0" err="1">
                <a:cs typeface="Calibri" panose="020F0502020204030204"/>
              </a:rPr>
              <a:t>accountID</a:t>
            </a:r>
            <a:r>
              <a:rPr lang="en-US" sz="1400" dirty="0">
                <a:cs typeface="Calibri" panose="020F0502020204030204"/>
              </a:rPr>
              <a:t>: long</a:t>
            </a:r>
          </a:p>
          <a:p>
            <a:pPr marL="285750" indent="-285750">
              <a:buFont typeface="Arial"/>
              <a:buChar char="•"/>
            </a:pPr>
            <a:r>
              <a:rPr lang="en-US" sz="1400" dirty="0" err="1">
                <a:cs typeface="Calibri" panose="020F0502020204030204"/>
              </a:rPr>
              <a:t>entryTime</a:t>
            </a:r>
            <a:r>
              <a:rPr lang="en-US" sz="1400" dirty="0">
                <a:cs typeface="Calibri" panose="020F0502020204030204"/>
              </a:rPr>
              <a:t>: long</a:t>
            </a:r>
          </a:p>
          <a:p>
            <a:pPr marL="285750" indent="-285750">
              <a:buFont typeface="Arial"/>
              <a:buChar char="•"/>
            </a:pPr>
            <a:r>
              <a:rPr lang="en-US" sz="1400" dirty="0" err="1">
                <a:cs typeface="Calibri" panose="020F0502020204030204"/>
              </a:rPr>
              <a:t>transactionTIme</a:t>
            </a:r>
            <a:r>
              <a:rPr lang="en-US" sz="1400" dirty="0">
                <a:cs typeface="Calibri" panose="020F0502020204030204"/>
              </a:rPr>
              <a:t>:  long</a:t>
            </a:r>
          </a:p>
          <a:p>
            <a:endParaRPr lang="en-US" sz="1400" dirty="0">
              <a:cs typeface="Calibri" panose="020F0502020204030204"/>
            </a:endParaRPr>
          </a:p>
        </p:txBody>
      </p:sp>
      <p:sp>
        <p:nvSpPr>
          <p:cNvPr id="14" name="TextBox 13">
            <a:extLst>
              <a:ext uri="{FF2B5EF4-FFF2-40B4-BE49-F238E27FC236}">
                <a16:creationId xmlns:a16="http://schemas.microsoft.com/office/drawing/2014/main" id="{11869CD2-F766-8146-01C8-30C46F035D26}"/>
              </a:ext>
            </a:extLst>
          </p:cNvPr>
          <p:cNvSpPr txBox="1"/>
          <p:nvPr/>
        </p:nvSpPr>
        <p:spPr>
          <a:xfrm>
            <a:off x="8185353" y="983223"/>
            <a:ext cx="256867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err="1">
                <a:cs typeface="Calibri" panose="020F0502020204030204"/>
              </a:rPr>
              <a:t>execID</a:t>
            </a:r>
            <a:r>
              <a:rPr lang="en-US" sz="1400" dirty="0">
                <a:cs typeface="Calibri" panose="020F0502020204030204"/>
              </a:rPr>
              <a:t>: UUID</a:t>
            </a:r>
            <a:endParaRPr lang="en-US" dirty="0"/>
          </a:p>
          <a:p>
            <a:pPr marL="285750" indent="-285750">
              <a:buFont typeface="Arial"/>
              <a:buChar char="•"/>
            </a:pPr>
            <a:r>
              <a:rPr lang="en-US" sz="1400" dirty="0" err="1">
                <a:cs typeface="Calibri" panose="020F0502020204030204"/>
              </a:rPr>
              <a:t>orderID</a:t>
            </a:r>
            <a:r>
              <a:rPr lang="en-US" sz="1400" dirty="0">
                <a:cs typeface="Calibri" panose="020F0502020204030204"/>
              </a:rPr>
              <a:t>: UUID</a:t>
            </a:r>
          </a:p>
          <a:p>
            <a:pPr marL="285750" indent="-285750">
              <a:buFont typeface="Arial"/>
              <a:buChar char="•"/>
            </a:pPr>
            <a:r>
              <a:rPr lang="en-US" sz="1400" dirty="0">
                <a:cs typeface="Calibri" panose="020F0502020204030204"/>
              </a:rPr>
              <a:t>price: long</a:t>
            </a:r>
          </a:p>
          <a:p>
            <a:pPr marL="285750" indent="-285750">
              <a:buFont typeface="Arial"/>
              <a:buChar char="•"/>
            </a:pPr>
            <a:r>
              <a:rPr lang="en-US" sz="1400" dirty="0">
                <a:cs typeface="Calibri" panose="020F0502020204030204"/>
              </a:rPr>
              <a:t>quantity: long</a:t>
            </a:r>
          </a:p>
          <a:p>
            <a:pPr marL="285750" indent="-285750">
              <a:buFont typeface="Arial"/>
              <a:buChar char="•"/>
            </a:pPr>
            <a:r>
              <a:rPr lang="en-US" sz="1400" dirty="0">
                <a:cs typeface="Calibri" panose="020F0502020204030204"/>
              </a:rPr>
              <a:t>side: side</a:t>
            </a:r>
          </a:p>
          <a:p>
            <a:pPr marL="285750" indent="-285750">
              <a:buFont typeface="Arial"/>
              <a:buChar char="•"/>
            </a:pPr>
            <a:r>
              <a:rPr lang="en-US" sz="1400" dirty="0" err="1">
                <a:cs typeface="Calibri" panose="020F0502020204030204"/>
              </a:rPr>
              <a:t>orderStatus</a:t>
            </a:r>
            <a:r>
              <a:rPr lang="en-US" sz="1400" dirty="0">
                <a:cs typeface="Calibri" panose="020F0502020204030204"/>
              </a:rPr>
              <a:t>: </a:t>
            </a:r>
            <a:r>
              <a:rPr lang="en-US" sz="1400" dirty="0" err="1">
                <a:cs typeface="Calibri" panose="020F0502020204030204"/>
              </a:rPr>
              <a:t>OrderStatus</a:t>
            </a:r>
            <a:endParaRPr lang="en-US" sz="1400" dirty="0">
              <a:cs typeface="Calibri" panose="020F0502020204030204"/>
            </a:endParaRPr>
          </a:p>
          <a:p>
            <a:pPr marL="285750" indent="-285750">
              <a:buFont typeface="Arial"/>
              <a:buChar char="•"/>
            </a:pPr>
            <a:r>
              <a:rPr lang="en-US" sz="1400" dirty="0" err="1">
                <a:cs typeface="Calibri" panose="020F0502020204030204"/>
              </a:rPr>
              <a:t>orderType</a:t>
            </a:r>
            <a:r>
              <a:rPr lang="en-US" sz="1400" dirty="0">
                <a:cs typeface="Calibri" panose="020F0502020204030204"/>
              </a:rPr>
              <a:t>: </a:t>
            </a:r>
            <a:r>
              <a:rPr lang="en-US" sz="1400" dirty="0" err="1">
                <a:cs typeface="Calibri" panose="020F0502020204030204"/>
              </a:rPr>
              <a:t>OrderType</a:t>
            </a:r>
            <a:endParaRPr lang="en-US" sz="1400" dirty="0">
              <a:cs typeface="Calibri" panose="020F0502020204030204"/>
            </a:endParaRPr>
          </a:p>
          <a:p>
            <a:pPr marL="285750" indent="-285750">
              <a:buFont typeface="Arial"/>
              <a:buChar char="•"/>
            </a:pPr>
            <a:r>
              <a:rPr lang="en-US" sz="1400" dirty="0">
                <a:cs typeface="Calibri" panose="020F0502020204030204"/>
              </a:rPr>
              <a:t>symbol: Long</a:t>
            </a:r>
            <a:endParaRPr lang="en-US" dirty="0" err="1"/>
          </a:p>
          <a:p>
            <a:pPr marL="285750" indent="-285750">
              <a:buFont typeface="Arial"/>
              <a:buChar char="•"/>
            </a:pPr>
            <a:r>
              <a:rPr lang="en-US" sz="1400" dirty="0" err="1">
                <a:cs typeface="Calibri" panose="020F0502020204030204"/>
              </a:rPr>
              <a:t>userID</a:t>
            </a:r>
            <a:r>
              <a:rPr lang="en-US" sz="1400" dirty="0">
                <a:cs typeface="Calibri" panose="020F0502020204030204"/>
              </a:rPr>
              <a:t>: long</a:t>
            </a:r>
          </a:p>
          <a:p>
            <a:pPr marL="285750" indent="-285750">
              <a:buFont typeface="Arial"/>
              <a:buChar char="•"/>
            </a:pPr>
            <a:r>
              <a:rPr lang="en-US" sz="1400" dirty="0" err="1">
                <a:cs typeface="Calibri" panose="020F0502020204030204"/>
              </a:rPr>
              <a:t>userID</a:t>
            </a:r>
            <a:r>
              <a:rPr lang="en-US" sz="1400" dirty="0">
                <a:cs typeface="Calibri" panose="020F0502020204030204"/>
              </a:rPr>
              <a:t>: long</a:t>
            </a:r>
          </a:p>
          <a:p>
            <a:pPr marL="285750" indent="-285750">
              <a:buFont typeface="Arial"/>
              <a:buChar char="•"/>
            </a:pPr>
            <a:r>
              <a:rPr lang="en-US" sz="1400" dirty="0" err="1">
                <a:cs typeface="Calibri" panose="020F0502020204030204"/>
              </a:rPr>
              <a:t>feeCurrency</a:t>
            </a:r>
            <a:r>
              <a:rPr lang="en-US" sz="1400" dirty="0">
                <a:cs typeface="Calibri" panose="020F0502020204030204"/>
              </a:rPr>
              <a:t>: Currency</a:t>
            </a:r>
          </a:p>
          <a:p>
            <a:pPr marL="285750" indent="-285750">
              <a:buFont typeface="Arial"/>
              <a:buChar char="•"/>
            </a:pPr>
            <a:r>
              <a:rPr lang="en-US" sz="1400" dirty="0" err="1">
                <a:cs typeface="Calibri" panose="020F0502020204030204"/>
              </a:rPr>
              <a:t>feeRate:long</a:t>
            </a:r>
            <a:endParaRPr lang="en-US" sz="1400" dirty="0">
              <a:cs typeface="Calibri" panose="020F0502020204030204"/>
            </a:endParaRPr>
          </a:p>
          <a:p>
            <a:pPr marL="285750" indent="-285750">
              <a:buFont typeface="Arial"/>
              <a:buChar char="•"/>
            </a:pPr>
            <a:r>
              <a:rPr lang="en-US" sz="1400" dirty="0" err="1">
                <a:cs typeface="Calibri" panose="020F0502020204030204"/>
              </a:rPr>
              <a:t>feeAmount</a:t>
            </a:r>
            <a:r>
              <a:rPr lang="en-US" sz="1400" dirty="0">
                <a:cs typeface="Calibri" panose="020F0502020204030204"/>
              </a:rPr>
              <a:t>: long</a:t>
            </a:r>
          </a:p>
          <a:p>
            <a:pPr marL="285750" indent="-285750">
              <a:buFont typeface="Arial"/>
              <a:buChar char="•"/>
            </a:pPr>
            <a:r>
              <a:rPr lang="en-US" sz="1400" dirty="0" err="1">
                <a:cs typeface="Calibri" panose="020F0502020204030204"/>
              </a:rPr>
              <a:t>accountID</a:t>
            </a:r>
            <a:r>
              <a:rPr lang="en-US" sz="1400" dirty="0">
                <a:cs typeface="Calibri" panose="020F0502020204030204"/>
              </a:rPr>
              <a:t>: long</a:t>
            </a:r>
          </a:p>
          <a:p>
            <a:pPr marL="285750" indent="-285750">
              <a:buFont typeface="Arial"/>
              <a:buChar char="•"/>
            </a:pPr>
            <a:r>
              <a:rPr lang="en-US" sz="1400" dirty="0" err="1">
                <a:cs typeface="Calibri" panose="020F0502020204030204"/>
              </a:rPr>
              <a:t>execStatus</a:t>
            </a:r>
            <a:r>
              <a:rPr lang="en-US" sz="1400" dirty="0">
                <a:cs typeface="Calibri" panose="020F0502020204030204"/>
              </a:rPr>
              <a:t>:  </a:t>
            </a:r>
            <a:r>
              <a:rPr lang="en-US" sz="1400" dirty="0" err="1">
                <a:cs typeface="Calibri" panose="020F0502020204030204"/>
              </a:rPr>
              <a:t>ExecStatus</a:t>
            </a:r>
            <a:endParaRPr lang="en-US" sz="1400" dirty="0">
              <a:cs typeface="Calibri" panose="020F0502020204030204"/>
            </a:endParaRPr>
          </a:p>
          <a:p>
            <a:pPr marL="285750" indent="-285750">
              <a:buFont typeface="Arial,Sans-Serif"/>
              <a:buChar char="•"/>
            </a:pPr>
            <a:r>
              <a:rPr lang="en-US" sz="1400" dirty="0" err="1">
                <a:cs typeface="Calibri" panose="020F0502020204030204"/>
              </a:rPr>
              <a:t>transactionTIme</a:t>
            </a:r>
            <a:r>
              <a:rPr lang="en-US" sz="1400" dirty="0">
                <a:cs typeface="Calibri" panose="020F0502020204030204"/>
              </a:rPr>
              <a:t>:  long</a:t>
            </a:r>
          </a:p>
          <a:p>
            <a:pPr marL="285750" indent="-285750">
              <a:buFont typeface="Arial"/>
              <a:buChar char="•"/>
            </a:pPr>
            <a:endParaRPr lang="en-US" sz="1400" dirty="0">
              <a:cs typeface="Calibri" panose="020F0502020204030204"/>
            </a:endParaRPr>
          </a:p>
          <a:p>
            <a:endParaRPr lang="en-US" sz="1400" dirty="0">
              <a:cs typeface="Calibri" panose="020F0502020204030204"/>
            </a:endParaRPr>
          </a:p>
        </p:txBody>
      </p:sp>
      <p:sp>
        <p:nvSpPr>
          <p:cNvPr id="15" name="Arrow: Left 14">
            <a:extLst>
              <a:ext uri="{FF2B5EF4-FFF2-40B4-BE49-F238E27FC236}">
                <a16:creationId xmlns:a16="http://schemas.microsoft.com/office/drawing/2014/main" id="{DA30C0ED-5854-A1A2-E636-E4D0939432AA}"/>
              </a:ext>
            </a:extLst>
          </p:cNvPr>
          <p:cNvSpPr/>
          <p:nvPr/>
        </p:nvSpPr>
        <p:spPr>
          <a:xfrm>
            <a:off x="3453580" y="2605548"/>
            <a:ext cx="749709" cy="4670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1..1</a:t>
            </a:r>
            <a:endParaRPr lang="en-US" dirty="0"/>
          </a:p>
        </p:txBody>
      </p:sp>
      <p:sp>
        <p:nvSpPr>
          <p:cNvPr id="16" name="Arrow: Right 15">
            <a:extLst>
              <a:ext uri="{FF2B5EF4-FFF2-40B4-BE49-F238E27FC236}">
                <a16:creationId xmlns:a16="http://schemas.microsoft.com/office/drawing/2014/main" id="{93ABB91E-5855-683C-1509-78F362D3A0CB}"/>
              </a:ext>
            </a:extLst>
          </p:cNvPr>
          <p:cNvSpPr/>
          <p:nvPr/>
        </p:nvSpPr>
        <p:spPr>
          <a:xfrm>
            <a:off x="7189839" y="2654709"/>
            <a:ext cx="860322" cy="4793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1 .. n</a:t>
            </a:r>
            <a:endParaRPr lang="en-US" dirty="0"/>
          </a:p>
        </p:txBody>
      </p:sp>
    </p:spTree>
    <p:extLst>
      <p:ext uri="{BB962C8B-B14F-4D97-AF65-F5344CB8AC3E}">
        <p14:creationId xmlns:p14="http://schemas.microsoft.com/office/powerpoint/2010/main" val="325153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B79FC-10D3-85C6-B5A7-D8BBF540C60D}"/>
              </a:ext>
            </a:extLst>
          </p:cNvPr>
          <p:cNvSpPr>
            <a:spLocks noGrp="1"/>
          </p:cNvSpPr>
          <p:nvPr>
            <p:ph idx="1"/>
          </p:nvPr>
        </p:nvSpPr>
        <p:spPr>
          <a:xfrm>
            <a:off x="838200" y="1715012"/>
            <a:ext cx="10515600" cy="4461951"/>
          </a:xfrm>
        </p:spPr>
        <p:txBody>
          <a:bodyPr vert="horz" lIns="91440" tIns="45720" rIns="91440" bIns="45720" rtlCol="0" anchor="t">
            <a:normAutofit/>
          </a:bodyPr>
          <a:lstStyle/>
          <a:p>
            <a:pPr>
              <a:buFont typeface="Wingdings" panose="020B0604020202020204" pitchFamily="34" charset="0"/>
              <a:buChar char="v"/>
            </a:pPr>
            <a:r>
              <a:rPr lang="en-US" sz="2000" dirty="0">
                <a:cs typeface="Calibri" panose="020F0502020204030204"/>
              </a:rPr>
              <a:t>In the critical trading path, orders and executions are not stored in  a database for high performance.</a:t>
            </a:r>
          </a:p>
          <a:p>
            <a:pPr>
              <a:buFont typeface="Wingdings" panose="020B0604020202020204" pitchFamily="34" charset="0"/>
              <a:buChar char="v"/>
            </a:pPr>
            <a:r>
              <a:rPr lang="en-US" sz="2000" dirty="0">
                <a:cs typeface="Calibri" panose="020F0502020204030204"/>
              </a:rPr>
              <a:t>Orders and executions are stored in sequencer for fast recovery, and data is archived after the outlet closes.</a:t>
            </a:r>
          </a:p>
          <a:p>
            <a:pPr>
              <a:buFont typeface="Wingdings" panose="020B0604020202020204" pitchFamily="34" charset="0"/>
              <a:buChar char="v"/>
            </a:pPr>
            <a:r>
              <a:rPr lang="en-US" sz="2000" dirty="0">
                <a:cs typeface="Calibri" panose="020F0502020204030204"/>
              </a:rPr>
              <a:t>Reporter writes orders and executions to the database for reporting use cases like reconciliation and report generation.</a:t>
            </a:r>
          </a:p>
        </p:txBody>
      </p:sp>
    </p:spTree>
    <p:extLst>
      <p:ext uri="{BB962C8B-B14F-4D97-AF65-F5344CB8AC3E}">
        <p14:creationId xmlns:p14="http://schemas.microsoft.com/office/powerpoint/2010/main" val="736693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05BF-3A87-B326-0F7D-333442EFAF46}"/>
              </a:ext>
            </a:extLst>
          </p:cNvPr>
          <p:cNvSpPr>
            <a:spLocks noGrp="1"/>
          </p:cNvSpPr>
          <p:nvPr>
            <p:ph type="title"/>
          </p:nvPr>
        </p:nvSpPr>
        <p:spPr/>
        <p:txBody>
          <a:bodyPr>
            <a:normAutofit/>
          </a:bodyPr>
          <a:lstStyle/>
          <a:p>
            <a:r>
              <a:rPr lang="en-US" sz="2000" b="1" dirty="0">
                <a:solidFill>
                  <a:srgbClr val="4A4548"/>
                </a:solidFill>
                <a:latin typeface="+mn-lt"/>
                <a:ea typeface="+mn-lt"/>
                <a:cs typeface="+mn-lt"/>
              </a:rPr>
              <a:t>2. Order Book</a:t>
            </a:r>
          </a:p>
        </p:txBody>
      </p:sp>
      <p:sp>
        <p:nvSpPr>
          <p:cNvPr id="3" name="Content Placeholder 2">
            <a:extLst>
              <a:ext uri="{FF2B5EF4-FFF2-40B4-BE49-F238E27FC236}">
                <a16:creationId xmlns:a16="http://schemas.microsoft.com/office/drawing/2014/main" id="{DACA269F-FB14-DC2C-AC96-EC7B772CFE7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en-US" sz="2000" dirty="0">
                <a:cs typeface="Calibri"/>
              </a:rPr>
              <a:t>An Order Book is a list of Inflow and Outflow Products into/from the IMS.</a:t>
            </a:r>
          </a:p>
          <a:p>
            <a:pPr>
              <a:buFont typeface="Wingdings" panose="020B0604020202020204" pitchFamily="34" charset="0"/>
              <a:buChar char="v"/>
            </a:pPr>
            <a:r>
              <a:rPr lang="en-US" sz="2000" dirty="0">
                <a:cs typeface="Calibri"/>
              </a:rPr>
              <a:t>It is a key data structure used for fast Product matching. Inside Product-Matching-Engine.</a:t>
            </a:r>
          </a:p>
        </p:txBody>
      </p:sp>
    </p:spTree>
    <p:extLst>
      <p:ext uri="{BB962C8B-B14F-4D97-AF65-F5344CB8AC3E}">
        <p14:creationId xmlns:p14="http://schemas.microsoft.com/office/powerpoint/2010/main" val="540220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a:xfrm>
            <a:off x="838200" y="365125"/>
            <a:ext cx="10515600" cy="551273"/>
          </a:xfrm>
        </p:spPr>
        <p:txBody>
          <a:bodyPr/>
          <a:lstStyle/>
          <a:p>
            <a:r>
              <a:rPr lang="en-US" sz="2800" dirty="0">
                <a:latin typeface="+mn-lt"/>
                <a:ea typeface="+mn-ea"/>
                <a:cs typeface="Calibri"/>
              </a:rPr>
              <a:t>                                   </a:t>
            </a:r>
            <a:r>
              <a:rPr lang="en-US" sz="2000" b="1" dirty="0">
                <a:solidFill>
                  <a:srgbClr val="4A4548"/>
                </a:solidFill>
                <a:latin typeface="+mn-lt"/>
                <a:ea typeface="+mn-lt"/>
                <a:cs typeface="+mn-lt"/>
              </a:rPr>
              <a:t>GitHub Copilot's Contribution </a:t>
            </a:r>
          </a:p>
        </p:txBody>
      </p:sp>
      <p:sp>
        <p:nvSpPr>
          <p:cNvPr id="3" name="Content Placeholder 2">
            <a:extLst>
              <a:ext uri="{FF2B5EF4-FFF2-40B4-BE49-F238E27FC236}">
                <a16:creationId xmlns:a16="http://schemas.microsoft.com/office/drawing/2014/main" id="{A7117742-F649-6F8B-1E47-151735F04CE9}"/>
              </a:ext>
            </a:extLst>
          </p:cNvPr>
          <p:cNvSpPr>
            <a:spLocks noGrp="1"/>
          </p:cNvSpPr>
          <p:nvPr>
            <p:ph idx="1"/>
          </p:nvPr>
        </p:nvSpPr>
        <p:spPr>
          <a:xfrm>
            <a:off x="838200" y="916142"/>
            <a:ext cx="10515600" cy="5690982"/>
          </a:xfrm>
        </p:spPr>
        <p:txBody>
          <a:bodyPr vert="horz" lIns="91440" tIns="45720" rIns="91440" bIns="45720" rtlCol="0" anchor="t">
            <a:normAutofit fontScale="92500" lnSpcReduction="20000"/>
          </a:bodyPr>
          <a:lstStyle/>
          <a:p>
            <a:r>
              <a:rPr lang="en-US" sz="2000" dirty="0">
                <a:solidFill>
                  <a:srgbClr val="000000"/>
                </a:solidFill>
                <a:ea typeface="+mn-lt"/>
                <a:cs typeface="+mn-lt"/>
              </a:rPr>
              <a:t>Making of Product Matching Algorithms-FIFO with Lead market Maker Approach-(High Level View)</a:t>
            </a:r>
            <a:br>
              <a:rPr lang="en-US" sz="2000" dirty="0">
                <a:cs typeface="+mn-lt"/>
              </a:rPr>
            </a:br>
            <a:endParaRPr lang="en-US" sz="2000" dirty="0">
              <a:solidFill>
                <a:srgbClr val="000000"/>
              </a:solidFill>
              <a:ea typeface="+mn-lt"/>
              <a:cs typeface="+mn-lt"/>
            </a:endParaRPr>
          </a:p>
          <a:p>
            <a:pPr marL="0" indent="0">
              <a:buNone/>
            </a:pPr>
            <a:r>
              <a:rPr lang="en-US" sz="1600" dirty="0">
                <a:latin typeface="Courier New"/>
                <a:cs typeface="Calibri"/>
              </a:rPr>
              <a:t>Context </a:t>
            </a:r>
            <a:r>
              <a:rPr lang="en-US" sz="1600" err="1">
                <a:latin typeface="Courier New"/>
                <a:cs typeface="Calibri"/>
              </a:rPr>
              <a:t>handleProduct</a:t>
            </a:r>
            <a:r>
              <a:rPr lang="en-US" sz="1600" dirty="0">
                <a:latin typeface="Courier New"/>
                <a:cs typeface="Calibri"/>
              </a:rPr>
              <a:t>(Order </a:t>
            </a:r>
            <a:r>
              <a:rPr lang="en-US" sz="1600" err="1">
                <a:latin typeface="Courier New"/>
                <a:cs typeface="Calibri"/>
              </a:rPr>
              <a:t>orderBook</a:t>
            </a:r>
            <a:r>
              <a:rPr lang="en-US" sz="1600" dirty="0">
                <a:latin typeface="Courier New"/>
                <a:cs typeface="Calibri"/>
              </a:rPr>
              <a:t>, </a:t>
            </a:r>
            <a:r>
              <a:rPr lang="en-US" sz="1600" err="1">
                <a:latin typeface="Courier New"/>
                <a:cs typeface="Calibri"/>
              </a:rPr>
              <a:t>OrderEvent</a:t>
            </a:r>
            <a:r>
              <a:rPr lang="en-US" sz="1600" dirty="0">
                <a:latin typeface="Courier New"/>
                <a:cs typeface="Calibri"/>
              </a:rPr>
              <a:t> </a:t>
            </a:r>
            <a:r>
              <a:rPr lang="en-US" sz="1600" err="1">
                <a:latin typeface="Courier New"/>
                <a:cs typeface="Calibri"/>
              </a:rPr>
              <a:t>orderEvent</a:t>
            </a:r>
            <a:r>
              <a:rPr lang="en-US" sz="1600" dirty="0">
                <a:latin typeface="Courier New"/>
                <a:cs typeface="Calibri"/>
              </a:rPr>
              <a:t>) {</a:t>
            </a:r>
          </a:p>
          <a:p>
            <a:pPr marL="0" indent="0">
              <a:buNone/>
            </a:pPr>
            <a:r>
              <a:rPr lang="en-US" sz="1600" dirty="0">
                <a:latin typeface="Courier New"/>
                <a:cs typeface="Calibri"/>
              </a:rPr>
              <a:t>if (</a:t>
            </a:r>
            <a:r>
              <a:rPr lang="en-US" sz="1600" err="1">
                <a:latin typeface="Courier New"/>
                <a:cs typeface="Calibri"/>
              </a:rPr>
              <a:t>orderEvent.getSequence</a:t>
            </a:r>
            <a:r>
              <a:rPr lang="en-US" sz="1600" dirty="0">
                <a:latin typeface="Courier New"/>
                <a:cs typeface="Calibri"/>
              </a:rPr>
              <a:t>()!= </a:t>
            </a:r>
            <a:r>
              <a:rPr lang="en-US" sz="1600" err="1">
                <a:latin typeface="Courier New"/>
                <a:cs typeface="Calibri"/>
              </a:rPr>
              <a:t>nextSequence</a:t>
            </a:r>
            <a:r>
              <a:rPr lang="en-US" sz="1600" dirty="0">
                <a:latin typeface="Courier New"/>
                <a:cs typeface="Calibri"/>
              </a:rPr>
              <a:t>) {</a:t>
            </a:r>
          </a:p>
          <a:p>
            <a:pPr marL="0" indent="0">
              <a:buNone/>
            </a:pPr>
            <a:r>
              <a:rPr lang="en-US" sz="1600" dirty="0">
                <a:latin typeface="Courier New"/>
                <a:cs typeface="Calibri"/>
              </a:rPr>
              <a:t>   return ERROR(OUT_OF_ORDER, </a:t>
            </a:r>
            <a:r>
              <a:rPr lang="en-US" sz="1600" err="1">
                <a:latin typeface="Courier New"/>
                <a:cs typeface="Courier New"/>
              </a:rPr>
              <a:t>nextSequence</a:t>
            </a:r>
            <a:r>
              <a:rPr lang="en-US" sz="1600" dirty="0">
                <a:latin typeface="Courier New"/>
                <a:cs typeface="Courier New"/>
              </a:rPr>
              <a:t>);</a:t>
            </a:r>
            <a:endParaRPr lang="en-US" sz="1600" dirty="0">
              <a:latin typeface="Courier New"/>
              <a:cs typeface="Calibri"/>
            </a:endParaRPr>
          </a:p>
          <a:p>
            <a:pPr marL="0" indent="0">
              <a:buNone/>
            </a:pPr>
            <a:r>
              <a:rPr lang="en-US" sz="1600" dirty="0">
                <a:latin typeface="Courier New"/>
                <a:cs typeface="Calibri"/>
              </a:rPr>
              <a:t>}</a:t>
            </a:r>
          </a:p>
          <a:p>
            <a:pPr marL="0" indent="0">
              <a:buNone/>
            </a:pPr>
            <a:r>
              <a:rPr lang="en-US" sz="1600" dirty="0">
                <a:latin typeface="Courier New"/>
                <a:cs typeface="Calibri"/>
              </a:rPr>
              <a:t>if (!</a:t>
            </a:r>
            <a:r>
              <a:rPr lang="en-US" sz="1600" err="1">
                <a:latin typeface="Courier New"/>
                <a:cs typeface="Calibri"/>
              </a:rPr>
              <a:t>validateOrder</a:t>
            </a:r>
            <a:r>
              <a:rPr lang="en-US" sz="1600" dirty="0">
                <a:latin typeface="Courier New"/>
                <a:cs typeface="Calibri"/>
              </a:rPr>
              <a:t>(symbol, price, quantity)) {</a:t>
            </a:r>
          </a:p>
          <a:p>
            <a:pPr marL="0" indent="0">
              <a:buNone/>
            </a:pPr>
            <a:r>
              <a:rPr lang="en-US" sz="1600" dirty="0">
                <a:latin typeface="Courier New"/>
                <a:cs typeface="Calibri"/>
              </a:rPr>
              <a:t>   return </a:t>
            </a:r>
            <a:r>
              <a:rPr lang="en-US" sz="1600" dirty="0">
                <a:latin typeface="Courier New"/>
                <a:cs typeface="Courier New"/>
              </a:rPr>
              <a:t>ERROR(OUT_OF_ORDER, </a:t>
            </a:r>
            <a:r>
              <a:rPr lang="en-US" sz="1600" err="1">
                <a:latin typeface="Courier New"/>
                <a:cs typeface="Courier New"/>
              </a:rPr>
              <a:t>orderEvent</a:t>
            </a:r>
            <a:r>
              <a:rPr lang="en-US" sz="1600" dirty="0">
                <a:latin typeface="Courier New"/>
                <a:cs typeface="Courier New"/>
              </a:rPr>
              <a:t>);</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a:latin typeface="Courier New"/>
                <a:cs typeface="Courier New"/>
              </a:rPr>
              <a:t>Order </a:t>
            </a:r>
            <a:r>
              <a:rPr lang="en-US" sz="1600" err="1">
                <a:latin typeface="Courier New"/>
                <a:cs typeface="Courier New"/>
              </a:rPr>
              <a:t>order</a:t>
            </a:r>
            <a:r>
              <a:rPr lang="en-US" sz="1600" dirty="0">
                <a:latin typeface="Courier New"/>
                <a:cs typeface="Courier New"/>
              </a:rPr>
              <a:t> = </a:t>
            </a:r>
            <a:r>
              <a:rPr lang="en-US" sz="1600" err="1">
                <a:latin typeface="Courier New"/>
                <a:cs typeface="Courier New"/>
              </a:rPr>
              <a:t>createOrderFromEvent</a:t>
            </a:r>
            <a:r>
              <a:rPr lang="en-US" sz="1600" dirty="0">
                <a:latin typeface="Courier New"/>
                <a:cs typeface="Courier New"/>
              </a:rPr>
              <a:t>(</a:t>
            </a:r>
            <a:r>
              <a:rPr lang="en-US" sz="1600" err="1">
                <a:latin typeface="Courier New"/>
                <a:cs typeface="Courier New"/>
              </a:rPr>
              <a:t>orderEvent</a:t>
            </a:r>
            <a:r>
              <a:rPr lang="en-US" sz="1600" dirty="0">
                <a:latin typeface="Courier New"/>
                <a:cs typeface="Courier New"/>
              </a:rPr>
              <a:t>);</a:t>
            </a:r>
          </a:p>
          <a:p>
            <a:pPr marL="0" indent="0">
              <a:buNone/>
            </a:pPr>
            <a:r>
              <a:rPr lang="en-US" sz="1600" dirty="0">
                <a:latin typeface="Courier New"/>
                <a:cs typeface="Courier New"/>
              </a:rPr>
              <a:t>switch (</a:t>
            </a:r>
            <a:r>
              <a:rPr lang="en-US" sz="1600" err="1">
                <a:latin typeface="Courier New"/>
                <a:cs typeface="Courier New"/>
              </a:rPr>
              <a:t>msgType</a:t>
            </a:r>
            <a:r>
              <a:rPr lang="en-US" sz="1600" dirty="0">
                <a:latin typeface="Courier New"/>
                <a:cs typeface="Courier New"/>
              </a:rPr>
              <a:t>);</a:t>
            </a:r>
          </a:p>
          <a:p>
            <a:pPr marL="0" indent="0">
              <a:buNone/>
            </a:pPr>
            <a:r>
              <a:rPr lang="en-US" sz="1600" dirty="0">
                <a:latin typeface="Courier New"/>
                <a:cs typeface="Courier New"/>
              </a:rPr>
              <a:t>    case NEW:</a:t>
            </a:r>
          </a:p>
          <a:p>
            <a:pPr marL="0" indent="0">
              <a:buNone/>
            </a:pPr>
            <a:r>
              <a:rPr lang="en-US" sz="1600" dirty="0">
                <a:latin typeface="Courier New"/>
                <a:cs typeface="Courier New"/>
              </a:rPr>
              <a:t>          return </a:t>
            </a:r>
            <a:r>
              <a:rPr lang="en-US" sz="1600" err="1">
                <a:latin typeface="Courier New"/>
                <a:cs typeface="Courier New"/>
              </a:rPr>
              <a:t>handleNew</a:t>
            </a:r>
            <a:r>
              <a:rPr lang="en-US" sz="1600" dirty="0">
                <a:latin typeface="Courier New"/>
                <a:cs typeface="Courier New"/>
              </a:rPr>
              <a:t>(</a:t>
            </a:r>
            <a:r>
              <a:rPr lang="en-US" sz="1600" err="1">
                <a:latin typeface="Courier New"/>
                <a:cs typeface="Courier New"/>
              </a:rPr>
              <a:t>orderBook</a:t>
            </a:r>
            <a:r>
              <a:rPr lang="en-US" sz="1600" dirty="0">
                <a:latin typeface="Courier New"/>
                <a:cs typeface="Courier New"/>
              </a:rPr>
              <a:t>, order);</a:t>
            </a:r>
          </a:p>
          <a:p>
            <a:pPr marL="0" indent="0">
              <a:buNone/>
            </a:pPr>
            <a:r>
              <a:rPr lang="en-US" sz="1600" dirty="0">
                <a:latin typeface="Courier New"/>
                <a:cs typeface="Courier New"/>
              </a:rPr>
              <a:t>    case CANCEL:</a:t>
            </a:r>
          </a:p>
          <a:p>
            <a:pPr marL="0" indent="0">
              <a:buNone/>
            </a:pPr>
            <a:r>
              <a:rPr lang="en-US" sz="1600" dirty="0">
                <a:latin typeface="Courier New"/>
                <a:cs typeface="Courier New"/>
              </a:rPr>
              <a:t>          return </a:t>
            </a:r>
            <a:r>
              <a:rPr lang="en-US" sz="1600" err="1">
                <a:latin typeface="Courier New"/>
                <a:cs typeface="Courier New"/>
              </a:rPr>
              <a:t>handleCancel</a:t>
            </a:r>
            <a:r>
              <a:rPr lang="en-US" sz="1600" dirty="0">
                <a:latin typeface="Courier New"/>
                <a:cs typeface="Courier New"/>
              </a:rPr>
              <a:t>(</a:t>
            </a:r>
            <a:r>
              <a:rPr lang="en-US" sz="1600" err="1">
                <a:latin typeface="Courier New"/>
                <a:cs typeface="Courier New"/>
              </a:rPr>
              <a:t>orderBook</a:t>
            </a:r>
            <a:r>
              <a:rPr lang="en-US" sz="1600" dirty="0">
                <a:latin typeface="Courier New"/>
                <a:cs typeface="Courier New"/>
              </a:rPr>
              <a:t>, order);</a:t>
            </a:r>
          </a:p>
          <a:p>
            <a:pPr marL="0" indent="0">
              <a:buNone/>
            </a:pPr>
            <a:r>
              <a:rPr lang="en-US" sz="1600" dirty="0">
                <a:latin typeface="Courier New"/>
                <a:cs typeface="Courier New"/>
              </a:rPr>
              <a:t>    default:</a:t>
            </a:r>
          </a:p>
          <a:p>
            <a:pPr marL="0" indent="0">
              <a:buNone/>
            </a:pPr>
            <a:r>
              <a:rPr lang="en-US" sz="1600" dirty="0">
                <a:latin typeface="Courier New"/>
                <a:cs typeface="Courier New"/>
              </a:rPr>
              <a:t>          return ERROR(INVALID_MSG_TYPE, </a:t>
            </a:r>
            <a:r>
              <a:rPr lang="en-US" sz="1600" err="1">
                <a:latin typeface="Courier New"/>
                <a:cs typeface="Courier New"/>
              </a:rPr>
              <a:t>msgType</a:t>
            </a:r>
            <a:r>
              <a:rPr lang="en-US" sz="1600" dirty="0">
                <a:latin typeface="Courier New"/>
                <a:cs typeface="Courier New"/>
              </a:rPr>
              <a:t>);</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alibri"/>
            </a:endParaRPr>
          </a:p>
          <a:p>
            <a:endParaRPr lang="en-US" sz="1600" dirty="0">
              <a:latin typeface="Courier New"/>
              <a:cs typeface="Calibri"/>
            </a:endParaRPr>
          </a:p>
        </p:txBody>
      </p:sp>
    </p:spTree>
    <p:extLst>
      <p:ext uri="{BB962C8B-B14F-4D97-AF65-F5344CB8AC3E}">
        <p14:creationId xmlns:p14="http://schemas.microsoft.com/office/powerpoint/2010/main" val="261508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a:xfrm>
            <a:off x="838200" y="365125"/>
            <a:ext cx="10515600" cy="551273"/>
          </a:xfrm>
        </p:spPr>
        <p:txBody>
          <a:bodyPr/>
          <a:lstStyle/>
          <a:p>
            <a:r>
              <a:rPr lang="en-US" sz="2800" dirty="0">
                <a:latin typeface="+mn-lt"/>
                <a:ea typeface="+mn-ea"/>
                <a:cs typeface="Calibri"/>
              </a:rPr>
              <a:t>                                   </a:t>
            </a:r>
            <a:r>
              <a:rPr lang="en-US" sz="2000" b="1" dirty="0">
                <a:solidFill>
                  <a:srgbClr val="4A4548"/>
                </a:solidFill>
                <a:latin typeface="+mn-lt"/>
                <a:ea typeface="+mn-lt"/>
                <a:cs typeface="+mn-lt"/>
              </a:rPr>
              <a:t>GitHub Copilot's Contribution </a:t>
            </a:r>
          </a:p>
        </p:txBody>
      </p:sp>
      <p:sp>
        <p:nvSpPr>
          <p:cNvPr id="3" name="Content Placeholder 2">
            <a:extLst>
              <a:ext uri="{FF2B5EF4-FFF2-40B4-BE49-F238E27FC236}">
                <a16:creationId xmlns:a16="http://schemas.microsoft.com/office/drawing/2014/main" id="{A7117742-F649-6F8B-1E47-151735F04CE9}"/>
              </a:ext>
            </a:extLst>
          </p:cNvPr>
          <p:cNvSpPr>
            <a:spLocks noGrp="1"/>
          </p:cNvSpPr>
          <p:nvPr>
            <p:ph idx="1"/>
          </p:nvPr>
        </p:nvSpPr>
        <p:spPr>
          <a:xfrm>
            <a:off x="838200" y="916142"/>
            <a:ext cx="10515600" cy="5690982"/>
          </a:xfrm>
        </p:spPr>
        <p:txBody>
          <a:bodyPr vert="horz" lIns="91440" tIns="45720" rIns="91440" bIns="45720" rtlCol="0" anchor="t">
            <a:normAutofit/>
          </a:bodyPr>
          <a:lstStyle/>
          <a:p>
            <a:pPr marL="0" indent="0">
              <a:buNone/>
            </a:pPr>
            <a:r>
              <a:rPr lang="en-US" sz="1600" dirty="0">
                <a:latin typeface="Courier New"/>
                <a:cs typeface="Calibri"/>
              </a:rPr>
              <a:t>Context </a:t>
            </a:r>
            <a:r>
              <a:rPr lang="en-US" sz="1600" dirty="0" err="1">
                <a:latin typeface="Courier New"/>
                <a:cs typeface="Calibri"/>
              </a:rPr>
              <a:t>handleNew</a:t>
            </a:r>
            <a:r>
              <a:rPr lang="en-US" sz="1600" dirty="0">
                <a:latin typeface="Courier New"/>
                <a:cs typeface="Calibri"/>
              </a:rPr>
              <a:t>(Order </a:t>
            </a:r>
            <a:r>
              <a:rPr lang="en-US" sz="1600" dirty="0" err="1">
                <a:latin typeface="Courier New"/>
                <a:cs typeface="Calibri"/>
              </a:rPr>
              <a:t>orderBook</a:t>
            </a:r>
            <a:r>
              <a:rPr lang="en-US" sz="1600" dirty="0">
                <a:latin typeface="Courier New"/>
                <a:cs typeface="Calibri"/>
              </a:rPr>
              <a:t>, Order order) {</a:t>
            </a:r>
            <a:endParaRPr lang="en-US" dirty="0">
              <a:cs typeface="Calibri" panose="020F0502020204030204"/>
            </a:endParaRPr>
          </a:p>
          <a:p>
            <a:pPr marL="0" indent="0">
              <a:buNone/>
            </a:pPr>
            <a:r>
              <a:rPr lang="en-US" sz="1600" dirty="0">
                <a:latin typeface="Courier New"/>
                <a:cs typeface="Calibri"/>
              </a:rPr>
              <a:t>if (</a:t>
            </a:r>
            <a:r>
              <a:rPr lang="en-US" sz="1600" dirty="0" err="1">
                <a:latin typeface="Courier New"/>
                <a:cs typeface="Calibri"/>
              </a:rPr>
              <a:t>BUY.equals</a:t>
            </a:r>
            <a:r>
              <a:rPr lang="en-US" sz="1600" dirty="0">
                <a:latin typeface="Courier New"/>
                <a:cs typeface="Calibri"/>
              </a:rPr>
              <a:t>(</a:t>
            </a:r>
            <a:r>
              <a:rPr lang="en-US" sz="1600" dirty="0" err="1">
                <a:latin typeface="Courier New"/>
                <a:cs typeface="Calibri"/>
              </a:rPr>
              <a:t>order.side</a:t>
            </a:r>
            <a:r>
              <a:rPr lang="en-US" sz="1600" dirty="0">
                <a:latin typeface="Courier New"/>
                <a:cs typeface="Calibri"/>
              </a:rPr>
              <a:t>) {</a:t>
            </a:r>
          </a:p>
          <a:p>
            <a:pPr marL="0" indent="0">
              <a:buNone/>
            </a:pPr>
            <a:r>
              <a:rPr lang="en-US" sz="1600" dirty="0">
                <a:latin typeface="Courier New"/>
                <a:cs typeface="Calibri"/>
              </a:rPr>
              <a:t>   return match(</a:t>
            </a:r>
            <a:r>
              <a:rPr lang="en-US" sz="1600" dirty="0" err="1">
                <a:latin typeface="Courier New"/>
                <a:cs typeface="Courier New"/>
              </a:rPr>
              <a:t>orderBook.sellBook</a:t>
            </a:r>
            <a:r>
              <a:rPr lang="en-US" sz="1600" dirty="0">
                <a:latin typeface="Courier New"/>
                <a:cs typeface="Calibri"/>
              </a:rPr>
              <a:t>, </a:t>
            </a:r>
            <a:r>
              <a:rPr lang="en-US" sz="1600" dirty="0">
                <a:latin typeface="Courier New"/>
                <a:cs typeface="Courier New"/>
              </a:rPr>
              <a:t>order);</a:t>
            </a:r>
            <a:endParaRPr lang="en-US" sz="1600" dirty="0">
              <a:latin typeface="Courier New"/>
              <a:cs typeface="Calibri"/>
            </a:endParaRPr>
          </a:p>
          <a:p>
            <a:pPr marL="0" indent="0">
              <a:buNone/>
            </a:pPr>
            <a:r>
              <a:rPr lang="en-US" sz="1600" dirty="0">
                <a:latin typeface="Courier New"/>
                <a:cs typeface="Courier New"/>
              </a:rPr>
              <a:t>} else {</a:t>
            </a:r>
          </a:p>
          <a:p>
            <a:pPr marL="0" indent="0">
              <a:buNone/>
            </a:pPr>
            <a:r>
              <a:rPr lang="en-US" sz="1600" dirty="0">
                <a:latin typeface="Courier New"/>
                <a:cs typeface="Courier New"/>
              </a:rPr>
              <a:t>return match(</a:t>
            </a:r>
            <a:r>
              <a:rPr lang="en-US" sz="1600" dirty="0" err="1">
                <a:latin typeface="Courier New"/>
                <a:cs typeface="Courier New"/>
              </a:rPr>
              <a:t>orderBook.buyBook</a:t>
            </a:r>
            <a:r>
              <a:rPr lang="en-US" sz="1600" dirty="0">
                <a:latin typeface="Courier New"/>
                <a:cs typeface="Courier New"/>
              </a:rPr>
              <a:t>, order);</a:t>
            </a:r>
          </a:p>
          <a:p>
            <a:pPr marL="0" indent="0">
              <a:buNone/>
            </a:pPr>
            <a:r>
              <a:rPr lang="en-US" sz="1600" dirty="0">
                <a:latin typeface="Courier New"/>
                <a:cs typeface="Courier New"/>
              </a:rPr>
              <a:t>}</a:t>
            </a:r>
          </a:p>
          <a:p>
            <a:pPr marL="0" indent="0">
              <a:buNone/>
            </a:pPr>
            <a:r>
              <a:rPr lang="en-US" sz="1600" dirty="0">
                <a:latin typeface="Courier New"/>
                <a:cs typeface="Calibri"/>
              </a:rPr>
              <a:t>}</a:t>
            </a:r>
          </a:p>
          <a:p>
            <a:pPr marL="0" indent="0">
              <a:buNone/>
            </a:pPr>
            <a:r>
              <a:rPr lang="en-US" sz="1500" dirty="0">
                <a:latin typeface="Courier New"/>
                <a:cs typeface="Courier New"/>
              </a:rPr>
              <a:t>Context </a:t>
            </a:r>
            <a:r>
              <a:rPr lang="en-US" sz="1500" dirty="0" err="1">
                <a:latin typeface="Courier New"/>
                <a:cs typeface="Courier New"/>
              </a:rPr>
              <a:t>handleCancel</a:t>
            </a:r>
            <a:r>
              <a:rPr lang="en-US" sz="1500" dirty="0">
                <a:latin typeface="Courier New"/>
                <a:cs typeface="Courier New"/>
              </a:rPr>
              <a:t>(Order </a:t>
            </a:r>
            <a:r>
              <a:rPr lang="en-US" sz="1500" dirty="0" err="1">
                <a:latin typeface="Courier New"/>
                <a:cs typeface="Courier New"/>
              </a:rPr>
              <a:t>orderBook</a:t>
            </a:r>
            <a:r>
              <a:rPr lang="en-US" sz="1500" dirty="0">
                <a:latin typeface="Courier New"/>
                <a:cs typeface="Courier New"/>
              </a:rPr>
              <a:t>, Order order) {</a:t>
            </a:r>
            <a:endParaRPr lang="en-US" sz="1600" dirty="0">
              <a:latin typeface="Courier New"/>
              <a:cs typeface="Courier New"/>
            </a:endParaRPr>
          </a:p>
          <a:p>
            <a:pPr marL="0" indent="0">
              <a:buNone/>
            </a:pPr>
            <a:r>
              <a:rPr lang="en-US" sz="1500" dirty="0">
                <a:latin typeface="Courier New"/>
                <a:cs typeface="Courier New"/>
              </a:rPr>
              <a:t>if (!</a:t>
            </a:r>
            <a:r>
              <a:rPr lang="en-US" sz="1500" dirty="0" err="1">
                <a:latin typeface="Courier New"/>
                <a:cs typeface="Courier New"/>
              </a:rPr>
              <a:t>orderBook.orderMap.contains</a:t>
            </a:r>
            <a:r>
              <a:rPr lang="en-US" sz="1500" dirty="0">
                <a:latin typeface="Courier New"/>
                <a:cs typeface="Courier New"/>
              </a:rPr>
              <a:t>(</a:t>
            </a:r>
            <a:r>
              <a:rPr lang="en-US" sz="1500" dirty="0" err="1">
                <a:latin typeface="Courier New"/>
                <a:cs typeface="Courier New"/>
              </a:rPr>
              <a:t>order.orderId</a:t>
            </a:r>
            <a:r>
              <a:rPr lang="en-US" sz="1500" dirty="0">
                <a:latin typeface="Courier New"/>
                <a:cs typeface="Courier New"/>
              </a:rPr>
              <a:t>) {</a:t>
            </a:r>
          </a:p>
          <a:p>
            <a:pPr marL="0" indent="0">
              <a:buNone/>
            </a:pPr>
            <a:r>
              <a:rPr lang="en-US" sz="1500" dirty="0">
                <a:latin typeface="Courier New"/>
                <a:cs typeface="Courier New"/>
              </a:rPr>
              <a:t>   return ERROR(CANNOT_CANCEL_ALREADY_MATCHED, order);</a:t>
            </a:r>
          </a:p>
          <a:p>
            <a:pPr marL="0" indent="0">
              <a:buNone/>
            </a:pPr>
            <a:r>
              <a:rPr lang="en-US" sz="1500" dirty="0">
                <a:latin typeface="Courier New"/>
                <a:cs typeface="Courier New"/>
              </a:rPr>
              <a:t>} </a:t>
            </a:r>
          </a:p>
          <a:p>
            <a:pPr marL="0" indent="0">
              <a:buNone/>
            </a:pPr>
            <a:r>
              <a:rPr lang="en-US" sz="1500" dirty="0" err="1">
                <a:latin typeface="Courier New"/>
                <a:cs typeface="Courier New"/>
              </a:rPr>
              <a:t>removeOrder</a:t>
            </a:r>
            <a:r>
              <a:rPr lang="en-US" sz="1500" dirty="0">
                <a:latin typeface="Courier New"/>
                <a:cs typeface="Courier New"/>
              </a:rPr>
              <a:t>(order);</a:t>
            </a:r>
          </a:p>
          <a:p>
            <a:pPr marL="0" indent="0">
              <a:buNone/>
            </a:pPr>
            <a:r>
              <a:rPr lang="en-US" sz="1500" dirty="0" err="1">
                <a:latin typeface="Courier New"/>
                <a:cs typeface="Courier New"/>
              </a:rPr>
              <a:t>setOrerStatus</a:t>
            </a:r>
            <a:r>
              <a:rPr lang="en-US" sz="1500" dirty="0">
                <a:latin typeface="Courier New"/>
                <a:cs typeface="Courier New"/>
              </a:rPr>
              <a:t>(order, CANCELED);</a:t>
            </a:r>
          </a:p>
          <a:p>
            <a:pPr marL="0" indent="0">
              <a:buNone/>
            </a:pPr>
            <a:r>
              <a:rPr lang="en-US" sz="1500" dirty="0">
                <a:latin typeface="Courier New"/>
                <a:cs typeface="Courier New"/>
              </a:rPr>
              <a:t>return SUCCESS(CANCEL_SUCCESS, order);</a:t>
            </a:r>
          </a:p>
          <a:p>
            <a:pPr marL="0" indent="0">
              <a:buNone/>
            </a:pPr>
            <a:r>
              <a:rPr lang="en-US" sz="1500" dirty="0">
                <a:latin typeface="Courier New"/>
                <a:cs typeface="Courier New"/>
              </a:rPr>
              <a:t>}</a:t>
            </a:r>
          </a:p>
          <a:p>
            <a:pPr marL="0" indent="0">
              <a:buNone/>
            </a:pPr>
            <a:endParaRPr lang="en-US" sz="1500" dirty="0">
              <a:latin typeface="Courier New"/>
              <a:cs typeface="Courier New"/>
            </a:endParaRPr>
          </a:p>
          <a:p>
            <a:pPr marL="0" indent="0">
              <a:buNone/>
            </a:pPr>
            <a:endParaRPr lang="en-US" sz="15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alibri"/>
            </a:endParaRPr>
          </a:p>
          <a:p>
            <a:endParaRPr lang="en-US" sz="1600" dirty="0">
              <a:latin typeface="Courier New"/>
              <a:cs typeface="Calibri"/>
            </a:endParaRPr>
          </a:p>
        </p:txBody>
      </p:sp>
    </p:spTree>
    <p:extLst>
      <p:ext uri="{BB962C8B-B14F-4D97-AF65-F5344CB8AC3E}">
        <p14:creationId xmlns:p14="http://schemas.microsoft.com/office/powerpoint/2010/main" val="250349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EDF8A1-40F5-D824-6AF1-FBE6DAA36A97}"/>
              </a:ext>
            </a:extLst>
          </p:cNvPr>
          <p:cNvSpPr txBox="1"/>
          <p:nvPr/>
        </p:nvSpPr>
        <p:spPr>
          <a:xfrm>
            <a:off x="-1" y="172064"/>
            <a:ext cx="12191997"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Calibri"/>
              </a:rPr>
              <a:t>                             </a:t>
            </a:r>
            <a:endParaRPr lang="en-US"/>
          </a:p>
          <a:p>
            <a:pPr marL="342900" indent="-342900" algn="just">
              <a:buAutoNum type="arabicPeriod"/>
            </a:pPr>
            <a:r>
              <a:rPr lang="en-US" b="1" i="1" dirty="0">
                <a:cs typeface="Calibri"/>
              </a:rPr>
              <a:t> Candidate</a:t>
            </a:r>
            <a:r>
              <a:rPr lang="en-US" dirty="0">
                <a:cs typeface="Calibri"/>
              </a:rPr>
              <a:t>: Which type of operations are supported: adding, updating or removing products? Do we need to support limit stocks, market stocks or conditional products?</a:t>
            </a:r>
          </a:p>
          <a:p>
            <a:pPr algn="just"/>
            <a:r>
              <a:rPr lang="en-US" dirty="0">
                <a:cs typeface="Calibri"/>
              </a:rPr>
              <a:t>     </a:t>
            </a:r>
            <a:r>
              <a:rPr lang="en-US" b="1" i="1" dirty="0">
                <a:cs typeface="Calibri"/>
              </a:rPr>
              <a:t>  Interviewer: </a:t>
            </a:r>
            <a:r>
              <a:rPr lang="en-US" dirty="0">
                <a:cs typeface="Calibri"/>
              </a:rPr>
              <a:t>We need to support the following: </a:t>
            </a:r>
            <a:r>
              <a:rPr lang="en-US" b="1" dirty="0">
                <a:cs typeface="Calibri"/>
              </a:rPr>
              <a:t>adding, updating and removing products</a:t>
            </a:r>
            <a:r>
              <a:rPr lang="en-US" dirty="0">
                <a:cs typeface="Calibri"/>
              </a:rPr>
              <a:t>. For the product type, we need to            consider the </a:t>
            </a:r>
            <a:r>
              <a:rPr lang="en-US" b="1" dirty="0">
                <a:cs typeface="Calibri"/>
              </a:rPr>
              <a:t>limit products</a:t>
            </a:r>
            <a:r>
              <a:rPr lang="en-US" dirty="0">
                <a:cs typeface="Calibri"/>
              </a:rPr>
              <a:t>.</a:t>
            </a:r>
          </a:p>
          <a:p>
            <a:pPr algn="just"/>
            <a:endParaRPr lang="en-US" dirty="0">
              <a:cs typeface="Calibri"/>
            </a:endParaRPr>
          </a:p>
          <a:p>
            <a:pPr algn="just"/>
            <a:r>
              <a:rPr lang="en-US" dirty="0">
                <a:cs typeface="Calibri"/>
              </a:rPr>
              <a:t>2.     </a:t>
            </a:r>
            <a:r>
              <a:rPr lang="en-US" b="1" i="1" dirty="0">
                <a:cs typeface="Calibri"/>
              </a:rPr>
              <a:t>Candidate</a:t>
            </a:r>
            <a:r>
              <a:rPr lang="en-US" dirty="0">
                <a:cs typeface="Calibri"/>
              </a:rPr>
              <a:t>: Does the system need to support after-hours inventory update at outlets?</a:t>
            </a:r>
          </a:p>
          <a:p>
            <a:pPr algn="just"/>
            <a:r>
              <a:rPr lang="en-US" dirty="0">
                <a:cs typeface="Calibri"/>
              </a:rPr>
              <a:t>    </a:t>
            </a:r>
            <a:r>
              <a:rPr lang="en-US" b="1" i="1" dirty="0">
                <a:cs typeface="Calibri"/>
              </a:rPr>
              <a:t>   Interviewer: </a:t>
            </a:r>
            <a:r>
              <a:rPr lang="en-US" dirty="0">
                <a:cs typeface="Calibri"/>
              </a:rPr>
              <a:t>No we just need to support the normal trading hours.</a:t>
            </a:r>
          </a:p>
          <a:p>
            <a:pPr algn="just"/>
            <a:endParaRPr lang="en-US" dirty="0">
              <a:cs typeface="Calibri"/>
            </a:endParaRPr>
          </a:p>
          <a:p>
            <a:pPr algn="just"/>
            <a:r>
              <a:rPr lang="en-US" dirty="0">
                <a:cs typeface="Calibri"/>
              </a:rPr>
              <a:t>3.     </a:t>
            </a:r>
            <a:r>
              <a:rPr lang="en-US" b="1" i="1" dirty="0">
                <a:cs typeface="Calibri"/>
              </a:rPr>
              <a:t>Candidate</a:t>
            </a:r>
            <a:r>
              <a:rPr lang="en-US" dirty="0">
                <a:cs typeface="Calibri"/>
              </a:rPr>
              <a:t>: Could you describe the basic functions of </a:t>
            </a:r>
            <a:r>
              <a:rPr lang="en-US" b="1" dirty="0">
                <a:cs typeface="Calibri"/>
              </a:rPr>
              <a:t>The Inventory Management System- </a:t>
            </a:r>
            <a:r>
              <a:rPr lang="en-US" dirty="0">
                <a:cs typeface="Calibri"/>
              </a:rPr>
              <a:t>such as </a:t>
            </a:r>
            <a:r>
              <a:rPr lang="en-US" b="1" dirty="0">
                <a:cs typeface="Calibri"/>
              </a:rPr>
              <a:t> how many users,</a:t>
            </a:r>
          </a:p>
          <a:p>
            <a:pPr algn="just"/>
            <a:r>
              <a:rPr lang="en-US" b="1" dirty="0">
                <a:cs typeface="Calibri"/>
              </a:rPr>
              <a:t>        how many products transactions?</a:t>
            </a:r>
            <a:endParaRPr lang="en-US" dirty="0"/>
          </a:p>
          <a:p>
            <a:pPr lvl="1" algn="just"/>
            <a:r>
              <a:rPr lang="en-US" b="1" i="1" dirty="0">
                <a:cs typeface="Calibri"/>
              </a:rPr>
              <a:t>Interviewer:  </a:t>
            </a:r>
            <a:r>
              <a:rPr lang="en-US" dirty="0">
                <a:cs typeface="Calibri"/>
              </a:rPr>
              <a:t>A </a:t>
            </a:r>
            <a:r>
              <a:rPr lang="en-US" b="1" dirty="0">
                <a:cs typeface="Calibri"/>
              </a:rPr>
              <a:t>digital colleague or a store-assistant</a:t>
            </a:r>
            <a:r>
              <a:rPr lang="en-US" dirty="0">
                <a:cs typeface="Calibri"/>
              </a:rPr>
              <a:t> at outlet can place new limit stocks or remove them, and </a:t>
            </a:r>
            <a:r>
              <a:rPr lang="en-US" b="1" dirty="0">
                <a:cs typeface="Calibri"/>
              </a:rPr>
              <a:t>receive matched stocks in real-time</a:t>
            </a:r>
            <a:r>
              <a:rPr lang="en-US" dirty="0">
                <a:cs typeface="Calibri"/>
              </a:rPr>
              <a:t>. Other store-assistants can also view the status of the updated real-time inventory products.</a:t>
            </a:r>
          </a:p>
          <a:p>
            <a:pPr marL="800100" lvl="1" indent="-342900" algn="just">
              <a:buFont typeface="Arial"/>
              <a:buChar char="•"/>
            </a:pPr>
            <a:r>
              <a:rPr lang="en-US" dirty="0">
                <a:cs typeface="Calibri"/>
              </a:rPr>
              <a:t>The system needs to </a:t>
            </a:r>
            <a:r>
              <a:rPr lang="en-US" b="1" dirty="0">
                <a:cs typeface="Calibri"/>
              </a:rPr>
              <a:t>support at-least tens of thousands(10,000)</a:t>
            </a:r>
            <a:r>
              <a:rPr lang="en-US" dirty="0">
                <a:cs typeface="Calibri"/>
              </a:rPr>
              <a:t> of digital-colleagues doing the similar transaction at the same time across the different outlets of the ecommerce platform.</a:t>
            </a:r>
          </a:p>
          <a:p>
            <a:pPr marL="800100" lvl="1" indent="-342900" algn="just">
              <a:buFont typeface="Arial"/>
              <a:buChar char="•"/>
            </a:pPr>
            <a:r>
              <a:rPr lang="en-US" dirty="0">
                <a:cs typeface="Calibri"/>
              </a:rPr>
              <a:t>For the transaction volume, system </a:t>
            </a:r>
            <a:r>
              <a:rPr lang="en-US" b="1" dirty="0">
                <a:cs typeface="Calibri"/>
              </a:rPr>
              <a:t>should support billions of products update per day</a:t>
            </a:r>
            <a:r>
              <a:rPr lang="en-US" dirty="0">
                <a:cs typeface="Calibri"/>
              </a:rPr>
              <a:t>.</a:t>
            </a:r>
          </a:p>
          <a:p>
            <a:pPr marL="800100" lvl="1" indent="-342900" algn="just">
              <a:buFont typeface="Arial"/>
              <a:buChar char="•"/>
            </a:pPr>
            <a:r>
              <a:rPr lang="en-US" dirty="0">
                <a:cs typeface="Calibri"/>
              </a:rPr>
              <a:t>Also the add/remove/update transactions of products is a regulated facility in the inventory so </a:t>
            </a:r>
            <a:r>
              <a:rPr lang="en-US" b="1" dirty="0">
                <a:cs typeface="Calibri"/>
              </a:rPr>
              <a:t>system should run risk checks</a:t>
            </a:r>
            <a:r>
              <a:rPr lang="en-US" dirty="0">
                <a:cs typeface="Calibri"/>
              </a:rPr>
              <a:t>.</a:t>
            </a:r>
          </a:p>
          <a:p>
            <a:pPr algn="just"/>
            <a:endParaRPr lang="en-US" dirty="0">
              <a:cs typeface="Calibri"/>
            </a:endParaRPr>
          </a:p>
          <a:p>
            <a:pPr algn="just"/>
            <a:r>
              <a:rPr lang="en-US" dirty="0">
                <a:cs typeface="Calibri"/>
              </a:rPr>
              <a:t>4.      </a:t>
            </a:r>
            <a:r>
              <a:rPr lang="en-US" b="1" i="1" dirty="0">
                <a:cs typeface="Calibri"/>
              </a:rPr>
              <a:t>Candidate</a:t>
            </a:r>
            <a:r>
              <a:rPr lang="en-US" dirty="0">
                <a:cs typeface="Calibri"/>
              </a:rPr>
              <a:t>: Could you please elaborate on risk checks</a:t>
            </a:r>
            <a:r>
              <a:rPr lang="en-US" b="1" dirty="0">
                <a:cs typeface="Calibri"/>
              </a:rPr>
              <a:t>?</a:t>
            </a:r>
            <a:endParaRPr lang="en-US" dirty="0">
              <a:cs typeface="Calibri"/>
            </a:endParaRPr>
          </a:p>
          <a:p>
            <a:pPr lvl="1" algn="just"/>
            <a:r>
              <a:rPr lang="en-US" b="1" i="1" dirty="0">
                <a:cs typeface="Calibri"/>
              </a:rPr>
              <a:t>Interviewer: </a:t>
            </a:r>
            <a:r>
              <a:rPr lang="en-US" dirty="0">
                <a:cs typeface="Calibri"/>
              </a:rPr>
              <a:t> Let's just do simple risk checks. For example, a digital-colleague or store-assistant can only update a maximum </a:t>
            </a:r>
            <a:r>
              <a:rPr lang="en-US" b="1" dirty="0">
                <a:cs typeface="Calibri"/>
              </a:rPr>
              <a:t>of 1 million products of Apple brand in one day</a:t>
            </a:r>
            <a:r>
              <a:rPr lang="en-US" dirty="0">
                <a:cs typeface="Calibri"/>
              </a:rPr>
              <a:t>.</a:t>
            </a:r>
          </a:p>
          <a:p>
            <a:pPr algn="just"/>
            <a:endParaRPr lang="en-US" sz="2400" dirty="0">
              <a:cs typeface="Calibri"/>
            </a:endParaRPr>
          </a:p>
          <a:p>
            <a:endParaRPr lang="en-US" dirty="0">
              <a:cs typeface="Calibri"/>
            </a:endParaRPr>
          </a:p>
        </p:txBody>
      </p:sp>
    </p:spTree>
    <p:extLst>
      <p:ext uri="{BB962C8B-B14F-4D97-AF65-F5344CB8AC3E}">
        <p14:creationId xmlns:p14="http://schemas.microsoft.com/office/powerpoint/2010/main" val="46626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a:xfrm>
            <a:off x="838200" y="365125"/>
            <a:ext cx="10515600" cy="551273"/>
          </a:xfrm>
        </p:spPr>
        <p:txBody>
          <a:bodyPr/>
          <a:lstStyle/>
          <a:p>
            <a:r>
              <a:rPr lang="en-US" sz="2800" dirty="0">
                <a:latin typeface="+mn-lt"/>
                <a:ea typeface="+mn-ea"/>
                <a:cs typeface="Calibri"/>
              </a:rPr>
              <a:t>                                   </a:t>
            </a:r>
            <a:r>
              <a:rPr lang="en-US" sz="2000" b="1" dirty="0">
                <a:solidFill>
                  <a:srgbClr val="4A4548"/>
                </a:solidFill>
                <a:latin typeface="+mn-lt"/>
                <a:ea typeface="+mn-lt"/>
                <a:cs typeface="+mn-lt"/>
              </a:rPr>
              <a:t>GitHub Copilot's Contribution </a:t>
            </a:r>
          </a:p>
        </p:txBody>
      </p:sp>
      <p:sp>
        <p:nvSpPr>
          <p:cNvPr id="3" name="Content Placeholder 2">
            <a:extLst>
              <a:ext uri="{FF2B5EF4-FFF2-40B4-BE49-F238E27FC236}">
                <a16:creationId xmlns:a16="http://schemas.microsoft.com/office/drawing/2014/main" id="{A7117742-F649-6F8B-1E47-151735F04CE9}"/>
              </a:ext>
            </a:extLst>
          </p:cNvPr>
          <p:cNvSpPr>
            <a:spLocks noGrp="1"/>
          </p:cNvSpPr>
          <p:nvPr>
            <p:ph idx="1"/>
          </p:nvPr>
        </p:nvSpPr>
        <p:spPr>
          <a:xfrm>
            <a:off x="838200" y="916142"/>
            <a:ext cx="10515600" cy="5690982"/>
          </a:xfrm>
        </p:spPr>
        <p:txBody>
          <a:bodyPr vert="horz" lIns="91440" tIns="45720" rIns="91440" bIns="45720" rtlCol="0" anchor="t">
            <a:normAutofit/>
          </a:bodyPr>
          <a:lstStyle/>
          <a:p>
            <a:pPr marL="0" indent="0">
              <a:buNone/>
            </a:pPr>
            <a:r>
              <a:rPr lang="en-US" sz="1600" dirty="0">
                <a:latin typeface="Courier New"/>
                <a:cs typeface="Calibri"/>
              </a:rPr>
              <a:t>Context match(</a:t>
            </a:r>
            <a:r>
              <a:rPr lang="en-US" sz="1600" dirty="0" err="1">
                <a:latin typeface="Courier New"/>
                <a:cs typeface="Calibri"/>
              </a:rPr>
              <a:t>OrderBook</a:t>
            </a:r>
            <a:r>
              <a:rPr lang="en-US" sz="1600" dirty="0">
                <a:latin typeface="Courier New"/>
                <a:cs typeface="Calibri"/>
              </a:rPr>
              <a:t> book, Order order) {</a:t>
            </a:r>
            <a:endParaRPr lang="en-US" dirty="0"/>
          </a:p>
          <a:p>
            <a:pPr marL="0" indent="0">
              <a:buNone/>
            </a:pPr>
            <a:r>
              <a:rPr lang="en-US" sz="1600" dirty="0">
                <a:latin typeface="Courier New"/>
                <a:cs typeface="Calibri"/>
              </a:rPr>
              <a:t> Quantity </a:t>
            </a:r>
            <a:r>
              <a:rPr lang="en-US" sz="1600" dirty="0" err="1">
                <a:latin typeface="Courier New"/>
                <a:cs typeface="Calibri"/>
              </a:rPr>
              <a:t>leavesQuantity</a:t>
            </a:r>
            <a:r>
              <a:rPr lang="en-US" sz="1600" dirty="0">
                <a:latin typeface="Courier New"/>
                <a:cs typeface="Calibri"/>
              </a:rPr>
              <a:t> = </a:t>
            </a:r>
            <a:r>
              <a:rPr lang="en-US" sz="1600" dirty="0" err="1">
                <a:latin typeface="Courier New"/>
                <a:cs typeface="Calibri"/>
              </a:rPr>
              <a:t>order.quantity</a:t>
            </a:r>
            <a:r>
              <a:rPr lang="en-US" sz="1600" dirty="0">
                <a:latin typeface="Courier New"/>
                <a:cs typeface="Calibri"/>
              </a:rPr>
              <a:t> - </a:t>
            </a:r>
            <a:r>
              <a:rPr lang="en-US" sz="1600" dirty="0" err="1">
                <a:latin typeface="Courier New"/>
                <a:cs typeface="Calibri"/>
              </a:rPr>
              <a:t>order.matchedQuantity</a:t>
            </a:r>
            <a:r>
              <a:rPr lang="en-US" sz="1600" dirty="0">
                <a:latin typeface="Courier New"/>
                <a:cs typeface="Calibri"/>
              </a:rPr>
              <a:t>;</a:t>
            </a:r>
          </a:p>
          <a:p>
            <a:pPr marL="0" indent="0">
              <a:buNone/>
            </a:pPr>
            <a:r>
              <a:rPr lang="en-US" sz="1600" dirty="0">
                <a:latin typeface="Courier New"/>
                <a:cs typeface="Calibri"/>
              </a:rPr>
              <a:t> Iterator&lt;Order&gt; </a:t>
            </a:r>
            <a:r>
              <a:rPr lang="en-US" sz="1600" dirty="0" err="1">
                <a:latin typeface="Courier New"/>
                <a:cs typeface="Calibri"/>
              </a:rPr>
              <a:t>limitIter</a:t>
            </a:r>
            <a:r>
              <a:rPr lang="en-US" sz="1600" dirty="0">
                <a:latin typeface="Courier New"/>
                <a:cs typeface="Calibri"/>
              </a:rPr>
              <a:t> = </a:t>
            </a:r>
            <a:r>
              <a:rPr lang="en-US" sz="1600" dirty="0" err="1">
                <a:latin typeface="Courier New"/>
                <a:cs typeface="Calibri"/>
              </a:rPr>
              <a:t>book.limitMap.get</a:t>
            </a:r>
            <a:r>
              <a:rPr lang="en-US" sz="1600" dirty="0">
                <a:latin typeface="Courier New"/>
                <a:cs typeface="Calibri"/>
              </a:rPr>
              <a:t>(</a:t>
            </a:r>
            <a:r>
              <a:rPr lang="en-US" sz="1600" dirty="0" err="1">
                <a:latin typeface="Courier New"/>
                <a:cs typeface="Calibri"/>
              </a:rPr>
              <a:t>order.price</a:t>
            </a:r>
            <a:r>
              <a:rPr lang="en-US" sz="1600" dirty="0">
                <a:latin typeface="Courier New"/>
                <a:cs typeface="Calibri"/>
              </a:rPr>
              <a:t>).orders;</a:t>
            </a:r>
          </a:p>
          <a:p>
            <a:pPr marL="0" indent="0">
              <a:buNone/>
            </a:pPr>
            <a:r>
              <a:rPr lang="en-US" sz="1600" dirty="0">
                <a:latin typeface="Courier New"/>
                <a:cs typeface="Calibri"/>
              </a:rPr>
              <a:t> while (</a:t>
            </a:r>
            <a:r>
              <a:rPr lang="en-US" sz="1600" dirty="0" err="1">
                <a:latin typeface="Courier New"/>
                <a:cs typeface="Calibri"/>
              </a:rPr>
              <a:t>limitIter.hasNext</a:t>
            </a:r>
            <a:r>
              <a:rPr lang="en-US" sz="1600" dirty="0">
                <a:latin typeface="Courier New"/>
                <a:cs typeface="Calibri"/>
              </a:rPr>
              <a:t>() &amp;&amp; </a:t>
            </a:r>
            <a:r>
              <a:rPr lang="en-US" sz="1600" dirty="0" err="1">
                <a:latin typeface="Courier New"/>
                <a:cs typeface="Calibri"/>
              </a:rPr>
              <a:t>leavesQuantity</a:t>
            </a:r>
            <a:r>
              <a:rPr lang="en-US" sz="1600" dirty="0">
                <a:latin typeface="Courier New"/>
                <a:cs typeface="Calibri"/>
              </a:rPr>
              <a:t> &gt; 0) {</a:t>
            </a:r>
            <a:endParaRPr lang="en-US" dirty="0"/>
          </a:p>
          <a:p>
            <a:pPr marL="0" indent="0">
              <a:buNone/>
            </a:pPr>
            <a:r>
              <a:rPr lang="en-US" sz="1600" dirty="0">
                <a:latin typeface="Courier New"/>
                <a:cs typeface="Calibri"/>
              </a:rPr>
              <a:t>    Quantity matched – min(</a:t>
            </a:r>
            <a:r>
              <a:rPr lang="en-US" sz="1600" dirty="0" err="1">
                <a:latin typeface="Courier New"/>
                <a:cs typeface="Calibri"/>
              </a:rPr>
              <a:t>limitIter.next.quantity</a:t>
            </a:r>
            <a:r>
              <a:rPr lang="en-US" sz="1600" dirty="0">
                <a:latin typeface="Courier New"/>
                <a:cs typeface="Calibri"/>
              </a:rPr>
              <a:t>, </a:t>
            </a:r>
            <a:r>
              <a:rPr lang="en-US" sz="1600" dirty="0" err="1">
                <a:latin typeface="Courier New"/>
                <a:cs typeface="Calibri"/>
              </a:rPr>
              <a:t>order.quantity</a:t>
            </a:r>
            <a:r>
              <a:rPr lang="en-US" sz="1600" dirty="0">
                <a:latin typeface="Courier New"/>
                <a:cs typeface="Calibri"/>
              </a:rPr>
              <a:t>);</a:t>
            </a:r>
          </a:p>
          <a:p>
            <a:pPr marL="0" indent="0">
              <a:buNone/>
            </a:pPr>
            <a:r>
              <a:rPr lang="en-US" sz="1600" dirty="0">
                <a:latin typeface="Courier New"/>
                <a:cs typeface="Calibri"/>
              </a:rPr>
              <a:t>    </a:t>
            </a:r>
            <a:r>
              <a:rPr lang="en-US" sz="1600" dirty="0" err="1">
                <a:latin typeface="Courier New"/>
                <a:cs typeface="Calibri"/>
              </a:rPr>
              <a:t>Order.matchedQuantity</a:t>
            </a:r>
            <a:r>
              <a:rPr lang="en-US" sz="1600" dirty="0">
                <a:latin typeface="Courier New"/>
                <a:cs typeface="Calibri"/>
              </a:rPr>
              <a:t> += matched;</a:t>
            </a:r>
          </a:p>
          <a:p>
            <a:pPr marL="0" indent="0">
              <a:buNone/>
            </a:pPr>
            <a:r>
              <a:rPr lang="en-US" sz="1600" dirty="0">
                <a:latin typeface="Courier New"/>
                <a:cs typeface="Calibri"/>
              </a:rPr>
              <a:t>    </a:t>
            </a:r>
            <a:r>
              <a:rPr lang="en-US" sz="1600" err="1">
                <a:latin typeface="Courier New"/>
                <a:cs typeface="Calibri"/>
              </a:rPr>
              <a:t>leavesQuantity</a:t>
            </a:r>
            <a:r>
              <a:rPr lang="en-US" sz="1600" dirty="0">
                <a:latin typeface="Courier New"/>
                <a:cs typeface="Calibri"/>
              </a:rPr>
              <a:t> = </a:t>
            </a:r>
            <a:r>
              <a:rPr lang="en-US" sz="1600" err="1">
                <a:latin typeface="Courier New"/>
                <a:cs typeface="Calibri"/>
              </a:rPr>
              <a:t>order.quantity</a:t>
            </a:r>
            <a:r>
              <a:rPr lang="en-US" sz="1600" dirty="0">
                <a:latin typeface="Courier New"/>
                <a:cs typeface="Calibri"/>
              </a:rPr>
              <a:t> - </a:t>
            </a:r>
            <a:r>
              <a:rPr lang="en-US" sz="1600" err="1">
                <a:latin typeface="Courier New"/>
                <a:cs typeface="Calibri"/>
              </a:rPr>
              <a:t>order.matchedQuanity</a:t>
            </a:r>
            <a:r>
              <a:rPr lang="en-US" sz="1600" dirty="0">
                <a:latin typeface="Courier New"/>
                <a:cs typeface="Calibri"/>
              </a:rPr>
              <a:t>;</a:t>
            </a:r>
          </a:p>
          <a:p>
            <a:pPr marL="0" indent="0">
              <a:buNone/>
            </a:pPr>
            <a:r>
              <a:rPr lang="en-US" sz="1600" dirty="0">
                <a:latin typeface="Courier New"/>
                <a:cs typeface="Calibri"/>
              </a:rPr>
              <a:t>    remove(</a:t>
            </a:r>
            <a:r>
              <a:rPr lang="en-US" sz="1600" dirty="0" err="1">
                <a:latin typeface="Courier New"/>
                <a:cs typeface="Calibri"/>
              </a:rPr>
              <a:t>limitIter.next</a:t>
            </a:r>
            <a:r>
              <a:rPr lang="en-US" sz="1600" dirty="0">
                <a:latin typeface="Courier New"/>
                <a:cs typeface="Calibri"/>
              </a:rPr>
              <a:t>);</a:t>
            </a:r>
          </a:p>
          <a:p>
            <a:pPr marL="0" indent="0">
              <a:buNone/>
            </a:pPr>
            <a:r>
              <a:rPr lang="en-US" sz="1600" dirty="0">
                <a:latin typeface="Courier New"/>
                <a:cs typeface="Calibri"/>
              </a:rPr>
              <a:t>    </a:t>
            </a:r>
            <a:r>
              <a:rPr lang="en-US" sz="1600" dirty="0" err="1">
                <a:latin typeface="Courier New"/>
                <a:cs typeface="Calibri"/>
              </a:rPr>
              <a:t>geneerateMatchedFill</a:t>
            </a:r>
            <a:r>
              <a:rPr lang="en-US" sz="1600" dirty="0">
                <a:latin typeface="Courier New"/>
                <a:cs typeface="Calibri"/>
              </a:rPr>
              <a:t>();</a:t>
            </a:r>
          </a:p>
          <a:p>
            <a:pPr marL="0" indent="0">
              <a:buNone/>
            </a:pPr>
            <a:r>
              <a:rPr lang="en-US" sz="1600" dirty="0">
                <a:latin typeface="Courier New"/>
                <a:cs typeface="Calibri"/>
              </a:rPr>
              <a:t>  }</a:t>
            </a:r>
          </a:p>
          <a:p>
            <a:pPr marL="0" indent="0">
              <a:buNone/>
            </a:pPr>
            <a:r>
              <a:rPr lang="en-US" sz="1600" dirty="0">
                <a:latin typeface="Courier New"/>
                <a:cs typeface="Calibri"/>
              </a:rPr>
              <a:t>  return SUCCEMATCH_SUCCESS, order);</a:t>
            </a:r>
          </a:p>
          <a:p>
            <a:pPr marL="0" indent="0">
              <a:buNone/>
            </a:pPr>
            <a:r>
              <a:rPr lang="en-US" sz="1600" dirty="0">
                <a:latin typeface="Courier New"/>
                <a:cs typeface="Calibri"/>
              </a:rPr>
              <a:t>}</a:t>
            </a:r>
          </a:p>
          <a:p>
            <a:pPr marL="0" indent="0">
              <a:buNone/>
            </a:pPr>
            <a:endParaRPr lang="en-US" sz="1600" dirty="0">
              <a:latin typeface="Courier New"/>
              <a:cs typeface="Calibri"/>
            </a:endParaRPr>
          </a:p>
          <a:p>
            <a:pPr marL="0" indent="0">
              <a:buNone/>
            </a:pPr>
            <a:endParaRPr lang="en-US" sz="1500" dirty="0">
              <a:latin typeface="Courier New"/>
              <a:cs typeface="Courier New"/>
            </a:endParaRPr>
          </a:p>
          <a:p>
            <a:pPr marL="0" indent="0">
              <a:buNone/>
            </a:pPr>
            <a:endParaRPr lang="en-US" sz="15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ourier New"/>
            </a:endParaRPr>
          </a:p>
          <a:p>
            <a:pPr marL="0" indent="0">
              <a:buNone/>
            </a:pPr>
            <a:endParaRPr lang="en-US" sz="1600" dirty="0">
              <a:latin typeface="Courier New"/>
              <a:cs typeface="Calibri"/>
            </a:endParaRPr>
          </a:p>
          <a:p>
            <a:endParaRPr lang="en-US" sz="1600" dirty="0">
              <a:latin typeface="Courier New"/>
              <a:cs typeface="Calibri"/>
            </a:endParaRPr>
          </a:p>
        </p:txBody>
      </p:sp>
    </p:spTree>
    <p:extLst>
      <p:ext uri="{BB962C8B-B14F-4D97-AF65-F5344CB8AC3E}">
        <p14:creationId xmlns:p14="http://schemas.microsoft.com/office/powerpoint/2010/main" val="3932584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6DC34-0C0C-537A-8762-3C9B73AAF4AA}"/>
              </a:ext>
            </a:extLst>
          </p:cNvPr>
          <p:cNvSpPr/>
          <p:nvPr/>
        </p:nvSpPr>
        <p:spPr>
          <a:xfrm>
            <a:off x="1315065" y="1474838"/>
            <a:ext cx="9082547" cy="45474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C0A351F-9272-D4A8-5E64-45B28841C8C9}"/>
              </a:ext>
            </a:extLst>
          </p:cNvPr>
          <p:cNvSpPr>
            <a:spLocks noGrp="1"/>
          </p:cNvSpPr>
          <p:nvPr>
            <p:ph type="title"/>
          </p:nvPr>
        </p:nvSpPr>
        <p:spPr>
          <a:xfrm>
            <a:off x="838200" y="365125"/>
            <a:ext cx="10515600" cy="674176"/>
          </a:xfrm>
        </p:spPr>
        <p:txBody>
          <a:bodyPr/>
          <a:lstStyle/>
          <a:p>
            <a:r>
              <a:rPr lang="en-US" sz="2800" dirty="0">
                <a:latin typeface="+mn-lt"/>
                <a:ea typeface="+mn-ea"/>
                <a:cs typeface="Calibri"/>
              </a:rPr>
              <a:t>                                 </a:t>
            </a:r>
            <a:r>
              <a:rPr lang="en-US" sz="2000" b="1" dirty="0">
                <a:solidFill>
                  <a:srgbClr val="4A4548"/>
                </a:solidFill>
                <a:latin typeface="+mn-lt"/>
                <a:ea typeface="+mn-lt"/>
                <a:cs typeface="+mn-lt"/>
              </a:rPr>
              <a:t> Step 3- Low Level Design</a:t>
            </a:r>
          </a:p>
        </p:txBody>
      </p:sp>
      <p:sp>
        <p:nvSpPr>
          <p:cNvPr id="4" name="Rectangle 3">
            <a:extLst>
              <a:ext uri="{FF2B5EF4-FFF2-40B4-BE49-F238E27FC236}">
                <a16:creationId xmlns:a16="http://schemas.microsoft.com/office/drawing/2014/main" id="{8B8D0CA5-2F16-1632-26F4-78D806F4F875}"/>
              </a:ext>
            </a:extLst>
          </p:cNvPr>
          <p:cNvSpPr/>
          <p:nvPr/>
        </p:nvSpPr>
        <p:spPr>
          <a:xfrm>
            <a:off x="1425677" y="1659193"/>
            <a:ext cx="2482645"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Product-Manager</a:t>
            </a:r>
            <a:br>
              <a:rPr lang="en-US" dirty="0">
                <a:cs typeface="Calibri"/>
              </a:rPr>
            </a:br>
            <a:br>
              <a:rPr lang="en-US" dirty="0">
                <a:cs typeface="Calibri"/>
              </a:rPr>
            </a:br>
            <a:br>
              <a:rPr lang="en-US" dirty="0">
                <a:cs typeface="Calibri"/>
              </a:rPr>
            </a:br>
            <a:r>
              <a:rPr lang="en-US" dirty="0">
                <a:cs typeface="Calibri"/>
              </a:rPr>
              <a:t>Application Loop</a:t>
            </a:r>
          </a:p>
        </p:txBody>
      </p:sp>
      <p:sp>
        <p:nvSpPr>
          <p:cNvPr id="5" name="Rectangle 4">
            <a:extLst>
              <a:ext uri="{FF2B5EF4-FFF2-40B4-BE49-F238E27FC236}">
                <a16:creationId xmlns:a16="http://schemas.microsoft.com/office/drawing/2014/main" id="{832A83CB-DFEF-8575-0DB8-8453E4391012}"/>
              </a:ext>
            </a:extLst>
          </p:cNvPr>
          <p:cNvSpPr/>
          <p:nvPr/>
        </p:nvSpPr>
        <p:spPr>
          <a:xfrm>
            <a:off x="4608870" y="1659192"/>
            <a:ext cx="2482645"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Product-Matching-Engine</a:t>
            </a:r>
            <a:br>
              <a:rPr lang="en-US" dirty="0">
                <a:cs typeface="Calibri"/>
              </a:rPr>
            </a:br>
            <a:br>
              <a:rPr lang="en-US" dirty="0">
                <a:cs typeface="Calibri"/>
              </a:rPr>
            </a:br>
            <a:br>
              <a:rPr lang="en-US" dirty="0">
                <a:cs typeface="Calibri"/>
              </a:rPr>
            </a:br>
            <a:r>
              <a:rPr lang="en-US" dirty="0">
                <a:cs typeface="Calibri"/>
              </a:rPr>
              <a:t>Application Loop</a:t>
            </a:r>
          </a:p>
          <a:p>
            <a:pPr algn="ctr"/>
            <a:endParaRPr lang="en-US" dirty="0">
              <a:cs typeface="Calibri"/>
            </a:endParaRPr>
          </a:p>
        </p:txBody>
      </p:sp>
      <p:sp>
        <p:nvSpPr>
          <p:cNvPr id="6" name="Rectangle 5">
            <a:extLst>
              <a:ext uri="{FF2B5EF4-FFF2-40B4-BE49-F238E27FC236}">
                <a16:creationId xmlns:a16="http://schemas.microsoft.com/office/drawing/2014/main" id="{B3F11C09-25E4-0400-6526-8C581BC72779}"/>
              </a:ext>
            </a:extLst>
          </p:cNvPr>
          <p:cNvSpPr/>
          <p:nvPr/>
        </p:nvSpPr>
        <p:spPr>
          <a:xfrm>
            <a:off x="7792063" y="1659192"/>
            <a:ext cx="2482645"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Market-Data-Publisher</a:t>
            </a:r>
            <a:br>
              <a:rPr lang="en-US" dirty="0">
                <a:cs typeface="Calibri"/>
              </a:rPr>
            </a:br>
            <a:br>
              <a:rPr lang="en-US" dirty="0">
                <a:cs typeface="Calibri"/>
              </a:rPr>
            </a:br>
            <a:br>
              <a:rPr lang="en-US" dirty="0">
                <a:cs typeface="Calibri"/>
              </a:rPr>
            </a:br>
            <a:br>
              <a:rPr lang="en-US" dirty="0">
                <a:cs typeface="Calibri"/>
              </a:rPr>
            </a:br>
            <a:r>
              <a:rPr lang="en-US" dirty="0">
                <a:cs typeface="Calibri"/>
              </a:rPr>
              <a:t>Application Loop</a:t>
            </a:r>
          </a:p>
          <a:p>
            <a:pPr algn="ctr"/>
            <a:endParaRPr lang="en-US" dirty="0">
              <a:cs typeface="Calibri"/>
            </a:endParaRPr>
          </a:p>
        </p:txBody>
      </p:sp>
      <p:sp>
        <p:nvSpPr>
          <p:cNvPr id="7" name="Rectangle 6">
            <a:extLst>
              <a:ext uri="{FF2B5EF4-FFF2-40B4-BE49-F238E27FC236}">
                <a16:creationId xmlns:a16="http://schemas.microsoft.com/office/drawing/2014/main" id="{8D4B71B0-41B6-67D3-9176-B9ACA3C592D6}"/>
              </a:ext>
            </a:extLst>
          </p:cNvPr>
          <p:cNvSpPr/>
          <p:nvPr/>
        </p:nvSpPr>
        <p:spPr>
          <a:xfrm>
            <a:off x="1364226" y="3982063"/>
            <a:ext cx="8910482" cy="479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mmap</a:t>
            </a:r>
            <a:endParaRPr lang="en-US" dirty="0" err="1"/>
          </a:p>
        </p:txBody>
      </p:sp>
      <p:sp>
        <p:nvSpPr>
          <p:cNvPr id="8" name="Rectangle 7">
            <a:extLst>
              <a:ext uri="{FF2B5EF4-FFF2-40B4-BE49-F238E27FC236}">
                <a16:creationId xmlns:a16="http://schemas.microsoft.com/office/drawing/2014/main" id="{D62EBCDB-3C12-58D7-3C81-D7DCC4D180E1}"/>
              </a:ext>
            </a:extLst>
          </p:cNvPr>
          <p:cNvSpPr/>
          <p:nvPr/>
        </p:nvSpPr>
        <p:spPr>
          <a:xfrm>
            <a:off x="1425677" y="4694903"/>
            <a:ext cx="1585452" cy="6145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Reporter</a:t>
            </a:r>
            <a:endParaRPr lang="en-US" dirty="0"/>
          </a:p>
        </p:txBody>
      </p:sp>
      <p:sp>
        <p:nvSpPr>
          <p:cNvPr id="10" name="Rectangle 9">
            <a:extLst>
              <a:ext uri="{FF2B5EF4-FFF2-40B4-BE49-F238E27FC236}">
                <a16:creationId xmlns:a16="http://schemas.microsoft.com/office/drawing/2014/main" id="{E9A3CC85-3E15-845B-B397-2C12DDA694CF}"/>
              </a:ext>
            </a:extLst>
          </p:cNvPr>
          <p:cNvSpPr/>
          <p:nvPr/>
        </p:nvSpPr>
        <p:spPr>
          <a:xfrm>
            <a:off x="3822289" y="4694902"/>
            <a:ext cx="1585452" cy="6145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Logging</a:t>
            </a:r>
            <a:endParaRPr lang="en-US" dirty="0"/>
          </a:p>
        </p:txBody>
      </p:sp>
      <p:sp>
        <p:nvSpPr>
          <p:cNvPr id="11" name="Rectangle 10">
            <a:extLst>
              <a:ext uri="{FF2B5EF4-FFF2-40B4-BE49-F238E27FC236}">
                <a16:creationId xmlns:a16="http://schemas.microsoft.com/office/drawing/2014/main" id="{BB29653A-EEEB-2088-A6C3-00BD7215228F}"/>
              </a:ext>
            </a:extLst>
          </p:cNvPr>
          <p:cNvSpPr/>
          <p:nvPr/>
        </p:nvSpPr>
        <p:spPr>
          <a:xfrm>
            <a:off x="8492611" y="4694902"/>
            <a:ext cx="1782097" cy="6145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Position Keeper</a:t>
            </a:r>
            <a:endParaRPr lang="en-US" dirty="0"/>
          </a:p>
        </p:txBody>
      </p:sp>
      <p:sp>
        <p:nvSpPr>
          <p:cNvPr id="12" name="Rectangle 11">
            <a:extLst>
              <a:ext uri="{FF2B5EF4-FFF2-40B4-BE49-F238E27FC236}">
                <a16:creationId xmlns:a16="http://schemas.microsoft.com/office/drawing/2014/main" id="{E169CB3A-32D1-9FF4-1791-ACC03C77D1D4}"/>
              </a:ext>
            </a:extLst>
          </p:cNvPr>
          <p:cNvSpPr/>
          <p:nvPr/>
        </p:nvSpPr>
        <p:spPr>
          <a:xfrm>
            <a:off x="6206610" y="4694901"/>
            <a:ext cx="1585452" cy="6145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Aggregated Risk Checking</a:t>
            </a:r>
            <a:endParaRPr lang="en-US" dirty="0"/>
          </a:p>
        </p:txBody>
      </p:sp>
      <p:sp>
        <p:nvSpPr>
          <p:cNvPr id="14" name="TextBox 13">
            <a:extLst>
              <a:ext uri="{FF2B5EF4-FFF2-40B4-BE49-F238E27FC236}">
                <a16:creationId xmlns:a16="http://schemas.microsoft.com/office/drawing/2014/main" id="{BE045F56-C8B1-1CD1-15C0-3AAF306E9066}"/>
              </a:ext>
            </a:extLst>
          </p:cNvPr>
          <p:cNvSpPr txBox="1"/>
          <p:nvPr/>
        </p:nvSpPr>
        <p:spPr>
          <a:xfrm>
            <a:off x="3822290" y="5579807"/>
            <a:ext cx="4043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One Single Server</a:t>
            </a:r>
            <a:endParaRPr lang="en-US" dirty="0"/>
          </a:p>
        </p:txBody>
      </p:sp>
      <p:sp>
        <p:nvSpPr>
          <p:cNvPr id="15" name="Arrow: Up-Down 14">
            <a:extLst>
              <a:ext uri="{FF2B5EF4-FFF2-40B4-BE49-F238E27FC236}">
                <a16:creationId xmlns:a16="http://schemas.microsoft.com/office/drawing/2014/main" id="{7563360F-4F26-066A-9A01-1B07F5167E2B}"/>
              </a:ext>
            </a:extLst>
          </p:cNvPr>
          <p:cNvSpPr/>
          <p:nvPr/>
        </p:nvSpPr>
        <p:spPr>
          <a:xfrm>
            <a:off x="2494935" y="3613355"/>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Down 15">
            <a:extLst>
              <a:ext uri="{FF2B5EF4-FFF2-40B4-BE49-F238E27FC236}">
                <a16:creationId xmlns:a16="http://schemas.microsoft.com/office/drawing/2014/main" id="{8D84C4A9-4DA6-3E25-8452-27316ADB3792}"/>
              </a:ext>
            </a:extLst>
          </p:cNvPr>
          <p:cNvSpPr/>
          <p:nvPr/>
        </p:nvSpPr>
        <p:spPr>
          <a:xfrm>
            <a:off x="5751870" y="3613354"/>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Down 16">
            <a:extLst>
              <a:ext uri="{FF2B5EF4-FFF2-40B4-BE49-F238E27FC236}">
                <a16:creationId xmlns:a16="http://schemas.microsoft.com/office/drawing/2014/main" id="{6FC1E7CB-E76F-68AB-EEBC-43362718D308}"/>
              </a:ext>
            </a:extLst>
          </p:cNvPr>
          <p:cNvSpPr/>
          <p:nvPr/>
        </p:nvSpPr>
        <p:spPr>
          <a:xfrm>
            <a:off x="9033386" y="3613354"/>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Down 17">
            <a:extLst>
              <a:ext uri="{FF2B5EF4-FFF2-40B4-BE49-F238E27FC236}">
                <a16:creationId xmlns:a16="http://schemas.microsoft.com/office/drawing/2014/main" id="{314A99F7-B08D-6BBB-3985-47D3E1E0F81E}"/>
              </a:ext>
            </a:extLst>
          </p:cNvPr>
          <p:cNvSpPr/>
          <p:nvPr/>
        </p:nvSpPr>
        <p:spPr>
          <a:xfrm>
            <a:off x="2494934" y="4399935"/>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Down 18">
            <a:extLst>
              <a:ext uri="{FF2B5EF4-FFF2-40B4-BE49-F238E27FC236}">
                <a16:creationId xmlns:a16="http://schemas.microsoft.com/office/drawing/2014/main" id="{FA0DCAA9-EB0E-CA90-185C-8A7A6994AB56}"/>
              </a:ext>
            </a:extLst>
          </p:cNvPr>
          <p:cNvSpPr/>
          <p:nvPr/>
        </p:nvSpPr>
        <p:spPr>
          <a:xfrm>
            <a:off x="4522838" y="4399935"/>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Down 19">
            <a:extLst>
              <a:ext uri="{FF2B5EF4-FFF2-40B4-BE49-F238E27FC236}">
                <a16:creationId xmlns:a16="http://schemas.microsoft.com/office/drawing/2014/main" id="{4FB867DF-1B97-7D05-A940-15AF2540CB66}"/>
              </a:ext>
            </a:extLst>
          </p:cNvPr>
          <p:cNvSpPr/>
          <p:nvPr/>
        </p:nvSpPr>
        <p:spPr>
          <a:xfrm>
            <a:off x="6907160" y="4363064"/>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93CECA16-E7AC-E730-8A13-6A8951B561E8}"/>
              </a:ext>
            </a:extLst>
          </p:cNvPr>
          <p:cNvSpPr/>
          <p:nvPr/>
        </p:nvSpPr>
        <p:spPr>
          <a:xfrm>
            <a:off x="9033386" y="4399935"/>
            <a:ext cx="184354" cy="33183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109A0EB-845D-49F8-6A6D-38B39AD74E1B}"/>
              </a:ext>
            </a:extLst>
          </p:cNvPr>
          <p:cNvSpPr txBox="1"/>
          <p:nvPr/>
        </p:nvSpPr>
        <p:spPr>
          <a:xfrm>
            <a:off x="2212259" y="6169741"/>
            <a:ext cx="83721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000" dirty="0">
                <a:cs typeface="Calibri"/>
              </a:rPr>
              <a:t> A LOW LATENCY SINGLE SERVER IMS DESIGN</a:t>
            </a:r>
            <a:endParaRPr lang="en-US" sz="2000">
              <a:cs typeface="Calibri"/>
            </a:endParaRPr>
          </a:p>
        </p:txBody>
      </p:sp>
      <p:sp>
        <p:nvSpPr>
          <p:cNvPr id="23" name="Rectangle 22">
            <a:extLst>
              <a:ext uri="{FF2B5EF4-FFF2-40B4-BE49-F238E27FC236}">
                <a16:creationId xmlns:a16="http://schemas.microsoft.com/office/drawing/2014/main" id="{2ABD7057-BC0D-3C91-8A10-12592204CDA5}"/>
              </a:ext>
            </a:extLst>
          </p:cNvPr>
          <p:cNvSpPr/>
          <p:nvPr/>
        </p:nvSpPr>
        <p:spPr>
          <a:xfrm>
            <a:off x="1978741" y="2519515"/>
            <a:ext cx="1413387" cy="344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p:txBody>
      </p:sp>
      <p:cxnSp>
        <p:nvCxnSpPr>
          <p:cNvPr id="24" name="Straight Arrow Connector 23">
            <a:extLst>
              <a:ext uri="{FF2B5EF4-FFF2-40B4-BE49-F238E27FC236}">
                <a16:creationId xmlns:a16="http://schemas.microsoft.com/office/drawing/2014/main" id="{7A3453BB-CD7B-6292-048C-ED54830B86A1}"/>
              </a:ext>
            </a:extLst>
          </p:cNvPr>
          <p:cNvCxnSpPr/>
          <p:nvPr/>
        </p:nvCxnSpPr>
        <p:spPr>
          <a:xfrm flipH="1" flipV="1">
            <a:off x="2325329" y="2460522"/>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163212-2ACE-03F2-C05C-A5097138C5FC}"/>
              </a:ext>
            </a:extLst>
          </p:cNvPr>
          <p:cNvCxnSpPr>
            <a:cxnSpLocks/>
          </p:cNvCxnSpPr>
          <p:nvPr/>
        </p:nvCxnSpPr>
        <p:spPr>
          <a:xfrm flipH="1" flipV="1">
            <a:off x="3038167" y="2497392"/>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04426B-00DC-3838-8515-1EBFC68284E9}"/>
              </a:ext>
            </a:extLst>
          </p:cNvPr>
          <p:cNvCxnSpPr>
            <a:cxnSpLocks/>
          </p:cNvCxnSpPr>
          <p:nvPr/>
        </p:nvCxnSpPr>
        <p:spPr>
          <a:xfrm flipH="1" flipV="1">
            <a:off x="2644877" y="2472811"/>
            <a:ext cx="7374" cy="37608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E1EBB7-C1DC-B95A-3BC3-2CB966CDC158}"/>
              </a:ext>
            </a:extLst>
          </p:cNvPr>
          <p:cNvSpPr/>
          <p:nvPr/>
        </p:nvSpPr>
        <p:spPr>
          <a:xfrm>
            <a:off x="5051321" y="2507224"/>
            <a:ext cx="1413387" cy="344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p:txBody>
      </p:sp>
      <p:sp>
        <p:nvSpPr>
          <p:cNvPr id="29" name="Rectangle 28">
            <a:extLst>
              <a:ext uri="{FF2B5EF4-FFF2-40B4-BE49-F238E27FC236}">
                <a16:creationId xmlns:a16="http://schemas.microsoft.com/office/drawing/2014/main" id="{7D5F7A74-86F8-4ED8-BD00-8D90795800CA}"/>
              </a:ext>
            </a:extLst>
          </p:cNvPr>
          <p:cNvSpPr/>
          <p:nvPr/>
        </p:nvSpPr>
        <p:spPr>
          <a:xfrm>
            <a:off x="8332837" y="2458063"/>
            <a:ext cx="1413387" cy="344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p:txBody>
      </p:sp>
      <p:cxnSp>
        <p:nvCxnSpPr>
          <p:cNvPr id="30" name="Straight Arrow Connector 29">
            <a:extLst>
              <a:ext uri="{FF2B5EF4-FFF2-40B4-BE49-F238E27FC236}">
                <a16:creationId xmlns:a16="http://schemas.microsoft.com/office/drawing/2014/main" id="{DED959F8-1419-FA77-7760-AAE4BEFDEF81}"/>
              </a:ext>
            </a:extLst>
          </p:cNvPr>
          <p:cNvCxnSpPr>
            <a:cxnSpLocks/>
          </p:cNvCxnSpPr>
          <p:nvPr/>
        </p:nvCxnSpPr>
        <p:spPr>
          <a:xfrm flipH="1" flipV="1">
            <a:off x="5410199" y="2472811"/>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7B48EB-B917-1B74-A996-F86516FAE904}"/>
              </a:ext>
            </a:extLst>
          </p:cNvPr>
          <p:cNvCxnSpPr>
            <a:cxnSpLocks/>
          </p:cNvCxnSpPr>
          <p:nvPr/>
        </p:nvCxnSpPr>
        <p:spPr>
          <a:xfrm flipH="1" flipV="1">
            <a:off x="5766619" y="2521973"/>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64D5EC-369D-142A-1BB6-3E03E12E79EF}"/>
              </a:ext>
            </a:extLst>
          </p:cNvPr>
          <p:cNvCxnSpPr>
            <a:cxnSpLocks/>
          </p:cNvCxnSpPr>
          <p:nvPr/>
        </p:nvCxnSpPr>
        <p:spPr>
          <a:xfrm flipH="1" flipV="1">
            <a:off x="8728587" y="2435941"/>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026D7F2-D64B-B1B0-2A3E-15345CDED226}"/>
              </a:ext>
            </a:extLst>
          </p:cNvPr>
          <p:cNvCxnSpPr>
            <a:cxnSpLocks/>
          </p:cNvCxnSpPr>
          <p:nvPr/>
        </p:nvCxnSpPr>
        <p:spPr>
          <a:xfrm flipH="1" flipV="1">
            <a:off x="6196780" y="2411360"/>
            <a:ext cx="7374" cy="57272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6162E3-CD26-3227-E2F4-0E5E1C9FF010}"/>
              </a:ext>
            </a:extLst>
          </p:cNvPr>
          <p:cNvCxnSpPr>
            <a:cxnSpLocks/>
          </p:cNvCxnSpPr>
          <p:nvPr/>
        </p:nvCxnSpPr>
        <p:spPr>
          <a:xfrm flipH="1" flipV="1">
            <a:off x="9097296" y="2411360"/>
            <a:ext cx="7374" cy="388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5C8EF8B-15B1-8D85-2105-D23E3E3CAAF3}"/>
              </a:ext>
            </a:extLst>
          </p:cNvPr>
          <p:cNvCxnSpPr>
            <a:cxnSpLocks/>
          </p:cNvCxnSpPr>
          <p:nvPr/>
        </p:nvCxnSpPr>
        <p:spPr>
          <a:xfrm flipH="1" flipV="1">
            <a:off x="9379974" y="2288458"/>
            <a:ext cx="7374" cy="60959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4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p:txBody>
          <a:bodyPr/>
          <a:lstStyle/>
          <a:p>
            <a:r>
              <a:rPr lang="en-US" sz="2800" dirty="0">
                <a:latin typeface="+mn-lt"/>
                <a:ea typeface="+mn-ea"/>
                <a:cs typeface="Calibri"/>
              </a:rPr>
              <a:t>                                        </a:t>
            </a:r>
            <a:r>
              <a:rPr lang="en-US" sz="2000" b="1" dirty="0">
                <a:solidFill>
                  <a:srgbClr val="4A4548"/>
                </a:solidFill>
                <a:latin typeface="+mn-lt"/>
                <a:ea typeface="+mn-lt"/>
                <a:cs typeface="+mn-lt"/>
              </a:rPr>
              <a:t>Application Loop</a:t>
            </a:r>
          </a:p>
        </p:txBody>
      </p:sp>
      <p:sp>
        <p:nvSpPr>
          <p:cNvPr id="3" name="Content Placeholder 2">
            <a:extLst>
              <a:ext uri="{FF2B5EF4-FFF2-40B4-BE49-F238E27FC236}">
                <a16:creationId xmlns:a16="http://schemas.microsoft.com/office/drawing/2014/main" id="{A7117742-F649-6F8B-1E47-151735F04CE9}"/>
              </a:ext>
            </a:extLst>
          </p:cNvPr>
          <p:cNvSpPr>
            <a:spLocks noGrp="1"/>
          </p:cNvSpPr>
          <p:nvPr>
            <p:ph idx="1"/>
          </p:nvPr>
        </p:nvSpPr>
        <p:spPr>
          <a:xfrm>
            <a:off x="887361" y="1346302"/>
            <a:ext cx="10515600" cy="4351338"/>
          </a:xfrm>
        </p:spPr>
        <p:txBody>
          <a:bodyPr vert="horz" lIns="91440" tIns="45720" rIns="91440" bIns="45720" rtlCol="0" anchor="t">
            <a:normAutofit/>
          </a:bodyPr>
          <a:lstStyle/>
          <a:p>
            <a:pPr>
              <a:buFont typeface="Wingdings" panose="020B0604020202020204" pitchFamily="34" charset="0"/>
              <a:buChar char="ü"/>
            </a:pPr>
            <a:endParaRPr lang="en-US" dirty="0">
              <a:cs typeface="Calibri" panose="020F0502020204030204"/>
            </a:endParaRPr>
          </a:p>
          <a:p>
            <a:pPr algn="just">
              <a:buFont typeface="Wingdings" panose="020B0604020202020204" pitchFamily="34" charset="0"/>
              <a:buChar char="ü"/>
            </a:pPr>
            <a:r>
              <a:rPr lang="en-US" sz="2000" dirty="0">
                <a:cs typeface="Calibri" panose="020F0502020204030204"/>
              </a:rPr>
              <a:t>It keeps polling for tasks to execute in aa while loop and is primary task execution mechanism.</a:t>
            </a:r>
          </a:p>
          <a:p>
            <a:pPr algn="just">
              <a:buFont typeface="Wingdings" panose="020B0604020202020204" pitchFamily="34" charset="0"/>
              <a:buChar char="ü"/>
            </a:pPr>
            <a:r>
              <a:rPr lang="en-US" sz="2000" dirty="0">
                <a:cs typeface="Calibri" panose="020F0502020204030204"/>
              </a:rPr>
              <a:t>Each box in the diagram represents a component.</a:t>
            </a:r>
          </a:p>
          <a:p>
            <a:pPr algn="just">
              <a:buFont typeface="Wingdings" panose="020B0604020202020204" pitchFamily="34" charset="0"/>
              <a:buChar char="ü"/>
            </a:pPr>
            <a:r>
              <a:rPr lang="en-US" sz="2000" dirty="0">
                <a:cs typeface="Calibri" panose="020F0502020204030204"/>
              </a:rPr>
              <a:t>A component is a process on the server.</a:t>
            </a:r>
          </a:p>
          <a:p>
            <a:pPr algn="just">
              <a:buFont typeface="Wingdings" panose="020B0604020202020204" pitchFamily="34" charset="0"/>
              <a:buChar char="ü"/>
            </a:pPr>
            <a:r>
              <a:rPr lang="en-US" sz="2000" dirty="0">
                <a:cs typeface="Calibri" panose="020F0502020204030204"/>
              </a:rPr>
              <a:t>To maximize CPU efficiency, each application loop(think of it as the main processing loop) is single-threaded and the thread is pinned to a fixed CPU core.</a:t>
            </a:r>
          </a:p>
          <a:p>
            <a:pPr algn="just">
              <a:buFont typeface="Wingdings" panose="020B0604020202020204" pitchFamily="34" charset="0"/>
              <a:buChar char="ü"/>
            </a:pPr>
            <a:r>
              <a:rPr lang="en-US" sz="2000" dirty="0">
                <a:cs typeface="Calibri" panose="020F0502020204030204"/>
              </a:rPr>
              <a:t>Benefits of pinning the application loop is ensuring no context switch.</a:t>
            </a:r>
          </a:p>
          <a:p>
            <a:pPr algn="just">
              <a:buFont typeface="Wingdings" panose="020B0604020202020204" pitchFamily="34" charset="0"/>
              <a:buChar char="ü"/>
            </a:pPr>
            <a:r>
              <a:rPr lang="en-US" sz="2000" dirty="0">
                <a:cs typeface="Calibri" panose="020F0502020204030204"/>
              </a:rPr>
              <a:t>CPU1 is fully allocated to the order manager's application loop.</a:t>
            </a:r>
          </a:p>
          <a:p>
            <a:pPr algn="just">
              <a:buFont typeface="Wingdings" panose="020B0604020202020204" pitchFamily="34" charset="0"/>
              <a:buChar char="ü"/>
            </a:pPr>
            <a:r>
              <a:rPr lang="en-US" sz="2000" dirty="0">
                <a:cs typeface="Calibri" panose="020F0502020204030204"/>
              </a:rPr>
              <a:t>No locks and therefore no lock contention, since there is only one threads that updates states.</a:t>
            </a:r>
          </a:p>
        </p:txBody>
      </p:sp>
    </p:spTree>
    <p:extLst>
      <p:ext uri="{BB962C8B-B14F-4D97-AF65-F5344CB8AC3E}">
        <p14:creationId xmlns:p14="http://schemas.microsoft.com/office/powerpoint/2010/main" val="1462985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F4BA7C-F23F-1529-F1EF-056D844788B5}"/>
              </a:ext>
            </a:extLst>
          </p:cNvPr>
          <p:cNvSpPr/>
          <p:nvPr/>
        </p:nvSpPr>
        <p:spPr>
          <a:xfrm>
            <a:off x="1388807" y="1179870"/>
            <a:ext cx="8185353" cy="534628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4D26E6-9B35-1A13-9FFC-BDFB7794E2EB}"/>
              </a:ext>
            </a:extLst>
          </p:cNvPr>
          <p:cNvSpPr/>
          <p:nvPr/>
        </p:nvSpPr>
        <p:spPr>
          <a:xfrm>
            <a:off x="6157450" y="3060288"/>
            <a:ext cx="1167580" cy="761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 State</a:t>
            </a:r>
          </a:p>
        </p:txBody>
      </p:sp>
      <p:sp>
        <p:nvSpPr>
          <p:cNvPr id="7" name="Rectangle 6">
            <a:extLst>
              <a:ext uri="{FF2B5EF4-FFF2-40B4-BE49-F238E27FC236}">
                <a16:creationId xmlns:a16="http://schemas.microsoft.com/office/drawing/2014/main" id="{C20BDE71-3887-5D98-E366-E3A9E9861FF0}"/>
              </a:ext>
            </a:extLst>
          </p:cNvPr>
          <p:cNvSpPr/>
          <p:nvPr/>
        </p:nvSpPr>
        <p:spPr>
          <a:xfrm>
            <a:off x="1732934" y="5174225"/>
            <a:ext cx="3330677" cy="74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Output Thread/</a:t>
            </a:r>
            <a:r>
              <a:rPr lang="en-US" dirty="0" err="1">
                <a:cs typeface="Calibri"/>
              </a:rPr>
              <a:t>Netloop</a:t>
            </a:r>
          </a:p>
        </p:txBody>
      </p:sp>
      <p:sp>
        <p:nvSpPr>
          <p:cNvPr id="8" name="Rectangle 7">
            <a:extLst>
              <a:ext uri="{FF2B5EF4-FFF2-40B4-BE49-F238E27FC236}">
                <a16:creationId xmlns:a16="http://schemas.microsoft.com/office/drawing/2014/main" id="{7B8B9BFB-C1DC-897A-488F-13423BFAB2E5}"/>
              </a:ext>
            </a:extLst>
          </p:cNvPr>
          <p:cNvSpPr/>
          <p:nvPr/>
        </p:nvSpPr>
        <p:spPr>
          <a:xfrm>
            <a:off x="1683774" y="3109451"/>
            <a:ext cx="3306096" cy="1413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5F4B42-9A33-3330-F0C1-CE47CEC76353}"/>
              </a:ext>
            </a:extLst>
          </p:cNvPr>
          <p:cNvSpPr/>
          <p:nvPr/>
        </p:nvSpPr>
        <p:spPr>
          <a:xfrm>
            <a:off x="3453582" y="3232354"/>
            <a:ext cx="712838" cy="11184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28D046E-02F7-6219-A231-68B5A38A14AE}"/>
              </a:ext>
            </a:extLst>
          </p:cNvPr>
          <p:cNvCxnSpPr/>
          <p:nvPr/>
        </p:nvCxnSpPr>
        <p:spPr>
          <a:xfrm>
            <a:off x="3401962" y="3561735"/>
            <a:ext cx="803786" cy="49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A0E3813-14F0-88AB-DE9D-010631169FE9}"/>
              </a:ext>
            </a:extLst>
          </p:cNvPr>
          <p:cNvCxnSpPr>
            <a:cxnSpLocks/>
          </p:cNvCxnSpPr>
          <p:nvPr/>
        </p:nvCxnSpPr>
        <p:spPr>
          <a:xfrm>
            <a:off x="3401961" y="3868993"/>
            <a:ext cx="766916" cy="1720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BA24CE11-17AE-494A-F8E6-9693870DBAC9}"/>
              </a:ext>
            </a:extLst>
          </p:cNvPr>
          <p:cNvSpPr/>
          <p:nvPr/>
        </p:nvSpPr>
        <p:spPr>
          <a:xfrm>
            <a:off x="3588774" y="2470355"/>
            <a:ext cx="196646" cy="639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E328F02-D66E-0378-F85F-AF14962E49EB}"/>
              </a:ext>
            </a:extLst>
          </p:cNvPr>
          <p:cNvSpPr txBox="1"/>
          <p:nvPr/>
        </p:nvSpPr>
        <p:spPr>
          <a:xfrm>
            <a:off x="1818967" y="2642419"/>
            <a:ext cx="1732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dispatch</a:t>
            </a:r>
            <a:endParaRPr lang="en-US" dirty="0"/>
          </a:p>
        </p:txBody>
      </p:sp>
      <p:sp>
        <p:nvSpPr>
          <p:cNvPr id="15" name="TextBox 14">
            <a:extLst>
              <a:ext uri="{FF2B5EF4-FFF2-40B4-BE49-F238E27FC236}">
                <a16:creationId xmlns:a16="http://schemas.microsoft.com/office/drawing/2014/main" id="{14E60B2D-7AD3-2325-CC53-7E06E668EAA0}"/>
              </a:ext>
            </a:extLst>
          </p:cNvPr>
          <p:cNvSpPr txBox="1"/>
          <p:nvPr/>
        </p:nvSpPr>
        <p:spPr>
          <a:xfrm>
            <a:off x="1818968" y="3502740"/>
            <a:ext cx="1585451" cy="640654"/>
          </a:xfrm>
          <a:prstGeom prst="rect">
            <a:avLst/>
          </a:prstGeom>
          <a:solidFill>
            <a:schemeClr val="accent1">
              <a:lumMod val="60000"/>
              <a:lumOff val="40000"/>
            </a:schemeClr>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Application Loop Thread</a:t>
            </a:r>
          </a:p>
        </p:txBody>
      </p:sp>
      <p:cxnSp>
        <p:nvCxnSpPr>
          <p:cNvPr id="16" name="Straight Arrow Connector 15">
            <a:extLst>
              <a:ext uri="{FF2B5EF4-FFF2-40B4-BE49-F238E27FC236}">
                <a16:creationId xmlns:a16="http://schemas.microsoft.com/office/drawing/2014/main" id="{F3781B80-1DE3-61A4-E463-9BDEC24A9A75}"/>
              </a:ext>
            </a:extLst>
          </p:cNvPr>
          <p:cNvCxnSpPr/>
          <p:nvPr/>
        </p:nvCxnSpPr>
        <p:spPr>
          <a:xfrm>
            <a:off x="3400426" y="3707682"/>
            <a:ext cx="803786" cy="1720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A8957C58-D235-C294-BB6F-EC79735E6AE8}"/>
              </a:ext>
            </a:extLst>
          </p:cNvPr>
          <p:cNvSpPr/>
          <p:nvPr/>
        </p:nvSpPr>
        <p:spPr>
          <a:xfrm>
            <a:off x="4989871" y="3428999"/>
            <a:ext cx="117987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update</a:t>
            </a:r>
            <a:endParaRPr lang="en-US" dirty="0"/>
          </a:p>
        </p:txBody>
      </p:sp>
      <p:sp>
        <p:nvSpPr>
          <p:cNvPr id="18" name="Arrow: Down 17">
            <a:extLst>
              <a:ext uri="{FF2B5EF4-FFF2-40B4-BE49-F238E27FC236}">
                <a16:creationId xmlns:a16="http://schemas.microsoft.com/office/drawing/2014/main" id="{8B9E7E2D-AA50-6F23-F465-B12FF5ABE40F}"/>
              </a:ext>
            </a:extLst>
          </p:cNvPr>
          <p:cNvSpPr/>
          <p:nvPr/>
        </p:nvSpPr>
        <p:spPr>
          <a:xfrm>
            <a:off x="3625643" y="4498258"/>
            <a:ext cx="172066" cy="675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E576020-C1A4-11E2-B5BD-1DAF8A15343D}"/>
              </a:ext>
            </a:extLst>
          </p:cNvPr>
          <p:cNvSpPr txBox="1"/>
          <p:nvPr/>
        </p:nvSpPr>
        <p:spPr>
          <a:xfrm>
            <a:off x="1782095" y="4854676"/>
            <a:ext cx="1732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dispatch</a:t>
            </a:r>
            <a:endParaRPr lang="en-US" dirty="0"/>
          </a:p>
        </p:txBody>
      </p:sp>
      <p:sp>
        <p:nvSpPr>
          <p:cNvPr id="20" name="Arrow: Down 19">
            <a:extLst>
              <a:ext uri="{FF2B5EF4-FFF2-40B4-BE49-F238E27FC236}">
                <a16:creationId xmlns:a16="http://schemas.microsoft.com/office/drawing/2014/main" id="{4191ED38-527C-6265-909A-3EB77B558A3A}"/>
              </a:ext>
            </a:extLst>
          </p:cNvPr>
          <p:cNvSpPr/>
          <p:nvPr/>
        </p:nvSpPr>
        <p:spPr>
          <a:xfrm rot="-3900000">
            <a:off x="5271565" y="4229303"/>
            <a:ext cx="380999" cy="13642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AC15097-7C2F-675A-C0D1-3E4C10E8C688}"/>
              </a:ext>
            </a:extLst>
          </p:cNvPr>
          <p:cNvSpPr txBox="1"/>
          <p:nvPr/>
        </p:nvSpPr>
        <p:spPr>
          <a:xfrm>
            <a:off x="5063612" y="4313902"/>
            <a:ext cx="1732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Pin to CPU 1</a:t>
            </a:r>
            <a:endParaRPr lang="en-US" dirty="0"/>
          </a:p>
        </p:txBody>
      </p:sp>
      <p:graphicFrame>
        <p:nvGraphicFramePr>
          <p:cNvPr id="23" name="Table 23">
            <a:extLst>
              <a:ext uri="{FF2B5EF4-FFF2-40B4-BE49-F238E27FC236}">
                <a16:creationId xmlns:a16="http://schemas.microsoft.com/office/drawing/2014/main" id="{481A29C3-CAC6-B7A3-E259-CC46B649F874}"/>
              </a:ext>
            </a:extLst>
          </p:cNvPr>
          <p:cNvGraphicFramePr>
            <a:graphicFrameLocks noGrp="1"/>
          </p:cNvGraphicFramePr>
          <p:nvPr>
            <p:extLst>
              <p:ext uri="{D42A27DB-BD31-4B8C-83A1-F6EECF244321}">
                <p14:modId xmlns:p14="http://schemas.microsoft.com/office/powerpoint/2010/main" val="1678232113"/>
              </p:ext>
            </p:extLst>
          </p:nvPr>
        </p:nvGraphicFramePr>
        <p:xfrm>
          <a:off x="6153519" y="4716731"/>
          <a:ext cx="1138416" cy="1483360"/>
        </p:xfrm>
        <a:graphic>
          <a:graphicData uri="http://schemas.openxmlformats.org/drawingml/2006/table">
            <a:tbl>
              <a:tblPr firstRow="1" bandRow="1">
                <a:tableStyleId>{5C22544A-7EE6-4342-B048-85BDC9FD1C3A}</a:tableStyleId>
              </a:tblPr>
              <a:tblGrid>
                <a:gridCol w="569208">
                  <a:extLst>
                    <a:ext uri="{9D8B030D-6E8A-4147-A177-3AD203B41FA5}">
                      <a16:colId xmlns:a16="http://schemas.microsoft.com/office/drawing/2014/main" val="3224108767"/>
                    </a:ext>
                  </a:extLst>
                </a:gridCol>
                <a:gridCol w="569208">
                  <a:extLst>
                    <a:ext uri="{9D8B030D-6E8A-4147-A177-3AD203B41FA5}">
                      <a16:colId xmlns:a16="http://schemas.microsoft.com/office/drawing/2014/main" val="82834995"/>
                    </a:ext>
                  </a:extLst>
                </a:gridCol>
              </a:tblGrid>
              <a:tr h="370840">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2362694905"/>
                  </a:ext>
                </a:extLst>
              </a:tr>
              <a:tr h="370840">
                <a:tc>
                  <a:txBody>
                    <a:bodyPr/>
                    <a:lstStyle/>
                    <a:p>
                      <a:r>
                        <a:rPr lang="en-US" dirty="0"/>
                        <a:t>1</a:t>
                      </a:r>
                    </a:p>
                  </a:txBody>
                  <a:tcPr/>
                </a:tc>
                <a:tc>
                  <a:txBody>
                    <a:bodyPr/>
                    <a:lstStyle/>
                    <a:p>
                      <a:pPr lvl="0">
                        <a:buNone/>
                      </a:pPr>
                      <a:r>
                        <a:rPr lang="en-US" dirty="0"/>
                        <a:t>6</a:t>
                      </a:r>
                    </a:p>
                  </a:txBody>
                  <a:tcPr/>
                </a:tc>
                <a:extLst>
                  <a:ext uri="{0D108BD9-81ED-4DB2-BD59-A6C34878D82A}">
                    <a16:rowId xmlns:a16="http://schemas.microsoft.com/office/drawing/2014/main" val="1789854057"/>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48146067"/>
                  </a:ext>
                </a:extLst>
              </a:tr>
              <a:tr h="370840">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07653075"/>
                  </a:ext>
                </a:extLst>
              </a:tr>
            </a:tbl>
          </a:graphicData>
        </a:graphic>
      </p:graphicFrame>
      <p:sp>
        <p:nvSpPr>
          <p:cNvPr id="24" name="Arrow: Down 23">
            <a:extLst>
              <a:ext uri="{FF2B5EF4-FFF2-40B4-BE49-F238E27FC236}">
                <a16:creationId xmlns:a16="http://schemas.microsoft.com/office/drawing/2014/main" id="{9414A46E-5D2F-839B-5AC2-D5C0B39698B1}"/>
              </a:ext>
            </a:extLst>
          </p:cNvPr>
          <p:cNvSpPr/>
          <p:nvPr/>
        </p:nvSpPr>
        <p:spPr>
          <a:xfrm>
            <a:off x="3588773" y="5923935"/>
            <a:ext cx="208936" cy="6022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9F4FF99-3802-4A48-6631-833AF59B02BF}"/>
              </a:ext>
            </a:extLst>
          </p:cNvPr>
          <p:cNvSpPr txBox="1"/>
          <p:nvPr/>
        </p:nvSpPr>
        <p:spPr>
          <a:xfrm>
            <a:off x="2654707" y="6046836"/>
            <a:ext cx="1732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Products</a:t>
            </a:r>
            <a:endParaRPr lang="en-US" dirty="0"/>
          </a:p>
        </p:txBody>
      </p:sp>
      <p:sp>
        <p:nvSpPr>
          <p:cNvPr id="26" name="TextBox 25">
            <a:extLst>
              <a:ext uri="{FF2B5EF4-FFF2-40B4-BE49-F238E27FC236}">
                <a16:creationId xmlns:a16="http://schemas.microsoft.com/office/drawing/2014/main" id="{9997CCA3-40BD-486C-42A5-99B2652E4DE4}"/>
              </a:ext>
            </a:extLst>
          </p:cNvPr>
          <p:cNvSpPr txBox="1"/>
          <p:nvPr/>
        </p:nvSpPr>
        <p:spPr>
          <a:xfrm>
            <a:off x="1782095" y="1437966"/>
            <a:ext cx="17698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products</a:t>
            </a:r>
            <a:endParaRPr lang="en-US" dirty="0"/>
          </a:p>
        </p:txBody>
      </p:sp>
      <p:sp>
        <p:nvSpPr>
          <p:cNvPr id="4" name="Rectangle 3">
            <a:extLst>
              <a:ext uri="{FF2B5EF4-FFF2-40B4-BE49-F238E27FC236}">
                <a16:creationId xmlns:a16="http://schemas.microsoft.com/office/drawing/2014/main" id="{7A23F8C6-697C-6E5F-A485-4CCC7FC90163}"/>
              </a:ext>
            </a:extLst>
          </p:cNvPr>
          <p:cNvSpPr/>
          <p:nvPr/>
        </p:nvSpPr>
        <p:spPr>
          <a:xfrm>
            <a:off x="1683774" y="1794387"/>
            <a:ext cx="3465870" cy="74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Input Thread/</a:t>
            </a:r>
            <a:r>
              <a:rPr lang="en-US" dirty="0" err="1">
                <a:cs typeface="Calibri"/>
              </a:rPr>
              <a:t>Netloop</a:t>
            </a:r>
          </a:p>
        </p:txBody>
      </p:sp>
      <p:sp>
        <p:nvSpPr>
          <p:cNvPr id="27" name="Arrow: Down 26">
            <a:extLst>
              <a:ext uri="{FF2B5EF4-FFF2-40B4-BE49-F238E27FC236}">
                <a16:creationId xmlns:a16="http://schemas.microsoft.com/office/drawing/2014/main" id="{72DC56AD-3A60-5B40-80BA-E55000F6A4DA}"/>
              </a:ext>
            </a:extLst>
          </p:cNvPr>
          <p:cNvSpPr/>
          <p:nvPr/>
        </p:nvSpPr>
        <p:spPr>
          <a:xfrm>
            <a:off x="3625643" y="1093839"/>
            <a:ext cx="172066" cy="675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7A2C57-1549-A89C-AEA5-776B9C1B6CB5}"/>
              </a:ext>
            </a:extLst>
          </p:cNvPr>
          <p:cNvSpPr/>
          <p:nvPr/>
        </p:nvSpPr>
        <p:spPr>
          <a:xfrm>
            <a:off x="6145159" y="1339642"/>
            <a:ext cx="3097160" cy="761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 Manager</a:t>
            </a:r>
          </a:p>
        </p:txBody>
      </p:sp>
      <p:sp>
        <p:nvSpPr>
          <p:cNvPr id="31" name="TextBox 30">
            <a:extLst>
              <a:ext uri="{FF2B5EF4-FFF2-40B4-BE49-F238E27FC236}">
                <a16:creationId xmlns:a16="http://schemas.microsoft.com/office/drawing/2014/main" id="{614CD308-DEEB-5493-26D8-FF6877D8C681}"/>
              </a:ext>
            </a:extLst>
          </p:cNvPr>
          <p:cNvSpPr txBox="1"/>
          <p:nvPr/>
        </p:nvSpPr>
        <p:spPr>
          <a:xfrm>
            <a:off x="3200716" y="6457335"/>
            <a:ext cx="55204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A4548"/>
                </a:solidFill>
                <a:cs typeface="Calibri"/>
              </a:rPr>
              <a:t>Fig4-Application Loop​ Diagram</a:t>
            </a:r>
            <a:endParaRPr lang="en-US" dirty="0"/>
          </a:p>
        </p:txBody>
      </p:sp>
    </p:spTree>
    <p:extLst>
      <p:ext uri="{BB962C8B-B14F-4D97-AF65-F5344CB8AC3E}">
        <p14:creationId xmlns:p14="http://schemas.microsoft.com/office/powerpoint/2010/main" val="42920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a:xfrm>
            <a:off x="838200" y="365125"/>
            <a:ext cx="10429568" cy="661886"/>
          </a:xfrm>
        </p:spPr>
        <p:txBody>
          <a:bodyPr/>
          <a:lstStyle/>
          <a:p>
            <a:r>
              <a:rPr lang="en-US" sz="2800" dirty="0">
                <a:latin typeface="+mn-lt"/>
                <a:ea typeface="+mn-ea"/>
                <a:cs typeface="Calibri"/>
              </a:rPr>
              <a:t>                                                </a:t>
            </a:r>
            <a:r>
              <a:rPr lang="en-US" sz="2800" err="1">
                <a:latin typeface="+mn-lt"/>
                <a:ea typeface="+mn-ea"/>
                <a:cs typeface="Calibri"/>
              </a:rPr>
              <a:t>mmap</a:t>
            </a:r>
            <a:endParaRPr lang="en-US" sz="2800">
              <a:latin typeface="+mn-lt"/>
              <a:ea typeface="+mn-ea"/>
              <a:cs typeface="Calibri"/>
            </a:endParaRPr>
          </a:p>
        </p:txBody>
      </p:sp>
      <p:sp>
        <p:nvSpPr>
          <p:cNvPr id="3" name="Content Placeholder 2">
            <a:extLst>
              <a:ext uri="{FF2B5EF4-FFF2-40B4-BE49-F238E27FC236}">
                <a16:creationId xmlns:a16="http://schemas.microsoft.com/office/drawing/2014/main" id="{A7117742-F649-6F8B-1E47-151735F04CE9}"/>
              </a:ext>
            </a:extLst>
          </p:cNvPr>
          <p:cNvSpPr>
            <a:spLocks noGrp="1"/>
          </p:cNvSpPr>
          <p:nvPr>
            <p:ph idx="1"/>
          </p:nvPr>
        </p:nvSpPr>
        <p:spPr>
          <a:xfrm>
            <a:off x="887361" y="1346302"/>
            <a:ext cx="10515600" cy="4351338"/>
          </a:xfrm>
        </p:spPr>
        <p:txBody>
          <a:bodyPr vert="horz" lIns="91440" tIns="45720" rIns="91440" bIns="45720" rtlCol="0" anchor="t">
            <a:normAutofit/>
          </a:bodyPr>
          <a:lstStyle/>
          <a:p>
            <a:pPr>
              <a:buFont typeface="Wingdings" panose="020B0604020202020204" pitchFamily="34" charset="0"/>
              <a:buChar char="ü"/>
            </a:pPr>
            <a:r>
              <a:rPr lang="en-US" sz="2000" dirty="0">
                <a:cs typeface="Calibri" panose="020F0502020204030204"/>
              </a:rPr>
              <a:t>Refers to a POSIX-compliant UNIX system call named </a:t>
            </a:r>
            <a:r>
              <a:rPr lang="en-US" sz="2000" dirty="0" err="1">
                <a:cs typeface="Calibri" panose="020F0502020204030204"/>
              </a:rPr>
              <a:t>mmap</a:t>
            </a:r>
            <a:r>
              <a:rPr lang="en-US" sz="2000" dirty="0">
                <a:cs typeface="Calibri" panose="020F0502020204030204"/>
              </a:rPr>
              <a:t> that maps a file into the memory of a process.</a:t>
            </a:r>
          </a:p>
          <a:p>
            <a:pPr>
              <a:buFont typeface="Wingdings" panose="020B0604020202020204" pitchFamily="34" charset="0"/>
              <a:buChar char="ü"/>
            </a:pPr>
            <a:r>
              <a:rPr lang="en-US" sz="2000" dirty="0" err="1">
                <a:cs typeface="Calibri" panose="020F0502020204030204"/>
              </a:rPr>
              <a:t>mmap</a:t>
            </a:r>
            <a:r>
              <a:rPr lang="en-US" sz="2000" dirty="0">
                <a:cs typeface="Calibri" panose="020F0502020204030204"/>
              </a:rPr>
              <a:t> provides a mechanism for high-performance sharing of memory between processes. </a:t>
            </a:r>
          </a:p>
          <a:p>
            <a:pPr>
              <a:buFont typeface="Wingdings" panose="020B0604020202020204" pitchFamily="34" charset="0"/>
              <a:buChar char="ü"/>
            </a:pPr>
            <a:r>
              <a:rPr lang="en-US" sz="2000" dirty="0">
                <a:cs typeface="Calibri" panose="020F0502020204030204"/>
              </a:rPr>
              <a:t>The performance advantage is compounded when the backing file is in /dev/</a:t>
            </a:r>
            <a:r>
              <a:rPr lang="en-US" sz="2000" dirty="0" err="1">
                <a:cs typeface="Calibri" panose="020F0502020204030204"/>
              </a:rPr>
              <a:t>shm</a:t>
            </a:r>
            <a:r>
              <a:rPr lang="en-US" sz="2000" dirty="0">
                <a:cs typeface="Calibri" panose="020F0502020204030204"/>
              </a:rPr>
              <a:t>.</a:t>
            </a:r>
          </a:p>
          <a:p>
            <a:pPr>
              <a:buFont typeface="Wingdings" panose="020B0604020202020204" pitchFamily="34" charset="0"/>
              <a:buChar char="ü"/>
            </a:pPr>
            <a:r>
              <a:rPr lang="en-US" sz="2000" dirty="0">
                <a:cs typeface="Calibri" panose="020F0502020204030204"/>
              </a:rPr>
              <a:t>/dev/</a:t>
            </a:r>
            <a:r>
              <a:rPr lang="en-US" sz="2000" dirty="0" err="1">
                <a:cs typeface="Calibri" panose="020F0502020204030204"/>
              </a:rPr>
              <a:t>shm</a:t>
            </a:r>
            <a:r>
              <a:rPr lang="en-US" sz="2000" dirty="0">
                <a:cs typeface="Calibri" panose="020F0502020204030204"/>
              </a:rPr>
              <a:t> is </a:t>
            </a:r>
            <a:r>
              <a:rPr lang="en-US" sz="2000" dirty="0" err="1">
                <a:cs typeface="Calibri" panose="020F0502020204030204"/>
              </a:rPr>
              <a:t>amemory</a:t>
            </a:r>
            <a:r>
              <a:rPr lang="en-US" sz="2000" dirty="0">
                <a:cs typeface="Calibri" panose="020F0502020204030204"/>
              </a:rPr>
              <a:t>-backed file system.</a:t>
            </a:r>
          </a:p>
          <a:p>
            <a:pPr>
              <a:buFont typeface="Wingdings" panose="020B0604020202020204" pitchFamily="34" charset="0"/>
              <a:buChar char="ü"/>
            </a:pPr>
            <a:r>
              <a:rPr lang="en-US" sz="2000" dirty="0">
                <a:cs typeface="Calibri" panose="020F0502020204030204"/>
              </a:rPr>
              <a:t>When </a:t>
            </a:r>
            <a:r>
              <a:rPr lang="en-US" sz="2000" dirty="0" err="1">
                <a:cs typeface="Calibri" panose="020F0502020204030204"/>
              </a:rPr>
              <a:t>mmap</a:t>
            </a:r>
            <a:r>
              <a:rPr lang="en-US" sz="2000" dirty="0">
                <a:cs typeface="Calibri" panose="020F0502020204030204"/>
              </a:rPr>
              <a:t> is done over a file in /dev/</a:t>
            </a:r>
            <a:r>
              <a:rPr lang="en-US" sz="2000" dirty="0" err="1">
                <a:cs typeface="Calibri" panose="020F0502020204030204"/>
              </a:rPr>
              <a:t>shm</a:t>
            </a:r>
            <a:r>
              <a:rPr lang="en-US" sz="2000" dirty="0">
                <a:cs typeface="Calibri" panose="020F0502020204030204"/>
              </a:rPr>
              <a:t>, the access to the shared memory does not result in any disk access at all.</a:t>
            </a:r>
          </a:p>
          <a:p>
            <a:pPr>
              <a:buFont typeface="Wingdings" panose="020B0604020202020204" pitchFamily="34" charset="0"/>
              <a:buChar char="ü"/>
            </a:pPr>
            <a:r>
              <a:rPr lang="en-US" sz="2000" dirty="0" err="1">
                <a:cs typeface="Calibri" panose="020F0502020204030204"/>
              </a:rPr>
              <a:t>Mmap</a:t>
            </a:r>
            <a:r>
              <a:rPr lang="en-US" sz="2000" dirty="0">
                <a:cs typeface="Calibri" panose="020F0502020204030204"/>
              </a:rPr>
              <a:t> is used in the server to implement a message bus over which the components can communicate in sub-microsecond.</a:t>
            </a:r>
          </a:p>
        </p:txBody>
      </p:sp>
    </p:spTree>
    <p:extLst>
      <p:ext uri="{BB962C8B-B14F-4D97-AF65-F5344CB8AC3E}">
        <p14:creationId xmlns:p14="http://schemas.microsoft.com/office/powerpoint/2010/main" val="12457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2FE-1C01-FE41-7C3A-421DEF0DAE28}"/>
              </a:ext>
            </a:extLst>
          </p:cNvPr>
          <p:cNvSpPr>
            <a:spLocks noGrp="1"/>
          </p:cNvSpPr>
          <p:nvPr>
            <p:ph type="title"/>
          </p:nvPr>
        </p:nvSpPr>
        <p:spPr/>
        <p:txBody>
          <a:bodyPr/>
          <a:lstStyle/>
          <a:p>
            <a:r>
              <a:rPr lang="en-US" sz="2800" dirty="0">
                <a:latin typeface="+mn-lt"/>
                <a:ea typeface="+mn-ea"/>
                <a:cs typeface="Calibri"/>
              </a:rPr>
              <a:t>                                               </a:t>
            </a:r>
            <a:r>
              <a:rPr lang="en-US" sz="2000" b="1" dirty="0">
                <a:solidFill>
                  <a:srgbClr val="4A4548"/>
                </a:solidFill>
                <a:latin typeface="+mn-lt"/>
                <a:ea typeface="+mn-lt"/>
                <a:cs typeface="+mn-lt"/>
              </a:rPr>
              <a:t>Event Sourcing</a:t>
            </a:r>
            <a:endParaRPr lang="en-US" sz="2000" b="1" dirty="0" err="1">
              <a:solidFill>
                <a:srgbClr val="4A4548"/>
              </a:solidFill>
              <a:latin typeface="+mn-lt"/>
              <a:ea typeface="+mn-lt"/>
              <a:cs typeface="+mn-lt"/>
            </a:endParaRPr>
          </a:p>
        </p:txBody>
      </p:sp>
      <p:graphicFrame>
        <p:nvGraphicFramePr>
          <p:cNvPr id="4" name="Table 4">
            <a:extLst>
              <a:ext uri="{FF2B5EF4-FFF2-40B4-BE49-F238E27FC236}">
                <a16:creationId xmlns:a16="http://schemas.microsoft.com/office/drawing/2014/main" id="{046763A3-0482-449F-FA41-FE535C008A83}"/>
              </a:ext>
            </a:extLst>
          </p:cNvPr>
          <p:cNvGraphicFramePr>
            <a:graphicFrameLocks noGrp="1"/>
          </p:cNvGraphicFramePr>
          <p:nvPr>
            <p:ph idx="1"/>
            <p:extLst>
              <p:ext uri="{D42A27DB-BD31-4B8C-83A1-F6EECF244321}">
                <p14:modId xmlns:p14="http://schemas.microsoft.com/office/powerpoint/2010/main" val="2847095864"/>
              </p:ext>
            </p:extLst>
          </p:nvPr>
        </p:nvGraphicFramePr>
        <p:xfrm>
          <a:off x="838200" y="1825625"/>
          <a:ext cx="10515600" cy="2407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05198521"/>
                    </a:ext>
                  </a:extLst>
                </a:gridCol>
                <a:gridCol w="5257800">
                  <a:extLst>
                    <a:ext uri="{9D8B030D-6E8A-4147-A177-3AD203B41FA5}">
                      <a16:colId xmlns:a16="http://schemas.microsoft.com/office/drawing/2014/main" val="693437920"/>
                    </a:ext>
                  </a:extLst>
                </a:gridCol>
              </a:tblGrid>
              <a:tr h="370840">
                <a:tc>
                  <a:txBody>
                    <a:bodyPr/>
                    <a:lstStyle/>
                    <a:p>
                      <a:r>
                        <a:rPr lang="en-US" sz="2000" dirty="0"/>
                        <a:t>Non-Event Sourcing</a:t>
                      </a:r>
                    </a:p>
                  </a:txBody>
                  <a:tcPr/>
                </a:tc>
                <a:tc>
                  <a:txBody>
                    <a:bodyPr/>
                    <a:lstStyle/>
                    <a:p>
                      <a:r>
                        <a:rPr lang="en-US" sz="2000" dirty="0"/>
                        <a:t>Event-Sourcing</a:t>
                      </a:r>
                    </a:p>
                  </a:txBody>
                  <a:tcPr/>
                </a:tc>
                <a:extLst>
                  <a:ext uri="{0D108BD9-81ED-4DB2-BD59-A6C34878D82A}">
                    <a16:rowId xmlns:a16="http://schemas.microsoft.com/office/drawing/2014/main" val="3036054030"/>
                  </a:ext>
                </a:extLst>
              </a:tr>
              <a:tr h="370840">
                <a:tc>
                  <a:txBody>
                    <a:bodyPr/>
                    <a:lstStyle/>
                    <a:p>
                      <a:r>
                        <a:rPr lang="en-US" sz="2000" dirty="0"/>
                        <a:t>1. Used in classical database schema.</a:t>
                      </a:r>
                    </a:p>
                    <a:p>
                      <a:pPr lvl="0">
                        <a:buNone/>
                      </a:pPr>
                      <a:endParaRPr lang="en-US" sz="2000" dirty="0"/>
                    </a:p>
                  </a:txBody>
                  <a:tcPr/>
                </a:tc>
                <a:tc>
                  <a:txBody>
                    <a:bodyPr/>
                    <a:lstStyle/>
                    <a:p>
                      <a:pPr lvl="0" algn="l">
                        <a:lnSpc>
                          <a:spcPct val="100000"/>
                        </a:lnSpc>
                        <a:spcBef>
                          <a:spcPts val="0"/>
                        </a:spcBef>
                        <a:spcAft>
                          <a:spcPts val="0"/>
                        </a:spcAft>
                        <a:buNone/>
                      </a:pPr>
                      <a:r>
                        <a:rPr lang="en-US" sz="2000" kern="1200" noProof="0" dirty="0">
                          <a:solidFill>
                            <a:schemeClr val="dk1"/>
                          </a:solidFill>
                          <a:latin typeface="+mn-lt"/>
                          <a:ea typeface="+mn-ea"/>
                          <a:cs typeface="+mn-cs"/>
                        </a:rPr>
                        <a:t>1. Used in this System Design.</a:t>
                      </a:r>
                    </a:p>
                  </a:txBody>
                  <a:tcPr/>
                </a:tc>
                <a:extLst>
                  <a:ext uri="{0D108BD9-81ED-4DB2-BD59-A6C34878D82A}">
                    <a16:rowId xmlns:a16="http://schemas.microsoft.com/office/drawing/2014/main" val="35910702"/>
                  </a:ext>
                </a:extLst>
              </a:tr>
              <a:tr h="370839">
                <a:tc>
                  <a:txBody>
                    <a:bodyPr/>
                    <a:lstStyle/>
                    <a:p>
                      <a:pPr lvl="0">
                        <a:buNone/>
                      </a:pPr>
                      <a:r>
                        <a:rPr lang="en-US" sz="2000" b="0" i="0" u="none" strike="noStrike" noProof="0" dirty="0">
                          <a:solidFill>
                            <a:srgbClr val="000000"/>
                          </a:solidFill>
                          <a:latin typeface="Calibri"/>
                        </a:rPr>
                        <a:t>2. It keeps track of the order status for an order, but it does not contain any  information about how an Purchase Update arrives at the current state.</a:t>
                      </a:r>
                      <a:endParaRPr lang="en-US" sz="2000" dirty="0"/>
                    </a:p>
                  </a:txBody>
                  <a:tcPr/>
                </a:tc>
                <a:tc>
                  <a:txBody>
                    <a:bodyPr/>
                    <a:lstStyle/>
                    <a:p>
                      <a:pPr lvl="0">
                        <a:buNone/>
                      </a:pPr>
                      <a:r>
                        <a:rPr lang="en-US" sz="2000" dirty="0"/>
                        <a:t>2. It tracks all the events that change the order states and it can recover order states by replaying all the events in sequence.</a:t>
                      </a:r>
                    </a:p>
                  </a:txBody>
                  <a:tcPr/>
                </a:tc>
                <a:extLst>
                  <a:ext uri="{0D108BD9-81ED-4DB2-BD59-A6C34878D82A}">
                    <a16:rowId xmlns:a16="http://schemas.microsoft.com/office/drawing/2014/main" val="4043807204"/>
                  </a:ext>
                </a:extLst>
              </a:tr>
            </a:tbl>
          </a:graphicData>
        </a:graphic>
      </p:graphicFrame>
    </p:spTree>
    <p:extLst>
      <p:ext uri="{BB962C8B-B14F-4D97-AF65-F5344CB8AC3E}">
        <p14:creationId xmlns:p14="http://schemas.microsoft.com/office/powerpoint/2010/main" val="4020822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C93438-FB28-75A3-AAF2-171FEF691932}"/>
              </a:ext>
            </a:extLst>
          </p:cNvPr>
          <p:cNvSpPr/>
          <p:nvPr/>
        </p:nvSpPr>
        <p:spPr>
          <a:xfrm>
            <a:off x="725128" y="872612"/>
            <a:ext cx="3011129" cy="1204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Digital-IMS-Gateway</a:t>
            </a:r>
            <a:endParaRPr lang="en-US" dirty="0"/>
          </a:p>
        </p:txBody>
      </p:sp>
      <p:sp>
        <p:nvSpPr>
          <p:cNvPr id="5" name="Rectangle 4">
            <a:extLst>
              <a:ext uri="{FF2B5EF4-FFF2-40B4-BE49-F238E27FC236}">
                <a16:creationId xmlns:a16="http://schemas.microsoft.com/office/drawing/2014/main" id="{C0C9FF6D-2F9C-F01C-7438-6B78E65EF218}"/>
              </a:ext>
            </a:extLst>
          </p:cNvPr>
          <p:cNvSpPr/>
          <p:nvPr/>
        </p:nvSpPr>
        <p:spPr>
          <a:xfrm>
            <a:off x="6907159" y="835740"/>
            <a:ext cx="3011129" cy="1204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Product-Matching-Engine</a:t>
            </a:r>
            <a:endParaRPr lang="en-US" dirty="0"/>
          </a:p>
        </p:txBody>
      </p:sp>
      <p:sp>
        <p:nvSpPr>
          <p:cNvPr id="6" name="Oval 5">
            <a:extLst>
              <a:ext uri="{FF2B5EF4-FFF2-40B4-BE49-F238E27FC236}">
                <a16:creationId xmlns:a16="http://schemas.microsoft.com/office/drawing/2014/main" id="{E9931DBE-DCF8-4438-4E53-CC3E48F51B10}"/>
              </a:ext>
            </a:extLst>
          </p:cNvPr>
          <p:cNvSpPr/>
          <p:nvPr/>
        </p:nvSpPr>
        <p:spPr>
          <a:xfrm>
            <a:off x="1646903" y="2789903"/>
            <a:ext cx="1216741" cy="1093838"/>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cs typeface="Calibri"/>
              </a:rPr>
              <a:t>Ring Buffer</a:t>
            </a:r>
            <a:endParaRPr lang="en-US" dirty="0">
              <a:cs typeface="Calibri"/>
            </a:endParaRPr>
          </a:p>
        </p:txBody>
      </p:sp>
      <p:sp>
        <p:nvSpPr>
          <p:cNvPr id="7" name="Oval 6">
            <a:extLst>
              <a:ext uri="{FF2B5EF4-FFF2-40B4-BE49-F238E27FC236}">
                <a16:creationId xmlns:a16="http://schemas.microsoft.com/office/drawing/2014/main" id="{95033B16-93C4-A907-715D-32E9EC3CA518}"/>
              </a:ext>
            </a:extLst>
          </p:cNvPr>
          <p:cNvSpPr/>
          <p:nvPr/>
        </p:nvSpPr>
        <p:spPr>
          <a:xfrm>
            <a:off x="7411063" y="2716160"/>
            <a:ext cx="1216741" cy="1093838"/>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cs typeface="Calibri"/>
              </a:rPr>
              <a:t>Ring Buffer</a:t>
            </a:r>
            <a:endParaRPr lang="en-US" dirty="0">
              <a:cs typeface="Calibri"/>
            </a:endParaRPr>
          </a:p>
        </p:txBody>
      </p:sp>
      <p:sp>
        <p:nvSpPr>
          <p:cNvPr id="9" name="Rectangle 8">
            <a:extLst>
              <a:ext uri="{FF2B5EF4-FFF2-40B4-BE49-F238E27FC236}">
                <a16:creationId xmlns:a16="http://schemas.microsoft.com/office/drawing/2014/main" id="{14AE0535-F3DF-7AC1-643E-F3E8F7AA2A58}"/>
              </a:ext>
            </a:extLst>
          </p:cNvPr>
          <p:cNvSpPr/>
          <p:nvPr/>
        </p:nvSpPr>
        <p:spPr>
          <a:xfrm>
            <a:off x="3773127" y="3711675"/>
            <a:ext cx="2937388" cy="7005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Product-Sequencer</a:t>
            </a:r>
            <a:endParaRPr lang="en-US" dirty="0"/>
          </a:p>
        </p:txBody>
      </p:sp>
      <p:sp>
        <p:nvSpPr>
          <p:cNvPr id="10" name="Rectangle 9">
            <a:extLst>
              <a:ext uri="{FF2B5EF4-FFF2-40B4-BE49-F238E27FC236}">
                <a16:creationId xmlns:a16="http://schemas.microsoft.com/office/drawing/2014/main" id="{ABFFC985-4AED-D53E-774E-193F35EBE15E}"/>
              </a:ext>
            </a:extLst>
          </p:cNvPr>
          <p:cNvSpPr/>
          <p:nvPr/>
        </p:nvSpPr>
        <p:spPr>
          <a:xfrm>
            <a:off x="1315062" y="5125062"/>
            <a:ext cx="7914967" cy="7005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Product-Sequencer</a:t>
            </a:r>
            <a:endParaRPr lang="en-US" dirty="0"/>
          </a:p>
        </p:txBody>
      </p:sp>
      <p:cxnSp>
        <p:nvCxnSpPr>
          <p:cNvPr id="11" name="Straight Arrow Connector 10">
            <a:extLst>
              <a:ext uri="{FF2B5EF4-FFF2-40B4-BE49-F238E27FC236}">
                <a16:creationId xmlns:a16="http://schemas.microsoft.com/office/drawing/2014/main" id="{09918B28-F394-1B38-F6BC-DE1A241367F7}"/>
              </a:ext>
            </a:extLst>
          </p:cNvPr>
          <p:cNvCxnSpPr/>
          <p:nvPr/>
        </p:nvCxnSpPr>
        <p:spPr>
          <a:xfrm flipH="1">
            <a:off x="1538750" y="5122605"/>
            <a:ext cx="7373" cy="74233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DEE1F-2582-8D83-7C94-387DC19E78B0}"/>
              </a:ext>
            </a:extLst>
          </p:cNvPr>
          <p:cNvCxnSpPr>
            <a:cxnSpLocks/>
          </p:cNvCxnSpPr>
          <p:nvPr/>
        </p:nvCxnSpPr>
        <p:spPr>
          <a:xfrm flipH="1">
            <a:off x="1858298" y="5122604"/>
            <a:ext cx="19663" cy="7054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80B273-385E-7CDE-AB68-0A4BE3B7390A}"/>
              </a:ext>
            </a:extLst>
          </p:cNvPr>
          <p:cNvCxnSpPr>
            <a:cxnSpLocks/>
          </p:cNvCxnSpPr>
          <p:nvPr/>
        </p:nvCxnSpPr>
        <p:spPr>
          <a:xfrm flipH="1">
            <a:off x="2042651" y="5122605"/>
            <a:ext cx="19664" cy="7054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B01F69-440C-278A-4FA8-8092B74FC14B}"/>
              </a:ext>
            </a:extLst>
          </p:cNvPr>
          <p:cNvCxnSpPr>
            <a:cxnSpLocks/>
          </p:cNvCxnSpPr>
          <p:nvPr/>
        </p:nvCxnSpPr>
        <p:spPr>
          <a:xfrm flipH="1">
            <a:off x="2288459" y="5122604"/>
            <a:ext cx="7373" cy="7054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6638627-A916-87AC-BEF7-5099C468AB33}"/>
              </a:ext>
            </a:extLst>
          </p:cNvPr>
          <p:cNvCxnSpPr>
            <a:cxnSpLocks/>
          </p:cNvCxnSpPr>
          <p:nvPr/>
        </p:nvCxnSpPr>
        <p:spPr>
          <a:xfrm>
            <a:off x="2566220" y="5122604"/>
            <a:ext cx="4917" cy="7054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8D275B-85D1-E4F5-3CD8-C910F48C35CE}"/>
              </a:ext>
            </a:extLst>
          </p:cNvPr>
          <p:cNvCxnSpPr>
            <a:cxnSpLocks/>
          </p:cNvCxnSpPr>
          <p:nvPr/>
        </p:nvCxnSpPr>
        <p:spPr>
          <a:xfrm flipH="1">
            <a:off x="2853814" y="5122605"/>
            <a:ext cx="7373" cy="7054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D4FB2A2-E0CC-744F-B2FA-2F0E682F86EE}"/>
              </a:ext>
            </a:extLst>
          </p:cNvPr>
          <p:cNvSpPr/>
          <p:nvPr/>
        </p:nvSpPr>
        <p:spPr>
          <a:xfrm>
            <a:off x="3121741" y="5321709"/>
            <a:ext cx="5678129" cy="35641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cs typeface="Calibri"/>
              </a:rPr>
              <a:t>Event Store(</a:t>
            </a:r>
            <a:r>
              <a:rPr lang="en-US" dirty="0" err="1">
                <a:cs typeface="Calibri"/>
              </a:rPr>
              <a:t>mmap</a:t>
            </a:r>
            <a:r>
              <a:rPr lang="en-US" dirty="0">
                <a:cs typeface="Calibri"/>
              </a:rPr>
              <a:t>)</a:t>
            </a:r>
            <a:endParaRPr lang="en-US" dirty="0"/>
          </a:p>
        </p:txBody>
      </p:sp>
      <p:sp>
        <p:nvSpPr>
          <p:cNvPr id="18" name="Arrow: Down 17">
            <a:extLst>
              <a:ext uri="{FF2B5EF4-FFF2-40B4-BE49-F238E27FC236}">
                <a16:creationId xmlns:a16="http://schemas.microsoft.com/office/drawing/2014/main" id="{B5B4B6E5-E6A2-72B3-993D-208C44280998}"/>
              </a:ext>
            </a:extLst>
          </p:cNvPr>
          <p:cNvSpPr/>
          <p:nvPr/>
        </p:nvSpPr>
        <p:spPr>
          <a:xfrm>
            <a:off x="5051321" y="4485967"/>
            <a:ext cx="356419" cy="639096"/>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cs typeface="Calibri"/>
              </a:rPr>
              <a:t>3</a:t>
            </a:r>
            <a:endParaRPr lang="en-US" dirty="0">
              <a:cs typeface="Calibri"/>
            </a:endParaRPr>
          </a:p>
        </p:txBody>
      </p:sp>
      <p:sp>
        <p:nvSpPr>
          <p:cNvPr id="20" name="Arrow: Down 19">
            <a:extLst>
              <a:ext uri="{FF2B5EF4-FFF2-40B4-BE49-F238E27FC236}">
                <a16:creationId xmlns:a16="http://schemas.microsoft.com/office/drawing/2014/main" id="{17AF5C0B-C16B-194E-F2D0-6D02B8E8EA01}"/>
              </a:ext>
            </a:extLst>
          </p:cNvPr>
          <p:cNvSpPr/>
          <p:nvPr/>
        </p:nvSpPr>
        <p:spPr>
          <a:xfrm rot="-3480000">
            <a:off x="3114379" y="3403434"/>
            <a:ext cx="381000" cy="84803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highlight>
                  <a:srgbClr val="000000"/>
                </a:highlight>
                <a:cs typeface="Calibri"/>
              </a:rPr>
              <a:t>2</a:t>
            </a:r>
            <a:endParaRPr lang="en-US" dirty="0">
              <a:cs typeface="Calibri"/>
            </a:endParaRPr>
          </a:p>
        </p:txBody>
      </p:sp>
      <p:sp>
        <p:nvSpPr>
          <p:cNvPr id="21" name="Arrow: Down 20">
            <a:extLst>
              <a:ext uri="{FF2B5EF4-FFF2-40B4-BE49-F238E27FC236}">
                <a16:creationId xmlns:a16="http://schemas.microsoft.com/office/drawing/2014/main" id="{21F445A6-C5F4-EFFB-1D34-537894FFA374}"/>
              </a:ext>
            </a:extLst>
          </p:cNvPr>
          <p:cNvSpPr/>
          <p:nvPr/>
        </p:nvSpPr>
        <p:spPr>
          <a:xfrm rot="3780000">
            <a:off x="6979120" y="3463579"/>
            <a:ext cx="368709" cy="83574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3DF062B1-D267-6C2E-68E4-BCB264998B9D}"/>
              </a:ext>
            </a:extLst>
          </p:cNvPr>
          <p:cNvSpPr/>
          <p:nvPr/>
        </p:nvSpPr>
        <p:spPr>
          <a:xfrm>
            <a:off x="2052482" y="2113934"/>
            <a:ext cx="356419" cy="639096"/>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highlight>
                  <a:srgbClr val="000000"/>
                </a:highlight>
                <a:cs typeface="Calibri"/>
              </a:rPr>
              <a:t>1</a:t>
            </a:r>
            <a:endParaRPr lang="en-US" dirty="0">
              <a:cs typeface="Calibri"/>
            </a:endParaRPr>
          </a:p>
        </p:txBody>
      </p:sp>
      <p:sp>
        <p:nvSpPr>
          <p:cNvPr id="23" name="Arrow: Down 22">
            <a:extLst>
              <a:ext uri="{FF2B5EF4-FFF2-40B4-BE49-F238E27FC236}">
                <a16:creationId xmlns:a16="http://schemas.microsoft.com/office/drawing/2014/main" id="{E275D40F-9D5F-9E00-0291-86A4D57E7094}"/>
              </a:ext>
            </a:extLst>
          </p:cNvPr>
          <p:cNvSpPr/>
          <p:nvPr/>
        </p:nvSpPr>
        <p:spPr>
          <a:xfrm>
            <a:off x="7878095" y="2077063"/>
            <a:ext cx="356419" cy="589935"/>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55BF5E4-77C6-02F6-D6BA-00A8929BF735}"/>
              </a:ext>
            </a:extLst>
          </p:cNvPr>
          <p:cNvSpPr txBox="1"/>
          <p:nvPr/>
        </p:nvSpPr>
        <p:spPr>
          <a:xfrm>
            <a:off x="2261419" y="2249129"/>
            <a:ext cx="3146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Write to ring Buffer</a:t>
            </a:r>
            <a:endParaRPr lang="en-US" dirty="0"/>
          </a:p>
        </p:txBody>
      </p:sp>
      <p:sp>
        <p:nvSpPr>
          <p:cNvPr id="25" name="TextBox 24">
            <a:extLst>
              <a:ext uri="{FF2B5EF4-FFF2-40B4-BE49-F238E27FC236}">
                <a16:creationId xmlns:a16="http://schemas.microsoft.com/office/drawing/2014/main" id="{F4616385-FDA9-9851-C9AC-B2A9579618A9}"/>
              </a:ext>
            </a:extLst>
          </p:cNvPr>
          <p:cNvSpPr txBox="1"/>
          <p:nvPr/>
        </p:nvSpPr>
        <p:spPr>
          <a:xfrm>
            <a:off x="3084871" y="3367548"/>
            <a:ext cx="3674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Sequencer pulls data from ring buffer</a:t>
            </a:r>
            <a:endParaRPr lang="en-US" dirty="0"/>
          </a:p>
        </p:txBody>
      </p:sp>
      <p:sp>
        <p:nvSpPr>
          <p:cNvPr id="26" name="TextBox 25">
            <a:extLst>
              <a:ext uri="{FF2B5EF4-FFF2-40B4-BE49-F238E27FC236}">
                <a16:creationId xmlns:a16="http://schemas.microsoft.com/office/drawing/2014/main" id="{C42F3E83-5EC0-430E-C96A-E6C5A114513F}"/>
              </a:ext>
            </a:extLst>
          </p:cNvPr>
          <p:cNvSpPr txBox="1"/>
          <p:nvPr/>
        </p:nvSpPr>
        <p:spPr>
          <a:xfrm>
            <a:off x="5272548" y="4559708"/>
            <a:ext cx="3674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Sequencer writes to Event Store</a:t>
            </a:r>
            <a:endParaRPr lang="en-US" dirty="0" err="1"/>
          </a:p>
        </p:txBody>
      </p:sp>
      <p:sp>
        <p:nvSpPr>
          <p:cNvPr id="27" name="TextBox 26">
            <a:extLst>
              <a:ext uri="{FF2B5EF4-FFF2-40B4-BE49-F238E27FC236}">
                <a16:creationId xmlns:a16="http://schemas.microsoft.com/office/drawing/2014/main" id="{ABFC6958-30CB-CAFB-F30B-04C5488D2E81}"/>
              </a:ext>
            </a:extLst>
          </p:cNvPr>
          <p:cNvSpPr txBox="1"/>
          <p:nvPr/>
        </p:nvSpPr>
        <p:spPr>
          <a:xfrm>
            <a:off x="2126226" y="6194322"/>
            <a:ext cx="67965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Fig5- INTERNAL DESIGN OF PRODUCT-SEQUENCER</a:t>
            </a:r>
          </a:p>
        </p:txBody>
      </p:sp>
    </p:spTree>
    <p:extLst>
      <p:ext uri="{BB962C8B-B14F-4D97-AF65-F5344CB8AC3E}">
        <p14:creationId xmlns:p14="http://schemas.microsoft.com/office/powerpoint/2010/main" val="112828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4CFF5EBF-3659-D695-BE9F-FEFF33BF088B}"/>
              </a:ext>
            </a:extLst>
          </p:cNvPr>
          <p:cNvSpPr/>
          <p:nvPr/>
        </p:nvSpPr>
        <p:spPr>
          <a:xfrm>
            <a:off x="454740" y="282677"/>
            <a:ext cx="10385324" cy="58993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4A4548"/>
                </a:solidFill>
                <a:latin typeface="Calibri"/>
              </a:rPr>
              <a:t>Application Loop</a:t>
            </a:r>
            <a:r>
              <a:rPr lang="en-US" sz="2000">
                <a:solidFill>
                  <a:srgbClr val="4A4548"/>
                </a:solidFill>
                <a:latin typeface="Calibri"/>
                <a:ea typeface="Calibri"/>
                <a:cs typeface="Calibri"/>
              </a:rPr>
              <a:t>​</a:t>
            </a:r>
            <a:endParaRPr lang="en-US"/>
          </a:p>
        </p:txBody>
      </p:sp>
      <p:sp>
        <p:nvSpPr>
          <p:cNvPr id="4" name="Rectangle 3">
            <a:extLst>
              <a:ext uri="{FF2B5EF4-FFF2-40B4-BE49-F238E27FC236}">
                <a16:creationId xmlns:a16="http://schemas.microsoft.com/office/drawing/2014/main" id="{72123087-2B75-0989-F981-F9B14EC0EA6C}"/>
              </a:ext>
            </a:extLst>
          </p:cNvPr>
          <p:cNvSpPr/>
          <p:nvPr/>
        </p:nvSpPr>
        <p:spPr>
          <a:xfrm>
            <a:off x="3379838" y="368709"/>
            <a:ext cx="3822290" cy="3392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5B18788E-EF28-3D95-1174-A059D8692ED5}"/>
              </a:ext>
            </a:extLst>
          </p:cNvPr>
          <p:cNvSpPr/>
          <p:nvPr/>
        </p:nvSpPr>
        <p:spPr>
          <a:xfrm>
            <a:off x="3601064" y="712838"/>
            <a:ext cx="1966450" cy="157316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BE0E61E-8E65-E372-130C-45015D3D6466}"/>
              </a:ext>
            </a:extLst>
          </p:cNvPr>
          <p:cNvSpPr/>
          <p:nvPr/>
        </p:nvSpPr>
        <p:spPr>
          <a:xfrm>
            <a:off x="3760838" y="1155289"/>
            <a:ext cx="1523999" cy="77429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sz="1400" dirty="0">
                <a:cs typeface="Calibri"/>
              </a:rPr>
              <a:t>Product State</a:t>
            </a:r>
            <a:endParaRPr lang="en-US" sz="1400" dirty="0"/>
          </a:p>
        </p:txBody>
      </p:sp>
      <p:sp>
        <p:nvSpPr>
          <p:cNvPr id="7" name="TextBox 6">
            <a:extLst>
              <a:ext uri="{FF2B5EF4-FFF2-40B4-BE49-F238E27FC236}">
                <a16:creationId xmlns:a16="http://schemas.microsoft.com/office/drawing/2014/main" id="{3ABEA327-5B36-447F-13BC-F19EE6B916DB}"/>
              </a:ext>
            </a:extLst>
          </p:cNvPr>
          <p:cNvSpPr txBox="1"/>
          <p:nvPr/>
        </p:nvSpPr>
        <p:spPr>
          <a:xfrm>
            <a:off x="3723967" y="823451"/>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1871C029-9B0B-4F7E-5047-DE0040CFEE67}"/>
              </a:ext>
            </a:extLst>
          </p:cNvPr>
          <p:cNvSpPr txBox="1"/>
          <p:nvPr/>
        </p:nvSpPr>
        <p:spPr>
          <a:xfrm>
            <a:off x="3760839" y="860323"/>
            <a:ext cx="15239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Calibri"/>
              </a:rPr>
              <a:t>Product Manager</a:t>
            </a:r>
          </a:p>
          <a:p>
            <a:pPr algn="l"/>
            <a:endParaRPr lang="en-US" dirty="0">
              <a:cs typeface="Calibri"/>
            </a:endParaRPr>
          </a:p>
        </p:txBody>
      </p:sp>
      <p:sp>
        <p:nvSpPr>
          <p:cNvPr id="9" name="Rectangle 8">
            <a:extLst>
              <a:ext uri="{FF2B5EF4-FFF2-40B4-BE49-F238E27FC236}">
                <a16:creationId xmlns:a16="http://schemas.microsoft.com/office/drawing/2014/main" id="{AB012CDF-791D-FBB5-34A3-CEAEECA2E0E8}"/>
              </a:ext>
            </a:extLst>
          </p:cNvPr>
          <p:cNvSpPr/>
          <p:nvPr/>
        </p:nvSpPr>
        <p:spPr>
          <a:xfrm>
            <a:off x="5739579" y="1118418"/>
            <a:ext cx="1290484" cy="602227"/>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400" dirty="0">
                <a:solidFill>
                  <a:schemeClr val="tx1"/>
                </a:solidFill>
                <a:cs typeface="Calibri"/>
              </a:rPr>
              <a:t>Matching Core</a:t>
            </a:r>
          </a:p>
        </p:txBody>
      </p:sp>
      <p:sp>
        <p:nvSpPr>
          <p:cNvPr id="10" name="Rectangle 9">
            <a:extLst>
              <a:ext uri="{FF2B5EF4-FFF2-40B4-BE49-F238E27FC236}">
                <a16:creationId xmlns:a16="http://schemas.microsoft.com/office/drawing/2014/main" id="{779CDE71-7705-5D5F-D7DE-EE4E98622E10}"/>
              </a:ext>
            </a:extLst>
          </p:cNvPr>
          <p:cNvSpPr/>
          <p:nvPr/>
        </p:nvSpPr>
        <p:spPr>
          <a:xfrm>
            <a:off x="3551903" y="2544096"/>
            <a:ext cx="2052483" cy="356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App Loop</a:t>
            </a:r>
            <a:endParaRPr lang="en-US" dirty="0"/>
          </a:p>
        </p:txBody>
      </p:sp>
      <p:sp>
        <p:nvSpPr>
          <p:cNvPr id="11" name="Rectangle 10">
            <a:extLst>
              <a:ext uri="{FF2B5EF4-FFF2-40B4-BE49-F238E27FC236}">
                <a16:creationId xmlns:a16="http://schemas.microsoft.com/office/drawing/2014/main" id="{22E2B3F5-CB82-9700-CC17-78BDA751C8FF}"/>
              </a:ext>
            </a:extLst>
          </p:cNvPr>
          <p:cNvSpPr/>
          <p:nvPr/>
        </p:nvSpPr>
        <p:spPr>
          <a:xfrm>
            <a:off x="3637935" y="3207773"/>
            <a:ext cx="2052483" cy="356419"/>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Event Store Client </a:t>
            </a:r>
          </a:p>
        </p:txBody>
      </p:sp>
      <p:sp>
        <p:nvSpPr>
          <p:cNvPr id="12" name="Arrow: Up 11">
            <a:extLst>
              <a:ext uri="{FF2B5EF4-FFF2-40B4-BE49-F238E27FC236}">
                <a16:creationId xmlns:a16="http://schemas.microsoft.com/office/drawing/2014/main" id="{0206D2B5-9901-A881-21F2-9FC61F77CC65}"/>
              </a:ext>
            </a:extLst>
          </p:cNvPr>
          <p:cNvSpPr/>
          <p:nvPr/>
        </p:nvSpPr>
        <p:spPr>
          <a:xfrm>
            <a:off x="4387645" y="2900516"/>
            <a:ext cx="270386" cy="2703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5BBCCC3A-51EF-07EF-0511-86EA416099B5}"/>
              </a:ext>
            </a:extLst>
          </p:cNvPr>
          <p:cNvSpPr/>
          <p:nvPr/>
        </p:nvSpPr>
        <p:spPr>
          <a:xfrm>
            <a:off x="4387644" y="1929580"/>
            <a:ext cx="233516" cy="6145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96EDB0D9-1776-2504-9887-7D33DB5A633C}"/>
              </a:ext>
            </a:extLst>
          </p:cNvPr>
          <p:cNvSpPr/>
          <p:nvPr/>
        </p:nvSpPr>
        <p:spPr>
          <a:xfrm rot="2400000">
            <a:off x="5741313" y="1610980"/>
            <a:ext cx="196644" cy="9832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BF6C2B-5820-BF06-5F3F-C7579AB566C6}"/>
              </a:ext>
            </a:extLst>
          </p:cNvPr>
          <p:cNvSpPr txBox="1"/>
          <p:nvPr/>
        </p:nvSpPr>
        <p:spPr>
          <a:xfrm>
            <a:off x="3551903" y="2003322"/>
            <a:ext cx="11061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Validate , </a:t>
            </a:r>
            <a:br>
              <a:rPr lang="en-US" sz="1200" dirty="0">
                <a:cs typeface="Calibri"/>
              </a:rPr>
            </a:br>
            <a:r>
              <a:rPr lang="en-US" sz="1200" dirty="0">
                <a:cs typeface="Calibri"/>
              </a:rPr>
              <a:t>update state</a:t>
            </a:r>
            <a:endParaRPr lang="en-US" dirty="0"/>
          </a:p>
        </p:txBody>
      </p:sp>
      <p:sp>
        <p:nvSpPr>
          <p:cNvPr id="18" name="TextBox 17">
            <a:extLst>
              <a:ext uri="{FF2B5EF4-FFF2-40B4-BE49-F238E27FC236}">
                <a16:creationId xmlns:a16="http://schemas.microsoft.com/office/drawing/2014/main" id="{9305758C-6556-CC6A-DDD5-16931EDDB37E}"/>
              </a:ext>
            </a:extLst>
          </p:cNvPr>
          <p:cNvSpPr txBox="1"/>
          <p:nvPr/>
        </p:nvSpPr>
        <p:spPr>
          <a:xfrm>
            <a:off x="5923934" y="2077063"/>
            <a:ext cx="11061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Send to matching</a:t>
            </a:r>
          </a:p>
        </p:txBody>
      </p:sp>
      <p:sp>
        <p:nvSpPr>
          <p:cNvPr id="19" name="TextBox 18">
            <a:extLst>
              <a:ext uri="{FF2B5EF4-FFF2-40B4-BE49-F238E27FC236}">
                <a16:creationId xmlns:a16="http://schemas.microsoft.com/office/drawing/2014/main" id="{6D4E1A99-3D89-5472-1C04-1D0E05681483}"/>
              </a:ext>
            </a:extLst>
          </p:cNvPr>
          <p:cNvSpPr txBox="1"/>
          <p:nvPr/>
        </p:nvSpPr>
        <p:spPr>
          <a:xfrm>
            <a:off x="4571999" y="2728450"/>
            <a:ext cx="14256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  </a:t>
            </a:r>
          </a:p>
          <a:p>
            <a:r>
              <a:rPr lang="en-US" sz="1200" dirty="0">
                <a:cs typeface="Calibri"/>
              </a:rPr>
              <a:t>  Pull events</a:t>
            </a:r>
          </a:p>
        </p:txBody>
      </p:sp>
      <p:sp>
        <p:nvSpPr>
          <p:cNvPr id="20" name="TextBox 19">
            <a:extLst>
              <a:ext uri="{FF2B5EF4-FFF2-40B4-BE49-F238E27FC236}">
                <a16:creationId xmlns:a16="http://schemas.microsoft.com/office/drawing/2014/main" id="{EF537750-B085-DC4F-5478-79EE04E3E6A4}"/>
              </a:ext>
            </a:extLst>
          </p:cNvPr>
          <p:cNvSpPr txBox="1"/>
          <p:nvPr/>
        </p:nvSpPr>
        <p:spPr>
          <a:xfrm>
            <a:off x="3637935" y="282676"/>
            <a:ext cx="31217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cs typeface="Calibri"/>
            </a:endParaRPr>
          </a:p>
          <a:p>
            <a:r>
              <a:rPr lang="en-US" sz="1200" dirty="0">
                <a:cs typeface="Calibri"/>
              </a:rPr>
              <a:t>                          Matching Engines</a:t>
            </a:r>
          </a:p>
        </p:txBody>
      </p:sp>
      <p:sp>
        <p:nvSpPr>
          <p:cNvPr id="21" name="Rectangle 20">
            <a:extLst>
              <a:ext uri="{FF2B5EF4-FFF2-40B4-BE49-F238E27FC236}">
                <a16:creationId xmlns:a16="http://schemas.microsoft.com/office/drawing/2014/main" id="{2572CF6F-D389-B9F6-CFAA-7CC74E38892D}"/>
              </a:ext>
            </a:extLst>
          </p:cNvPr>
          <p:cNvSpPr/>
          <p:nvPr/>
        </p:nvSpPr>
        <p:spPr>
          <a:xfrm>
            <a:off x="811161" y="2322871"/>
            <a:ext cx="1769806"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2C1CD925-9775-A0A0-9B0E-92D9DFBF1E12}"/>
              </a:ext>
            </a:extLst>
          </p:cNvPr>
          <p:cNvSpPr/>
          <p:nvPr/>
        </p:nvSpPr>
        <p:spPr>
          <a:xfrm>
            <a:off x="958644" y="3035709"/>
            <a:ext cx="1462549" cy="46703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dirty="0">
                <a:cs typeface="Calibri"/>
              </a:rPr>
              <a:t>Event store client</a:t>
            </a:r>
            <a:endParaRPr lang="en-US" sz="1400" dirty="0"/>
          </a:p>
        </p:txBody>
      </p:sp>
      <p:sp>
        <p:nvSpPr>
          <p:cNvPr id="25" name="TextBox 24">
            <a:extLst>
              <a:ext uri="{FF2B5EF4-FFF2-40B4-BE49-F238E27FC236}">
                <a16:creationId xmlns:a16="http://schemas.microsoft.com/office/drawing/2014/main" id="{2F613C21-70C4-E702-D2A5-DE637EB5B6AE}"/>
              </a:ext>
            </a:extLst>
          </p:cNvPr>
          <p:cNvSpPr txBox="1"/>
          <p:nvPr/>
        </p:nvSpPr>
        <p:spPr>
          <a:xfrm>
            <a:off x="970935" y="2470354"/>
            <a:ext cx="1437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     Gateway</a:t>
            </a:r>
            <a:endParaRPr lang="en-US" sz="1400" dirty="0"/>
          </a:p>
        </p:txBody>
      </p:sp>
      <p:sp>
        <p:nvSpPr>
          <p:cNvPr id="26" name="Rectangle 25">
            <a:extLst>
              <a:ext uri="{FF2B5EF4-FFF2-40B4-BE49-F238E27FC236}">
                <a16:creationId xmlns:a16="http://schemas.microsoft.com/office/drawing/2014/main" id="{E7450F7D-CE4F-04A3-77E3-93630E763583}"/>
              </a:ext>
            </a:extLst>
          </p:cNvPr>
          <p:cNvSpPr/>
          <p:nvPr/>
        </p:nvSpPr>
        <p:spPr>
          <a:xfrm>
            <a:off x="8185354" y="2273710"/>
            <a:ext cx="2249128" cy="62680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dirty="0">
                <a:solidFill>
                  <a:schemeClr val="tx1"/>
                </a:solidFill>
                <a:cs typeface="Calibri"/>
              </a:rPr>
              <a:t>Market Data Publisher</a:t>
            </a:r>
          </a:p>
        </p:txBody>
      </p:sp>
      <p:sp>
        <p:nvSpPr>
          <p:cNvPr id="27" name="Rectangle 26">
            <a:extLst>
              <a:ext uri="{FF2B5EF4-FFF2-40B4-BE49-F238E27FC236}">
                <a16:creationId xmlns:a16="http://schemas.microsoft.com/office/drawing/2014/main" id="{89E971BB-4B00-5BD7-012F-36418DE0FFCC}"/>
              </a:ext>
            </a:extLst>
          </p:cNvPr>
          <p:cNvSpPr/>
          <p:nvPr/>
        </p:nvSpPr>
        <p:spPr>
          <a:xfrm>
            <a:off x="553063" y="4191000"/>
            <a:ext cx="9881419" cy="479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             Event Store( </a:t>
            </a:r>
            <a:r>
              <a:rPr lang="en-US" dirty="0" err="1">
                <a:cs typeface="Calibri"/>
              </a:rPr>
              <a:t>mmap</a:t>
            </a:r>
            <a:r>
              <a:rPr lang="en-US" dirty="0">
                <a:cs typeface="Calibri"/>
              </a:rPr>
              <a:t> )</a:t>
            </a:r>
            <a:endParaRPr lang="en-US" dirty="0"/>
          </a:p>
        </p:txBody>
      </p:sp>
      <p:sp>
        <p:nvSpPr>
          <p:cNvPr id="28" name="Rectangle 27">
            <a:extLst>
              <a:ext uri="{FF2B5EF4-FFF2-40B4-BE49-F238E27FC236}">
                <a16:creationId xmlns:a16="http://schemas.microsoft.com/office/drawing/2014/main" id="{A7D21116-056E-E31C-4A71-C6F44CCA91FE}"/>
              </a:ext>
            </a:extLst>
          </p:cNvPr>
          <p:cNvSpPr/>
          <p:nvPr/>
        </p:nvSpPr>
        <p:spPr>
          <a:xfrm>
            <a:off x="553064" y="4191001"/>
            <a:ext cx="4104968" cy="47932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0EB02F-22AA-AD50-00C5-CDB06A8918D7}"/>
              </a:ext>
            </a:extLst>
          </p:cNvPr>
          <p:cNvSpPr/>
          <p:nvPr/>
        </p:nvSpPr>
        <p:spPr>
          <a:xfrm>
            <a:off x="884903" y="4744065"/>
            <a:ext cx="1769806" cy="13519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2E6AC0C-BA35-E09F-A567-F5FDE819D750}"/>
              </a:ext>
            </a:extLst>
          </p:cNvPr>
          <p:cNvSpPr/>
          <p:nvPr/>
        </p:nvSpPr>
        <p:spPr>
          <a:xfrm>
            <a:off x="1351934" y="4854676"/>
            <a:ext cx="970936" cy="11430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6D736F2-97A0-C833-E19F-709816A9A896}"/>
              </a:ext>
            </a:extLst>
          </p:cNvPr>
          <p:cNvCxnSpPr/>
          <p:nvPr/>
        </p:nvCxnSpPr>
        <p:spPr>
          <a:xfrm flipV="1">
            <a:off x="1386349" y="5164392"/>
            <a:ext cx="975851" cy="737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367EA-D396-45EA-80ED-40E6BDFA93AE}"/>
              </a:ext>
            </a:extLst>
          </p:cNvPr>
          <p:cNvCxnSpPr>
            <a:cxnSpLocks/>
          </p:cNvCxnSpPr>
          <p:nvPr/>
        </p:nvCxnSpPr>
        <p:spPr>
          <a:xfrm>
            <a:off x="1386349" y="5417571"/>
            <a:ext cx="975851" cy="491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3EC83F-992F-DADA-8710-F75A1FCC620A}"/>
              </a:ext>
            </a:extLst>
          </p:cNvPr>
          <p:cNvSpPr txBox="1"/>
          <p:nvPr/>
        </p:nvSpPr>
        <p:spPr>
          <a:xfrm>
            <a:off x="1425676" y="4866967"/>
            <a:ext cx="82345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Sequence</a:t>
            </a:r>
            <a:endParaRPr lang="en-US" dirty="0"/>
          </a:p>
        </p:txBody>
      </p:sp>
      <p:sp>
        <p:nvSpPr>
          <p:cNvPr id="35" name="TextBox 34">
            <a:extLst>
              <a:ext uri="{FF2B5EF4-FFF2-40B4-BE49-F238E27FC236}">
                <a16:creationId xmlns:a16="http://schemas.microsoft.com/office/drawing/2014/main" id="{BAFE0570-445C-C872-D402-7758BEE8F050}"/>
              </a:ext>
            </a:extLst>
          </p:cNvPr>
          <p:cNvSpPr txBox="1"/>
          <p:nvPr/>
        </p:nvSpPr>
        <p:spPr>
          <a:xfrm>
            <a:off x="1413385" y="5186514"/>
            <a:ext cx="82345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Event Type</a:t>
            </a:r>
          </a:p>
        </p:txBody>
      </p:sp>
      <p:sp>
        <p:nvSpPr>
          <p:cNvPr id="36" name="TextBox 35">
            <a:extLst>
              <a:ext uri="{FF2B5EF4-FFF2-40B4-BE49-F238E27FC236}">
                <a16:creationId xmlns:a16="http://schemas.microsoft.com/office/drawing/2014/main" id="{592765FE-9FB9-79E5-EA36-348D10743F4B}"/>
              </a:ext>
            </a:extLst>
          </p:cNvPr>
          <p:cNvSpPr txBox="1"/>
          <p:nvPr/>
        </p:nvSpPr>
        <p:spPr>
          <a:xfrm>
            <a:off x="1007808" y="5481481"/>
            <a:ext cx="141338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panose="020F0502020204030204"/>
              </a:rPr>
              <a:t>                  XYZ</a:t>
            </a:r>
            <a:br>
              <a:rPr lang="en-US" sz="1000" dirty="0">
                <a:cs typeface="Calibri" panose="020F0502020204030204"/>
              </a:rPr>
            </a:br>
            <a:r>
              <a:rPr lang="en-US" sz="1000" dirty="0">
                <a:cs typeface="Calibri" panose="020F0502020204030204"/>
              </a:rPr>
              <a:t>              encoded                             payload</a:t>
            </a:r>
            <a:endParaRPr lang="en-US" dirty="0">
              <a:cs typeface="Calibri" panose="020F0502020204030204"/>
            </a:endParaRPr>
          </a:p>
        </p:txBody>
      </p:sp>
      <p:sp>
        <p:nvSpPr>
          <p:cNvPr id="37" name="TextBox 36">
            <a:extLst>
              <a:ext uri="{FF2B5EF4-FFF2-40B4-BE49-F238E27FC236}">
                <a16:creationId xmlns:a16="http://schemas.microsoft.com/office/drawing/2014/main" id="{80552FFC-67C1-6604-60CC-FA21966CB85A}"/>
              </a:ext>
            </a:extLst>
          </p:cNvPr>
          <p:cNvSpPr txBox="1"/>
          <p:nvPr/>
        </p:nvSpPr>
        <p:spPr>
          <a:xfrm>
            <a:off x="1130710" y="4670322"/>
            <a:ext cx="156086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EVENT STORE ENTRY</a:t>
            </a:r>
          </a:p>
        </p:txBody>
      </p:sp>
      <p:sp>
        <p:nvSpPr>
          <p:cNvPr id="38" name="Arrow: Down 37">
            <a:extLst>
              <a:ext uri="{FF2B5EF4-FFF2-40B4-BE49-F238E27FC236}">
                <a16:creationId xmlns:a16="http://schemas.microsoft.com/office/drawing/2014/main" id="{DBE39593-37BA-F010-D566-025B97CC6F48}"/>
              </a:ext>
            </a:extLst>
          </p:cNvPr>
          <p:cNvSpPr/>
          <p:nvPr/>
        </p:nvSpPr>
        <p:spPr>
          <a:xfrm>
            <a:off x="4977581" y="4670322"/>
            <a:ext cx="454741" cy="15117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Events</a:t>
            </a:r>
            <a:endParaRPr lang="en-US" dirty="0"/>
          </a:p>
        </p:txBody>
      </p:sp>
      <p:sp>
        <p:nvSpPr>
          <p:cNvPr id="39" name="TextBox 38">
            <a:extLst>
              <a:ext uri="{FF2B5EF4-FFF2-40B4-BE49-F238E27FC236}">
                <a16:creationId xmlns:a16="http://schemas.microsoft.com/office/drawing/2014/main" id="{25B507CB-AD25-C9E7-209F-138F0FCC42E7}"/>
              </a:ext>
            </a:extLst>
          </p:cNvPr>
          <p:cNvSpPr txBox="1"/>
          <p:nvPr/>
        </p:nvSpPr>
        <p:spPr>
          <a:xfrm>
            <a:off x="7300452" y="5358580"/>
            <a:ext cx="3158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Trading Domain (SBE)</a:t>
            </a:r>
            <a:endParaRPr lang="en-US" dirty="0"/>
          </a:p>
        </p:txBody>
      </p:sp>
      <p:sp>
        <p:nvSpPr>
          <p:cNvPr id="41" name="TextBox 40">
            <a:extLst>
              <a:ext uri="{FF2B5EF4-FFF2-40B4-BE49-F238E27FC236}">
                <a16:creationId xmlns:a16="http://schemas.microsoft.com/office/drawing/2014/main" id="{E055B7FA-3A21-F84B-4A18-3BA7133E2C61}"/>
              </a:ext>
            </a:extLst>
          </p:cNvPr>
          <p:cNvSpPr txBox="1"/>
          <p:nvPr/>
        </p:nvSpPr>
        <p:spPr>
          <a:xfrm>
            <a:off x="7202129" y="6255773"/>
            <a:ext cx="33429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Reporting Domain(Your Choice)</a:t>
            </a:r>
            <a:endParaRPr lang="en-US" dirty="0"/>
          </a:p>
        </p:txBody>
      </p:sp>
      <p:sp>
        <p:nvSpPr>
          <p:cNvPr id="42" name="TextBox 41">
            <a:extLst>
              <a:ext uri="{FF2B5EF4-FFF2-40B4-BE49-F238E27FC236}">
                <a16:creationId xmlns:a16="http://schemas.microsoft.com/office/drawing/2014/main" id="{983BF50C-416A-BA9F-E88F-AFE23B88B33A}"/>
              </a:ext>
            </a:extLst>
          </p:cNvPr>
          <p:cNvSpPr txBox="1"/>
          <p:nvPr/>
        </p:nvSpPr>
        <p:spPr>
          <a:xfrm>
            <a:off x="172064" y="516193"/>
            <a:ext cx="14748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External    </a:t>
            </a:r>
            <a:endParaRPr lang="en-US"/>
          </a:p>
          <a:p>
            <a:r>
              <a:rPr lang="en-US" dirty="0">
                <a:cs typeface="Calibri"/>
              </a:rPr>
              <a:t>Doma</a:t>
            </a:r>
          </a:p>
          <a:p>
            <a:r>
              <a:rPr lang="en-US" dirty="0">
                <a:cs typeface="Calibri"/>
              </a:rPr>
              <a:t>In</a:t>
            </a:r>
          </a:p>
          <a:p>
            <a:endParaRPr lang="en-US" dirty="0">
              <a:cs typeface="Calibri"/>
            </a:endParaRPr>
          </a:p>
        </p:txBody>
      </p:sp>
      <p:sp>
        <p:nvSpPr>
          <p:cNvPr id="45" name="TextBox 44">
            <a:extLst>
              <a:ext uri="{FF2B5EF4-FFF2-40B4-BE49-F238E27FC236}">
                <a16:creationId xmlns:a16="http://schemas.microsoft.com/office/drawing/2014/main" id="{8B7939BF-5EDB-E779-1F18-EA530D7238EC}"/>
              </a:ext>
            </a:extLst>
          </p:cNvPr>
          <p:cNvSpPr txBox="1"/>
          <p:nvPr/>
        </p:nvSpPr>
        <p:spPr>
          <a:xfrm>
            <a:off x="3097161" y="3834580"/>
            <a:ext cx="1524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New Product Event</a:t>
            </a:r>
          </a:p>
        </p:txBody>
      </p:sp>
      <p:sp>
        <p:nvSpPr>
          <p:cNvPr id="46" name="TextBox 45">
            <a:extLst>
              <a:ext uri="{FF2B5EF4-FFF2-40B4-BE49-F238E27FC236}">
                <a16:creationId xmlns:a16="http://schemas.microsoft.com/office/drawing/2014/main" id="{4915DBEB-B7A7-6A59-018E-DE6675FC19E9}"/>
              </a:ext>
            </a:extLst>
          </p:cNvPr>
          <p:cNvSpPr txBox="1"/>
          <p:nvPr/>
        </p:nvSpPr>
        <p:spPr>
          <a:xfrm>
            <a:off x="5567515" y="3834579"/>
            <a:ext cx="1524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Product Filled Event</a:t>
            </a:r>
          </a:p>
        </p:txBody>
      </p:sp>
      <p:sp>
        <p:nvSpPr>
          <p:cNvPr id="47" name="Isosceles Triangle 46">
            <a:extLst>
              <a:ext uri="{FF2B5EF4-FFF2-40B4-BE49-F238E27FC236}">
                <a16:creationId xmlns:a16="http://schemas.microsoft.com/office/drawing/2014/main" id="{92A93E52-132F-28F9-0709-997D6FC09DE1}"/>
              </a:ext>
            </a:extLst>
          </p:cNvPr>
          <p:cNvSpPr/>
          <p:nvPr/>
        </p:nvSpPr>
        <p:spPr>
          <a:xfrm>
            <a:off x="884903" y="368710"/>
            <a:ext cx="1610032" cy="163461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cs typeface="Calibri"/>
              </a:rPr>
              <a:t>Internal trading </a:t>
            </a:r>
            <a:br>
              <a:rPr lang="en-US" sz="1400" dirty="0">
                <a:cs typeface="Calibri"/>
              </a:rPr>
            </a:br>
            <a:r>
              <a:rPr lang="en-US" sz="1400" dirty="0">
                <a:cs typeface="Calibri"/>
              </a:rPr>
              <a:t>domain</a:t>
            </a:r>
            <a:br>
              <a:rPr lang="en-US" sz="1400" dirty="0">
                <a:cs typeface="Calibri"/>
              </a:rPr>
            </a:br>
            <a:r>
              <a:rPr lang="en-US" sz="1400" dirty="0">
                <a:cs typeface="Calibri"/>
              </a:rPr>
              <a:t>(SBE)</a:t>
            </a:r>
          </a:p>
        </p:txBody>
      </p:sp>
      <p:sp>
        <p:nvSpPr>
          <p:cNvPr id="48" name="Arrow: Right 47">
            <a:extLst>
              <a:ext uri="{FF2B5EF4-FFF2-40B4-BE49-F238E27FC236}">
                <a16:creationId xmlns:a16="http://schemas.microsoft.com/office/drawing/2014/main" id="{F6678D53-D328-E835-E43B-D5597DD729A7}"/>
              </a:ext>
            </a:extLst>
          </p:cNvPr>
          <p:cNvSpPr/>
          <p:nvPr/>
        </p:nvSpPr>
        <p:spPr>
          <a:xfrm>
            <a:off x="86032" y="3170902"/>
            <a:ext cx="725128" cy="159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ED538C8-8B7D-3F7C-9331-182A4D8F8B42}"/>
              </a:ext>
            </a:extLst>
          </p:cNvPr>
          <p:cNvSpPr/>
          <p:nvPr/>
        </p:nvSpPr>
        <p:spPr>
          <a:xfrm>
            <a:off x="3515032" y="6182032"/>
            <a:ext cx="3687096" cy="58993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highlight>
                  <a:srgbClr val="000000"/>
                </a:highlight>
                <a:cs typeface="Calibri"/>
              </a:rPr>
              <a:t>Reporter</a:t>
            </a:r>
          </a:p>
        </p:txBody>
      </p:sp>
      <p:sp>
        <p:nvSpPr>
          <p:cNvPr id="50" name="Rectangle 49">
            <a:extLst>
              <a:ext uri="{FF2B5EF4-FFF2-40B4-BE49-F238E27FC236}">
                <a16:creationId xmlns:a16="http://schemas.microsoft.com/office/drawing/2014/main" id="{4B6A7DAE-DE0B-4F15-0469-552555F40FE8}"/>
              </a:ext>
            </a:extLst>
          </p:cNvPr>
          <p:cNvSpPr/>
          <p:nvPr/>
        </p:nvSpPr>
        <p:spPr>
          <a:xfrm>
            <a:off x="4559710" y="6575322"/>
            <a:ext cx="1782096" cy="1966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Product Manager</a:t>
            </a:r>
          </a:p>
        </p:txBody>
      </p:sp>
      <p:sp>
        <p:nvSpPr>
          <p:cNvPr id="52" name="Arrow: Up 51">
            <a:extLst>
              <a:ext uri="{FF2B5EF4-FFF2-40B4-BE49-F238E27FC236}">
                <a16:creationId xmlns:a16="http://schemas.microsoft.com/office/drawing/2014/main" id="{D8888E3F-FC55-67DE-3652-DC620BB69203}"/>
              </a:ext>
            </a:extLst>
          </p:cNvPr>
          <p:cNvSpPr/>
          <p:nvPr/>
        </p:nvSpPr>
        <p:spPr>
          <a:xfrm>
            <a:off x="4387645" y="3564193"/>
            <a:ext cx="184355" cy="626806"/>
          </a:xfrm>
          <a:prstGeom prst="up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0E53856D-9D1A-895F-D787-6A3E3B70BC91}"/>
              </a:ext>
            </a:extLst>
          </p:cNvPr>
          <p:cNvSpPr/>
          <p:nvPr/>
        </p:nvSpPr>
        <p:spPr>
          <a:xfrm>
            <a:off x="5358580" y="3564193"/>
            <a:ext cx="208935" cy="62680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Arrow: Up 53">
            <a:extLst>
              <a:ext uri="{FF2B5EF4-FFF2-40B4-BE49-F238E27FC236}">
                <a16:creationId xmlns:a16="http://schemas.microsoft.com/office/drawing/2014/main" id="{6754326D-3E10-1477-E47D-79E64D012EF5}"/>
              </a:ext>
            </a:extLst>
          </p:cNvPr>
          <p:cNvSpPr/>
          <p:nvPr/>
        </p:nvSpPr>
        <p:spPr>
          <a:xfrm>
            <a:off x="9033387" y="2900516"/>
            <a:ext cx="270386" cy="129048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cs typeface="Calibri"/>
              </a:rPr>
              <a:t>Events</a:t>
            </a:r>
            <a:endParaRPr lang="en-US" sz="1400" dirty="0"/>
          </a:p>
        </p:txBody>
      </p:sp>
      <p:sp>
        <p:nvSpPr>
          <p:cNvPr id="55" name="Arrow: Down 54">
            <a:extLst>
              <a:ext uri="{FF2B5EF4-FFF2-40B4-BE49-F238E27FC236}">
                <a16:creationId xmlns:a16="http://schemas.microsoft.com/office/drawing/2014/main" id="{4614597B-01EF-BFF8-4239-269D2E580A7D}"/>
              </a:ext>
            </a:extLst>
          </p:cNvPr>
          <p:cNvSpPr/>
          <p:nvPr/>
        </p:nvSpPr>
        <p:spPr>
          <a:xfrm>
            <a:off x="1831257" y="3883740"/>
            <a:ext cx="221225" cy="307259"/>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TextBox 1">
            <a:extLst>
              <a:ext uri="{FF2B5EF4-FFF2-40B4-BE49-F238E27FC236}">
                <a16:creationId xmlns:a16="http://schemas.microsoft.com/office/drawing/2014/main" id="{105EC493-C216-D4DC-F0CA-979F890C0B02}"/>
              </a:ext>
            </a:extLst>
          </p:cNvPr>
          <p:cNvSpPr txBox="1"/>
          <p:nvPr/>
        </p:nvSpPr>
        <p:spPr>
          <a:xfrm>
            <a:off x="467032" y="3834580"/>
            <a:ext cx="1364228"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cs typeface="Calibri"/>
              </a:rPr>
              <a:t>New Entry Request</a:t>
            </a:r>
          </a:p>
        </p:txBody>
      </p:sp>
      <p:sp>
        <p:nvSpPr>
          <p:cNvPr id="61" name="Arrow: Down 60">
            <a:extLst>
              <a:ext uri="{FF2B5EF4-FFF2-40B4-BE49-F238E27FC236}">
                <a16:creationId xmlns:a16="http://schemas.microsoft.com/office/drawing/2014/main" id="{2B0065B1-F775-1149-0796-6C2A0C9AFC5F}"/>
              </a:ext>
            </a:extLst>
          </p:cNvPr>
          <p:cNvSpPr/>
          <p:nvPr/>
        </p:nvSpPr>
        <p:spPr>
          <a:xfrm>
            <a:off x="1917289" y="4608870"/>
            <a:ext cx="73743" cy="135195"/>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TextBox 61">
            <a:extLst>
              <a:ext uri="{FF2B5EF4-FFF2-40B4-BE49-F238E27FC236}">
                <a16:creationId xmlns:a16="http://schemas.microsoft.com/office/drawing/2014/main" id="{8AEAB053-17F3-45EE-E65A-C83A3B9FFB68}"/>
              </a:ext>
            </a:extLst>
          </p:cNvPr>
          <p:cNvSpPr txBox="1"/>
          <p:nvPr/>
        </p:nvSpPr>
        <p:spPr>
          <a:xfrm>
            <a:off x="2842846" y="58615"/>
            <a:ext cx="56173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Fig6-INTERNAL LOW LEVEL DESIGN</a:t>
            </a:r>
            <a:endParaRPr lang="en-US" sz="2000" b="1" dirty="0">
              <a:solidFill>
                <a:srgbClr val="4A4548"/>
              </a:solidFill>
              <a:cs typeface="Calibri"/>
            </a:endParaRPr>
          </a:p>
        </p:txBody>
      </p:sp>
    </p:spTree>
    <p:extLst>
      <p:ext uri="{BB962C8B-B14F-4D97-AF65-F5344CB8AC3E}">
        <p14:creationId xmlns:p14="http://schemas.microsoft.com/office/powerpoint/2010/main" val="95714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EF22966-E6A3-38EF-B775-4413A2EFAB69}"/>
              </a:ext>
            </a:extLst>
          </p:cNvPr>
          <p:cNvGraphicFramePr>
            <a:graphicFrameLocks noGrp="1"/>
          </p:cNvGraphicFramePr>
          <p:nvPr>
            <p:ph idx="1"/>
            <p:extLst>
              <p:ext uri="{D42A27DB-BD31-4B8C-83A1-F6EECF244321}">
                <p14:modId xmlns:p14="http://schemas.microsoft.com/office/powerpoint/2010/main" val="711257906"/>
              </p:ext>
            </p:extLst>
          </p:nvPr>
        </p:nvGraphicFramePr>
        <p:xfrm>
          <a:off x="580103" y="731787"/>
          <a:ext cx="11031813" cy="5491480"/>
        </p:xfrm>
        <a:graphic>
          <a:graphicData uri="http://schemas.openxmlformats.org/drawingml/2006/table">
            <a:tbl>
              <a:tblPr firstRow="1" bandRow="1">
                <a:tableStyleId>{5C22544A-7EE6-4342-B048-85BDC9FD1C3A}</a:tableStyleId>
              </a:tblPr>
              <a:tblGrid>
                <a:gridCol w="2733455">
                  <a:extLst>
                    <a:ext uri="{9D8B030D-6E8A-4147-A177-3AD203B41FA5}">
                      <a16:colId xmlns:a16="http://schemas.microsoft.com/office/drawing/2014/main" val="3183012957"/>
                    </a:ext>
                  </a:extLst>
                </a:gridCol>
                <a:gridCol w="4621087">
                  <a:extLst>
                    <a:ext uri="{9D8B030D-6E8A-4147-A177-3AD203B41FA5}">
                      <a16:colId xmlns:a16="http://schemas.microsoft.com/office/drawing/2014/main" val="616274634"/>
                    </a:ext>
                  </a:extLst>
                </a:gridCol>
                <a:gridCol w="3677271">
                  <a:extLst>
                    <a:ext uri="{9D8B030D-6E8A-4147-A177-3AD203B41FA5}">
                      <a16:colId xmlns:a16="http://schemas.microsoft.com/office/drawing/2014/main" val="2759774071"/>
                    </a:ext>
                  </a:extLst>
                </a:gridCol>
              </a:tblGrid>
              <a:tr h="370840">
                <a:tc>
                  <a:txBody>
                    <a:bodyPr/>
                    <a:lstStyle/>
                    <a:p>
                      <a:r>
                        <a:rPr lang="en-US" sz="1200" dirty="0"/>
                        <a:t>Expectations</a:t>
                      </a:r>
                    </a:p>
                  </a:txBody>
                  <a:tcPr/>
                </a:tc>
                <a:tc>
                  <a:txBody>
                    <a:bodyPr/>
                    <a:lstStyle/>
                    <a:p>
                      <a:pPr lvl="0">
                        <a:buNone/>
                      </a:pPr>
                      <a:r>
                        <a:rPr lang="en-US" sz="1200" dirty="0"/>
                        <a:t>How to Meet Expectations</a:t>
                      </a:r>
                      <a:endParaRPr lang="en-US" dirty="0"/>
                    </a:p>
                  </a:txBody>
                  <a:tcPr/>
                </a:tc>
                <a:tc>
                  <a:txBody>
                    <a:bodyPr/>
                    <a:lstStyle/>
                    <a:p>
                      <a:r>
                        <a:rPr lang="en-US" sz="1200" dirty="0"/>
                        <a:t>In case Anything goes Wrong How to Troubleshoot</a:t>
                      </a:r>
                    </a:p>
                  </a:txBody>
                  <a:tcPr/>
                </a:tc>
                <a:extLst>
                  <a:ext uri="{0D108BD9-81ED-4DB2-BD59-A6C34878D82A}">
                    <a16:rowId xmlns:a16="http://schemas.microsoft.com/office/drawing/2014/main" val="2382534816"/>
                  </a:ext>
                </a:extLst>
              </a:tr>
              <a:tr h="370840">
                <a:tc>
                  <a:txBody>
                    <a:bodyPr/>
                    <a:lstStyle/>
                    <a:p>
                      <a:pPr marL="171450" marR="0" lvl="0" indent="-171450" algn="l">
                        <a:lnSpc>
                          <a:spcPct val="90000"/>
                        </a:lnSpc>
                        <a:spcBef>
                          <a:spcPts val="1000"/>
                        </a:spcBef>
                        <a:spcAft>
                          <a:spcPts val="0"/>
                        </a:spcAft>
                        <a:buFont typeface="Wingdings"/>
                        <a:buChar char="ü"/>
                      </a:pPr>
                      <a:r>
                        <a:rPr lang="en-US" sz="1200" kern="1200" noProof="0" dirty="0">
                          <a:solidFill>
                            <a:schemeClr val="dk1"/>
                          </a:solidFill>
                          <a:latin typeface="+mn-lt"/>
                          <a:ea typeface="+mn-ea"/>
                          <a:cs typeface="+mn-cs"/>
                        </a:rPr>
                        <a:t>Aiming High Availability, 4 nines(99.99%)</a:t>
                      </a:r>
                    </a:p>
                    <a:p>
                      <a:pPr marL="171450" marR="0" lvl="0" indent="-171450" algn="l">
                        <a:lnSpc>
                          <a:spcPct val="90000"/>
                        </a:lnSpc>
                        <a:spcBef>
                          <a:spcPts val="1000"/>
                        </a:spcBef>
                        <a:spcAft>
                          <a:spcPts val="0"/>
                        </a:spcAft>
                        <a:buFont typeface="Wingdings"/>
                        <a:buChar char="ü"/>
                      </a:pPr>
                      <a:r>
                        <a:rPr lang="en-US" sz="1200" b="0" i="0" u="none" strike="noStrike" kern="1200" noProof="0" dirty="0">
                          <a:solidFill>
                            <a:srgbClr val="000000"/>
                          </a:solidFill>
                          <a:latin typeface="Calibri"/>
                        </a:rPr>
                        <a:t>Detection of failure and the decision to failover to the backup instance should be fast.</a:t>
                      </a:r>
                      <a:endParaRPr lang="en-US" sz="1200" kern="1200" noProof="0" dirty="0">
                        <a:solidFill>
                          <a:schemeClr val="dk1"/>
                        </a:solidFill>
                        <a:latin typeface="+mn-lt"/>
                        <a:ea typeface="+mn-ea"/>
                        <a:cs typeface="+mn-cs"/>
                      </a:endParaRPr>
                    </a:p>
                    <a:p>
                      <a:pPr lvl="0">
                        <a:buNone/>
                      </a:pPr>
                      <a:endParaRPr lang="en-US" sz="1200" dirty="0"/>
                    </a:p>
                  </a:txBody>
                  <a:tcPr/>
                </a:tc>
                <a:tc>
                  <a:txBody>
                    <a:bodyPr/>
                    <a:lstStyle/>
                    <a:p>
                      <a:pPr marL="228600" indent="-228600">
                        <a:buAutoNum type="arabicPeriod"/>
                      </a:pPr>
                      <a:r>
                        <a:rPr lang="en-US" sz="1200" dirty="0"/>
                        <a:t>Identify single point of failure in the architecture by normal monitoring of hardware and processes.</a:t>
                      </a:r>
                      <a:endParaRPr lang="en-US" dirty="0"/>
                    </a:p>
                    <a:p>
                      <a:pPr marL="228600" lvl="0" indent="-228600">
                        <a:buAutoNum type="arabicPeriod"/>
                      </a:pPr>
                      <a:r>
                        <a:rPr lang="en-US" sz="1200" dirty="0"/>
                        <a:t>We can also send heartbeats from the matching engine, if the   heartbeat is not received in time, the matching engine might  be experiencing problem.</a:t>
                      </a:r>
                      <a:endParaRPr lang="en-US" dirty="0"/>
                    </a:p>
                    <a:p>
                      <a:pPr marL="0" lvl="0" indent="0" algn="l">
                        <a:buNone/>
                      </a:pPr>
                      <a:endParaRPr lang="en-US" sz="1200" dirty="0"/>
                    </a:p>
                    <a:p>
                      <a:pPr lvl="0">
                        <a:buNone/>
                      </a:pPr>
                      <a:endParaRPr lang="en-US" sz="1200" dirty="0"/>
                    </a:p>
                  </a:txBody>
                  <a:tcPr/>
                </a:tc>
                <a:tc>
                  <a:txBody>
                    <a:bodyPr/>
                    <a:lstStyle/>
                    <a:p>
                      <a:r>
                        <a:rPr lang="en-US" sz="1200" dirty="0"/>
                        <a:t>1. For stateless services such as the client gateway, they could easily be horizontally scaled by adding more servers.</a:t>
                      </a:r>
                    </a:p>
                    <a:p>
                      <a:pPr lvl="0">
                        <a:buNone/>
                      </a:pPr>
                      <a:r>
                        <a:rPr lang="en-US" sz="1200" dirty="0"/>
                        <a:t>2. For stateful components, such as the Product-Manager and Product-Matching-Engine we need to copy state data across replicas.</a:t>
                      </a:r>
                    </a:p>
                    <a:p>
                      <a:pPr lvl="0">
                        <a:buNone/>
                      </a:pPr>
                      <a:r>
                        <a:rPr lang="en-US" sz="1200" dirty="0"/>
                        <a:t>3. Using the concept of Hot-Warm matching technique. When the hot matching engine works as the primary instance, the warm engine receives and processes the exact same events but does not send any event out onto the event store.</a:t>
                      </a:r>
                    </a:p>
                    <a:p>
                      <a:pPr lvl="0">
                        <a:buNone/>
                      </a:pPr>
                      <a:r>
                        <a:rPr lang="en-US" sz="1200" dirty="0"/>
                        <a:t>4. When the primary goes down, the warm instance immediately take over as the primary and send out events.</a:t>
                      </a:r>
                    </a:p>
                    <a:p>
                      <a:pPr lvl="0">
                        <a:buNone/>
                      </a:pPr>
                      <a:r>
                        <a:rPr lang="en-US" sz="1200" dirty="0"/>
                        <a:t>5. When the warm secondary too goes down it can be restarted and can always recover all the states from the event store.</a:t>
                      </a:r>
                    </a:p>
                  </a:txBody>
                  <a:tcPr/>
                </a:tc>
                <a:extLst>
                  <a:ext uri="{0D108BD9-81ED-4DB2-BD59-A6C34878D82A}">
                    <a16:rowId xmlns:a16="http://schemas.microsoft.com/office/drawing/2014/main" val="928359025"/>
                  </a:ext>
                </a:extLst>
              </a:tr>
              <a:tr h="370840">
                <a:tc>
                  <a:txBody>
                    <a:bodyPr/>
                    <a:lstStyle/>
                    <a:p>
                      <a:pPr marL="171450" indent="-171450">
                        <a:buFont typeface="Wingdings"/>
                        <a:buChar char="ü"/>
                      </a:pPr>
                      <a:r>
                        <a:rPr lang="en-US" sz="1200" dirty="0"/>
                        <a:t>System must be fault tolerant</a:t>
                      </a:r>
                    </a:p>
                  </a:txBody>
                  <a:tcPr/>
                </a:tc>
                <a:tc>
                  <a:txBody>
                    <a:bodyPr/>
                    <a:lstStyle/>
                    <a:p>
                      <a:pPr marL="228600" indent="-228600">
                        <a:buAutoNum type="arabicPeriod"/>
                      </a:pPr>
                      <a:r>
                        <a:rPr lang="en-US" sz="1200" dirty="0"/>
                        <a:t>To make the system fault tolerant – we need </a:t>
                      </a:r>
                      <a:r>
                        <a:rPr lang="en-US" sz="1200" dirty="0" err="1"/>
                        <a:t>t</a:t>
                      </a:r>
                      <a:r>
                        <a:rPr lang="en-US" sz="1200" dirty="0"/>
                        <a:t> answer many questions</a:t>
                      </a:r>
                    </a:p>
                    <a:p>
                      <a:pPr marL="171450" lvl="0" indent="-171450">
                        <a:buFont typeface="Arial"/>
                        <a:buChar char="•"/>
                      </a:pPr>
                      <a:r>
                        <a:rPr lang="en-US" sz="1200" dirty="0"/>
                        <a:t>If the primary instance goes down, how and when do we decide to failover to the backup instance?</a:t>
                      </a:r>
                    </a:p>
                    <a:p>
                      <a:pPr marL="171450" lvl="0" indent="-171450">
                        <a:buFont typeface="Arial"/>
                        <a:buChar char="•"/>
                      </a:pPr>
                      <a:r>
                        <a:rPr lang="en-US" sz="1200" dirty="0"/>
                        <a:t>How do we choose the leader among backup instance?</a:t>
                      </a:r>
                    </a:p>
                    <a:p>
                      <a:pPr marL="171450" lvl="0" indent="-171450">
                        <a:buFont typeface="Arial"/>
                        <a:buChar char="•"/>
                      </a:pPr>
                      <a:r>
                        <a:rPr lang="en-US" sz="1200" dirty="0"/>
                        <a:t>What is the RTO needed(Recovery Timme Objective)?</a:t>
                      </a:r>
                    </a:p>
                    <a:p>
                      <a:pPr marL="171450" lvl="0" indent="-171450">
                        <a:buFont typeface="Arial"/>
                        <a:buChar char="•"/>
                      </a:pPr>
                      <a:r>
                        <a:rPr lang="en-US" sz="1200" dirty="0"/>
                        <a:t>What functionalities need to be recover(RPO – Recovery Point Objective)?/ Can our system operate under degraded conditions?</a:t>
                      </a:r>
                    </a:p>
                    <a:p>
                      <a:pPr marL="171450" lvl="0" indent="-171450">
                        <a:buFont typeface="Arial"/>
                        <a:buChar char="•"/>
                      </a:pPr>
                      <a:endParaRPr lang="en-US" sz="1200" dirty="0"/>
                    </a:p>
                    <a:p>
                      <a:pPr marL="171450" lvl="0" indent="-171450">
                        <a:buFont typeface="Arial"/>
                        <a:buChar char="•"/>
                      </a:pPr>
                      <a:endParaRPr lang="en-US" sz="1200" dirty="0"/>
                    </a:p>
                  </a:txBody>
                  <a:tcPr/>
                </a:tc>
                <a:tc>
                  <a:txBody>
                    <a:bodyPr/>
                    <a:lstStyle/>
                    <a:p>
                      <a:pPr marL="228600" indent="-228600">
                        <a:buAutoNum type="arabicPeriod"/>
                      </a:pPr>
                      <a:r>
                        <a:rPr lang="en-US" sz="1200" dirty="0"/>
                        <a:t>When we first release the code we might need failovers manually to gather enough signals and operational experience an gain confidence to surface edge cases.</a:t>
                      </a:r>
                    </a:p>
                    <a:p>
                      <a:pPr marL="228600" lvl="0" indent="-228600">
                        <a:buAutoNum type="arabicPeriod"/>
                      </a:pPr>
                      <a:r>
                        <a:rPr lang="en-US" sz="1200" dirty="0"/>
                        <a:t>Once the decision of failover is correctly made, we can use any one of the leader-election algorithms such as Raft Algorithm.</a:t>
                      </a:r>
                    </a:p>
                    <a:p>
                      <a:pPr marL="228600" lvl="0" indent="-228600">
                        <a:buAutoNum type="arabicPeriod"/>
                      </a:pPr>
                      <a:endParaRPr lang="en-US" sz="1200" dirty="0"/>
                    </a:p>
                  </a:txBody>
                  <a:tcPr/>
                </a:tc>
                <a:extLst>
                  <a:ext uri="{0D108BD9-81ED-4DB2-BD59-A6C34878D82A}">
                    <a16:rowId xmlns:a16="http://schemas.microsoft.com/office/drawing/2014/main" val="2613244391"/>
                  </a:ext>
                </a:extLst>
              </a:tr>
            </a:tbl>
          </a:graphicData>
        </a:graphic>
      </p:graphicFrame>
      <p:sp>
        <p:nvSpPr>
          <p:cNvPr id="5" name="TextBox 4">
            <a:extLst>
              <a:ext uri="{FF2B5EF4-FFF2-40B4-BE49-F238E27FC236}">
                <a16:creationId xmlns:a16="http://schemas.microsoft.com/office/drawing/2014/main" id="{0B3577E4-3DC2-A210-6458-956B71A21F8F}"/>
              </a:ext>
            </a:extLst>
          </p:cNvPr>
          <p:cNvSpPr txBox="1"/>
          <p:nvPr/>
        </p:nvSpPr>
        <p:spPr>
          <a:xfrm>
            <a:off x="1696064" y="221225"/>
            <a:ext cx="8713838" cy="381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Mitigating Challenges &amp; Edge Cases</a:t>
            </a:r>
            <a:endParaRPr lang="en-US" dirty="0"/>
          </a:p>
        </p:txBody>
      </p:sp>
    </p:spTree>
    <p:extLst>
      <p:ext uri="{BB962C8B-B14F-4D97-AF65-F5344CB8AC3E}">
        <p14:creationId xmlns:p14="http://schemas.microsoft.com/office/powerpoint/2010/main" val="313900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EF22966-E6A3-38EF-B775-4413A2EFAB69}"/>
              </a:ext>
            </a:extLst>
          </p:cNvPr>
          <p:cNvGraphicFramePr>
            <a:graphicFrameLocks noGrp="1"/>
          </p:cNvGraphicFramePr>
          <p:nvPr>
            <p:ph idx="1"/>
            <p:extLst>
              <p:ext uri="{D42A27DB-BD31-4B8C-83A1-F6EECF244321}">
                <p14:modId xmlns:p14="http://schemas.microsoft.com/office/powerpoint/2010/main" val="3234408289"/>
              </p:ext>
            </p:extLst>
          </p:nvPr>
        </p:nvGraphicFramePr>
        <p:xfrm>
          <a:off x="616974" y="1444626"/>
          <a:ext cx="11031813" cy="3296920"/>
        </p:xfrm>
        <a:graphic>
          <a:graphicData uri="http://schemas.openxmlformats.org/drawingml/2006/table">
            <a:tbl>
              <a:tblPr firstRow="1" bandRow="1">
                <a:tableStyleId>{5C22544A-7EE6-4342-B048-85BDC9FD1C3A}</a:tableStyleId>
              </a:tblPr>
              <a:tblGrid>
                <a:gridCol w="2733455">
                  <a:extLst>
                    <a:ext uri="{9D8B030D-6E8A-4147-A177-3AD203B41FA5}">
                      <a16:colId xmlns:a16="http://schemas.microsoft.com/office/drawing/2014/main" val="3183012957"/>
                    </a:ext>
                  </a:extLst>
                </a:gridCol>
                <a:gridCol w="4621087">
                  <a:extLst>
                    <a:ext uri="{9D8B030D-6E8A-4147-A177-3AD203B41FA5}">
                      <a16:colId xmlns:a16="http://schemas.microsoft.com/office/drawing/2014/main" val="616274634"/>
                    </a:ext>
                  </a:extLst>
                </a:gridCol>
                <a:gridCol w="3677271">
                  <a:extLst>
                    <a:ext uri="{9D8B030D-6E8A-4147-A177-3AD203B41FA5}">
                      <a16:colId xmlns:a16="http://schemas.microsoft.com/office/drawing/2014/main" val="2759774071"/>
                    </a:ext>
                  </a:extLst>
                </a:gridCol>
              </a:tblGrid>
              <a:tr h="370840">
                <a:tc>
                  <a:txBody>
                    <a:bodyPr/>
                    <a:lstStyle/>
                    <a:p>
                      <a:r>
                        <a:rPr lang="en-US" sz="1200" dirty="0"/>
                        <a:t>Expectations</a:t>
                      </a:r>
                    </a:p>
                  </a:txBody>
                  <a:tcPr/>
                </a:tc>
                <a:tc>
                  <a:txBody>
                    <a:bodyPr/>
                    <a:lstStyle/>
                    <a:p>
                      <a:pPr lvl="0">
                        <a:buNone/>
                      </a:pPr>
                      <a:r>
                        <a:rPr lang="en-US" sz="1200" dirty="0"/>
                        <a:t>How to Meet Expectations</a:t>
                      </a:r>
                    </a:p>
                  </a:txBody>
                  <a:tcPr/>
                </a:tc>
                <a:tc>
                  <a:txBody>
                    <a:bodyPr/>
                    <a:lstStyle/>
                    <a:p>
                      <a:r>
                        <a:rPr lang="en-US" sz="1200" dirty="0"/>
                        <a:t>In case Anything goes Wrong How to Troubleshoot</a:t>
                      </a:r>
                    </a:p>
                  </a:txBody>
                  <a:tcPr/>
                </a:tc>
                <a:extLst>
                  <a:ext uri="{0D108BD9-81ED-4DB2-BD59-A6C34878D82A}">
                    <a16:rowId xmlns:a16="http://schemas.microsoft.com/office/drawing/2014/main" val="2382534816"/>
                  </a:ext>
                </a:extLst>
              </a:tr>
              <a:tr h="370840">
                <a:tc>
                  <a:txBody>
                    <a:bodyPr/>
                    <a:lstStyle/>
                    <a:p>
                      <a:pPr marL="171450" marR="0" lvl="0" indent="-171450" algn="l">
                        <a:lnSpc>
                          <a:spcPct val="90000"/>
                        </a:lnSpc>
                        <a:spcBef>
                          <a:spcPts val="1000"/>
                        </a:spcBef>
                        <a:spcAft>
                          <a:spcPts val="0"/>
                        </a:spcAft>
                        <a:buFont typeface="Wingdings"/>
                        <a:buChar char="ü"/>
                      </a:pPr>
                      <a:r>
                        <a:rPr lang="en-US" sz="1200" kern="1200" noProof="0" dirty="0">
                          <a:solidFill>
                            <a:schemeClr val="dk1"/>
                          </a:solidFill>
                          <a:latin typeface="+mn-lt"/>
                          <a:ea typeface="+mn-ea"/>
                          <a:cs typeface="+mn-cs"/>
                        </a:rPr>
                        <a:t>Network Security must be ensured.</a:t>
                      </a:r>
                    </a:p>
                    <a:p>
                      <a:pPr marL="171450" marR="0" lvl="0" indent="-171450" algn="l">
                        <a:lnSpc>
                          <a:spcPct val="90000"/>
                        </a:lnSpc>
                        <a:spcBef>
                          <a:spcPts val="1000"/>
                        </a:spcBef>
                        <a:spcAft>
                          <a:spcPts val="0"/>
                        </a:spcAft>
                        <a:buFont typeface="Wingdings"/>
                        <a:buChar char="ü"/>
                      </a:pPr>
                      <a:endParaRPr lang="en-US" sz="1200" b="0" i="0" u="none" strike="noStrike" kern="1200" noProof="0" dirty="0">
                        <a:solidFill>
                          <a:srgbClr val="000000"/>
                        </a:solidFill>
                        <a:latin typeface="Calibri"/>
                      </a:endParaRPr>
                    </a:p>
                    <a:p>
                      <a:pPr lvl="0">
                        <a:buNone/>
                      </a:pPr>
                      <a:endParaRPr lang="en-US" sz="1200" dirty="0"/>
                    </a:p>
                  </a:txBody>
                  <a:tcPr/>
                </a:tc>
                <a:tc>
                  <a:txBody>
                    <a:bodyPr/>
                    <a:lstStyle/>
                    <a:p>
                      <a:pPr marL="228600" indent="-228600">
                        <a:buAutoNum type="arabicPeriod"/>
                      </a:pPr>
                      <a:r>
                        <a:rPr lang="en-US" sz="1200" dirty="0"/>
                        <a:t>An IMS system for ecommerce platform provides some public interfaces and a DDoS attack is a real challenge.</a:t>
                      </a:r>
                    </a:p>
                    <a:p>
                      <a:pPr marL="0" lvl="0" indent="0" algn="l">
                        <a:buNone/>
                      </a:pPr>
                      <a:endParaRPr lang="en-US" sz="1200" dirty="0"/>
                    </a:p>
                    <a:p>
                      <a:pPr lvl="0">
                        <a:buNone/>
                      </a:pPr>
                      <a:endParaRPr lang="en-US" sz="1200" dirty="0"/>
                    </a:p>
                  </a:txBody>
                  <a:tcPr/>
                </a:tc>
                <a:tc>
                  <a:txBody>
                    <a:bodyPr/>
                    <a:lstStyle/>
                    <a:p>
                      <a:r>
                        <a:rPr lang="en-US" sz="1200" dirty="0"/>
                        <a:t>1. Isolate public services and data from private services, so DDoS attacks don't impact the most important clients. In case same data is served, we can have multiple read-only copies to isolate problems.</a:t>
                      </a:r>
                    </a:p>
                    <a:p>
                      <a:pPr lvl="0">
                        <a:buNone/>
                      </a:pPr>
                      <a:r>
                        <a:rPr lang="en-US" sz="1200" dirty="0"/>
                        <a:t>2. Use  a caching layer to store data that is infrequently updated. With good caching, most queries won't hit the databases.</a:t>
                      </a:r>
                    </a:p>
                    <a:p>
                      <a:pPr lvl="0">
                        <a:buNone/>
                      </a:pPr>
                      <a:r>
                        <a:rPr lang="en-US" sz="1200" dirty="0"/>
                        <a:t>3. Harden URLs against DDoS attacks.</a:t>
                      </a:r>
                    </a:p>
                    <a:p>
                      <a:pPr lvl="0">
                        <a:buNone/>
                      </a:pPr>
                      <a:r>
                        <a:rPr lang="en-US" sz="1200" dirty="0"/>
                        <a:t>4. Rate limiting is frequently used to defend against DDoS attacks.</a:t>
                      </a:r>
                    </a:p>
                    <a:p>
                      <a:pPr lvl="0">
                        <a:buNone/>
                      </a:pPr>
                      <a:endParaRPr lang="en-US" sz="1200" dirty="0"/>
                    </a:p>
                  </a:txBody>
                  <a:tcPr/>
                </a:tc>
                <a:extLst>
                  <a:ext uri="{0D108BD9-81ED-4DB2-BD59-A6C34878D82A}">
                    <a16:rowId xmlns:a16="http://schemas.microsoft.com/office/drawing/2014/main" val="928359025"/>
                  </a:ext>
                </a:extLst>
              </a:tr>
              <a:tr h="370839">
                <a:tc>
                  <a:txBody>
                    <a:bodyPr/>
                    <a:lstStyle/>
                    <a:p>
                      <a:pPr marL="171450" lvl="0" indent="-171450">
                        <a:buFont typeface="Wingdings"/>
                        <a:buChar char="ü"/>
                      </a:pPr>
                      <a:r>
                        <a:rPr lang="en-US" sz="1200" dirty="0"/>
                        <a:t>System must be consistent updating products records at IMS across all stores at the same time</a:t>
                      </a:r>
                    </a:p>
                  </a:txBody>
                  <a:tcPr/>
                </a:tc>
                <a:tc>
                  <a:txBody>
                    <a:bodyPr/>
                    <a:lstStyle/>
                    <a:p>
                      <a:pPr marL="228600" lvl="0" indent="-228600">
                        <a:buAutoNum type="arabicPeriod"/>
                      </a:pPr>
                      <a:r>
                        <a:rPr lang="en-US" sz="1200" dirty="0"/>
                        <a:t>Smart clients will fight to be the first on the list when the outlet opens since the order of subscribers is decided by the order in which they connect to the publisher, with the first one always receiving data first.</a:t>
                      </a:r>
                    </a:p>
                  </a:txBody>
                  <a:tcPr/>
                </a:tc>
                <a:tc>
                  <a:txBody>
                    <a:bodyPr/>
                    <a:lstStyle/>
                    <a:p>
                      <a:pPr marL="228600" lvl="0" indent="-228600">
                        <a:buAutoNum type="arabicPeriod"/>
                      </a:pPr>
                      <a:r>
                        <a:rPr lang="en-US" sz="1200" dirty="0"/>
                        <a:t>Multi-cast using reliable UDP </a:t>
                      </a:r>
                      <a:r>
                        <a:rPr lang="en-US" sz="1200" b="0" i="0" u="none" strike="noStrike" noProof="0" dirty="0">
                          <a:solidFill>
                            <a:srgbClr val="000000"/>
                          </a:solidFill>
                          <a:latin typeface="Calibri"/>
                        </a:rPr>
                        <a:t>protocol </a:t>
                      </a:r>
                      <a:r>
                        <a:rPr lang="en-US" sz="1200" dirty="0"/>
                        <a:t> is a good solution to broadcast updates to many participants at once. The MDP could also assign a random order when the subscriber connects it.</a:t>
                      </a:r>
                    </a:p>
                  </a:txBody>
                  <a:tcPr/>
                </a:tc>
                <a:extLst>
                  <a:ext uri="{0D108BD9-81ED-4DB2-BD59-A6C34878D82A}">
                    <a16:rowId xmlns:a16="http://schemas.microsoft.com/office/drawing/2014/main" val="1609978652"/>
                  </a:ext>
                </a:extLst>
              </a:tr>
            </a:tbl>
          </a:graphicData>
        </a:graphic>
      </p:graphicFrame>
    </p:spTree>
    <p:extLst>
      <p:ext uri="{BB962C8B-B14F-4D97-AF65-F5344CB8AC3E}">
        <p14:creationId xmlns:p14="http://schemas.microsoft.com/office/powerpoint/2010/main" val="132865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BED8-57F8-2AE1-E110-F84F30603969}"/>
              </a:ext>
            </a:extLst>
          </p:cNvPr>
          <p:cNvSpPr>
            <a:spLocks noGrp="1"/>
          </p:cNvSpPr>
          <p:nvPr>
            <p:ph type="title"/>
          </p:nvPr>
        </p:nvSpPr>
        <p:spPr/>
        <p:txBody>
          <a:bodyPr/>
          <a:lstStyle/>
          <a:p>
            <a:r>
              <a:rPr lang="en-US" dirty="0">
                <a:cs typeface="Calibri Light"/>
              </a:rPr>
              <a:t>  </a:t>
            </a:r>
            <a:r>
              <a:rPr lang="en-US" sz="2000" b="1" dirty="0">
                <a:solidFill>
                  <a:srgbClr val="4A4548"/>
                </a:solidFill>
                <a:latin typeface="+mn-lt"/>
                <a:ea typeface="+mn-lt"/>
                <a:cs typeface="+mn-lt"/>
              </a:rPr>
              <a:t>                                          Deductions-What caught my attentions?</a:t>
            </a:r>
          </a:p>
        </p:txBody>
      </p:sp>
      <p:sp>
        <p:nvSpPr>
          <p:cNvPr id="3" name="Content Placeholder 2">
            <a:extLst>
              <a:ext uri="{FF2B5EF4-FFF2-40B4-BE49-F238E27FC236}">
                <a16:creationId xmlns:a16="http://schemas.microsoft.com/office/drawing/2014/main" id="{54C09FC3-5426-9BB6-029A-96EA3F459635}"/>
              </a:ext>
            </a:extLst>
          </p:cNvPr>
          <p:cNvSpPr>
            <a:spLocks noGrp="1"/>
          </p:cNvSpPr>
          <p:nvPr>
            <p:ph idx="1"/>
          </p:nvPr>
        </p:nvSpPr>
        <p:spPr/>
        <p:txBody>
          <a:bodyPr vert="horz" lIns="91440" tIns="45720" rIns="91440" bIns="45720" rtlCol="0" anchor="t">
            <a:normAutofit/>
          </a:bodyPr>
          <a:lstStyle/>
          <a:p>
            <a:pPr algn="just"/>
            <a:r>
              <a:rPr lang="en-US" sz="2000" dirty="0">
                <a:cs typeface="Calibri"/>
              </a:rPr>
              <a:t>Requirements like "at-least 100 symbols".</a:t>
            </a:r>
            <a:endParaRPr lang="en-US" sz="2000">
              <a:cs typeface="Calibri" panose="020F0502020204030204"/>
            </a:endParaRPr>
          </a:p>
          <a:p>
            <a:pPr algn="just"/>
            <a:r>
              <a:rPr lang="en-US" sz="2000" dirty="0">
                <a:cs typeface="Calibri" panose="020F0502020204030204"/>
              </a:rPr>
              <a:t>Requirements like "tens of thousands of users".</a:t>
            </a:r>
          </a:p>
          <a:p>
            <a:pPr marL="0" indent="0" algn="just">
              <a:buNone/>
            </a:pPr>
            <a:endParaRPr lang="en-US" sz="2000" dirty="0">
              <a:cs typeface="Calibri"/>
            </a:endParaRPr>
          </a:p>
          <a:p>
            <a:pPr marL="0" indent="0" algn="just">
              <a:buNone/>
            </a:pPr>
            <a:endParaRPr lang="en-US" sz="2000" dirty="0">
              <a:cs typeface="Calibri"/>
            </a:endParaRPr>
          </a:p>
          <a:p>
            <a:pPr marL="0" indent="0" algn="just">
              <a:buNone/>
            </a:pPr>
            <a:r>
              <a:rPr lang="en-US" sz="2000" dirty="0">
                <a:cs typeface="Calibri"/>
              </a:rPr>
              <a:t>Deduction-1: Interviewer wants to design a </a:t>
            </a:r>
            <a:r>
              <a:rPr lang="en-US" sz="2000" b="1" dirty="0">
                <a:cs typeface="Calibri"/>
              </a:rPr>
              <a:t>small-to-medium scale</a:t>
            </a:r>
            <a:r>
              <a:rPr lang="en-US" sz="2000" dirty="0">
                <a:cs typeface="Calibri"/>
              </a:rPr>
              <a:t>  inventory management system for the e-commerce platform.</a:t>
            </a:r>
            <a:endParaRPr lang="en-US">
              <a:cs typeface="Calibri" panose="020F0502020204030204"/>
            </a:endParaRPr>
          </a:p>
          <a:p>
            <a:pPr marL="0" indent="0" algn="just">
              <a:buNone/>
            </a:pPr>
            <a:endParaRPr lang="en-US" sz="2000" dirty="0">
              <a:cs typeface="Calibri"/>
            </a:endParaRPr>
          </a:p>
          <a:p>
            <a:pPr marL="0" indent="0" algn="just">
              <a:buNone/>
            </a:pPr>
            <a:r>
              <a:rPr lang="en-US" sz="2000" dirty="0">
                <a:cs typeface="Calibri"/>
              </a:rPr>
              <a:t>Deduction-2:Interviewer is not sure about the exact figure. It's better to build the system with focus on extensibility as an area for follow-up questions.</a:t>
            </a:r>
          </a:p>
          <a:p>
            <a:pPr>
              <a:buFont typeface="Wingdings" panose="020B0604020202020204" pitchFamily="34" charset="0"/>
              <a:buChar char="q"/>
            </a:pPr>
            <a:endParaRPr lang="en-US" dirty="0">
              <a:cs typeface="Calibri"/>
            </a:endParaRPr>
          </a:p>
        </p:txBody>
      </p:sp>
    </p:spTree>
    <p:extLst>
      <p:ext uri="{BB962C8B-B14F-4D97-AF65-F5344CB8AC3E}">
        <p14:creationId xmlns:p14="http://schemas.microsoft.com/office/powerpoint/2010/main" val="1810495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009E-1DF4-1E90-3ED2-CC670034CCDF}"/>
              </a:ext>
            </a:extLst>
          </p:cNvPr>
          <p:cNvSpPr>
            <a:spLocks noGrp="1"/>
          </p:cNvSpPr>
          <p:nvPr>
            <p:ph type="title"/>
          </p:nvPr>
        </p:nvSpPr>
        <p:spPr/>
        <p:txBody>
          <a:bodyPr/>
          <a:lstStyle/>
          <a:p>
            <a:r>
              <a:rPr lang="en-US" dirty="0">
                <a:cs typeface="Calibri Light"/>
              </a:rPr>
              <a:t>                        </a:t>
            </a:r>
            <a:r>
              <a:rPr lang="en-US" sz="2000" b="1" dirty="0">
                <a:solidFill>
                  <a:srgbClr val="4A4548"/>
                </a:solidFill>
                <a:latin typeface="+mn-lt"/>
                <a:ea typeface="+mn-lt"/>
                <a:cs typeface="+mn-lt"/>
              </a:rPr>
              <a:t>Step 4- Wrap Up</a:t>
            </a:r>
          </a:p>
        </p:txBody>
      </p:sp>
      <p:sp>
        <p:nvSpPr>
          <p:cNvPr id="3" name="Content Placeholder 2">
            <a:extLst>
              <a:ext uri="{FF2B5EF4-FFF2-40B4-BE49-F238E27FC236}">
                <a16:creationId xmlns:a16="http://schemas.microsoft.com/office/drawing/2014/main" id="{2543CFC9-A500-08A2-392E-760C7BA4BD35}"/>
              </a:ext>
            </a:extLst>
          </p:cNvPr>
          <p:cNvSpPr>
            <a:spLocks noGrp="1"/>
          </p:cNvSpPr>
          <p:nvPr>
            <p:ph idx="1"/>
          </p:nvPr>
        </p:nvSpPr>
        <p:spPr/>
        <p:txBody>
          <a:bodyPr vert="horz" lIns="91440" tIns="45720" rIns="91440" bIns="45720" rtlCol="0" anchor="t">
            <a:normAutofit/>
          </a:bodyPr>
          <a:lstStyle/>
          <a:p>
            <a:r>
              <a:rPr lang="en-US" sz="2000" dirty="0">
                <a:cs typeface="Calibri"/>
              </a:rPr>
              <a:t>An ideal deployment model for an IMS is to put everything on a single gigantic server or  even one single process.</a:t>
            </a:r>
          </a:p>
          <a:p>
            <a:endParaRPr lang="en-US" sz="2000" dirty="0">
              <a:cs typeface="Calibri"/>
            </a:endParaRPr>
          </a:p>
          <a:p>
            <a:r>
              <a:rPr lang="en-US" sz="2000" dirty="0">
                <a:cs typeface="Calibri"/>
              </a:rPr>
              <a:t>The convenience provided by the cloud ecosystem changes some of the designs and lowers the threshold for entering the industry.</a:t>
            </a:r>
            <a:endParaRPr lang="en-US"/>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286815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60BE-B182-8F85-1590-5D72C4B90FEB}"/>
              </a:ext>
            </a:extLst>
          </p:cNvPr>
          <p:cNvSpPr>
            <a:spLocks noGrp="1"/>
          </p:cNvSpPr>
          <p:nvPr>
            <p:ph idx="1"/>
          </p:nvPr>
        </p:nvSpPr>
        <p:spPr/>
        <p:txBody>
          <a:bodyPr vert="horz" lIns="91440" tIns="45720" rIns="91440" bIns="45720" rtlCol="0" anchor="t">
            <a:normAutofit/>
          </a:bodyPr>
          <a:lstStyle/>
          <a:p>
            <a:pPr marL="1828800" lvl="4" indent="0">
              <a:buNone/>
            </a:pPr>
            <a:r>
              <a:rPr lang="en-US" sz="5400" dirty="0">
                <a:cs typeface="Calibri"/>
              </a:rPr>
              <a:t>         Thank You.</a:t>
            </a:r>
          </a:p>
          <a:p>
            <a:pPr marL="1828800" lvl="4" indent="0">
              <a:buNone/>
            </a:pPr>
            <a:r>
              <a:rPr lang="en-US" sz="4000" dirty="0">
                <a:cs typeface="Calibri"/>
              </a:rPr>
              <a:t> Meet the Audience soon!</a:t>
            </a:r>
          </a:p>
          <a:p>
            <a:pPr marL="1828800" lvl="4" indent="0">
              <a:buNone/>
            </a:pPr>
            <a:endParaRPr lang="en-US" sz="4000" dirty="0">
              <a:cs typeface="Calibri"/>
            </a:endParaRPr>
          </a:p>
          <a:p>
            <a:pPr marL="1828800" lvl="4" indent="0">
              <a:buNone/>
            </a:pPr>
            <a:endParaRPr lang="en-US" sz="4000" dirty="0">
              <a:cs typeface="Calibri"/>
            </a:endParaRPr>
          </a:p>
          <a:p>
            <a:pPr marL="1828800" lvl="4" indent="0">
              <a:buNone/>
            </a:pPr>
            <a:endParaRPr lang="en-US" sz="4000" dirty="0">
              <a:cs typeface="Calibri"/>
            </a:endParaRPr>
          </a:p>
        </p:txBody>
      </p:sp>
    </p:spTree>
    <p:extLst>
      <p:ext uri="{BB962C8B-B14F-4D97-AF65-F5344CB8AC3E}">
        <p14:creationId xmlns:p14="http://schemas.microsoft.com/office/powerpoint/2010/main" val="314115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BB06-FE86-730D-BC17-8977DDB71E3A}"/>
              </a:ext>
            </a:extLst>
          </p:cNvPr>
          <p:cNvSpPr>
            <a:spLocks noGrp="1"/>
          </p:cNvSpPr>
          <p:nvPr>
            <p:ph type="title"/>
          </p:nvPr>
        </p:nvSpPr>
        <p:spPr>
          <a:xfrm>
            <a:off x="838200" y="70157"/>
            <a:ext cx="10515600" cy="1325563"/>
          </a:xfrm>
        </p:spPr>
        <p:txBody>
          <a:bodyPr/>
          <a:lstStyle/>
          <a:p>
            <a:r>
              <a:rPr lang="en-US" dirty="0">
                <a:cs typeface="Calibri Light"/>
              </a:rPr>
              <a:t>           </a:t>
            </a:r>
            <a:r>
              <a:rPr lang="en-US" dirty="0">
                <a:solidFill>
                  <a:srgbClr val="000000"/>
                </a:solidFill>
                <a:latin typeface="Calibri Light"/>
                <a:ea typeface="+mn-lt"/>
                <a:cs typeface="Calibri Light"/>
              </a:rPr>
              <a:t>             </a:t>
            </a:r>
            <a:r>
              <a:rPr lang="en-US" sz="2000" b="1" dirty="0">
                <a:solidFill>
                  <a:srgbClr val="4A4548"/>
                </a:solidFill>
                <a:latin typeface="+mn-lt"/>
                <a:ea typeface="+mn-lt"/>
                <a:cs typeface="+mn-lt"/>
              </a:rPr>
              <a:t> Non-functional Requirements</a:t>
            </a:r>
          </a:p>
        </p:txBody>
      </p:sp>
      <p:sp>
        <p:nvSpPr>
          <p:cNvPr id="3" name="Content Placeholder 2">
            <a:extLst>
              <a:ext uri="{FF2B5EF4-FFF2-40B4-BE49-F238E27FC236}">
                <a16:creationId xmlns:a16="http://schemas.microsoft.com/office/drawing/2014/main" id="{E8A8F378-3513-7FFD-2AC4-DF228BC579C6}"/>
              </a:ext>
            </a:extLst>
          </p:cNvPr>
          <p:cNvSpPr>
            <a:spLocks noGrp="1"/>
          </p:cNvSpPr>
          <p:nvPr>
            <p:ph idx="1"/>
          </p:nvPr>
        </p:nvSpPr>
        <p:spPr>
          <a:xfrm>
            <a:off x="838200" y="1260271"/>
            <a:ext cx="10515600" cy="4916692"/>
          </a:xfrm>
        </p:spPr>
        <p:txBody>
          <a:bodyPr vert="horz" lIns="91440" tIns="45720" rIns="91440" bIns="45720" rtlCol="0" anchor="t">
            <a:normAutofit/>
          </a:bodyPr>
          <a:lstStyle/>
          <a:p>
            <a:pPr marL="457200" indent="-457200">
              <a:buFont typeface="Wingdings" panose="020B0604020202020204" pitchFamily="34" charset="0"/>
              <a:buChar char="ü"/>
            </a:pPr>
            <a:r>
              <a:rPr lang="en-US" sz="2000" b="1" dirty="0">
                <a:cs typeface="Calibri" panose="020F0502020204030204"/>
              </a:rPr>
              <a:t>Availability </a:t>
            </a:r>
            <a:r>
              <a:rPr lang="en-US" sz="2000" dirty="0">
                <a:cs typeface="Calibri" panose="020F0502020204030204"/>
              </a:rPr>
              <a:t>– 99.9% since downtime even seconds can harm reputation of the e-commerce platform.</a:t>
            </a:r>
          </a:p>
          <a:p>
            <a:pPr marL="457200" indent="-457200">
              <a:buFont typeface="Wingdings" panose="020B0604020202020204" pitchFamily="34" charset="0"/>
              <a:buChar char="ü"/>
            </a:pPr>
            <a:r>
              <a:rPr lang="en-US" sz="2000" b="1" dirty="0">
                <a:cs typeface="Calibri" panose="020F0502020204030204"/>
              </a:rPr>
              <a:t>Fault tolerance</a:t>
            </a:r>
            <a:r>
              <a:rPr lang="en-US" sz="2000" dirty="0">
                <a:cs typeface="Calibri" panose="020F0502020204030204"/>
              </a:rPr>
              <a:t>- Fault tolerance and a fast recovery mechanism are needed to limit the impact of a production incident.</a:t>
            </a:r>
          </a:p>
          <a:p>
            <a:pPr marL="457200" indent="-457200">
              <a:buFont typeface="Wingdings" panose="020B0604020202020204" pitchFamily="34" charset="0"/>
              <a:buChar char="ü"/>
            </a:pPr>
            <a:r>
              <a:rPr lang="en-US" sz="2000" b="1" dirty="0">
                <a:cs typeface="Calibri" panose="020F0502020204030204"/>
              </a:rPr>
              <a:t>Latency</a:t>
            </a:r>
            <a:r>
              <a:rPr lang="en-US" sz="2000" dirty="0">
                <a:cs typeface="Calibri" panose="020F0502020204030204"/>
              </a:rPr>
              <a:t>- The round-trip latency should be at the millisecond level, with a particular focus on the 99th percentile latency.</a:t>
            </a:r>
          </a:p>
          <a:p>
            <a:pPr marL="457200" indent="-457200">
              <a:buFont typeface="Wingdings" panose="020B0604020202020204" pitchFamily="34" charset="0"/>
              <a:buChar char="ü"/>
            </a:pPr>
            <a:r>
              <a:rPr lang="en-US" sz="2000" b="1" dirty="0">
                <a:cs typeface="Calibri" panose="020F0502020204030204"/>
              </a:rPr>
              <a:t>Security</a:t>
            </a:r>
            <a:r>
              <a:rPr lang="en-US" sz="2000" dirty="0">
                <a:cs typeface="Calibri" panose="020F0502020204030204"/>
              </a:rPr>
              <a:t>-The system should have an account management system. For legal and compliance, the system performs a KYC(Know Your Client for digital-colleagues/shop-assistant) check to verify  their identity before a new account is opened. For authorized web pages system should prevent distributed denial-of-service(DDoS) attacks.</a:t>
            </a:r>
          </a:p>
        </p:txBody>
      </p:sp>
    </p:spTree>
    <p:extLst>
      <p:ext uri="{BB962C8B-B14F-4D97-AF65-F5344CB8AC3E}">
        <p14:creationId xmlns:p14="http://schemas.microsoft.com/office/powerpoint/2010/main" val="267051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93D1-D815-34DD-262E-2C2345C85039}"/>
              </a:ext>
            </a:extLst>
          </p:cNvPr>
          <p:cNvSpPr>
            <a:spLocks noGrp="1"/>
          </p:cNvSpPr>
          <p:nvPr>
            <p:ph type="title"/>
          </p:nvPr>
        </p:nvSpPr>
        <p:spPr/>
        <p:txBody>
          <a:bodyPr/>
          <a:lstStyle/>
          <a:p>
            <a:r>
              <a:rPr lang="en-US" dirty="0">
                <a:cs typeface="Calibri Light"/>
              </a:rPr>
              <a:t>                          </a:t>
            </a:r>
            <a:r>
              <a:rPr lang="en-US" sz="2000" b="1" dirty="0">
                <a:solidFill>
                  <a:srgbClr val="4A4548"/>
                </a:solidFill>
                <a:latin typeface="+mn-lt"/>
                <a:ea typeface="+mn-lt"/>
                <a:cs typeface="+mn-lt"/>
              </a:rPr>
              <a:t>Estimation</a:t>
            </a:r>
          </a:p>
        </p:txBody>
      </p:sp>
      <p:sp>
        <p:nvSpPr>
          <p:cNvPr id="3" name="Content Placeholder 2">
            <a:extLst>
              <a:ext uri="{FF2B5EF4-FFF2-40B4-BE49-F238E27FC236}">
                <a16:creationId xmlns:a16="http://schemas.microsoft.com/office/drawing/2014/main" id="{53541593-B8B2-4421-80CF-BC745E8B279B}"/>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2000" dirty="0">
                <a:cs typeface="Calibri" panose="020F0502020204030204"/>
              </a:rPr>
              <a:t>100 symbols.</a:t>
            </a:r>
          </a:p>
          <a:p>
            <a:pPr marL="514350" indent="-514350">
              <a:buAutoNum type="arabicPeriod"/>
            </a:pPr>
            <a:r>
              <a:rPr lang="en-US" sz="2000" dirty="0">
                <a:cs typeface="Calibri" panose="020F0502020204030204"/>
              </a:rPr>
              <a:t>1 billion inventory products update per day.</a:t>
            </a:r>
          </a:p>
          <a:p>
            <a:pPr marL="514350" indent="-514350">
              <a:buAutoNum type="arabicPeriod"/>
            </a:pPr>
            <a:r>
              <a:rPr lang="en-US" sz="2000" dirty="0">
                <a:cs typeface="Calibri" panose="020F0502020204030204"/>
              </a:rPr>
              <a:t>E-commerce platform outlets is open Monday through Friday from 9:00 am to 4:00 pm Easter Time. That's 6.5 hours in total.</a:t>
            </a:r>
          </a:p>
          <a:p>
            <a:pPr marL="514350" indent="-514350">
              <a:buAutoNum type="arabicPeriod"/>
            </a:pPr>
            <a:r>
              <a:rPr lang="en-US" sz="2000" dirty="0">
                <a:cs typeface="Calibri" panose="020F0502020204030204"/>
              </a:rPr>
              <a:t>QPS: 1 billion / (6.5 x 3600) = ~43,000</a:t>
            </a:r>
          </a:p>
          <a:p>
            <a:pPr marL="514350" indent="-514350">
              <a:buAutoNum type="arabicPeriod"/>
            </a:pPr>
            <a:r>
              <a:rPr lang="en-US" sz="2000" dirty="0">
                <a:cs typeface="Calibri" panose="020F0502020204030204"/>
              </a:rPr>
              <a:t>Peak QPS: 5 x QPS = 215, 000.The volume is significantly higher in the busy hours of morning and before it closes in the afternoon.</a:t>
            </a:r>
          </a:p>
        </p:txBody>
      </p:sp>
    </p:spTree>
    <p:extLst>
      <p:ext uri="{BB962C8B-B14F-4D97-AF65-F5344CB8AC3E}">
        <p14:creationId xmlns:p14="http://schemas.microsoft.com/office/powerpoint/2010/main" val="272104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4485474-DC89-8637-065F-B11BBF5AB33E}"/>
              </a:ext>
            </a:extLst>
          </p:cNvPr>
          <p:cNvSpPr/>
          <p:nvPr/>
        </p:nvSpPr>
        <p:spPr>
          <a:xfrm>
            <a:off x="4387644" y="73741"/>
            <a:ext cx="7742903" cy="59853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1F8EA4C-BF3F-DDDA-2C31-1A9C04409F61}"/>
              </a:ext>
            </a:extLst>
          </p:cNvPr>
          <p:cNvSpPr>
            <a:spLocks noGrp="1"/>
          </p:cNvSpPr>
          <p:nvPr>
            <p:ph type="title"/>
          </p:nvPr>
        </p:nvSpPr>
        <p:spPr>
          <a:xfrm>
            <a:off x="752168" y="-335423"/>
            <a:ext cx="10515600" cy="1325563"/>
          </a:xfrm>
        </p:spPr>
        <p:txBody>
          <a:bodyPr/>
          <a:lstStyle/>
          <a:p>
            <a:r>
              <a:rPr lang="en-US" dirty="0">
                <a:cs typeface="Calibri Light"/>
              </a:rPr>
              <a:t>              </a:t>
            </a:r>
            <a:endParaRPr lang="en-US"/>
          </a:p>
        </p:txBody>
      </p:sp>
      <p:sp>
        <p:nvSpPr>
          <p:cNvPr id="4" name="Rectangle 3">
            <a:extLst>
              <a:ext uri="{FF2B5EF4-FFF2-40B4-BE49-F238E27FC236}">
                <a16:creationId xmlns:a16="http://schemas.microsoft.com/office/drawing/2014/main" id="{6FA9D1A4-A8DC-CC68-89AD-FEA23ADF3D5A}"/>
              </a:ext>
            </a:extLst>
          </p:cNvPr>
          <p:cNvSpPr/>
          <p:nvPr/>
        </p:nvSpPr>
        <p:spPr>
          <a:xfrm>
            <a:off x="909485" y="1978740"/>
            <a:ext cx="1192160" cy="639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Computer/Kiosk</a:t>
            </a:r>
            <a:endParaRPr lang="en-US" dirty="0"/>
          </a:p>
        </p:txBody>
      </p:sp>
      <p:sp>
        <p:nvSpPr>
          <p:cNvPr id="5" name="Rectangle: Rounded Corners 4">
            <a:extLst>
              <a:ext uri="{FF2B5EF4-FFF2-40B4-BE49-F238E27FC236}">
                <a16:creationId xmlns:a16="http://schemas.microsoft.com/office/drawing/2014/main" id="{EC8E854E-5D02-ECF4-C25D-BD5FE2F2CE61}"/>
              </a:ext>
            </a:extLst>
          </p:cNvPr>
          <p:cNvSpPr/>
          <p:nvPr/>
        </p:nvSpPr>
        <p:spPr>
          <a:xfrm>
            <a:off x="2814483" y="1769806"/>
            <a:ext cx="1425676" cy="9094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cs typeface="Calibri"/>
              </a:rPr>
              <a:t>Digital-Colleague</a:t>
            </a:r>
            <a:endParaRPr lang="en-US" sz="1600">
              <a:cs typeface="Calibri"/>
            </a:endParaRPr>
          </a:p>
        </p:txBody>
      </p:sp>
      <p:sp>
        <p:nvSpPr>
          <p:cNvPr id="7" name="Rectangle: Rounded Corners 6">
            <a:extLst>
              <a:ext uri="{FF2B5EF4-FFF2-40B4-BE49-F238E27FC236}">
                <a16:creationId xmlns:a16="http://schemas.microsoft.com/office/drawing/2014/main" id="{44CAAF07-F184-82A0-7589-BE3A6A8A8571}"/>
              </a:ext>
            </a:extLst>
          </p:cNvPr>
          <p:cNvSpPr/>
          <p:nvPr/>
        </p:nvSpPr>
        <p:spPr>
          <a:xfrm>
            <a:off x="5174224" y="1855837"/>
            <a:ext cx="1855838" cy="9094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Digital-IMS-Gateway</a:t>
            </a:r>
            <a:endParaRPr lang="en-US" sz="1600" dirty="0" err="1"/>
          </a:p>
        </p:txBody>
      </p:sp>
      <p:sp>
        <p:nvSpPr>
          <p:cNvPr id="8" name="Rectangle 7">
            <a:extLst>
              <a:ext uri="{FF2B5EF4-FFF2-40B4-BE49-F238E27FC236}">
                <a16:creationId xmlns:a16="http://schemas.microsoft.com/office/drawing/2014/main" id="{C0B9C978-A27E-4933-A597-896E09A4E442}"/>
              </a:ext>
            </a:extLst>
          </p:cNvPr>
          <p:cNvSpPr/>
          <p:nvPr/>
        </p:nvSpPr>
        <p:spPr>
          <a:xfrm>
            <a:off x="7546258" y="1929579"/>
            <a:ext cx="1167580" cy="823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Product-Manager</a:t>
            </a:r>
          </a:p>
        </p:txBody>
      </p:sp>
      <p:sp>
        <p:nvSpPr>
          <p:cNvPr id="9" name="Rectangle 8">
            <a:extLst>
              <a:ext uri="{FF2B5EF4-FFF2-40B4-BE49-F238E27FC236}">
                <a16:creationId xmlns:a16="http://schemas.microsoft.com/office/drawing/2014/main" id="{28DD6F12-469A-6244-7A6A-B02647408888}"/>
              </a:ext>
            </a:extLst>
          </p:cNvPr>
          <p:cNvSpPr/>
          <p:nvPr/>
        </p:nvSpPr>
        <p:spPr>
          <a:xfrm>
            <a:off x="7509387" y="3207772"/>
            <a:ext cx="1167580" cy="860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Product-Status-Reporter</a:t>
            </a:r>
            <a:endParaRPr lang="en-US" dirty="0"/>
          </a:p>
        </p:txBody>
      </p:sp>
      <p:sp>
        <p:nvSpPr>
          <p:cNvPr id="10" name="Cylinder 9">
            <a:extLst>
              <a:ext uri="{FF2B5EF4-FFF2-40B4-BE49-F238E27FC236}">
                <a16:creationId xmlns:a16="http://schemas.microsoft.com/office/drawing/2014/main" id="{E79CDA59-E7AF-A7FD-71AF-637515B507D7}"/>
              </a:ext>
            </a:extLst>
          </p:cNvPr>
          <p:cNvSpPr/>
          <p:nvPr/>
        </p:nvSpPr>
        <p:spPr>
          <a:xfrm>
            <a:off x="7509386" y="4485967"/>
            <a:ext cx="1130709" cy="127819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Database</a:t>
            </a:r>
            <a:endParaRPr lang="en-US" dirty="0"/>
          </a:p>
        </p:txBody>
      </p:sp>
      <p:sp>
        <p:nvSpPr>
          <p:cNvPr id="11" name="Rectangle 10">
            <a:extLst>
              <a:ext uri="{FF2B5EF4-FFF2-40B4-BE49-F238E27FC236}">
                <a16:creationId xmlns:a16="http://schemas.microsoft.com/office/drawing/2014/main" id="{0DD7C3B6-7EBB-AB20-C808-7C18BADFE781}"/>
              </a:ext>
            </a:extLst>
          </p:cNvPr>
          <p:cNvSpPr/>
          <p:nvPr/>
        </p:nvSpPr>
        <p:spPr>
          <a:xfrm>
            <a:off x="9291483" y="1855837"/>
            <a:ext cx="1327354" cy="823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Product-Sequencer</a:t>
            </a:r>
            <a:endParaRPr lang="en-US" dirty="0"/>
          </a:p>
        </p:txBody>
      </p:sp>
      <p:sp>
        <p:nvSpPr>
          <p:cNvPr id="12" name="Rectangle 11">
            <a:extLst>
              <a:ext uri="{FF2B5EF4-FFF2-40B4-BE49-F238E27FC236}">
                <a16:creationId xmlns:a16="http://schemas.microsoft.com/office/drawing/2014/main" id="{010AC793-3636-7C18-7755-188648337E71}"/>
              </a:ext>
            </a:extLst>
          </p:cNvPr>
          <p:cNvSpPr/>
          <p:nvPr/>
        </p:nvSpPr>
        <p:spPr>
          <a:xfrm>
            <a:off x="10901515" y="1855837"/>
            <a:ext cx="1167580" cy="823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Product-Matching-Engine</a:t>
            </a:r>
            <a:endParaRPr lang="en-US" dirty="0"/>
          </a:p>
        </p:txBody>
      </p:sp>
      <p:sp>
        <p:nvSpPr>
          <p:cNvPr id="14" name="Arrow: Right 13">
            <a:extLst>
              <a:ext uri="{FF2B5EF4-FFF2-40B4-BE49-F238E27FC236}">
                <a16:creationId xmlns:a16="http://schemas.microsoft.com/office/drawing/2014/main" id="{71E9FC77-30F9-56AB-3F07-1F7E52258E15}"/>
              </a:ext>
            </a:extLst>
          </p:cNvPr>
          <p:cNvSpPr/>
          <p:nvPr/>
        </p:nvSpPr>
        <p:spPr>
          <a:xfrm>
            <a:off x="2138516" y="1929581"/>
            <a:ext cx="675966" cy="3564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1</a:t>
            </a:r>
            <a:endParaRPr lang="en-US" dirty="0"/>
          </a:p>
        </p:txBody>
      </p:sp>
      <p:sp>
        <p:nvSpPr>
          <p:cNvPr id="15" name="Arrow: Right 14">
            <a:extLst>
              <a:ext uri="{FF2B5EF4-FFF2-40B4-BE49-F238E27FC236}">
                <a16:creationId xmlns:a16="http://schemas.microsoft.com/office/drawing/2014/main" id="{A63F85B4-FE7D-E06D-309C-7782BFA9C22B}"/>
              </a:ext>
            </a:extLst>
          </p:cNvPr>
          <p:cNvSpPr/>
          <p:nvPr/>
        </p:nvSpPr>
        <p:spPr>
          <a:xfrm>
            <a:off x="4240161" y="1966449"/>
            <a:ext cx="934062" cy="307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a:t>
            </a:r>
            <a:endParaRPr lang="en-US" dirty="0"/>
          </a:p>
        </p:txBody>
      </p:sp>
      <p:sp>
        <p:nvSpPr>
          <p:cNvPr id="16" name="Arrow: Right 15">
            <a:extLst>
              <a:ext uri="{FF2B5EF4-FFF2-40B4-BE49-F238E27FC236}">
                <a16:creationId xmlns:a16="http://schemas.microsoft.com/office/drawing/2014/main" id="{53B59461-00F0-55D9-0DE5-DDA9ECE0AE7A}"/>
              </a:ext>
            </a:extLst>
          </p:cNvPr>
          <p:cNvSpPr/>
          <p:nvPr/>
        </p:nvSpPr>
        <p:spPr>
          <a:xfrm>
            <a:off x="6980902" y="1954160"/>
            <a:ext cx="589934" cy="331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3</a:t>
            </a:r>
            <a:endParaRPr lang="en-US" dirty="0"/>
          </a:p>
        </p:txBody>
      </p:sp>
      <p:sp>
        <p:nvSpPr>
          <p:cNvPr id="17" name="Rectangle 16">
            <a:extLst>
              <a:ext uri="{FF2B5EF4-FFF2-40B4-BE49-F238E27FC236}">
                <a16:creationId xmlns:a16="http://schemas.microsoft.com/office/drawing/2014/main" id="{27E5903A-2505-14FB-9243-8CDC9A6E98EF}"/>
              </a:ext>
            </a:extLst>
          </p:cNvPr>
          <p:cNvSpPr/>
          <p:nvPr/>
        </p:nvSpPr>
        <p:spPr>
          <a:xfrm>
            <a:off x="7251290" y="835740"/>
            <a:ext cx="1880418" cy="663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Aggregated-Risk-Check</a:t>
            </a:r>
            <a:endParaRPr lang="en-US" dirty="0"/>
          </a:p>
        </p:txBody>
      </p:sp>
      <p:sp>
        <p:nvSpPr>
          <p:cNvPr id="18" name="Arrow: Right 17">
            <a:extLst>
              <a:ext uri="{FF2B5EF4-FFF2-40B4-BE49-F238E27FC236}">
                <a16:creationId xmlns:a16="http://schemas.microsoft.com/office/drawing/2014/main" id="{C25E80D3-3E52-52A5-FCC0-76CD2A521048}"/>
              </a:ext>
            </a:extLst>
          </p:cNvPr>
          <p:cNvSpPr/>
          <p:nvPr/>
        </p:nvSpPr>
        <p:spPr>
          <a:xfrm rot="16200000">
            <a:off x="7576981" y="1542433"/>
            <a:ext cx="430161" cy="344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4</a:t>
            </a:r>
            <a:endParaRPr lang="en-US" dirty="0"/>
          </a:p>
        </p:txBody>
      </p:sp>
      <p:sp>
        <p:nvSpPr>
          <p:cNvPr id="19" name="Arrow: Right 18">
            <a:extLst>
              <a:ext uri="{FF2B5EF4-FFF2-40B4-BE49-F238E27FC236}">
                <a16:creationId xmlns:a16="http://schemas.microsoft.com/office/drawing/2014/main" id="{B6B2A273-7CD2-62AC-854A-14AE2229DCF9}"/>
              </a:ext>
            </a:extLst>
          </p:cNvPr>
          <p:cNvSpPr/>
          <p:nvPr/>
        </p:nvSpPr>
        <p:spPr>
          <a:xfrm rot="5400000">
            <a:off x="8007143" y="1567013"/>
            <a:ext cx="479321" cy="33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5</a:t>
            </a:r>
          </a:p>
        </p:txBody>
      </p:sp>
      <p:sp>
        <p:nvSpPr>
          <p:cNvPr id="20" name="Arrow: Right 19">
            <a:extLst>
              <a:ext uri="{FF2B5EF4-FFF2-40B4-BE49-F238E27FC236}">
                <a16:creationId xmlns:a16="http://schemas.microsoft.com/office/drawing/2014/main" id="{BBB2C0A1-9B1B-86DD-261E-A82346B089C6}"/>
              </a:ext>
            </a:extLst>
          </p:cNvPr>
          <p:cNvSpPr/>
          <p:nvPr/>
        </p:nvSpPr>
        <p:spPr>
          <a:xfrm>
            <a:off x="8713837" y="2003321"/>
            <a:ext cx="589934" cy="331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6</a:t>
            </a:r>
          </a:p>
        </p:txBody>
      </p:sp>
      <p:sp>
        <p:nvSpPr>
          <p:cNvPr id="21" name="Arrow: Right 20">
            <a:extLst>
              <a:ext uri="{FF2B5EF4-FFF2-40B4-BE49-F238E27FC236}">
                <a16:creationId xmlns:a16="http://schemas.microsoft.com/office/drawing/2014/main" id="{734645A3-4677-D0FD-99F9-B2BC049BD33C}"/>
              </a:ext>
            </a:extLst>
          </p:cNvPr>
          <p:cNvSpPr/>
          <p:nvPr/>
        </p:nvSpPr>
        <p:spPr>
          <a:xfrm>
            <a:off x="10569675" y="1978740"/>
            <a:ext cx="442451" cy="3564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7</a:t>
            </a:r>
          </a:p>
        </p:txBody>
      </p:sp>
      <p:sp>
        <p:nvSpPr>
          <p:cNvPr id="22" name="Arrow: Left 21">
            <a:extLst>
              <a:ext uri="{FF2B5EF4-FFF2-40B4-BE49-F238E27FC236}">
                <a16:creationId xmlns:a16="http://schemas.microsoft.com/office/drawing/2014/main" id="{81886EE0-B217-15A3-E362-8A00FF94818A}"/>
              </a:ext>
            </a:extLst>
          </p:cNvPr>
          <p:cNvSpPr/>
          <p:nvPr/>
        </p:nvSpPr>
        <p:spPr>
          <a:xfrm>
            <a:off x="10569677" y="2335161"/>
            <a:ext cx="331839" cy="30725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8</a:t>
            </a:r>
          </a:p>
        </p:txBody>
      </p:sp>
      <p:sp>
        <p:nvSpPr>
          <p:cNvPr id="27" name="Arrow: Left 26">
            <a:extLst>
              <a:ext uri="{FF2B5EF4-FFF2-40B4-BE49-F238E27FC236}">
                <a16:creationId xmlns:a16="http://schemas.microsoft.com/office/drawing/2014/main" id="{7748FEE0-76AB-0F1B-E854-5BD538B8AA0D}"/>
              </a:ext>
            </a:extLst>
          </p:cNvPr>
          <p:cNvSpPr/>
          <p:nvPr/>
        </p:nvSpPr>
        <p:spPr>
          <a:xfrm>
            <a:off x="8676967" y="2335162"/>
            <a:ext cx="614516" cy="30725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9</a:t>
            </a:r>
          </a:p>
        </p:txBody>
      </p:sp>
      <p:sp>
        <p:nvSpPr>
          <p:cNvPr id="28" name="Arrow: Left 27">
            <a:extLst>
              <a:ext uri="{FF2B5EF4-FFF2-40B4-BE49-F238E27FC236}">
                <a16:creationId xmlns:a16="http://schemas.microsoft.com/office/drawing/2014/main" id="{701240F4-6533-4C05-9D98-E6D4863A95DC}"/>
              </a:ext>
            </a:extLst>
          </p:cNvPr>
          <p:cNvSpPr/>
          <p:nvPr/>
        </p:nvSpPr>
        <p:spPr>
          <a:xfrm>
            <a:off x="6980902" y="2261420"/>
            <a:ext cx="565355" cy="33183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10</a:t>
            </a:r>
            <a:endParaRPr lang="en-US" dirty="0"/>
          </a:p>
        </p:txBody>
      </p:sp>
      <p:sp>
        <p:nvSpPr>
          <p:cNvPr id="29" name="Arrow: Left 28">
            <a:extLst>
              <a:ext uri="{FF2B5EF4-FFF2-40B4-BE49-F238E27FC236}">
                <a16:creationId xmlns:a16="http://schemas.microsoft.com/office/drawing/2014/main" id="{573BEBAC-07FC-71E7-F14B-51F22C88D9A3}"/>
              </a:ext>
            </a:extLst>
          </p:cNvPr>
          <p:cNvSpPr/>
          <p:nvPr/>
        </p:nvSpPr>
        <p:spPr>
          <a:xfrm>
            <a:off x="4240160" y="2261420"/>
            <a:ext cx="934063" cy="3564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11</a:t>
            </a:r>
            <a:endParaRPr lang="en-US" dirty="0"/>
          </a:p>
        </p:txBody>
      </p:sp>
      <p:sp>
        <p:nvSpPr>
          <p:cNvPr id="30" name="Arrow: Left 29">
            <a:extLst>
              <a:ext uri="{FF2B5EF4-FFF2-40B4-BE49-F238E27FC236}">
                <a16:creationId xmlns:a16="http://schemas.microsoft.com/office/drawing/2014/main" id="{BC30580C-75BD-A8D3-609E-0CD7BB9EDF09}"/>
              </a:ext>
            </a:extLst>
          </p:cNvPr>
          <p:cNvSpPr/>
          <p:nvPr/>
        </p:nvSpPr>
        <p:spPr>
          <a:xfrm>
            <a:off x="2101644" y="2310580"/>
            <a:ext cx="712838" cy="30725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12</a:t>
            </a:r>
            <a:endParaRPr lang="en-US" dirty="0"/>
          </a:p>
        </p:txBody>
      </p:sp>
      <p:sp>
        <p:nvSpPr>
          <p:cNvPr id="32" name="Arrow: Down 31">
            <a:extLst>
              <a:ext uri="{FF2B5EF4-FFF2-40B4-BE49-F238E27FC236}">
                <a16:creationId xmlns:a16="http://schemas.microsoft.com/office/drawing/2014/main" id="{4D297B82-D6AC-13B3-0689-AF3D46BFCF9A}"/>
              </a:ext>
            </a:extLst>
          </p:cNvPr>
          <p:cNvSpPr/>
          <p:nvPr/>
        </p:nvSpPr>
        <p:spPr>
          <a:xfrm>
            <a:off x="7546257" y="4068095"/>
            <a:ext cx="983224" cy="417871"/>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highlight>
                  <a:srgbClr val="000000"/>
                </a:highlight>
                <a:cs typeface="Calibri"/>
              </a:rPr>
              <a:t>R2</a:t>
            </a:r>
          </a:p>
        </p:txBody>
      </p:sp>
      <p:sp>
        <p:nvSpPr>
          <p:cNvPr id="33" name="Arrow: Down 32">
            <a:extLst>
              <a:ext uri="{FF2B5EF4-FFF2-40B4-BE49-F238E27FC236}">
                <a16:creationId xmlns:a16="http://schemas.microsoft.com/office/drawing/2014/main" id="{3583CFC4-5106-6851-F28D-6F25B533AE29}"/>
              </a:ext>
            </a:extLst>
          </p:cNvPr>
          <p:cNvSpPr/>
          <p:nvPr/>
        </p:nvSpPr>
        <p:spPr>
          <a:xfrm>
            <a:off x="7546256" y="2765319"/>
            <a:ext cx="983224" cy="417871"/>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highlight>
                  <a:srgbClr val="000000"/>
                </a:highlight>
                <a:cs typeface="Calibri"/>
              </a:rPr>
              <a:t>R1</a:t>
            </a:r>
          </a:p>
        </p:txBody>
      </p:sp>
      <p:sp>
        <p:nvSpPr>
          <p:cNvPr id="34" name="Arrow: Up 33">
            <a:extLst>
              <a:ext uri="{FF2B5EF4-FFF2-40B4-BE49-F238E27FC236}">
                <a16:creationId xmlns:a16="http://schemas.microsoft.com/office/drawing/2014/main" id="{BE2BBADF-1B61-8A2A-7D33-C372E423936D}"/>
              </a:ext>
            </a:extLst>
          </p:cNvPr>
          <p:cNvSpPr/>
          <p:nvPr/>
        </p:nvSpPr>
        <p:spPr>
          <a:xfrm>
            <a:off x="10864646" y="872613"/>
            <a:ext cx="811160" cy="983225"/>
          </a:xfrm>
          <a:prstGeom prst="up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highlight>
                  <a:srgbClr val="000000"/>
                </a:highlight>
                <a:cs typeface="Calibri"/>
              </a:rPr>
              <a:t>M1</a:t>
            </a:r>
          </a:p>
        </p:txBody>
      </p:sp>
      <p:sp>
        <p:nvSpPr>
          <p:cNvPr id="35" name="Rectangle: Rounded Corners 34">
            <a:extLst>
              <a:ext uri="{FF2B5EF4-FFF2-40B4-BE49-F238E27FC236}">
                <a16:creationId xmlns:a16="http://schemas.microsoft.com/office/drawing/2014/main" id="{2E15E087-5E41-D820-FB38-6FE1B451C290}"/>
              </a:ext>
            </a:extLst>
          </p:cNvPr>
          <p:cNvSpPr/>
          <p:nvPr/>
        </p:nvSpPr>
        <p:spPr>
          <a:xfrm>
            <a:off x="10459063" y="380999"/>
            <a:ext cx="1560869" cy="49161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highlight>
                  <a:srgbClr val="000000"/>
                </a:highlight>
                <a:cs typeface="Calibri"/>
              </a:rPr>
              <a:t>DATA- PUBLISHER</a:t>
            </a:r>
          </a:p>
        </p:txBody>
      </p:sp>
      <p:sp>
        <p:nvSpPr>
          <p:cNvPr id="36" name="Rectangle: Rounded Corners 35">
            <a:extLst>
              <a:ext uri="{FF2B5EF4-FFF2-40B4-BE49-F238E27FC236}">
                <a16:creationId xmlns:a16="http://schemas.microsoft.com/office/drawing/2014/main" id="{4E4F446E-856A-AEE6-6D68-27F57A3989D2}"/>
              </a:ext>
            </a:extLst>
          </p:cNvPr>
          <p:cNvSpPr/>
          <p:nvPr/>
        </p:nvSpPr>
        <p:spPr>
          <a:xfrm>
            <a:off x="4535127" y="417869"/>
            <a:ext cx="1560869" cy="49161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highlight>
                  <a:srgbClr val="000000"/>
                </a:highlight>
                <a:cs typeface="Calibri"/>
              </a:rPr>
              <a:t>DATA-SERVICE</a:t>
            </a:r>
          </a:p>
        </p:txBody>
      </p:sp>
      <p:sp>
        <p:nvSpPr>
          <p:cNvPr id="37" name="Arrow: Left 36">
            <a:extLst>
              <a:ext uri="{FF2B5EF4-FFF2-40B4-BE49-F238E27FC236}">
                <a16:creationId xmlns:a16="http://schemas.microsoft.com/office/drawing/2014/main" id="{BAB7F42D-0B68-430A-0D88-DF46784ACEA2}"/>
              </a:ext>
            </a:extLst>
          </p:cNvPr>
          <p:cNvSpPr/>
          <p:nvPr/>
        </p:nvSpPr>
        <p:spPr>
          <a:xfrm>
            <a:off x="6095999" y="381001"/>
            <a:ext cx="4363064" cy="454739"/>
          </a:xfrm>
          <a:prstGeom prst="lef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cs typeface="Calibri"/>
              </a:rPr>
              <a:t>M2</a:t>
            </a:r>
          </a:p>
        </p:txBody>
      </p:sp>
      <p:sp>
        <p:nvSpPr>
          <p:cNvPr id="38" name="TextBox 37">
            <a:extLst>
              <a:ext uri="{FF2B5EF4-FFF2-40B4-BE49-F238E27FC236}">
                <a16:creationId xmlns:a16="http://schemas.microsoft.com/office/drawing/2014/main" id="{9B4C4027-8EC7-CA31-3C56-3E6B6A38344D}"/>
              </a:ext>
            </a:extLst>
          </p:cNvPr>
          <p:cNvSpPr txBox="1"/>
          <p:nvPr/>
        </p:nvSpPr>
        <p:spPr>
          <a:xfrm>
            <a:off x="331839" y="4178709"/>
            <a:ext cx="39451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Critical path</a:t>
            </a:r>
          </a:p>
          <a:p>
            <a:r>
              <a:rPr lang="en-US" dirty="0">
                <a:cs typeface="Calibri"/>
              </a:rPr>
              <a:t>M1-M2-M3      Market-Data-Flow</a:t>
            </a:r>
          </a:p>
          <a:p>
            <a:r>
              <a:rPr lang="en-US" dirty="0">
                <a:cs typeface="Calibri"/>
              </a:rPr>
              <a:t>R1-R2                Reporting Flow    </a:t>
            </a:r>
          </a:p>
          <a:p>
            <a:r>
              <a:rPr lang="en-US" dirty="0">
                <a:cs typeface="Calibri"/>
              </a:rPr>
              <a:t>                           Ecommerce Wallet</a:t>
            </a:r>
          </a:p>
        </p:txBody>
      </p:sp>
      <p:sp>
        <p:nvSpPr>
          <p:cNvPr id="39" name="Arrow: Right 38">
            <a:extLst>
              <a:ext uri="{FF2B5EF4-FFF2-40B4-BE49-F238E27FC236}">
                <a16:creationId xmlns:a16="http://schemas.microsoft.com/office/drawing/2014/main" id="{DFA473CE-6F52-611A-3731-ADAB625573EB}"/>
              </a:ext>
            </a:extLst>
          </p:cNvPr>
          <p:cNvSpPr/>
          <p:nvPr/>
        </p:nvSpPr>
        <p:spPr>
          <a:xfrm>
            <a:off x="417870" y="4313902"/>
            <a:ext cx="675966" cy="1351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0" name="Arrow: Up 39">
            <a:extLst>
              <a:ext uri="{FF2B5EF4-FFF2-40B4-BE49-F238E27FC236}">
                <a16:creationId xmlns:a16="http://schemas.microsoft.com/office/drawing/2014/main" id="{C9D02947-DCC8-E33D-B565-3C558FB46BEE}"/>
              </a:ext>
            </a:extLst>
          </p:cNvPr>
          <p:cNvSpPr/>
          <p:nvPr/>
        </p:nvSpPr>
        <p:spPr>
          <a:xfrm>
            <a:off x="3244645" y="516193"/>
            <a:ext cx="454742" cy="1253612"/>
          </a:xfrm>
          <a:prstGeom prst="upArrow">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532985A6-0DAD-CE49-68FD-16B44DEA4CBB}"/>
              </a:ext>
            </a:extLst>
          </p:cNvPr>
          <p:cNvSpPr/>
          <p:nvPr/>
        </p:nvSpPr>
        <p:spPr>
          <a:xfrm>
            <a:off x="3355256" y="381000"/>
            <a:ext cx="1179871" cy="528483"/>
          </a:xfrm>
          <a:prstGeom prst="rightArrow">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cs typeface="Calibri"/>
              </a:rPr>
              <a:t>M3</a:t>
            </a:r>
          </a:p>
        </p:txBody>
      </p:sp>
      <p:sp>
        <p:nvSpPr>
          <p:cNvPr id="42" name="TextBox 41">
            <a:extLst>
              <a:ext uri="{FF2B5EF4-FFF2-40B4-BE49-F238E27FC236}">
                <a16:creationId xmlns:a16="http://schemas.microsoft.com/office/drawing/2014/main" id="{17661BBF-8702-5EB1-2382-2D7F7582DD7A}"/>
              </a:ext>
            </a:extLst>
          </p:cNvPr>
          <p:cNvSpPr txBox="1"/>
          <p:nvPr/>
        </p:nvSpPr>
        <p:spPr>
          <a:xfrm>
            <a:off x="1056967" y="6095999"/>
            <a:ext cx="83328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                                  </a:t>
            </a:r>
            <a:r>
              <a:rPr lang="en-US" sz="2000" dirty="0">
                <a:cs typeface="Calibri"/>
              </a:rPr>
              <a:t>Fig1-HIGH-LEVEL   DESIGN</a:t>
            </a:r>
          </a:p>
        </p:txBody>
      </p:sp>
      <p:sp>
        <p:nvSpPr>
          <p:cNvPr id="44" name="TextBox 43">
            <a:extLst>
              <a:ext uri="{FF2B5EF4-FFF2-40B4-BE49-F238E27FC236}">
                <a16:creationId xmlns:a16="http://schemas.microsoft.com/office/drawing/2014/main" id="{DEE43F45-2222-E66C-4C49-7337BB9AC3CD}"/>
              </a:ext>
            </a:extLst>
          </p:cNvPr>
          <p:cNvSpPr txBox="1"/>
          <p:nvPr/>
        </p:nvSpPr>
        <p:spPr>
          <a:xfrm>
            <a:off x="8271387" y="5690419"/>
            <a:ext cx="3920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Inventory Management System(IMS)</a:t>
            </a:r>
            <a:endParaRPr lang="en-US" dirty="0"/>
          </a:p>
        </p:txBody>
      </p:sp>
      <p:sp>
        <p:nvSpPr>
          <p:cNvPr id="46" name="Trapezoid 45">
            <a:extLst>
              <a:ext uri="{FF2B5EF4-FFF2-40B4-BE49-F238E27FC236}">
                <a16:creationId xmlns:a16="http://schemas.microsoft.com/office/drawing/2014/main" id="{402158D4-57DE-9B49-4AAB-33915464431B}"/>
              </a:ext>
            </a:extLst>
          </p:cNvPr>
          <p:cNvSpPr/>
          <p:nvPr/>
        </p:nvSpPr>
        <p:spPr>
          <a:xfrm rot="10800000">
            <a:off x="7974899" y="2486574"/>
            <a:ext cx="307258" cy="258096"/>
          </a:xfrm>
          <a:prstGeom prst="trapezoid">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47" name="Trapezoid 46">
            <a:extLst>
              <a:ext uri="{FF2B5EF4-FFF2-40B4-BE49-F238E27FC236}">
                <a16:creationId xmlns:a16="http://schemas.microsoft.com/office/drawing/2014/main" id="{7A4CE5DB-AC1F-CDC6-B8AB-54240679FABD}"/>
              </a:ext>
            </a:extLst>
          </p:cNvPr>
          <p:cNvSpPr/>
          <p:nvPr/>
        </p:nvSpPr>
        <p:spPr>
          <a:xfrm rot="10800000">
            <a:off x="539253" y="5104411"/>
            <a:ext cx="307258" cy="258096"/>
          </a:xfrm>
          <a:prstGeom prst="trapezoid">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Tree>
    <p:extLst>
      <p:ext uri="{BB962C8B-B14F-4D97-AF65-F5344CB8AC3E}">
        <p14:creationId xmlns:p14="http://schemas.microsoft.com/office/powerpoint/2010/main" val="21656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59AB-549F-84F2-65E2-A19D2A4E5178}"/>
              </a:ext>
            </a:extLst>
          </p:cNvPr>
          <p:cNvSpPr>
            <a:spLocks noGrp="1"/>
          </p:cNvSpPr>
          <p:nvPr>
            <p:ph type="title"/>
          </p:nvPr>
        </p:nvSpPr>
        <p:spPr>
          <a:xfrm>
            <a:off x="838200" y="365125"/>
            <a:ext cx="10294374" cy="747918"/>
          </a:xfrm>
        </p:spPr>
        <p:txBody>
          <a:bodyPr>
            <a:normAutofit/>
          </a:bodyPr>
          <a:lstStyle/>
          <a:p>
            <a:r>
              <a:rPr lang="en-US" dirty="0">
                <a:cs typeface="Calibri Light"/>
              </a:rPr>
              <a:t> </a:t>
            </a:r>
            <a:r>
              <a:rPr lang="en-US" dirty="0">
                <a:solidFill>
                  <a:srgbClr val="000000"/>
                </a:solidFill>
                <a:latin typeface="Calibri Light"/>
                <a:ea typeface="+mn-lt"/>
                <a:cs typeface="Calibri Light"/>
              </a:rPr>
              <a:t>       </a:t>
            </a:r>
            <a:r>
              <a:rPr lang="en-US" sz="2000" b="1" dirty="0">
                <a:solidFill>
                  <a:srgbClr val="4A4548"/>
                </a:solidFill>
                <a:latin typeface="+mn-lt"/>
                <a:ea typeface="+mn-lt"/>
                <a:cs typeface="+mn-lt"/>
              </a:rPr>
              <a:t>        High Level Workflow </a:t>
            </a:r>
          </a:p>
        </p:txBody>
      </p:sp>
      <p:sp>
        <p:nvSpPr>
          <p:cNvPr id="3" name="Content Placeholder 2">
            <a:extLst>
              <a:ext uri="{FF2B5EF4-FFF2-40B4-BE49-F238E27FC236}">
                <a16:creationId xmlns:a16="http://schemas.microsoft.com/office/drawing/2014/main" id="{96C06F1C-FB21-9D39-78B1-E30E3959C4AB}"/>
              </a:ext>
            </a:extLst>
          </p:cNvPr>
          <p:cNvSpPr>
            <a:spLocks noGrp="1"/>
          </p:cNvSpPr>
          <p:nvPr>
            <p:ph idx="1"/>
          </p:nvPr>
        </p:nvSpPr>
        <p:spPr>
          <a:xfrm>
            <a:off x="838200" y="1039045"/>
            <a:ext cx="10515600" cy="5137918"/>
          </a:xfrm>
        </p:spPr>
        <p:txBody>
          <a:bodyPr vert="horz" lIns="91440" tIns="45720" rIns="91440" bIns="45720" rtlCol="0" anchor="t">
            <a:normAutofit/>
          </a:bodyPr>
          <a:lstStyle/>
          <a:p>
            <a:pPr marL="514350" indent="-514350">
              <a:buAutoNum type="arabicPeriod"/>
            </a:pPr>
            <a:r>
              <a:rPr lang="en-US" sz="2000" dirty="0">
                <a:cs typeface="Calibri"/>
              </a:rPr>
              <a:t>Digital colleague or store-assistant adds/removes a product via the web-portal of the System at the Kiosk of the Ecommerce Outlet.</a:t>
            </a:r>
          </a:p>
          <a:p>
            <a:pPr marL="514350" indent="-514350">
              <a:buAutoNum type="arabicPeriod"/>
            </a:pPr>
            <a:r>
              <a:rPr lang="en-US" sz="2000" dirty="0">
                <a:cs typeface="Calibri"/>
              </a:rPr>
              <a:t>The digital colleague sends the update of product to the IMS.</a:t>
            </a:r>
          </a:p>
          <a:p>
            <a:pPr marL="514350" indent="-514350">
              <a:buAutoNum type="arabicPeriod"/>
            </a:pPr>
            <a:r>
              <a:rPr lang="en-US" sz="2000" dirty="0">
                <a:cs typeface="Calibri"/>
              </a:rPr>
              <a:t>The product update enters the system through the Digital-IMS-Gateway. It performs basic gatekeeping functions such as-</a:t>
            </a:r>
          </a:p>
          <a:p>
            <a:pPr marL="514350" indent="-514350"/>
            <a:r>
              <a:rPr lang="en-US" sz="2000" dirty="0">
                <a:cs typeface="Calibri"/>
              </a:rPr>
              <a:t>Input validation</a:t>
            </a:r>
          </a:p>
          <a:p>
            <a:pPr marL="514350" indent="-514350"/>
            <a:r>
              <a:rPr lang="en-US" sz="2000" dirty="0">
                <a:cs typeface="Calibri"/>
              </a:rPr>
              <a:t>Rate limiting</a:t>
            </a:r>
          </a:p>
          <a:p>
            <a:pPr marL="514350" indent="-514350"/>
            <a:r>
              <a:rPr lang="en-US" sz="2000" dirty="0">
                <a:cs typeface="Calibri"/>
              </a:rPr>
              <a:t>Authentication.</a:t>
            </a:r>
          </a:p>
          <a:p>
            <a:pPr marL="0" indent="0">
              <a:buNone/>
            </a:pPr>
            <a:r>
              <a:rPr lang="en-US" sz="2000" dirty="0">
                <a:cs typeface="Calibri"/>
              </a:rPr>
              <a:t>4.   The  Digital-IMS-Gateway then forwards the product update to the Product-Manager.</a:t>
            </a:r>
          </a:p>
          <a:p>
            <a:pPr marL="0" indent="0">
              <a:buNone/>
            </a:pPr>
            <a:r>
              <a:rPr lang="en-US" sz="2000" dirty="0">
                <a:cs typeface="Calibri"/>
              </a:rPr>
              <a:t>5. The Product Manager performs risk checks based on rules by the risk manager or Admin.</a:t>
            </a:r>
          </a:p>
        </p:txBody>
      </p:sp>
    </p:spTree>
    <p:extLst>
      <p:ext uri="{BB962C8B-B14F-4D97-AF65-F5344CB8AC3E}">
        <p14:creationId xmlns:p14="http://schemas.microsoft.com/office/powerpoint/2010/main" val="322305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06F1C-FB21-9D39-78B1-E30E3959C4AB}"/>
              </a:ext>
            </a:extLst>
          </p:cNvPr>
          <p:cNvSpPr>
            <a:spLocks noGrp="1"/>
          </p:cNvSpPr>
          <p:nvPr>
            <p:ph idx="1"/>
          </p:nvPr>
        </p:nvSpPr>
        <p:spPr>
          <a:xfrm>
            <a:off x="838200" y="1039045"/>
            <a:ext cx="11289890" cy="5137918"/>
          </a:xfrm>
        </p:spPr>
        <p:txBody>
          <a:bodyPr vert="horz" lIns="91440" tIns="45720" rIns="91440" bIns="45720" rtlCol="0" anchor="t">
            <a:normAutofit/>
          </a:bodyPr>
          <a:lstStyle/>
          <a:p>
            <a:pPr marL="0" indent="0">
              <a:buNone/>
            </a:pPr>
            <a:r>
              <a:rPr lang="en-US" dirty="0">
                <a:cs typeface="Calibri"/>
              </a:rPr>
              <a:t>.   </a:t>
            </a:r>
            <a:r>
              <a:rPr lang="en-US" sz="2000" dirty="0">
                <a:cs typeface="Calibri"/>
              </a:rPr>
              <a:t>After passing the checks, the Product-Manager verifies there are sufficient funds in the E-commerce wallet for the product transactions.</a:t>
            </a:r>
          </a:p>
          <a:p>
            <a:pPr marL="0" indent="0">
              <a:buNone/>
            </a:pPr>
            <a:r>
              <a:rPr lang="en-US" sz="2000" dirty="0">
                <a:cs typeface="Calibri"/>
              </a:rPr>
              <a:t>6~7. The product update is sent to the Product-Match-Engine. When a match is found, the matching engine does two executions(also called fills), with one each for the Add/Update(Inflow in Inventory) and Remove(Outflow from the Inventory) sides.</a:t>
            </a:r>
          </a:p>
          <a:p>
            <a:pPr marL="0" indent="0">
              <a:buNone/>
            </a:pPr>
            <a:r>
              <a:rPr lang="en-US" sz="2000" dirty="0">
                <a:cs typeface="Calibri"/>
              </a:rPr>
              <a:t>To guarantee that matching results are deterministic when replayed, both orders and executions are sequenced in the Product-Sequencer.</a:t>
            </a:r>
          </a:p>
          <a:p>
            <a:pPr marL="0" indent="0">
              <a:buNone/>
            </a:pPr>
            <a:endParaRPr lang="en-US" sz="2000" dirty="0">
              <a:cs typeface="Calibri"/>
            </a:endParaRPr>
          </a:p>
          <a:p>
            <a:pPr marL="0" indent="0">
              <a:buNone/>
            </a:pPr>
            <a:r>
              <a:rPr lang="en-US" sz="2000" dirty="0">
                <a:cs typeface="Calibri"/>
              </a:rPr>
              <a:t>8~12: The executions are returned to the digital colleague/store assistant.</a:t>
            </a:r>
          </a:p>
        </p:txBody>
      </p:sp>
      <p:sp>
        <p:nvSpPr>
          <p:cNvPr id="5" name="Trapezoid 4">
            <a:extLst>
              <a:ext uri="{FF2B5EF4-FFF2-40B4-BE49-F238E27FC236}">
                <a16:creationId xmlns:a16="http://schemas.microsoft.com/office/drawing/2014/main" id="{43FBB460-ED53-AA11-B8F9-BCE8C93DB78B}"/>
              </a:ext>
            </a:extLst>
          </p:cNvPr>
          <p:cNvSpPr/>
          <p:nvPr/>
        </p:nvSpPr>
        <p:spPr>
          <a:xfrm rot="10800000">
            <a:off x="785060" y="1134639"/>
            <a:ext cx="307258" cy="258096"/>
          </a:xfrm>
          <a:prstGeom prst="trapezoid">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Tree>
    <p:extLst>
      <p:ext uri="{BB962C8B-B14F-4D97-AF65-F5344CB8AC3E}">
        <p14:creationId xmlns:p14="http://schemas.microsoft.com/office/powerpoint/2010/main" val="3463220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0</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                                            Deductions-What caught my attentions?</vt:lpstr>
      <vt:lpstr>                         Non-functional Requirements</vt:lpstr>
      <vt:lpstr>                          Estimation</vt:lpstr>
      <vt:lpstr>              </vt:lpstr>
      <vt:lpstr>                High Level Workflow </vt:lpstr>
      <vt:lpstr>PowerPoint Presentation</vt:lpstr>
      <vt:lpstr>                          Market Data Flow</vt:lpstr>
      <vt:lpstr>                         Reporting Flow</vt:lpstr>
      <vt:lpstr>PowerPoint Presentation</vt:lpstr>
      <vt:lpstr>PowerPoint Presentation</vt:lpstr>
      <vt:lpstr>3. Product-Manager</vt:lpstr>
      <vt:lpstr>3. Product-Manager(Continued)</vt:lpstr>
      <vt:lpstr>4. Digital-IMS-Gateway</vt:lpstr>
      <vt:lpstr>5. Market data flow </vt:lpstr>
      <vt:lpstr>6. Reporting Flow</vt:lpstr>
      <vt:lpstr>API Design</vt:lpstr>
      <vt:lpstr>PowerPoint Presentation</vt:lpstr>
      <vt:lpstr>PowerPoint Presentation</vt:lpstr>
      <vt:lpstr>PowerPoint Presentation</vt:lpstr>
      <vt:lpstr>PowerPoint Presentation</vt:lpstr>
      <vt:lpstr>Data Models</vt:lpstr>
      <vt:lpstr>PowerPoint Presentation</vt:lpstr>
      <vt:lpstr>PowerPoint Presentation</vt:lpstr>
      <vt:lpstr>2. Order Book</vt:lpstr>
      <vt:lpstr>                                   GitHub Copilot's Contribution </vt:lpstr>
      <vt:lpstr>                                   GitHub Copilot's Contribution </vt:lpstr>
      <vt:lpstr>                                   GitHub Copilot's Contribution </vt:lpstr>
      <vt:lpstr>                                  Step 3- Low Level Design</vt:lpstr>
      <vt:lpstr>                                        Application Loop</vt:lpstr>
      <vt:lpstr>PowerPoint Presentation</vt:lpstr>
      <vt:lpstr>                                                mmap</vt:lpstr>
      <vt:lpstr>                                               Event Sourcing</vt:lpstr>
      <vt:lpstr>PowerPoint Presentation</vt:lpstr>
      <vt:lpstr>PowerPoint Presentation</vt:lpstr>
      <vt:lpstr>PowerPoint Presentation</vt:lpstr>
      <vt:lpstr>PowerPoint Presentation</vt:lpstr>
      <vt:lpstr>                        Step 4- Wrap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3443</cp:revision>
  <dcterms:created xsi:type="dcterms:W3CDTF">2023-05-26T08:13:34Z</dcterms:created>
  <dcterms:modified xsi:type="dcterms:W3CDTF">2023-05-26T18:35:00Z</dcterms:modified>
</cp:coreProperties>
</file>