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xlsm" ContentType="application/vnd.ms-excel.sheet.macroEnabled.12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696" r:id="rId1"/>
  </p:sldMasterIdLst>
  <p:sldIdLst>
    <p:sldId id="256" r:id="rId2"/>
    <p:sldId id="257" r:id="rId3"/>
    <p:sldId id="258" r:id="rId4"/>
    <p:sldId id="266" r:id="rId5"/>
    <p:sldId id="267" r:id="rId6"/>
    <p:sldId id="270" r:id="rId7"/>
    <p:sldId id="259" r:id="rId8"/>
    <p:sldId id="268" r:id="rId9"/>
    <p:sldId id="260" r:id="rId10"/>
    <p:sldId id="269" r:id="rId11"/>
    <p:sldId id="262" r:id="rId1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7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3122-27F0-42BC-842C-DBBA27D5E92C}" type="datetimeFigureOut">
              <a:rPr lang="bg-BG" smtClean="0"/>
              <a:t>23.1.2017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3BAC-0CF9-4478-9E0B-0F1C79211565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48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3122-27F0-42BC-842C-DBBA27D5E92C}" type="datetimeFigureOut">
              <a:rPr lang="bg-BG" smtClean="0"/>
              <a:t>23.1.2017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3BAC-0CF9-4478-9E0B-0F1C7921156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959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3122-27F0-42BC-842C-DBBA27D5E92C}" type="datetimeFigureOut">
              <a:rPr lang="bg-BG" smtClean="0"/>
              <a:t>23.1.2017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3BAC-0CF9-4478-9E0B-0F1C7921156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9813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3122-27F0-42BC-842C-DBBA27D5E92C}" type="datetimeFigureOut">
              <a:rPr lang="bg-BG" smtClean="0"/>
              <a:t>23.1.2017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3BAC-0CF9-4478-9E0B-0F1C7921156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856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3122-27F0-42BC-842C-DBBA27D5E92C}" type="datetimeFigureOut">
              <a:rPr lang="bg-BG" smtClean="0"/>
              <a:t>23.1.2017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3BAC-0CF9-4478-9E0B-0F1C79211565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7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3122-27F0-42BC-842C-DBBA27D5E92C}" type="datetimeFigureOut">
              <a:rPr lang="bg-BG" smtClean="0"/>
              <a:t>23.1.2017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3BAC-0CF9-4478-9E0B-0F1C7921156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342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3122-27F0-42BC-842C-DBBA27D5E92C}" type="datetimeFigureOut">
              <a:rPr lang="bg-BG" smtClean="0"/>
              <a:t>23.1.2017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3BAC-0CF9-4478-9E0B-0F1C7921156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7745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3122-27F0-42BC-842C-DBBA27D5E92C}" type="datetimeFigureOut">
              <a:rPr lang="bg-BG" smtClean="0"/>
              <a:t>23.1.2017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3BAC-0CF9-4478-9E0B-0F1C7921156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289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3122-27F0-42BC-842C-DBBA27D5E92C}" type="datetimeFigureOut">
              <a:rPr lang="bg-BG" smtClean="0"/>
              <a:t>23.1.2017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3BAC-0CF9-4478-9E0B-0F1C7921156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525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FC3122-27F0-42BC-842C-DBBA27D5E92C}" type="datetimeFigureOut">
              <a:rPr lang="bg-BG" smtClean="0"/>
              <a:t>23.1.2017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A73BAC-0CF9-4478-9E0B-0F1C7921156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6348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3122-27F0-42BC-842C-DBBA27D5E92C}" type="datetimeFigureOut">
              <a:rPr lang="bg-BG" smtClean="0"/>
              <a:t>23.1.2017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3BAC-0CF9-4478-9E0B-0F1C7921156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79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4FC3122-27F0-42BC-842C-DBBA27D5E92C}" type="datetimeFigureOut">
              <a:rPr lang="bg-BG" smtClean="0"/>
              <a:t>23.1.2017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A73BAC-0CF9-4478-9E0B-0F1C79211565}" type="slidenum">
              <a:rPr lang="bg-BG" smtClean="0"/>
              <a:t>‹#›</a:t>
            </a:fld>
            <a:endParaRPr lang="bg-B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44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hyperlink" Target="sl44.csv" TargetMode="External"/><Relationship Id="rId7" Type="http://schemas.openxmlformats.org/officeDocument/2006/relationships/hyperlink" Target="stats.xls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package" Target="../embeddings/Microsoft_Excel_Macro-Enabled_Worksheet1.xlsm"/><Relationship Id="rId10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package" Target="../embeddings/Microsoft_Excel_Worksheet2.xlsx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5669" y="117009"/>
            <a:ext cx="10178673" cy="6106509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  <a:effectLst>
            <a:glow>
              <a:schemeClr val="accent1">
                <a:alpha val="5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Преместване в нов град и оптимален </a:t>
            </a:r>
            <a:r>
              <a:rPr lang="bg-BG" b="1" dirty="0" smtClean="0"/>
              <a:t>избор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cap="all" dirty="0"/>
              <a:t>какви са желанията на българския студент</a:t>
            </a:r>
          </a:p>
          <a:p>
            <a:endParaRPr lang="en-US" b="1" dirty="0" smtClean="0"/>
          </a:p>
          <a:p>
            <a:r>
              <a:rPr lang="bg-BG" b="1" dirty="0" smtClean="0"/>
              <a:t>Проект на Християн Марков, </a:t>
            </a:r>
            <a:r>
              <a:rPr lang="bg-BG" b="1" dirty="0" err="1" smtClean="0"/>
              <a:t>ф.н</a:t>
            </a:r>
            <a:r>
              <a:rPr lang="bg-BG" b="1" dirty="0" smtClean="0"/>
              <a:t>. 00147, статистика 3 курс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425107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Въпроси?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9074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6914" y="2675731"/>
            <a:ext cx="10515600" cy="1325563"/>
          </a:xfrm>
        </p:spPr>
        <p:txBody>
          <a:bodyPr/>
          <a:lstStyle/>
          <a:p>
            <a:r>
              <a:rPr lang="bg-BG" dirty="0" smtClean="0"/>
              <a:t>Благодаря за вниманието!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00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Определяне на най-важните неща при избор на нов град за живеене</a:t>
            </a:r>
          </a:p>
          <a:p>
            <a:r>
              <a:rPr lang="bg-BG" dirty="0" smtClean="0"/>
              <a:t>Изследване сред младежите в България и българските студенти в чужбина</a:t>
            </a:r>
          </a:p>
          <a:p>
            <a:r>
              <a:rPr lang="bg-BG" dirty="0" smtClean="0"/>
              <a:t>Оптимизиране на процеса</a:t>
            </a:r>
          </a:p>
        </p:txBody>
      </p:sp>
    </p:spTree>
    <p:extLst>
      <p:ext uri="{BB962C8B-B14F-4D97-AF65-F5344CB8AC3E}">
        <p14:creationId xmlns:p14="http://schemas.microsoft.com/office/powerpoint/2010/main" val="238991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Данни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Избор на 12 характеристики, описващи градовете</a:t>
            </a:r>
            <a:endParaRPr lang="en-US" dirty="0" smtClean="0"/>
          </a:p>
          <a:p>
            <a:r>
              <a:rPr lang="bg-BG" dirty="0" smtClean="0"/>
              <a:t>Анкетирани </a:t>
            </a:r>
            <a:r>
              <a:rPr lang="en-US" dirty="0" smtClean="0"/>
              <a:t>&gt;</a:t>
            </a:r>
            <a:r>
              <a:rPr lang="bg-BG" dirty="0" smtClean="0"/>
              <a:t> 70 човека, отговарящи на описанието в Задачата на проекта</a:t>
            </a:r>
          </a:p>
          <a:p>
            <a:r>
              <a:rPr lang="bg-BG" dirty="0" smtClean="0"/>
              <a:t>Предварителен анализ и проверка на отговорите</a:t>
            </a:r>
          </a:p>
          <a:p>
            <a:r>
              <a:rPr lang="bg-BG" dirty="0" smtClean="0"/>
              <a:t>Запис в </a:t>
            </a:r>
            <a:r>
              <a:rPr lang="en-US" dirty="0" smtClean="0"/>
              <a:t>.csv </a:t>
            </a:r>
            <a:r>
              <a:rPr lang="bg-BG" dirty="0" smtClean="0"/>
              <a:t>файл и обработка с </a:t>
            </a:r>
            <a:r>
              <a:rPr lang="en-US" dirty="0" smtClean="0"/>
              <a:t>R</a:t>
            </a:r>
            <a:endParaRPr lang="bg-BG" dirty="0" smtClean="0"/>
          </a:p>
          <a:p>
            <a:r>
              <a:rPr lang="bg-BG" dirty="0" smtClean="0"/>
              <a:t>Класиране на характеристиките</a:t>
            </a:r>
          </a:p>
        </p:txBody>
      </p:sp>
      <p:graphicFrame>
        <p:nvGraphicFramePr>
          <p:cNvPr id="5" name="Object 4">
            <a:hlinkClick r:id="rId3" action="ppaction://hlinkfile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22755"/>
              </p:ext>
            </p:extLst>
          </p:nvPr>
        </p:nvGraphicFramePr>
        <p:xfrm>
          <a:off x="1097280" y="415634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Macro-Enabled Worksheet" showAsIcon="1" r:id="rId5" imgW="914400" imgH="771480" progId="Excel.SheetMacroEnabled.12">
                  <p:embed/>
                </p:oleObj>
              </mc:Choice>
              <mc:Fallback>
                <p:oleObj name="Macro-Enabled Worksheet" showAsIcon="1" r:id="rId5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7280" y="415634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hlinkClick r:id="rId7" action="ppaction://hlinkfile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471074"/>
              </p:ext>
            </p:extLst>
          </p:nvPr>
        </p:nvGraphicFramePr>
        <p:xfrm>
          <a:off x="1989909" y="415634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Worksheet" showAsIcon="1" r:id="rId9" imgW="914400" imgH="771480" progId="Excel.Sheet.12">
                  <p:embed/>
                </p:oleObj>
              </mc:Choice>
              <mc:Fallback>
                <p:oleObj name="Worksheet" showAsIcon="1" r:id="rId9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89909" y="415634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501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Класирани характеристики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Наем: маловажен – 22%, важен – 26%, много важен – 52%</a:t>
            </a:r>
          </a:p>
          <a:p>
            <a:r>
              <a:rPr lang="bg-BG" dirty="0" smtClean="0"/>
              <a:t>Интернет: най-маловажен – 18%, маловажен – 25%, важен – 33%, най-важен – 24%</a:t>
            </a:r>
          </a:p>
          <a:p>
            <a:r>
              <a:rPr lang="bg-BG" dirty="0" smtClean="0"/>
              <a:t>Такси: най-маловажен </a:t>
            </a:r>
            <a:r>
              <a:rPr lang="bg-BG" dirty="0"/>
              <a:t>– </a:t>
            </a:r>
            <a:r>
              <a:rPr lang="bg-BG" dirty="0" smtClean="0"/>
              <a:t>26%, </a:t>
            </a:r>
            <a:r>
              <a:rPr lang="bg-BG" dirty="0"/>
              <a:t>маловажен – </a:t>
            </a:r>
            <a:r>
              <a:rPr lang="bg-BG" dirty="0" smtClean="0"/>
              <a:t>21%, </a:t>
            </a:r>
            <a:r>
              <a:rPr lang="bg-BG" dirty="0"/>
              <a:t>важен – </a:t>
            </a:r>
            <a:r>
              <a:rPr lang="bg-BG" dirty="0" smtClean="0"/>
              <a:t>28%, </a:t>
            </a:r>
            <a:r>
              <a:rPr lang="bg-BG" dirty="0"/>
              <a:t>най-важен – </a:t>
            </a:r>
            <a:r>
              <a:rPr lang="bg-BG" dirty="0" smtClean="0"/>
              <a:t>25%</a:t>
            </a:r>
            <a:endParaRPr lang="bg-BG" dirty="0"/>
          </a:p>
          <a:p>
            <a:r>
              <a:rPr lang="bg-BG" dirty="0" smtClean="0"/>
              <a:t>Престъпност: най-маловажен </a:t>
            </a:r>
            <a:r>
              <a:rPr lang="bg-BG" dirty="0"/>
              <a:t>– 18%, маловажен – </a:t>
            </a:r>
            <a:r>
              <a:rPr lang="bg-BG" dirty="0" smtClean="0"/>
              <a:t>2</a:t>
            </a:r>
            <a:r>
              <a:rPr lang="bg-BG" dirty="0"/>
              <a:t>4</a:t>
            </a:r>
            <a:r>
              <a:rPr lang="bg-BG" dirty="0" smtClean="0"/>
              <a:t>%, </a:t>
            </a:r>
            <a:r>
              <a:rPr lang="bg-BG" dirty="0"/>
              <a:t>важен – </a:t>
            </a:r>
            <a:r>
              <a:rPr lang="bg-BG" dirty="0" smtClean="0"/>
              <a:t>3</a:t>
            </a:r>
            <a:r>
              <a:rPr lang="en-US" dirty="0" smtClean="0"/>
              <a:t>9</a:t>
            </a:r>
            <a:r>
              <a:rPr lang="bg-BG" dirty="0" smtClean="0"/>
              <a:t>%, </a:t>
            </a:r>
            <a:r>
              <a:rPr lang="bg-BG" dirty="0"/>
              <a:t>най-важен – </a:t>
            </a:r>
            <a:r>
              <a:rPr lang="en-US" dirty="0" smtClean="0"/>
              <a:t>19</a:t>
            </a:r>
            <a:r>
              <a:rPr lang="bg-BG" dirty="0" smtClean="0"/>
              <a:t>%</a:t>
            </a:r>
            <a:endParaRPr lang="bg-BG" dirty="0"/>
          </a:p>
          <a:p>
            <a:r>
              <a:rPr lang="bg-BG" dirty="0" smtClean="0"/>
              <a:t>Език: най-маловажен </a:t>
            </a:r>
            <a:r>
              <a:rPr lang="bg-BG" dirty="0"/>
              <a:t>– </a:t>
            </a:r>
            <a:r>
              <a:rPr lang="en-US" dirty="0" smtClean="0"/>
              <a:t>15</a:t>
            </a:r>
            <a:r>
              <a:rPr lang="bg-BG" dirty="0" smtClean="0"/>
              <a:t>%, </a:t>
            </a:r>
            <a:r>
              <a:rPr lang="bg-BG" dirty="0"/>
              <a:t>маловажен – </a:t>
            </a:r>
            <a:r>
              <a:rPr lang="en-US" dirty="0" smtClean="0"/>
              <a:t>31</a:t>
            </a:r>
            <a:r>
              <a:rPr lang="bg-BG" dirty="0" smtClean="0"/>
              <a:t>%, </a:t>
            </a:r>
            <a:r>
              <a:rPr lang="bg-BG" dirty="0"/>
              <a:t>важен – </a:t>
            </a:r>
            <a:r>
              <a:rPr lang="en-US" dirty="0" smtClean="0"/>
              <a:t>19</a:t>
            </a:r>
            <a:r>
              <a:rPr lang="bg-BG" dirty="0" smtClean="0"/>
              <a:t>%, </a:t>
            </a:r>
            <a:r>
              <a:rPr lang="bg-BG" dirty="0"/>
              <a:t>най-важен – </a:t>
            </a:r>
            <a:r>
              <a:rPr lang="en-US" dirty="0" smtClean="0"/>
              <a:t>35</a:t>
            </a:r>
            <a:r>
              <a:rPr lang="bg-BG" dirty="0" smtClean="0"/>
              <a:t>%</a:t>
            </a:r>
          </a:p>
          <a:p>
            <a:r>
              <a:rPr lang="bg-BG" dirty="0" smtClean="0"/>
              <a:t>Ресторант: най-маловажен </a:t>
            </a:r>
            <a:r>
              <a:rPr lang="bg-BG" dirty="0"/>
              <a:t>– </a:t>
            </a:r>
            <a:r>
              <a:rPr lang="bg-BG" dirty="0" smtClean="0"/>
              <a:t>22%, </a:t>
            </a:r>
            <a:r>
              <a:rPr lang="bg-BG" dirty="0"/>
              <a:t>маловажен – </a:t>
            </a:r>
            <a:r>
              <a:rPr lang="bg-BG" dirty="0" smtClean="0"/>
              <a:t>31%, </a:t>
            </a:r>
            <a:r>
              <a:rPr lang="bg-BG" dirty="0"/>
              <a:t>важен – </a:t>
            </a:r>
            <a:r>
              <a:rPr lang="bg-BG" dirty="0" smtClean="0"/>
              <a:t>19%, </a:t>
            </a:r>
            <a:r>
              <a:rPr lang="bg-BG" dirty="0"/>
              <a:t>най-важен – </a:t>
            </a:r>
            <a:r>
              <a:rPr lang="bg-BG" dirty="0" smtClean="0"/>
              <a:t>28%</a:t>
            </a:r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2990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Класирани характеристики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Култура: най-маловажен </a:t>
            </a:r>
            <a:r>
              <a:rPr lang="bg-BG" dirty="0"/>
              <a:t>– </a:t>
            </a:r>
            <a:r>
              <a:rPr lang="bg-BG" dirty="0" smtClean="0"/>
              <a:t>33%, </a:t>
            </a:r>
            <a:r>
              <a:rPr lang="bg-BG" dirty="0"/>
              <a:t>маловажен – </a:t>
            </a:r>
            <a:r>
              <a:rPr lang="bg-BG" dirty="0" smtClean="0"/>
              <a:t>33%, </a:t>
            </a:r>
            <a:r>
              <a:rPr lang="bg-BG" dirty="0"/>
              <a:t>важен </a:t>
            </a:r>
            <a:r>
              <a:rPr lang="bg-BG" dirty="0" smtClean="0"/>
              <a:t>– 18%, </a:t>
            </a:r>
            <a:r>
              <a:rPr lang="bg-BG" dirty="0"/>
              <a:t>най-важен – </a:t>
            </a:r>
            <a:r>
              <a:rPr lang="bg-BG" dirty="0" smtClean="0"/>
              <a:t>16%</a:t>
            </a:r>
            <a:endParaRPr lang="bg-BG" dirty="0"/>
          </a:p>
          <a:p>
            <a:r>
              <a:rPr lang="bg-BG" dirty="0" smtClean="0"/>
              <a:t>Климат: маловажен – 72%, важен – 28%</a:t>
            </a:r>
          </a:p>
          <a:p>
            <a:r>
              <a:rPr lang="bg-BG" dirty="0" smtClean="0"/>
              <a:t>Градски транспорт: маловажен </a:t>
            </a:r>
            <a:r>
              <a:rPr lang="bg-BG" dirty="0"/>
              <a:t>– </a:t>
            </a:r>
            <a:r>
              <a:rPr lang="bg-BG" dirty="0" smtClean="0"/>
              <a:t>32%, важен </a:t>
            </a:r>
            <a:r>
              <a:rPr lang="bg-BG" dirty="0"/>
              <a:t>– </a:t>
            </a:r>
            <a:r>
              <a:rPr lang="bg-BG" dirty="0" smtClean="0"/>
              <a:t>32%, </a:t>
            </a:r>
            <a:r>
              <a:rPr lang="bg-BG" dirty="0"/>
              <a:t>най-важен – </a:t>
            </a:r>
            <a:r>
              <a:rPr lang="bg-BG" dirty="0" smtClean="0"/>
              <a:t>36%</a:t>
            </a:r>
            <a:endParaRPr lang="bg-BG" dirty="0"/>
          </a:p>
          <a:p>
            <a:r>
              <a:rPr lang="bg-BG" dirty="0" smtClean="0"/>
              <a:t>Здравеопазване: най-маловажен </a:t>
            </a:r>
            <a:r>
              <a:rPr lang="bg-BG" dirty="0"/>
              <a:t>– </a:t>
            </a:r>
            <a:r>
              <a:rPr lang="bg-BG" dirty="0" smtClean="0"/>
              <a:t>26%, </a:t>
            </a:r>
            <a:r>
              <a:rPr lang="bg-BG" dirty="0"/>
              <a:t>маловажен – </a:t>
            </a:r>
            <a:r>
              <a:rPr lang="bg-BG" dirty="0" smtClean="0"/>
              <a:t>30%, </a:t>
            </a:r>
            <a:r>
              <a:rPr lang="bg-BG" dirty="0"/>
              <a:t>важен – </a:t>
            </a:r>
            <a:r>
              <a:rPr lang="bg-BG" dirty="0" smtClean="0"/>
              <a:t>18%, </a:t>
            </a:r>
            <a:r>
              <a:rPr lang="bg-BG" dirty="0"/>
              <a:t>най-важен – </a:t>
            </a:r>
            <a:r>
              <a:rPr lang="bg-BG" dirty="0" smtClean="0"/>
              <a:t>26%</a:t>
            </a:r>
          </a:p>
          <a:p>
            <a:r>
              <a:rPr lang="bg-BG" dirty="0" smtClean="0"/>
              <a:t>Гориво: най-малов</a:t>
            </a:r>
            <a:r>
              <a:rPr lang="bg-BG" dirty="0"/>
              <a:t>а</a:t>
            </a:r>
            <a:r>
              <a:rPr lang="bg-BG" dirty="0" smtClean="0"/>
              <a:t>жен </a:t>
            </a:r>
            <a:r>
              <a:rPr lang="bg-BG" dirty="0"/>
              <a:t>– </a:t>
            </a:r>
            <a:r>
              <a:rPr lang="bg-BG" dirty="0" smtClean="0"/>
              <a:t>29%, </a:t>
            </a:r>
            <a:r>
              <a:rPr lang="bg-BG" dirty="0"/>
              <a:t>маловажен – </a:t>
            </a:r>
            <a:r>
              <a:rPr lang="bg-BG" dirty="0" smtClean="0"/>
              <a:t>29%, </a:t>
            </a:r>
            <a:r>
              <a:rPr lang="bg-BG" dirty="0"/>
              <a:t>важен – </a:t>
            </a:r>
            <a:r>
              <a:rPr lang="bg-BG" dirty="0" smtClean="0"/>
              <a:t>22%, </a:t>
            </a:r>
            <a:r>
              <a:rPr lang="bg-BG" dirty="0"/>
              <a:t>най-важен – </a:t>
            </a:r>
            <a:r>
              <a:rPr lang="bg-BG" dirty="0" smtClean="0"/>
              <a:t>20%</a:t>
            </a:r>
          </a:p>
          <a:p>
            <a:r>
              <a:rPr lang="bg-BG" dirty="0" smtClean="0"/>
              <a:t>Природа: най-маловажен </a:t>
            </a:r>
            <a:r>
              <a:rPr lang="bg-BG" dirty="0"/>
              <a:t>– </a:t>
            </a:r>
            <a:r>
              <a:rPr lang="bg-BG" dirty="0" smtClean="0"/>
              <a:t>35%, </a:t>
            </a:r>
            <a:r>
              <a:rPr lang="bg-BG" dirty="0"/>
              <a:t>маловажен – 25%, важен – </a:t>
            </a:r>
            <a:r>
              <a:rPr lang="bg-BG" dirty="0" smtClean="0"/>
              <a:t>25%, </a:t>
            </a:r>
            <a:r>
              <a:rPr lang="bg-BG" dirty="0"/>
              <a:t>най-важен – </a:t>
            </a:r>
            <a:r>
              <a:rPr lang="bg-BG" dirty="0" smtClean="0"/>
              <a:t>15%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4508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882" y="0"/>
            <a:ext cx="8135196" cy="6327163"/>
          </a:xfrm>
        </p:spPr>
      </p:pic>
    </p:spTree>
    <p:extLst>
      <p:ext uri="{BB962C8B-B14F-4D97-AF65-F5344CB8AC3E}">
        <p14:creationId xmlns:p14="http://schemas.microsoft.com/office/powerpoint/2010/main" val="237973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Настройки на модела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8 характеристики с </a:t>
            </a:r>
            <a:r>
              <a:rPr lang="en-US" dirty="0" smtClean="0"/>
              <a:t>p-value &lt;0.05</a:t>
            </a:r>
            <a:endParaRPr lang="bg-BG" dirty="0" smtClean="0"/>
          </a:p>
          <a:p>
            <a:r>
              <a:rPr lang="bg-BG" dirty="0" smtClean="0"/>
              <a:t>Модел с Линейна регресия не дава ясна представа за оптимизиране</a:t>
            </a:r>
            <a:endParaRPr lang="en-US" dirty="0" smtClean="0"/>
          </a:p>
          <a:p>
            <a:r>
              <a:rPr lang="bg-BG" dirty="0" smtClean="0"/>
              <a:t>Избран е модел с дърво на решенията (</a:t>
            </a:r>
            <a:r>
              <a:rPr lang="en-US" dirty="0" smtClean="0"/>
              <a:t>decision tree)</a:t>
            </a:r>
          </a:p>
          <a:p>
            <a:r>
              <a:rPr lang="bg-BG" dirty="0" smtClean="0"/>
              <a:t>Без промяна по контролите </a:t>
            </a:r>
            <a:r>
              <a:rPr lang="en-US" dirty="0" err="1" smtClean="0"/>
              <a:t>mincriterion</a:t>
            </a:r>
            <a:r>
              <a:rPr lang="en-US" dirty="0" smtClean="0"/>
              <a:t>, </a:t>
            </a:r>
            <a:r>
              <a:rPr lang="en-US" dirty="0" err="1" smtClean="0"/>
              <a:t>maxsurrogate</a:t>
            </a:r>
            <a:r>
              <a:rPr lang="en-US" dirty="0" smtClean="0"/>
              <a:t>, </a:t>
            </a:r>
            <a:r>
              <a:rPr lang="en-US" dirty="0" err="1" smtClean="0"/>
              <a:t>maxdepth</a:t>
            </a:r>
            <a:endParaRPr lang="bg-BG" dirty="0" smtClean="0"/>
          </a:p>
          <a:p>
            <a:r>
              <a:rPr lang="bg-BG" dirty="0" smtClean="0"/>
              <a:t>Основен фактор е </a:t>
            </a:r>
            <a:r>
              <a:rPr lang="en-US" dirty="0" smtClean="0"/>
              <a:t>rent </a:t>
            </a:r>
            <a:r>
              <a:rPr lang="bg-BG" dirty="0" smtClean="0"/>
              <a:t>– разходът за жилище</a:t>
            </a:r>
            <a:endParaRPr lang="en-US" dirty="0" smtClean="0"/>
          </a:p>
          <a:p>
            <a:r>
              <a:rPr lang="bg-BG" dirty="0" smtClean="0"/>
              <a:t>Използвана команда: </a:t>
            </a:r>
            <a:r>
              <a:rPr lang="en-US" dirty="0" err="1" smtClean="0"/>
              <a:t>ctree</a:t>
            </a:r>
            <a:r>
              <a:rPr lang="en-US" dirty="0" smtClean="0"/>
              <a:t>(</a:t>
            </a:r>
            <a:r>
              <a:rPr lang="en-US" dirty="0" err="1" smtClean="0"/>
              <a:t>as.factor</a:t>
            </a:r>
            <a:r>
              <a:rPr lang="en-US" dirty="0" smtClean="0"/>
              <a:t>(</a:t>
            </a:r>
            <a:r>
              <a:rPr lang="en-US" dirty="0" err="1" smtClean="0"/>
              <a:t>sl$rent</a:t>
            </a:r>
            <a:r>
              <a:rPr lang="en-US" dirty="0"/>
              <a:t>) ~., </a:t>
            </a:r>
            <a:r>
              <a:rPr lang="en-US" dirty="0" smtClean="0"/>
              <a:t>data=</a:t>
            </a:r>
            <a:r>
              <a:rPr lang="en-US" dirty="0" err="1" smtClean="0"/>
              <a:t>sl</a:t>
            </a:r>
            <a:r>
              <a:rPr lang="en-US" dirty="0" smtClean="0"/>
              <a:t>)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4435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Изходна графика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031" y="1846263"/>
            <a:ext cx="8393422" cy="4423908"/>
          </a:xfrm>
        </p:spPr>
      </p:pic>
    </p:spTree>
    <p:extLst>
      <p:ext uri="{BB962C8B-B14F-4D97-AF65-F5344CB8AC3E}">
        <p14:creationId xmlns:p14="http://schemas.microsoft.com/office/powerpoint/2010/main" val="196269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и предложение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Моделът предлага разделение по </a:t>
            </a:r>
            <a:r>
              <a:rPr lang="en-US" dirty="0" smtClean="0"/>
              <a:t>taxi </a:t>
            </a:r>
            <a:r>
              <a:rPr lang="bg-BG" dirty="0" smtClean="0"/>
              <a:t>– цената за пътуване с такси</a:t>
            </a:r>
          </a:p>
          <a:p>
            <a:r>
              <a:rPr lang="bg-BG" dirty="0" smtClean="0"/>
              <a:t>Рядко ползващите такси искат по-евтин наем</a:t>
            </a:r>
          </a:p>
          <a:p>
            <a:r>
              <a:rPr lang="bg-BG" dirty="0" smtClean="0"/>
              <a:t>Интересуващите се от цената на услугата са по-склонни да живеят в скъпо жилище</a:t>
            </a:r>
          </a:p>
          <a:p>
            <a:r>
              <a:rPr lang="bg-BG" dirty="0" smtClean="0"/>
              <a:t>Жилища в Източна и Южна Европа покриват желанията и възможностите и на двете крайни групи</a:t>
            </a:r>
          </a:p>
        </p:txBody>
      </p:sp>
    </p:spTree>
    <p:extLst>
      <p:ext uri="{BB962C8B-B14F-4D97-AF65-F5344CB8AC3E}">
        <p14:creationId xmlns:p14="http://schemas.microsoft.com/office/powerpoint/2010/main" val="136041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</TotalTime>
  <Words>406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Retrospect</vt:lpstr>
      <vt:lpstr>Macro-Enabled Worksheet</vt:lpstr>
      <vt:lpstr>Worksheet</vt:lpstr>
      <vt:lpstr>Преместване в нов град и оптимален избор</vt:lpstr>
      <vt:lpstr>Задача</vt:lpstr>
      <vt:lpstr>Данни</vt:lpstr>
      <vt:lpstr>Класирани характеристики</vt:lpstr>
      <vt:lpstr>Класирани характеристики</vt:lpstr>
      <vt:lpstr>PowerPoint Presentation</vt:lpstr>
      <vt:lpstr>Настройки на модела</vt:lpstr>
      <vt:lpstr>Изходна графика</vt:lpstr>
      <vt:lpstr>Решение и предложение</vt:lpstr>
      <vt:lpstr>Въпроси?</vt:lpstr>
      <vt:lpstr>Благодаря за вниманието!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Преместване в нов град и оптимален избор</dc:title>
  <dc:creator>Hristiyan Markov</dc:creator>
  <cp:lastModifiedBy>Hristiyan Markov</cp:lastModifiedBy>
  <cp:revision>11</cp:revision>
  <dcterms:created xsi:type="dcterms:W3CDTF">2016-12-26T12:48:18Z</dcterms:created>
  <dcterms:modified xsi:type="dcterms:W3CDTF">2017-01-23T19:41:35Z</dcterms:modified>
</cp:coreProperties>
</file>