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22AE0-4802-4F17-A9BA-C7E693B8AF77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5C4BE-EC8E-4B7A-96D7-C39D54651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35338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94838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0566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22802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81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81233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5C4BE-EC8E-4B7A-96D7-C39D54651C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5372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31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1757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22946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6014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0466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39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9780CE2-635B-4792-AE1C-2E394DDDF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7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9780CE2-635B-4792-AE1C-2E394DDDF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5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5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074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smtClean="0"/>
              <a:t>HTML Tables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70754" y="4741145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0" name="Picture 2" descr="http://www.expertrating.com/courseware/HTMLCourse/HTML_Tables_2_clip_image00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6042" y="518002"/>
            <a:ext cx="2428642" cy="1844198"/>
          </a:xfrm>
          <a:prstGeom prst="roundRect">
            <a:avLst>
              <a:gd name="adj" fmla="val 40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94" y="518002"/>
            <a:ext cx="1961270" cy="237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6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body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9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0480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6200" y="4425196"/>
            <a:ext cx="4572000" cy="527804"/>
          </a:xfrm>
          <a:prstGeom prst="wedgeRoundRectCallout">
            <a:avLst>
              <a:gd name="adj1" fmla="val -84572"/>
              <a:gd name="adj2" fmla="val 434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76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62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1463900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Complete HTML Table: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5600" y="48768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99" y1="18543" x2="29016" y2="34437"/>
                        <a14:foregroundMark x1="86874" y1="27815" x2="86528" y2="45033"/>
                        <a14:foregroundMark x1="86183" y1="43377" x2="85147" y2="42715"/>
                        <a14:foregroundMark x1="67703" y1="43377" x2="67876" y2="51656"/>
                        <a14:foregroundMark x1="91364" y1="14238" x2="91364" y2="14238"/>
                        <a14:foregroundMark x1="93264" y1="13245" x2="81002" y2="12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4614" y="1828800"/>
            <a:ext cx="5514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879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atic02.bybe.net/content/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96000" cy="3505200"/>
          </a:xfrm>
          <a:prstGeom prst="roundRect">
            <a:avLst>
              <a:gd name="adj" fmla="val 54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Complete 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png-4.findicons.com/files/icons/1684/ravenna/256/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3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Nested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793079"/>
            <a:ext cx="7924800" cy="569120"/>
          </a:xfrm>
        </p:spPr>
        <p:txBody>
          <a:bodyPr/>
          <a:lstStyle/>
          <a:p>
            <a:r>
              <a:rPr lang="en-US" dirty="0" smtClean="0"/>
              <a:t>Tables in Tables in Tables in Tables…</a:t>
            </a:r>
            <a:endParaRPr lang="en-US" dirty="0"/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732" y="2989580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4531" y="29895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1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"cells"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000" dirty="0" smtClean="0"/>
              <a:t>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396" y1="11364" x2="34452" y2="10390"/>
                        <a14:foregroundMark x1="18345" y1="24351" x2="44519" y2="67532"/>
                        <a14:foregroundMark x1="61745" y1="26948" x2="29530" y2="69156"/>
                        <a14:foregroundMark x1="21924" y1="54221" x2="61745" y2="87987"/>
                        <a14:foregroundMark x1="56823" y1="64610" x2="14765" y2="67857"/>
                        <a14:foregroundMark x1="10291" y1="45130" x2="19463" y2="72727"/>
                        <a14:foregroundMark x1="68456" y1="45130" x2="76063" y2="71753"/>
                        <a14:foregroundMark x1="79642" y1="53571" x2="26398" y2="47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2911" y="4270826"/>
            <a:ext cx="3495676" cy="240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0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718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98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8963">
            <a:off x="5615000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76499">
            <a:off x="523394" y="89934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3623">
            <a:off x="794141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0" t="6281" r="2269" b="4666"/>
          <a:stretch/>
        </p:blipFill>
        <p:spPr bwMode="auto">
          <a:xfrm rot="405695">
            <a:off x="6108009" y="4267720"/>
            <a:ext cx="2188982" cy="20375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276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685800"/>
          </a:xfrm>
        </p:spPr>
        <p:txBody>
          <a:bodyPr/>
          <a:lstStyle/>
          <a:p>
            <a:r>
              <a:rPr lang="en-US" dirty="0" smtClean="0"/>
              <a:t>Complex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With Padding, Spacing and Stuff</a:t>
            </a:r>
            <a:endParaRPr lang="en-US" dirty="0"/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880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attributes related to space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5580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29740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/>
              <a:t>HTML Tables</a:t>
            </a:r>
          </a:p>
          <a:p>
            <a:pPr lvl="1"/>
            <a:r>
              <a:rPr lang="en-US" dirty="0"/>
              <a:t>Simple Tables</a:t>
            </a:r>
          </a:p>
          <a:p>
            <a:pPr lvl="1"/>
            <a:r>
              <a:rPr lang="en-US" dirty="0"/>
              <a:t>Complete </a:t>
            </a:r>
            <a:r>
              <a:rPr lang="en-US" dirty="0" smtClean="0"/>
              <a:t>HTML </a:t>
            </a:r>
            <a:r>
              <a:rPr lang="en-US" dirty="0"/>
              <a:t>Tables</a:t>
            </a:r>
          </a:p>
          <a:p>
            <a:pPr lvl="1"/>
            <a:r>
              <a:rPr lang="en-US" dirty="0"/>
              <a:t>Data cells and Header cells</a:t>
            </a:r>
          </a:p>
          <a:p>
            <a:r>
              <a:rPr lang="en-US" dirty="0"/>
              <a:t>Nested Tables</a:t>
            </a:r>
          </a:p>
          <a:p>
            <a:r>
              <a:rPr lang="en-US" dirty="0"/>
              <a:t>Complex tables</a:t>
            </a:r>
          </a:p>
          <a:p>
            <a:pPr lvl="1"/>
            <a:r>
              <a:rPr lang="en-US" dirty="0"/>
              <a:t>Cells Width</a:t>
            </a:r>
          </a:p>
          <a:p>
            <a:pPr lvl="1"/>
            <a:r>
              <a:rPr lang="en-US" dirty="0"/>
              <a:t>Cell Spacing and Padding</a:t>
            </a:r>
          </a:p>
          <a:p>
            <a:pPr lvl="1"/>
            <a:r>
              <a:rPr lang="en-US" dirty="0"/>
              <a:t>Column and Row Span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65965">
            <a:off x="5627515" y="1886798"/>
            <a:ext cx="3238500" cy="2012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408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16" y1="6504" x2="23038" y2="89973"/>
                        <a14:foregroundMark x1="59747" y1="6775" x2="30633" y2="11111"/>
                        <a14:foregroundMark x1="35443" y1="10027" x2="88101" y2="15447"/>
                        <a14:foregroundMark x1="78987" y1="11924" x2="92405" y2="13008"/>
                        <a14:foregroundMark x1="85823" y1="7317" x2="13418" y2="6504"/>
                        <a14:foregroundMark x1="87342" y1="5149" x2="87342" y2="5149"/>
                        <a14:foregroundMark x1="88861" y1="7588" x2="88861" y2="7588"/>
                        <a14:foregroundMark x1="7089" y1="11111" x2="40759" y2="23035"/>
                        <a14:foregroundMark x1="26582" y1="17073" x2="17468" y2="24932"/>
                        <a14:foregroundMark x1="3038" y1="44715" x2="3038" y2="63957"/>
                        <a14:foregroundMark x1="4304" y1="76694" x2="1772" y2="76965"/>
                        <a14:foregroundMark x1="33165" y1="90515" x2="33165" y2="90515"/>
                        <a14:foregroundMark x1="2532" y1="85908" x2="2532" y2="85908"/>
                        <a14:foregroundMark x1="5570" y1="89973" x2="5570" y2="89973"/>
                        <a14:foregroundMark x1="55696" y1="90515" x2="55696" y2="90515"/>
                        <a14:foregroundMark x1="74177" y1="90244" x2="74177" y2="90244"/>
                        <a14:foregroundMark x1="80759" y1="90515" x2="80759" y2="90515"/>
                        <a14:foregroundMark x1="64051" y1="89973" x2="64051" y2="89973"/>
                        <a14:foregroundMark x1="40253" y1="90515" x2="40253" y2="90515"/>
                        <a14:foregroundMark x1="91392" y1="77778" x2="91392" y2="77778"/>
                        <a14:foregroundMark x1="91139" y1="83198" x2="91139" y2="83198"/>
                        <a14:foregroundMark x1="91139" y1="63415" x2="91139" y2="63415"/>
                        <a14:foregroundMark x1="91139" y1="57182" x2="91139" y2="44444"/>
                        <a14:foregroundMark x1="90380" y1="3523" x2="88101" y2="10027"/>
                        <a14:backgroundMark x1="90886" y1="2710" x2="90886" y2="2710"/>
                        <a14:backgroundMark x1="91139" y1="3252" x2="89367" y2="2981"/>
                        <a14:backgroundMark x1="92658" y1="11653" x2="92405" y2="14092"/>
                        <a14:backgroundMark x1="96709" y1="16531" x2="96709" y2="1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5838" y="2984500"/>
            <a:ext cx="37623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9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Cell Spacing and</a:t>
            </a:r>
            <a:br>
              <a:rPr lang="en-US" dirty="0" smtClean="0"/>
            </a:br>
            <a:r>
              <a:rPr lang="en-US" dirty="0" smtClean="0"/>
              <a:t>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65674">
            <a:off x="6007237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65917">
            <a:off x="3276600" y="430043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63343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900" y="1447800"/>
            <a:ext cx="5181600" cy="1447796"/>
          </a:xfrm>
        </p:spPr>
        <p:txBody>
          <a:bodyPr/>
          <a:lstStyle/>
          <a:p>
            <a:r>
              <a:rPr lang="en-US" dirty="0" smtClean="0"/>
              <a:t>Row and Column </a:t>
            </a:r>
            <a:br>
              <a:rPr lang="en-US" dirty="0" smtClean="0"/>
            </a:br>
            <a:r>
              <a:rPr lang="en-US" dirty="0" smtClean="0"/>
              <a:t>Spans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300" y="3091980"/>
            <a:ext cx="4114800" cy="870420"/>
          </a:xfrm>
        </p:spPr>
        <p:txBody>
          <a:bodyPr/>
          <a:lstStyle/>
          <a:p>
            <a:r>
              <a:rPr lang="en-US" dirty="0" smtClean="0"/>
              <a:t>How to Make a Two-Cells Column or Row?</a:t>
            </a:r>
            <a:endParaRPr lang="en-US" dirty="0"/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3884448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0827" y="1143000"/>
            <a:ext cx="1600196" cy="16001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lack board, learn, school, table, teach, tutoria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4900" y="4343398"/>
            <a:ext cx="1991048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2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Cells have two attributes related to merging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246154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598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4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1752601"/>
            <a:ext cx="3759204" cy="2362200"/>
          </a:xfrm>
        </p:spPr>
        <p:txBody>
          <a:bodyPr/>
          <a:lstStyle/>
          <a:p>
            <a:r>
              <a:rPr lang="en-US" dirty="0" smtClean="0"/>
              <a:t>Row and</a:t>
            </a:r>
            <a:br>
              <a:rPr lang="en-US" dirty="0" smtClean="0"/>
            </a:br>
            <a:r>
              <a:rPr lang="en-US" dirty="0" smtClean="0"/>
              <a:t> Column</a:t>
            </a:r>
            <a:br>
              <a:rPr lang="en-US" dirty="0" smtClean="0"/>
            </a:br>
            <a:r>
              <a:rPr lang="en-US" dirty="0" smtClean="0"/>
              <a:t> Spans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4231481"/>
            <a:ext cx="3759204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6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Tables and 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1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8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are comprised of several core tags: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 begin/end table definition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should not be used for layout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cellspacing="0"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="lecture1.ppt"&gt;Lecture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="lecture2.ppt"&gt;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="zip.gif"&gt;&lt;/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="lecture2-demos.zip"&gt;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188785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17696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Cells and Header Cells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5961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Two kinds of cells in HTML 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cells – containing the table data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 cells – used for the column names or some more important cells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Why two kinds of cells?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semantically</a:t>
            </a:r>
            <a:r>
              <a:rPr lang="en-US" dirty="0" smtClean="0"/>
              <a:t> separate the cells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4" y="4311817"/>
            <a:ext cx="7926386" cy="2241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th&gt;Full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 &lt;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th&gt;Mark&lt;/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td&gt;Doncho Minkov&lt;/td&gt; &lt;td&gt;Very good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td&gt;Georgi Georgiev&lt;/td&gt; &lt;td&gt;Exellent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(6)&lt;/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80CE2-635B-4792-AE1C-2E394DDDFC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81198"/>
            <a:ext cx="7924800" cy="685800"/>
          </a:xfrm>
        </p:spPr>
        <p:txBody>
          <a:bodyPr/>
          <a:lstStyle/>
          <a:p>
            <a:r>
              <a:rPr lang="en-US" dirty="0" smtClean="0"/>
              <a:t>Data and Header Cells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836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3581396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581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7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04900"/>
            <a:ext cx="47244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Complete </a:t>
            </a:r>
            <a:br>
              <a:rPr lang="en-US" dirty="0" smtClean="0"/>
            </a:br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516978"/>
            <a:ext cx="5029200" cy="1178722"/>
          </a:xfrm>
        </p:spPr>
        <p:txBody>
          <a:bodyPr/>
          <a:lstStyle/>
          <a:p>
            <a:r>
              <a:rPr lang="en-US" dirty="0" smtClean="0"/>
              <a:t>With Header, Footer </a:t>
            </a:r>
            <a:br>
              <a:rPr lang="en-US" dirty="0" smtClean="0"/>
            </a:br>
            <a:r>
              <a:rPr lang="en-US" dirty="0" smtClean="0"/>
              <a:t>and Body</a:t>
            </a:r>
            <a:endParaRPr lang="en-US" dirty="0"/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38862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n, full, recyc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9144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900" y="3886200"/>
            <a:ext cx="3848100" cy="26289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16</TotalTime>
  <Words>1537</Words>
  <Application>Microsoft Office PowerPoint</Application>
  <PresentationFormat>On-screen Show (4:3)</PresentationFormat>
  <Paragraphs>328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Cambria</vt:lpstr>
      <vt:lpstr>Consolas</vt:lpstr>
      <vt:lpstr>Corbel</vt:lpstr>
      <vt:lpstr>Courier New</vt:lpstr>
      <vt:lpstr>Wingdings 2</vt:lpstr>
      <vt:lpstr>Telerik Academy theme</vt:lpstr>
      <vt:lpstr>HTML Tables</vt:lpstr>
      <vt:lpstr>Contents 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 HTML Tables</vt:lpstr>
      <vt:lpstr>Complete HTML Tables</vt:lpstr>
      <vt:lpstr>Complete HTML Table: Example</vt:lpstr>
      <vt:lpstr>Complete HTML Table: Example (2)</vt:lpstr>
      <vt:lpstr>Complete HTML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Padding – Example (2)</vt:lpstr>
      <vt:lpstr>Cell Spacing and  Cell Padding</vt:lpstr>
      <vt:lpstr>Row and Column  Spans</vt:lpstr>
      <vt:lpstr>Column and Row Span</vt:lpstr>
      <vt:lpstr>Column and Row Span –  Example</vt:lpstr>
      <vt:lpstr>Column and Row Span –  Example (2)</vt:lpstr>
      <vt:lpstr>Row and  Column  Spans</vt:lpstr>
      <vt:lpstr>HTML – Tables and Forms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creator>Telerik Academy</dc:creator>
  <cp:lastModifiedBy>Evlogi Hristov</cp:lastModifiedBy>
  <cp:revision>7</cp:revision>
  <dcterms:created xsi:type="dcterms:W3CDTF">2014-03-13T08:54:55Z</dcterms:created>
  <dcterms:modified xsi:type="dcterms:W3CDTF">2015-04-07T12:18:04Z</dcterms:modified>
</cp:coreProperties>
</file>