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3"/>
  </p:notesMasterIdLst>
  <p:sldIdLst>
    <p:sldId id="256" r:id="rId2"/>
    <p:sldId id="258" r:id="rId3"/>
    <p:sldId id="292" r:id="rId4"/>
    <p:sldId id="259" r:id="rId5"/>
    <p:sldId id="291" r:id="rId6"/>
    <p:sldId id="261" r:id="rId7"/>
    <p:sldId id="293" r:id="rId8"/>
    <p:sldId id="285" r:id="rId9"/>
    <p:sldId id="294" r:id="rId10"/>
    <p:sldId id="314" r:id="rId11"/>
    <p:sldId id="315" r:id="rId12"/>
    <p:sldId id="316" r:id="rId13"/>
    <p:sldId id="317" r:id="rId14"/>
    <p:sldId id="318" r:id="rId15"/>
    <p:sldId id="319" r:id="rId16"/>
    <p:sldId id="320" r:id="rId17"/>
    <p:sldId id="321" r:id="rId18"/>
    <p:sldId id="322" r:id="rId19"/>
    <p:sldId id="286" r:id="rId20"/>
    <p:sldId id="262" r:id="rId21"/>
    <p:sldId id="323" r:id="rId22"/>
    <p:sldId id="302" r:id="rId23"/>
    <p:sldId id="272" r:id="rId24"/>
    <p:sldId id="273" r:id="rId25"/>
    <p:sldId id="303" r:id="rId26"/>
    <p:sldId id="304" r:id="rId27"/>
    <p:sldId id="305" r:id="rId28"/>
    <p:sldId id="306" r:id="rId29"/>
    <p:sldId id="307" r:id="rId30"/>
    <p:sldId id="324" r:id="rId31"/>
    <p:sldId id="308" r:id="rId32"/>
    <p:sldId id="310" r:id="rId33"/>
    <p:sldId id="311" r:id="rId34"/>
    <p:sldId id="312" r:id="rId35"/>
    <p:sldId id="325" r:id="rId36"/>
    <p:sldId id="290" r:id="rId37"/>
    <p:sldId id="274" r:id="rId38"/>
    <p:sldId id="313" r:id="rId39"/>
    <p:sldId id="326" r:id="rId40"/>
    <p:sldId id="263" r:id="rId41"/>
    <p:sldId id="278" r:id="rId42"/>
  </p:sldIdLst>
  <p:sldSz cx="9144000" cy="5143500" type="screen16x9"/>
  <p:notesSz cx="6858000" cy="9144000"/>
  <p:embeddedFontLst>
    <p:embeddedFont>
      <p:font typeface="Cambria Math" panose="02040503050406030204" pitchFamily="18" charset="0"/>
      <p:regular r:id="rId44"/>
    </p:embeddedFont>
    <p:embeddedFont>
      <p:font typeface="Inria Sans" panose="020B0604020202020204" charset="0"/>
      <p:regular r:id="rId45"/>
      <p:bold r:id="rId46"/>
      <p:italic r:id="rId47"/>
      <p:boldItalic r:id="rId48"/>
    </p:embeddedFont>
    <p:embeddedFont>
      <p:font typeface="Inria Sans Light" panose="020B0604020202020204" charset="0"/>
      <p:regular r:id="rId49"/>
      <p:bold r:id="rId50"/>
      <p:italic r:id="rId51"/>
      <p:boldItalic r:id="rId52"/>
    </p:embeddedFont>
    <p:embeddedFont>
      <p:font typeface="Saira Semi Condensed" panose="020B0604020202020204" charset="0"/>
      <p:regular r:id="rId53"/>
      <p:bold r:id="rId54"/>
    </p:embeddedFont>
    <p:embeddedFont>
      <p:font typeface="Saira SemiCondensed Medium" panose="020B0604020202020204" charset="0"/>
      <p:regular r:id="rId55"/>
      <p:bold r:id="rId56"/>
    </p:embeddedFont>
    <p:embeddedFont>
      <p:font typeface="Titillium Web"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875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A4212E-3752-4A4E-9ED2-48B3F2B4B940}">
  <a:tblStyle styleId="{4DA4212E-3752-4A4E-9ED2-48B3F2B4B94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0315" autoAdjust="0"/>
  </p:normalViewPr>
  <p:slideViewPr>
    <p:cSldViewPr snapToGrid="0">
      <p:cViewPr varScale="1">
        <p:scale>
          <a:sx n="68" d="100"/>
          <a:sy n="68" d="100"/>
        </p:scale>
        <p:origin x="1446" y="54"/>
      </p:cViewPr>
      <p:guideLst/>
    </p:cSldViewPr>
  </p:slideViewPr>
  <p:outlineViewPr>
    <p:cViewPr>
      <p:scale>
        <a:sx n="33" d="100"/>
        <a:sy n="33" d="100"/>
      </p:scale>
      <p:origin x="0" y="-23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Saira Semi Condensed" panose="020B0604020202020204" charset="0"/>
              <a:ea typeface="+mn-ea"/>
              <a:cs typeface="Saira Semi Condensed" panose="020B0604020202020204" charset="0"/>
            </a:defRPr>
          </a:pPr>
          <a:endParaRPr lang="en-US"/>
        </a:p>
      </c:txPr>
    </c:title>
    <c:autoTitleDeleted val="0"/>
    <c:plotArea>
      <c:layout/>
      <c:barChart>
        <c:barDir val="bar"/>
        <c:grouping val="clustered"/>
        <c:varyColors val="0"/>
        <c:ser>
          <c:idx val="0"/>
          <c:order val="0"/>
          <c:tx>
            <c:strRef>
              <c:f>Sheet1!$B$1</c:f>
              <c:strCache>
                <c:ptCount val="1"/>
                <c:pt idx="0">
                  <c:v>Loss (less is 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Target</c:v>
                </c:pt>
                <c:pt idx="1">
                  <c:v>Binary</c:v>
                </c:pt>
                <c:pt idx="2">
                  <c:v>Hashing</c:v>
                </c:pt>
                <c:pt idx="3">
                  <c:v>Entity embeddings</c:v>
                </c:pt>
                <c:pt idx="4">
                  <c:v>One-hot (no data)</c:v>
                </c:pt>
              </c:strCache>
            </c:strRef>
          </c:cat>
          <c:val>
            <c:numRef>
              <c:f>Sheet1!$B$2:$B$6</c:f>
              <c:numCache>
                <c:formatCode>General</c:formatCode>
                <c:ptCount val="5"/>
                <c:pt idx="0">
                  <c:v>0.51580000000000004</c:v>
                </c:pt>
                <c:pt idx="1">
                  <c:v>0.83550000000000002</c:v>
                </c:pt>
                <c:pt idx="2">
                  <c:v>0.87260000000000004</c:v>
                </c:pt>
                <c:pt idx="3">
                  <c:v>1.0927</c:v>
                </c:pt>
              </c:numCache>
            </c:numRef>
          </c:val>
          <c:extLst>
            <c:ext xmlns:c16="http://schemas.microsoft.com/office/drawing/2014/chart" uri="{C3380CC4-5D6E-409C-BE32-E72D297353CC}">
              <c16:uniqueId val="{00000000-C390-4B7B-8214-41F60FCAB76A}"/>
            </c:ext>
          </c:extLst>
        </c:ser>
        <c:dLbls>
          <c:showLegendKey val="0"/>
          <c:showVal val="1"/>
          <c:showCatName val="0"/>
          <c:showSerName val="0"/>
          <c:showPercent val="0"/>
          <c:showBubbleSize val="0"/>
        </c:dLbls>
        <c:gapWidth val="150"/>
        <c:overlap val="-25"/>
        <c:axId val="540297448"/>
        <c:axId val="540298104"/>
      </c:barChart>
      <c:catAx>
        <c:axId val="540297448"/>
        <c:scaling>
          <c:orientation val="maxMin"/>
        </c:scaling>
        <c:delete val="0"/>
        <c:axPos val="l"/>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40298104"/>
        <c:crosses val="autoZero"/>
        <c:auto val="1"/>
        <c:lblAlgn val="ctr"/>
        <c:lblOffset val="100"/>
        <c:noMultiLvlLbl val="0"/>
      </c:catAx>
      <c:valAx>
        <c:axId val="540298104"/>
        <c:scaling>
          <c:orientation val="minMax"/>
        </c:scaling>
        <c:delete val="1"/>
        <c:axPos val="t"/>
        <c:numFmt formatCode="General" sourceLinked="1"/>
        <c:majorTickMark val="none"/>
        <c:minorTickMark val="none"/>
        <c:tickLblPos val="nextTo"/>
        <c:crossAx val="540297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dirty="0">
                <a:solidFill>
                  <a:schemeClr val="tx1"/>
                </a:solidFill>
              </a:rPr>
              <a:t>In principle, neural networks can compute any computable function, i.e., they can do everything a normal digital computer can</a:t>
            </a:r>
          </a:p>
          <a:p>
            <a:r>
              <a:rPr lang="en-GB" sz="1100" dirty="0">
                <a:solidFill>
                  <a:schemeClr val="tx1"/>
                </a:solidFill>
              </a:rPr>
              <a:t>Practical applications of neural networks often involve supervised learning.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GB" sz="1100" dirty="0">
                <a:solidFill>
                  <a:schemeClr val="tx1"/>
                </a:solidFill>
              </a:rPr>
              <a:t>Unsupervised learning is when we have no labelled data</a:t>
            </a:r>
          </a:p>
          <a:p>
            <a:r>
              <a:rPr lang="en-GB" sz="1100" dirty="0">
                <a:solidFill>
                  <a:schemeClr val="tx1"/>
                </a:solidFill>
              </a:rPr>
              <a:t>After a successful training episode, you can present input data alone to the neural network (that is, input data without the desired result), and it will compute an output value that approximates the target. </a:t>
            </a:r>
          </a:p>
          <a:p>
            <a:r>
              <a:rPr lang="en-GB" sz="1100" dirty="0">
                <a:solidFill>
                  <a:schemeClr val="tx1"/>
                </a:solidFill>
              </a:rPr>
              <a:t>This type of supervised learning with quantitative target values explored here is called "regression."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7527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1513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Layer types </a:t>
            </a:r>
          </a:p>
          <a:p>
            <a:pPr marL="171450" lvl="0" indent="-171450" algn="l" rtl="0">
              <a:spcBef>
                <a:spcPts val="0"/>
              </a:spcBef>
              <a:spcAft>
                <a:spcPts val="0"/>
              </a:spcAft>
            </a:pPr>
            <a:r>
              <a:rPr lang="en-GB" dirty="0"/>
              <a:t>Config of layers </a:t>
            </a:r>
          </a:p>
          <a:p>
            <a:pPr marL="171450" lvl="0" indent="-171450" algn="l" rtl="0">
              <a:spcBef>
                <a:spcPts val="0"/>
              </a:spcBef>
              <a:spcAft>
                <a:spcPts val="0"/>
              </a:spcAft>
            </a:pPr>
            <a:r>
              <a:rPr lang="en-GB" dirty="0" err="1"/>
              <a:t>Tensorflow</a:t>
            </a:r>
            <a:r>
              <a:rPr lang="en-GB" dirty="0"/>
              <a:t> quick glance</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endParaRPr lang="en-GB" dirty="0">
              <a:solidFill>
                <a:schemeClr val="tx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4779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dirty="0"/>
              <a:t>Layer types </a:t>
            </a:r>
          </a:p>
          <a:p>
            <a:pPr marL="171450" lvl="0" indent="-171450" algn="l" rtl="0">
              <a:spcBef>
                <a:spcPts val="0"/>
              </a:spcBef>
              <a:spcAft>
                <a:spcPts val="0"/>
              </a:spcAft>
            </a:pPr>
            <a:r>
              <a:rPr lang="en-GB" dirty="0"/>
              <a:t>Config of layers </a:t>
            </a:r>
          </a:p>
          <a:p>
            <a:pPr marL="171450" lvl="0" indent="-171450" algn="l" rtl="0">
              <a:spcBef>
                <a:spcPts val="0"/>
              </a:spcBef>
              <a:spcAft>
                <a:spcPts val="0"/>
              </a:spcAft>
            </a:pPr>
            <a:r>
              <a:rPr lang="en-GB" dirty="0" err="1"/>
              <a:t>Tensorflow</a:t>
            </a:r>
            <a:r>
              <a:rPr lang="en-GB" dirty="0"/>
              <a:t> quick glance</a:t>
            </a:r>
          </a:p>
        </p:txBody>
      </p:sp>
    </p:spTree>
    <p:extLst>
      <p:ext uri="{BB962C8B-B14F-4D97-AF65-F5344CB8AC3E}">
        <p14:creationId xmlns:p14="http://schemas.microsoft.com/office/powerpoint/2010/main" val="3443384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solidFill>
                  <a:schemeClr val="tx1"/>
                </a:solidFill>
              </a:rPr>
              <a:t>No hard rule for the number of neurons in each layer</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GB" dirty="0">
                <a:solidFill>
                  <a:schemeClr val="tx1"/>
                </a:solidFill>
              </a:rPr>
              <a:t>input: input data dimensionality</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GB" dirty="0">
                <a:solidFill>
                  <a:schemeClr val="tx1"/>
                </a:solidFill>
              </a:rPr>
              <a:t>Hidden: here we use 40 </a:t>
            </a:r>
            <a:r>
              <a:rPr lang="en-GB">
                <a:solidFill>
                  <a:schemeClr val="tx1"/>
                </a:solidFill>
              </a:rPr>
              <a:t>– 20</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GB">
                <a:solidFill>
                  <a:schemeClr val="tx1"/>
                </a:solidFill>
              </a:rPr>
              <a:t>Output: depends on the model, here it is a regression =&gt; 1</a:t>
            </a:r>
            <a:endParaRPr lang="en-GB" dirty="0"/>
          </a:p>
        </p:txBody>
      </p:sp>
    </p:spTree>
    <p:extLst>
      <p:ext uri="{BB962C8B-B14F-4D97-AF65-F5344CB8AC3E}">
        <p14:creationId xmlns:p14="http://schemas.microsoft.com/office/powerpoint/2010/main" val="3622442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dirty="0"/>
              <a:t>Possible types of hyperparameters</a:t>
            </a:r>
          </a:p>
          <a:p>
            <a:r>
              <a:rPr lang="en-GB" sz="1100" dirty="0"/>
              <a:t>varying upper and lower bounds, e.g. layer count and neuron count; </a:t>
            </a:r>
          </a:p>
          <a:p>
            <a:r>
              <a:rPr lang="en-GB" sz="1100" dirty="0"/>
              <a:t>positive or negative; </a:t>
            </a:r>
          </a:p>
          <a:p>
            <a:r>
              <a:rPr lang="en-GB" sz="1100" dirty="0"/>
              <a:t>integer or floating-point numbers, e.g. epoch count and regularizer values; </a:t>
            </a:r>
          </a:p>
          <a:p>
            <a:r>
              <a:rPr lang="en-GB" sz="1100" dirty="0"/>
              <a:t>categorical, such as the name of the optimizer function. </a:t>
            </a:r>
          </a:p>
          <a:p>
            <a:pPr marL="171450" lvl="0" indent="-171450" algn="l" rtl="0">
              <a:spcBef>
                <a:spcPts val="0"/>
              </a:spcBef>
              <a:spcAft>
                <a:spcPts val="0"/>
              </a:spcAft>
            </a:pPr>
            <a:endParaRPr lang="en-GB" dirty="0"/>
          </a:p>
          <a:p>
            <a:pPr marL="171450" lvl="0" indent="-171450" algn="l" rtl="0">
              <a:spcBef>
                <a:spcPts val="0"/>
              </a:spcBef>
              <a:spcAft>
                <a:spcPts val="0"/>
              </a:spcAft>
            </a:pPr>
            <a:r>
              <a:rPr lang="en-GB" dirty="0"/>
              <a:t>+ Our categorical encoding methods have, for example:</a:t>
            </a:r>
          </a:p>
          <a:p>
            <a:pPr marL="628650" lvl="1" indent="-171450" algn="l" rtl="0">
              <a:spcBef>
                <a:spcPts val="0"/>
              </a:spcBef>
              <a:spcAft>
                <a:spcPts val="0"/>
              </a:spcAft>
            </a:pPr>
            <a:r>
              <a:rPr lang="en-GB" dirty="0"/>
              <a:t>Smooth mean weigh – int</a:t>
            </a:r>
          </a:p>
          <a:p>
            <a:pPr marL="628650" lvl="1" indent="-171450" algn="l" rtl="0">
              <a:spcBef>
                <a:spcPts val="0"/>
              </a:spcBef>
              <a:spcAft>
                <a:spcPts val="0"/>
              </a:spcAft>
            </a:pPr>
            <a:r>
              <a:rPr lang="en-GB" dirty="0"/>
              <a:t>Hashing function – method</a:t>
            </a:r>
          </a:p>
          <a:p>
            <a:pPr marL="628650" lvl="1" indent="-171450" algn="l" rtl="0">
              <a:spcBef>
                <a:spcPts val="0"/>
              </a:spcBef>
              <a:spcAft>
                <a:spcPts val="0"/>
              </a:spcAft>
            </a:pPr>
            <a:r>
              <a:rPr lang="en-GB" dirty="0"/>
              <a:t>Embedding size - int</a:t>
            </a:r>
          </a:p>
        </p:txBody>
      </p:sp>
    </p:spTree>
    <p:extLst>
      <p:ext uri="{BB962C8B-B14F-4D97-AF65-F5344CB8AC3E}">
        <p14:creationId xmlns:p14="http://schemas.microsoft.com/office/powerpoint/2010/main" val="3026625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dirty="0"/>
              <a:t>The activation function is of critical importance </a:t>
            </a:r>
          </a:p>
          <a:p>
            <a:pPr marL="171450" lvl="0" indent="-171450" algn="l" rtl="0">
              <a:spcBef>
                <a:spcPts val="0"/>
              </a:spcBef>
              <a:spcAft>
                <a:spcPts val="0"/>
              </a:spcAft>
            </a:pPr>
            <a:r>
              <a:rPr lang="en-GB" dirty="0"/>
              <a:t>Otherwise it is just linear transformation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GB" sz="1100" dirty="0"/>
              <a:t>The units (neurons) in neural networks transform their net input by using a scalar-to-scalar function referred to as an "activation function". For our model two activation functions are used: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GB" dirty="0"/>
              <a:t>RELU: This function is linear for inputs less than 0. This property makes it ideal for gradient-based optimization models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GB" dirty="0"/>
              <a:t>LINEAR: If a unit does not transform its net input, it is said to have an "identity" or "linear" activation function.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GB" dirty="0"/>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GB" sz="1100" dirty="0"/>
          </a:p>
          <a:p>
            <a:pPr marL="171450" lvl="0" indent="-171450" algn="l" rtl="0">
              <a:spcBef>
                <a:spcPts val="0"/>
              </a:spcBef>
              <a:spcAft>
                <a:spcPts val="0"/>
              </a:spcAft>
            </a:pPr>
            <a:endParaRPr lang="en-GB" dirty="0"/>
          </a:p>
        </p:txBody>
      </p:sp>
    </p:spTree>
    <p:extLst>
      <p:ext uri="{BB962C8B-B14F-4D97-AF65-F5344CB8AC3E}">
        <p14:creationId xmlns:p14="http://schemas.microsoft.com/office/powerpoint/2010/main" val="2647579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dirty="0"/>
              <a:t>Definition of loss </a:t>
            </a:r>
          </a:p>
          <a:p>
            <a:pPr marL="171450" lvl="0" indent="-171450" algn="l" rtl="0">
              <a:spcBef>
                <a:spcPts val="0"/>
              </a:spcBef>
              <a:spcAft>
                <a:spcPts val="0"/>
              </a:spcAft>
            </a:pPr>
            <a:r>
              <a:rPr lang="en-GB" dirty="0"/>
              <a:t>Our method of measuring network performance </a:t>
            </a:r>
          </a:p>
          <a:p>
            <a:pPr marL="171450" lvl="0" indent="-171450" algn="l" rtl="0">
              <a:spcBef>
                <a:spcPts val="0"/>
              </a:spcBef>
              <a:spcAft>
                <a:spcPts val="0"/>
              </a:spcAft>
            </a:pPr>
            <a:r>
              <a:rPr lang="en-GB" dirty="0"/>
              <a:t>Data -&gt; encode categorical data -&gt; feed data into model -&gt; evaluate -&gt; </a:t>
            </a:r>
            <a:r>
              <a:rPr lang="en-GB" b="1" dirty="0"/>
              <a:t>Score (loss)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RMSE</a:t>
            </a:r>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root-mean-square error</a:t>
            </a:r>
            <a:r>
              <a:rPr lang="en-US" sz="1100" b="0" i="0" u="none" strike="noStrike" cap="none" dirty="0">
                <a:solidFill>
                  <a:srgbClr val="000000"/>
                </a:solidFill>
                <a:effectLst/>
                <a:latin typeface="Arial"/>
                <a:ea typeface="Arial"/>
                <a:cs typeface="Arial"/>
                <a:sym typeface="Arial"/>
              </a:rPr>
              <a:t> </a:t>
            </a:r>
            <a:endParaRPr lang="en-GB" dirty="0"/>
          </a:p>
          <a:p>
            <a:pPr marL="0" lvl="0" indent="0" algn="l" rtl="0">
              <a:spcBef>
                <a:spcPts val="0"/>
              </a:spcBef>
              <a:spcAft>
                <a:spcPts val="0"/>
              </a:spcAft>
              <a:buNone/>
            </a:pPr>
            <a:endParaRPr lang="en-GB" b="1" dirty="0"/>
          </a:p>
        </p:txBody>
      </p:sp>
    </p:spTree>
    <p:extLst>
      <p:ext uri="{BB962C8B-B14F-4D97-AF65-F5344CB8AC3E}">
        <p14:creationId xmlns:p14="http://schemas.microsoft.com/office/powerpoint/2010/main" val="1082995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GB" b="1" dirty="0"/>
          </a:p>
        </p:txBody>
      </p:sp>
    </p:spTree>
    <p:extLst>
      <p:ext uri="{BB962C8B-B14F-4D97-AF65-F5344CB8AC3E}">
        <p14:creationId xmlns:p14="http://schemas.microsoft.com/office/powerpoint/2010/main" val="124483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53538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Define one-hot encoder and jump to demo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GB" b="1" dirty="0"/>
          </a:p>
        </p:txBody>
      </p:sp>
    </p:spTree>
    <p:extLst>
      <p:ext uri="{BB962C8B-B14F-4D97-AF65-F5344CB8AC3E}">
        <p14:creationId xmlns:p14="http://schemas.microsoft.com/office/powerpoint/2010/main" val="730193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 Define target encoder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48549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Encoding explanation</a:t>
            </a:r>
          </a:p>
          <a:p>
            <a:pPr marL="171450" lvl="0" indent="-171450" algn="l" rtl="0">
              <a:spcBef>
                <a:spcPts val="0"/>
              </a:spcBef>
              <a:spcAft>
                <a:spcPts val="0"/>
              </a:spcAft>
            </a:pPr>
            <a:r>
              <a:rPr lang="en-US" dirty="0"/>
              <a:t>Emphasize grouping by unique feature value </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Formula breakdown </a:t>
            </a:r>
          </a:p>
          <a:p>
            <a:pPr marL="171450" lvl="0" indent="-171450" algn="l" rtl="0">
              <a:spcBef>
                <a:spcPts val="0"/>
              </a:spcBef>
              <a:spcAft>
                <a:spcPts val="0"/>
              </a:spcAft>
            </a:pPr>
            <a:r>
              <a:rPr lang="en-US" dirty="0"/>
              <a:t>jump to code demo</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Define the binary encoder </a:t>
            </a:r>
            <a:endParaRPr dirty="0"/>
          </a:p>
        </p:txBody>
      </p:sp>
    </p:spTree>
    <p:extLst>
      <p:ext uri="{BB962C8B-B14F-4D97-AF65-F5344CB8AC3E}">
        <p14:creationId xmlns:p14="http://schemas.microsoft.com/office/powerpoint/2010/main" val="1768701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Explain the process </a:t>
            </a:r>
            <a:endParaRPr dirty="0"/>
          </a:p>
        </p:txBody>
      </p:sp>
    </p:spTree>
    <p:extLst>
      <p:ext uri="{BB962C8B-B14F-4D97-AF65-F5344CB8AC3E}">
        <p14:creationId xmlns:p14="http://schemas.microsoft.com/office/powerpoint/2010/main" val="2228314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again</a:t>
            </a:r>
          </a:p>
          <a:p>
            <a:r>
              <a:rPr lang="en-US" dirty="0"/>
              <a:t>Mention the moderate increase in dimensionality </a:t>
            </a:r>
          </a:p>
          <a:p>
            <a:r>
              <a:rPr lang="en-US" dirty="0"/>
              <a:t>As compared to one-hot</a:t>
            </a:r>
            <a:endParaRPr lang="en-GB" dirty="0"/>
          </a:p>
        </p:txBody>
      </p:sp>
    </p:spTree>
    <p:extLst>
      <p:ext uri="{BB962C8B-B14F-4D97-AF65-F5344CB8AC3E}">
        <p14:creationId xmlns:p14="http://schemas.microsoft.com/office/powerpoint/2010/main" val="1731935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Define hashing encoder </a:t>
            </a:r>
            <a:endParaRPr dirty="0"/>
          </a:p>
        </p:txBody>
      </p:sp>
    </p:spTree>
    <p:extLst>
      <p:ext uri="{BB962C8B-B14F-4D97-AF65-F5344CB8AC3E}">
        <p14:creationId xmlns:p14="http://schemas.microsoft.com/office/powerpoint/2010/main" val="2872632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Process walkthrough </a:t>
            </a:r>
            <a:endParaRPr dirty="0"/>
          </a:p>
        </p:txBody>
      </p:sp>
    </p:spTree>
    <p:extLst>
      <p:ext uri="{BB962C8B-B14F-4D97-AF65-F5344CB8AC3E}">
        <p14:creationId xmlns:p14="http://schemas.microsoft.com/office/powerpoint/2010/main" val="324500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038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dirty="0"/>
              <a:t>demo</a:t>
            </a:r>
            <a:endParaRPr lang="en-GB" b="1" dirty="0"/>
          </a:p>
        </p:txBody>
      </p:sp>
    </p:spTree>
    <p:extLst>
      <p:ext uri="{BB962C8B-B14F-4D97-AF65-F5344CB8AC3E}">
        <p14:creationId xmlns:p14="http://schemas.microsoft.com/office/powerpoint/2010/main" val="3173482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Define entity embeddings </a:t>
            </a:r>
          </a:p>
          <a:p>
            <a:pPr marL="171450" lvl="0" indent="-171450" algn="l" rtl="0">
              <a:spcBef>
                <a:spcPts val="0"/>
              </a:spcBef>
              <a:spcAft>
                <a:spcPts val="0"/>
              </a:spcAft>
            </a:pPr>
            <a:r>
              <a:rPr lang="en-US" dirty="0"/>
              <a:t>Mention NLP and word representation in NLP models </a:t>
            </a:r>
            <a:endParaRPr dirty="0"/>
          </a:p>
        </p:txBody>
      </p:sp>
    </p:spTree>
    <p:extLst>
      <p:ext uri="{BB962C8B-B14F-4D97-AF65-F5344CB8AC3E}">
        <p14:creationId xmlns:p14="http://schemas.microsoft.com/office/powerpoint/2010/main" val="3961562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Process walkthrough </a:t>
            </a:r>
          </a:p>
          <a:p>
            <a:pPr marL="171450" lvl="0" indent="-171450" algn="l" rtl="0">
              <a:spcBef>
                <a:spcPts val="0"/>
              </a:spcBef>
              <a:spcAft>
                <a:spcPts val="0"/>
              </a:spcAft>
            </a:pPr>
            <a:r>
              <a:rPr lang="en-US" dirty="0"/>
              <a:t>85024 because of the train/</a:t>
            </a:r>
            <a:r>
              <a:rPr lang="en-US" dirty="0" err="1"/>
              <a:t>val</a:t>
            </a:r>
            <a:r>
              <a:rPr lang="en-US" dirty="0"/>
              <a:t>/test split</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888123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779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Further explanation with the impact feature </a:t>
            </a:r>
            <a:endParaRPr dirty="0"/>
          </a:p>
        </p:txBody>
      </p:sp>
    </p:spTree>
    <p:extLst>
      <p:ext uri="{BB962C8B-B14F-4D97-AF65-F5344CB8AC3E}">
        <p14:creationId xmlns:p14="http://schemas.microsoft.com/office/powerpoint/2010/main" val="4042014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7744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Final comparative analysis</a:t>
            </a:r>
          </a:p>
          <a:p>
            <a:pPr marL="171450" lvl="0" indent="-171450" algn="l" rtl="0">
              <a:spcBef>
                <a:spcPts val="0"/>
              </a:spcBef>
              <a:spcAft>
                <a:spcPts val="0"/>
              </a:spcAft>
            </a:pPr>
            <a:r>
              <a:rPr lang="en-US" dirty="0"/>
              <a:t>Ordered by loss, ascending</a:t>
            </a:r>
          </a:p>
          <a:p>
            <a:pPr marL="171450" lvl="0" indent="-171450" algn="l" rtl="0">
              <a:spcBef>
                <a:spcPts val="0"/>
              </a:spcBef>
              <a:spcAft>
                <a:spcPts val="0"/>
              </a:spcAft>
            </a:pPr>
            <a:r>
              <a:rPr lang="en-US" dirty="0"/>
              <a:t>Best is target </a:t>
            </a:r>
          </a:p>
          <a:p>
            <a:pPr marL="171450" lvl="0" indent="-171450" algn="l" rtl="0">
              <a:spcBef>
                <a:spcPts val="0"/>
              </a:spcBef>
              <a:spcAft>
                <a:spcPts val="0"/>
              </a:spcAft>
            </a:pPr>
            <a:r>
              <a:rPr lang="en-US" dirty="0"/>
              <a:t>BUT for this dataset!</a:t>
            </a:r>
          </a:p>
          <a:p>
            <a:pPr marL="171450" lvl="0" indent="-171450" algn="l" rtl="0">
              <a:spcBef>
                <a:spcPts val="0"/>
              </a:spcBef>
              <a:spcAft>
                <a:spcPts val="0"/>
              </a:spcAft>
            </a:pPr>
            <a:r>
              <a:rPr lang="en-US" dirty="0"/>
              <a:t>Therefore categorical encoding is</a:t>
            </a:r>
          </a:p>
          <a:p>
            <a:pPr marL="628650" lvl="1" indent="-171450" algn="l" rtl="0">
              <a:spcBef>
                <a:spcPts val="0"/>
              </a:spcBef>
              <a:spcAft>
                <a:spcPts val="0"/>
              </a:spcAft>
            </a:pPr>
            <a:r>
              <a:rPr lang="en-US" dirty="0"/>
              <a:t>Dataset-agnostic </a:t>
            </a:r>
          </a:p>
          <a:p>
            <a:pPr marL="628650" lvl="1" indent="-171450" algn="l" rtl="0">
              <a:spcBef>
                <a:spcPts val="0"/>
              </a:spcBef>
              <a:spcAft>
                <a:spcPts val="0"/>
              </a:spcAft>
            </a:pPr>
            <a:r>
              <a:rPr lang="en-US" dirty="0"/>
              <a:t>One encoder will never produce identical results over two diff datasets</a:t>
            </a:r>
          </a:p>
        </p:txBody>
      </p:sp>
    </p:spTree>
    <p:extLst>
      <p:ext uri="{BB962C8B-B14F-4D97-AF65-F5344CB8AC3E}">
        <p14:creationId xmlns:p14="http://schemas.microsoft.com/office/powerpoint/2010/main" val="2810144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WINNER: Target encoder </a:t>
            </a:r>
          </a:p>
          <a:p>
            <a:pPr marL="171450" lvl="0" indent="-171450" algn="l" rtl="0">
              <a:spcBef>
                <a:spcPts val="0"/>
              </a:spcBef>
              <a:spcAft>
                <a:spcPts val="0"/>
              </a:spcAft>
            </a:pPr>
            <a:r>
              <a:rPr lang="en-US" dirty="0"/>
              <a:t>Mention what is a good and what is a bad loss </a:t>
            </a:r>
          </a:p>
          <a:p>
            <a:pPr marL="171450" lvl="0" indent="-171450" algn="l" rtl="0">
              <a:spcBef>
                <a:spcPts val="0"/>
              </a:spcBef>
              <a:spcAft>
                <a:spcPts val="0"/>
              </a:spcAft>
            </a:pPr>
            <a:r>
              <a:rPr lang="en-US" dirty="0"/>
              <a:t>No firm range, depends on data</a:t>
            </a:r>
          </a:p>
          <a:p>
            <a:pPr marL="171450" lvl="0" indent="-171450" algn="l" rtl="0">
              <a:spcBef>
                <a:spcPts val="0"/>
              </a:spcBef>
              <a:spcAft>
                <a:spcPts val="0"/>
              </a:spcAft>
            </a:pPr>
            <a:r>
              <a:rPr lang="en-US" dirty="0"/>
              <a:t>If we are sure of the model and the encoding, we can say the problem is highly nonlinear</a:t>
            </a:r>
          </a:p>
          <a:p>
            <a:pPr marL="628650" lvl="1" indent="-171450" algn="l" rtl="0">
              <a:spcBef>
                <a:spcPts val="0"/>
              </a:spcBef>
              <a:spcAft>
                <a:spcPts val="0"/>
              </a:spcAft>
            </a:pPr>
            <a:r>
              <a:rPr lang="en-US" dirty="0"/>
              <a:t>Hence relatively higher but acceptable loss (0.5)</a:t>
            </a:r>
          </a:p>
          <a:p>
            <a:pPr marL="171450" lvl="0" indent="-171450" algn="l" rtl="0">
              <a:spcBef>
                <a:spcPts val="0"/>
              </a:spcBef>
              <a:spcAft>
                <a:spcPts val="0"/>
              </a:spcAft>
            </a:pPr>
            <a:r>
              <a:rPr lang="en-US" dirty="0"/>
              <a:t>Mention other methods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463391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GB" b="1" dirty="0"/>
          </a:p>
        </p:txBody>
      </p:sp>
    </p:spTree>
    <p:extLst>
      <p:ext uri="{BB962C8B-B14F-4D97-AF65-F5344CB8AC3E}">
        <p14:creationId xmlns:p14="http://schemas.microsoft.com/office/powerpoint/2010/main" val="168241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Two sources I recommend</a:t>
            </a:r>
          </a:p>
          <a:p>
            <a:pPr marL="171450" lvl="0" indent="-171450" algn="l" rtl="0">
              <a:spcBef>
                <a:spcPts val="0"/>
              </a:spcBef>
              <a:spcAft>
                <a:spcPts val="0"/>
              </a:spcAft>
            </a:pPr>
            <a:r>
              <a:rPr lang="en-US" dirty="0"/>
              <a:t>That helped a lot </a:t>
            </a:r>
          </a:p>
          <a:p>
            <a:pPr marL="171450" lvl="0" indent="-171450" algn="l" rtl="0">
              <a:spcBef>
                <a:spcPts val="0"/>
              </a:spcBef>
              <a:spcAft>
                <a:spcPts val="0"/>
              </a:spcAft>
            </a:pPr>
            <a:r>
              <a:rPr lang="en-US" dirty="0"/>
              <a:t>Entity embeddings is a bit different </a:t>
            </a:r>
            <a:r>
              <a:rPr lang="en-US" dirty="0">
                <a:sym typeface="Wingdings" panose="05000000000000000000" pitchFamily="2" charset="2"/>
              </a:rPr>
              <a:t></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Explain tabular data</a:t>
            </a:r>
          </a:p>
          <a:p>
            <a:pPr marL="171450" lvl="0" indent="-171450" algn="l" rtl="0">
              <a:spcBef>
                <a:spcPts val="0"/>
              </a:spcBef>
              <a:spcAft>
                <a:spcPts val="0"/>
              </a:spcAft>
            </a:pPr>
            <a:r>
              <a:rPr lang="en-US" dirty="0"/>
              <a:t>Difference between numeric and categorical features </a:t>
            </a:r>
          </a:p>
          <a:p>
            <a:pPr marL="171450" lvl="0" indent="-171450" algn="l" rtl="0">
              <a:spcBef>
                <a:spcPts val="0"/>
              </a:spcBef>
              <a:spcAft>
                <a:spcPts val="0"/>
              </a:spcAft>
            </a:pPr>
            <a:r>
              <a:rPr lang="en-US" dirty="0"/>
              <a:t>mention bool</a:t>
            </a:r>
          </a:p>
          <a:p>
            <a:pPr marL="171450" lvl="0" indent="-171450" algn="l" rtl="0">
              <a:spcBef>
                <a:spcPts val="0"/>
              </a:spcBef>
              <a:spcAft>
                <a:spcPts val="0"/>
              </a:spcAft>
            </a:pPr>
            <a:r>
              <a:rPr lang="en-US" dirty="0"/>
              <a:t>the concept of dimensionality 3x4</a:t>
            </a:r>
            <a:endParaRPr dirty="0"/>
          </a:p>
        </p:txBody>
      </p:sp>
    </p:spTree>
    <p:extLst>
      <p:ext uri="{BB962C8B-B14F-4D97-AF65-F5344CB8AC3E}">
        <p14:creationId xmlns:p14="http://schemas.microsoft.com/office/powerpoint/2010/main" val="221440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 challenge is to convert our data or </a:t>
            </a:r>
          </a:p>
          <a:p>
            <a:pPr marL="171450" lvl="0" indent="-171450" algn="l" rtl="0">
              <a:spcBef>
                <a:spcPts val="0"/>
              </a:spcBef>
              <a:spcAft>
                <a:spcPts val="0"/>
              </a:spcAft>
            </a:pPr>
            <a:r>
              <a:rPr lang="en-US" dirty="0"/>
              <a:t>Statistically represent the categorical features in a way that is comprehensible for the ANN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05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618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non-exhaustive list of basic ANN terminology</a:t>
            </a:r>
          </a:p>
          <a:p>
            <a:pPr marL="171450" lvl="0" indent="-171450" algn="l" rtl="0">
              <a:spcBef>
                <a:spcPts val="0"/>
              </a:spcBef>
              <a:spcAft>
                <a:spcPts val="0"/>
              </a:spcAft>
            </a:pPr>
            <a:r>
              <a:rPr lang="en-US" dirty="0"/>
              <a:t>Important for this context </a:t>
            </a:r>
          </a:p>
          <a:p>
            <a:pPr marL="171450" lvl="0" indent="-171450" algn="l" rtl="0">
              <a:spcBef>
                <a:spcPts val="0"/>
              </a:spcBef>
              <a:spcAft>
                <a:spcPts val="0"/>
              </a:spcAft>
            </a:pPr>
            <a:r>
              <a:rPr lang="en-US" dirty="0"/>
              <a:t>so we can explore the methods</a:t>
            </a:r>
            <a:endParaRPr dirty="0"/>
          </a:p>
        </p:txBody>
      </p:sp>
    </p:spTree>
    <p:extLst>
      <p:ext uri="{BB962C8B-B14F-4D97-AF65-F5344CB8AC3E}">
        <p14:creationId xmlns:p14="http://schemas.microsoft.com/office/powerpoint/2010/main" val="8826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image" Target="../media/image7.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hyperlink" Target="https://towardsdatascience.com/all-about-categorical-variable-encoding-305f3361fd02"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l.azure.com/"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studio.azureml.n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tats.idre.ucla.edu/spss/faq/coding-systems-for-categorical-variables-in-regression-analysis/"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hyperlink" Target="https://colab.research.google.com/drive/1PEKLsteEFZMyaIx8N1dNuLR2zcWLdUP7#scrollTo=A7eQNxJgRolD&amp;uniqifier=1" TargetMode="External"/><Relationship Id="rId4" Type="http://schemas.openxmlformats.org/officeDocument/2006/relationships/hyperlink" Target="https://towardsdatascience.com/all-about-categorical-variable-encoding-305f3361fd02"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4" y="1760267"/>
            <a:ext cx="7203117" cy="139135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400" dirty="0"/>
              <a:t>CATEGORICAL DATA ENCODING FOR REGRESSION MODELS</a:t>
            </a:r>
            <a:endParaRPr sz="44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PREDICTION</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GB" sz="2800" dirty="0">
                <a:solidFill>
                  <a:schemeClr val="tx1"/>
                </a:solidFill>
              </a:rPr>
              <a:t>A practical application of neural networks often involves regression</a:t>
            </a:r>
          </a:p>
          <a:p>
            <a:r>
              <a:rPr lang="en-GB" sz="2800" dirty="0">
                <a:solidFill>
                  <a:schemeClr val="tx1"/>
                </a:solidFill>
              </a:rPr>
              <a:t>Predicting quantitative target values explored here is called "regression" </a:t>
            </a:r>
          </a:p>
          <a:p>
            <a:r>
              <a:rPr lang="en-GB" sz="2800" dirty="0">
                <a:solidFill>
                  <a:schemeClr val="tx1"/>
                </a:solidFill>
              </a:rPr>
              <a:t>Regression is a type of supervised learning</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22712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CARDINALITY</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8" name="Google Shape;235;p16">
            <a:extLst>
              <a:ext uri="{FF2B5EF4-FFF2-40B4-BE49-F238E27FC236}">
                <a16:creationId xmlns:a16="http://schemas.microsoft.com/office/drawing/2014/main" id="{8CB754E0-7BB6-4378-9C32-3AEA9964CFAC}"/>
              </a:ext>
            </a:extLst>
          </p:cNvPr>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lgn="ctr">
              <a:spcAft>
                <a:spcPts val="600"/>
              </a:spcAft>
              <a:buNone/>
            </a:pPr>
            <a:r>
              <a:rPr lang="en-GB" sz="2800" dirty="0">
                <a:solidFill>
                  <a:schemeClr val="tx1"/>
                </a:solidFill>
              </a:rPr>
              <a:t>[…] the cardinality of a set is a measure of the number of elements of the set […]</a:t>
            </a:r>
          </a:p>
          <a:p>
            <a:pPr marL="0" lvl="0" indent="0" algn="ctr">
              <a:spcAft>
                <a:spcPts val="600"/>
              </a:spcAft>
              <a:buNone/>
            </a:pPr>
            <a:endParaRPr sz="2800" dirty="0">
              <a:solidFill>
                <a:schemeClr val="tx1"/>
              </a:solidFill>
            </a:endParaRPr>
          </a:p>
        </p:txBody>
      </p:sp>
    </p:spTree>
    <p:extLst>
      <p:ext uri="{BB962C8B-B14F-4D97-AF65-F5344CB8AC3E}">
        <p14:creationId xmlns:p14="http://schemas.microsoft.com/office/powerpoint/2010/main" val="307064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TYPES OF LAYERS</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368300"/>
            <a:r>
              <a:rPr lang="en-GB" dirty="0">
                <a:solidFill>
                  <a:schemeClr val="tx1"/>
                </a:solidFill>
              </a:rPr>
              <a:t>Every neural network has three types of layers:</a:t>
            </a:r>
          </a:p>
          <a:p>
            <a:pPr marL="825500" lvl="1"/>
            <a:r>
              <a:rPr lang="en-GB" dirty="0">
                <a:solidFill>
                  <a:schemeClr val="tx1"/>
                </a:solidFill>
              </a:rPr>
              <a:t>Input</a:t>
            </a:r>
          </a:p>
          <a:p>
            <a:pPr marL="825500" lvl="1"/>
            <a:r>
              <a:rPr lang="en-GB" dirty="0">
                <a:solidFill>
                  <a:schemeClr val="tx1"/>
                </a:solidFill>
              </a:rPr>
              <a:t>Hidden</a:t>
            </a:r>
          </a:p>
          <a:p>
            <a:pPr marL="825500" lvl="1"/>
            <a:r>
              <a:rPr lang="en-GB" dirty="0">
                <a:solidFill>
                  <a:schemeClr val="tx1"/>
                </a:solidFill>
              </a:rPr>
              <a:t>Output</a:t>
            </a:r>
          </a:p>
          <a:p>
            <a:endParaRPr lang="en-GB" dirty="0">
              <a:solidFill>
                <a:schemeClr val="tx1"/>
              </a:solidFill>
            </a:endParaRPr>
          </a:p>
          <a:p>
            <a:r>
              <a:rPr lang="en-GB" dirty="0">
                <a:solidFill>
                  <a:schemeClr val="tx1"/>
                </a:solidFill>
              </a:rPr>
              <a:t>Typically two hidden layers can approximate the target value with relatively acceptable loss</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73558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TYPES OF LAYERS</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GB" sz="2800" dirty="0">
                <a:solidFill>
                  <a:schemeClr val="tx1"/>
                </a:solidFill>
                <a:hlinkClick r:id="rId3"/>
              </a:rPr>
              <a:t>quick demo with TF Playground</a:t>
            </a:r>
            <a:endParaRPr lang="en-GB" sz="2800" dirty="0">
              <a:solidFill>
                <a:schemeClr val="tx1"/>
              </a:solidFill>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0955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NUMBER OF NEURONS</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GB" sz="2800" dirty="0"/>
              <a:t>Input layer = feature count</a:t>
            </a:r>
          </a:p>
          <a:p>
            <a:r>
              <a:rPr lang="en-GB" sz="2800" dirty="0"/>
              <a:t>Hidden layer(s) = hyperparameter</a:t>
            </a:r>
          </a:p>
          <a:p>
            <a:r>
              <a:rPr lang="en-GB" sz="2800" dirty="0"/>
              <a:t>Output = 1 (regression)</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61700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HYPERPARAMETERS</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GB" sz="2800" dirty="0"/>
              <a:t>varying upper and lower bounds</a:t>
            </a:r>
          </a:p>
          <a:p>
            <a:r>
              <a:rPr lang="en-GB" sz="2800" dirty="0"/>
              <a:t>positive or negative</a:t>
            </a:r>
          </a:p>
          <a:p>
            <a:r>
              <a:rPr lang="en-GB" sz="2800" dirty="0"/>
              <a:t>integer or floating-point numbers</a:t>
            </a:r>
          </a:p>
          <a:p>
            <a:r>
              <a:rPr lang="en-GB" sz="2800" dirty="0"/>
              <a:t>categorical</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17729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ACTIVATION FUNCTION</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GB" sz="2800" dirty="0" err="1"/>
              <a:t>ReLU</a:t>
            </a:r>
            <a:endParaRPr lang="en-GB" sz="2800" dirty="0"/>
          </a:p>
          <a:p>
            <a:pPr lvl="1"/>
            <a:r>
              <a:rPr lang="en-GB" sz="2800" dirty="0"/>
              <a:t>(𝑧)=𝑚𝑎𝑥(0,𝑧)</a:t>
            </a:r>
          </a:p>
          <a:p>
            <a:r>
              <a:rPr lang="en-GB" sz="2800" dirty="0"/>
              <a:t>Linear</a:t>
            </a:r>
          </a:p>
          <a:p>
            <a:pPr lvl="1"/>
            <a:r>
              <a:rPr lang="en-GB" sz="2800" dirty="0"/>
              <a:t>𝑔(𝑧) = 𝑔(𝑧)</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07973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LOSS</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GB" sz="2800" dirty="0"/>
              <a:t>Error functions is what we refer to as “loss”</a:t>
            </a:r>
          </a:p>
          <a:p>
            <a:r>
              <a:rPr lang="en-GB" sz="2800" dirty="0"/>
              <a:t>Sum of the case-wise error functions for all the cases in a data set</a:t>
            </a:r>
          </a:p>
          <a:p>
            <a:r>
              <a:rPr lang="en-GB" sz="2800" dirty="0"/>
              <a:t>Regression models rely heavily on the RMSE metric to gauge their performance. </a:t>
            </a:r>
            <a:endParaRPr lang="en-GB" sz="2000"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96550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LOSS</a:t>
            </a:r>
            <a:endParaRPr dirty="0"/>
          </a:p>
        </p:txBody>
      </p:sp>
      <p:sp>
        <p:nvSpPr>
          <p:cNvPr id="242" name="Google Shape;242;p17"/>
          <p:cNvSpPr txBox="1">
            <a:spLocks noGrp="1"/>
          </p:cNvSpPr>
          <p:nvPr>
            <p:ph type="body" idx="1"/>
          </p:nvPr>
        </p:nvSpPr>
        <p:spPr>
          <a:xfrm>
            <a:off x="4972050" y="1430148"/>
            <a:ext cx="2964200" cy="3033900"/>
          </a:xfrm>
          <a:prstGeom prst="rect">
            <a:avLst/>
          </a:prstGeom>
        </p:spPr>
        <p:txBody>
          <a:bodyPr spcFirstLastPara="1" wrap="square" lIns="0" tIns="0" rIns="0" bIns="0" anchor="t" anchorCtr="0">
            <a:noAutofit/>
          </a:bodyPr>
          <a:lstStyle/>
          <a:p>
            <a:r>
              <a:rPr lang="en-US" sz="2800" dirty="0">
                <a:solidFill>
                  <a:schemeClr val="tx1"/>
                </a:solidFill>
              </a:rPr>
              <a:t>The difference between actual and predicted values</a:t>
            </a:r>
            <a:endParaRPr lang="en-GB" sz="2800" dirty="0">
              <a:solidFill>
                <a:schemeClr val="tx1"/>
              </a:solidFill>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1026" name="Picture 2">
            <a:extLst>
              <a:ext uri="{FF2B5EF4-FFF2-40B4-BE49-F238E27FC236}">
                <a16:creationId xmlns:a16="http://schemas.microsoft.com/office/drawing/2014/main" id="{B9237853-9756-4395-B58D-F88F32B47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750" y="1384998"/>
            <a:ext cx="345757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07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ENCODING METHODS</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dirty="0"/>
              <a:t>A curated selection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4800" b="1" dirty="0">
                <a:solidFill>
                  <a:schemeClr val="dk1"/>
                </a:solidFill>
                <a:latin typeface="Saira Semi Condensed"/>
                <a:ea typeface="Saira Semi Condensed"/>
                <a:cs typeface="Saira Semi Condensed"/>
                <a:sym typeface="Saira Semi Condensed"/>
              </a:rPr>
              <a:t>3</a:t>
            </a:r>
            <a:endParaRPr sz="4800"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95558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931327" y="1013648"/>
            <a:ext cx="3895853"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H</a:t>
            </a:r>
            <a:r>
              <a:rPr lang="en-GB" sz="6000" dirty="0" err="1"/>
              <a:t>ello</a:t>
            </a:r>
            <a:r>
              <a:rPr lang="en" sz="6000" dirty="0"/>
              <a:t>, </a:t>
            </a:r>
            <a:br>
              <a:rPr lang="en" sz="6000" dirty="0"/>
            </a:br>
            <a:r>
              <a:rPr lang="en-GB" sz="6000" dirty="0"/>
              <a:t>I am Hristo</a:t>
            </a:r>
            <a:r>
              <a:rPr lang="en" sz="6000" dirty="0"/>
              <a:t>!</a:t>
            </a:r>
            <a:endParaRPr sz="6000" dirty="0"/>
          </a:p>
        </p:txBody>
      </p:sp>
      <p:sp>
        <p:nvSpPr>
          <p:cNvPr id="221" name="Google Shape;221;p14"/>
          <p:cNvSpPr txBox="1">
            <a:spLocks noGrp="1"/>
          </p:cNvSpPr>
          <p:nvPr>
            <p:ph type="subTitle" idx="4294967295"/>
          </p:nvPr>
        </p:nvSpPr>
        <p:spPr>
          <a:xfrm>
            <a:off x="931328" y="1969717"/>
            <a:ext cx="4927212" cy="292126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000" b="1" dirty="0">
                <a:solidFill>
                  <a:schemeClr val="accent4"/>
                </a:solidFill>
              </a:rPr>
              <a:t>SPO &amp; Power Platform Engineer</a:t>
            </a:r>
            <a:endParaRPr sz="2000" b="1" dirty="0">
              <a:solidFill>
                <a:schemeClr val="accent4"/>
              </a:solidFill>
            </a:endParaRPr>
          </a:p>
          <a:p>
            <a:pPr marL="342900">
              <a:spcBef>
                <a:spcPts val="600"/>
              </a:spcBef>
              <a:buClr>
                <a:schemeClr val="dk1"/>
              </a:buClr>
              <a:buSzPts val="1100"/>
            </a:pPr>
            <a:r>
              <a:rPr lang="en-GB" dirty="0"/>
              <a:t>analytics and ML passionate</a:t>
            </a:r>
          </a:p>
          <a:p>
            <a:pPr marL="342900">
              <a:spcBef>
                <a:spcPts val="600"/>
              </a:spcBef>
              <a:buClr>
                <a:schemeClr val="dk1"/>
              </a:buClr>
              <a:buSzPts val="1100"/>
            </a:pPr>
            <a:r>
              <a:rPr lang="en-GB" dirty="0"/>
              <a:t>museum geek</a:t>
            </a:r>
          </a:p>
          <a:p>
            <a:pPr marL="342900">
              <a:lnSpc>
                <a:spcPct val="150000"/>
              </a:lnSpc>
              <a:spcBef>
                <a:spcPts val="600"/>
              </a:spcBef>
              <a:buClr>
                <a:schemeClr val="dk1"/>
              </a:buClr>
              <a:buSzPts val="1100"/>
            </a:pPr>
            <a:r>
              <a:rPr lang="en-GB" dirty="0"/>
              <a:t>       in/</a:t>
            </a:r>
            <a:r>
              <a:rPr lang="en-GB" dirty="0" err="1"/>
              <a:t>hthristov</a:t>
            </a:r>
            <a:endParaRPr lang="en-GB" dirty="0"/>
          </a:p>
          <a:p>
            <a:pPr marL="342900">
              <a:lnSpc>
                <a:spcPct val="150000"/>
              </a:lnSpc>
              <a:spcBef>
                <a:spcPts val="600"/>
              </a:spcBef>
              <a:buClr>
                <a:schemeClr val="dk1"/>
              </a:buClr>
              <a:buSzPts val="1100"/>
            </a:pPr>
            <a:r>
              <a:rPr lang="en-GB" dirty="0"/>
              <a:t>       @</a:t>
            </a:r>
            <a:r>
              <a:rPr lang="en-GB" dirty="0" err="1"/>
              <a:t>HristoChr</a:t>
            </a:r>
            <a:endParaRPr lang="en-GB" dirty="0"/>
          </a:p>
          <a:p>
            <a:pPr marL="342900">
              <a:lnSpc>
                <a:spcPct val="150000"/>
              </a:lnSpc>
              <a:spcBef>
                <a:spcPts val="600"/>
              </a:spcBef>
              <a:buClr>
                <a:schemeClr val="dk1"/>
              </a:buClr>
              <a:buSzPts val="1100"/>
            </a:pPr>
            <a:r>
              <a:rPr lang="en-GB" dirty="0"/>
              <a:t>       /</a:t>
            </a:r>
            <a:r>
              <a:rPr lang="en-GB" dirty="0" err="1"/>
              <a:t>hristochr</a:t>
            </a:r>
            <a:endParaRPr lang="en-GB" dirty="0"/>
          </a:p>
          <a:p>
            <a:pPr marL="342900">
              <a:spcBef>
                <a:spcPts val="600"/>
              </a:spcBef>
              <a:buClr>
                <a:schemeClr val="dk1"/>
              </a:buClr>
              <a:buSzPts val="1100"/>
            </a:pPr>
            <a:endParaRPr lang="en-GB" sz="1400" dirty="0"/>
          </a:p>
          <a:p>
            <a:pPr marL="342900">
              <a:spcBef>
                <a:spcPts val="600"/>
              </a:spcBef>
              <a:buClr>
                <a:schemeClr val="dk1"/>
              </a:buClr>
              <a:buSzPts val="1100"/>
            </a:pPr>
            <a:endParaRPr lang="en-GB" dirty="0"/>
          </a:p>
          <a:p>
            <a:pPr marL="342900">
              <a:spcBef>
                <a:spcPts val="600"/>
              </a:spcBef>
              <a:buClr>
                <a:schemeClr val="dk1"/>
              </a:buClr>
              <a:buSzPts val="1100"/>
            </a:pPr>
            <a:endParaRPr lang="en-GB" dirty="0"/>
          </a:p>
          <a:p>
            <a:pPr marL="342900">
              <a:spcBef>
                <a:spcPts val="600"/>
              </a:spcBef>
              <a:buClr>
                <a:schemeClr val="dk1"/>
              </a:buClr>
              <a:buSzPts val="1100"/>
            </a:pPr>
            <a:endParaRPr dirty="0"/>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descr="A person wearing sunglasses driving a car&#10;&#10;Description automatically generated">
            <a:extLst>
              <a:ext uri="{FF2B5EF4-FFF2-40B4-BE49-F238E27FC236}">
                <a16:creationId xmlns:a16="http://schemas.microsoft.com/office/drawing/2014/main" id="{7F8BA0D9-A405-4B70-B6FE-FDDA61A22C4F}"/>
              </a:ext>
            </a:extLst>
          </p:cNvPr>
          <p:cNvPicPr>
            <a:picLocks noChangeAspect="1"/>
          </p:cNvPicPr>
          <p:nvPr/>
        </p:nvPicPr>
        <p:blipFill>
          <a:blip r:embed="rId3"/>
          <a:stretch>
            <a:fillRect/>
          </a:stretch>
        </p:blipFill>
        <p:spPr>
          <a:xfrm>
            <a:off x="6120175" y="1016580"/>
            <a:ext cx="2520000" cy="2520000"/>
          </a:xfrm>
          <a:prstGeom prst="ellipse">
            <a:avLst/>
          </a:prstGeom>
          <a:ln w="57150" cap="rnd">
            <a:solidFill>
              <a:schemeClr val="accent3">
                <a:lumMod val="20000"/>
                <a:lumOff val="8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A picture containing drawing&#10;&#10;Description automatically generated">
            <a:extLst>
              <a:ext uri="{FF2B5EF4-FFF2-40B4-BE49-F238E27FC236}">
                <a16:creationId xmlns:a16="http://schemas.microsoft.com/office/drawing/2014/main" id="{1E9E7ECB-13BF-4F2E-B7B4-0BE1A2E81BAC}"/>
              </a:ext>
            </a:extLst>
          </p:cNvPr>
          <p:cNvPicPr>
            <a:picLocks noChangeAspect="1"/>
          </p:cNvPicPr>
          <p:nvPr/>
        </p:nvPicPr>
        <p:blipFill>
          <a:blip r:embed="rId4"/>
          <a:stretch>
            <a:fillRect/>
          </a:stretch>
        </p:blipFill>
        <p:spPr>
          <a:xfrm>
            <a:off x="1260783" y="3356580"/>
            <a:ext cx="360000" cy="360000"/>
          </a:xfrm>
          <a:prstGeom prst="rect">
            <a:avLst/>
          </a:prstGeom>
          <a:ln>
            <a:solidFill>
              <a:schemeClr val="accent4"/>
            </a:solidFill>
          </a:ln>
        </p:spPr>
      </p:pic>
      <p:pic>
        <p:nvPicPr>
          <p:cNvPr id="7" name="Picture 6" descr="A picture containing computer&#10;&#10;Description automatically generated">
            <a:extLst>
              <a:ext uri="{FF2B5EF4-FFF2-40B4-BE49-F238E27FC236}">
                <a16:creationId xmlns:a16="http://schemas.microsoft.com/office/drawing/2014/main" id="{77604E82-66B1-4015-A0F6-903CA3D8DF9B}"/>
              </a:ext>
            </a:extLst>
          </p:cNvPr>
          <p:cNvPicPr>
            <a:picLocks noChangeAspect="1"/>
          </p:cNvPicPr>
          <p:nvPr/>
        </p:nvPicPr>
        <p:blipFill>
          <a:blip r:embed="rId5"/>
          <a:stretch>
            <a:fillRect/>
          </a:stretch>
        </p:blipFill>
        <p:spPr>
          <a:xfrm>
            <a:off x="1260783" y="3950416"/>
            <a:ext cx="360000" cy="360000"/>
          </a:xfrm>
          <a:prstGeom prst="rect">
            <a:avLst/>
          </a:prstGeom>
          <a:ln>
            <a:solidFill>
              <a:schemeClr val="accent4"/>
            </a:solidFill>
          </a:ln>
        </p:spPr>
      </p:pic>
      <p:pic>
        <p:nvPicPr>
          <p:cNvPr id="1026" name="Picture 2">
            <a:extLst>
              <a:ext uri="{FF2B5EF4-FFF2-40B4-BE49-F238E27FC236}">
                <a16:creationId xmlns:a16="http://schemas.microsoft.com/office/drawing/2014/main" id="{0F66972F-E15F-4281-9202-7555E11882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6025" y="3716580"/>
            <a:ext cx="900000" cy="9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E4FD30-762F-4DFD-8ECC-EA9168E42C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175" y="3716580"/>
            <a:ext cx="900000" cy="90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thub icon">
            <a:extLst>
              <a:ext uri="{FF2B5EF4-FFF2-40B4-BE49-F238E27FC236}">
                <a16:creationId xmlns:a16="http://schemas.microsoft.com/office/drawing/2014/main" id="{3D64B02E-4800-4E34-9A36-2BAE6BCEF2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0783" y="4544252"/>
            <a:ext cx="360000" cy="360000"/>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440096"/>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7200" dirty="0"/>
              <a:t>One-hot encoder</a:t>
            </a:r>
            <a:endParaRPr sz="7200" dirty="0"/>
          </a:p>
        </p:txBody>
      </p:sp>
      <p:sp>
        <p:nvSpPr>
          <p:cNvPr id="249" name="Google Shape;249;p18"/>
          <p:cNvSpPr txBox="1">
            <a:spLocks noGrp="1"/>
          </p:cNvSpPr>
          <p:nvPr>
            <p:ph type="subTitle" idx="4294967295"/>
          </p:nvPr>
        </p:nvSpPr>
        <p:spPr>
          <a:xfrm>
            <a:off x="4326575" y="2343251"/>
            <a:ext cx="3979200" cy="1174200"/>
          </a:xfrm>
          <a:prstGeom prst="rect">
            <a:avLst/>
          </a:prstGeom>
        </p:spPr>
        <p:txBody>
          <a:bodyPr spcFirstLastPara="1" wrap="square" lIns="0" tIns="0" rIns="0" bIns="0" anchor="t" anchorCtr="0">
            <a:noAutofit/>
          </a:bodyPr>
          <a:lstStyle/>
          <a:p>
            <a:pPr marL="0" lvl="0" indent="0">
              <a:spcAft>
                <a:spcPts val="600"/>
              </a:spcAft>
              <a:buNone/>
            </a:pPr>
            <a:r>
              <a:rPr lang="en-GB" dirty="0"/>
              <a:t>For each unique value in each feature, we get a new feature   that will contain either a 0 or a 1 for the corresponding case. </a:t>
            </a:r>
            <a:endParaRPr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ONE-HOT ENCODER</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11" name="Google Shape;327;p24">
            <a:extLst>
              <a:ext uri="{FF2B5EF4-FFF2-40B4-BE49-F238E27FC236}">
                <a16:creationId xmlns:a16="http://schemas.microsoft.com/office/drawing/2014/main" id="{1E359FFC-9325-4F0A-BF3C-61FF3B2315F5}"/>
              </a:ext>
            </a:extLst>
          </p:cNvPr>
          <p:cNvGraphicFramePr/>
          <p:nvPr>
            <p:extLst>
              <p:ext uri="{D42A27DB-BD31-4B8C-83A1-F6EECF244321}">
                <p14:modId xmlns:p14="http://schemas.microsoft.com/office/powerpoint/2010/main" val="394432047"/>
              </p:ext>
            </p:extLst>
          </p:nvPr>
        </p:nvGraphicFramePr>
        <p:xfrm>
          <a:off x="407696" y="1654194"/>
          <a:ext cx="2849854" cy="2633800"/>
        </p:xfrm>
        <a:graphic>
          <a:graphicData uri="http://schemas.openxmlformats.org/drawingml/2006/table">
            <a:tbl>
              <a:tblPr>
                <a:noFill/>
                <a:tableStyleId>{4DA4212E-3752-4A4E-9ED2-48B3F2B4B940}</a:tableStyleId>
              </a:tblPr>
              <a:tblGrid>
                <a:gridCol w="1424927">
                  <a:extLst>
                    <a:ext uri="{9D8B030D-6E8A-4147-A177-3AD203B41FA5}">
                      <a16:colId xmlns:a16="http://schemas.microsoft.com/office/drawing/2014/main" val="20000"/>
                    </a:ext>
                  </a:extLst>
                </a:gridCol>
                <a:gridCol w="1424927">
                  <a:extLst>
                    <a:ext uri="{9D8B030D-6E8A-4147-A177-3AD203B41FA5}">
                      <a16:colId xmlns:a16="http://schemas.microsoft.com/office/drawing/2014/main" val="3766279180"/>
                    </a:ext>
                  </a:extLst>
                </a:gridCol>
              </a:tblGrid>
              <a:tr h="658450">
                <a:tc>
                  <a:txBody>
                    <a:bodyPr/>
                    <a:lstStyle/>
                    <a:p>
                      <a:pPr marL="0" lvl="0" indent="0" algn="l" rtl="0">
                        <a:spcBef>
                          <a:spcPts val="0"/>
                        </a:spcBef>
                        <a:spcAft>
                          <a:spcPts val="0"/>
                        </a:spcAft>
                        <a:buNone/>
                      </a:pP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4"/>
                          </a:solidFill>
                          <a:latin typeface="Inria Sans Light"/>
                          <a:ea typeface="Inria Sans Light"/>
                          <a:cs typeface="Inria Sans Light"/>
                          <a:sym typeface="Inria Sans Light"/>
                        </a:rPr>
                        <a:t>Caller ID</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658450">
                <a:tc>
                  <a:txBody>
                    <a:bodyPr/>
                    <a:lstStyle/>
                    <a:p>
                      <a:pPr marL="0" lvl="0" indent="0" algn="r" rtl="0">
                        <a:spcBef>
                          <a:spcPts val="0"/>
                        </a:spcBef>
                        <a:spcAft>
                          <a:spcPts val="0"/>
                        </a:spcAft>
                        <a:buNone/>
                      </a:pPr>
                      <a:r>
                        <a:rPr lang="en-GB" sz="2000" dirty="0">
                          <a:solidFill>
                            <a:schemeClr val="accent4"/>
                          </a:solidFill>
                          <a:latin typeface="Inria Sans Light"/>
                          <a:ea typeface="Inria Sans Light"/>
                          <a:cs typeface="Inria Sans Light"/>
                          <a:sym typeface="Inria Sans Light"/>
                        </a:rPr>
                        <a:t>Case 1</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Caller ID 1</a:t>
                      </a:r>
                      <a:endParaRPr sz="20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658450">
                <a:tc>
                  <a:txBody>
                    <a:bodyPr/>
                    <a:lstStyle/>
                    <a:p>
                      <a:pPr marL="0" lvl="0" indent="0" algn="r" rtl="0">
                        <a:spcBef>
                          <a:spcPts val="0"/>
                        </a:spcBef>
                        <a:spcAft>
                          <a:spcPts val="0"/>
                        </a:spcAft>
                        <a:buNone/>
                      </a:pPr>
                      <a:r>
                        <a:rPr lang="en-US" sz="2000" dirty="0">
                          <a:solidFill>
                            <a:schemeClr val="accent4"/>
                          </a:solidFill>
                          <a:latin typeface="Inria Sans Light"/>
                          <a:ea typeface="Inria Sans Light"/>
                          <a:cs typeface="Inria Sans Light"/>
                          <a:sym typeface="Inria Sans Light"/>
                        </a:rPr>
                        <a:t>Case 2</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dk1"/>
                          </a:solidFill>
                          <a:latin typeface="Inria Sans"/>
                          <a:ea typeface="Inria Sans"/>
                          <a:cs typeface="Inria Sans"/>
                          <a:sym typeface="Inria Sans"/>
                        </a:rPr>
                        <a:t>Caller ID 2</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658450">
                <a:tc>
                  <a:txBody>
                    <a:bodyPr/>
                    <a:lstStyle/>
                    <a:p>
                      <a:pPr marL="0" lvl="0" indent="0" algn="r" rtl="0">
                        <a:spcBef>
                          <a:spcPts val="0"/>
                        </a:spcBef>
                        <a:spcAft>
                          <a:spcPts val="0"/>
                        </a:spcAft>
                        <a:buNone/>
                      </a:pPr>
                      <a:r>
                        <a:rPr lang="en-US" sz="2000" dirty="0">
                          <a:solidFill>
                            <a:schemeClr val="accent4"/>
                          </a:solidFill>
                          <a:latin typeface="Inria Sans Light"/>
                          <a:ea typeface="Inria Sans Light"/>
                          <a:cs typeface="Inria Sans Light"/>
                          <a:sym typeface="Inria Sans Light"/>
                        </a:rPr>
                        <a:t>Case 3</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dk1"/>
                          </a:solidFill>
                          <a:latin typeface="Inria Sans"/>
                          <a:ea typeface="Inria Sans"/>
                          <a:cs typeface="Inria Sans"/>
                          <a:sym typeface="Inria Sans"/>
                        </a:rPr>
                        <a:t>Caller ID 3</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graphicFrame>
        <p:nvGraphicFramePr>
          <p:cNvPr id="13" name="Google Shape;327;p24">
            <a:extLst>
              <a:ext uri="{FF2B5EF4-FFF2-40B4-BE49-F238E27FC236}">
                <a16:creationId xmlns:a16="http://schemas.microsoft.com/office/drawing/2014/main" id="{5D2DF6E1-D556-4220-BE1A-A5E46443C5AB}"/>
              </a:ext>
            </a:extLst>
          </p:cNvPr>
          <p:cNvGraphicFramePr/>
          <p:nvPr>
            <p:extLst>
              <p:ext uri="{D42A27DB-BD31-4B8C-83A1-F6EECF244321}">
                <p14:modId xmlns:p14="http://schemas.microsoft.com/office/powerpoint/2010/main" val="79513046"/>
              </p:ext>
            </p:extLst>
          </p:nvPr>
        </p:nvGraphicFramePr>
        <p:xfrm>
          <a:off x="4114800" y="1654194"/>
          <a:ext cx="4876675" cy="2633799"/>
        </p:xfrm>
        <a:graphic>
          <a:graphicData uri="http://schemas.openxmlformats.org/drawingml/2006/table">
            <a:tbl>
              <a:tblPr>
                <a:noFill/>
                <a:tableStyleId>{4DA4212E-3752-4A4E-9ED2-48B3F2B4B940}</a:tableStyleId>
              </a:tblPr>
              <a:tblGrid>
                <a:gridCol w="884805">
                  <a:extLst>
                    <a:ext uri="{9D8B030D-6E8A-4147-A177-3AD203B41FA5}">
                      <a16:colId xmlns:a16="http://schemas.microsoft.com/office/drawing/2014/main" val="20000"/>
                    </a:ext>
                  </a:extLst>
                </a:gridCol>
                <a:gridCol w="1276971">
                  <a:extLst>
                    <a:ext uri="{9D8B030D-6E8A-4147-A177-3AD203B41FA5}">
                      <a16:colId xmlns:a16="http://schemas.microsoft.com/office/drawing/2014/main" val="3766279180"/>
                    </a:ext>
                  </a:extLst>
                </a:gridCol>
                <a:gridCol w="1280150">
                  <a:extLst>
                    <a:ext uri="{9D8B030D-6E8A-4147-A177-3AD203B41FA5}">
                      <a16:colId xmlns:a16="http://schemas.microsoft.com/office/drawing/2014/main" val="2894675067"/>
                    </a:ext>
                  </a:extLst>
                </a:gridCol>
                <a:gridCol w="1434749">
                  <a:extLst>
                    <a:ext uri="{9D8B030D-6E8A-4147-A177-3AD203B41FA5}">
                      <a16:colId xmlns:a16="http://schemas.microsoft.com/office/drawing/2014/main" val="435695186"/>
                    </a:ext>
                  </a:extLst>
                </a:gridCol>
              </a:tblGrid>
              <a:tr h="718514">
                <a:tc>
                  <a:txBody>
                    <a:bodyPr/>
                    <a:lstStyle/>
                    <a:p>
                      <a:pPr marL="0" lvl="0" indent="0" algn="l" rtl="0">
                        <a:spcBef>
                          <a:spcPts val="0"/>
                        </a:spcBef>
                        <a:spcAft>
                          <a:spcPts val="0"/>
                        </a:spcAft>
                        <a:buNone/>
                      </a:pP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4"/>
                          </a:solidFill>
                          <a:latin typeface="Inria Sans Light"/>
                          <a:ea typeface="Inria Sans Light"/>
                          <a:cs typeface="Inria Sans Light"/>
                          <a:sym typeface="Inria Sans Light"/>
                        </a:rPr>
                        <a:t>Caller ID 1</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4"/>
                          </a:solidFill>
                          <a:latin typeface="Inria Sans Light"/>
                          <a:ea typeface="Inria Sans Light"/>
                          <a:cs typeface="Inria Sans Light"/>
                          <a:sym typeface="Inria Sans Light"/>
                        </a:rPr>
                        <a:t>Caller ID 2</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4"/>
                          </a:solidFill>
                          <a:latin typeface="Inria Sans Light"/>
                          <a:ea typeface="Inria Sans Light"/>
                          <a:cs typeface="Inria Sans Light"/>
                          <a:sym typeface="Inria Sans Light"/>
                        </a:rPr>
                        <a:t>Caller ID 3</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631620">
                <a:tc>
                  <a:txBody>
                    <a:bodyPr/>
                    <a:lstStyle/>
                    <a:p>
                      <a:pPr marL="0" lvl="0" indent="0" algn="r" rtl="0">
                        <a:spcBef>
                          <a:spcPts val="0"/>
                        </a:spcBef>
                        <a:spcAft>
                          <a:spcPts val="0"/>
                        </a:spcAft>
                        <a:buNone/>
                      </a:pPr>
                      <a:r>
                        <a:rPr lang="en-GB" sz="2000" dirty="0">
                          <a:solidFill>
                            <a:schemeClr val="accent4"/>
                          </a:solidFill>
                          <a:latin typeface="Inria Sans Light"/>
                          <a:ea typeface="Inria Sans Light"/>
                          <a:cs typeface="Inria Sans Light"/>
                          <a:sym typeface="Inria Sans Light"/>
                        </a:rPr>
                        <a:t>Case 1</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u="none" dirty="0">
                          <a:solidFill>
                            <a:schemeClr val="dk1"/>
                          </a:solidFill>
                          <a:latin typeface="Inria Sans"/>
                          <a:ea typeface="Inria Sans"/>
                          <a:cs typeface="Inria Sans"/>
                          <a:sym typeface="Inria Sans"/>
                        </a:rPr>
                        <a:t>1</a:t>
                      </a:r>
                      <a:endParaRPr sz="2400" b="1" u="none"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dirty="0">
                          <a:solidFill>
                            <a:schemeClr val="dk1"/>
                          </a:solidFill>
                          <a:latin typeface="Inria Sans"/>
                          <a:ea typeface="Inria Sans"/>
                          <a:cs typeface="Inria Sans"/>
                          <a:sym typeface="Inria Sans"/>
                        </a:rPr>
                        <a:t>0</a:t>
                      </a:r>
                      <a:endParaRPr sz="24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dirty="0">
                          <a:solidFill>
                            <a:schemeClr val="dk1"/>
                          </a:solidFill>
                          <a:latin typeface="Inria Sans"/>
                          <a:ea typeface="Inria Sans"/>
                          <a:cs typeface="Inria Sans"/>
                          <a:sym typeface="Inria Sans"/>
                        </a:rPr>
                        <a:t>0</a:t>
                      </a:r>
                      <a:endParaRPr sz="24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651231">
                <a:tc>
                  <a:txBody>
                    <a:bodyPr/>
                    <a:lstStyle/>
                    <a:p>
                      <a:pPr marL="0" lvl="0" indent="0" algn="r" rtl="0">
                        <a:spcBef>
                          <a:spcPts val="0"/>
                        </a:spcBef>
                        <a:spcAft>
                          <a:spcPts val="0"/>
                        </a:spcAft>
                        <a:buNone/>
                      </a:pPr>
                      <a:r>
                        <a:rPr lang="en-US" sz="2000" dirty="0">
                          <a:solidFill>
                            <a:schemeClr val="accent4"/>
                          </a:solidFill>
                          <a:latin typeface="Inria Sans Light"/>
                          <a:ea typeface="Inria Sans Light"/>
                          <a:cs typeface="Inria Sans Light"/>
                          <a:sym typeface="Inria Sans Light"/>
                        </a:rPr>
                        <a:t>Case 2</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dk1"/>
                          </a:solidFill>
                          <a:latin typeface="Inria Sans"/>
                          <a:ea typeface="Inria Sans"/>
                          <a:cs typeface="Inria Sans"/>
                          <a:sym typeface="Inria Sans"/>
                        </a:rPr>
                        <a:t>0</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dk1"/>
                          </a:solidFill>
                          <a:latin typeface="Inria Sans"/>
                          <a:ea typeface="Inria Sans"/>
                          <a:cs typeface="Inria Sans"/>
                          <a:sym typeface="Inria Sans"/>
                        </a:rPr>
                        <a:t>1</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dk1"/>
                          </a:solidFill>
                          <a:latin typeface="Inria Sans"/>
                          <a:ea typeface="Inria Sans"/>
                          <a:cs typeface="Inria Sans"/>
                          <a:sym typeface="Inria Sans"/>
                        </a:rPr>
                        <a:t>0</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632434">
                <a:tc>
                  <a:txBody>
                    <a:bodyPr/>
                    <a:lstStyle/>
                    <a:p>
                      <a:pPr marL="0" lvl="0" indent="0" algn="r" rtl="0">
                        <a:spcBef>
                          <a:spcPts val="0"/>
                        </a:spcBef>
                        <a:spcAft>
                          <a:spcPts val="0"/>
                        </a:spcAft>
                        <a:buNone/>
                      </a:pPr>
                      <a:r>
                        <a:rPr lang="en-US" sz="2000" dirty="0">
                          <a:solidFill>
                            <a:schemeClr val="accent4"/>
                          </a:solidFill>
                          <a:latin typeface="Inria Sans Light"/>
                          <a:ea typeface="Inria Sans Light"/>
                          <a:cs typeface="Inria Sans Light"/>
                          <a:sym typeface="Inria Sans Light"/>
                        </a:rPr>
                        <a:t>Case 3</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dk1"/>
                          </a:solidFill>
                          <a:latin typeface="Inria Sans"/>
                          <a:ea typeface="Inria Sans"/>
                          <a:cs typeface="Inria Sans"/>
                          <a:sym typeface="Inria Sans"/>
                        </a:rPr>
                        <a:t>0</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dk1"/>
                          </a:solidFill>
                          <a:latin typeface="Inria Sans"/>
                          <a:ea typeface="Inria Sans"/>
                          <a:cs typeface="Inria Sans"/>
                          <a:sym typeface="Inria Sans"/>
                        </a:rPr>
                        <a:t>0</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dk1"/>
                          </a:solidFill>
                          <a:latin typeface="Inria Sans"/>
                          <a:ea typeface="Inria Sans"/>
                          <a:cs typeface="Inria Sans"/>
                          <a:sym typeface="Inria Sans"/>
                        </a:rPr>
                        <a:t>1</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sp>
        <p:nvSpPr>
          <p:cNvPr id="7" name="Arrow: Right 6">
            <a:extLst>
              <a:ext uri="{FF2B5EF4-FFF2-40B4-BE49-F238E27FC236}">
                <a16:creationId xmlns:a16="http://schemas.microsoft.com/office/drawing/2014/main" id="{38945D7E-B422-41D9-B34B-B7EE71D68797}"/>
              </a:ext>
            </a:extLst>
          </p:cNvPr>
          <p:cNvSpPr/>
          <p:nvPr/>
        </p:nvSpPr>
        <p:spPr>
          <a:xfrm>
            <a:off x="3400425" y="2661780"/>
            <a:ext cx="571500" cy="351300"/>
          </a:xfrm>
          <a:prstGeom prst="rightArrow">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342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440096"/>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7200" dirty="0"/>
              <a:t>Target encoder</a:t>
            </a:r>
            <a:endParaRPr sz="7200" dirty="0"/>
          </a:p>
        </p:txBody>
      </p:sp>
      <p:sp>
        <p:nvSpPr>
          <p:cNvPr id="249" name="Google Shape;249;p18"/>
          <p:cNvSpPr txBox="1">
            <a:spLocks noGrp="1"/>
          </p:cNvSpPr>
          <p:nvPr>
            <p:ph type="subTitle" idx="4294967295"/>
          </p:nvPr>
        </p:nvSpPr>
        <p:spPr>
          <a:xfrm>
            <a:off x="4326575" y="2343251"/>
            <a:ext cx="3979200" cy="1174200"/>
          </a:xfrm>
          <a:prstGeom prst="rect">
            <a:avLst/>
          </a:prstGeom>
        </p:spPr>
        <p:txBody>
          <a:bodyPr spcFirstLastPara="1" wrap="square" lIns="0" tIns="0" rIns="0" bIns="0" anchor="t" anchorCtr="0">
            <a:noAutofit/>
          </a:bodyPr>
          <a:lstStyle/>
          <a:p>
            <a:pPr marL="0" lvl="0" indent="0">
              <a:spcAft>
                <a:spcPts val="600"/>
              </a:spcAft>
              <a:buNone/>
            </a:pPr>
            <a:r>
              <a:rPr lang="en-GB" dirty="0"/>
              <a:t>Calculate, for each feature  value, an average of the corresponding values in the target variable 𝑦. Then replace each unique feature value with the according mean. </a:t>
            </a:r>
            <a:endParaRPr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767191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TARGET ENCODING PROCESS</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377" name="Google Shape;377;p28"/>
          <p:cNvGrpSpPr/>
          <p:nvPr/>
        </p:nvGrpSpPr>
        <p:grpSpPr>
          <a:xfrm>
            <a:off x="5838302" y="1467666"/>
            <a:ext cx="3047580" cy="3675834"/>
            <a:chOff x="5890437" y="1189775"/>
            <a:chExt cx="3047580" cy="3675834"/>
          </a:xfrm>
        </p:grpSpPr>
        <p:sp>
          <p:nvSpPr>
            <p:cNvPr id="378" name="Google Shape;378;p28"/>
            <p:cNvSpPr/>
            <p:nvPr/>
          </p:nvSpPr>
          <p:spPr>
            <a:xfrm>
              <a:off x="5890437" y="1189775"/>
              <a:ext cx="304758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r>
                <a:rPr lang="en-GB" sz="1600" dirty="0">
                  <a:latin typeface="Saira Semi Condensed" panose="020B0604020202020204" charset="0"/>
                  <a:cs typeface="Saira Semi Condensed" panose="020B0604020202020204" charset="0"/>
                </a:rPr>
                <a:t>The smoothed mean is calculated</a:t>
              </a:r>
            </a:p>
          </p:txBody>
        </p:sp>
        <mc:AlternateContent xmlns:mc="http://schemas.openxmlformats.org/markup-compatibility/2006" xmlns:a14="http://schemas.microsoft.com/office/drawing/2010/main">
          <mc:Choice Requires="a14">
            <p:sp>
              <p:nvSpPr>
                <p:cNvPr id="379" name="Google Shape;379;p28"/>
                <p:cNvSpPr txBox="1"/>
                <p:nvPr/>
              </p:nvSpPr>
              <p:spPr>
                <a:xfrm>
                  <a:off x="6167063" y="2011175"/>
                  <a:ext cx="2770954" cy="2854434"/>
                </a:xfrm>
                <a:prstGeom prst="rect">
                  <a:avLst/>
                </a:prstGeom>
                <a:noFill/>
                <a:ln>
                  <a:noFill/>
                </a:ln>
              </p:spPr>
              <p:txBody>
                <a:bodyPr spcFirstLastPara="1" wrap="square" lIns="91425" tIns="91425" rIns="91425" bIns="91425" anchor="t" anchorCtr="0">
                  <a:noAutofit/>
                </a:bodyPr>
                <a:lstStyle/>
                <a:p>
                  <a:pPr lvl="0">
                    <a:lnSpc>
                      <a:spcPct val="115000"/>
                    </a:lnSpc>
                  </a:pPr>
                  <a14:m>
                    <m:oMathPara xmlns:m="http://schemas.openxmlformats.org/officeDocument/2006/math">
                      <m:oMathParaPr>
                        <m:jc m:val="centerGroup"/>
                      </m:oMathParaPr>
                      <m:oMath xmlns:m="http://schemas.openxmlformats.org/officeDocument/2006/math">
                        <m:r>
                          <a:rPr lang="ar-AE" sz="1600" i="1" smtClean="0">
                            <a:solidFill>
                              <a:schemeClr val="tx1"/>
                            </a:solidFill>
                            <a:latin typeface="Cambria Math" panose="02040503050406030204" pitchFamily="18" charset="0"/>
                          </a:rPr>
                          <m:t>𝜇</m:t>
                        </m:r>
                        <m:r>
                          <a:rPr lang="ar-AE" sz="1600" i="1" smtClean="0">
                            <a:solidFill>
                              <a:schemeClr val="tx1"/>
                            </a:solidFill>
                            <a:latin typeface="Cambria Math" panose="02040503050406030204" pitchFamily="18" charset="0"/>
                          </a:rPr>
                          <m:t>=</m:t>
                        </m:r>
                        <m:f>
                          <m:fPr>
                            <m:ctrlPr>
                              <a:rPr lang="ar-AE" sz="1600" i="1">
                                <a:solidFill>
                                  <a:schemeClr val="tx1"/>
                                </a:solidFill>
                                <a:latin typeface="Cambria Math" panose="02040503050406030204" pitchFamily="18" charset="0"/>
                              </a:rPr>
                            </m:ctrlPr>
                          </m:fPr>
                          <m:num>
                            <m:r>
                              <a:rPr lang="ar-AE" sz="1600" i="1">
                                <a:solidFill>
                                  <a:schemeClr val="tx1"/>
                                </a:solidFill>
                                <a:latin typeface="Cambria Math" panose="02040503050406030204" pitchFamily="18" charset="0"/>
                              </a:rPr>
                              <m:t>𝑛</m:t>
                            </m:r>
                            <m:r>
                              <a:rPr lang="ar-AE" sz="1600" i="1">
                                <a:solidFill>
                                  <a:schemeClr val="tx1"/>
                                </a:solidFill>
                                <a:latin typeface="Cambria Math" panose="02040503050406030204" pitchFamily="18" charset="0"/>
                              </a:rPr>
                              <m:t> ×</m:t>
                            </m:r>
                            <m:r>
                              <a:rPr lang="ar-AE" sz="1600" i="1">
                                <a:solidFill>
                                  <a:schemeClr val="tx1"/>
                                </a:solidFill>
                                <a:latin typeface="Cambria Math" panose="02040503050406030204" pitchFamily="18" charset="0"/>
                              </a:rPr>
                              <m:t>𝑥</m:t>
                            </m:r>
                            <m:r>
                              <a:rPr lang="ar-AE" sz="1600" i="1">
                                <a:solidFill>
                                  <a:schemeClr val="tx1"/>
                                </a:solidFill>
                                <a:latin typeface="Cambria Math" panose="02040503050406030204" pitchFamily="18" charset="0"/>
                              </a:rPr>
                              <m:t> + </m:t>
                            </m:r>
                            <m:r>
                              <a:rPr lang="ar-AE" sz="1600" i="1">
                                <a:solidFill>
                                  <a:schemeClr val="tx1"/>
                                </a:solidFill>
                                <a:latin typeface="Cambria Math" panose="02040503050406030204" pitchFamily="18" charset="0"/>
                              </a:rPr>
                              <m:t>𝑚</m:t>
                            </m:r>
                            <m:r>
                              <a:rPr lang="ar-AE" sz="1600" i="1">
                                <a:solidFill>
                                  <a:schemeClr val="tx1"/>
                                </a:solidFill>
                                <a:latin typeface="Cambria Math" panose="02040503050406030204" pitchFamily="18" charset="0"/>
                              </a:rPr>
                              <m:t> × </m:t>
                            </m:r>
                            <m:r>
                              <a:rPr lang="ar-AE" sz="1600" i="1">
                                <a:solidFill>
                                  <a:schemeClr val="tx1"/>
                                </a:solidFill>
                                <a:latin typeface="Cambria Math" panose="02040503050406030204" pitchFamily="18" charset="0"/>
                              </a:rPr>
                              <m:t>𝑤</m:t>
                            </m:r>
                            <m:r>
                              <a:rPr lang="ar-AE" sz="1600" i="1">
                                <a:solidFill>
                                  <a:schemeClr val="tx1"/>
                                </a:solidFill>
                                <a:latin typeface="Cambria Math" panose="02040503050406030204" pitchFamily="18" charset="0"/>
                              </a:rPr>
                              <m:t> </m:t>
                            </m:r>
                          </m:num>
                          <m:den>
                            <m:r>
                              <a:rPr lang="ar-AE" sz="1600" i="1">
                                <a:solidFill>
                                  <a:schemeClr val="tx1"/>
                                </a:solidFill>
                                <a:latin typeface="Cambria Math" panose="02040503050406030204" pitchFamily="18" charset="0"/>
                              </a:rPr>
                              <m:t>𝑛</m:t>
                            </m:r>
                            <m:r>
                              <a:rPr lang="ar-AE" sz="1600" i="1">
                                <a:solidFill>
                                  <a:schemeClr val="tx1"/>
                                </a:solidFill>
                                <a:latin typeface="Cambria Math" panose="02040503050406030204" pitchFamily="18" charset="0"/>
                              </a:rPr>
                              <m:t>+</m:t>
                            </m:r>
                            <m:r>
                              <a:rPr lang="ar-AE" sz="1600" i="1">
                                <a:solidFill>
                                  <a:schemeClr val="tx1"/>
                                </a:solidFill>
                                <a:latin typeface="Cambria Math" panose="02040503050406030204" pitchFamily="18" charset="0"/>
                              </a:rPr>
                              <m:t>𝑚</m:t>
                            </m:r>
                          </m:den>
                        </m:f>
                      </m:oMath>
                    </m:oMathPara>
                  </a14:m>
                  <a:endParaRPr lang="en-US" dirty="0">
                    <a:solidFill>
                      <a:schemeClr val="tx1"/>
                    </a:solidFill>
                    <a:latin typeface="Inria Sans Light"/>
                    <a:ea typeface="Inria Sans Light"/>
                    <a:cs typeface="Inria Sans Light"/>
                    <a:sym typeface="Inria Sans Light"/>
                  </a:endParaRPr>
                </a:p>
              </p:txBody>
            </p:sp>
          </mc:Choice>
          <mc:Fallback xmlns="">
            <p:sp>
              <p:nvSpPr>
                <p:cNvPr id="379" name="Google Shape;379;p28"/>
                <p:cNvSpPr txBox="1">
                  <a:spLocks noRot="1" noChangeAspect="1" noMove="1" noResize="1" noEditPoints="1" noAdjustHandles="1" noChangeArrowheads="1" noChangeShapeType="1" noTextEdit="1"/>
                </p:cNvSpPr>
                <p:nvPr/>
              </p:nvSpPr>
              <p:spPr>
                <a:xfrm>
                  <a:off x="6167063" y="2011175"/>
                  <a:ext cx="2770954" cy="2854434"/>
                </a:xfrm>
                <a:prstGeom prst="rect">
                  <a:avLst/>
                </a:prstGeom>
                <a:blipFill>
                  <a:blip r:embed="rId3"/>
                  <a:stretch>
                    <a:fillRect/>
                  </a:stretch>
                </a:blipFill>
                <a:ln>
                  <a:noFill/>
                </a:ln>
              </p:spPr>
              <p:txBody>
                <a:bodyPr/>
                <a:lstStyle/>
                <a:p>
                  <a:r>
                    <a:rPr lang="en-GB">
                      <a:noFill/>
                    </a:rPr>
                    <a:t> </a:t>
                  </a:r>
                </a:p>
              </p:txBody>
            </p:sp>
          </mc:Fallback>
        </mc:AlternateContent>
      </p:grpSp>
      <p:grpSp>
        <p:nvGrpSpPr>
          <p:cNvPr id="380" name="Google Shape;380;p28"/>
          <p:cNvGrpSpPr/>
          <p:nvPr/>
        </p:nvGrpSpPr>
        <p:grpSpPr>
          <a:xfrm>
            <a:off x="0" y="1467880"/>
            <a:ext cx="3546900" cy="3336831"/>
            <a:chOff x="0" y="1189989"/>
            <a:chExt cx="3546900" cy="3336831"/>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endParaRPr lang="en-GB" sz="1600" dirty="0"/>
            </a:p>
            <a:p>
              <a:pPr lvl="6"/>
              <a:r>
                <a:rPr lang="en-GB" sz="1600" dirty="0">
                  <a:latin typeface="Saira Semi Condensed" panose="020B0604020202020204" charset="0"/>
                  <a:cs typeface="Saira Semi Condensed" panose="020B0604020202020204" charset="0"/>
                </a:rPr>
                <a:t>The mean for the target value </a:t>
              </a:r>
            </a:p>
            <a:p>
              <a:pPr lvl="6"/>
              <a:r>
                <a:rPr lang="en-GB" sz="1600" dirty="0">
                  <a:latin typeface="Saira Semi Condensed" panose="020B0604020202020204" charset="0"/>
                  <a:cs typeface="Saira Semi Condensed" panose="020B0604020202020204" charset="0"/>
                </a:rPr>
                <a:t>is calculated</a:t>
              </a:r>
            </a:p>
            <a:p>
              <a:pPr marL="0" lvl="0" indent="0" algn="ctr" rtl="0">
                <a:spcBef>
                  <a:spcPts val="0"/>
                </a:spcBef>
                <a:spcAft>
                  <a:spcPts val="0"/>
                </a:spcAft>
                <a:buNone/>
              </a:pPr>
              <a:endParaRPr sz="1600" dirty="0">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559007" y="1911120"/>
              <a:ext cx="2236200" cy="2615700"/>
            </a:xfrm>
            <a:prstGeom prst="rect">
              <a:avLst/>
            </a:prstGeom>
            <a:noFill/>
            <a:ln>
              <a:noFill/>
            </a:ln>
          </p:spPr>
          <p:txBody>
            <a:bodyPr spcFirstLastPara="1" wrap="square" lIns="91425" tIns="91425" rIns="91425" bIns="91425" anchor="t" anchorCtr="0">
              <a:noAutofit/>
            </a:bodyPr>
            <a:lstStyle/>
            <a:p>
              <a:endParaRPr lang="en-GB" sz="1200" dirty="0">
                <a:solidFill>
                  <a:schemeClr val="tx1"/>
                </a:solidFill>
              </a:endParaRPr>
            </a:p>
            <a:p>
              <a:r>
                <a:rPr lang="en-GB" sz="1600" dirty="0">
                  <a:solidFill>
                    <a:schemeClr val="tx1"/>
                  </a:solidFill>
                  <a:latin typeface="Saira Semi Condensed" panose="020B0604020202020204" charset="0"/>
                  <a:cs typeface="Saira Semi Condensed" panose="020B0604020202020204" charset="0"/>
                </a:rPr>
                <a:t>The mean for the target value is calculated over the whole dataset </a:t>
              </a:r>
            </a:p>
            <a:p>
              <a:pPr lvl="0" algn="ctr"/>
              <a:endParaRPr lang="en-GB" sz="1200" dirty="0">
                <a:solidFill>
                  <a:schemeClr val="tx1"/>
                </a:solidFill>
                <a:latin typeface="Saira Semi Condensed"/>
                <a:ea typeface="Saira Semi Condensed"/>
                <a:cs typeface="Saira Semi Condensed"/>
                <a:sym typeface="Saira Semi Condensed"/>
              </a:endParaRPr>
            </a:p>
          </p:txBody>
        </p:sp>
      </p:grpSp>
      <p:grpSp>
        <p:nvGrpSpPr>
          <p:cNvPr id="383" name="Google Shape;383;p28"/>
          <p:cNvGrpSpPr/>
          <p:nvPr/>
        </p:nvGrpSpPr>
        <p:grpSpPr>
          <a:xfrm>
            <a:off x="2946741" y="1467880"/>
            <a:ext cx="3305700" cy="3336831"/>
            <a:chOff x="2944204" y="1189775"/>
            <a:chExt cx="3305700" cy="3336831"/>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r>
                <a:rPr lang="en-GB" sz="1600" dirty="0">
                  <a:latin typeface="Saira Semi Condensed" panose="020B0604020202020204" charset="0"/>
                  <a:cs typeface="Saira Semi Condensed" panose="020B0604020202020204" charset="0"/>
                </a:rPr>
                <a:t>The count and mean of the target value are calculated</a:t>
              </a:r>
            </a:p>
          </p:txBody>
        </p:sp>
        <p:sp>
          <p:nvSpPr>
            <p:cNvPr id="385" name="Google Shape;385;p28"/>
            <p:cNvSpPr txBox="1"/>
            <p:nvPr/>
          </p:nvSpPr>
          <p:spPr>
            <a:xfrm>
              <a:off x="3478954" y="1910906"/>
              <a:ext cx="2236200" cy="2615700"/>
            </a:xfrm>
            <a:prstGeom prst="rect">
              <a:avLst/>
            </a:prstGeom>
            <a:noFill/>
            <a:ln>
              <a:noFill/>
            </a:ln>
          </p:spPr>
          <p:txBody>
            <a:bodyPr spcFirstLastPara="1" wrap="square" lIns="91425" tIns="91425" rIns="91425" bIns="91425" anchor="t" anchorCtr="0">
              <a:noAutofit/>
            </a:bodyPr>
            <a:lstStyle/>
            <a:p>
              <a:endParaRPr lang="en-GB" dirty="0">
                <a:solidFill>
                  <a:schemeClr val="tx1"/>
                </a:solidFill>
              </a:endParaRPr>
            </a:p>
            <a:p>
              <a:r>
                <a:rPr lang="en-GB" sz="1600" dirty="0">
                  <a:solidFill>
                    <a:schemeClr val="tx1"/>
                  </a:solidFill>
                  <a:latin typeface="Saira Semi Condensed" panose="020B0604020202020204" charset="0"/>
                  <a:cs typeface="Saira Semi Condensed" panose="020B0604020202020204" charset="0"/>
                </a:rPr>
                <a:t>For each unique feature value, i.e. a grouping is performed per the cardinality</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FORMULA BREAKDOWN</a:t>
            </a:r>
            <a:endParaRPr dirty="0"/>
          </a:p>
        </p:txBody>
      </p:sp>
      <mc:AlternateContent xmlns:mc="http://schemas.openxmlformats.org/markup-compatibility/2006" xmlns:a14="http://schemas.microsoft.com/office/drawing/2010/main">
        <mc:Choice Requires="a14">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𝝁</m:t>
                      </m:r>
                    </m:oMath>
                  </m:oMathPara>
                </a14:m>
                <a:endParaRPr b="1" dirty="0"/>
              </a:p>
              <a:p>
                <a:pPr marL="114300" lvl="0" indent="0">
                  <a:buNone/>
                </a:pPr>
                <a:r>
                  <a:rPr lang="en-GB" dirty="0"/>
                  <a:t>The mean we are computing. It will be the value that replaces the categorical value </a:t>
                </a:r>
                <a14:m>
                  <m:oMath xmlns:m="http://schemas.openxmlformats.org/officeDocument/2006/math">
                    <m:r>
                      <a:rPr lang="en-GB" i="1">
                        <a:latin typeface="Cambria Math" panose="02040503050406030204" pitchFamily="18" charset="0"/>
                      </a:rPr>
                      <m:t>𝑐</m:t>
                    </m:r>
                  </m:oMath>
                </a14:m>
                <a:endParaRPr lang="en-GB" dirty="0"/>
              </a:p>
            </p:txBody>
          </p:sp>
        </mc:Choice>
        <mc:Fallback xmlns="">
          <p:sp>
            <p:nvSpPr>
              <p:cNvPr id="391" name="Google Shape;391;p29"/>
              <p:cNvSpPr txBox="1">
                <a:spLocks noGrp="1" noRot="1" noChangeAspect="1" noMove="1" noResize="1" noEditPoints="1" noAdjustHandles="1" noChangeArrowheads="1" noChangeShapeType="1" noTextEdit="1"/>
              </p:cNvSpPr>
              <p:nvPr>
                <p:ph type="body" idx="1"/>
              </p:nvPr>
            </p:nvSpPr>
            <p:spPr>
              <a:xfrm>
                <a:off x="1207850" y="1582550"/>
                <a:ext cx="2085900" cy="13365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2" name="Google Shape;392;p29"/>
              <p:cNvSpPr txBox="1">
                <a:spLocks noGrp="1"/>
              </p:cNvSpPr>
              <p:nvPr>
                <p:ph type="body" idx="2"/>
              </p:nvPr>
            </p:nvSpPr>
            <p:spPr>
              <a:xfrm>
                <a:off x="3512975" y="1582549"/>
                <a:ext cx="2085900" cy="1747065"/>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𝒏</m:t>
                      </m:r>
                    </m:oMath>
                  </m:oMathPara>
                </a14:m>
                <a:endParaRPr b="1" dirty="0"/>
              </a:p>
              <a:p>
                <a:pPr marL="114300" lvl="0" indent="0">
                  <a:buNone/>
                </a:pPr>
                <a14:m>
                  <m:oMath xmlns:m="http://schemas.openxmlformats.org/officeDocument/2006/math">
                    <m:r>
                      <a:rPr lang="en-GB" i="1">
                        <a:latin typeface="Cambria Math" panose="02040503050406030204" pitchFamily="18" charset="0"/>
                      </a:rPr>
                      <m:t>𝑛</m:t>
                    </m:r>
                  </m:oMath>
                </a14:m>
                <a:r>
                  <a:rPr lang="en-GB" dirty="0"/>
                  <a:t> is the number of values we have per each group</a:t>
                </a:r>
              </a:p>
            </p:txBody>
          </p:sp>
        </mc:Choice>
        <mc:Fallback xmlns="">
          <p:sp>
            <p:nvSpPr>
              <p:cNvPr id="392" name="Google Shape;392;p29"/>
              <p:cNvSpPr txBox="1">
                <a:spLocks noGrp="1" noRot="1" noChangeAspect="1" noMove="1" noResize="1" noEditPoints="1" noAdjustHandles="1" noChangeArrowheads="1" noChangeShapeType="1" noTextEdit="1"/>
              </p:cNvSpPr>
              <p:nvPr>
                <p:ph type="body" idx="2"/>
              </p:nvPr>
            </p:nvSpPr>
            <p:spPr>
              <a:xfrm>
                <a:off x="3512975" y="1582549"/>
                <a:ext cx="2085900" cy="17470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𝒙</m:t>
                      </m:r>
                      <m:r>
                        <a:rPr lang="en-GB" b="1" i="1">
                          <a:latin typeface="Cambria Math" panose="02040503050406030204" pitchFamily="18" charset="0"/>
                        </a:rPr>
                        <m:t> </m:t>
                      </m:r>
                    </m:oMath>
                  </m:oMathPara>
                </a14:m>
                <a:endParaRPr b="1" dirty="0"/>
              </a:p>
              <a:p>
                <a:pPr marL="114300" lvl="0" indent="0">
                  <a:buNone/>
                </a:pPr>
                <a14:m>
                  <m:oMath xmlns:m="http://schemas.openxmlformats.org/officeDocument/2006/math">
                    <m:r>
                      <a:rPr lang="en-GB" i="1">
                        <a:latin typeface="Cambria Math" panose="02040503050406030204" pitchFamily="18" charset="0"/>
                      </a:rPr>
                      <m:t>𝑥</m:t>
                    </m:r>
                  </m:oMath>
                </a14:m>
                <a:r>
                  <a:rPr lang="en-GB" dirty="0"/>
                  <a:t> is the estimated mean per group</a:t>
                </a:r>
              </a:p>
              <a:p>
                <a:pPr marL="0" lvl="0" indent="0" algn="l" rtl="0">
                  <a:spcBef>
                    <a:spcPts val="600"/>
                  </a:spcBef>
                  <a:spcAft>
                    <a:spcPts val="600"/>
                  </a:spcAft>
                  <a:buNone/>
                </a:pPr>
                <a:endParaRPr sz="1200" dirty="0"/>
              </a:p>
            </p:txBody>
          </p:sp>
        </mc:Choice>
        <mc:Fallback xmlns="">
          <p:sp>
            <p:nvSpPr>
              <p:cNvPr id="393" name="Google Shape;393;p29"/>
              <p:cNvSpPr txBox="1">
                <a:spLocks noGrp="1" noRot="1" noChangeAspect="1" noMove="1" noResize="1" noEditPoints="1" noAdjustHandles="1" noChangeArrowheads="1" noChangeShapeType="1" noTextEdit="1"/>
              </p:cNvSpPr>
              <p:nvPr>
                <p:ph type="body" idx="3"/>
              </p:nvPr>
            </p:nvSpPr>
            <p:spPr>
              <a:xfrm>
                <a:off x="5818101" y="1582550"/>
                <a:ext cx="2085900" cy="1336500"/>
              </a:xfrm>
              <a:prstGeom prst="rect">
                <a:avLst/>
              </a:prstGeom>
              <a:blipFill>
                <a:blip r:embed="rId5"/>
                <a:stretch>
                  <a:fillRect/>
                </a:stretch>
              </a:blipFill>
            </p:spPr>
            <p:txBody>
              <a:bodyPr/>
              <a:lstStyle/>
              <a:p>
                <a:r>
                  <a:rPr lang="en-GB">
                    <a:noFill/>
                  </a:rPr>
                  <a:t> </a:t>
                </a:r>
              </a:p>
            </p:txBody>
          </p:sp>
        </mc:Fallback>
      </mc:AlternateContent>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mc:AlternateContent xmlns:mc="http://schemas.openxmlformats.org/markup-compatibility/2006" xmlns:a14="http://schemas.microsoft.com/office/drawing/2010/main">
        <mc:Choice Requires="a14">
          <p:sp>
            <p:nvSpPr>
              <p:cNvPr id="395" name="Google Shape;395;p29"/>
              <p:cNvSpPr txBox="1">
                <a:spLocks noGrp="1"/>
              </p:cNvSpPr>
              <p:nvPr>
                <p:ph type="body" idx="1"/>
              </p:nvPr>
            </p:nvSpPr>
            <p:spPr>
              <a:xfrm>
                <a:off x="1223924" y="3357290"/>
                <a:ext cx="2085900" cy="13365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𝒎</m:t>
                      </m:r>
                      <m:r>
                        <a:rPr lang="en-GB" i="1">
                          <a:latin typeface="Cambria Math" panose="02040503050406030204" pitchFamily="18" charset="0"/>
                        </a:rPr>
                        <m:t> </m:t>
                      </m:r>
                    </m:oMath>
                  </m:oMathPara>
                </a14:m>
                <a:endParaRPr b="1" dirty="0"/>
              </a:p>
              <a:p>
                <a:pPr marL="114300" lvl="0" indent="0">
                  <a:buNone/>
                </a:pPr>
                <a:r>
                  <a:rPr lang="en-GB" dirty="0"/>
                  <a:t>the “weight” you want to assign to the overall mean</a:t>
                </a:r>
              </a:p>
            </p:txBody>
          </p:sp>
        </mc:Choice>
        <mc:Fallback xmlns="">
          <p:sp>
            <p:nvSpPr>
              <p:cNvPr id="395" name="Google Shape;395;p29"/>
              <p:cNvSpPr txBox="1">
                <a:spLocks noGrp="1" noRot="1" noChangeAspect="1" noMove="1" noResize="1" noEditPoints="1" noAdjustHandles="1" noChangeArrowheads="1" noChangeShapeType="1" noTextEdit="1"/>
              </p:cNvSpPr>
              <p:nvPr>
                <p:ph type="body" idx="1"/>
              </p:nvPr>
            </p:nvSpPr>
            <p:spPr>
              <a:xfrm>
                <a:off x="1223924" y="3357290"/>
                <a:ext cx="2085900" cy="133650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6" name="Google Shape;396;p29"/>
              <p:cNvSpPr txBox="1">
                <a:spLocks noGrp="1"/>
              </p:cNvSpPr>
              <p:nvPr>
                <p:ph type="body" idx="2"/>
              </p:nvPr>
            </p:nvSpPr>
            <p:spPr>
              <a:xfrm>
                <a:off x="3529050" y="3357290"/>
                <a:ext cx="2085900" cy="13365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𝑤</m:t>
                      </m:r>
                    </m:oMath>
                  </m:oMathPara>
                </a14:m>
                <a:endParaRPr b="1" dirty="0"/>
              </a:p>
              <a:p>
                <a:pPr marL="114300" lvl="0" indent="0">
                  <a:buNone/>
                </a:pPr>
                <a14:m>
                  <m:oMath xmlns:m="http://schemas.openxmlformats.org/officeDocument/2006/math">
                    <m:r>
                      <a:rPr lang="en-GB" i="1">
                        <a:latin typeface="Cambria Math" panose="02040503050406030204" pitchFamily="18" charset="0"/>
                      </a:rPr>
                      <m:t>𝑤</m:t>
                    </m:r>
                  </m:oMath>
                </a14:m>
                <a:r>
                  <a:rPr lang="en-GB" dirty="0"/>
                  <a:t> is the overall mean.</a:t>
                </a:r>
              </a:p>
            </p:txBody>
          </p:sp>
        </mc:Choice>
        <mc:Fallback xmlns="">
          <p:sp>
            <p:nvSpPr>
              <p:cNvPr id="396" name="Google Shape;396;p29"/>
              <p:cNvSpPr txBox="1">
                <a:spLocks noGrp="1" noRot="1" noChangeAspect="1" noMove="1" noResize="1" noEditPoints="1" noAdjustHandles="1" noChangeArrowheads="1" noChangeShapeType="1" noTextEdit="1"/>
              </p:cNvSpPr>
              <p:nvPr>
                <p:ph type="body" idx="2"/>
              </p:nvPr>
            </p:nvSpPr>
            <p:spPr>
              <a:xfrm>
                <a:off x="3529050" y="3357290"/>
                <a:ext cx="2085900" cy="133650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1607114-62E2-4FED-86A7-671508ABC075}"/>
                  </a:ext>
                </a:extLst>
              </p:cNvPr>
              <p:cNvSpPr/>
              <p:nvPr/>
            </p:nvSpPr>
            <p:spPr>
              <a:xfrm>
                <a:off x="5223637" y="690742"/>
                <a:ext cx="2494594" cy="6001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800" b="1" i="1" smtClean="0">
                          <a:solidFill>
                            <a:schemeClr val="tx1"/>
                          </a:solidFill>
                          <a:latin typeface="Cambria Math" panose="02040503050406030204" pitchFamily="18" charset="0"/>
                        </a:rPr>
                        <m:t>𝝁</m:t>
                      </m:r>
                      <m:r>
                        <a:rPr lang="en-GB" sz="1800" b="1">
                          <a:solidFill>
                            <a:schemeClr val="tx1"/>
                          </a:solidFill>
                          <a:latin typeface="Cambria Math" panose="02040503050406030204" pitchFamily="18" charset="0"/>
                        </a:rPr>
                        <m:t>=</m:t>
                      </m:r>
                      <m:f>
                        <m:fPr>
                          <m:ctrlPr>
                            <a:rPr lang="en-GB" sz="1800" b="1" i="1">
                              <a:solidFill>
                                <a:schemeClr val="tx1"/>
                              </a:solidFill>
                              <a:latin typeface="Cambria Math" panose="02040503050406030204" pitchFamily="18" charset="0"/>
                            </a:rPr>
                          </m:ctrlPr>
                        </m:fPr>
                        <m:num>
                          <m:r>
                            <a:rPr lang="en-GB" sz="1800" b="1" i="1">
                              <a:solidFill>
                                <a:schemeClr val="tx1"/>
                              </a:solidFill>
                              <a:latin typeface="Cambria Math" panose="02040503050406030204" pitchFamily="18" charset="0"/>
                            </a:rPr>
                            <m:t>𝒏</m:t>
                          </m:r>
                          <m:r>
                            <a:rPr lang="en-GB" sz="1800" b="1">
                              <a:solidFill>
                                <a:schemeClr val="tx1"/>
                              </a:solidFill>
                              <a:latin typeface="Cambria Math" panose="02040503050406030204" pitchFamily="18" charset="0"/>
                            </a:rPr>
                            <m:t> ×</m:t>
                          </m:r>
                          <m:r>
                            <a:rPr lang="en-GB" sz="1800" b="1" i="1">
                              <a:solidFill>
                                <a:schemeClr val="tx1"/>
                              </a:solidFill>
                              <a:latin typeface="Cambria Math" panose="02040503050406030204" pitchFamily="18" charset="0"/>
                            </a:rPr>
                            <m:t>𝒙</m:t>
                          </m:r>
                          <m:r>
                            <a:rPr lang="en-GB" sz="1800" b="1">
                              <a:solidFill>
                                <a:schemeClr val="tx1"/>
                              </a:solidFill>
                              <a:latin typeface="Cambria Math" panose="02040503050406030204" pitchFamily="18" charset="0"/>
                            </a:rPr>
                            <m:t> + </m:t>
                          </m:r>
                          <m:r>
                            <a:rPr lang="en-GB" sz="1800" b="1" i="1">
                              <a:solidFill>
                                <a:schemeClr val="tx1"/>
                              </a:solidFill>
                              <a:latin typeface="Cambria Math" panose="02040503050406030204" pitchFamily="18" charset="0"/>
                            </a:rPr>
                            <m:t>𝒎</m:t>
                          </m:r>
                          <m:r>
                            <a:rPr lang="en-GB" sz="1800" b="1">
                              <a:solidFill>
                                <a:schemeClr val="tx1"/>
                              </a:solidFill>
                              <a:latin typeface="Cambria Math" panose="02040503050406030204" pitchFamily="18" charset="0"/>
                            </a:rPr>
                            <m:t> × </m:t>
                          </m:r>
                          <m:r>
                            <a:rPr lang="en-GB" sz="1800" b="1" i="1">
                              <a:solidFill>
                                <a:schemeClr val="tx1"/>
                              </a:solidFill>
                              <a:latin typeface="Cambria Math" panose="02040503050406030204" pitchFamily="18" charset="0"/>
                            </a:rPr>
                            <m:t>𝒘</m:t>
                          </m:r>
                          <m:r>
                            <a:rPr lang="en-GB" sz="1800" b="1">
                              <a:solidFill>
                                <a:schemeClr val="tx1"/>
                              </a:solidFill>
                              <a:latin typeface="Cambria Math" panose="02040503050406030204" pitchFamily="18" charset="0"/>
                            </a:rPr>
                            <m:t> </m:t>
                          </m:r>
                        </m:num>
                        <m:den>
                          <m:r>
                            <a:rPr lang="en-GB" sz="1800" b="1" i="1">
                              <a:solidFill>
                                <a:schemeClr val="tx1"/>
                              </a:solidFill>
                              <a:latin typeface="Cambria Math" panose="02040503050406030204" pitchFamily="18" charset="0"/>
                            </a:rPr>
                            <m:t>𝒏</m:t>
                          </m:r>
                          <m:r>
                            <a:rPr lang="en-GB" sz="1800" b="1">
                              <a:solidFill>
                                <a:schemeClr val="tx1"/>
                              </a:solidFill>
                              <a:latin typeface="Cambria Math" panose="02040503050406030204" pitchFamily="18" charset="0"/>
                            </a:rPr>
                            <m:t>+</m:t>
                          </m:r>
                          <m:r>
                            <a:rPr lang="en-GB" sz="1800" b="1" i="1">
                              <a:solidFill>
                                <a:schemeClr val="tx1"/>
                              </a:solidFill>
                              <a:latin typeface="Cambria Math" panose="02040503050406030204" pitchFamily="18" charset="0"/>
                            </a:rPr>
                            <m:t>𝒎</m:t>
                          </m:r>
                        </m:den>
                      </m:f>
                    </m:oMath>
                  </m:oMathPara>
                </a14:m>
                <a:endParaRPr lang="en-GB" sz="1600" b="1" dirty="0">
                  <a:solidFill>
                    <a:schemeClr val="tx1"/>
                  </a:solidFill>
                </a:endParaRPr>
              </a:p>
            </p:txBody>
          </p:sp>
        </mc:Choice>
        <mc:Fallback xmlns="">
          <p:sp>
            <p:nvSpPr>
              <p:cNvPr id="2" name="Rectangle 1">
                <a:extLst>
                  <a:ext uri="{FF2B5EF4-FFF2-40B4-BE49-F238E27FC236}">
                    <a16:creationId xmlns:a16="http://schemas.microsoft.com/office/drawing/2014/main" id="{F1607114-62E2-4FED-86A7-671508ABC075}"/>
                  </a:ext>
                </a:extLst>
              </p:cNvPr>
              <p:cNvSpPr>
                <a:spLocks noRot="1" noChangeAspect="1" noMove="1" noResize="1" noEditPoints="1" noAdjustHandles="1" noChangeArrowheads="1" noChangeShapeType="1" noTextEdit="1"/>
              </p:cNvSpPr>
              <p:nvPr/>
            </p:nvSpPr>
            <p:spPr>
              <a:xfrm>
                <a:off x="5223637" y="690742"/>
                <a:ext cx="2494594" cy="600101"/>
              </a:xfrm>
              <a:prstGeom prst="rect">
                <a:avLst/>
              </a:prstGeom>
              <a:blipFill>
                <a:blip r:embed="rId8"/>
                <a:stretch>
                  <a:fillRect/>
                </a:stretch>
              </a:blipFill>
            </p:spPr>
            <p:txBody>
              <a:bodyPr/>
              <a:lstStyle/>
              <a:p>
                <a:r>
                  <a:rPr lang="en-GB">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440096"/>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7200" dirty="0"/>
              <a:t>Binary</a:t>
            </a:r>
            <a:br>
              <a:rPr lang="en-GB" sz="7200" dirty="0"/>
            </a:br>
            <a:r>
              <a:rPr lang="en-GB" sz="7200" dirty="0"/>
              <a:t>Encoder</a:t>
            </a:r>
            <a:endParaRPr sz="7200" dirty="0"/>
          </a:p>
        </p:txBody>
      </p:sp>
      <p:sp>
        <p:nvSpPr>
          <p:cNvPr id="249" name="Google Shape;249;p18"/>
          <p:cNvSpPr txBox="1">
            <a:spLocks noGrp="1"/>
          </p:cNvSpPr>
          <p:nvPr>
            <p:ph type="subTitle" idx="4294967295"/>
          </p:nvPr>
        </p:nvSpPr>
        <p:spPr>
          <a:xfrm>
            <a:off x="4326575" y="2287796"/>
            <a:ext cx="3660769" cy="1174200"/>
          </a:xfrm>
          <a:prstGeom prst="rect">
            <a:avLst/>
          </a:prstGeom>
        </p:spPr>
        <p:txBody>
          <a:bodyPr spcFirstLastPara="1" wrap="square" lIns="0" tIns="0" rIns="0" bIns="0" anchor="t" anchorCtr="0">
            <a:noAutofit/>
          </a:bodyPr>
          <a:lstStyle/>
          <a:p>
            <a:pPr marL="0" indent="0">
              <a:spcAft>
                <a:spcPts val="600"/>
              </a:spcAft>
              <a:buNone/>
            </a:pPr>
            <a:r>
              <a:rPr lang="en-GB" dirty="0"/>
              <a:t>Convert each categorical feature vector into its binary representation after substituting each value with its ordinal representation. </a:t>
            </a:r>
            <a:endParaRPr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3122988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BINARY ENCODING PROCESS</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377" name="Google Shape;377;p28"/>
          <p:cNvGrpSpPr/>
          <p:nvPr/>
        </p:nvGrpSpPr>
        <p:grpSpPr>
          <a:xfrm>
            <a:off x="5838302" y="1467666"/>
            <a:ext cx="3047580" cy="3523434"/>
            <a:chOff x="5890437" y="1189775"/>
            <a:chExt cx="3047580" cy="3523434"/>
          </a:xfrm>
        </p:grpSpPr>
        <p:sp>
          <p:nvSpPr>
            <p:cNvPr id="378" name="Google Shape;378;p28"/>
            <p:cNvSpPr/>
            <p:nvPr/>
          </p:nvSpPr>
          <p:spPr>
            <a:xfrm>
              <a:off x="5890437" y="1189775"/>
              <a:ext cx="304758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r>
                <a:rPr lang="en-GB" sz="1600" dirty="0">
                  <a:latin typeface="Saira Semi Condensed" panose="020B0604020202020204" charset="0"/>
                  <a:cs typeface="Saira Semi Condensed" panose="020B0604020202020204" charset="0"/>
                </a:rPr>
                <a:t>Extract the new feature vectors </a:t>
              </a:r>
            </a:p>
          </p:txBody>
        </p:sp>
        <p:sp>
          <p:nvSpPr>
            <p:cNvPr id="379" name="Google Shape;379;p28"/>
            <p:cNvSpPr txBox="1"/>
            <p:nvPr/>
          </p:nvSpPr>
          <p:spPr>
            <a:xfrm>
              <a:off x="5890437" y="1858775"/>
              <a:ext cx="3047580" cy="2854434"/>
            </a:xfrm>
            <a:prstGeom prst="rect">
              <a:avLst/>
            </a:prstGeom>
            <a:noFill/>
            <a:ln>
              <a:noFill/>
            </a:ln>
          </p:spPr>
          <p:txBody>
            <a:bodyPr spcFirstLastPara="1" wrap="square" lIns="91425" tIns="91425" rIns="91425" bIns="91425" anchor="t" anchorCtr="0">
              <a:noAutofit/>
            </a:bodyPr>
            <a:lstStyle/>
            <a:p>
              <a:endParaRPr lang="en-GB" sz="1600" b="1" dirty="0">
                <a:solidFill>
                  <a:schemeClr val="tx1"/>
                </a:solidFill>
                <a:latin typeface="Saira Semi Condensed" panose="020B0604020202020204" charset="0"/>
                <a:cs typeface="Saira Semi Condensed" panose="020B0604020202020204" charset="0"/>
              </a:endParaRPr>
            </a:p>
            <a:p>
              <a:r>
                <a:rPr lang="en-GB" sz="1600" b="1" dirty="0">
                  <a:solidFill>
                    <a:schemeClr val="tx1"/>
                  </a:solidFill>
                  <a:latin typeface="Saira Semi Condensed" panose="020B0604020202020204" charset="0"/>
                  <a:cs typeface="Saira Semi Condensed" panose="020B0604020202020204" charset="0"/>
                </a:rPr>
                <a:t>category_0   category_1 </a:t>
              </a:r>
              <a:r>
                <a:rPr lang="en-GB" sz="1600" dirty="0">
                  <a:solidFill>
                    <a:schemeClr val="tx1"/>
                  </a:solidFill>
                  <a:latin typeface="Saira Semi Condensed" panose="020B0604020202020204" charset="0"/>
                  <a:cs typeface="Saira Semi Condensed" panose="020B0604020202020204" charset="0"/>
                </a:rPr>
                <a:t>	</a:t>
              </a:r>
            </a:p>
            <a:p>
              <a:r>
                <a:rPr lang="en-GB" sz="1600" dirty="0">
                  <a:solidFill>
                    <a:schemeClr val="tx1"/>
                  </a:solidFill>
                  <a:latin typeface="Saira Semi Condensed" panose="020B0604020202020204" charset="0"/>
                  <a:cs typeface="Saira Semi Condensed" panose="020B0604020202020204" charset="0"/>
                </a:rPr>
                <a:t>         0    	                 1 	</a:t>
              </a:r>
            </a:p>
            <a:p>
              <a:r>
                <a:rPr lang="en-GB" sz="1600" dirty="0">
                  <a:solidFill>
                    <a:schemeClr val="tx1"/>
                  </a:solidFill>
                  <a:latin typeface="Saira Semi Condensed" panose="020B0604020202020204" charset="0"/>
                  <a:cs typeface="Saira Semi Condensed" panose="020B0604020202020204" charset="0"/>
                </a:rPr>
                <a:t>         1 	                 0 	</a:t>
              </a:r>
            </a:p>
            <a:p>
              <a:r>
                <a:rPr lang="en-GB" sz="1600" dirty="0">
                  <a:solidFill>
                    <a:schemeClr val="tx1"/>
                  </a:solidFill>
                  <a:latin typeface="Saira Semi Condensed" panose="020B0604020202020204" charset="0"/>
                  <a:cs typeface="Saira Semi Condensed" panose="020B0604020202020204" charset="0"/>
                </a:rPr>
                <a:t>         1 	                 1 	</a:t>
              </a:r>
            </a:p>
          </p:txBody>
        </p:sp>
      </p:grpSp>
      <p:grpSp>
        <p:nvGrpSpPr>
          <p:cNvPr id="380" name="Google Shape;380;p28"/>
          <p:cNvGrpSpPr/>
          <p:nvPr/>
        </p:nvGrpSpPr>
        <p:grpSpPr>
          <a:xfrm>
            <a:off x="0" y="1467880"/>
            <a:ext cx="3546900" cy="3336831"/>
            <a:chOff x="0" y="1189989"/>
            <a:chExt cx="3546900" cy="3336831"/>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endParaRPr lang="en-GB" dirty="0">
                <a:latin typeface="Saira Semi Condensed" panose="020B0604020202020204" charset="0"/>
                <a:cs typeface="Saira Semi Condensed" panose="020B0604020202020204" charset="0"/>
              </a:endParaRPr>
            </a:p>
            <a:p>
              <a:r>
                <a:rPr lang="en-GB" sz="1600" dirty="0">
                  <a:latin typeface="Saira Semi Condensed" panose="020B0604020202020204" charset="0"/>
                  <a:cs typeface="Saira Semi Condensed" panose="020B0604020202020204" charset="0"/>
                </a:rPr>
                <a:t>Assign ordinal numbers to the </a:t>
              </a:r>
            </a:p>
            <a:p>
              <a:r>
                <a:rPr lang="en-GB" sz="1600" dirty="0">
                  <a:latin typeface="Saira Semi Condensed" panose="020B0604020202020204" charset="0"/>
                  <a:cs typeface="Saira Semi Condensed" panose="020B0604020202020204" charset="0"/>
                </a:rPr>
                <a:t>values in the vector </a:t>
              </a:r>
            </a:p>
            <a:p>
              <a:pPr marL="0" lvl="0" indent="0" algn="ctr" rtl="0">
                <a:spcBef>
                  <a:spcPts val="0"/>
                </a:spcBef>
                <a:spcAft>
                  <a:spcPts val="0"/>
                </a:spcAft>
                <a:buNone/>
              </a:pPr>
              <a:endParaRPr dirty="0">
                <a:solidFill>
                  <a:schemeClr val="lt1"/>
                </a:solidFill>
                <a:latin typeface="Saira Semi Condensed" panose="020B0604020202020204" charset="0"/>
                <a:ea typeface="Saira Semi Condensed"/>
                <a:cs typeface="Saira Semi Condensed" panose="020B0604020202020204" charset="0"/>
                <a:sym typeface="Saira Semi Condensed"/>
              </a:endParaRPr>
            </a:p>
          </p:txBody>
        </p:sp>
        <p:sp>
          <p:nvSpPr>
            <p:cNvPr id="382" name="Google Shape;382;p28"/>
            <p:cNvSpPr txBox="1"/>
            <p:nvPr/>
          </p:nvSpPr>
          <p:spPr>
            <a:xfrm>
              <a:off x="152525" y="1911120"/>
              <a:ext cx="2236200" cy="2615700"/>
            </a:xfrm>
            <a:prstGeom prst="rect">
              <a:avLst/>
            </a:prstGeom>
            <a:noFill/>
            <a:ln>
              <a:noFill/>
            </a:ln>
          </p:spPr>
          <p:txBody>
            <a:bodyPr spcFirstLastPara="1" wrap="square" lIns="91425" tIns="91425" rIns="91425" bIns="91425" anchor="t" anchorCtr="0">
              <a:noAutofit/>
            </a:bodyPr>
            <a:lstStyle/>
            <a:p>
              <a:endParaRPr lang="en-GB" sz="1600" dirty="0">
                <a:solidFill>
                  <a:schemeClr val="tx1"/>
                </a:solidFill>
                <a:latin typeface="Saira Semi Condensed" panose="020B0604020202020204" charset="0"/>
                <a:cs typeface="Saira Semi Condensed" panose="020B0604020202020204" charset="0"/>
              </a:endParaRPr>
            </a:p>
            <a:p>
              <a:r>
                <a:rPr lang="en-GB" sz="1600" b="1" dirty="0">
                  <a:solidFill>
                    <a:schemeClr val="tx1"/>
                  </a:solidFill>
                  <a:latin typeface="Saira Semi Condensed" panose="020B0604020202020204" charset="0"/>
                  <a:cs typeface="Saira Semi Condensed" panose="020B0604020202020204" charset="0"/>
                </a:rPr>
                <a:t>category </a:t>
              </a:r>
              <a:r>
                <a:rPr lang="en-GB" sz="1600" dirty="0">
                  <a:solidFill>
                    <a:schemeClr val="tx1"/>
                  </a:solidFill>
                  <a:latin typeface="Saira Semi Condensed" panose="020B0604020202020204" charset="0"/>
                  <a:cs typeface="Saira Semi Condensed" panose="020B0604020202020204" charset="0"/>
                </a:rPr>
                <a:t>	</a:t>
              </a:r>
            </a:p>
            <a:p>
              <a:r>
                <a:rPr lang="en-GB" sz="1600" dirty="0">
                  <a:solidFill>
                    <a:schemeClr val="tx1"/>
                  </a:solidFill>
                  <a:latin typeface="Saira Semi Condensed" panose="020B0604020202020204" charset="0"/>
                  <a:cs typeface="Saira Semi Condensed" panose="020B0604020202020204" charset="0"/>
                </a:rPr>
                <a:t>category 1 	</a:t>
              </a:r>
            </a:p>
            <a:p>
              <a:r>
                <a:rPr lang="en-GB" sz="1600" dirty="0">
                  <a:solidFill>
                    <a:schemeClr val="tx1"/>
                  </a:solidFill>
                  <a:latin typeface="Saira Semi Condensed" panose="020B0604020202020204" charset="0"/>
                  <a:cs typeface="Saira Semi Condensed" panose="020B0604020202020204" charset="0"/>
                </a:rPr>
                <a:t>category 2 	</a:t>
              </a:r>
            </a:p>
            <a:p>
              <a:r>
                <a:rPr lang="en-GB" sz="1600" dirty="0">
                  <a:solidFill>
                    <a:schemeClr val="tx1"/>
                  </a:solidFill>
                  <a:latin typeface="Saira Semi Condensed" panose="020B0604020202020204" charset="0"/>
                  <a:cs typeface="Saira Semi Condensed" panose="020B0604020202020204" charset="0"/>
                </a:rPr>
                <a:t>category 3 	</a:t>
              </a:r>
            </a:p>
            <a:p>
              <a:pPr lvl="0" algn="ctr"/>
              <a:endParaRPr lang="en-GB" dirty="0">
                <a:solidFill>
                  <a:schemeClr val="tx1"/>
                </a:solidFill>
                <a:latin typeface="Saira Semi Condensed" panose="020B0604020202020204" charset="0"/>
                <a:ea typeface="Saira Semi Condensed"/>
                <a:cs typeface="Saira Semi Condensed" panose="020B0604020202020204" charset="0"/>
                <a:sym typeface="Saira Semi Condensed"/>
              </a:endParaRPr>
            </a:p>
          </p:txBody>
        </p:sp>
      </p:grpSp>
      <p:grpSp>
        <p:nvGrpSpPr>
          <p:cNvPr id="383" name="Google Shape;383;p28"/>
          <p:cNvGrpSpPr/>
          <p:nvPr/>
        </p:nvGrpSpPr>
        <p:grpSpPr>
          <a:xfrm>
            <a:off x="1663323" y="1467880"/>
            <a:ext cx="4589118" cy="3320570"/>
            <a:chOff x="1660786" y="1189775"/>
            <a:chExt cx="4589118" cy="332057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r>
                <a:rPr lang="en-GB" sz="1600" dirty="0">
                  <a:latin typeface="Saira Semi Condensed" panose="020B0604020202020204" charset="0"/>
                  <a:cs typeface="Saira Semi Condensed" panose="020B0604020202020204" charset="0"/>
                </a:rPr>
                <a:t>Convert those numbers to their binary representations </a:t>
              </a:r>
            </a:p>
          </p:txBody>
        </p:sp>
        <p:sp>
          <p:nvSpPr>
            <p:cNvPr id="385" name="Google Shape;385;p28"/>
            <p:cNvSpPr txBox="1"/>
            <p:nvPr/>
          </p:nvSpPr>
          <p:spPr>
            <a:xfrm>
              <a:off x="1660786" y="1894645"/>
              <a:ext cx="2236200" cy="2615700"/>
            </a:xfrm>
            <a:prstGeom prst="rect">
              <a:avLst/>
            </a:prstGeom>
            <a:noFill/>
            <a:ln>
              <a:noFill/>
            </a:ln>
          </p:spPr>
          <p:txBody>
            <a:bodyPr spcFirstLastPara="1" wrap="square" lIns="91425" tIns="91425" rIns="91425" bIns="91425" anchor="t" anchorCtr="0">
              <a:noAutofit/>
            </a:bodyPr>
            <a:lstStyle/>
            <a:p>
              <a:endParaRPr lang="en-GB" sz="1600" b="1" dirty="0">
                <a:solidFill>
                  <a:schemeClr val="tx1"/>
                </a:solidFill>
                <a:latin typeface="Saira Semi Condensed" panose="020B0604020202020204" charset="0"/>
                <a:cs typeface="Saira Semi Condensed" panose="020B0604020202020204" charset="0"/>
              </a:endParaRPr>
            </a:p>
            <a:p>
              <a:r>
                <a:rPr lang="en-GB" sz="1600" b="1" dirty="0">
                  <a:solidFill>
                    <a:schemeClr val="tx1"/>
                  </a:solidFill>
                  <a:latin typeface="Saira Semi Condensed" panose="020B0604020202020204" charset="0"/>
                  <a:cs typeface="Saira Semi Condensed" panose="020B0604020202020204" charset="0"/>
                </a:rPr>
                <a:t>category </a:t>
              </a:r>
              <a:r>
                <a:rPr lang="en-GB" sz="1600" dirty="0">
                  <a:solidFill>
                    <a:schemeClr val="tx1"/>
                  </a:solidFill>
                  <a:latin typeface="Saira Semi Condensed" panose="020B0604020202020204" charset="0"/>
                  <a:cs typeface="Saira Semi Condensed" panose="020B0604020202020204" charset="0"/>
                </a:rPr>
                <a:t>	</a:t>
              </a:r>
            </a:p>
            <a:p>
              <a:r>
                <a:rPr lang="en-GB" sz="1600" dirty="0">
                  <a:solidFill>
                    <a:schemeClr val="tx1"/>
                  </a:solidFill>
                  <a:latin typeface="Saira Semi Condensed" panose="020B0604020202020204" charset="0"/>
                  <a:cs typeface="Saira Semi Condensed" panose="020B0604020202020204" charset="0"/>
                </a:rPr>
                <a:t>1 	</a:t>
              </a:r>
            </a:p>
            <a:p>
              <a:r>
                <a:rPr lang="en-GB" sz="1600" dirty="0">
                  <a:solidFill>
                    <a:schemeClr val="tx1"/>
                  </a:solidFill>
                  <a:latin typeface="Saira Semi Condensed" panose="020B0604020202020204" charset="0"/>
                  <a:cs typeface="Saira Semi Condensed" panose="020B0604020202020204" charset="0"/>
                </a:rPr>
                <a:t>2 	</a:t>
              </a:r>
            </a:p>
            <a:p>
              <a:r>
                <a:rPr lang="en-GB" sz="1600" dirty="0">
                  <a:solidFill>
                    <a:schemeClr val="tx1"/>
                  </a:solidFill>
                  <a:latin typeface="Saira Semi Condensed" panose="020B0604020202020204" charset="0"/>
                  <a:cs typeface="Saira Semi Condensed" panose="020B0604020202020204" charset="0"/>
                </a:rPr>
                <a:t>3 	</a:t>
              </a:r>
            </a:p>
            <a:p>
              <a:endParaRPr lang="en-GB" sz="1600" dirty="0">
                <a:solidFill>
                  <a:schemeClr val="tx1"/>
                </a:solidFill>
                <a:latin typeface="Saira Semi Condensed" panose="020B0604020202020204" charset="0"/>
                <a:cs typeface="Saira Semi Condensed" panose="020B0604020202020204" charset="0"/>
              </a:endParaRPr>
            </a:p>
          </p:txBody>
        </p:sp>
      </p:grpSp>
      <p:sp>
        <p:nvSpPr>
          <p:cNvPr id="3" name="Arrow: Right 2">
            <a:extLst>
              <a:ext uri="{FF2B5EF4-FFF2-40B4-BE49-F238E27FC236}">
                <a16:creationId xmlns:a16="http://schemas.microsoft.com/office/drawing/2014/main" id="{BA7BF129-DD5C-4D17-80E9-4FDB562E22C6}"/>
              </a:ext>
            </a:extLst>
          </p:cNvPr>
          <p:cNvSpPr/>
          <p:nvPr/>
        </p:nvSpPr>
        <p:spPr>
          <a:xfrm>
            <a:off x="1207850" y="2849526"/>
            <a:ext cx="355136" cy="15709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Google Shape;379;p28">
                <a:extLst>
                  <a:ext uri="{FF2B5EF4-FFF2-40B4-BE49-F238E27FC236}">
                    <a16:creationId xmlns:a16="http://schemas.microsoft.com/office/drawing/2014/main" id="{6BDF5508-ECD3-424E-9211-7C8C9B03045F}"/>
                  </a:ext>
                </a:extLst>
              </p:cNvPr>
              <p:cNvSpPr txBox="1"/>
              <p:nvPr/>
            </p:nvSpPr>
            <p:spPr>
              <a:xfrm>
                <a:off x="3186523" y="2136666"/>
                <a:ext cx="2770954" cy="2854434"/>
              </a:xfrm>
              <a:prstGeom prst="rect">
                <a:avLst/>
              </a:prstGeom>
              <a:noFill/>
              <a:ln>
                <a:noFill/>
              </a:ln>
            </p:spPr>
            <p:txBody>
              <a:bodyPr spcFirstLastPara="1" wrap="square" lIns="91425" tIns="91425" rIns="91425" bIns="91425" anchor="t" anchorCtr="0">
                <a:noAutofit/>
              </a:bodyPr>
              <a:lstStyle/>
              <a:p>
                <a:endParaRPr lang="en-GB" sz="1600" b="1" dirty="0">
                  <a:solidFill>
                    <a:schemeClr val="tx1"/>
                  </a:solidFill>
                  <a:latin typeface="Saira Semi Condensed" panose="020B0604020202020204" charset="0"/>
                  <a:cs typeface="Saira Semi Condensed" panose="020B0604020202020204" charset="0"/>
                </a:endParaRPr>
              </a:p>
              <a:p>
                <a:pPr/>
                <a14:m>
                  <m:oMathPara xmlns:m="http://schemas.openxmlformats.org/officeDocument/2006/math">
                    <m:oMathParaPr>
                      <m:jc m:val="centerGroup"/>
                    </m:oMathParaPr>
                    <m:oMath xmlns:m="http://schemas.openxmlformats.org/officeDocument/2006/math">
                      <m:r>
                        <m:rPr>
                          <m:nor/>
                        </m:rPr>
                        <a:rPr lang="en-GB" sz="1600" b="1">
                          <a:solidFill>
                            <a:schemeClr val="tx1"/>
                          </a:solidFill>
                          <a:latin typeface="Saira Semi Condensed" panose="020B0604020202020204" charset="0"/>
                          <a:cs typeface="Saira Semi Condensed" panose="020B0604020202020204" charset="0"/>
                        </a:rPr>
                        <m:t>category</m:t>
                      </m:r>
                      <m:r>
                        <m:rPr>
                          <m:nor/>
                        </m:rPr>
                        <a:rPr lang="en-GB" sz="1600" b="1">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	</m:t>
                      </m:r>
                    </m:oMath>
                  </m:oMathPara>
                </a14:m>
                <a:endParaRPr lang="en-GB" sz="1600" dirty="0">
                  <a:solidFill>
                    <a:schemeClr val="tx1"/>
                  </a:solidFill>
                  <a:latin typeface="Saira Semi Condensed" panose="020B0604020202020204" charset="0"/>
                  <a:cs typeface="Saira Semi Condensed" panose="020B0604020202020204" charset="0"/>
                </a:endParaRPr>
              </a:p>
              <a:p>
                <a:pPr/>
                <a14:m>
                  <m:oMathPara xmlns:m="http://schemas.openxmlformats.org/officeDocument/2006/math">
                    <m:oMathParaPr>
                      <m:jc m:val="centerGroup"/>
                    </m:oMathParaPr>
                    <m:oMath xmlns:m="http://schemas.openxmlformats.org/officeDocument/2006/math">
                      <m:r>
                        <m:rPr>
                          <m:nor/>
                        </m:rPr>
                        <a:rPr lang="en-GB" sz="1600">
                          <a:solidFill>
                            <a:schemeClr val="tx1"/>
                          </a:solidFill>
                          <a:latin typeface="Saira Semi Condensed" panose="020B0604020202020204" charset="0"/>
                          <a:cs typeface="Saira Semi Condensed" panose="020B0604020202020204" charset="0"/>
                        </a:rPr>
                        <m:t>01 </m:t>
                      </m:r>
                      <m:r>
                        <m:rPr>
                          <m:nor/>
                        </m:rPr>
                        <a:rPr lang="en-GB" sz="1600">
                          <a:solidFill>
                            <a:schemeClr val="tx1"/>
                          </a:solidFill>
                          <a:latin typeface="Saira Semi Condensed" panose="020B0604020202020204" charset="0"/>
                          <a:cs typeface="Saira Semi Condensed" panose="020B0604020202020204" charset="0"/>
                        </a:rPr>
                        <m:t>	</m:t>
                      </m:r>
                    </m:oMath>
                  </m:oMathPara>
                </a14:m>
                <a:endParaRPr lang="en-GB" sz="1600" dirty="0">
                  <a:solidFill>
                    <a:schemeClr val="tx1"/>
                  </a:solidFill>
                  <a:latin typeface="Saira Semi Condensed" panose="020B0604020202020204" charset="0"/>
                  <a:cs typeface="Saira Semi Condensed" panose="020B0604020202020204" charset="0"/>
                </a:endParaRPr>
              </a:p>
              <a:p>
                <a:pPr/>
                <a14:m>
                  <m:oMathPara xmlns:m="http://schemas.openxmlformats.org/officeDocument/2006/math">
                    <m:oMathParaPr>
                      <m:jc m:val="centerGroup"/>
                    </m:oMathParaPr>
                    <m:oMath xmlns:m="http://schemas.openxmlformats.org/officeDocument/2006/math">
                      <m:r>
                        <m:rPr>
                          <m:nor/>
                        </m:rPr>
                        <a:rPr lang="en-GB" sz="1600">
                          <a:solidFill>
                            <a:schemeClr val="tx1"/>
                          </a:solidFill>
                          <a:latin typeface="Saira Semi Condensed" panose="020B0604020202020204" charset="0"/>
                          <a:cs typeface="Saira Semi Condensed" panose="020B0604020202020204" charset="0"/>
                        </a:rPr>
                        <m:t>10 </m:t>
                      </m:r>
                      <m:r>
                        <m:rPr>
                          <m:nor/>
                        </m:rPr>
                        <a:rPr lang="en-GB" sz="1600">
                          <a:solidFill>
                            <a:schemeClr val="tx1"/>
                          </a:solidFill>
                          <a:latin typeface="Saira Semi Condensed" panose="020B0604020202020204" charset="0"/>
                          <a:cs typeface="Saira Semi Condensed" panose="020B0604020202020204" charset="0"/>
                        </a:rPr>
                        <m:t>	</m:t>
                      </m:r>
                    </m:oMath>
                  </m:oMathPara>
                </a14:m>
                <a:endParaRPr lang="en-GB" sz="1600" dirty="0">
                  <a:solidFill>
                    <a:schemeClr val="tx1"/>
                  </a:solidFill>
                  <a:latin typeface="Saira Semi Condensed" panose="020B0604020202020204" charset="0"/>
                  <a:cs typeface="Saira Semi Condensed" panose="020B0604020202020204" charset="0"/>
                </a:endParaRPr>
              </a:p>
              <a:p>
                <a:pPr/>
                <a14:m>
                  <m:oMathPara xmlns:m="http://schemas.openxmlformats.org/officeDocument/2006/math">
                    <m:oMathParaPr>
                      <m:jc m:val="centerGroup"/>
                    </m:oMathParaPr>
                    <m:oMath xmlns:m="http://schemas.openxmlformats.org/officeDocument/2006/math">
                      <m:r>
                        <m:rPr>
                          <m:nor/>
                        </m:rPr>
                        <a:rPr lang="en-GB" sz="1600">
                          <a:solidFill>
                            <a:schemeClr val="tx1"/>
                          </a:solidFill>
                          <a:latin typeface="Saira Semi Condensed" panose="020B0604020202020204" charset="0"/>
                          <a:cs typeface="Saira Semi Condensed" panose="020B0604020202020204" charset="0"/>
                        </a:rPr>
                        <m:t>11 </m:t>
                      </m:r>
                      <m:r>
                        <m:rPr>
                          <m:nor/>
                        </m:rPr>
                        <a:rPr lang="en-GB" sz="1600">
                          <a:solidFill>
                            <a:schemeClr val="tx1"/>
                          </a:solidFill>
                          <a:latin typeface="Saira Semi Condensed" panose="020B0604020202020204" charset="0"/>
                          <a:cs typeface="Saira Semi Condensed" panose="020B0604020202020204" charset="0"/>
                        </a:rPr>
                        <m:t>	</m:t>
                      </m:r>
                    </m:oMath>
                  </m:oMathPara>
                </a14:m>
                <a:endParaRPr lang="en-GB" sz="1600" dirty="0">
                  <a:solidFill>
                    <a:schemeClr val="tx1"/>
                  </a:solidFill>
                  <a:latin typeface="Saira Semi Condensed" panose="020B0604020202020204" charset="0"/>
                  <a:cs typeface="Saira Semi Condensed" panose="020B0604020202020204" charset="0"/>
                </a:endParaRPr>
              </a:p>
            </p:txBody>
          </p:sp>
        </mc:Choice>
        <mc:Fallback xmlns="">
          <p:sp>
            <p:nvSpPr>
              <p:cNvPr id="15" name="Google Shape;379;p28">
                <a:extLst>
                  <a:ext uri="{FF2B5EF4-FFF2-40B4-BE49-F238E27FC236}">
                    <a16:creationId xmlns:a16="http://schemas.microsoft.com/office/drawing/2014/main" id="{6BDF5508-ECD3-424E-9211-7C8C9B03045F}"/>
                  </a:ext>
                </a:extLst>
              </p:cNvPr>
              <p:cNvSpPr txBox="1">
                <a:spLocks noRot="1" noChangeAspect="1" noMove="1" noResize="1" noEditPoints="1" noAdjustHandles="1" noChangeArrowheads="1" noChangeShapeType="1" noTextEdit="1"/>
              </p:cNvSpPr>
              <p:nvPr/>
            </p:nvSpPr>
            <p:spPr>
              <a:xfrm>
                <a:off x="3186523" y="2136666"/>
                <a:ext cx="2770954" cy="2854434"/>
              </a:xfrm>
              <a:prstGeom prst="rect">
                <a:avLst/>
              </a:prstGeom>
              <a:blipFill>
                <a:blip r:embed="rId3"/>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96909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87FD-069F-4CA5-99E5-A66E136ACDE2}"/>
              </a:ext>
            </a:extLst>
          </p:cNvPr>
          <p:cNvSpPr>
            <a:spLocks noGrp="1"/>
          </p:cNvSpPr>
          <p:nvPr>
            <p:ph type="title"/>
          </p:nvPr>
        </p:nvSpPr>
        <p:spPr/>
        <p:txBody>
          <a:bodyPr/>
          <a:lstStyle/>
          <a:p>
            <a:r>
              <a:rPr lang="en-US" dirty="0"/>
              <a:t>BINARY ENCODER</a:t>
            </a:r>
            <a:endParaRPr lang="en-GB" dirty="0"/>
          </a:p>
        </p:txBody>
      </p:sp>
      <p:sp>
        <p:nvSpPr>
          <p:cNvPr id="3" name="Slide Number Placeholder 2">
            <a:extLst>
              <a:ext uri="{FF2B5EF4-FFF2-40B4-BE49-F238E27FC236}">
                <a16:creationId xmlns:a16="http://schemas.microsoft.com/office/drawing/2014/main" id="{E55C3F23-7539-4885-AB5C-8D7874C542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1026" name="Picture 2">
            <a:extLst>
              <a:ext uri="{FF2B5EF4-FFF2-40B4-BE49-F238E27FC236}">
                <a16:creationId xmlns:a16="http://schemas.microsoft.com/office/drawing/2014/main" id="{5F353581-FC13-4C07-B4CB-F549D2AEB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036" y="1426312"/>
            <a:ext cx="6351071" cy="30211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841B6F-994E-4B0B-B93E-E5F26388707F}"/>
              </a:ext>
            </a:extLst>
          </p:cNvPr>
          <p:cNvSpPr txBox="1"/>
          <p:nvPr/>
        </p:nvSpPr>
        <p:spPr>
          <a:xfrm>
            <a:off x="6577953" y="4585800"/>
            <a:ext cx="1095154" cy="307777"/>
          </a:xfrm>
          <a:prstGeom prst="rect">
            <a:avLst/>
          </a:prstGeom>
          <a:noFill/>
        </p:spPr>
        <p:txBody>
          <a:bodyPr wrap="square" rtlCol="0">
            <a:spAutoFit/>
          </a:bodyPr>
          <a:lstStyle/>
          <a:p>
            <a:r>
              <a:rPr lang="en-US" dirty="0">
                <a:latin typeface="Inria Sans Light" panose="020B0604020202020204" charset="0"/>
                <a:hlinkClick r:id="rId4"/>
              </a:rPr>
              <a:t>source</a:t>
            </a:r>
            <a:endParaRPr lang="en-GB" dirty="0">
              <a:latin typeface="Inria Sans Light" panose="020B0604020202020204" charset="0"/>
            </a:endParaRPr>
          </a:p>
        </p:txBody>
      </p:sp>
    </p:spTree>
    <p:extLst>
      <p:ext uri="{BB962C8B-B14F-4D97-AF65-F5344CB8AC3E}">
        <p14:creationId xmlns:p14="http://schemas.microsoft.com/office/powerpoint/2010/main" val="247498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440096"/>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7200" dirty="0"/>
              <a:t>Hashing</a:t>
            </a:r>
            <a:br>
              <a:rPr lang="en-GB" sz="7200" dirty="0"/>
            </a:br>
            <a:r>
              <a:rPr lang="en-GB" sz="7200" dirty="0"/>
              <a:t>Encoder</a:t>
            </a:r>
            <a:endParaRPr sz="7200" dirty="0"/>
          </a:p>
        </p:txBody>
      </p:sp>
      <p:sp>
        <p:nvSpPr>
          <p:cNvPr id="249" name="Google Shape;249;p18"/>
          <p:cNvSpPr txBox="1">
            <a:spLocks noGrp="1"/>
          </p:cNvSpPr>
          <p:nvPr>
            <p:ph type="subTitle" idx="4294967295"/>
          </p:nvPr>
        </p:nvSpPr>
        <p:spPr>
          <a:xfrm>
            <a:off x="4326575" y="2343251"/>
            <a:ext cx="4692958" cy="1174200"/>
          </a:xfrm>
          <a:prstGeom prst="rect">
            <a:avLst/>
          </a:prstGeom>
        </p:spPr>
        <p:txBody>
          <a:bodyPr spcFirstLastPara="1" wrap="square" lIns="0" tIns="0" rIns="0" bIns="0" anchor="t" anchorCtr="0">
            <a:noAutofit/>
          </a:bodyPr>
          <a:lstStyle/>
          <a:p>
            <a:pPr marL="0" indent="0">
              <a:spcAft>
                <a:spcPts val="600"/>
              </a:spcAft>
              <a:buNone/>
            </a:pPr>
            <a:r>
              <a:rPr lang="en-GB" sz="2200" dirty="0"/>
              <a:t>Using a hash function to map feature values to indices in the resulting feature vector. After hashing, we get the location in the vector we have defined by the vector size hyperparameter function. </a:t>
            </a:r>
            <a:endParaRPr sz="2200"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27634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HASHING ENCODING PROCESS</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grpSp>
        <p:nvGrpSpPr>
          <p:cNvPr id="377" name="Google Shape;377;p28"/>
          <p:cNvGrpSpPr/>
          <p:nvPr/>
        </p:nvGrpSpPr>
        <p:grpSpPr>
          <a:xfrm>
            <a:off x="4354954" y="1467666"/>
            <a:ext cx="4517477" cy="3522478"/>
            <a:chOff x="4407089" y="1189775"/>
            <a:chExt cx="4517477" cy="3522478"/>
          </a:xfrm>
        </p:grpSpPr>
        <p:sp>
          <p:nvSpPr>
            <p:cNvPr id="378" name="Google Shape;378;p28"/>
            <p:cNvSpPr/>
            <p:nvPr/>
          </p:nvSpPr>
          <p:spPr>
            <a:xfrm>
              <a:off x="4407089" y="1189775"/>
              <a:ext cx="25200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r>
                <a:rPr lang="en-GB" sz="1600" dirty="0">
                  <a:latin typeface="Saira Semi Condensed" panose="020B0604020202020204" charset="0"/>
                  <a:cs typeface="Saira Semi Condensed" panose="020B0604020202020204" charset="0"/>
                </a:rPr>
                <a:t>Extract the new feature vectors </a:t>
              </a:r>
            </a:p>
          </p:txBody>
        </p:sp>
        <p:sp>
          <p:nvSpPr>
            <p:cNvPr id="379" name="Google Shape;379;p28"/>
            <p:cNvSpPr txBox="1"/>
            <p:nvPr/>
          </p:nvSpPr>
          <p:spPr>
            <a:xfrm>
              <a:off x="6764566" y="1857819"/>
              <a:ext cx="2160000" cy="2854434"/>
            </a:xfrm>
            <a:prstGeom prst="rect">
              <a:avLst/>
            </a:prstGeom>
            <a:noFill/>
            <a:ln>
              <a:noFill/>
            </a:ln>
          </p:spPr>
          <p:txBody>
            <a:bodyPr spcFirstLastPara="1" wrap="square" lIns="91425" tIns="91425" rIns="91425" bIns="91425" anchor="t" anchorCtr="0">
              <a:noAutofit/>
            </a:bodyPr>
            <a:lstStyle/>
            <a:p>
              <a:endParaRPr lang="de-DE" sz="1600" dirty="0">
                <a:solidFill>
                  <a:schemeClr val="tx1"/>
                </a:solidFill>
                <a:latin typeface="Saira Semi Condensed" panose="020B0604020202020204" charset="0"/>
                <a:cs typeface="Saira Semi Condensed" panose="020B0604020202020204" charset="0"/>
              </a:endParaRPr>
            </a:p>
            <a:p>
              <a:r>
                <a:rPr lang="de-DE" sz="1600" dirty="0">
                  <a:solidFill>
                    <a:schemeClr val="tx1"/>
                  </a:solidFill>
                  <a:latin typeface="Saira Semi Condensed" panose="020B0604020202020204" charset="0"/>
                  <a:cs typeface="Saira Semi Condensed" panose="020B0604020202020204" charset="0"/>
                </a:rPr>
                <a:t>int(hasher.hexdigest(), 16) % 15 </a:t>
              </a:r>
              <a:endParaRPr lang="en-GB" sz="1600" dirty="0">
                <a:solidFill>
                  <a:schemeClr val="tx1"/>
                </a:solidFill>
                <a:latin typeface="Saira Semi Condensed" panose="020B0604020202020204" charset="0"/>
                <a:cs typeface="Saira Semi Condensed" panose="020B0604020202020204" charset="0"/>
              </a:endParaRPr>
            </a:p>
          </p:txBody>
        </p:sp>
      </p:grpSp>
      <p:grpSp>
        <p:nvGrpSpPr>
          <p:cNvPr id="380" name="Google Shape;380;p28"/>
          <p:cNvGrpSpPr/>
          <p:nvPr/>
        </p:nvGrpSpPr>
        <p:grpSpPr>
          <a:xfrm>
            <a:off x="0" y="1467880"/>
            <a:ext cx="2520000" cy="3336831"/>
            <a:chOff x="0" y="1189989"/>
            <a:chExt cx="2520000" cy="3336831"/>
          </a:xfrm>
        </p:grpSpPr>
        <p:sp>
          <p:nvSpPr>
            <p:cNvPr id="381" name="Google Shape;381;p28"/>
            <p:cNvSpPr/>
            <p:nvPr/>
          </p:nvSpPr>
          <p:spPr>
            <a:xfrm>
              <a:off x="0" y="1189989"/>
              <a:ext cx="25200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endParaRPr lang="en-GB" dirty="0">
                <a:latin typeface="Saira Semi Condensed" panose="020B0604020202020204" charset="0"/>
                <a:cs typeface="Saira Semi Condensed" panose="020B0604020202020204" charset="0"/>
              </a:endParaRPr>
            </a:p>
            <a:p>
              <a:r>
                <a:rPr lang="en-GB" sz="1600" dirty="0">
                  <a:latin typeface="Saira Semi Condensed" panose="020B0604020202020204" charset="0"/>
                  <a:cs typeface="Saira Semi Condensed" panose="020B0604020202020204" charset="0"/>
                </a:rPr>
                <a:t>Take input feature value</a:t>
              </a:r>
            </a:p>
            <a:p>
              <a:pPr marL="0" lvl="0" indent="0" algn="ctr" rtl="0">
                <a:spcBef>
                  <a:spcPts val="0"/>
                </a:spcBef>
                <a:spcAft>
                  <a:spcPts val="0"/>
                </a:spcAft>
                <a:buNone/>
              </a:pPr>
              <a:endParaRPr dirty="0">
                <a:solidFill>
                  <a:schemeClr val="lt1"/>
                </a:solidFill>
                <a:latin typeface="Saira Semi Condensed" panose="020B0604020202020204" charset="0"/>
                <a:ea typeface="Saira Semi Condensed"/>
                <a:cs typeface="Saira Semi Condensed" panose="020B0604020202020204" charset="0"/>
                <a:sym typeface="Saira Semi Condensed"/>
              </a:endParaRPr>
            </a:p>
          </p:txBody>
        </p:sp>
        <p:sp>
          <p:nvSpPr>
            <p:cNvPr id="382" name="Google Shape;382;p28"/>
            <p:cNvSpPr txBox="1"/>
            <p:nvPr/>
          </p:nvSpPr>
          <p:spPr>
            <a:xfrm>
              <a:off x="152525" y="1911120"/>
              <a:ext cx="2160000" cy="2615700"/>
            </a:xfrm>
            <a:prstGeom prst="rect">
              <a:avLst/>
            </a:prstGeom>
            <a:noFill/>
            <a:ln>
              <a:noFill/>
            </a:ln>
          </p:spPr>
          <p:txBody>
            <a:bodyPr spcFirstLastPara="1" wrap="square" lIns="91425" tIns="91425" rIns="91425" bIns="91425" anchor="t" anchorCtr="0">
              <a:noAutofit/>
            </a:bodyPr>
            <a:lstStyle/>
            <a:p>
              <a:endParaRPr lang="en-GB" sz="1600" dirty="0">
                <a:solidFill>
                  <a:schemeClr val="tx1"/>
                </a:solidFill>
                <a:latin typeface="Saira Semi Condensed" panose="020B0604020202020204" charset="0"/>
                <a:cs typeface="Saira Semi Condensed" panose="020B0604020202020204" charset="0"/>
              </a:endParaRPr>
            </a:p>
            <a:p>
              <a:r>
                <a:rPr lang="en-GB" sz="1600" dirty="0">
                  <a:solidFill>
                    <a:schemeClr val="tx1"/>
                  </a:solidFill>
                  <a:latin typeface="Saira Semi Condensed" panose="020B0604020202020204" charset="0"/>
                  <a:cs typeface="Saira Semi Condensed" panose="020B0604020202020204" charset="0"/>
                </a:rPr>
                <a:t>“Category 55” </a:t>
              </a:r>
            </a:p>
          </p:txBody>
        </p:sp>
      </p:grpSp>
      <p:sp>
        <p:nvSpPr>
          <p:cNvPr id="384" name="Google Shape;384;p28"/>
          <p:cNvSpPr/>
          <p:nvPr/>
        </p:nvSpPr>
        <p:spPr>
          <a:xfrm>
            <a:off x="2177477" y="1467666"/>
            <a:ext cx="25200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r>
              <a:rPr lang="en-GB" sz="1600" dirty="0">
                <a:latin typeface="Saira Semi Condensed" panose="020B0604020202020204" charset="0"/>
                <a:cs typeface="Saira Semi Condensed" panose="020B0604020202020204" charset="0"/>
              </a:rPr>
              <a:t>Hash the value</a:t>
            </a:r>
          </a:p>
        </p:txBody>
      </p:sp>
      <p:sp>
        <p:nvSpPr>
          <p:cNvPr id="15" name="Google Shape;379;p28">
            <a:extLst>
              <a:ext uri="{FF2B5EF4-FFF2-40B4-BE49-F238E27FC236}">
                <a16:creationId xmlns:a16="http://schemas.microsoft.com/office/drawing/2014/main" id="{6BDF5508-ECD3-424E-9211-7C8C9B03045F}"/>
              </a:ext>
            </a:extLst>
          </p:cNvPr>
          <p:cNvSpPr txBox="1"/>
          <p:nvPr/>
        </p:nvSpPr>
        <p:spPr>
          <a:xfrm>
            <a:off x="2175117" y="2114923"/>
            <a:ext cx="2160000" cy="2854434"/>
          </a:xfrm>
          <a:prstGeom prst="rect">
            <a:avLst/>
          </a:prstGeom>
          <a:noFill/>
          <a:ln>
            <a:noFill/>
          </a:ln>
        </p:spPr>
        <p:txBody>
          <a:bodyPr spcFirstLastPara="1" wrap="square" lIns="91425" tIns="91425" rIns="91425" bIns="91425" anchor="t" anchorCtr="0">
            <a:noAutofit/>
          </a:bodyPr>
          <a:lstStyle/>
          <a:p>
            <a:endParaRPr lang="en-GB" sz="1600" dirty="0">
              <a:solidFill>
                <a:schemeClr val="tx1"/>
              </a:solidFill>
              <a:latin typeface="Saira Semi Condensed" panose="020B0604020202020204" charset="0"/>
              <a:cs typeface="Saira Semi Condensed" panose="020B0604020202020204" charset="0"/>
            </a:endParaRPr>
          </a:p>
          <a:p>
            <a:r>
              <a:rPr lang="en-GB" sz="1600" dirty="0">
                <a:solidFill>
                  <a:schemeClr val="tx1"/>
                </a:solidFill>
                <a:latin typeface="Saira Semi Condensed" panose="020B0604020202020204" charset="0"/>
                <a:cs typeface="Saira Semi Condensed" panose="020B0604020202020204" charset="0"/>
              </a:rPr>
              <a:t>Sha256(“Category 55”) = </a:t>
            </a:r>
          </a:p>
          <a:p>
            <a:r>
              <a:rPr lang="en-GB" sz="1600" dirty="0">
                <a:solidFill>
                  <a:schemeClr val="tx1"/>
                </a:solidFill>
                <a:latin typeface="Saira Semi Condensed" panose="020B0604020202020204" charset="0"/>
                <a:cs typeface="Saira Semi Condensed" panose="020B0604020202020204" charset="0"/>
              </a:rPr>
              <a:t>bebba9921075d9a9893029024fb663506ec7ad9a743659ac6fd3fde8e58c6fd7 </a:t>
            </a:r>
          </a:p>
        </p:txBody>
      </p:sp>
      <p:sp>
        <p:nvSpPr>
          <p:cNvPr id="17" name="Google Shape;379;p28">
            <a:extLst>
              <a:ext uri="{FF2B5EF4-FFF2-40B4-BE49-F238E27FC236}">
                <a16:creationId xmlns:a16="http://schemas.microsoft.com/office/drawing/2014/main" id="{0693BBBD-5705-4A36-A8BE-1346F72D9A81}"/>
              </a:ext>
            </a:extLst>
          </p:cNvPr>
          <p:cNvSpPr txBox="1"/>
          <p:nvPr/>
        </p:nvSpPr>
        <p:spPr>
          <a:xfrm>
            <a:off x="4487642" y="2114923"/>
            <a:ext cx="2160000" cy="2854434"/>
          </a:xfrm>
          <a:prstGeom prst="rect">
            <a:avLst/>
          </a:prstGeom>
          <a:noFill/>
          <a:ln>
            <a:noFill/>
          </a:ln>
        </p:spPr>
        <p:txBody>
          <a:bodyPr spcFirstLastPara="1" wrap="square" lIns="91425" tIns="91425" rIns="91425" bIns="91425" anchor="t" anchorCtr="0">
            <a:noAutofit/>
          </a:bodyPr>
          <a:lstStyle/>
          <a:p>
            <a:endParaRPr lang="en-GB" sz="1600" dirty="0">
              <a:solidFill>
                <a:schemeClr val="tx1"/>
              </a:solidFill>
              <a:latin typeface="Saira Semi Condensed" panose="020B0604020202020204" charset="0"/>
              <a:cs typeface="Saira Semi Condensed" panose="020B0604020202020204" charset="0"/>
            </a:endParaRPr>
          </a:p>
          <a:p>
            <a:r>
              <a:rPr lang="en-GB" sz="1600" dirty="0">
                <a:solidFill>
                  <a:schemeClr val="tx1"/>
                </a:solidFill>
                <a:latin typeface="Saira Semi Condensed" panose="020B0604020202020204" charset="0"/>
                <a:cs typeface="Saira Semi Condensed" panose="020B0604020202020204" charset="0"/>
              </a:rPr>
              <a:t>Convert from the hexadecimal to the integer representation</a:t>
            </a:r>
            <a:br>
              <a:rPr lang="en-GB" sz="1600" dirty="0">
                <a:solidFill>
                  <a:schemeClr val="tx1"/>
                </a:solidFill>
                <a:latin typeface="Saira Semi Condensed" panose="020B0604020202020204" charset="0"/>
                <a:cs typeface="Saira Semi Condensed" panose="020B0604020202020204" charset="0"/>
              </a:rPr>
            </a:br>
            <a:endParaRPr lang="en-GB" sz="1600" dirty="0">
              <a:solidFill>
                <a:schemeClr val="tx1"/>
              </a:solidFill>
              <a:latin typeface="Saira Semi Condensed" panose="020B0604020202020204" charset="0"/>
              <a:cs typeface="Saira Semi Condensed" panose="020B0604020202020204" charset="0"/>
            </a:endParaRPr>
          </a:p>
          <a:p>
            <a:r>
              <a:rPr lang="en-GB" sz="1600" dirty="0">
                <a:solidFill>
                  <a:schemeClr val="tx1"/>
                </a:solidFill>
                <a:latin typeface="Saira Semi Condensed" panose="020B0604020202020204" charset="0"/>
                <a:cs typeface="Saira Semi Condensed" panose="020B0604020202020204" charset="0"/>
              </a:rPr>
              <a:t>int(</a:t>
            </a:r>
            <a:r>
              <a:rPr lang="en-GB" sz="1600" dirty="0" err="1">
                <a:solidFill>
                  <a:schemeClr val="tx1"/>
                </a:solidFill>
                <a:latin typeface="Saira Semi Condensed" panose="020B0604020202020204" charset="0"/>
                <a:cs typeface="Saira Semi Condensed" panose="020B0604020202020204" charset="0"/>
              </a:rPr>
              <a:t>hasher.hexdigest</a:t>
            </a:r>
            <a:r>
              <a:rPr lang="en-GB" sz="1600" dirty="0">
                <a:solidFill>
                  <a:schemeClr val="tx1"/>
                </a:solidFill>
                <a:latin typeface="Saira Semi Condensed" panose="020B0604020202020204" charset="0"/>
                <a:cs typeface="Saira Semi Condensed" panose="020B0604020202020204" charset="0"/>
              </a:rPr>
              <a:t>(), 16) </a:t>
            </a:r>
          </a:p>
        </p:txBody>
      </p:sp>
      <p:sp>
        <p:nvSpPr>
          <p:cNvPr id="18" name="Google Shape;384;p28">
            <a:extLst>
              <a:ext uri="{FF2B5EF4-FFF2-40B4-BE49-F238E27FC236}">
                <a16:creationId xmlns:a16="http://schemas.microsoft.com/office/drawing/2014/main" id="{31E508BB-8094-4633-B0FE-0ADA943A95AA}"/>
              </a:ext>
            </a:extLst>
          </p:cNvPr>
          <p:cNvSpPr/>
          <p:nvPr/>
        </p:nvSpPr>
        <p:spPr>
          <a:xfrm>
            <a:off x="6532431" y="1467666"/>
            <a:ext cx="25200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endParaRPr lang="en-GB" dirty="0">
              <a:latin typeface="Saira Semi Condensed" panose="020B0604020202020204" charset="0"/>
              <a:cs typeface="Saira Semi Condensed" panose="020B0604020202020204" charset="0"/>
            </a:endParaRPr>
          </a:p>
          <a:p>
            <a:r>
              <a:rPr lang="en-GB" sz="1600" dirty="0">
                <a:latin typeface="Saira Semi Condensed" panose="020B0604020202020204" charset="0"/>
                <a:cs typeface="Saira Semi Condensed" panose="020B0604020202020204" charset="0"/>
              </a:rPr>
              <a:t>Assign ordinal numbers to the values in the vector </a:t>
            </a:r>
          </a:p>
          <a:p>
            <a:pPr lvl="0" algn="ctr"/>
            <a:endParaRPr lang="en-GB" dirty="0">
              <a:solidFill>
                <a:schemeClr val="lt1"/>
              </a:solidFill>
              <a:latin typeface="Saira Semi Condensed" panose="020B0604020202020204" charset="0"/>
              <a:ea typeface="Saira Semi Condensed"/>
              <a:cs typeface="Saira Semi Condensed" panose="020B0604020202020204" charset="0"/>
              <a:sym typeface="Saira Semi Condensed"/>
            </a:endParaRPr>
          </a:p>
        </p:txBody>
      </p:sp>
    </p:spTree>
    <p:extLst>
      <p:ext uri="{BB962C8B-B14F-4D97-AF65-F5344CB8AC3E}">
        <p14:creationId xmlns:p14="http://schemas.microsoft.com/office/powerpoint/2010/main" val="380566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AGENDA</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571500" lvl="0" indent="-457200" algn="l" rtl="0">
              <a:spcBef>
                <a:spcPts val="0"/>
              </a:spcBef>
              <a:spcAft>
                <a:spcPts val="0"/>
              </a:spcAft>
              <a:buSzPts val="1800"/>
              <a:buFont typeface="+mj-lt"/>
              <a:buAutoNum type="arabicPeriod"/>
            </a:pPr>
            <a:r>
              <a:rPr lang="en-GB" sz="2800" dirty="0"/>
              <a:t>Justification</a:t>
            </a:r>
          </a:p>
          <a:p>
            <a:pPr marL="571500" lvl="0" indent="-457200" algn="l" rtl="0">
              <a:spcBef>
                <a:spcPts val="0"/>
              </a:spcBef>
              <a:spcAft>
                <a:spcPts val="0"/>
              </a:spcAft>
              <a:buSzPts val="1800"/>
              <a:buFont typeface="+mj-lt"/>
              <a:buAutoNum type="arabicPeriod"/>
            </a:pPr>
            <a:r>
              <a:rPr lang="en-US" sz="2800" dirty="0"/>
              <a:t>Terminology</a:t>
            </a:r>
          </a:p>
          <a:p>
            <a:pPr marL="571500" lvl="0" indent="-457200" algn="l" rtl="0">
              <a:spcBef>
                <a:spcPts val="0"/>
              </a:spcBef>
              <a:spcAft>
                <a:spcPts val="0"/>
              </a:spcAft>
              <a:buSzPts val="1800"/>
              <a:buFont typeface="+mj-lt"/>
              <a:buAutoNum type="arabicPeriod"/>
            </a:pPr>
            <a:r>
              <a:rPr lang="en-US" sz="2800" dirty="0"/>
              <a:t>Encoding methods &amp; demo</a:t>
            </a:r>
          </a:p>
          <a:p>
            <a:pPr marL="571500" lvl="0" indent="-457200" algn="l" rtl="0">
              <a:spcBef>
                <a:spcPts val="0"/>
              </a:spcBef>
              <a:spcAft>
                <a:spcPts val="0"/>
              </a:spcAft>
              <a:buSzPts val="1800"/>
              <a:buFont typeface="+mj-lt"/>
              <a:buAutoNum type="arabicPeriod"/>
            </a:pPr>
            <a:r>
              <a:rPr lang="en-US" sz="2800" dirty="0"/>
              <a:t>Comparison</a:t>
            </a:r>
          </a:p>
          <a:p>
            <a:pPr marL="571500" lvl="0" indent="-457200" algn="l" rtl="0">
              <a:spcBef>
                <a:spcPts val="0"/>
              </a:spcBef>
              <a:spcAft>
                <a:spcPts val="0"/>
              </a:spcAft>
              <a:buSzPts val="1800"/>
              <a:buFont typeface="+mj-lt"/>
              <a:buAutoNum type="arabicPeriod"/>
            </a:pPr>
            <a:r>
              <a:rPr lang="en-US" sz="2800" dirty="0"/>
              <a:t>Future work </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508516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HASHING ENCODER</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graphicFrame>
        <p:nvGraphicFramePr>
          <p:cNvPr id="13" name="Google Shape;327;p24">
            <a:extLst>
              <a:ext uri="{FF2B5EF4-FFF2-40B4-BE49-F238E27FC236}">
                <a16:creationId xmlns:a16="http://schemas.microsoft.com/office/drawing/2014/main" id="{5D2DF6E1-D556-4220-BE1A-A5E46443C5AB}"/>
              </a:ext>
            </a:extLst>
          </p:cNvPr>
          <p:cNvGraphicFramePr/>
          <p:nvPr>
            <p:extLst>
              <p:ext uri="{D42A27DB-BD31-4B8C-83A1-F6EECF244321}">
                <p14:modId xmlns:p14="http://schemas.microsoft.com/office/powerpoint/2010/main" val="2119960808"/>
              </p:ext>
            </p:extLst>
          </p:nvPr>
        </p:nvGraphicFramePr>
        <p:xfrm>
          <a:off x="597749" y="1283759"/>
          <a:ext cx="8317651" cy="3658943"/>
        </p:xfrm>
        <a:graphic>
          <a:graphicData uri="http://schemas.openxmlformats.org/drawingml/2006/table">
            <a:tbl>
              <a:tblPr>
                <a:noFill/>
                <a:tableStyleId>{4DA4212E-3752-4A4E-9ED2-48B3F2B4B940}</a:tableStyleId>
              </a:tblPr>
              <a:tblGrid>
                <a:gridCol w="808192">
                  <a:extLst>
                    <a:ext uri="{9D8B030D-6E8A-4147-A177-3AD203B41FA5}">
                      <a16:colId xmlns:a16="http://schemas.microsoft.com/office/drawing/2014/main" val="20000"/>
                    </a:ext>
                  </a:extLst>
                </a:gridCol>
                <a:gridCol w="1051509">
                  <a:extLst>
                    <a:ext uri="{9D8B030D-6E8A-4147-A177-3AD203B41FA5}">
                      <a16:colId xmlns:a16="http://schemas.microsoft.com/office/drawing/2014/main" val="3766279180"/>
                    </a:ext>
                  </a:extLst>
                </a:gridCol>
                <a:gridCol w="3157538">
                  <a:extLst>
                    <a:ext uri="{9D8B030D-6E8A-4147-A177-3AD203B41FA5}">
                      <a16:colId xmlns:a16="http://schemas.microsoft.com/office/drawing/2014/main" val="2894675067"/>
                    </a:ext>
                  </a:extLst>
                </a:gridCol>
                <a:gridCol w="1985962">
                  <a:extLst>
                    <a:ext uri="{9D8B030D-6E8A-4147-A177-3AD203B41FA5}">
                      <a16:colId xmlns:a16="http://schemas.microsoft.com/office/drawing/2014/main" val="435695186"/>
                    </a:ext>
                  </a:extLst>
                </a:gridCol>
                <a:gridCol w="1314450">
                  <a:extLst>
                    <a:ext uri="{9D8B030D-6E8A-4147-A177-3AD203B41FA5}">
                      <a16:colId xmlns:a16="http://schemas.microsoft.com/office/drawing/2014/main" val="1284184289"/>
                    </a:ext>
                  </a:extLst>
                </a:gridCol>
              </a:tblGrid>
              <a:tr h="1033632">
                <a:tc>
                  <a:txBody>
                    <a:bodyPr/>
                    <a:lstStyle/>
                    <a:p>
                      <a:pPr marL="0" lvl="0" indent="0" algn="l" rtl="0">
                        <a:spcBef>
                          <a:spcPts val="0"/>
                        </a:spcBef>
                        <a:spcAft>
                          <a:spcPts val="0"/>
                        </a:spcAft>
                        <a:buNone/>
                      </a:pPr>
                      <a:endParaRPr sz="16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accent4"/>
                          </a:solidFill>
                          <a:latin typeface="Inria Sans Light"/>
                          <a:ea typeface="Inria Sans Light"/>
                          <a:cs typeface="Inria Sans Light"/>
                          <a:sym typeface="Inria Sans Light"/>
                        </a:rPr>
                        <a:t>String</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accent4"/>
                          </a:solidFill>
                          <a:latin typeface="Inria Sans Light"/>
                          <a:ea typeface="Inria Sans Light"/>
                          <a:cs typeface="Inria Sans Light"/>
                          <a:sym typeface="Inria Sans Light"/>
                        </a:rPr>
                        <a:t>Hashed result</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accent4"/>
                          </a:solidFill>
                          <a:latin typeface="Inria Sans Light"/>
                          <a:ea typeface="Inria Sans Light"/>
                          <a:cs typeface="Inria Sans Light"/>
                          <a:sym typeface="Inria Sans Light"/>
                        </a:rPr>
                        <a:t>Int</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accent4"/>
                          </a:solidFill>
                          <a:latin typeface="Inria Sans Light"/>
                          <a:ea typeface="Inria Sans Light"/>
                          <a:cs typeface="Inria Sans Light"/>
                          <a:sym typeface="Inria Sans Light"/>
                        </a:rPr>
                        <a:t>Resulting index (%15)</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887971">
                <a:tc>
                  <a:txBody>
                    <a:bodyPr/>
                    <a:lstStyle/>
                    <a:p>
                      <a:pPr marL="0" lvl="0" indent="0" algn="r" rtl="0">
                        <a:spcBef>
                          <a:spcPts val="0"/>
                        </a:spcBef>
                        <a:spcAft>
                          <a:spcPts val="0"/>
                        </a:spcAft>
                        <a:buNone/>
                      </a:pPr>
                      <a:r>
                        <a:rPr lang="en-GB" sz="1800" dirty="0">
                          <a:solidFill>
                            <a:schemeClr val="accent4"/>
                          </a:solidFill>
                          <a:latin typeface="Inria Sans Light"/>
                          <a:ea typeface="Inria Sans Light"/>
                          <a:cs typeface="Inria Sans Light"/>
                          <a:sym typeface="Inria Sans Light"/>
                        </a:rPr>
                        <a:t>Case 1</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1600" b="1" u="none" dirty="0">
                          <a:solidFill>
                            <a:schemeClr val="dk1"/>
                          </a:solidFill>
                          <a:latin typeface="Inria Sans"/>
                          <a:ea typeface="Inria Sans"/>
                          <a:cs typeface="Inria Sans"/>
                          <a:sym typeface="Inria Sans"/>
                        </a:rPr>
                        <a:t>Category 9</a:t>
                      </a:r>
                      <a:endParaRPr sz="1600" b="1" u="none"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b="0" i="0" u="none" strike="noStrike" cap="none" baseline="0" dirty="0">
                          <a:solidFill>
                            <a:schemeClr val="tx1"/>
                          </a:solidFill>
                          <a:latin typeface="Arial"/>
                          <a:ea typeface="Arial"/>
                          <a:cs typeface="Arial"/>
                          <a:sym typeface="Arial"/>
                        </a:rPr>
                        <a:t>8fb39ab2e53213eeb63d7c75b33cfe7c030d70a794e86f214ccc0ce4fbd75724 </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r>
                        <a:rPr lang="en-GB" sz="1200" b="0" i="0" u="none" strike="noStrike" cap="none" baseline="0" dirty="0">
                          <a:solidFill>
                            <a:schemeClr val="tx1"/>
                          </a:solidFill>
                          <a:latin typeface="Arial"/>
                          <a:ea typeface="Arial"/>
                          <a:cs typeface="Arial"/>
                          <a:sym typeface="Arial"/>
                        </a:rPr>
                        <a:t>64998070663947452461325594555334598255818671955394119968827074088872107792164</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1600" b="1" dirty="0">
                          <a:solidFill>
                            <a:schemeClr val="dk1"/>
                          </a:solidFill>
                          <a:latin typeface="Inria Sans"/>
                          <a:ea typeface="Inria Sans"/>
                          <a:cs typeface="Inria Sans"/>
                          <a:sym typeface="Inria Sans"/>
                        </a:rPr>
                        <a:t>4</a:t>
                      </a:r>
                      <a:endParaRPr sz="16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829456">
                <a:tc>
                  <a:txBody>
                    <a:bodyPr/>
                    <a:lstStyle/>
                    <a:p>
                      <a:pPr marL="0" lvl="0" indent="0" algn="r" rtl="0">
                        <a:spcBef>
                          <a:spcPts val="0"/>
                        </a:spcBef>
                        <a:spcAft>
                          <a:spcPts val="0"/>
                        </a:spcAft>
                        <a:buNone/>
                      </a:pPr>
                      <a:r>
                        <a:rPr lang="en-US" sz="1800" dirty="0">
                          <a:solidFill>
                            <a:schemeClr val="accent4"/>
                          </a:solidFill>
                          <a:latin typeface="Inria Sans Light"/>
                          <a:ea typeface="Inria Sans Light"/>
                          <a:cs typeface="Inria Sans Light"/>
                          <a:sym typeface="Inria Sans Light"/>
                        </a:rPr>
                        <a:t>Case 2</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dk1"/>
                          </a:solidFill>
                          <a:latin typeface="Inria Sans"/>
                          <a:ea typeface="Inria Sans"/>
                          <a:cs typeface="Inria Sans"/>
                          <a:sym typeface="Inria Sans"/>
                        </a:rPr>
                        <a:t>Category 20</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algn="l"/>
                      <a:r>
                        <a:rPr lang="en-GB" sz="1200" b="0" i="0" u="none" strike="noStrike" cap="none" baseline="0" dirty="0">
                          <a:solidFill>
                            <a:schemeClr val="tx1"/>
                          </a:solidFill>
                          <a:latin typeface="Arial"/>
                          <a:ea typeface="Arial"/>
                          <a:cs typeface="Arial"/>
                          <a:sym typeface="Arial"/>
                        </a:rPr>
                        <a:t>9e0d81fcaba150a5e640ced7f14155d2ba1f281c0d5f7596c268638af6aad86b 	</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r>
                        <a:rPr lang="en-GB" sz="1200" b="0" i="0" u="none" strike="noStrike" cap="none" baseline="0" dirty="0">
                          <a:solidFill>
                            <a:schemeClr val="tx1"/>
                          </a:solidFill>
                          <a:latin typeface="Arial"/>
                          <a:ea typeface="Arial"/>
                          <a:cs typeface="Arial"/>
                          <a:sym typeface="Arial"/>
                        </a:rPr>
                        <a:t>71489296225258267494126183005618808030794362809869266305654010254208759683179 </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dk1"/>
                          </a:solidFill>
                          <a:latin typeface="Inria Sans"/>
                          <a:ea typeface="Inria Sans"/>
                          <a:cs typeface="Inria Sans"/>
                          <a:sym typeface="Inria Sans"/>
                        </a:rPr>
                        <a:t>14</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829456">
                <a:tc>
                  <a:txBody>
                    <a:bodyPr/>
                    <a:lstStyle/>
                    <a:p>
                      <a:pPr marL="0" lvl="0" indent="0" algn="r" rtl="0">
                        <a:spcBef>
                          <a:spcPts val="0"/>
                        </a:spcBef>
                        <a:spcAft>
                          <a:spcPts val="0"/>
                        </a:spcAft>
                        <a:buNone/>
                      </a:pPr>
                      <a:r>
                        <a:rPr lang="en-US" sz="1800" dirty="0">
                          <a:solidFill>
                            <a:schemeClr val="accent4"/>
                          </a:solidFill>
                          <a:latin typeface="Inria Sans Light"/>
                          <a:ea typeface="Inria Sans Light"/>
                          <a:cs typeface="Inria Sans Light"/>
                          <a:sym typeface="Inria Sans Light"/>
                        </a:rPr>
                        <a:t>Case 3</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dk1"/>
                          </a:solidFill>
                          <a:latin typeface="Inria Sans"/>
                          <a:ea typeface="Inria Sans"/>
                          <a:cs typeface="Inria Sans"/>
                          <a:sym typeface="Inria Sans"/>
                        </a:rPr>
                        <a:t>Category 40</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algn="l"/>
                      <a:r>
                        <a:rPr lang="en-GB" sz="1200" b="0" i="0" u="none" strike="noStrike" cap="none" baseline="0" dirty="0">
                          <a:solidFill>
                            <a:schemeClr val="tx1"/>
                          </a:solidFill>
                          <a:latin typeface="Arial"/>
                          <a:ea typeface="Arial"/>
                          <a:cs typeface="Arial"/>
                          <a:sym typeface="Arial"/>
                        </a:rPr>
                        <a:t>f324c56964d5ac196dd7fc48a308d79bf1c829ee95bde4c5db3ac460f02d3bea </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r>
                        <a:rPr lang="en-GB" sz="1200" b="0" i="0" u="none" strike="noStrike" cap="none" baseline="0" dirty="0">
                          <a:solidFill>
                            <a:schemeClr val="tx1"/>
                          </a:solidFill>
                          <a:latin typeface="Arial"/>
                          <a:ea typeface="Arial"/>
                          <a:cs typeface="Arial"/>
                          <a:sym typeface="Arial"/>
                        </a:rPr>
                        <a:t>109976991185509600839963661068367643614311817999712487004505233179993518717930 </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dk1"/>
                          </a:solidFill>
                          <a:latin typeface="Inria Sans"/>
                          <a:ea typeface="Inria Sans"/>
                          <a:cs typeface="Inria Sans"/>
                          <a:sym typeface="Inria Sans"/>
                        </a:rPr>
                        <a:t>5</a:t>
                      </a: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27759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440096"/>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6000" dirty="0"/>
              <a:t>Entity</a:t>
            </a:r>
            <a:br>
              <a:rPr lang="en-GB" sz="6000" dirty="0"/>
            </a:br>
            <a:r>
              <a:rPr lang="en-GB" sz="6000" dirty="0"/>
              <a:t>Embeddings</a:t>
            </a:r>
            <a:endParaRPr sz="6000" dirty="0"/>
          </a:p>
        </p:txBody>
      </p:sp>
      <p:sp>
        <p:nvSpPr>
          <p:cNvPr id="249" name="Google Shape;249;p18"/>
          <p:cNvSpPr txBox="1">
            <a:spLocks noGrp="1"/>
          </p:cNvSpPr>
          <p:nvPr>
            <p:ph type="subTitle" idx="4294967295"/>
          </p:nvPr>
        </p:nvSpPr>
        <p:spPr>
          <a:xfrm>
            <a:off x="4326575" y="2287796"/>
            <a:ext cx="4313600" cy="1174200"/>
          </a:xfrm>
          <a:prstGeom prst="rect">
            <a:avLst/>
          </a:prstGeom>
        </p:spPr>
        <p:txBody>
          <a:bodyPr spcFirstLastPara="1" wrap="square" lIns="0" tIns="0" rIns="0" bIns="0" anchor="t" anchorCtr="0">
            <a:noAutofit/>
          </a:bodyPr>
          <a:lstStyle/>
          <a:p>
            <a:pPr marL="0" indent="0">
              <a:spcAft>
                <a:spcPts val="600"/>
              </a:spcAft>
              <a:buNone/>
            </a:pPr>
            <a:r>
              <a:rPr lang="en-GB" dirty="0"/>
              <a:t>Requires a different network topology based on the feature cardinality. One input and one embedding layer are needed for each encodable value. </a:t>
            </a:r>
            <a:endParaRPr sz="2200"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2191984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US" dirty="0"/>
              <a:t>E</a:t>
            </a:r>
            <a:r>
              <a:rPr lang="en-GB" dirty="0"/>
              <a:t>NTITY EMBEDDING PROCESS</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377" name="Google Shape;377;p28"/>
          <p:cNvGrpSpPr/>
          <p:nvPr/>
        </p:nvGrpSpPr>
        <p:grpSpPr>
          <a:xfrm>
            <a:off x="5838302" y="1467666"/>
            <a:ext cx="3047580" cy="3675834"/>
            <a:chOff x="5890437" y="1189775"/>
            <a:chExt cx="3047580" cy="3675834"/>
          </a:xfrm>
        </p:grpSpPr>
        <p:sp>
          <p:nvSpPr>
            <p:cNvPr id="378" name="Google Shape;378;p28"/>
            <p:cNvSpPr/>
            <p:nvPr/>
          </p:nvSpPr>
          <p:spPr>
            <a:xfrm>
              <a:off x="5890437" y="1189775"/>
              <a:ext cx="3047580" cy="821184"/>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endParaRPr lang="en-GB" dirty="0">
                <a:latin typeface="Saira Semi Condensed" panose="020B0604020202020204" charset="0"/>
                <a:cs typeface="Saira Semi Condensed" panose="020B0604020202020204" charset="0"/>
              </a:endParaRPr>
            </a:p>
            <a:p>
              <a:r>
                <a:rPr lang="en-GB" sz="1600" dirty="0">
                  <a:latin typeface="Saira Semi Condensed" panose="020B0604020202020204" charset="0"/>
                  <a:cs typeface="Saira Semi Condensed" panose="020B0604020202020204" charset="0"/>
                </a:rPr>
                <a:t>Each feature is converted  into a list of 1 x 85024 values. </a:t>
              </a:r>
            </a:p>
            <a:p>
              <a:endParaRPr lang="en-GB" sz="1600" dirty="0">
                <a:latin typeface="Saira Semi Condensed" panose="020B0604020202020204" charset="0"/>
                <a:cs typeface="Saira Semi Condensed" panose="020B0604020202020204" charset="0"/>
              </a:endParaRPr>
            </a:p>
          </p:txBody>
        </p:sp>
        <mc:AlternateContent xmlns:mc="http://schemas.openxmlformats.org/markup-compatibility/2006" xmlns:a14="http://schemas.microsoft.com/office/drawing/2010/main">
          <mc:Choice Requires="a14">
            <p:sp>
              <p:nvSpPr>
                <p:cNvPr id="379" name="Google Shape;379;p28"/>
                <p:cNvSpPr txBox="1"/>
                <p:nvPr/>
              </p:nvSpPr>
              <p:spPr>
                <a:xfrm>
                  <a:off x="6167063" y="2011175"/>
                  <a:ext cx="2770954" cy="2854434"/>
                </a:xfrm>
                <a:prstGeom prst="rect">
                  <a:avLst/>
                </a:prstGeom>
                <a:noFill/>
                <a:ln>
                  <a:noFill/>
                </a:ln>
              </p:spPr>
              <p:txBody>
                <a:bodyPr spcFirstLastPara="1" wrap="square" lIns="91425" tIns="91425" rIns="91425" bIns="91425" anchor="t" anchorCtr="0">
                  <a:noAutofit/>
                </a:bodyPr>
                <a:lstStyle/>
                <a:p>
                  <a:endParaRPr lang="en-GB" dirty="0">
                    <a:solidFill>
                      <a:schemeClr val="tx1"/>
                    </a:solidFill>
                    <a:latin typeface="Saira Semi Condensed" panose="020B0604020202020204" charset="0"/>
                    <a:cs typeface="Saira Semi Condensed" panose="020B0604020202020204" charset="0"/>
                  </a:endParaRPr>
                </a:p>
                <a:p>
                  <a:pPr/>
                  <a14:m>
                    <m:oMathPara xmlns:m="http://schemas.openxmlformats.org/officeDocument/2006/math">
                      <m:oMathParaPr>
                        <m:jc m:val="centerGroup"/>
                      </m:oMathParaPr>
                      <m:oMath xmlns:m="http://schemas.openxmlformats.org/officeDocument/2006/math">
                        <m:r>
                          <m:rPr>
                            <m:nor/>
                          </m:rPr>
                          <a:rPr lang="en-GB" sz="1600">
                            <a:solidFill>
                              <a:schemeClr val="tx1"/>
                            </a:solidFill>
                            <a:latin typeface="Saira Semi Condensed" panose="020B0604020202020204" charset="0"/>
                            <a:cs typeface="Saira Semi Condensed" panose="020B0604020202020204" charset="0"/>
                          </a:rPr>
                          <m:t>Each</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value</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is</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the</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index</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of</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the</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unique</m:t>
                        </m:r>
                        <m:r>
                          <m:rPr>
                            <m:nor/>
                          </m:rPr>
                          <a:rPr lang="en-GB" sz="1600">
                            <a:solidFill>
                              <a:schemeClr val="tx1"/>
                            </a:solidFill>
                            <a:latin typeface="Saira Semi Condensed" panose="020B0604020202020204" charset="0"/>
                            <a:cs typeface="Saira Semi Condensed" panose="020B0604020202020204" charset="0"/>
                          </a:rPr>
                          <m:t> </m:t>
                        </m:r>
                        <m:r>
                          <m:rPr>
                            <m:nor/>
                          </m:rPr>
                          <a:rPr lang="en-GB" sz="1600">
                            <a:solidFill>
                              <a:schemeClr val="tx1"/>
                            </a:solidFill>
                            <a:latin typeface="Saira Semi Condensed" panose="020B0604020202020204" charset="0"/>
                            <a:cs typeface="Saira Semi Condensed" panose="020B0604020202020204" charset="0"/>
                          </a:rPr>
                          <m:t>values</m:t>
                        </m:r>
                        <m:r>
                          <m:rPr>
                            <m:nor/>
                          </m:rPr>
                          <a:rPr lang="en-GB" sz="1600">
                            <a:solidFill>
                              <a:schemeClr val="tx1"/>
                            </a:solidFill>
                            <a:latin typeface="Saira Semi Condensed" panose="020B0604020202020204" charset="0"/>
                            <a:cs typeface="Saira Semi Condensed" panose="020B0604020202020204" charset="0"/>
                          </a:rPr>
                          <m:t>. </m:t>
                        </m:r>
                      </m:oMath>
                    </m:oMathPara>
                  </a14:m>
                  <a:endParaRPr lang="en-GB" sz="1600" dirty="0">
                    <a:solidFill>
                      <a:schemeClr val="tx1"/>
                    </a:solidFill>
                    <a:latin typeface="Saira Semi Condensed" panose="020B0604020202020204" charset="0"/>
                    <a:cs typeface="Saira Semi Condensed" panose="020B0604020202020204" charset="0"/>
                  </a:endParaRPr>
                </a:p>
              </p:txBody>
            </p:sp>
          </mc:Choice>
          <mc:Fallback xmlns="">
            <p:sp>
              <p:nvSpPr>
                <p:cNvPr id="379" name="Google Shape;379;p28"/>
                <p:cNvSpPr txBox="1">
                  <a:spLocks noRot="1" noChangeAspect="1" noMove="1" noResize="1" noEditPoints="1" noAdjustHandles="1" noChangeArrowheads="1" noChangeShapeType="1" noTextEdit="1"/>
                </p:cNvSpPr>
                <p:nvPr/>
              </p:nvSpPr>
              <p:spPr>
                <a:xfrm>
                  <a:off x="6167063" y="2011175"/>
                  <a:ext cx="2770954" cy="2854434"/>
                </a:xfrm>
                <a:prstGeom prst="rect">
                  <a:avLst/>
                </a:prstGeom>
                <a:blipFill>
                  <a:blip r:embed="rId3"/>
                  <a:stretch>
                    <a:fillRect/>
                  </a:stretch>
                </a:blipFill>
                <a:ln>
                  <a:noFill/>
                </a:ln>
              </p:spPr>
              <p:txBody>
                <a:bodyPr/>
                <a:lstStyle/>
                <a:p>
                  <a:r>
                    <a:rPr lang="en-GB">
                      <a:noFill/>
                    </a:rPr>
                    <a:t> </a:t>
                  </a:r>
                </a:p>
              </p:txBody>
            </p:sp>
          </mc:Fallback>
        </mc:AlternateContent>
      </p:grpSp>
      <p:grpSp>
        <p:nvGrpSpPr>
          <p:cNvPr id="380" name="Google Shape;380;p28"/>
          <p:cNvGrpSpPr/>
          <p:nvPr/>
        </p:nvGrpSpPr>
        <p:grpSpPr>
          <a:xfrm>
            <a:off x="0" y="1467879"/>
            <a:ext cx="3546900" cy="3467273"/>
            <a:chOff x="0" y="1189988"/>
            <a:chExt cx="3546900" cy="3467273"/>
          </a:xfrm>
        </p:grpSpPr>
        <p:sp>
          <p:nvSpPr>
            <p:cNvPr id="381" name="Google Shape;381;p28"/>
            <p:cNvSpPr/>
            <p:nvPr/>
          </p:nvSpPr>
          <p:spPr>
            <a:xfrm>
              <a:off x="0" y="1189988"/>
              <a:ext cx="3546900" cy="821185"/>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r>
                <a:rPr lang="en-GB" sz="1600" dirty="0">
                  <a:latin typeface="Saira Semi Condensed" panose="020B0604020202020204" charset="0"/>
                  <a:cs typeface="Saira Semi Condensed" panose="020B0604020202020204" charset="0"/>
                </a:rPr>
                <a:t>Establish an embedding size for </a:t>
              </a:r>
            </a:p>
            <a:p>
              <a:r>
                <a:rPr lang="en-GB" sz="1600" dirty="0">
                  <a:latin typeface="Saira Semi Condensed" panose="020B0604020202020204" charset="0"/>
                  <a:cs typeface="Saira Semi Condensed" panose="020B0604020202020204" charset="0"/>
                </a:rPr>
                <a:t>each categorical feature</a:t>
              </a:r>
            </a:p>
          </p:txBody>
        </p:sp>
        <p:sp>
          <p:nvSpPr>
            <p:cNvPr id="382" name="Google Shape;382;p28"/>
            <p:cNvSpPr txBox="1"/>
            <p:nvPr/>
          </p:nvSpPr>
          <p:spPr>
            <a:xfrm>
              <a:off x="258118" y="2041561"/>
              <a:ext cx="2826136" cy="2615700"/>
            </a:xfrm>
            <a:prstGeom prst="rect">
              <a:avLst/>
            </a:prstGeom>
            <a:noFill/>
            <a:ln>
              <a:noFill/>
            </a:ln>
          </p:spPr>
          <p:txBody>
            <a:bodyPr spcFirstLastPara="1" wrap="square" lIns="91425" tIns="91425" rIns="91425" bIns="91425" anchor="t" anchorCtr="0">
              <a:noAutofit/>
            </a:bodyPr>
            <a:lstStyle/>
            <a:p>
              <a:endParaRPr lang="en-GB" sz="1600" dirty="0">
                <a:solidFill>
                  <a:schemeClr val="tx1"/>
                </a:solidFill>
                <a:latin typeface="Saira Semi Condensed" panose="020B0604020202020204" charset="0"/>
                <a:cs typeface="Saira Semi Condensed" panose="020B0604020202020204" charset="0"/>
              </a:endParaRPr>
            </a:p>
            <a:p>
              <a:r>
                <a:rPr lang="en-GB" sz="1600" dirty="0">
                  <a:solidFill>
                    <a:schemeClr val="tx1"/>
                  </a:solidFill>
                  <a:latin typeface="Saira Semi Condensed" panose="020B0604020202020204" charset="0"/>
                  <a:cs typeface="Saira Semi Condensed" panose="020B0604020202020204" charset="0"/>
                </a:rPr>
                <a:t>int(min(</a:t>
              </a:r>
              <a:r>
                <a:rPr lang="en-GB" sz="1600" dirty="0" err="1">
                  <a:solidFill>
                    <a:schemeClr val="tx1"/>
                  </a:solidFill>
                  <a:latin typeface="Saira Semi Condensed" panose="020B0604020202020204" charset="0"/>
                  <a:cs typeface="Saira Semi Condensed" panose="020B0604020202020204" charset="0"/>
                </a:rPr>
                <a:t>np.ceil</a:t>
              </a:r>
              <a:r>
                <a:rPr lang="en-GB" sz="1600" dirty="0">
                  <a:solidFill>
                    <a:schemeClr val="tx1"/>
                  </a:solidFill>
                  <a:latin typeface="Saira Semi Condensed" panose="020B0604020202020204" charset="0"/>
                  <a:cs typeface="Saira Semi Condensed" panose="020B0604020202020204" charset="0"/>
                </a:rPr>
                <a:t>((</a:t>
              </a:r>
              <a:r>
                <a:rPr lang="en-GB" sz="1600" dirty="0" err="1">
                  <a:solidFill>
                    <a:schemeClr val="tx1"/>
                  </a:solidFill>
                  <a:latin typeface="Saira Semi Condensed" panose="020B0604020202020204" charset="0"/>
                  <a:cs typeface="Saira Semi Condensed" panose="020B0604020202020204" charset="0"/>
                </a:rPr>
                <a:t>no_of_unique_values_in_feature</a:t>
              </a:r>
              <a:r>
                <a:rPr lang="en-GB" sz="1600" dirty="0">
                  <a:solidFill>
                    <a:schemeClr val="tx1"/>
                  </a:solidFill>
                  <a:latin typeface="Saira Semi Condensed" panose="020B0604020202020204" charset="0"/>
                  <a:cs typeface="Saira Semi Condensed" panose="020B0604020202020204" charset="0"/>
                </a:rPr>
                <a:t>)/2), 50)) </a:t>
              </a:r>
              <a:endParaRPr lang="en-GB" sz="1600" dirty="0">
                <a:solidFill>
                  <a:schemeClr val="tx1"/>
                </a:solidFill>
                <a:latin typeface="Saira Semi Condensed" panose="020B0604020202020204" charset="0"/>
                <a:ea typeface="Saira Semi Condensed"/>
                <a:cs typeface="Saira Semi Condensed" panose="020B0604020202020204" charset="0"/>
                <a:sym typeface="Saira Semi Condensed"/>
              </a:endParaRPr>
            </a:p>
          </p:txBody>
        </p:sp>
      </p:grpSp>
      <p:grpSp>
        <p:nvGrpSpPr>
          <p:cNvPr id="383" name="Google Shape;383;p28"/>
          <p:cNvGrpSpPr/>
          <p:nvPr/>
        </p:nvGrpSpPr>
        <p:grpSpPr>
          <a:xfrm>
            <a:off x="2946741" y="1467880"/>
            <a:ext cx="3305700" cy="3467272"/>
            <a:chOff x="2944204" y="1189775"/>
            <a:chExt cx="3305700" cy="3467272"/>
          </a:xfrm>
        </p:grpSpPr>
        <p:sp>
          <p:nvSpPr>
            <p:cNvPr id="384" name="Google Shape;384;p28"/>
            <p:cNvSpPr/>
            <p:nvPr/>
          </p:nvSpPr>
          <p:spPr>
            <a:xfrm>
              <a:off x="2944204" y="1189775"/>
              <a:ext cx="3305700" cy="82097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endParaRPr lang="en-GB" dirty="0">
                <a:latin typeface="Saira Semi Condensed" panose="020B0604020202020204" charset="0"/>
                <a:cs typeface="Saira Semi Condensed" panose="020B0604020202020204" charset="0"/>
              </a:endParaRPr>
            </a:p>
            <a:p>
              <a:r>
                <a:rPr lang="en-GB" sz="1600" dirty="0">
                  <a:latin typeface="Saira Semi Condensed" panose="020B0604020202020204" charset="0"/>
                  <a:cs typeface="Saira Semi Condensed" panose="020B0604020202020204" charset="0"/>
                </a:rPr>
                <a:t>Cardinality is input dimension, embedding size is the output dimension. </a:t>
              </a:r>
            </a:p>
            <a:p>
              <a:endParaRPr lang="en-GB" sz="1600" dirty="0">
                <a:latin typeface="Saira Semi Condensed" panose="020B0604020202020204" charset="0"/>
                <a:cs typeface="Saira Semi Condensed" panose="020B0604020202020204" charset="0"/>
              </a:endParaRPr>
            </a:p>
          </p:txBody>
        </p:sp>
        <p:sp>
          <p:nvSpPr>
            <p:cNvPr id="385" name="Google Shape;385;p28"/>
            <p:cNvSpPr txBox="1"/>
            <p:nvPr/>
          </p:nvSpPr>
          <p:spPr>
            <a:xfrm>
              <a:off x="3478954" y="2041347"/>
              <a:ext cx="2236200" cy="2615700"/>
            </a:xfrm>
            <a:prstGeom prst="rect">
              <a:avLst/>
            </a:prstGeom>
            <a:noFill/>
            <a:ln>
              <a:noFill/>
            </a:ln>
          </p:spPr>
          <p:txBody>
            <a:bodyPr spcFirstLastPara="1" wrap="square" lIns="91425" tIns="91425" rIns="91425" bIns="91425" anchor="t" anchorCtr="0">
              <a:noAutofit/>
            </a:bodyPr>
            <a:lstStyle/>
            <a:p>
              <a:endParaRPr lang="en-GB" sz="1600" dirty="0">
                <a:solidFill>
                  <a:schemeClr val="tx1"/>
                </a:solidFill>
                <a:latin typeface="Saira Semi Condensed" panose="020B0604020202020204" charset="0"/>
                <a:cs typeface="Saira Semi Condensed" panose="020B0604020202020204" charset="0"/>
              </a:endParaRPr>
            </a:p>
            <a:p>
              <a:r>
                <a:rPr lang="en-GB" sz="1600" dirty="0">
                  <a:solidFill>
                    <a:schemeClr val="tx1"/>
                  </a:solidFill>
                  <a:latin typeface="Saira Semi Condensed" panose="020B0604020202020204" charset="0"/>
                  <a:cs typeface="Saira Semi Condensed" panose="020B0604020202020204" charset="0"/>
                </a:rPr>
                <a:t>We want to map the larger input space to the more compact output space. </a:t>
              </a:r>
            </a:p>
          </p:txBody>
        </p:sp>
      </p:grpSp>
    </p:spTree>
    <p:extLst>
      <p:ext uri="{BB962C8B-B14F-4D97-AF65-F5344CB8AC3E}">
        <p14:creationId xmlns:p14="http://schemas.microsoft.com/office/powerpoint/2010/main" val="415300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US" dirty="0"/>
              <a:t>E</a:t>
            </a:r>
            <a:r>
              <a:rPr lang="en-GB" dirty="0"/>
              <a:t>NTITY EMBEDDING PROCESS</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grpSp>
        <p:nvGrpSpPr>
          <p:cNvPr id="380" name="Google Shape;380;p28"/>
          <p:cNvGrpSpPr/>
          <p:nvPr/>
        </p:nvGrpSpPr>
        <p:grpSpPr>
          <a:xfrm>
            <a:off x="0" y="1467879"/>
            <a:ext cx="3546900" cy="3467273"/>
            <a:chOff x="0" y="1189988"/>
            <a:chExt cx="3546900" cy="3467273"/>
          </a:xfrm>
        </p:grpSpPr>
        <p:sp>
          <p:nvSpPr>
            <p:cNvPr id="381" name="Google Shape;381;p28"/>
            <p:cNvSpPr/>
            <p:nvPr/>
          </p:nvSpPr>
          <p:spPr>
            <a:xfrm>
              <a:off x="0" y="1189988"/>
              <a:ext cx="3546900" cy="821185"/>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r>
                <a:rPr lang="en-GB" dirty="0">
                  <a:latin typeface="Saira Semi Condensed" panose="020B0604020202020204" charset="0"/>
                  <a:cs typeface="Saira Semi Condensed" panose="020B0604020202020204" charset="0"/>
                </a:rPr>
                <a:t>A multidimensional array is instantiated. </a:t>
              </a:r>
            </a:p>
          </p:txBody>
        </p:sp>
        <p:sp>
          <p:nvSpPr>
            <p:cNvPr id="382" name="Google Shape;382;p28"/>
            <p:cNvSpPr txBox="1"/>
            <p:nvPr/>
          </p:nvSpPr>
          <p:spPr>
            <a:xfrm>
              <a:off x="258118" y="2041561"/>
              <a:ext cx="2826136" cy="2615700"/>
            </a:xfrm>
            <a:prstGeom prst="rect">
              <a:avLst/>
            </a:prstGeom>
            <a:noFill/>
            <a:ln>
              <a:noFill/>
            </a:ln>
          </p:spPr>
          <p:txBody>
            <a:bodyPr spcFirstLastPara="1" wrap="square" lIns="91425" tIns="91425" rIns="91425" bIns="91425" anchor="t" anchorCtr="0">
              <a:noAutofit/>
            </a:bodyPr>
            <a:lstStyle/>
            <a:p>
              <a:endParaRPr lang="en-GB" dirty="0">
                <a:solidFill>
                  <a:schemeClr val="tx1"/>
                </a:solidFill>
                <a:latin typeface="Saira Semi Condensed" panose="020B0604020202020204" charset="0"/>
                <a:cs typeface="Saira Semi Condensed" panose="020B0604020202020204" charset="0"/>
              </a:endParaRPr>
            </a:p>
            <a:p>
              <a:r>
                <a:rPr lang="en-GB" dirty="0">
                  <a:solidFill>
                    <a:schemeClr val="tx1"/>
                  </a:solidFill>
                  <a:latin typeface="Saira Semi Condensed" panose="020B0604020202020204" charset="0"/>
                  <a:cs typeface="Saira Semi Condensed" panose="020B0604020202020204" charset="0"/>
                </a:rPr>
                <a:t>Its elements are lists containing the encoded categorical values. </a:t>
              </a:r>
            </a:p>
          </p:txBody>
        </p:sp>
      </p:grpSp>
      <p:grpSp>
        <p:nvGrpSpPr>
          <p:cNvPr id="383" name="Google Shape;383;p28"/>
          <p:cNvGrpSpPr/>
          <p:nvPr/>
        </p:nvGrpSpPr>
        <p:grpSpPr>
          <a:xfrm>
            <a:off x="2946741" y="1467880"/>
            <a:ext cx="3305700" cy="3467272"/>
            <a:chOff x="2944204" y="1189775"/>
            <a:chExt cx="3305700" cy="3467272"/>
          </a:xfrm>
        </p:grpSpPr>
        <p:sp>
          <p:nvSpPr>
            <p:cNvPr id="384" name="Google Shape;384;p28"/>
            <p:cNvSpPr/>
            <p:nvPr/>
          </p:nvSpPr>
          <p:spPr>
            <a:xfrm>
              <a:off x="2944204" y="1189775"/>
              <a:ext cx="3305700" cy="821186"/>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endParaRPr lang="en-GB" sz="1000" dirty="0">
                <a:latin typeface="Saira Semi Condensed" panose="020B0604020202020204" charset="0"/>
                <a:cs typeface="Saira Semi Condensed" panose="020B0604020202020204" charset="0"/>
              </a:endParaRPr>
            </a:p>
            <a:p>
              <a:r>
                <a:rPr lang="en-GB" dirty="0">
                  <a:latin typeface="Saira Semi Condensed" panose="020B0604020202020204" charset="0"/>
                  <a:cs typeface="Saira Semi Condensed" panose="020B0604020202020204" charset="0"/>
                </a:rPr>
                <a:t>This multidimensional array is passed to model </a:t>
              </a:r>
            </a:p>
          </p:txBody>
        </p:sp>
        <p:sp>
          <p:nvSpPr>
            <p:cNvPr id="385" name="Google Shape;385;p28"/>
            <p:cNvSpPr txBox="1"/>
            <p:nvPr/>
          </p:nvSpPr>
          <p:spPr>
            <a:xfrm>
              <a:off x="3478954" y="2041347"/>
              <a:ext cx="2236200" cy="2615700"/>
            </a:xfrm>
            <a:prstGeom prst="rect">
              <a:avLst/>
            </a:prstGeom>
            <a:noFill/>
            <a:ln>
              <a:noFill/>
            </a:ln>
          </p:spPr>
          <p:txBody>
            <a:bodyPr spcFirstLastPara="1" wrap="square" lIns="91425" tIns="91425" rIns="91425" bIns="91425" anchor="t" anchorCtr="0">
              <a:noAutofit/>
            </a:bodyPr>
            <a:lstStyle/>
            <a:p>
              <a:endParaRPr lang="en-GB" dirty="0">
                <a:solidFill>
                  <a:schemeClr val="tx1"/>
                </a:solidFill>
                <a:latin typeface="Saira Semi Condensed" panose="020B0604020202020204" charset="0"/>
                <a:cs typeface="Saira Semi Condensed" panose="020B0604020202020204" charset="0"/>
              </a:endParaRPr>
            </a:p>
            <a:p>
              <a:r>
                <a:rPr lang="en-GB" dirty="0">
                  <a:solidFill>
                    <a:schemeClr val="tx1"/>
                  </a:solidFill>
                  <a:latin typeface="Saira Semi Condensed" panose="020B0604020202020204" charset="0"/>
                  <a:cs typeface="Saira Semi Condensed" panose="020B0604020202020204" charset="0"/>
                </a:rPr>
                <a:t>From this input, the input layers are extracted and after them the embedding layers. The matrices of the embedding layers are concatenated. The result is a dense layer with an input of size the sum of all embedding sizes.</a:t>
              </a:r>
            </a:p>
          </p:txBody>
        </p:sp>
      </p:grpSp>
    </p:spTree>
    <p:extLst>
      <p:ext uri="{BB962C8B-B14F-4D97-AF65-F5344CB8AC3E}">
        <p14:creationId xmlns:p14="http://schemas.microsoft.com/office/powerpoint/2010/main" val="2002731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IMPACT FEATURE EXAMPLE</a:t>
            </a:r>
            <a:endParaRPr dirty="0"/>
          </a:p>
        </p:txBody>
      </p:sp>
      <p:graphicFrame>
        <p:nvGraphicFramePr>
          <p:cNvPr id="327" name="Google Shape;327;p24"/>
          <p:cNvGraphicFramePr/>
          <p:nvPr>
            <p:extLst>
              <p:ext uri="{D42A27DB-BD31-4B8C-83A1-F6EECF244321}">
                <p14:modId xmlns:p14="http://schemas.microsoft.com/office/powerpoint/2010/main" val="3341607884"/>
              </p:ext>
            </p:extLst>
          </p:nvPr>
        </p:nvGraphicFramePr>
        <p:xfrm>
          <a:off x="2114550" y="1577900"/>
          <a:ext cx="4914900" cy="2117344"/>
        </p:xfrm>
        <a:graphic>
          <a:graphicData uri="http://schemas.openxmlformats.org/drawingml/2006/table">
            <a:tbl>
              <a:tblPr>
                <a:noFill/>
                <a:tableStyleId>{4DA4212E-3752-4A4E-9ED2-48B3F2B4B940}</a:tableStyleId>
              </a:tblPr>
              <a:tblGrid>
                <a:gridCol w="2593701">
                  <a:extLst>
                    <a:ext uri="{9D8B030D-6E8A-4147-A177-3AD203B41FA5}">
                      <a16:colId xmlns:a16="http://schemas.microsoft.com/office/drawing/2014/main" val="20001"/>
                    </a:ext>
                  </a:extLst>
                </a:gridCol>
                <a:gridCol w="2321199">
                  <a:extLst>
                    <a:ext uri="{9D8B030D-6E8A-4147-A177-3AD203B41FA5}">
                      <a16:colId xmlns:a16="http://schemas.microsoft.com/office/drawing/2014/main" val="20002"/>
                    </a:ext>
                  </a:extLst>
                </a:gridCol>
              </a:tblGrid>
              <a:tr h="529336">
                <a:tc>
                  <a:txBody>
                    <a:bodyPr/>
                    <a:lstStyle/>
                    <a:p>
                      <a:pPr marL="0" lvl="0" indent="0" algn="ctr" rtl="0">
                        <a:spcBef>
                          <a:spcPts val="0"/>
                        </a:spcBef>
                        <a:spcAft>
                          <a:spcPts val="0"/>
                        </a:spcAft>
                        <a:buNone/>
                      </a:pPr>
                      <a:r>
                        <a:rPr lang="en-US" sz="2000" dirty="0">
                          <a:solidFill>
                            <a:schemeClr val="accent4"/>
                          </a:solidFill>
                          <a:latin typeface="Inria Sans Light"/>
                          <a:ea typeface="Inria Sans Light"/>
                          <a:cs typeface="Inria Sans Light"/>
                          <a:sym typeface="Inria Sans Light"/>
                        </a:rPr>
                        <a:t>Raw string value</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000" dirty="0">
                          <a:solidFill>
                            <a:schemeClr val="accent4"/>
                          </a:solidFill>
                          <a:latin typeface="Inria Sans Light"/>
                          <a:ea typeface="Inria Sans Light"/>
                          <a:cs typeface="Inria Sans Light"/>
                          <a:sym typeface="Inria Sans Light"/>
                        </a:rPr>
                        <a:t>Embedding vector</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529336">
                <a:tc>
                  <a:txBody>
                    <a:bodyPr/>
                    <a:lstStyle/>
                    <a:p>
                      <a:pPr marL="0" lvl="0" indent="0" algn="ctr" rtl="0">
                        <a:spcBef>
                          <a:spcPts val="0"/>
                        </a:spcBef>
                        <a:spcAft>
                          <a:spcPts val="0"/>
                        </a:spcAft>
                        <a:buNone/>
                      </a:pPr>
                      <a:r>
                        <a:rPr lang="en" sz="2400" b="1" dirty="0">
                          <a:solidFill>
                            <a:schemeClr val="dk1"/>
                          </a:solidFill>
                          <a:latin typeface="Inria Sans"/>
                          <a:ea typeface="Inria Sans"/>
                          <a:cs typeface="Inria Sans"/>
                          <a:sym typeface="Inria Sans"/>
                        </a:rPr>
                        <a:t>1-High</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dirty="0">
                          <a:solidFill>
                            <a:schemeClr val="dk1"/>
                          </a:solidFill>
                          <a:latin typeface="Inria Sans"/>
                          <a:ea typeface="Inria Sans"/>
                          <a:cs typeface="Inria Sans"/>
                          <a:sym typeface="Inria Sans"/>
                        </a:rPr>
                        <a:t>[</a:t>
                      </a:r>
                      <a:r>
                        <a:rPr lang="en-GB" sz="2400" b="1" dirty="0">
                          <a:solidFill>
                            <a:schemeClr val="dk1"/>
                          </a:solidFill>
                          <a:latin typeface="Inria Sans"/>
                          <a:ea typeface="Inria Sans"/>
                          <a:cs typeface="Inria Sans"/>
                          <a:sym typeface="Inria Sans"/>
                        </a:rPr>
                        <a:t>v1, v2</a:t>
                      </a:r>
                      <a:r>
                        <a:rPr lang="en" sz="2400" b="1" dirty="0">
                          <a:solidFill>
                            <a:schemeClr val="dk1"/>
                          </a:solidFill>
                          <a:latin typeface="Inria Sans"/>
                          <a:ea typeface="Inria Sans"/>
                          <a:cs typeface="Inria Sans"/>
                          <a:sym typeface="Inria Sans"/>
                        </a:rPr>
                        <a:t>]</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529336">
                <a:tc>
                  <a:txBody>
                    <a:bodyPr/>
                    <a:lstStyle/>
                    <a:p>
                      <a:pPr marL="0" lvl="0" indent="0" algn="ctr" rtl="0">
                        <a:spcBef>
                          <a:spcPts val="0"/>
                        </a:spcBef>
                        <a:spcAft>
                          <a:spcPts val="0"/>
                        </a:spcAft>
                        <a:buNone/>
                      </a:pPr>
                      <a:r>
                        <a:rPr lang="en" sz="2400" b="1" dirty="0">
                          <a:solidFill>
                            <a:schemeClr val="dk1"/>
                          </a:solidFill>
                          <a:latin typeface="Inria Sans"/>
                          <a:ea typeface="Inria Sans"/>
                          <a:cs typeface="Inria Sans"/>
                          <a:sym typeface="Inria Sans"/>
                        </a:rPr>
                        <a:t>2-Medium</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b="1" dirty="0">
                          <a:solidFill>
                            <a:schemeClr val="dk1"/>
                          </a:solidFill>
                          <a:latin typeface="Inria Sans"/>
                          <a:ea typeface="Inria Sans"/>
                          <a:cs typeface="Inria Sans"/>
                          <a:sym typeface="Inria Sans"/>
                        </a:rPr>
                        <a:t>[v1, v2]</a:t>
                      </a: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529336">
                <a:tc>
                  <a:txBody>
                    <a:bodyPr/>
                    <a:lstStyle/>
                    <a:p>
                      <a:pPr marL="0" lvl="0" indent="0" algn="ctr" rtl="0">
                        <a:spcBef>
                          <a:spcPts val="0"/>
                        </a:spcBef>
                        <a:spcAft>
                          <a:spcPts val="0"/>
                        </a:spcAft>
                        <a:buNone/>
                      </a:pPr>
                      <a:r>
                        <a:rPr lang="en" sz="2400" b="1" dirty="0">
                          <a:solidFill>
                            <a:schemeClr val="dk1"/>
                          </a:solidFill>
                          <a:latin typeface="Inria Sans"/>
                          <a:ea typeface="Inria Sans"/>
                          <a:cs typeface="Inria Sans"/>
                          <a:sym typeface="Inria Sans"/>
                        </a:rPr>
                        <a:t>3-Low</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b="1" dirty="0">
                          <a:solidFill>
                            <a:schemeClr val="dk1"/>
                          </a:solidFill>
                          <a:latin typeface="Inria Sans"/>
                          <a:ea typeface="Inria Sans"/>
                          <a:cs typeface="Inria Sans"/>
                          <a:sym typeface="Inria Sans"/>
                        </a:rPr>
                        <a:t>[v1, v2]</a:t>
                      </a: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3320377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COMPARISON</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4</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479346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a:t>
            </a:r>
            <a:r>
              <a:rPr lang="en-GB" dirty="0"/>
              <a:t>OMPARATIVE TABLE</a:t>
            </a:r>
            <a:endParaRPr dirty="0"/>
          </a:p>
        </p:txBody>
      </p:sp>
      <p:graphicFrame>
        <p:nvGraphicFramePr>
          <p:cNvPr id="327" name="Google Shape;327;p24"/>
          <p:cNvGraphicFramePr/>
          <p:nvPr>
            <p:extLst>
              <p:ext uri="{D42A27DB-BD31-4B8C-83A1-F6EECF244321}">
                <p14:modId xmlns:p14="http://schemas.microsoft.com/office/powerpoint/2010/main" val="1914621452"/>
              </p:ext>
            </p:extLst>
          </p:nvPr>
        </p:nvGraphicFramePr>
        <p:xfrm>
          <a:off x="521494" y="1227856"/>
          <a:ext cx="8101012" cy="3763244"/>
        </p:xfrm>
        <a:graphic>
          <a:graphicData uri="http://schemas.openxmlformats.org/drawingml/2006/table">
            <a:tbl>
              <a:tblPr>
                <a:noFill/>
                <a:tableStyleId>{4DA4212E-3752-4A4E-9ED2-48B3F2B4B940}</a:tableStyleId>
              </a:tblPr>
              <a:tblGrid>
                <a:gridCol w="1988768">
                  <a:extLst>
                    <a:ext uri="{9D8B030D-6E8A-4147-A177-3AD203B41FA5}">
                      <a16:colId xmlns:a16="http://schemas.microsoft.com/office/drawing/2014/main" val="20000"/>
                    </a:ext>
                  </a:extLst>
                </a:gridCol>
                <a:gridCol w="1749971">
                  <a:extLst>
                    <a:ext uri="{9D8B030D-6E8A-4147-A177-3AD203B41FA5}">
                      <a16:colId xmlns:a16="http://schemas.microsoft.com/office/drawing/2014/main" val="20001"/>
                    </a:ext>
                  </a:extLst>
                </a:gridCol>
                <a:gridCol w="2122454">
                  <a:extLst>
                    <a:ext uri="{9D8B030D-6E8A-4147-A177-3AD203B41FA5}">
                      <a16:colId xmlns:a16="http://schemas.microsoft.com/office/drawing/2014/main" val="20002"/>
                    </a:ext>
                  </a:extLst>
                </a:gridCol>
                <a:gridCol w="2239819">
                  <a:extLst>
                    <a:ext uri="{9D8B030D-6E8A-4147-A177-3AD203B41FA5}">
                      <a16:colId xmlns:a16="http://schemas.microsoft.com/office/drawing/2014/main" val="20003"/>
                    </a:ext>
                  </a:extLst>
                </a:gridCol>
              </a:tblGrid>
              <a:tr h="529336">
                <a:tc>
                  <a:txBody>
                    <a:bodyPr/>
                    <a:lstStyle/>
                    <a:p>
                      <a:pPr marL="0" lvl="0" indent="0" algn="l" rtl="0">
                        <a:spcBef>
                          <a:spcPts val="0"/>
                        </a:spcBef>
                        <a:spcAft>
                          <a:spcPts val="0"/>
                        </a:spcAft>
                        <a:buNone/>
                      </a:pP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1800" dirty="0">
                          <a:solidFill>
                            <a:schemeClr val="accent4"/>
                          </a:solidFill>
                          <a:latin typeface="Inria Sans Light"/>
                          <a:ea typeface="Inria Sans Light"/>
                          <a:cs typeface="Inria Sans Light"/>
                          <a:sym typeface="Inria Sans Light"/>
                        </a:rPr>
                        <a:t>Starting dimensionality</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1800" dirty="0">
                          <a:solidFill>
                            <a:schemeClr val="accent4"/>
                          </a:solidFill>
                          <a:latin typeface="Inria Sans Light"/>
                          <a:ea typeface="Inria Sans Light"/>
                          <a:cs typeface="Inria Sans Light"/>
                          <a:sym typeface="Inria Sans Light"/>
                        </a:rPr>
                        <a:t>Resulting dimensionality</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1800" dirty="0">
                          <a:solidFill>
                            <a:schemeClr val="accent4"/>
                          </a:solidFill>
                          <a:latin typeface="Inria Sans Light"/>
                          <a:ea typeface="Inria Sans Light"/>
                          <a:cs typeface="Inria Sans Light"/>
                          <a:sym typeface="Inria Sans Light"/>
                        </a:rPr>
                        <a:t>Performance over</a:t>
                      </a:r>
                      <a:br>
                        <a:rPr lang="en-GB" sz="1800" dirty="0">
                          <a:solidFill>
                            <a:schemeClr val="accent4"/>
                          </a:solidFill>
                          <a:latin typeface="Inria Sans Light"/>
                          <a:ea typeface="Inria Sans Light"/>
                          <a:cs typeface="Inria Sans Light"/>
                          <a:sym typeface="Inria Sans Light"/>
                        </a:rPr>
                      </a:br>
                      <a:r>
                        <a:rPr lang="en-GB" sz="1800" dirty="0">
                          <a:solidFill>
                            <a:schemeClr val="accent4"/>
                          </a:solidFill>
                          <a:latin typeface="Inria Sans Light"/>
                          <a:ea typeface="Inria Sans Light"/>
                          <a:cs typeface="Inria Sans Light"/>
                          <a:sym typeface="Inria Sans Light"/>
                        </a:rPr>
                        <a:t>20 epochs, batch size 512 (loss)</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529336">
                <a:tc>
                  <a:txBody>
                    <a:bodyPr/>
                    <a:lstStyle/>
                    <a:p>
                      <a:pPr marL="0" lvl="0" indent="0" algn="r" rtl="0">
                        <a:spcBef>
                          <a:spcPts val="0"/>
                        </a:spcBef>
                        <a:spcAft>
                          <a:spcPts val="0"/>
                        </a:spcAft>
                        <a:buNone/>
                      </a:pPr>
                      <a:r>
                        <a:rPr lang="en-GB" sz="1800" dirty="0">
                          <a:solidFill>
                            <a:schemeClr val="accent4"/>
                          </a:solidFill>
                          <a:latin typeface="Inria Sans Light"/>
                          <a:ea typeface="Inria Sans Light"/>
                          <a:cs typeface="Inria Sans Light"/>
                          <a:sym typeface="Inria Sans Light"/>
                        </a:rPr>
                        <a:t>One-hot</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dirty="0">
                          <a:solidFill>
                            <a:schemeClr val="dk1"/>
                          </a:solidFill>
                          <a:latin typeface="Inria Sans"/>
                          <a:ea typeface="Inria Sans"/>
                          <a:cs typeface="Inria Sans"/>
                          <a:sym typeface="Inria Sans"/>
                        </a:rPr>
                        <a:t>20</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dirty="0">
                          <a:solidFill>
                            <a:schemeClr val="dk1"/>
                          </a:solidFill>
                          <a:latin typeface="Inria Sans"/>
                          <a:ea typeface="Inria Sans"/>
                          <a:cs typeface="Inria Sans"/>
                          <a:sym typeface="Inria Sans"/>
                        </a:rPr>
                        <a:t>8 010</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529336">
                <a:tc>
                  <a:txBody>
                    <a:bodyPr/>
                    <a:lstStyle/>
                    <a:p>
                      <a:pPr marL="0" lvl="0" indent="0" algn="r" rtl="0">
                        <a:spcBef>
                          <a:spcPts val="0"/>
                        </a:spcBef>
                        <a:spcAft>
                          <a:spcPts val="0"/>
                        </a:spcAft>
                        <a:buNone/>
                      </a:pPr>
                      <a:r>
                        <a:rPr lang="en" sz="1800" dirty="0">
                          <a:solidFill>
                            <a:schemeClr val="accent4"/>
                          </a:solidFill>
                          <a:latin typeface="Inria Sans Light"/>
                          <a:ea typeface="Inria Sans Light"/>
                          <a:cs typeface="Inria Sans Light"/>
                          <a:sym typeface="Inria Sans Light"/>
                        </a:rPr>
                        <a:t>Target</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dirty="0">
                          <a:solidFill>
                            <a:schemeClr val="dk1"/>
                          </a:solidFill>
                          <a:latin typeface="Inria Sans"/>
                          <a:ea typeface="Inria Sans"/>
                          <a:cs typeface="Inria Sans"/>
                          <a:sym typeface="Inria Sans"/>
                        </a:rPr>
                        <a:t>20</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dirty="0">
                          <a:solidFill>
                            <a:schemeClr val="dk1"/>
                          </a:solidFill>
                          <a:latin typeface="Inria Sans"/>
                          <a:ea typeface="Inria Sans"/>
                          <a:cs typeface="Inria Sans"/>
                          <a:sym typeface="Inria Sans"/>
                        </a:rPr>
                        <a:t>20</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0.5158</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529336">
                <a:tc>
                  <a:txBody>
                    <a:bodyPr/>
                    <a:lstStyle/>
                    <a:p>
                      <a:pPr marL="0" lvl="0" indent="0" algn="r" rtl="0">
                        <a:spcBef>
                          <a:spcPts val="0"/>
                        </a:spcBef>
                        <a:spcAft>
                          <a:spcPts val="0"/>
                        </a:spcAft>
                        <a:buNone/>
                      </a:pPr>
                      <a:r>
                        <a:rPr lang="en" sz="1800" dirty="0">
                          <a:solidFill>
                            <a:schemeClr val="accent4"/>
                          </a:solidFill>
                          <a:latin typeface="Inria Sans Light"/>
                          <a:ea typeface="Inria Sans Light"/>
                          <a:cs typeface="Inria Sans Light"/>
                          <a:sym typeface="Inria Sans Light"/>
                        </a:rPr>
                        <a:t>Bina</a:t>
                      </a:r>
                      <a:r>
                        <a:rPr lang="en-GB" sz="1800" dirty="0" err="1">
                          <a:solidFill>
                            <a:schemeClr val="accent4"/>
                          </a:solidFill>
                          <a:latin typeface="Inria Sans Light"/>
                          <a:ea typeface="Inria Sans Light"/>
                          <a:cs typeface="Inria Sans Light"/>
                          <a:sym typeface="Inria Sans Light"/>
                        </a:rPr>
                        <a:t>ry</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dirty="0">
                          <a:solidFill>
                            <a:schemeClr val="dk1"/>
                          </a:solidFill>
                          <a:latin typeface="Inria Sans"/>
                          <a:ea typeface="Inria Sans"/>
                          <a:cs typeface="Inria Sans"/>
                          <a:sym typeface="Inria Sans"/>
                        </a:rPr>
                        <a:t>20</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dirty="0">
                          <a:solidFill>
                            <a:schemeClr val="dk1"/>
                          </a:solidFill>
                          <a:latin typeface="Inria Sans"/>
                          <a:ea typeface="Inria Sans"/>
                          <a:cs typeface="Inria Sans"/>
                          <a:sym typeface="Inria Sans"/>
                        </a:rPr>
                        <a:t>121</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0.8355</a:t>
                      </a:r>
                      <a:endParaRPr sz="20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r h="529336">
                <a:tc>
                  <a:txBody>
                    <a:bodyPr/>
                    <a:lstStyle/>
                    <a:p>
                      <a:pPr marL="0" lvl="0" indent="0" algn="r" rtl="0">
                        <a:spcBef>
                          <a:spcPts val="0"/>
                        </a:spcBef>
                        <a:spcAft>
                          <a:spcPts val="0"/>
                        </a:spcAft>
                        <a:buNone/>
                      </a:pPr>
                      <a:r>
                        <a:rPr lang="en-US" sz="1800" dirty="0">
                          <a:solidFill>
                            <a:schemeClr val="accent4"/>
                          </a:solidFill>
                          <a:latin typeface="Inria Sans Light"/>
                          <a:ea typeface="Inria Sans Light"/>
                          <a:cs typeface="Inria Sans Light"/>
                          <a:sym typeface="Inria Sans Light"/>
                        </a:rPr>
                        <a:t>Hashing</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20</a:t>
                      </a:r>
                      <a:endParaRPr sz="20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20</a:t>
                      </a:r>
                      <a:endParaRPr sz="20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0.8726</a:t>
                      </a:r>
                      <a:endParaRPr sz="20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547521095"/>
                  </a:ext>
                </a:extLst>
              </a:tr>
              <a:tr h="529336">
                <a:tc>
                  <a:txBody>
                    <a:bodyPr/>
                    <a:lstStyle/>
                    <a:p>
                      <a:pPr marL="0" lvl="0" indent="0" algn="r" rtl="0">
                        <a:spcBef>
                          <a:spcPts val="0"/>
                        </a:spcBef>
                        <a:spcAft>
                          <a:spcPts val="0"/>
                        </a:spcAft>
                        <a:buNone/>
                      </a:pPr>
                      <a:r>
                        <a:rPr lang="en-US" sz="1800" dirty="0">
                          <a:solidFill>
                            <a:schemeClr val="accent4"/>
                          </a:solidFill>
                          <a:latin typeface="Inria Sans Light"/>
                          <a:ea typeface="Inria Sans Light"/>
                          <a:cs typeface="Inria Sans Light"/>
                          <a:sym typeface="Inria Sans Light"/>
                        </a:rPr>
                        <a:t>Entity embeddings</a:t>
                      </a:r>
                      <a:endParaRPr sz="18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20</a:t>
                      </a:r>
                      <a:endParaRPr sz="20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[ 1 5 x </a:t>
                      </a:r>
                      <a:r>
                        <a:rPr lang="en-US" sz="2000" b="1" dirty="0" err="1">
                          <a:solidFill>
                            <a:schemeClr val="dk1"/>
                          </a:solidFill>
                          <a:latin typeface="Inria Sans"/>
                          <a:ea typeface="Inria Sans"/>
                          <a:cs typeface="Inria Sans"/>
                          <a:sym typeface="Inria Sans"/>
                        </a:rPr>
                        <a:t>emb</a:t>
                      </a:r>
                      <a:r>
                        <a:rPr lang="en-US" sz="2000" b="1" dirty="0">
                          <a:solidFill>
                            <a:schemeClr val="dk1"/>
                          </a:solidFill>
                          <a:latin typeface="Inria Sans"/>
                          <a:ea typeface="Inria Sans"/>
                          <a:cs typeface="Inria Sans"/>
                          <a:sym typeface="Inria Sans"/>
                        </a:rPr>
                        <a:t>. size ]</a:t>
                      </a:r>
                      <a:endParaRPr sz="20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b="1" dirty="0">
                          <a:solidFill>
                            <a:schemeClr val="dk1"/>
                          </a:solidFill>
                          <a:latin typeface="Inria Sans"/>
                          <a:ea typeface="Inria Sans"/>
                          <a:cs typeface="Inria Sans"/>
                          <a:sym typeface="Inria Sans"/>
                        </a:rPr>
                        <a:t>1.0927</a:t>
                      </a:r>
                      <a:endParaRPr sz="20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2656766721"/>
                  </a:ext>
                </a:extLst>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3912283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graphicFrame>
        <p:nvGraphicFramePr>
          <p:cNvPr id="4" name="Chart 3">
            <a:extLst>
              <a:ext uri="{FF2B5EF4-FFF2-40B4-BE49-F238E27FC236}">
                <a16:creationId xmlns:a16="http://schemas.microsoft.com/office/drawing/2014/main" id="{F342B570-C50F-4083-B29F-7B114B27555F}"/>
              </a:ext>
            </a:extLst>
          </p:cNvPr>
          <p:cNvGraphicFramePr/>
          <p:nvPr>
            <p:extLst>
              <p:ext uri="{D42A27DB-BD31-4B8C-83A1-F6EECF244321}">
                <p14:modId xmlns:p14="http://schemas.microsoft.com/office/powerpoint/2010/main" val="3148841728"/>
              </p:ext>
            </p:extLst>
          </p:nvPr>
        </p:nvGraphicFramePr>
        <p:xfrm>
          <a:off x="1524000" y="348364"/>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FUTURE WORK</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dirty="0"/>
              <a:t>More encoding!</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4800" b="1" dirty="0">
                <a:solidFill>
                  <a:schemeClr val="dk1"/>
                </a:solidFill>
                <a:latin typeface="Saira Semi Condensed"/>
                <a:ea typeface="Saira Semi Condensed"/>
                <a:cs typeface="Saira Semi Condensed"/>
                <a:sym typeface="Saira Semi Condensed"/>
              </a:rPr>
              <a:t>4</a:t>
            </a:r>
            <a:endParaRPr sz="4800"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272895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EXPERIMENT YOURSELF</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GB" dirty="0">
                <a:hlinkClick r:id="rId3"/>
              </a:rPr>
              <a:t>ml.azure.com (Azure Machine Learning)</a:t>
            </a:r>
            <a:endParaRPr lang="en-GB" dirty="0"/>
          </a:p>
          <a:p>
            <a:pPr lvl="1"/>
            <a:r>
              <a:rPr lang="en-GB" dirty="0"/>
              <a:t>Create a workspace</a:t>
            </a:r>
          </a:p>
          <a:p>
            <a:pPr lvl="1"/>
            <a:r>
              <a:rPr lang="en-GB" dirty="0"/>
              <a:t>Attach a compute resource</a:t>
            </a:r>
          </a:p>
          <a:p>
            <a:pPr lvl="1"/>
            <a:r>
              <a:rPr lang="en-GB" dirty="0"/>
              <a:t>Import data &amp; notebook(s)</a:t>
            </a:r>
          </a:p>
          <a:p>
            <a:r>
              <a:rPr lang="en-GB" dirty="0">
                <a:solidFill>
                  <a:schemeClr val="tx1"/>
                </a:solidFill>
                <a:hlinkClick r:id="rId4">
                  <a:extLst>
                    <a:ext uri="{A12FA001-AC4F-418D-AE19-62706E023703}">
                      <ahyp:hlinkClr xmlns:ahyp="http://schemas.microsoft.com/office/drawing/2018/hyperlinkcolor" val="tx"/>
                    </a:ext>
                  </a:extLst>
                </a:hlinkClick>
              </a:rPr>
              <a:t>studio.azureml.net (Azure ML Studio)</a:t>
            </a:r>
            <a:endParaRPr lang="en-GB" dirty="0">
              <a:solidFill>
                <a:schemeClr val="tx1"/>
              </a:solidFill>
            </a:endParaRPr>
          </a:p>
          <a:p>
            <a:pPr lvl="1"/>
            <a:r>
              <a:rPr lang="en-GB" dirty="0"/>
              <a:t>Built-in hashing encoder</a:t>
            </a:r>
          </a:p>
          <a:p>
            <a:pPr lvl="1"/>
            <a:r>
              <a:rPr lang="en-GB" dirty="0"/>
              <a:t>Run custom python code</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70585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JUSTIFICATION</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GB" dirty="0"/>
              <a:t>Why this topic?</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1</a:t>
            </a:r>
            <a:endParaRPr b="1" dirty="0">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1188392"/>
          </a:xfrm>
          <a:prstGeom prst="rect">
            <a:avLst/>
          </a:prstGeom>
        </p:spPr>
        <p:txBody>
          <a:bodyPr spcFirstLastPara="1" wrap="square" lIns="0" tIns="0" rIns="0" bIns="0" anchor="t" anchorCtr="0">
            <a:noAutofit/>
          </a:bodyPr>
          <a:lstStyle/>
          <a:p>
            <a:pPr marL="101600" indent="0">
              <a:buNone/>
            </a:pPr>
            <a:r>
              <a:rPr lang="en-GB" b="1" dirty="0">
                <a:hlinkClick r:id="rId3"/>
              </a:rPr>
              <a:t>Coding Systems For Categorical Variables In Regression Analysis</a:t>
            </a:r>
            <a:endParaRPr b="1" dirty="0"/>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a:t>
            </a:r>
            <a:r>
              <a:rPr lang="en-GB" dirty="0"/>
              <a:t>ANT MORE</a:t>
            </a:r>
            <a:r>
              <a:rPr lang="en" dirty="0"/>
              <a:t>?</a:t>
            </a:r>
            <a:endParaRPr dirty="0"/>
          </a:p>
        </p:txBody>
      </p:sp>
      <p:sp>
        <p:nvSpPr>
          <p:cNvPr id="269" name="Google Shape;269;p19"/>
          <p:cNvSpPr txBox="1">
            <a:spLocks noGrp="1"/>
          </p:cNvSpPr>
          <p:nvPr>
            <p:ph type="body" idx="2"/>
          </p:nvPr>
        </p:nvSpPr>
        <p:spPr>
          <a:xfrm>
            <a:off x="1328287" y="2841886"/>
            <a:ext cx="3143700" cy="1188000"/>
          </a:xfrm>
          <a:prstGeom prst="rect">
            <a:avLst/>
          </a:prstGeom>
        </p:spPr>
        <p:txBody>
          <a:bodyPr spcFirstLastPara="1" wrap="square" lIns="0" tIns="0" rIns="0" bIns="0" anchor="t" anchorCtr="0">
            <a:noAutofit/>
          </a:bodyPr>
          <a:lstStyle/>
          <a:p>
            <a:pPr marL="0" indent="0">
              <a:buNone/>
            </a:pPr>
            <a:r>
              <a:rPr lang="en-GB" b="1" dirty="0">
                <a:hlinkClick r:id="rId4"/>
              </a:rPr>
              <a:t>All about Categorical Variable Encoding</a:t>
            </a:r>
            <a:endParaRPr lang="en-GB" b="1"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grpSp>
        <p:nvGrpSpPr>
          <p:cNvPr id="6" name="Google Shape;838;p37">
            <a:extLst>
              <a:ext uri="{FF2B5EF4-FFF2-40B4-BE49-F238E27FC236}">
                <a16:creationId xmlns:a16="http://schemas.microsoft.com/office/drawing/2014/main" id="{CC5D387C-A321-4A72-B473-CFB860B2D884}"/>
              </a:ext>
            </a:extLst>
          </p:cNvPr>
          <p:cNvGrpSpPr/>
          <p:nvPr/>
        </p:nvGrpSpPr>
        <p:grpSpPr>
          <a:xfrm>
            <a:off x="924292" y="1544450"/>
            <a:ext cx="215966" cy="342399"/>
            <a:chOff x="6718575" y="2318625"/>
            <a:chExt cx="256950" cy="407375"/>
          </a:xfrm>
        </p:grpSpPr>
        <p:sp>
          <p:nvSpPr>
            <p:cNvPr id="7" name="Google Shape;839;p37">
              <a:extLst>
                <a:ext uri="{FF2B5EF4-FFF2-40B4-BE49-F238E27FC236}">
                  <a16:creationId xmlns:a16="http://schemas.microsoft.com/office/drawing/2014/main" id="{08803304-564D-4A74-8053-B942A519990A}"/>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0;p37">
              <a:extLst>
                <a:ext uri="{FF2B5EF4-FFF2-40B4-BE49-F238E27FC236}">
                  <a16:creationId xmlns:a16="http://schemas.microsoft.com/office/drawing/2014/main" id="{2A36F759-DA9E-4528-9442-71954F9833E8}"/>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1;p37">
              <a:extLst>
                <a:ext uri="{FF2B5EF4-FFF2-40B4-BE49-F238E27FC236}">
                  <a16:creationId xmlns:a16="http://schemas.microsoft.com/office/drawing/2014/main" id="{82BC8CAE-17C4-4C56-9392-C5942C7C09DB}"/>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2;p37">
              <a:extLst>
                <a:ext uri="{FF2B5EF4-FFF2-40B4-BE49-F238E27FC236}">
                  <a16:creationId xmlns:a16="http://schemas.microsoft.com/office/drawing/2014/main" id="{764D0432-0647-49AF-8833-37289FE60D94}"/>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3;p37">
              <a:extLst>
                <a:ext uri="{FF2B5EF4-FFF2-40B4-BE49-F238E27FC236}">
                  <a16:creationId xmlns:a16="http://schemas.microsoft.com/office/drawing/2014/main" id="{7AAB2906-BC66-4064-8921-82CB6A38DB7E}"/>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4;p37">
              <a:extLst>
                <a:ext uri="{FF2B5EF4-FFF2-40B4-BE49-F238E27FC236}">
                  <a16:creationId xmlns:a16="http://schemas.microsoft.com/office/drawing/2014/main" id="{4D0F2A45-C2FA-434C-8EF0-509E78FA3C55}"/>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5;p37">
              <a:extLst>
                <a:ext uri="{FF2B5EF4-FFF2-40B4-BE49-F238E27FC236}">
                  <a16:creationId xmlns:a16="http://schemas.microsoft.com/office/drawing/2014/main" id="{045BBA75-41E2-43A9-BBE7-838F3D1FBB4F}"/>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6;p37">
              <a:extLst>
                <a:ext uri="{FF2B5EF4-FFF2-40B4-BE49-F238E27FC236}">
                  <a16:creationId xmlns:a16="http://schemas.microsoft.com/office/drawing/2014/main" id="{476B6485-E6A2-4925-B342-4CB705F037FA}"/>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38;p37">
            <a:extLst>
              <a:ext uri="{FF2B5EF4-FFF2-40B4-BE49-F238E27FC236}">
                <a16:creationId xmlns:a16="http://schemas.microsoft.com/office/drawing/2014/main" id="{6ED62032-5915-410D-9D6B-26FAD1F7BF0A}"/>
              </a:ext>
            </a:extLst>
          </p:cNvPr>
          <p:cNvGrpSpPr/>
          <p:nvPr/>
        </p:nvGrpSpPr>
        <p:grpSpPr>
          <a:xfrm>
            <a:off x="919650" y="2880865"/>
            <a:ext cx="215966" cy="342399"/>
            <a:chOff x="6718575" y="2318625"/>
            <a:chExt cx="256950" cy="407375"/>
          </a:xfrm>
        </p:grpSpPr>
        <p:sp>
          <p:nvSpPr>
            <p:cNvPr id="16" name="Google Shape;839;p37">
              <a:extLst>
                <a:ext uri="{FF2B5EF4-FFF2-40B4-BE49-F238E27FC236}">
                  <a16:creationId xmlns:a16="http://schemas.microsoft.com/office/drawing/2014/main" id="{4CDF8AF0-4852-4671-961A-09F1943976C6}"/>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0;p37">
              <a:extLst>
                <a:ext uri="{FF2B5EF4-FFF2-40B4-BE49-F238E27FC236}">
                  <a16:creationId xmlns:a16="http://schemas.microsoft.com/office/drawing/2014/main" id="{1703CEBE-7CD2-4116-94D3-1D510A80EDE6}"/>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1;p37">
              <a:extLst>
                <a:ext uri="{FF2B5EF4-FFF2-40B4-BE49-F238E27FC236}">
                  <a16:creationId xmlns:a16="http://schemas.microsoft.com/office/drawing/2014/main" id="{51DBD48F-EBC5-46DC-994D-4A3EBA3A3AA1}"/>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2;p37">
              <a:extLst>
                <a:ext uri="{FF2B5EF4-FFF2-40B4-BE49-F238E27FC236}">
                  <a16:creationId xmlns:a16="http://schemas.microsoft.com/office/drawing/2014/main" id="{7F7833B9-5AED-45FC-8A4D-B11B2FC9D43A}"/>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3;p37">
              <a:extLst>
                <a:ext uri="{FF2B5EF4-FFF2-40B4-BE49-F238E27FC236}">
                  <a16:creationId xmlns:a16="http://schemas.microsoft.com/office/drawing/2014/main" id="{DAC3CB99-C216-4A2D-BFD4-386E29460C6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4;p37">
              <a:extLst>
                <a:ext uri="{FF2B5EF4-FFF2-40B4-BE49-F238E27FC236}">
                  <a16:creationId xmlns:a16="http://schemas.microsoft.com/office/drawing/2014/main" id="{3B48A90C-C7A3-49C6-A40F-04CE85D1979B}"/>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5;p37">
              <a:extLst>
                <a:ext uri="{FF2B5EF4-FFF2-40B4-BE49-F238E27FC236}">
                  <a16:creationId xmlns:a16="http://schemas.microsoft.com/office/drawing/2014/main" id="{E6C41668-B8A3-462E-97ED-104AD4CC3751}"/>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6;p37">
              <a:extLst>
                <a:ext uri="{FF2B5EF4-FFF2-40B4-BE49-F238E27FC236}">
                  <a16:creationId xmlns:a16="http://schemas.microsoft.com/office/drawing/2014/main" id="{2065DD17-483C-464D-B61D-D0392B2489EC}"/>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69;p19">
            <a:extLst>
              <a:ext uri="{FF2B5EF4-FFF2-40B4-BE49-F238E27FC236}">
                <a16:creationId xmlns:a16="http://schemas.microsoft.com/office/drawing/2014/main" id="{9484C574-DB6B-4A8B-82BC-D27D71E48457}"/>
              </a:ext>
            </a:extLst>
          </p:cNvPr>
          <p:cNvSpPr txBox="1">
            <a:spLocks/>
          </p:cNvSpPr>
          <p:nvPr/>
        </p:nvSpPr>
        <p:spPr>
          <a:xfrm>
            <a:off x="1328287" y="4133356"/>
            <a:ext cx="3143700" cy="11880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4"/>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1pPr>
            <a:lvl2pPr marL="914400" marR="0" lvl="1" indent="-355600" algn="l" rtl="0">
              <a:lnSpc>
                <a:spcPct val="100000"/>
              </a:lnSpc>
              <a:spcBef>
                <a:spcPts val="600"/>
              </a:spcBef>
              <a:spcAft>
                <a:spcPts val="0"/>
              </a:spcAft>
              <a:buClr>
                <a:schemeClr val="accent3"/>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2pPr>
            <a:lvl3pPr marL="1371600" marR="0" lvl="2" indent="-355600" algn="l" rtl="0">
              <a:lnSpc>
                <a:spcPct val="100000"/>
              </a:lnSpc>
              <a:spcBef>
                <a:spcPts val="600"/>
              </a:spcBef>
              <a:spcAft>
                <a:spcPts val="0"/>
              </a:spcAft>
              <a:buClr>
                <a:schemeClr val="accent2"/>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3pPr>
            <a:lvl4pPr marL="1828800" marR="0" lvl="3" indent="-355600" algn="l" rtl="0">
              <a:lnSpc>
                <a:spcPct val="100000"/>
              </a:lnSpc>
              <a:spcBef>
                <a:spcPts val="600"/>
              </a:spcBef>
              <a:spcAft>
                <a:spcPts val="0"/>
              </a:spcAft>
              <a:buClr>
                <a:schemeClr val="dk1"/>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4pPr>
            <a:lvl5pPr marL="2286000" marR="0" lvl="4" indent="-355600" algn="l" rtl="0">
              <a:lnSpc>
                <a:spcPct val="100000"/>
              </a:lnSpc>
              <a:spcBef>
                <a:spcPts val="600"/>
              </a:spcBef>
              <a:spcAft>
                <a:spcPts val="0"/>
              </a:spcAft>
              <a:buClr>
                <a:schemeClr val="dk1"/>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5pPr>
            <a:lvl6pPr marL="2743200" marR="0" lvl="5" indent="-355600" algn="l" rtl="0">
              <a:lnSpc>
                <a:spcPct val="100000"/>
              </a:lnSpc>
              <a:spcBef>
                <a:spcPts val="600"/>
              </a:spcBef>
              <a:spcAft>
                <a:spcPts val="0"/>
              </a:spcAft>
              <a:buClr>
                <a:schemeClr val="dk1"/>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6pPr>
            <a:lvl7pPr marL="3200400" marR="0" lvl="6" indent="-355600" algn="l" rtl="0">
              <a:lnSpc>
                <a:spcPct val="100000"/>
              </a:lnSpc>
              <a:spcBef>
                <a:spcPts val="600"/>
              </a:spcBef>
              <a:spcAft>
                <a:spcPts val="0"/>
              </a:spcAft>
              <a:buClr>
                <a:schemeClr val="dk1"/>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7pPr>
            <a:lvl8pPr marL="3657600" marR="0" lvl="7" indent="-355600" algn="l" rtl="0">
              <a:lnSpc>
                <a:spcPct val="100000"/>
              </a:lnSpc>
              <a:spcBef>
                <a:spcPts val="600"/>
              </a:spcBef>
              <a:spcAft>
                <a:spcPts val="0"/>
              </a:spcAft>
              <a:buClr>
                <a:schemeClr val="dk1"/>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8pPr>
            <a:lvl9pPr marL="4114800" marR="0" lvl="8" indent="-355600" algn="l" rtl="0">
              <a:lnSpc>
                <a:spcPct val="100000"/>
              </a:lnSpc>
              <a:spcBef>
                <a:spcPts val="600"/>
              </a:spcBef>
              <a:spcAft>
                <a:spcPts val="600"/>
              </a:spcAft>
              <a:buClr>
                <a:schemeClr val="dk1"/>
              </a:buClr>
              <a:buSzPts val="2000"/>
              <a:buFont typeface="Inria Sans Light"/>
              <a:buChar char="■"/>
              <a:defRPr sz="2000" b="0" i="0" u="none" strike="noStrike" cap="none">
                <a:solidFill>
                  <a:schemeClr val="dk1"/>
                </a:solidFill>
                <a:latin typeface="Inria Sans Light"/>
                <a:ea typeface="Inria Sans Light"/>
                <a:cs typeface="Inria Sans Light"/>
                <a:sym typeface="Inria Sans Light"/>
              </a:defRPr>
            </a:lvl9pPr>
          </a:lstStyle>
          <a:p>
            <a:pPr marL="0" indent="0">
              <a:buFont typeface="Inria Sans Light"/>
              <a:buNone/>
            </a:pPr>
            <a:r>
              <a:rPr lang="en-GB" b="1" dirty="0">
                <a:hlinkClick r:id="rId5"/>
              </a:rPr>
              <a:t>Link to notebook</a:t>
            </a:r>
            <a:endParaRPr lang="en-GB" b="1" dirty="0"/>
          </a:p>
        </p:txBody>
      </p:sp>
      <p:grpSp>
        <p:nvGrpSpPr>
          <p:cNvPr id="25" name="Google Shape;838;p37">
            <a:extLst>
              <a:ext uri="{FF2B5EF4-FFF2-40B4-BE49-F238E27FC236}">
                <a16:creationId xmlns:a16="http://schemas.microsoft.com/office/drawing/2014/main" id="{1E97C276-3821-4D42-AF7F-5DF58366AEA5}"/>
              </a:ext>
            </a:extLst>
          </p:cNvPr>
          <p:cNvGrpSpPr/>
          <p:nvPr/>
        </p:nvGrpSpPr>
        <p:grpSpPr>
          <a:xfrm>
            <a:off x="919650" y="4172335"/>
            <a:ext cx="215966" cy="342399"/>
            <a:chOff x="6718575" y="2318625"/>
            <a:chExt cx="256950" cy="407375"/>
          </a:xfrm>
        </p:grpSpPr>
        <p:sp>
          <p:nvSpPr>
            <p:cNvPr id="26" name="Google Shape;839;p37">
              <a:extLst>
                <a:ext uri="{FF2B5EF4-FFF2-40B4-BE49-F238E27FC236}">
                  <a16:creationId xmlns:a16="http://schemas.microsoft.com/office/drawing/2014/main" id="{E825265A-0791-4A9A-B2BF-F7038D74FE59}"/>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37">
              <a:extLst>
                <a:ext uri="{FF2B5EF4-FFF2-40B4-BE49-F238E27FC236}">
                  <a16:creationId xmlns:a16="http://schemas.microsoft.com/office/drawing/2014/main" id="{BC9D14E8-9F7F-4A4C-9374-169AA93AAA72}"/>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1;p37">
              <a:extLst>
                <a:ext uri="{FF2B5EF4-FFF2-40B4-BE49-F238E27FC236}">
                  <a16:creationId xmlns:a16="http://schemas.microsoft.com/office/drawing/2014/main" id="{C5A66A05-BF45-4EFC-B605-72DDFBE3B9A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2;p37">
              <a:extLst>
                <a:ext uri="{FF2B5EF4-FFF2-40B4-BE49-F238E27FC236}">
                  <a16:creationId xmlns:a16="http://schemas.microsoft.com/office/drawing/2014/main" id="{1EA2E65A-DB14-402A-973E-42A95404D744}"/>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3;p37">
              <a:extLst>
                <a:ext uri="{FF2B5EF4-FFF2-40B4-BE49-F238E27FC236}">
                  <a16:creationId xmlns:a16="http://schemas.microsoft.com/office/drawing/2014/main" id="{5A7789D4-E5F2-41F4-99FF-587CCF469430}"/>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4;p37">
              <a:extLst>
                <a:ext uri="{FF2B5EF4-FFF2-40B4-BE49-F238E27FC236}">
                  <a16:creationId xmlns:a16="http://schemas.microsoft.com/office/drawing/2014/main" id="{3669BBE6-03D5-4CC4-833C-0DF5BDD63A7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5;p37">
              <a:extLst>
                <a:ext uri="{FF2B5EF4-FFF2-40B4-BE49-F238E27FC236}">
                  <a16:creationId xmlns:a16="http://schemas.microsoft.com/office/drawing/2014/main" id="{FCBAAC31-2B09-46AC-A2D8-E1A6CF581DB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6;p37">
              <a:extLst>
                <a:ext uri="{FF2B5EF4-FFF2-40B4-BE49-F238E27FC236}">
                  <a16:creationId xmlns:a16="http://schemas.microsoft.com/office/drawing/2014/main" id="{4D8AC410-B96C-43FB-8A11-111080993CED}"/>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446" name="Google Shape;446;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4"/>
                </a:solidFill>
              </a:rPr>
              <a:t>ANY QUESTIONS?</a:t>
            </a:r>
            <a:endParaRPr b="1" dirty="0">
              <a:solidFill>
                <a:schemeClr val="accent4"/>
              </a:solidFill>
            </a:endParaRPr>
          </a:p>
          <a:p>
            <a:pPr marL="0" lvl="0" indent="0" algn="l" rtl="0">
              <a:spcBef>
                <a:spcPts val="600"/>
              </a:spcBef>
              <a:spcAft>
                <a:spcPts val="0"/>
              </a:spcAft>
              <a:buNone/>
            </a:pPr>
            <a:endParaRPr dirty="0"/>
          </a:p>
        </p:txBody>
      </p:sp>
      <p:sp>
        <p:nvSpPr>
          <p:cNvPr id="447" name="Google Shape;447;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grpSp>
        <p:nvGrpSpPr>
          <p:cNvPr id="448" name="Google Shape;448;p34"/>
          <p:cNvGrpSpPr/>
          <p:nvPr/>
        </p:nvGrpSpPr>
        <p:grpSpPr>
          <a:xfrm rot="10800000">
            <a:off x="5014102" y="1109741"/>
            <a:ext cx="4122748" cy="2955434"/>
            <a:chOff x="291713" y="847485"/>
            <a:chExt cx="489987" cy="351315"/>
          </a:xfrm>
        </p:grpSpPr>
        <p:sp>
          <p:nvSpPr>
            <p:cNvPr id="449" name="Google Shape;449;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5781655" y="2060399"/>
            <a:ext cx="958428" cy="901731"/>
            <a:chOff x="5972700" y="2330200"/>
            <a:chExt cx="411625" cy="387275"/>
          </a:xfrm>
        </p:grpSpPr>
        <p:sp>
          <p:nvSpPr>
            <p:cNvPr id="452" name="Google Shape;452;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21;p14">
            <a:extLst>
              <a:ext uri="{FF2B5EF4-FFF2-40B4-BE49-F238E27FC236}">
                <a16:creationId xmlns:a16="http://schemas.microsoft.com/office/drawing/2014/main" id="{8AA8B49A-0B42-42D2-9387-58823DBC9047}"/>
              </a:ext>
            </a:extLst>
          </p:cNvPr>
          <p:cNvSpPr txBox="1">
            <a:spLocks/>
          </p:cNvSpPr>
          <p:nvPr/>
        </p:nvSpPr>
        <p:spPr>
          <a:xfrm>
            <a:off x="1207775" y="2985015"/>
            <a:ext cx="4927212" cy="1872735"/>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800"/>
              <a:buFont typeface="Inria Sans Light"/>
              <a:buChar char="⬥"/>
              <a:defRPr sz="2400" b="0" i="0" u="none" strike="noStrike" cap="none">
                <a:solidFill>
                  <a:schemeClr val="dk1"/>
                </a:solidFill>
                <a:latin typeface="Inria Sans Light"/>
                <a:ea typeface="Inria Sans Light"/>
                <a:cs typeface="Inria Sans Light"/>
                <a:sym typeface="Inria Sans Light"/>
              </a:defRPr>
            </a:lvl1pPr>
            <a:lvl2pPr marL="914400" marR="0" lvl="1" indent="-342900" algn="l" rtl="0">
              <a:lnSpc>
                <a:spcPct val="100000"/>
              </a:lnSpc>
              <a:spcBef>
                <a:spcPts val="600"/>
              </a:spcBef>
              <a:spcAft>
                <a:spcPts val="0"/>
              </a:spcAft>
              <a:buClr>
                <a:schemeClr val="accent3"/>
              </a:buClr>
              <a:buSzPts val="1800"/>
              <a:buFont typeface="Inria Sans Light"/>
              <a:buChar char="⬦"/>
              <a:defRPr sz="2400" b="0" i="0" u="none" strike="noStrike" cap="none">
                <a:solidFill>
                  <a:schemeClr val="dk1"/>
                </a:solidFill>
                <a:latin typeface="Inria Sans Light"/>
                <a:ea typeface="Inria Sans Light"/>
                <a:cs typeface="Inria Sans Light"/>
                <a:sym typeface="Inria Sans Light"/>
              </a:defRPr>
            </a:lvl2pPr>
            <a:lvl3pPr marL="1371600" marR="0" lvl="2" indent="-381000" algn="l" rtl="0">
              <a:lnSpc>
                <a:spcPct val="100000"/>
              </a:lnSpc>
              <a:spcBef>
                <a:spcPts val="600"/>
              </a:spcBef>
              <a:spcAft>
                <a:spcPts val="0"/>
              </a:spcAft>
              <a:buClr>
                <a:schemeClr val="accent2"/>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3pPr>
            <a:lvl4pPr marL="1828800" marR="0" lvl="3"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4pPr>
            <a:lvl5pPr marL="2286000" marR="0" lvl="4"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5pPr>
            <a:lvl6pPr marL="2743200" marR="0" lvl="5"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6pPr>
            <a:lvl7pPr marL="3200400" marR="0" lvl="6"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7pPr>
            <a:lvl8pPr marL="3657600" marR="0" lvl="7" indent="-381000" algn="l" rtl="0">
              <a:lnSpc>
                <a:spcPct val="100000"/>
              </a:lnSpc>
              <a:spcBef>
                <a:spcPts val="600"/>
              </a:spcBef>
              <a:spcAft>
                <a:spcPts val="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8pPr>
            <a:lvl9pPr marL="4114800" marR="0" lvl="8" indent="-381000" algn="l" rtl="0">
              <a:lnSpc>
                <a:spcPct val="100000"/>
              </a:lnSpc>
              <a:spcBef>
                <a:spcPts val="600"/>
              </a:spcBef>
              <a:spcAft>
                <a:spcPts val="600"/>
              </a:spcAft>
              <a:buClr>
                <a:schemeClr val="dk1"/>
              </a:buClr>
              <a:buSzPts val="2400"/>
              <a:buFont typeface="Inria Sans Light"/>
              <a:buChar char="■"/>
              <a:defRPr sz="2400" b="0" i="0" u="none" strike="noStrike" cap="none">
                <a:solidFill>
                  <a:schemeClr val="dk1"/>
                </a:solidFill>
                <a:latin typeface="Inria Sans Light"/>
                <a:ea typeface="Inria Sans Light"/>
                <a:cs typeface="Inria Sans Light"/>
                <a:sym typeface="Inria Sans Light"/>
              </a:defRPr>
            </a:lvl9pPr>
          </a:lstStyle>
          <a:p>
            <a:pPr marL="0" indent="0">
              <a:buFont typeface="Inria Sans Light"/>
              <a:buNone/>
            </a:pPr>
            <a:r>
              <a:rPr lang="en-GB" sz="2000" b="1" dirty="0">
                <a:solidFill>
                  <a:schemeClr val="tx1"/>
                </a:solidFill>
              </a:rPr>
              <a:t>Reach out to me:</a:t>
            </a:r>
          </a:p>
          <a:p>
            <a:pPr marL="342900">
              <a:lnSpc>
                <a:spcPct val="150000"/>
              </a:lnSpc>
            </a:pPr>
            <a:r>
              <a:rPr lang="en-GB" dirty="0"/>
              <a:t>        in/</a:t>
            </a:r>
            <a:r>
              <a:rPr lang="en-GB" dirty="0" err="1"/>
              <a:t>hthristov</a:t>
            </a:r>
            <a:endParaRPr lang="en-GB" dirty="0"/>
          </a:p>
          <a:p>
            <a:pPr marL="342900">
              <a:lnSpc>
                <a:spcPct val="150000"/>
              </a:lnSpc>
            </a:pPr>
            <a:r>
              <a:rPr lang="en-GB" dirty="0"/>
              <a:t>        @</a:t>
            </a:r>
            <a:r>
              <a:rPr lang="en-GB" dirty="0" err="1"/>
              <a:t>HristoChr</a:t>
            </a:r>
            <a:endParaRPr lang="en-GB" dirty="0"/>
          </a:p>
          <a:p>
            <a:pPr marL="342900">
              <a:lnSpc>
                <a:spcPct val="150000"/>
              </a:lnSpc>
            </a:pPr>
            <a:r>
              <a:rPr lang="en-GB" dirty="0"/>
              <a:t>         /</a:t>
            </a:r>
            <a:r>
              <a:rPr lang="en-GB" dirty="0" err="1"/>
              <a:t>hristochr</a:t>
            </a:r>
            <a:endParaRPr lang="en-GB" dirty="0"/>
          </a:p>
          <a:p>
            <a:pPr marL="342900">
              <a:spcBef>
                <a:spcPts val="600"/>
              </a:spcBef>
              <a:buClr>
                <a:schemeClr val="dk1"/>
              </a:buClr>
              <a:buSzPts val="1100"/>
            </a:pPr>
            <a:endParaRPr lang="en-GB" sz="1400" dirty="0"/>
          </a:p>
          <a:p>
            <a:pPr marL="342900">
              <a:spcBef>
                <a:spcPts val="600"/>
              </a:spcBef>
              <a:buClr>
                <a:schemeClr val="dk1"/>
              </a:buClr>
              <a:buSzPts val="1100"/>
            </a:pPr>
            <a:endParaRPr lang="en-GB" dirty="0"/>
          </a:p>
          <a:p>
            <a:pPr marL="342900">
              <a:spcBef>
                <a:spcPts val="600"/>
              </a:spcBef>
              <a:buClr>
                <a:schemeClr val="dk1"/>
              </a:buClr>
              <a:buSzPts val="1100"/>
            </a:pPr>
            <a:endParaRPr lang="en-GB" dirty="0"/>
          </a:p>
          <a:p>
            <a:pPr marL="342900">
              <a:spcBef>
                <a:spcPts val="600"/>
              </a:spcBef>
              <a:buClr>
                <a:schemeClr val="dk1"/>
              </a:buClr>
              <a:buSzPts val="1100"/>
            </a:pPr>
            <a:endParaRPr lang="en-GB" dirty="0"/>
          </a:p>
        </p:txBody>
      </p:sp>
      <p:pic>
        <p:nvPicPr>
          <p:cNvPr id="12" name="Picture 11" descr="A picture containing drawing&#10;&#10;Description automatically generated">
            <a:extLst>
              <a:ext uri="{FF2B5EF4-FFF2-40B4-BE49-F238E27FC236}">
                <a16:creationId xmlns:a16="http://schemas.microsoft.com/office/drawing/2014/main" id="{444534C5-ADF5-4AF3-AF10-38E8FA657BE8}"/>
              </a:ext>
            </a:extLst>
          </p:cNvPr>
          <p:cNvPicPr>
            <a:picLocks noChangeAspect="1"/>
          </p:cNvPicPr>
          <p:nvPr/>
        </p:nvPicPr>
        <p:blipFill>
          <a:blip r:embed="rId3"/>
          <a:stretch>
            <a:fillRect/>
          </a:stretch>
        </p:blipFill>
        <p:spPr>
          <a:xfrm>
            <a:off x="1570360" y="3453342"/>
            <a:ext cx="360000" cy="360000"/>
          </a:xfrm>
          <a:prstGeom prst="rect">
            <a:avLst/>
          </a:prstGeom>
          <a:ln>
            <a:solidFill>
              <a:schemeClr val="accent4"/>
            </a:solidFill>
          </a:ln>
        </p:spPr>
      </p:pic>
      <p:pic>
        <p:nvPicPr>
          <p:cNvPr id="13" name="Picture 12" descr="A picture containing computer&#10;&#10;Description automatically generated">
            <a:extLst>
              <a:ext uri="{FF2B5EF4-FFF2-40B4-BE49-F238E27FC236}">
                <a16:creationId xmlns:a16="http://schemas.microsoft.com/office/drawing/2014/main" id="{3FEC40F2-64D8-425B-95EC-66DCE9EAEDA6}"/>
              </a:ext>
            </a:extLst>
          </p:cNvPr>
          <p:cNvPicPr>
            <a:picLocks noChangeAspect="1"/>
          </p:cNvPicPr>
          <p:nvPr/>
        </p:nvPicPr>
        <p:blipFill>
          <a:blip r:embed="rId4"/>
          <a:stretch>
            <a:fillRect/>
          </a:stretch>
        </p:blipFill>
        <p:spPr>
          <a:xfrm>
            <a:off x="1570360" y="4010259"/>
            <a:ext cx="360000" cy="360000"/>
          </a:xfrm>
          <a:prstGeom prst="rect">
            <a:avLst/>
          </a:prstGeom>
          <a:ln>
            <a:solidFill>
              <a:schemeClr val="accent4"/>
            </a:solidFill>
          </a:ln>
        </p:spPr>
      </p:pic>
      <p:pic>
        <p:nvPicPr>
          <p:cNvPr id="15" name="Picture 4" descr="Github icon">
            <a:extLst>
              <a:ext uri="{FF2B5EF4-FFF2-40B4-BE49-F238E27FC236}">
                <a16:creationId xmlns:a16="http://schemas.microsoft.com/office/drawing/2014/main" id="{49767269-B732-4939-B4CF-C0B2D12EFC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360" y="4585800"/>
            <a:ext cx="360000" cy="360000"/>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TABULAR DATA 3x4</a:t>
            </a:r>
            <a:endParaRPr dirty="0"/>
          </a:p>
        </p:txBody>
      </p:sp>
      <p:graphicFrame>
        <p:nvGraphicFramePr>
          <p:cNvPr id="327" name="Google Shape;327;p24"/>
          <p:cNvGraphicFramePr/>
          <p:nvPr>
            <p:extLst>
              <p:ext uri="{D42A27DB-BD31-4B8C-83A1-F6EECF244321}">
                <p14:modId xmlns:p14="http://schemas.microsoft.com/office/powerpoint/2010/main" val="2762592411"/>
              </p:ext>
            </p:extLst>
          </p:nvPr>
        </p:nvGraphicFramePr>
        <p:xfrm>
          <a:off x="953943" y="1564480"/>
          <a:ext cx="7236115" cy="3021320"/>
        </p:xfrm>
        <a:graphic>
          <a:graphicData uri="http://schemas.openxmlformats.org/drawingml/2006/table">
            <a:tbl>
              <a:tblPr>
                <a:noFill/>
                <a:tableStyleId>{4DA4212E-3752-4A4E-9ED2-48B3F2B4B940}</a:tableStyleId>
              </a:tblPr>
              <a:tblGrid>
                <a:gridCol w="1447223">
                  <a:extLst>
                    <a:ext uri="{9D8B030D-6E8A-4147-A177-3AD203B41FA5}">
                      <a16:colId xmlns:a16="http://schemas.microsoft.com/office/drawing/2014/main" val="20000"/>
                    </a:ext>
                  </a:extLst>
                </a:gridCol>
                <a:gridCol w="1447223">
                  <a:extLst>
                    <a:ext uri="{9D8B030D-6E8A-4147-A177-3AD203B41FA5}">
                      <a16:colId xmlns:a16="http://schemas.microsoft.com/office/drawing/2014/main" val="20001"/>
                    </a:ext>
                  </a:extLst>
                </a:gridCol>
                <a:gridCol w="1447223">
                  <a:extLst>
                    <a:ext uri="{9D8B030D-6E8A-4147-A177-3AD203B41FA5}">
                      <a16:colId xmlns:a16="http://schemas.microsoft.com/office/drawing/2014/main" val="20002"/>
                    </a:ext>
                  </a:extLst>
                </a:gridCol>
                <a:gridCol w="1447223">
                  <a:extLst>
                    <a:ext uri="{9D8B030D-6E8A-4147-A177-3AD203B41FA5}">
                      <a16:colId xmlns:a16="http://schemas.microsoft.com/office/drawing/2014/main" val="20003"/>
                    </a:ext>
                  </a:extLst>
                </a:gridCol>
                <a:gridCol w="1447223">
                  <a:extLst>
                    <a:ext uri="{9D8B030D-6E8A-4147-A177-3AD203B41FA5}">
                      <a16:colId xmlns:a16="http://schemas.microsoft.com/office/drawing/2014/main" val="3766279180"/>
                    </a:ext>
                  </a:extLst>
                </a:gridCol>
              </a:tblGrid>
              <a:tr h="755330">
                <a:tc>
                  <a:txBody>
                    <a:bodyPr/>
                    <a:lstStyle/>
                    <a:p>
                      <a:pPr marL="0" lvl="0" indent="0" algn="l" rtl="0">
                        <a:spcBef>
                          <a:spcPts val="0"/>
                        </a:spcBef>
                        <a:spcAft>
                          <a:spcPts val="0"/>
                        </a:spcAft>
                        <a:buNone/>
                      </a:pP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000" dirty="0">
                          <a:solidFill>
                            <a:schemeClr val="accent4"/>
                          </a:solidFill>
                          <a:latin typeface="Inria Sans Light"/>
                          <a:ea typeface="Inria Sans Light"/>
                          <a:cs typeface="Inria Sans Light"/>
                          <a:sym typeface="Inria Sans Light"/>
                        </a:rPr>
                        <a:t>Feature 1</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4"/>
                          </a:solidFill>
                          <a:latin typeface="Inria Sans Light"/>
                          <a:ea typeface="Inria Sans Light"/>
                          <a:cs typeface="Inria Sans Light"/>
                          <a:sym typeface="Inria Sans Light"/>
                        </a:rPr>
                        <a:t>Feature 2</a:t>
                      </a: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4"/>
                          </a:solidFill>
                          <a:latin typeface="Inria Sans Light"/>
                          <a:ea typeface="Inria Sans Light"/>
                          <a:cs typeface="Inria Sans Light"/>
                          <a:sym typeface="Inria Sans Light"/>
                        </a:rPr>
                        <a:t>Feature 3</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4"/>
                          </a:solidFill>
                          <a:latin typeface="Inria Sans Light"/>
                          <a:ea typeface="Inria Sans Light"/>
                          <a:cs typeface="Inria Sans Light"/>
                          <a:sym typeface="Inria Sans Light"/>
                        </a:rPr>
                        <a:t>Feature 4</a:t>
                      </a: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755330">
                <a:tc>
                  <a:txBody>
                    <a:bodyPr/>
                    <a:lstStyle/>
                    <a:p>
                      <a:pPr marL="0" lvl="0" indent="0" algn="r" rtl="0">
                        <a:spcBef>
                          <a:spcPts val="0"/>
                        </a:spcBef>
                        <a:spcAft>
                          <a:spcPts val="0"/>
                        </a:spcAft>
                        <a:buNone/>
                      </a:pPr>
                      <a:r>
                        <a:rPr lang="en-GB" sz="2000" dirty="0">
                          <a:solidFill>
                            <a:schemeClr val="accent4"/>
                          </a:solidFill>
                          <a:latin typeface="Inria Sans Light"/>
                          <a:ea typeface="Inria Sans Light"/>
                          <a:cs typeface="Inria Sans Light"/>
                          <a:sym typeface="Inria Sans Light"/>
                        </a:rPr>
                        <a:t>Row 1</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a:solidFill>
                            <a:schemeClr val="dk1"/>
                          </a:solidFill>
                          <a:latin typeface="Inria Sans"/>
                          <a:ea typeface="Inria Sans"/>
                          <a:cs typeface="Inria Sans"/>
                          <a:sym typeface="Inria Sans"/>
                        </a:rPr>
                        <a:t>1</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err="1">
                          <a:solidFill>
                            <a:schemeClr val="dk1"/>
                          </a:solidFill>
                          <a:latin typeface="Inria Sans"/>
                          <a:ea typeface="Inria Sans"/>
                          <a:cs typeface="Inria Sans"/>
                          <a:sym typeface="Inria Sans"/>
                        </a:rPr>
                        <a:t>abc</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err="1">
                          <a:solidFill>
                            <a:schemeClr val="dk1"/>
                          </a:solidFill>
                          <a:latin typeface="Inria Sans"/>
                          <a:ea typeface="Inria Sans"/>
                          <a:cs typeface="Inria Sans"/>
                          <a:sym typeface="Inria Sans"/>
                        </a:rPr>
                        <a:t>jkl</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800" b="1" dirty="0">
                          <a:solidFill>
                            <a:schemeClr val="dk1"/>
                          </a:solidFill>
                          <a:latin typeface="Inria Sans"/>
                          <a:ea typeface="Inria Sans"/>
                          <a:cs typeface="Inria Sans"/>
                          <a:sym typeface="Inria Sans"/>
                        </a:rPr>
                        <a:t>Stu</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755330">
                <a:tc>
                  <a:txBody>
                    <a:bodyPr/>
                    <a:lstStyle/>
                    <a:p>
                      <a:pPr marL="0" lvl="0" indent="0" algn="r" rtl="0">
                        <a:spcBef>
                          <a:spcPts val="0"/>
                        </a:spcBef>
                        <a:spcAft>
                          <a:spcPts val="0"/>
                        </a:spcAft>
                        <a:buNone/>
                      </a:pPr>
                      <a:r>
                        <a:rPr lang="en-GB" sz="2000" dirty="0">
                          <a:solidFill>
                            <a:schemeClr val="accent4"/>
                          </a:solidFill>
                          <a:latin typeface="Inria Sans Light"/>
                          <a:ea typeface="Inria Sans Light"/>
                          <a:cs typeface="Inria Sans Light"/>
                          <a:sym typeface="Inria Sans Light"/>
                        </a:rPr>
                        <a:t>R</a:t>
                      </a:r>
                      <a:r>
                        <a:rPr lang="en" sz="2000" dirty="0">
                          <a:solidFill>
                            <a:schemeClr val="accent4"/>
                          </a:solidFill>
                          <a:latin typeface="Inria Sans Light"/>
                          <a:ea typeface="Inria Sans Light"/>
                          <a:cs typeface="Inria Sans Light"/>
                          <a:sym typeface="Inria Sans Light"/>
                        </a:rPr>
                        <a:t>ow 2</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a:solidFill>
                            <a:schemeClr val="dk1"/>
                          </a:solidFill>
                          <a:latin typeface="Inria Sans"/>
                          <a:ea typeface="Inria Sans"/>
                          <a:cs typeface="Inria Sans"/>
                          <a:sym typeface="Inria Sans"/>
                        </a:rPr>
                        <a:t>2</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a:solidFill>
                            <a:schemeClr val="dk1"/>
                          </a:solidFill>
                          <a:latin typeface="Inria Sans"/>
                          <a:ea typeface="Inria Sans"/>
                          <a:cs typeface="Inria Sans"/>
                          <a:sym typeface="Inria Sans"/>
                        </a:rPr>
                        <a:t>def</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err="1">
                          <a:solidFill>
                            <a:schemeClr val="dk1"/>
                          </a:solidFill>
                          <a:latin typeface="Inria Sans"/>
                          <a:ea typeface="Inria Sans"/>
                          <a:cs typeface="Inria Sans"/>
                          <a:sym typeface="Inria Sans"/>
                        </a:rPr>
                        <a:t>mno</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800" b="1" dirty="0" err="1">
                          <a:solidFill>
                            <a:schemeClr val="dk1"/>
                          </a:solidFill>
                          <a:latin typeface="Inria Sans"/>
                          <a:ea typeface="Inria Sans"/>
                          <a:cs typeface="Inria Sans"/>
                          <a:sym typeface="Inria Sans"/>
                        </a:rPr>
                        <a:t>Vwx</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755330">
                <a:tc>
                  <a:txBody>
                    <a:bodyPr/>
                    <a:lstStyle/>
                    <a:p>
                      <a:pPr marL="0" lvl="0" indent="0" algn="r" rtl="0">
                        <a:spcBef>
                          <a:spcPts val="0"/>
                        </a:spcBef>
                        <a:spcAft>
                          <a:spcPts val="0"/>
                        </a:spcAft>
                        <a:buNone/>
                      </a:pPr>
                      <a:r>
                        <a:rPr lang="en-GB" sz="2000" dirty="0">
                          <a:solidFill>
                            <a:schemeClr val="accent4"/>
                          </a:solidFill>
                          <a:latin typeface="Inria Sans Light"/>
                          <a:ea typeface="Inria Sans Light"/>
                          <a:cs typeface="Inria Sans Light"/>
                          <a:sym typeface="Inria Sans Light"/>
                        </a:rPr>
                        <a:t>R</a:t>
                      </a:r>
                      <a:r>
                        <a:rPr lang="en" sz="2000" dirty="0">
                          <a:solidFill>
                            <a:schemeClr val="accent4"/>
                          </a:solidFill>
                          <a:latin typeface="Inria Sans Light"/>
                          <a:ea typeface="Inria Sans Light"/>
                          <a:cs typeface="Inria Sans Light"/>
                          <a:sym typeface="Inria Sans Light"/>
                        </a:rPr>
                        <a:t>ow 3</a:t>
                      </a:r>
                      <a:endParaRPr sz="20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a:solidFill>
                            <a:schemeClr val="dk1"/>
                          </a:solidFill>
                          <a:latin typeface="Inria Sans"/>
                          <a:ea typeface="Inria Sans"/>
                          <a:cs typeface="Inria Sans"/>
                          <a:sym typeface="Inria Sans"/>
                        </a:rPr>
                        <a:t>3</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err="1">
                          <a:solidFill>
                            <a:schemeClr val="dk1"/>
                          </a:solidFill>
                          <a:latin typeface="Inria Sans"/>
                          <a:ea typeface="Inria Sans"/>
                          <a:cs typeface="Inria Sans"/>
                          <a:sym typeface="Inria Sans"/>
                        </a:rPr>
                        <a:t>ghi</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GB" sz="2800" b="1" dirty="0" err="1">
                          <a:solidFill>
                            <a:schemeClr val="dk1"/>
                          </a:solidFill>
                          <a:latin typeface="Inria Sans"/>
                          <a:ea typeface="Inria Sans"/>
                          <a:cs typeface="Inria Sans"/>
                          <a:sym typeface="Inria Sans"/>
                        </a:rPr>
                        <a:t>pqr</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800" b="1" dirty="0" err="1">
                          <a:solidFill>
                            <a:schemeClr val="dk1"/>
                          </a:solidFill>
                          <a:latin typeface="Inria Sans"/>
                          <a:ea typeface="Inria Sans"/>
                          <a:cs typeface="Inria Sans"/>
                          <a:sym typeface="Inria Sans"/>
                        </a:rPr>
                        <a:t>yz</a:t>
                      </a:r>
                      <a:endParaRPr sz="28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0446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CHALLENGE</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US" dirty="0"/>
              <a:t>Feed the tabular data into the regression model </a:t>
            </a:r>
          </a:p>
          <a:p>
            <a:r>
              <a:rPr lang="en-US" dirty="0"/>
              <a:t>Text data must be represented numerically</a:t>
            </a:r>
          </a:p>
          <a:p>
            <a:r>
              <a:rPr lang="en-US" dirty="0"/>
              <a:t>Simple forms of representation tend to produce poor predictions</a:t>
            </a:r>
          </a:p>
          <a:p>
            <a:r>
              <a:rPr lang="en-US" dirty="0"/>
              <a:t>The representation must be </a:t>
            </a:r>
            <a:r>
              <a:rPr lang="en-US" u="sng" dirty="0"/>
              <a:t>numerically consistent</a:t>
            </a:r>
            <a:r>
              <a:rPr lang="en-US" dirty="0"/>
              <a:t> among the various features and </a:t>
            </a:r>
            <a:r>
              <a:rPr lang="en-US" u="sng" dirty="0"/>
              <a:t>feature values</a:t>
            </a:r>
            <a:endParaRPr lang="en-US" dirty="0"/>
          </a:p>
          <a:p>
            <a:pPr marL="114300" indent="0">
              <a:buNone/>
            </a:pPr>
            <a:endParaRPr lang="en-US"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CHALLENGE</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US" sz="2800" dirty="0"/>
              <a:t>Cardinality?</a:t>
            </a:r>
          </a:p>
          <a:p>
            <a:r>
              <a:rPr lang="en-US" sz="2800" dirty="0"/>
              <a:t>How to tune my neural network regarding the encoding method?</a:t>
            </a:r>
          </a:p>
          <a:p>
            <a:pPr lvl="1"/>
            <a:r>
              <a:rPr lang="en-US" sz="2800" dirty="0"/>
              <a:t>Feature-agnostic results</a:t>
            </a:r>
          </a:p>
          <a:p>
            <a:pPr lvl="1"/>
            <a:r>
              <a:rPr lang="en-US" sz="2800" dirty="0"/>
              <a:t>Tuning is a continuous process</a:t>
            </a:r>
          </a:p>
          <a:p>
            <a:pPr lvl="1"/>
            <a:endParaRPr lang="en-US" sz="2800"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47414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TERMINOLOGY</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GB" dirty="0"/>
              <a:t>Some groundwork</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4800" b="1" dirty="0">
                <a:solidFill>
                  <a:schemeClr val="dk1"/>
                </a:solidFill>
                <a:latin typeface="Saira Semi Condensed"/>
                <a:ea typeface="Saira Semi Condensed"/>
                <a:cs typeface="Saira Semi Condensed"/>
                <a:sym typeface="Saira Semi Condensed"/>
              </a:rPr>
              <a:t>2</a:t>
            </a:r>
            <a:endParaRPr sz="4800"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87684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LIST OF TERMS</a:t>
            </a:r>
            <a:endParaRPr dirty="0"/>
          </a:p>
        </p:txBody>
      </p:sp>
      <p:sp>
        <p:nvSpPr>
          <p:cNvPr id="242" name="Google Shape;242;p17"/>
          <p:cNvSpPr txBox="1">
            <a:spLocks noGrp="1"/>
          </p:cNvSpPr>
          <p:nvPr>
            <p:ph type="body" idx="1"/>
          </p:nvPr>
        </p:nvSpPr>
        <p:spPr>
          <a:xfrm>
            <a:off x="654957" y="1403733"/>
            <a:ext cx="5682048" cy="3033900"/>
          </a:xfrm>
          <a:prstGeom prst="rect">
            <a:avLst/>
          </a:prstGeom>
        </p:spPr>
        <p:txBody>
          <a:bodyPr spcFirstLastPara="1" wrap="square" lIns="0" tIns="0" rIns="0" bIns="0" anchor="t" anchorCtr="0">
            <a:noAutofit/>
          </a:bodyPr>
          <a:lstStyle/>
          <a:p>
            <a:r>
              <a:rPr lang="en-US" sz="2800" dirty="0"/>
              <a:t>Prediction</a:t>
            </a:r>
          </a:p>
          <a:p>
            <a:r>
              <a:rPr lang="en-US" sz="2800" dirty="0"/>
              <a:t>Cardinality</a:t>
            </a:r>
          </a:p>
          <a:p>
            <a:r>
              <a:rPr lang="en-US" sz="2800" dirty="0"/>
              <a:t>Number of layers </a:t>
            </a:r>
          </a:p>
          <a:p>
            <a:r>
              <a:rPr lang="en-US" sz="2800" dirty="0"/>
              <a:t>Number of neurons in each layer</a:t>
            </a:r>
          </a:p>
          <a:p>
            <a:r>
              <a:rPr lang="en-US" sz="2800" dirty="0"/>
              <a:t>Hyperparameter (tuning)</a:t>
            </a:r>
          </a:p>
          <a:p>
            <a:r>
              <a:rPr lang="en-US" sz="2800" dirty="0"/>
              <a:t>Activation function</a:t>
            </a:r>
          </a:p>
          <a:p>
            <a:r>
              <a:rPr lang="en-US" sz="2800" dirty="0"/>
              <a:t>Loss</a:t>
            </a:r>
          </a:p>
          <a:p>
            <a:endParaRPr lang="en-US" sz="2800" dirty="0"/>
          </a:p>
          <a:p>
            <a:endParaRPr lang="en-US" sz="2800"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248200230"/>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1877</TotalTime>
  <Words>1787</Words>
  <Application>Microsoft Office PowerPoint</Application>
  <PresentationFormat>On-screen Show (16:9)</PresentationFormat>
  <Paragraphs>413</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Cambria Math</vt:lpstr>
      <vt:lpstr>Saira SemiCondensed Medium</vt:lpstr>
      <vt:lpstr>Saira Semi Condensed</vt:lpstr>
      <vt:lpstr>Arial</vt:lpstr>
      <vt:lpstr>Inria Sans</vt:lpstr>
      <vt:lpstr>Inria Sans Light</vt:lpstr>
      <vt:lpstr>Titillium Web</vt:lpstr>
      <vt:lpstr>Gurney template</vt:lpstr>
      <vt:lpstr>CATEGORICAL DATA ENCODING FOR REGRESSION MODELS</vt:lpstr>
      <vt:lpstr>Hello,  I am Hristo!</vt:lpstr>
      <vt:lpstr>AGENDA</vt:lpstr>
      <vt:lpstr>JUSTIFICATION</vt:lpstr>
      <vt:lpstr>TABULAR DATA 3x4</vt:lpstr>
      <vt:lpstr>CHALLENGE</vt:lpstr>
      <vt:lpstr>CHALLENGE</vt:lpstr>
      <vt:lpstr>TERMINOLOGY</vt:lpstr>
      <vt:lpstr>LIST OF TERMS</vt:lpstr>
      <vt:lpstr>PREDICTION</vt:lpstr>
      <vt:lpstr>CARDINALITY</vt:lpstr>
      <vt:lpstr>TYPES OF LAYERS</vt:lpstr>
      <vt:lpstr>TYPES OF LAYERS</vt:lpstr>
      <vt:lpstr>NUMBER OF NEURONS</vt:lpstr>
      <vt:lpstr>HYPERPARAMETERS</vt:lpstr>
      <vt:lpstr>ACTIVATION FUNCTION</vt:lpstr>
      <vt:lpstr>LOSS</vt:lpstr>
      <vt:lpstr>LOSS</vt:lpstr>
      <vt:lpstr>ENCODING METHODS</vt:lpstr>
      <vt:lpstr>One-hot encoder</vt:lpstr>
      <vt:lpstr>ONE-HOT ENCODER</vt:lpstr>
      <vt:lpstr>Target encoder</vt:lpstr>
      <vt:lpstr>TARGET ENCODING PROCESS</vt:lpstr>
      <vt:lpstr>FORMULA BREAKDOWN</vt:lpstr>
      <vt:lpstr>Binary Encoder</vt:lpstr>
      <vt:lpstr>BINARY ENCODING PROCESS</vt:lpstr>
      <vt:lpstr>BINARY ENCODER</vt:lpstr>
      <vt:lpstr>Hashing Encoder</vt:lpstr>
      <vt:lpstr>HASHING ENCODING PROCESS</vt:lpstr>
      <vt:lpstr>HASHING ENCODER</vt:lpstr>
      <vt:lpstr>Entity Embeddings</vt:lpstr>
      <vt:lpstr>ENTITY EMBEDDING PROCESS</vt:lpstr>
      <vt:lpstr>ENTITY EMBEDDING PROCESS</vt:lpstr>
      <vt:lpstr>IMPACT FEATURE EXAMPLE</vt:lpstr>
      <vt:lpstr>COMPARISON</vt:lpstr>
      <vt:lpstr>COMPARATIVE TABLE</vt:lpstr>
      <vt:lpstr>PowerPoint Presentation</vt:lpstr>
      <vt:lpstr>FUTURE WORK</vt:lpstr>
      <vt:lpstr>EXPERIMENT YOURSELF</vt:lpstr>
      <vt:lpstr>WANT MORE?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DATA ENCODING FOR REGRESSION MODELS</dc:title>
  <cp:lastModifiedBy>Hristo Hristov</cp:lastModifiedBy>
  <cp:revision>107</cp:revision>
  <dcterms:modified xsi:type="dcterms:W3CDTF">2020-10-13T11:06:02Z</dcterms:modified>
</cp:coreProperties>
</file>