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Source Sans Pr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740BDE-150E-444B-8D7B-ACA131720228}">
  <a:tblStyle styleId="{47740BDE-150E-444B-8D7B-ACA13172022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800"/>
            </a:lvl1pPr>
            <a:lvl2pPr lvl="1" algn="ctr" rtl="0">
              <a:spcBef>
                <a:spcPts val="0"/>
              </a:spcBef>
              <a:buSzPct val="100000"/>
              <a:defRPr sz="3800"/>
            </a:lvl2pPr>
            <a:lvl3pPr lvl="2" algn="ctr" rtl="0">
              <a:spcBef>
                <a:spcPts val="0"/>
              </a:spcBef>
              <a:buSzPct val="100000"/>
              <a:defRPr sz="3800"/>
            </a:lvl3pPr>
            <a:lvl4pPr lvl="3" algn="ctr" rtl="0">
              <a:spcBef>
                <a:spcPts val="0"/>
              </a:spcBef>
              <a:buSzPct val="100000"/>
              <a:defRPr sz="3800"/>
            </a:lvl4pPr>
            <a:lvl5pPr lvl="4" algn="ctr" rtl="0">
              <a:spcBef>
                <a:spcPts val="0"/>
              </a:spcBef>
              <a:buSzPct val="100000"/>
              <a:defRPr sz="3800"/>
            </a:lvl5pPr>
            <a:lvl6pPr lvl="5" algn="ctr" rtl="0">
              <a:spcBef>
                <a:spcPts val="0"/>
              </a:spcBef>
              <a:buSzPct val="100000"/>
              <a:defRPr sz="3800"/>
            </a:lvl6pPr>
            <a:lvl7pPr lvl="6" algn="ctr" rtl="0">
              <a:spcBef>
                <a:spcPts val="0"/>
              </a:spcBef>
              <a:buSzPct val="100000"/>
              <a:defRPr sz="3800"/>
            </a:lvl7pPr>
            <a:lvl8pPr lvl="7" algn="ctr" rtl="0">
              <a:spcBef>
                <a:spcPts val="0"/>
              </a:spcBef>
              <a:buSzPct val="100000"/>
              <a:defRPr sz="3800"/>
            </a:lvl8pPr>
            <a:lvl9pPr lvl="8" algn="ctr" rtl="0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Dutch auction Expedia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480150" y="3344675"/>
            <a:ext cx="81837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Problem: Many people would love to use air travel more often than they can currently afford to.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485875" y="1834950"/>
            <a:ext cx="8183700" cy="7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000000"/>
                </a:solidFill>
              </a:rPr>
              <a:t>The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Ideate: Frame your Design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306850"/>
            <a:ext cx="3045300" cy="34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1494909057"/>
              </p:ext>
            </p:extLst>
          </p:nvPr>
        </p:nvGraphicFramePr>
        <p:xfrm>
          <a:off x="377050" y="1116623"/>
          <a:ext cx="8389900" cy="3672242"/>
        </p:xfrm>
        <a:graphic>
          <a:graphicData uri="http://schemas.openxmlformats.org/drawingml/2006/table">
            <a:tbl>
              <a:tblPr>
                <a:noFill/>
                <a:tableStyleId>{47740BDE-150E-444B-8D7B-ACA131720228}</a:tableStyleId>
              </a:tblPr>
              <a:tblGrid>
                <a:gridCol w="20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242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Design Question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How can we make </a:t>
                      </a:r>
                      <a:r>
                        <a:rPr lang="en-US" sz="1800" dirty="0"/>
                        <a:t>airfare booking</a:t>
                      </a:r>
                      <a:r>
                        <a:rPr lang="en" sz="1800" dirty="0"/>
                        <a:t> easier and mo</a:t>
                      </a:r>
                      <a:r>
                        <a:rPr lang="en-US" sz="1800" dirty="0"/>
                        <a:t>re affordable</a:t>
                      </a:r>
                      <a:r>
                        <a:rPr lang="en" sz="1800" dirty="0"/>
                        <a:t>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</a:rPr>
                        <a:t>Impact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Marginal consumers and </a:t>
                      </a:r>
                      <a:r>
                        <a:rPr lang="en-US" sz="1800" dirty="0"/>
                        <a:t>some</a:t>
                      </a:r>
                      <a:r>
                        <a:rPr lang="en" sz="1800" dirty="0"/>
                        <a:t> nonconsumers </a:t>
                      </a:r>
                      <a:r>
                        <a:rPr lang="en-US" sz="1800" dirty="0"/>
                        <a:t>will become more active</a:t>
                      </a:r>
                      <a:r>
                        <a:rPr lang="en" sz="1800" dirty="0"/>
                        <a:t>. </a:t>
                      </a:r>
                      <a:r>
                        <a:rPr lang="en-US" sz="1800" dirty="0"/>
                        <a:t>Airlines will optimize revenue.</a:t>
                      </a:r>
                      <a:endParaRPr lang="en"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Solution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800" b="1" dirty="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0" dirty="0"/>
                        <a:t>Dutch auction type of </a:t>
                      </a:r>
                      <a:r>
                        <a:rPr lang="en-US" sz="1800" b="0" dirty="0"/>
                        <a:t>booking system where the consumer specifies their reservation price and time frame.</a:t>
                      </a:r>
                      <a:endParaRPr lang="en" sz="18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 b="1" dirty="0"/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-Available market size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-Time frame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-Perishability of air travel offering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-Airlines participation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-Technological implementation</a:t>
                      </a:r>
                      <a:endParaRPr lang="en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Personas</a:t>
            </a:r>
          </a:p>
        </p:txBody>
      </p:sp>
      <p:sp>
        <p:nvSpPr>
          <p:cNvPr id="118" name="Shape 118"/>
          <p:cNvSpPr/>
          <p:nvPr/>
        </p:nvSpPr>
        <p:spPr>
          <a:xfrm>
            <a:off x="1234900" y="1369800"/>
            <a:ext cx="635400" cy="623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1719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254300" y="1369800"/>
            <a:ext cx="635400" cy="623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1913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273700" y="1369800"/>
            <a:ext cx="635400" cy="623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2107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86350" y="2829500"/>
            <a:ext cx="17325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Student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705749" y="2829500"/>
            <a:ext cx="1811423" cy="955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Underemployed</a:t>
            </a:r>
            <a:r>
              <a:rPr lang="en-US" sz="1800" dirty="0"/>
              <a:t>or unemployed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person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725150" y="2829500"/>
            <a:ext cx="17325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Retieree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3625" y="2831150"/>
            <a:ext cx="2211600" cy="5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</a:rPr>
              <a:t>“I really like traveling. </a:t>
            </a:r>
            <a:r>
              <a:rPr lang="en-US" sz="1000" dirty="0">
                <a:solidFill>
                  <a:srgbClr val="FFFFFF"/>
                </a:solidFill>
              </a:rPr>
              <a:t>Because of my limited budget, I don’t have many options.</a:t>
            </a:r>
            <a:r>
              <a:rPr lang="en" sz="10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133" name="Shape 133"/>
          <p:cNvSpPr/>
          <p:nvPr/>
        </p:nvSpPr>
        <p:spPr>
          <a:xfrm>
            <a:off x="0" y="0"/>
            <a:ext cx="9144000" cy="71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FF"/>
                </a:solidFill>
              </a:rPr>
              <a:t>Yuan Liu</a:t>
            </a:r>
            <a:endParaRPr lang="en" sz="3600"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13625" y="3564625"/>
            <a:ext cx="11160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Age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Occupation 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Location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229625" y="3564625"/>
            <a:ext cx="10956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 dirty="0"/>
              <a:t>21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 dirty="0"/>
              <a:t>Student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 dirty="0"/>
              <a:t>Charlotte, NC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1000" dirty="0"/>
          </a:p>
        </p:txBody>
      </p:sp>
      <p:sp>
        <p:nvSpPr>
          <p:cNvPr id="136" name="Shape 136"/>
          <p:cNvSpPr/>
          <p:nvPr/>
        </p:nvSpPr>
        <p:spPr>
          <a:xfrm>
            <a:off x="2719825" y="826550"/>
            <a:ext cx="2965200" cy="171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accent5"/>
                </a:solidFill>
              </a:rPr>
              <a:t>Bio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dirty="0"/>
              <a:t>Yuan is a full-time student</a:t>
            </a:r>
            <a:r>
              <a:rPr lang="en" sz="1000" dirty="0"/>
              <a:t>. She enjoyes visiting new places </a:t>
            </a:r>
            <a:r>
              <a:rPr lang="en-US" sz="1000" dirty="0"/>
              <a:t>and meeting new people</a:t>
            </a:r>
            <a:r>
              <a:rPr lang="en" sz="1000" dirty="0"/>
              <a:t> with her friends. Her limited </a:t>
            </a:r>
            <a:r>
              <a:rPr lang="en-US" sz="1000" dirty="0"/>
              <a:t>budget does not always allow her to travel to places of interest in the US or around the world</a:t>
            </a:r>
            <a:r>
              <a:rPr lang="en" sz="1000" dirty="0"/>
              <a:t>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719825" y="2893000"/>
            <a:ext cx="2965200" cy="5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Brands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079625" y="2307980"/>
            <a:ext cx="2965200" cy="1226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accent5"/>
                </a:solidFill>
              </a:rPr>
              <a:t>Frustrations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 dirty="0"/>
              <a:t>Inability to afford airfare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 dirty="0"/>
              <a:t>Spending too much time chasing discounted airfares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 txBox="1"/>
          <p:nvPr/>
        </p:nvSpPr>
        <p:spPr>
          <a:xfrm>
            <a:off x="6079625" y="826549"/>
            <a:ext cx="2965200" cy="14814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accent5"/>
                </a:solidFill>
              </a:rPr>
              <a:t>Goals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 dirty="0"/>
              <a:t>Trave</a:t>
            </a:r>
            <a:r>
              <a:rPr lang="en-US" sz="1000" dirty="0"/>
              <a:t>l to interesting places</a:t>
            </a:r>
            <a:endParaRPr lang="en" sz="1000" dirty="0"/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Meet new people</a:t>
            </a:r>
            <a:endParaRPr lang="en" sz="1000" dirty="0"/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Learn about different cultures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Learn new languages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endParaRPr lang="en"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 txBox="1"/>
          <p:nvPr/>
        </p:nvSpPr>
        <p:spPr>
          <a:xfrm>
            <a:off x="6079625" y="3475150"/>
            <a:ext cx="29652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accent5"/>
                </a:solidFill>
              </a:rPr>
              <a:t>Motivations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 dirty="0"/>
              <a:t>Knowledge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Self-improvement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Love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Independence</a:t>
            </a:r>
            <a:endParaRPr lang="en"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5" y="826550"/>
            <a:ext cx="2211600" cy="2015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60" y="3295283"/>
            <a:ext cx="713624" cy="658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228" y="3333107"/>
            <a:ext cx="767656" cy="620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484" y="3277961"/>
            <a:ext cx="690057" cy="672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863" y="4221159"/>
            <a:ext cx="1225923" cy="486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622" y="4335533"/>
            <a:ext cx="1302771" cy="367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0"/>
            <a:ext cx="9144000" cy="71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</a:rPr>
              <a:t>Student user stories</a:t>
            </a:r>
          </a:p>
        </p:txBody>
      </p:sp>
      <p:sp>
        <p:nvSpPr>
          <p:cNvPr id="150" name="Shape 150"/>
          <p:cNvSpPr/>
          <p:nvPr/>
        </p:nvSpPr>
        <p:spPr>
          <a:xfrm>
            <a:off x="182100" y="826550"/>
            <a:ext cx="4206000" cy="40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sz="1800" dirty="0">
              <a:solidFill>
                <a:schemeClr val="accent5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As a…</a:t>
            </a:r>
            <a:r>
              <a:rPr lang="en" sz="1800" dirty="0"/>
              <a:t> </a:t>
            </a:r>
            <a:r>
              <a:rPr lang="en-US" sz="1800" dirty="0"/>
              <a:t>full-time </a:t>
            </a:r>
            <a:r>
              <a:rPr lang="en" sz="1800" dirty="0"/>
              <a:t>student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I want to… </a:t>
            </a:r>
            <a:r>
              <a:rPr lang="en" sz="1800" dirty="0"/>
              <a:t>vi</a:t>
            </a:r>
            <a:r>
              <a:rPr lang="en-US" sz="1800" dirty="0"/>
              <a:t>sit cool places</a:t>
            </a:r>
            <a:endParaRPr lang="en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So that… </a:t>
            </a:r>
            <a:r>
              <a:rPr lang="en" sz="1800" dirty="0"/>
              <a:t>I can learn about dif</a:t>
            </a:r>
            <a:r>
              <a:rPr lang="en-US" sz="1800" dirty="0"/>
              <a:t>ferent cultures, their values, and aspirations.</a:t>
            </a:r>
            <a:endParaRPr lang="en" sz="1800" dirty="0"/>
          </a:p>
        </p:txBody>
      </p:sp>
      <p:sp>
        <p:nvSpPr>
          <p:cNvPr id="151" name="Shape 151"/>
          <p:cNvSpPr/>
          <p:nvPr/>
        </p:nvSpPr>
        <p:spPr>
          <a:xfrm>
            <a:off x="4698675" y="826550"/>
            <a:ext cx="4206000" cy="40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endParaRPr lang="en" sz="1800" b="1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As a…</a:t>
            </a:r>
            <a:r>
              <a:rPr lang="en" sz="1800" dirty="0"/>
              <a:t> full-time student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I want to… </a:t>
            </a:r>
            <a:r>
              <a:rPr lang="en" sz="1800" dirty="0"/>
              <a:t>meet new people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So that… </a:t>
            </a:r>
            <a:r>
              <a:rPr lang="en" sz="1800" dirty="0"/>
              <a:t>I </a:t>
            </a:r>
            <a:r>
              <a:rPr lang="en-US" sz="1800" dirty="0"/>
              <a:t>make new friends and </a:t>
            </a:r>
            <a:r>
              <a:rPr lang="en" sz="1800" dirty="0"/>
              <a:t>learn new languages.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268</Words>
  <Application>Microsoft Office PowerPoint</Application>
  <PresentationFormat>On-screen Show (16:9)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Source Sans Pro</vt:lpstr>
      <vt:lpstr>Raleway</vt:lpstr>
      <vt:lpstr>simple-light-2</vt:lpstr>
      <vt:lpstr>plum</vt:lpstr>
      <vt:lpstr>Dutch auction Expedia</vt:lpstr>
      <vt:lpstr>Ideate: Frame your Design</vt:lpstr>
      <vt:lpstr>Personas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Database</dc:title>
  <dc:creator>Hristo Vasilev</dc:creator>
  <cp:lastModifiedBy>Hristo Vasilev</cp:lastModifiedBy>
  <cp:revision>15</cp:revision>
  <dcterms:modified xsi:type="dcterms:W3CDTF">2017-04-19T16:15:51Z</dcterms:modified>
</cp:coreProperties>
</file>