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2" r:id="rId1"/>
  </p:sldMasterIdLst>
  <p:notesMasterIdLst>
    <p:notesMasterId r:id="rId14"/>
  </p:notesMasterIdLst>
  <p:sldIdLst>
    <p:sldId id="256" r:id="rId2"/>
    <p:sldId id="257" r:id="rId3"/>
    <p:sldId id="268" r:id="rId4"/>
    <p:sldId id="270" r:id="rId5"/>
    <p:sldId id="258" r:id="rId6"/>
    <p:sldId id="262" r:id="rId7"/>
    <p:sldId id="259" r:id="rId8"/>
    <p:sldId id="271" r:id="rId9"/>
    <p:sldId id="266" r:id="rId10"/>
    <p:sldId id="260" r:id="rId11"/>
    <p:sldId id="272" r:id="rId12"/>
    <p:sldId id="273" r:id="rId13"/>
  </p:sldIdLst>
  <p:sldSz cx="13004800" cy="9753600"/>
  <p:notesSz cx="6858000" cy="9144000"/>
  <p:defaultTex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BC64"/>
    <a:srgbClr val="B22619"/>
    <a:srgbClr val="61060F"/>
    <a:srgbClr val="9B2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5" autoAdjust="0"/>
    <p:restoredTop sz="82718" autoAdjust="0"/>
  </p:normalViewPr>
  <p:slideViewPr>
    <p:cSldViewPr>
      <p:cViewPr varScale="1">
        <p:scale>
          <a:sx n="40" d="100"/>
          <a:sy n="40" d="100"/>
        </p:scale>
        <p:origin x="1414" y="36"/>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F65717B-29EE-48EA-A1A1-960834510185}" type="datetimeFigureOut">
              <a:rPr lang="en-US"/>
              <a:pPr>
                <a:defRPr/>
              </a:pPr>
              <a:t>6/20/2017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81AEF49-3DC4-466C-8883-E8DB0F03052A}" type="slidenum">
              <a:rPr lang="en-US"/>
              <a:pPr>
                <a:defRPr/>
              </a:pPr>
              <a:t>‹#›</a:t>
            </a:fld>
            <a:endParaRPr lang="en-US"/>
          </a:p>
        </p:txBody>
      </p:sp>
    </p:spTree>
    <p:extLst>
      <p:ext uri="{BB962C8B-B14F-4D97-AF65-F5344CB8AC3E}">
        <p14:creationId xmlns:p14="http://schemas.microsoft.com/office/powerpoint/2010/main" val="120458560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81AEF49-3DC4-466C-8883-E8DB0F03052A}" type="slidenum">
              <a:rPr lang="en-US"/>
              <a:pPr>
                <a:defRPr/>
              </a:pPr>
              <a:t>1</a:t>
            </a:fld>
            <a:endParaRPr lang="en-US"/>
          </a:p>
        </p:txBody>
      </p:sp>
    </p:spTree>
    <p:extLst>
      <p:ext uri="{BB962C8B-B14F-4D97-AF65-F5344CB8AC3E}">
        <p14:creationId xmlns:p14="http://schemas.microsoft.com/office/powerpoint/2010/main" val="3346213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solidFill>
                  <a:srgbClr val="FFFF00"/>
                </a:solidFill>
              </a:rPr>
              <a:t>How will you make money? Don</a:t>
            </a:r>
            <a:r>
              <a:rPr lang="en-US" altLang="en-US">
                <a:solidFill>
                  <a:srgbClr val="FFFF00"/>
                </a:solidFill>
              </a:rPr>
              <a:t>’</a:t>
            </a:r>
            <a:r>
              <a:rPr lang="en-US">
                <a:solidFill>
                  <a:srgbClr val="FFFF00"/>
                </a:solidFill>
              </a:rPr>
              <a:t>t show multiple revenue streams and don</a:t>
            </a:r>
            <a:r>
              <a:rPr lang="en-US" altLang="en-US">
                <a:solidFill>
                  <a:srgbClr val="FFFF00"/>
                </a:solidFill>
              </a:rPr>
              <a:t>’</a:t>
            </a:r>
            <a:r>
              <a:rPr lang="en-US">
                <a:solidFill>
                  <a:srgbClr val="FFFF00"/>
                </a:solidFill>
              </a:rPr>
              <a:t>t try to make the point that you</a:t>
            </a:r>
            <a:r>
              <a:rPr lang="en-US" altLang="en-US">
                <a:solidFill>
                  <a:srgbClr val="FFFF00"/>
                </a:solidFill>
              </a:rPr>
              <a:t>’</a:t>
            </a:r>
            <a:r>
              <a:rPr lang="en-US">
                <a:solidFill>
                  <a:srgbClr val="FFFF00"/>
                </a:solidFill>
              </a:rPr>
              <a:t>re inventing a new way to make money. Take your best shot and run with it. The most important thing to explain is the assumptions in your business model and how they determined the financial projections in the previous slide.</a:t>
            </a:r>
            <a:endParaRPr lang="en-US"/>
          </a:p>
          <a:p>
            <a:pPr eaLnBrk="1" hangingPunct="1">
              <a:spcBef>
                <a:spcPct val="0"/>
              </a:spcBef>
            </a:pPr>
            <a:endParaRPr lang="en-US"/>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E9544887-38B6-405C-A578-D9144C665098}" type="slidenum">
              <a:rPr lang="en-US" sz="1200" smtClean="0"/>
              <a:pPr eaLnBrk="1" hangingPunct="1"/>
              <a:t>10</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solidFill>
                  <a:srgbClr val="FFFF00"/>
                </a:solidFill>
              </a:rPr>
              <a:t>How will you make money? Don</a:t>
            </a:r>
            <a:r>
              <a:rPr lang="en-US" altLang="en-US">
                <a:solidFill>
                  <a:srgbClr val="FFFF00"/>
                </a:solidFill>
              </a:rPr>
              <a:t>’</a:t>
            </a:r>
            <a:r>
              <a:rPr lang="en-US">
                <a:solidFill>
                  <a:srgbClr val="FFFF00"/>
                </a:solidFill>
              </a:rPr>
              <a:t>t show multiple revenue streams and don</a:t>
            </a:r>
            <a:r>
              <a:rPr lang="en-US" altLang="en-US">
                <a:solidFill>
                  <a:srgbClr val="FFFF00"/>
                </a:solidFill>
              </a:rPr>
              <a:t>’</a:t>
            </a:r>
            <a:r>
              <a:rPr lang="en-US">
                <a:solidFill>
                  <a:srgbClr val="FFFF00"/>
                </a:solidFill>
              </a:rPr>
              <a:t>t try to make the point that you</a:t>
            </a:r>
            <a:r>
              <a:rPr lang="en-US" altLang="en-US">
                <a:solidFill>
                  <a:srgbClr val="FFFF00"/>
                </a:solidFill>
              </a:rPr>
              <a:t>’</a:t>
            </a:r>
            <a:r>
              <a:rPr lang="en-US">
                <a:solidFill>
                  <a:srgbClr val="FFFF00"/>
                </a:solidFill>
              </a:rPr>
              <a:t>re inventing a new way to make money. Take your best shot and run with it. The most important thing to explain is the assumptions in your business model and how they determined the financial projections in the previous slide.</a:t>
            </a:r>
            <a:endParaRPr lang="en-US"/>
          </a:p>
          <a:p>
            <a:pPr eaLnBrk="1" hangingPunct="1">
              <a:spcBef>
                <a:spcPct val="0"/>
              </a:spcBef>
            </a:pPr>
            <a:endParaRPr lang="en-US"/>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E9544887-38B6-405C-A578-D9144C665098}" type="slidenum">
              <a:rPr lang="en-US" sz="1200" smtClean="0"/>
              <a:pPr eaLnBrk="1" hangingPunct="1"/>
              <a:t>11</a:t>
            </a:fld>
            <a:endParaRPr lang="en-US" sz="1200"/>
          </a:p>
        </p:txBody>
      </p:sp>
    </p:spTree>
    <p:extLst>
      <p:ext uri="{BB962C8B-B14F-4D97-AF65-F5344CB8AC3E}">
        <p14:creationId xmlns:p14="http://schemas.microsoft.com/office/powerpoint/2010/main" val="2247141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solidFill>
                  <a:srgbClr val="FFFF00"/>
                </a:solidFill>
              </a:rPr>
              <a:t>How will you make money? Don</a:t>
            </a:r>
            <a:r>
              <a:rPr lang="en-US" altLang="en-US">
                <a:solidFill>
                  <a:srgbClr val="FFFF00"/>
                </a:solidFill>
              </a:rPr>
              <a:t>’</a:t>
            </a:r>
            <a:r>
              <a:rPr lang="en-US">
                <a:solidFill>
                  <a:srgbClr val="FFFF00"/>
                </a:solidFill>
              </a:rPr>
              <a:t>t show multiple revenue streams and don</a:t>
            </a:r>
            <a:r>
              <a:rPr lang="en-US" altLang="en-US">
                <a:solidFill>
                  <a:srgbClr val="FFFF00"/>
                </a:solidFill>
              </a:rPr>
              <a:t>’</a:t>
            </a:r>
            <a:r>
              <a:rPr lang="en-US">
                <a:solidFill>
                  <a:srgbClr val="FFFF00"/>
                </a:solidFill>
              </a:rPr>
              <a:t>t try to make the point that you</a:t>
            </a:r>
            <a:r>
              <a:rPr lang="en-US" altLang="en-US">
                <a:solidFill>
                  <a:srgbClr val="FFFF00"/>
                </a:solidFill>
              </a:rPr>
              <a:t>’</a:t>
            </a:r>
            <a:r>
              <a:rPr lang="en-US">
                <a:solidFill>
                  <a:srgbClr val="FFFF00"/>
                </a:solidFill>
              </a:rPr>
              <a:t>re inventing a new way to make money. Take your best shot and run with it. The most important thing to explain is the assumptions in your business model and how they determined the financial projections in the previous slide.</a:t>
            </a:r>
            <a:endParaRPr lang="en-US"/>
          </a:p>
          <a:p>
            <a:pPr eaLnBrk="1" hangingPunct="1">
              <a:spcBef>
                <a:spcPct val="0"/>
              </a:spcBef>
            </a:pPr>
            <a:endParaRPr lang="en-US"/>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E9544887-38B6-405C-A578-D9144C665098}" type="slidenum">
              <a:rPr lang="en-US" sz="1200" smtClean="0"/>
              <a:pPr eaLnBrk="1" hangingPunct="1"/>
              <a:t>12</a:t>
            </a:fld>
            <a:endParaRPr lang="en-US" sz="1200"/>
          </a:p>
        </p:txBody>
      </p:sp>
    </p:spTree>
    <p:extLst>
      <p:ext uri="{BB962C8B-B14F-4D97-AF65-F5344CB8AC3E}">
        <p14:creationId xmlns:p14="http://schemas.microsoft.com/office/powerpoint/2010/main" val="2313646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solidFill>
                  <a:schemeClr val="bg1"/>
                </a:solidFill>
              </a:rPr>
              <a:t>One-sentence </a:t>
            </a:r>
            <a:r>
              <a:rPr lang="en-US" altLang="en-US">
                <a:solidFill>
                  <a:schemeClr val="bg1"/>
                </a:solidFill>
              </a:rPr>
              <a:t>“</a:t>
            </a:r>
            <a:r>
              <a:rPr lang="en-US">
                <a:solidFill>
                  <a:schemeClr val="bg1"/>
                </a:solidFill>
              </a:rPr>
              <a:t>wow!</a:t>
            </a:r>
            <a:r>
              <a:rPr lang="en-US" altLang="en-US">
                <a:solidFill>
                  <a:schemeClr val="bg1"/>
                </a:solidFill>
              </a:rPr>
              <a:t>”</a:t>
            </a:r>
            <a:r>
              <a:rPr lang="en-US">
                <a:solidFill>
                  <a:schemeClr val="bg1"/>
                </a:solidFill>
              </a:rPr>
              <a:t> explaining exactly, tactically what you do. There should be no question about what business you are in and who your customer is after this sixty-second description. </a:t>
            </a:r>
          </a:p>
          <a:p>
            <a:pPr eaLnBrk="1" hangingPunct="1">
              <a:spcBef>
                <a:spcPct val="0"/>
              </a:spcBef>
            </a:pPr>
            <a:endParaRPr 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10CD3FC2-B8A2-4BAD-B360-6A95BF164D3E}" type="slidenum">
              <a:rPr lang="en-US" sz="1200" smtClean="0"/>
              <a:pPr eaLnBrk="1" hangingPunct="1"/>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solidFill>
                  <a:srgbClr val="FFFF00"/>
                </a:solidFill>
              </a:rPr>
              <a:t>Explain the pain you solve or opportunity you exploit</a:t>
            </a:r>
          </a:p>
          <a:p>
            <a:pPr eaLnBrk="1" hangingPunct="1">
              <a:spcBef>
                <a:spcPct val="0"/>
              </a:spcBef>
            </a:pPr>
            <a:endParaRPr 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B456438E-6058-44EF-A47E-1FB03E474026}" type="slidenum">
              <a:rPr lang="en-US" sz="1200" smtClean="0"/>
              <a:pPr eaLnBrk="1" hangingPunct="1"/>
              <a:t>3</a:t>
            </a:fld>
            <a:endParaRPr lang="en-US" sz="1200"/>
          </a:p>
        </p:txBody>
      </p:sp>
    </p:spTree>
    <p:extLst>
      <p:ext uri="{BB962C8B-B14F-4D97-AF65-F5344CB8AC3E}">
        <p14:creationId xmlns:p14="http://schemas.microsoft.com/office/powerpoint/2010/main" val="4211064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solidFill>
                  <a:srgbClr val="FFFF00"/>
                </a:solidFill>
              </a:rPr>
              <a:t>Explain the pain you solve or opportunity you exploit</a:t>
            </a:r>
          </a:p>
          <a:p>
            <a:pPr eaLnBrk="1" hangingPunct="1">
              <a:spcBef>
                <a:spcPct val="0"/>
              </a:spcBef>
            </a:pPr>
            <a:endParaRPr 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B456438E-6058-44EF-A47E-1FB03E474026}" type="slidenum">
              <a:rPr lang="en-US" sz="1200" smtClean="0"/>
              <a:pPr eaLnBrk="1" hangingPunct="1"/>
              <a:t>4</a:t>
            </a:fld>
            <a:endParaRPr lang="en-US" sz="1200"/>
          </a:p>
        </p:txBody>
      </p:sp>
    </p:spTree>
    <p:extLst>
      <p:ext uri="{BB962C8B-B14F-4D97-AF65-F5344CB8AC3E}">
        <p14:creationId xmlns:p14="http://schemas.microsoft.com/office/powerpoint/2010/main" val="1464016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solidFill>
                  <a:srgbClr val="FFFF00"/>
                </a:solidFill>
              </a:rPr>
              <a:t>Explain the pain you solve or opportunity you exploit</a:t>
            </a:r>
          </a:p>
          <a:p>
            <a:pPr eaLnBrk="1" hangingPunct="1">
              <a:spcBef>
                <a:spcPct val="0"/>
              </a:spcBef>
            </a:pPr>
            <a:endParaRPr 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B456438E-6058-44EF-A47E-1FB03E474026}" type="slidenum">
              <a:rPr lang="en-US" sz="1200" smtClean="0"/>
              <a:pPr eaLnBrk="1" hangingPunct="1"/>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Assume that the audience knows as much, and maybe more, about the segment as you do. If you say </a:t>
            </a:r>
            <a:r>
              <a:rPr lang="en-US" altLang="en-US"/>
              <a:t>“</a:t>
            </a:r>
            <a:r>
              <a:rPr lang="en-US"/>
              <a:t>we have no competition,</a:t>
            </a:r>
            <a:r>
              <a:rPr lang="en-US" altLang="en-US"/>
              <a:t>”</a:t>
            </a:r>
            <a:r>
              <a:rPr lang="en-US"/>
              <a:t> it usually means that you</a:t>
            </a:r>
            <a:r>
              <a:rPr lang="en-US" altLang="en-US"/>
              <a:t>’</a:t>
            </a:r>
            <a:r>
              <a:rPr lang="en-US"/>
              <a:t>re either (a) clueless or (b) addressing a market that doesn</a:t>
            </a:r>
            <a:r>
              <a:rPr lang="en-US" altLang="en-US"/>
              <a:t>’</a:t>
            </a:r>
            <a:r>
              <a:rPr lang="en-US"/>
              <a:t>t exist.</a:t>
            </a:r>
          </a:p>
          <a:p>
            <a:pPr eaLnBrk="1" hangingPunct="1">
              <a:spcBef>
                <a:spcPct val="0"/>
              </a:spcBef>
            </a:pPr>
            <a:endParaRPr lang="en-US"/>
          </a:p>
          <a:p>
            <a:pPr eaLnBrk="1" hangingPunct="1">
              <a:spcBef>
                <a:spcPct val="0"/>
              </a:spcBef>
            </a:pPr>
            <a:r>
              <a:rPr lang="en-US"/>
              <a:t>The reason why you want to show what you can</a:t>
            </a:r>
            <a:r>
              <a:rPr lang="en-US" altLang="en-US"/>
              <a:t>’</a:t>
            </a:r>
            <a:r>
              <a:rPr lang="en-US"/>
              <a:t>t do is to build your crediblity. If you</a:t>
            </a:r>
            <a:r>
              <a:rPr lang="en-US" altLang="en-US"/>
              <a:t>’</a:t>
            </a:r>
            <a:r>
              <a:rPr lang="en-US"/>
              <a:t>ll admit how your competition is better than you, people are more likely to believe you when you discuss how you</a:t>
            </a:r>
            <a:r>
              <a:rPr lang="en-US" altLang="en-US"/>
              <a:t>’</a:t>
            </a:r>
            <a:r>
              <a:rPr lang="en-US"/>
              <a:t>re better than your competition.</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CC5CA405-675A-416C-949F-61AC42B44668}" type="slidenum">
              <a:rPr lang="en-US" sz="1200" smtClean="0"/>
              <a:pPr eaLnBrk="1" hangingPunct="1"/>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solidFill>
                  <a:srgbClr val="FFFF00"/>
                </a:solidFill>
              </a:rPr>
              <a:t>What makes you special? Why will you win? What are your unfair advantages? Why is the field tilted in your direction? It can be technology, relationships, founders. </a:t>
            </a:r>
          </a:p>
          <a:p>
            <a:pPr eaLnBrk="1" hangingPunct="1">
              <a:spcBef>
                <a:spcPct val="0"/>
              </a:spcBef>
            </a:pPr>
            <a:endParaRPr lang="en-US">
              <a:solidFill>
                <a:srgbClr val="FFFF00"/>
              </a:solidFill>
            </a:endParaRPr>
          </a:p>
          <a:p>
            <a:pPr eaLnBrk="1" hangingPunct="1">
              <a:spcBef>
                <a:spcPct val="0"/>
              </a:spcBef>
            </a:pPr>
            <a:r>
              <a:rPr lang="ja-JP" altLang="en-US">
                <a:solidFill>
                  <a:srgbClr val="FFFF00"/>
                </a:solidFill>
                <a:latin typeface="Arial" pitchFamily="34" charset="0"/>
              </a:rPr>
              <a:t>“</a:t>
            </a:r>
            <a:r>
              <a:rPr lang="en-US" altLang="ja-JP">
                <a:solidFill>
                  <a:srgbClr val="FFFF00"/>
                </a:solidFill>
              </a:rPr>
              <a:t>We</a:t>
            </a:r>
            <a:r>
              <a:rPr lang="ja-JP" altLang="en-US">
                <a:solidFill>
                  <a:srgbClr val="FFFF00"/>
                </a:solidFill>
                <a:latin typeface="Arial" pitchFamily="34" charset="0"/>
              </a:rPr>
              <a:t>’</a:t>
            </a:r>
            <a:r>
              <a:rPr lang="en-US" altLang="ja-JP">
                <a:solidFill>
                  <a:srgbClr val="FFFF00"/>
                </a:solidFill>
              </a:rPr>
              <a:t>re smart, hardworking, and really believe</a:t>
            </a:r>
            <a:r>
              <a:rPr lang="ja-JP" altLang="en-US">
                <a:solidFill>
                  <a:srgbClr val="FFFF00"/>
                </a:solidFill>
                <a:latin typeface="Arial" pitchFamily="34" charset="0"/>
              </a:rPr>
              <a:t>”</a:t>
            </a:r>
            <a:r>
              <a:rPr lang="en-US" altLang="ja-JP">
                <a:solidFill>
                  <a:srgbClr val="FFFF00"/>
                </a:solidFill>
              </a:rPr>
              <a:t> doesn</a:t>
            </a:r>
            <a:r>
              <a:rPr lang="ja-JP" altLang="en-US">
                <a:solidFill>
                  <a:srgbClr val="FFFF00"/>
                </a:solidFill>
                <a:latin typeface="Arial" pitchFamily="34" charset="0"/>
              </a:rPr>
              <a:t>’</a:t>
            </a:r>
            <a:r>
              <a:rPr lang="en-US" altLang="ja-JP">
                <a:solidFill>
                  <a:srgbClr val="FFFF00"/>
                </a:solidFill>
              </a:rPr>
              <a:t>t cut it. Everybody says that. Hightly unlikely that it</a:t>
            </a:r>
            <a:r>
              <a:rPr lang="en-US" altLang="en-US">
                <a:solidFill>
                  <a:srgbClr val="FFFF00"/>
                </a:solidFill>
              </a:rPr>
              <a:t>’</a:t>
            </a:r>
            <a:r>
              <a:rPr lang="en-US" altLang="ja-JP">
                <a:solidFill>
                  <a:srgbClr val="FFFF00"/>
                </a:solidFill>
              </a:rPr>
              <a:t>s patents too.</a:t>
            </a:r>
          </a:p>
          <a:p>
            <a:pPr eaLnBrk="1" hangingPunct="1">
              <a:spcBef>
                <a:spcPct val="0"/>
              </a:spcBef>
            </a:pPr>
            <a:endParaRPr lang="en-US"/>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1B7F5162-E4A0-4E96-9E2C-58AD98EB81B4}" type="slidenum">
              <a:rPr lang="en-US" sz="1200" smtClean="0"/>
              <a:pPr eaLnBrk="1" hangingPunct="1"/>
              <a:t>7</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solidFill>
                  <a:srgbClr val="FFFF00"/>
                </a:solidFill>
              </a:rPr>
              <a:t>Explain the pain you solve or opportunity you exploit</a:t>
            </a:r>
          </a:p>
          <a:p>
            <a:pPr eaLnBrk="1" hangingPunct="1">
              <a:spcBef>
                <a:spcPct val="0"/>
              </a:spcBef>
            </a:pPr>
            <a:endParaRPr 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B456438E-6058-44EF-A47E-1FB03E474026}" type="slidenum">
              <a:rPr lang="en-US" sz="1200" smtClean="0"/>
              <a:pPr eaLnBrk="1" hangingPunct="1"/>
              <a:t>8</a:t>
            </a:fld>
            <a:endParaRPr lang="en-US" sz="1200"/>
          </a:p>
        </p:txBody>
      </p:sp>
    </p:spTree>
    <p:extLst>
      <p:ext uri="{BB962C8B-B14F-4D97-AF65-F5344CB8AC3E}">
        <p14:creationId xmlns:p14="http://schemas.microsoft.com/office/powerpoint/2010/main" val="302570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This is the place to do a demo. Ten minutes is long enough. Try not to get sucked into a long demo so you can</a:t>
            </a:r>
            <a:r>
              <a:rPr lang="en-US" altLang="en-US"/>
              <a:t>’</a:t>
            </a:r>
            <a:r>
              <a:rPr lang="en-US"/>
              <a:t>t finish your presentation. </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C089EE98-6329-4132-B95E-6FFB293C1446}" type="slidenum">
              <a:rPr lang="en-US" sz="1200" smtClean="0"/>
              <a:pPr eaLnBrk="1" hangingPunct="1"/>
              <a:t>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horizon.png"/>
          <p:cNvPicPr>
            <a:picLocks noChangeAspect="1"/>
          </p:cNvPicPr>
          <p:nvPr/>
        </p:nvPicPr>
        <p:blipFill>
          <a:blip r:embed="rId2">
            <a:extLst>
              <a:ext uri="{28A0092B-C50C-407E-A947-70E740481C1C}">
                <a14:useLocalDpi xmlns:a14="http://schemas.microsoft.com/office/drawing/2010/main" val="0"/>
              </a:ext>
            </a:extLst>
          </a:blip>
          <a:srcRect t="33333"/>
          <a:stretch>
            <a:fillRect/>
          </a:stretch>
        </p:blipFill>
        <p:spPr bwMode="auto">
          <a:xfrm>
            <a:off x="0" y="0"/>
            <a:ext cx="13004800" cy="65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733973" y="5527040"/>
            <a:ext cx="9103360" cy="2492587"/>
          </a:xfrm>
        </p:spPr>
        <p:txBody>
          <a:bodyPr/>
          <a:lstStyle>
            <a:lvl1pPr marL="0" indent="0" algn="ctr">
              <a:buNone/>
              <a:defRPr sz="2400" baseline="0">
                <a:solidFill>
                  <a:schemeClr val="tx2"/>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975360" y="2855664"/>
            <a:ext cx="11054080" cy="2090702"/>
          </a:xfrm>
        </p:spPr>
        <p:txBody>
          <a:bodyPr/>
          <a:lstStyle>
            <a:lvl1pPr algn="ctr">
              <a:defRPr sz="4600"/>
            </a:lvl1pPr>
          </a:lstStyle>
          <a:p>
            <a:r>
              <a:rPr lang="en-US" dirty="0"/>
              <a:t>Click to edit Master title style</a:t>
            </a:r>
          </a:p>
        </p:txBody>
      </p:sp>
      <p:sp>
        <p:nvSpPr>
          <p:cNvPr id="5" name="Date Placeholder 3"/>
          <p:cNvSpPr>
            <a:spLocks noGrp="1"/>
          </p:cNvSpPr>
          <p:nvPr>
            <p:ph type="dt" sz="half" idx="10"/>
          </p:nvPr>
        </p:nvSpPr>
        <p:spPr/>
        <p:txBody>
          <a:bodyPr/>
          <a:lstStyle>
            <a:lvl1pPr>
              <a:defRPr/>
            </a:lvl1pPr>
          </a:lstStyle>
          <a:p>
            <a:pPr>
              <a:defRPr/>
            </a:pPr>
            <a:fld id="{9C21C6DE-AD13-4E6A-8549-7A87E5A9BD07}" type="datetimeFigureOut">
              <a:rPr lang="en-US"/>
              <a:pPr>
                <a:defRPr/>
              </a:pPr>
              <a:t>6/20/2017</a:t>
            </a:fld>
            <a:endParaRPr lang="en-US"/>
          </a:p>
        </p:txBody>
      </p:sp>
      <p:sp>
        <p:nvSpPr>
          <p:cNvPr id="6"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8412A2-02C2-495F-9DF6-EC33B85EE4E7}" type="slidenum">
              <a:rPr lang="en-US"/>
              <a:pPr>
                <a:defRPr/>
              </a:pPr>
              <a:t>‹#›</a:t>
            </a:fld>
            <a:endParaRPr lang="en-US"/>
          </a:p>
        </p:txBody>
      </p:sp>
    </p:spTree>
    <p:extLst>
      <p:ext uri="{BB962C8B-B14F-4D97-AF65-F5344CB8AC3E}">
        <p14:creationId xmlns:p14="http://schemas.microsoft.com/office/powerpoint/2010/main" val="132729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C811971-4F53-4DAE-ACDC-B320FD026920}" type="datetimeFigureOut">
              <a:rPr lang="en-US"/>
              <a:pPr>
                <a:defRPr/>
              </a:pPr>
              <a:t>6/20/2017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27F10C-55EE-4E4E-AF70-A77B108696A4}" type="slidenum">
              <a:rPr lang="en-US"/>
              <a:pPr>
                <a:defRPr/>
              </a:pPr>
              <a:t>‹#›</a:t>
            </a:fld>
            <a:endParaRPr lang="en-US"/>
          </a:p>
        </p:txBody>
      </p:sp>
    </p:spTree>
    <p:extLst>
      <p:ext uri="{BB962C8B-B14F-4D97-AF65-F5344CB8AC3E}">
        <p14:creationId xmlns:p14="http://schemas.microsoft.com/office/powerpoint/2010/main" val="223338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597"/>
            <a:ext cx="2926080" cy="83221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50240" y="390597"/>
            <a:ext cx="8561493" cy="832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F4BDC8F-7152-4B51-8E88-ACFF1713E1A8}" type="datetimeFigureOut">
              <a:rPr lang="en-US"/>
              <a:pPr>
                <a:defRPr/>
              </a:pPr>
              <a:t>6/20/2017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A27189-305B-4ABB-AB09-0A5086790A5B}" type="slidenum">
              <a:rPr lang="en-US"/>
              <a:pPr>
                <a:defRPr/>
              </a:pPr>
              <a:t>‹#›</a:t>
            </a:fld>
            <a:endParaRPr lang="en-US"/>
          </a:p>
        </p:txBody>
      </p:sp>
    </p:spTree>
    <p:extLst>
      <p:ext uri="{BB962C8B-B14F-4D97-AF65-F5344CB8AC3E}">
        <p14:creationId xmlns:p14="http://schemas.microsoft.com/office/powerpoint/2010/main" val="39148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6987" y="390596"/>
            <a:ext cx="11270827" cy="1625600"/>
          </a:xfrm>
        </p:spPr>
        <p:txBody>
          <a:bodyPr/>
          <a:lstStyle/>
          <a:p>
            <a:r>
              <a:rPr lang="en-US" dirty="0"/>
              <a:t>Click to edit Master title style</a:t>
            </a:r>
          </a:p>
        </p:txBody>
      </p:sp>
      <p:sp>
        <p:nvSpPr>
          <p:cNvPr id="8" name="Content Placeholder 7"/>
          <p:cNvSpPr>
            <a:spLocks noGrp="1"/>
          </p:cNvSpPr>
          <p:nvPr>
            <p:ph sz="quarter" idx="13"/>
          </p:nvPr>
        </p:nvSpPr>
        <p:spPr>
          <a:xfrm>
            <a:off x="866987" y="2275840"/>
            <a:ext cx="11270827" cy="5852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pPr>
              <a:defRPr/>
            </a:pPr>
            <a:fld id="{23C4F51F-D518-4F36-89BB-14834C0223CE}" type="datetimeFigureOut">
              <a:rPr lang="en-US"/>
              <a:pPr>
                <a:defRPr/>
              </a:pPr>
              <a:t>6/20/2017</a:t>
            </a:fld>
            <a:endParaRPr lang="en-US"/>
          </a:p>
        </p:txBody>
      </p:sp>
      <p:sp>
        <p:nvSpPr>
          <p:cNvPr id="5" name="Footer Placeholder 4"/>
          <p:cNvSpPr>
            <a:spLocks noGrp="1"/>
          </p:cNvSpPr>
          <p:nvPr>
            <p:ph type="ftr" sz="quarter" idx="15"/>
          </p:nvPr>
        </p:nvSpPr>
        <p:spPr/>
        <p:txBody>
          <a:bodyPr/>
          <a:lstStyle>
            <a:lvl1pPr>
              <a:defRPr>
                <a:solidFill>
                  <a:schemeClr val="tx1"/>
                </a:solidFill>
              </a:defRPr>
            </a:lvl1pPr>
          </a:lstStyle>
          <a:p>
            <a:pPr>
              <a:defRPr/>
            </a:pPr>
            <a:endParaRPr lang="en-US"/>
          </a:p>
        </p:txBody>
      </p:sp>
      <p:sp>
        <p:nvSpPr>
          <p:cNvPr id="6" name="Slide Number Placeholder 5"/>
          <p:cNvSpPr>
            <a:spLocks noGrp="1"/>
          </p:cNvSpPr>
          <p:nvPr>
            <p:ph type="sldNum" sz="quarter" idx="16"/>
          </p:nvPr>
        </p:nvSpPr>
        <p:spPr/>
        <p:txBody>
          <a:bodyPr/>
          <a:lstStyle>
            <a:lvl1pPr>
              <a:defRPr/>
            </a:lvl1pPr>
          </a:lstStyle>
          <a:p>
            <a:pPr>
              <a:defRPr/>
            </a:pPr>
            <a:fld id="{506DB208-23AB-4D38-A57E-5A7B969D06D6}" type="slidenum">
              <a:rPr lang="en-US"/>
              <a:pPr>
                <a:defRPr/>
              </a:pPr>
              <a:t>‹#›</a:t>
            </a:fld>
            <a:endParaRPr lang="en-US"/>
          </a:p>
        </p:txBody>
      </p:sp>
    </p:spTree>
    <p:extLst>
      <p:ext uri="{BB962C8B-B14F-4D97-AF65-F5344CB8AC3E}">
        <p14:creationId xmlns:p14="http://schemas.microsoft.com/office/powerpoint/2010/main" val="201730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987" y="7057814"/>
            <a:ext cx="11214383" cy="1937173"/>
          </a:xfrm>
        </p:spPr>
        <p:txBody>
          <a:bodyPr anchor="t"/>
          <a:lstStyle>
            <a:lvl1pPr algn="l">
              <a:defRPr sz="4600" b="0" i="0" cap="small" baseline="0"/>
            </a:lvl1pPr>
          </a:lstStyle>
          <a:p>
            <a:r>
              <a:rPr lang="en-US" dirty="0"/>
              <a:t>Click to edit Master title style</a:t>
            </a:r>
          </a:p>
        </p:txBody>
      </p:sp>
      <p:sp>
        <p:nvSpPr>
          <p:cNvPr id="3" name="Text Placeholder 2"/>
          <p:cNvSpPr>
            <a:spLocks noGrp="1"/>
          </p:cNvSpPr>
          <p:nvPr>
            <p:ph type="body" idx="1"/>
          </p:nvPr>
        </p:nvSpPr>
        <p:spPr>
          <a:xfrm>
            <a:off x="866987" y="4924215"/>
            <a:ext cx="11214383" cy="2133599"/>
          </a:xfrm>
        </p:spPr>
        <p:txBody>
          <a:bodyPr anchor="b"/>
          <a:lstStyle>
            <a:lvl1pPr marL="0" indent="0">
              <a:buNone/>
              <a:defRPr sz="2400" baseline="0">
                <a:solidFill>
                  <a:schemeClr val="tx2"/>
                </a:solidFill>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3BEA275-BC2A-4BE3-8005-942A86BDCF28}" type="datetimeFigureOut">
              <a:rPr lang="en-US"/>
              <a:pPr>
                <a:defRPr/>
              </a:pPr>
              <a:t>6/20/2017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5DC596-5C64-42CA-9014-EEB91263B89A}" type="slidenum">
              <a:rPr lang="en-US"/>
              <a:pPr>
                <a:defRPr/>
              </a:pPr>
              <a:t>‹#›</a:t>
            </a:fld>
            <a:endParaRPr lang="en-US"/>
          </a:p>
        </p:txBody>
      </p:sp>
    </p:spTree>
    <p:extLst>
      <p:ext uri="{BB962C8B-B14F-4D97-AF65-F5344CB8AC3E}">
        <p14:creationId xmlns:p14="http://schemas.microsoft.com/office/powerpoint/2010/main" val="247876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66987" y="2275840"/>
            <a:ext cx="5310293" cy="585216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827520" y="2275840"/>
            <a:ext cx="5310293" cy="585216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866987" y="390596"/>
            <a:ext cx="11270827" cy="1625600"/>
          </a:xfrm>
        </p:spPr>
        <p:txBody>
          <a:bodyPr/>
          <a:lstStyle/>
          <a:p>
            <a:r>
              <a:rPr lang="en-US"/>
              <a:t>Click to edit Master title style</a:t>
            </a:r>
            <a:endParaRPr lang="en-US" dirty="0"/>
          </a:p>
        </p:txBody>
      </p:sp>
      <p:sp>
        <p:nvSpPr>
          <p:cNvPr id="5" name="Date Placeholder 4"/>
          <p:cNvSpPr>
            <a:spLocks noGrp="1"/>
          </p:cNvSpPr>
          <p:nvPr>
            <p:ph type="dt" sz="half" idx="15"/>
          </p:nvPr>
        </p:nvSpPr>
        <p:spPr/>
        <p:txBody>
          <a:bodyPr/>
          <a:lstStyle>
            <a:lvl1pPr>
              <a:defRPr/>
            </a:lvl1pPr>
          </a:lstStyle>
          <a:p>
            <a:pPr>
              <a:defRPr/>
            </a:pPr>
            <a:fld id="{08295D08-EE28-46B7-B6A0-1879AAE22DB2}" type="datetimeFigureOut">
              <a:rPr lang="en-US"/>
              <a:pPr>
                <a:defRPr/>
              </a:pPr>
              <a:t>6/20/2017</a:t>
            </a:fld>
            <a:endParaRPr lang="en-US"/>
          </a:p>
        </p:txBody>
      </p:sp>
      <p:sp>
        <p:nvSpPr>
          <p:cNvPr id="6" name="Footer Placeholder 5"/>
          <p:cNvSpPr>
            <a:spLocks noGrp="1"/>
          </p:cNvSpPr>
          <p:nvPr>
            <p:ph type="ftr" sz="quarter" idx="16"/>
          </p:nvPr>
        </p:nvSpPr>
        <p:spPr/>
        <p:txBody>
          <a:bodyPr/>
          <a:lstStyle>
            <a:lvl1pPr>
              <a:defRPr>
                <a:solidFill>
                  <a:schemeClr val="tx1"/>
                </a:solidFill>
              </a:defRPr>
            </a:lvl1pPr>
          </a:lstStyle>
          <a:p>
            <a:pPr>
              <a:defRPr/>
            </a:pPr>
            <a:endParaRPr lang="en-US"/>
          </a:p>
        </p:txBody>
      </p:sp>
      <p:sp>
        <p:nvSpPr>
          <p:cNvPr id="7" name="Slide Number Placeholder 6"/>
          <p:cNvSpPr>
            <a:spLocks noGrp="1"/>
          </p:cNvSpPr>
          <p:nvPr>
            <p:ph type="sldNum" sz="quarter" idx="17"/>
          </p:nvPr>
        </p:nvSpPr>
        <p:spPr/>
        <p:txBody>
          <a:bodyPr/>
          <a:lstStyle>
            <a:lvl1pPr>
              <a:defRPr/>
            </a:lvl1pPr>
          </a:lstStyle>
          <a:p>
            <a:pPr>
              <a:defRPr/>
            </a:pPr>
            <a:fld id="{E349DDD8-B8DC-4B36-A8A8-9597FFA007BE}" type="slidenum">
              <a:rPr lang="en-US"/>
              <a:pPr>
                <a:defRPr/>
              </a:pPr>
              <a:t>‹#›</a:t>
            </a:fld>
            <a:endParaRPr lang="en-US"/>
          </a:p>
        </p:txBody>
      </p:sp>
    </p:spTree>
    <p:extLst>
      <p:ext uri="{BB962C8B-B14F-4D97-AF65-F5344CB8AC3E}">
        <p14:creationId xmlns:p14="http://schemas.microsoft.com/office/powerpoint/2010/main" val="329528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827520" y="3142827"/>
            <a:ext cx="5310293" cy="4985173"/>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866987" y="3142827"/>
            <a:ext cx="5310293" cy="4985173"/>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866987" y="390596"/>
            <a:ext cx="11270827" cy="1625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987" y="2275839"/>
            <a:ext cx="5310293" cy="817316"/>
          </a:xfrm>
        </p:spPr>
        <p:txBody>
          <a:bodyPr anchor="b"/>
          <a:lstStyle>
            <a:lvl1pPr marL="0" indent="0">
              <a:buNone/>
              <a:defRPr sz="2400" b="0" i="0" baseline="0">
                <a:solidFill>
                  <a:schemeClr val="tx2"/>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a:t>Click to edit Master text styles</a:t>
            </a:r>
          </a:p>
        </p:txBody>
      </p:sp>
      <p:sp>
        <p:nvSpPr>
          <p:cNvPr id="5" name="Text Placeholder 4"/>
          <p:cNvSpPr>
            <a:spLocks noGrp="1"/>
          </p:cNvSpPr>
          <p:nvPr>
            <p:ph type="body" sz="quarter" idx="3"/>
          </p:nvPr>
        </p:nvSpPr>
        <p:spPr>
          <a:xfrm>
            <a:off x="6827520" y="2275839"/>
            <a:ext cx="5310293" cy="817316"/>
          </a:xfrm>
        </p:spPr>
        <p:txBody>
          <a:bodyPr anchor="b"/>
          <a:lstStyle>
            <a:lvl1pPr marL="0" indent="0">
              <a:buNone/>
              <a:defRPr sz="2400" b="0" i="0" baseline="0">
                <a:solidFill>
                  <a:schemeClr val="tx2"/>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a:t>Click to edit Master text styles</a:t>
            </a:r>
          </a:p>
        </p:txBody>
      </p:sp>
      <p:sp>
        <p:nvSpPr>
          <p:cNvPr id="7" name="Date Placeholder 6"/>
          <p:cNvSpPr>
            <a:spLocks noGrp="1"/>
          </p:cNvSpPr>
          <p:nvPr>
            <p:ph type="dt" sz="half" idx="15"/>
          </p:nvPr>
        </p:nvSpPr>
        <p:spPr/>
        <p:txBody>
          <a:bodyPr/>
          <a:lstStyle>
            <a:lvl1pPr>
              <a:defRPr/>
            </a:lvl1pPr>
          </a:lstStyle>
          <a:p>
            <a:pPr>
              <a:defRPr/>
            </a:pPr>
            <a:fld id="{DFB5FBC4-DE10-4886-BFC9-265FB010F9C1}" type="datetimeFigureOut">
              <a:rPr lang="en-US"/>
              <a:pPr>
                <a:defRPr/>
              </a:pPr>
              <a:t>6/20/2017</a:t>
            </a:fld>
            <a:endParaRPr lang="en-US"/>
          </a:p>
        </p:txBody>
      </p:sp>
      <p:sp>
        <p:nvSpPr>
          <p:cNvPr id="8" name="Footer Placeholder 7"/>
          <p:cNvSpPr>
            <a:spLocks noGrp="1"/>
          </p:cNvSpPr>
          <p:nvPr>
            <p:ph type="ftr" sz="quarter" idx="16"/>
          </p:nvPr>
        </p:nvSpPr>
        <p:spPr/>
        <p:txBody>
          <a:bodyPr/>
          <a:lstStyle>
            <a:lvl1pPr>
              <a:defRPr>
                <a:solidFill>
                  <a:schemeClr val="tx1"/>
                </a:solidFill>
              </a:defRPr>
            </a:lvl1pPr>
          </a:lstStyle>
          <a:p>
            <a:pPr>
              <a:defRPr/>
            </a:pPr>
            <a:endParaRPr lang="en-US"/>
          </a:p>
        </p:txBody>
      </p:sp>
      <p:sp>
        <p:nvSpPr>
          <p:cNvPr id="9" name="Slide Number Placeholder 8"/>
          <p:cNvSpPr>
            <a:spLocks noGrp="1"/>
          </p:cNvSpPr>
          <p:nvPr>
            <p:ph type="sldNum" sz="quarter" idx="17"/>
          </p:nvPr>
        </p:nvSpPr>
        <p:spPr/>
        <p:txBody>
          <a:bodyPr/>
          <a:lstStyle>
            <a:lvl1pPr>
              <a:defRPr/>
            </a:lvl1pPr>
          </a:lstStyle>
          <a:p>
            <a:pPr>
              <a:defRPr/>
            </a:pPr>
            <a:fld id="{C75DA296-A456-4E38-BA25-781B4720BDDF}" type="slidenum">
              <a:rPr lang="en-US"/>
              <a:pPr>
                <a:defRPr/>
              </a:pPr>
              <a:t>‹#›</a:t>
            </a:fld>
            <a:endParaRPr lang="en-US"/>
          </a:p>
        </p:txBody>
      </p:sp>
    </p:spTree>
    <p:extLst>
      <p:ext uri="{BB962C8B-B14F-4D97-AF65-F5344CB8AC3E}">
        <p14:creationId xmlns:p14="http://schemas.microsoft.com/office/powerpoint/2010/main" val="317278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66987" y="390596"/>
            <a:ext cx="11270827" cy="1625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fld id="{8F83F0CD-D813-4A4C-AF6A-EB47F341DEF1}" type="datetimeFigureOut">
              <a:rPr lang="en-US"/>
              <a:pPr>
                <a:defRPr/>
              </a:pPr>
              <a:t>6/20/2017</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406681A1-95CE-4284-BC2D-11C51C1F04A4}" type="slidenum">
              <a:rPr lang="en-US"/>
              <a:pPr>
                <a:defRPr/>
              </a:pPr>
              <a:t>‹#›</a:t>
            </a:fld>
            <a:endParaRPr lang="en-US"/>
          </a:p>
        </p:txBody>
      </p:sp>
    </p:spTree>
    <p:extLst>
      <p:ext uri="{BB962C8B-B14F-4D97-AF65-F5344CB8AC3E}">
        <p14:creationId xmlns:p14="http://schemas.microsoft.com/office/powerpoint/2010/main" val="373059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94DBBFB-D8DC-4579-B6FB-6E7CC8113605}" type="datetimeFigureOut">
              <a:rPr lang="en-US"/>
              <a:pPr>
                <a:defRPr/>
              </a:pPr>
              <a:t>6/20/2017</a:t>
            </a:fld>
            <a:endParaRPr lang="en-US"/>
          </a:p>
        </p:txBody>
      </p:sp>
      <p:sp>
        <p:nvSpPr>
          <p:cNvPr id="3" name="Footer Placeholder 2"/>
          <p:cNvSpPr>
            <a:spLocks noGrp="1"/>
          </p:cNvSpPr>
          <p:nvPr>
            <p:ph type="ftr" sz="quarter" idx="11"/>
          </p:nvPr>
        </p:nvSpPr>
        <p:spPr/>
        <p:txBody>
          <a:bodyPr/>
          <a:lstStyle>
            <a:lvl1pPr>
              <a:defRPr>
                <a:solidFill>
                  <a:schemeClr val="tx1"/>
                </a:solidFill>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07F78CC3-4A28-4B7B-A39D-A31B0DE94F7F}" type="slidenum">
              <a:rPr lang="en-US"/>
              <a:pPr>
                <a:defRPr/>
              </a:pPr>
              <a:t>‹#›</a:t>
            </a:fld>
            <a:endParaRPr lang="en-US"/>
          </a:p>
        </p:txBody>
      </p:sp>
    </p:spTree>
    <p:extLst>
      <p:ext uri="{BB962C8B-B14F-4D97-AF65-F5344CB8AC3E}">
        <p14:creationId xmlns:p14="http://schemas.microsoft.com/office/powerpoint/2010/main" val="150885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635414" y="2059093"/>
            <a:ext cx="6610773" cy="60689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871322" y="2059093"/>
            <a:ext cx="4226560" cy="1560576"/>
          </a:xfrm>
        </p:spPr>
        <p:txBody>
          <a:bodyPr/>
          <a:lstStyle>
            <a:lvl1pPr algn="l">
              <a:defRPr sz="26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71322" y="3623668"/>
            <a:ext cx="4226560" cy="4504333"/>
          </a:xfrm>
        </p:spPr>
        <p:txBody>
          <a:bodyPr tIns="13005"/>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a:t>Click to edit Master text styles</a:t>
            </a:r>
          </a:p>
        </p:txBody>
      </p:sp>
      <p:sp>
        <p:nvSpPr>
          <p:cNvPr id="5" name="Date Placeholder 4"/>
          <p:cNvSpPr>
            <a:spLocks noGrp="1"/>
          </p:cNvSpPr>
          <p:nvPr>
            <p:ph type="dt" sz="half" idx="14"/>
          </p:nvPr>
        </p:nvSpPr>
        <p:spPr/>
        <p:txBody>
          <a:bodyPr/>
          <a:lstStyle>
            <a:lvl1pPr>
              <a:defRPr/>
            </a:lvl1pPr>
          </a:lstStyle>
          <a:p>
            <a:pPr>
              <a:defRPr/>
            </a:pPr>
            <a:fld id="{16ECC476-1AED-4CCF-8A74-6924204003C1}" type="datetimeFigureOut">
              <a:rPr lang="en-US"/>
              <a:pPr>
                <a:defRPr/>
              </a:pPr>
              <a:t>6/20/2017</a:t>
            </a:fld>
            <a:endParaRPr lang="en-US"/>
          </a:p>
        </p:txBody>
      </p:sp>
      <p:sp>
        <p:nvSpPr>
          <p:cNvPr id="6" name="Footer Placeholder 5"/>
          <p:cNvSpPr>
            <a:spLocks noGrp="1"/>
          </p:cNvSpPr>
          <p:nvPr>
            <p:ph type="ftr" sz="quarter" idx="15"/>
          </p:nvPr>
        </p:nvSpPr>
        <p:spPr/>
        <p:txBody>
          <a:bodyPr/>
          <a:lstStyle>
            <a:lvl1pPr>
              <a:defRPr>
                <a:solidFill>
                  <a:schemeClr val="tx1"/>
                </a:solidFill>
              </a:defRPr>
            </a:lvl1pPr>
          </a:lstStyle>
          <a:p>
            <a:pPr>
              <a:defRPr/>
            </a:pPr>
            <a:endParaRPr lang="en-US"/>
          </a:p>
        </p:txBody>
      </p:sp>
      <p:sp>
        <p:nvSpPr>
          <p:cNvPr id="7" name="Slide Number Placeholder 6"/>
          <p:cNvSpPr>
            <a:spLocks noGrp="1"/>
          </p:cNvSpPr>
          <p:nvPr>
            <p:ph type="sldNum" sz="quarter" idx="16"/>
          </p:nvPr>
        </p:nvSpPr>
        <p:spPr/>
        <p:txBody>
          <a:bodyPr/>
          <a:lstStyle>
            <a:lvl1pPr>
              <a:defRPr/>
            </a:lvl1pPr>
          </a:lstStyle>
          <a:p>
            <a:pPr>
              <a:defRPr/>
            </a:pPr>
            <a:fld id="{F68D1706-5633-4ECC-81B3-0B625F25B4F0}" type="slidenum">
              <a:rPr lang="en-US"/>
              <a:pPr>
                <a:defRPr/>
              </a:pPr>
              <a:t>‹#›</a:t>
            </a:fld>
            <a:endParaRPr lang="en-US"/>
          </a:p>
        </p:txBody>
      </p:sp>
    </p:spTree>
    <p:extLst>
      <p:ext uri="{BB962C8B-B14F-4D97-AF65-F5344CB8AC3E}">
        <p14:creationId xmlns:p14="http://schemas.microsoft.com/office/powerpoint/2010/main" val="247869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7" descr="horiz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048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66987" y="2059093"/>
            <a:ext cx="4226560" cy="1560576"/>
          </a:xfrm>
        </p:spPr>
        <p:txBody>
          <a:bodyPr/>
          <a:lstStyle>
            <a:lvl1pPr algn="l">
              <a:defRPr sz="26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623778" y="2059093"/>
            <a:ext cx="4863795" cy="4941824"/>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lstStyle>
            <a:lvl1pPr marL="0" indent="0" algn="ctr">
              <a:buNone/>
              <a:defRPr sz="2800" baseline="0">
                <a:solidFill>
                  <a:schemeClr val="tx1">
                    <a:lumMod val="65000"/>
                  </a:schemeClr>
                </a:solidFill>
              </a:defRPr>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987" y="3623667"/>
            <a:ext cx="4226560" cy="3420599"/>
          </a:xfrm>
        </p:spPr>
        <p:txBody>
          <a:bodyPr tIns="13005"/>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fld id="{9C5E0894-EEBC-47CC-AECA-B2A2A8FC126B}" type="datetimeFigureOut">
              <a:rPr lang="en-US"/>
              <a:pPr>
                <a:defRPr/>
              </a:pPr>
              <a:t>6/20/2017</a:t>
            </a:fld>
            <a:endParaRPr lang="en-US"/>
          </a:p>
        </p:txBody>
      </p:sp>
      <p:sp>
        <p:nvSpPr>
          <p:cNvPr id="7"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8C4DAE6E-FCFA-4E11-BA4B-E93C1E107D98}" type="slidenum">
              <a:rPr lang="en-US"/>
              <a:pPr>
                <a:defRPr/>
              </a:pPr>
              <a:t>‹#›</a:t>
            </a:fld>
            <a:endParaRPr lang="en-US"/>
          </a:p>
        </p:txBody>
      </p:sp>
    </p:spTree>
    <p:extLst>
      <p:ext uri="{BB962C8B-B14F-4D97-AF65-F5344CB8AC3E}">
        <p14:creationId xmlns:p14="http://schemas.microsoft.com/office/powerpoint/2010/main" val="182197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6" descr="horizon.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30048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66775" y="390525"/>
            <a:ext cx="11271250" cy="1625600"/>
          </a:xfrm>
          <a:prstGeom prst="rect">
            <a:avLst/>
          </a:prstGeom>
        </p:spPr>
        <p:txBody>
          <a:bodyPr vert="horz" lIns="130046" tIns="65023" rIns="130046" bIns="65023" rtlCol="0" anchor="b" anchorCtr="0">
            <a:noAutofit/>
          </a:bodyPr>
          <a:lstStyle/>
          <a:p>
            <a:r>
              <a:rPr lang="en-US" dirty="0"/>
              <a:t>Click to edit Master title style</a:t>
            </a:r>
          </a:p>
        </p:txBody>
      </p:sp>
      <p:sp>
        <p:nvSpPr>
          <p:cNvPr id="3" name="Text Placeholder 2"/>
          <p:cNvSpPr>
            <a:spLocks noGrp="1"/>
          </p:cNvSpPr>
          <p:nvPr>
            <p:ph type="body" idx="1"/>
          </p:nvPr>
        </p:nvSpPr>
        <p:spPr>
          <a:xfrm>
            <a:off x="866775" y="2276475"/>
            <a:ext cx="11271250" cy="6435725"/>
          </a:xfrm>
          <a:prstGeom prst="rect">
            <a:avLst/>
          </a:prstGeom>
        </p:spPr>
        <p:txBody>
          <a:bodyPr vert="horz" lIns="130046" tIns="65023" rIns="130046" bIns="65023"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128000" y="9040813"/>
            <a:ext cx="2166938" cy="519112"/>
          </a:xfrm>
          <a:prstGeom prst="rect">
            <a:avLst/>
          </a:prstGeom>
        </p:spPr>
        <p:txBody>
          <a:bodyPr vert="horz" lIns="130046" tIns="65023" rIns="130046" bIns="65023" rtlCol="0" anchor="ctr"/>
          <a:lstStyle>
            <a:lvl1pPr algn="r">
              <a:defRPr sz="1400" strike="noStrike" spc="85" baseline="0">
                <a:solidFill>
                  <a:schemeClr val="tx1"/>
                </a:solidFill>
              </a:defRPr>
            </a:lvl1pPr>
          </a:lstStyle>
          <a:p>
            <a:pPr>
              <a:defRPr/>
            </a:pPr>
            <a:fld id="{EF360387-A55A-4187-8533-F31BB4EE8F94}" type="datetimeFigureOut">
              <a:rPr lang="en-US"/>
              <a:pPr>
                <a:defRPr/>
              </a:pPr>
              <a:t>6/20/2017</a:t>
            </a:fld>
            <a:endParaRPr lang="en-US">
              <a:solidFill>
                <a:schemeClr val="tx1">
                  <a:shade val="50000"/>
                </a:schemeClr>
              </a:solidFill>
            </a:endParaRPr>
          </a:p>
        </p:txBody>
      </p:sp>
      <p:sp>
        <p:nvSpPr>
          <p:cNvPr id="5" name="Footer Placeholder 4"/>
          <p:cNvSpPr>
            <a:spLocks noGrp="1"/>
          </p:cNvSpPr>
          <p:nvPr>
            <p:ph type="ftr" sz="quarter" idx="3"/>
          </p:nvPr>
        </p:nvSpPr>
        <p:spPr>
          <a:xfrm>
            <a:off x="866775" y="9040813"/>
            <a:ext cx="4117975" cy="519112"/>
          </a:xfrm>
          <a:prstGeom prst="rect">
            <a:avLst/>
          </a:prstGeom>
        </p:spPr>
        <p:txBody>
          <a:bodyPr vert="horz" lIns="130046" tIns="65023" rIns="130046" bIns="65023" rtlCol="0" anchor="ctr"/>
          <a:lstStyle>
            <a:lvl1pPr algn="l">
              <a:defRPr sz="1400" cap="all" spc="85" baseline="0">
                <a:solidFill>
                  <a:schemeClr val="tx1">
                    <a:shade val="50000"/>
                  </a:schemeClr>
                </a:solidFill>
              </a:defRPr>
            </a:lvl1pPr>
          </a:lstStyle>
          <a:p>
            <a:pPr>
              <a:defRPr/>
            </a:pPr>
            <a:endParaRPr lang="en-US"/>
          </a:p>
        </p:txBody>
      </p:sp>
      <p:sp>
        <p:nvSpPr>
          <p:cNvPr id="6" name="Slide Number Placeholder 5"/>
          <p:cNvSpPr>
            <a:spLocks noGrp="1"/>
          </p:cNvSpPr>
          <p:nvPr>
            <p:ph type="sldNum" sz="quarter" idx="4"/>
          </p:nvPr>
        </p:nvSpPr>
        <p:spPr>
          <a:xfrm>
            <a:off x="10728325" y="9040813"/>
            <a:ext cx="1409700" cy="519112"/>
          </a:xfrm>
          <a:prstGeom prst="rect">
            <a:avLst/>
          </a:prstGeom>
        </p:spPr>
        <p:txBody>
          <a:bodyPr vert="horz" lIns="130046" tIns="65023" rIns="130046" bIns="65023" rtlCol="0" anchor="ctr"/>
          <a:lstStyle>
            <a:lvl1pPr algn="r">
              <a:defRPr sz="1600" baseline="0">
                <a:solidFill>
                  <a:schemeClr val="tx1"/>
                </a:solidFill>
              </a:defRPr>
            </a:lvl1pPr>
          </a:lstStyle>
          <a:p>
            <a:pPr>
              <a:defRPr/>
            </a:pPr>
            <a:fld id="{8B5C5213-4C44-4DD2-B386-824E1A4EB617}" type="slidenum">
              <a:rPr lang="en-US"/>
              <a:pPr>
                <a:defRPr/>
              </a:pPr>
              <a:t>‹#›</a:t>
            </a:fld>
            <a:endParaRPr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1300163" rtl="0" eaLnBrk="0" fontAlgn="base" hangingPunct="0">
        <a:spcBef>
          <a:spcPct val="0"/>
        </a:spcBef>
        <a:spcAft>
          <a:spcPct val="0"/>
        </a:spcAft>
        <a:defRPr sz="4300" kern="1200" cap="small" spc="71">
          <a:solidFill>
            <a:schemeClr val="tx1"/>
          </a:solidFill>
          <a:latin typeface="+mj-lt"/>
          <a:ea typeface="+mj-ea"/>
          <a:cs typeface="+mj-cs"/>
        </a:defRPr>
      </a:lvl1pPr>
      <a:lvl2pPr algn="l" defTabSz="1300163" rtl="0" eaLnBrk="0" fontAlgn="base" hangingPunct="0">
        <a:spcBef>
          <a:spcPct val="0"/>
        </a:spcBef>
        <a:spcAft>
          <a:spcPct val="0"/>
        </a:spcAft>
        <a:defRPr sz="4300">
          <a:solidFill>
            <a:schemeClr val="tx1"/>
          </a:solidFill>
          <a:latin typeface="Arial" pitchFamily="34" charset="0"/>
        </a:defRPr>
      </a:lvl2pPr>
      <a:lvl3pPr algn="l" defTabSz="1300163" rtl="0" eaLnBrk="0" fontAlgn="base" hangingPunct="0">
        <a:spcBef>
          <a:spcPct val="0"/>
        </a:spcBef>
        <a:spcAft>
          <a:spcPct val="0"/>
        </a:spcAft>
        <a:defRPr sz="4300">
          <a:solidFill>
            <a:schemeClr val="tx1"/>
          </a:solidFill>
          <a:latin typeface="Arial" pitchFamily="34" charset="0"/>
        </a:defRPr>
      </a:lvl3pPr>
      <a:lvl4pPr algn="l" defTabSz="1300163" rtl="0" eaLnBrk="0" fontAlgn="base" hangingPunct="0">
        <a:spcBef>
          <a:spcPct val="0"/>
        </a:spcBef>
        <a:spcAft>
          <a:spcPct val="0"/>
        </a:spcAft>
        <a:defRPr sz="4300">
          <a:solidFill>
            <a:schemeClr val="tx1"/>
          </a:solidFill>
          <a:latin typeface="Arial" pitchFamily="34" charset="0"/>
        </a:defRPr>
      </a:lvl4pPr>
      <a:lvl5pPr algn="l" defTabSz="1300163" rtl="0" eaLnBrk="0" fontAlgn="base" hangingPunct="0">
        <a:spcBef>
          <a:spcPct val="0"/>
        </a:spcBef>
        <a:spcAft>
          <a:spcPct val="0"/>
        </a:spcAft>
        <a:defRPr sz="4300">
          <a:solidFill>
            <a:schemeClr val="tx1"/>
          </a:solidFill>
          <a:latin typeface="Arial"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87363" indent="-48736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1pPr>
      <a:lvl2pPr marL="1055688" indent="-40481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2pPr>
      <a:lvl3pPr marL="162401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3pPr>
      <a:lvl4pPr marL="2274888"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4pPr>
      <a:lvl5pPr marL="292576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5pPr>
      <a:lvl6pPr marL="357626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6pPr>
      <a:lvl7pPr marL="422649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7pPr>
      <a:lvl8pPr marL="487672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8pPr>
      <a:lvl9pPr marL="552695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83380">
              <a:srgbClr val="000000"/>
            </a:gs>
            <a:gs pos="18104">
              <a:srgbClr val="171717"/>
            </a:gs>
            <a:gs pos="72975">
              <a:srgbClr val="000000"/>
            </a:gs>
            <a:gs pos="52252">
              <a:srgbClr val="000000"/>
            </a:gs>
            <a:gs pos="0">
              <a:schemeClr val="bg1">
                <a:tint val="96000"/>
                <a:shade val="100000"/>
                <a:alpha val="100000"/>
                <a:satMod val="140000"/>
              </a:schemeClr>
            </a:gs>
            <a:gs pos="31000">
              <a:schemeClr val="bg1">
                <a:tint val="100000"/>
                <a:shade val="90000"/>
                <a:alpha val="100000"/>
              </a:schemeClr>
            </a:gs>
            <a:gs pos="100000">
              <a:schemeClr val="bg1">
                <a:tint val="100000"/>
                <a:shade val="80000"/>
                <a:alpha val="100000"/>
              </a:schemeClr>
            </a:gs>
          </a:gsLst>
          <a:lin ang="5400000" scaled="0"/>
        </a:grad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3550" y="5527675"/>
            <a:ext cx="9104313" cy="3387725"/>
          </a:xfrm>
        </p:spPr>
        <p:txBody>
          <a:bodyPr>
            <a:normAutofit/>
          </a:bodyPr>
          <a:lstStyle/>
          <a:p>
            <a:pPr algn="l" defTabSz="1300460" eaLnBrk="1" fontAlgn="auto" hangingPunct="1">
              <a:spcAft>
                <a:spcPts val="853"/>
              </a:spcAft>
              <a:defRPr/>
            </a:pPr>
            <a:r>
              <a:rPr lang="en-US" sz="2900" dirty="0">
                <a:solidFill>
                  <a:schemeClr val="tx1"/>
                </a:solidFill>
                <a:ea typeface="MS PGothic" pitchFamily="34" charset="-128"/>
              </a:rPr>
              <a:t>Hristo Vasilev</a:t>
            </a:r>
          </a:p>
          <a:p>
            <a:pPr algn="l" defTabSz="1300460" eaLnBrk="1" fontAlgn="auto" hangingPunct="1">
              <a:spcAft>
                <a:spcPts val="853"/>
              </a:spcAft>
              <a:defRPr/>
            </a:pPr>
            <a:endParaRPr lang="en-US" sz="2900" dirty="0">
              <a:solidFill>
                <a:schemeClr val="tx1"/>
              </a:solidFill>
              <a:ea typeface="MS PGothic" pitchFamily="34" charset="-128"/>
            </a:endParaRPr>
          </a:p>
          <a:p>
            <a:pPr defTabSz="1300460" eaLnBrk="1" fontAlgn="auto" hangingPunct="1">
              <a:spcAft>
                <a:spcPts val="853"/>
              </a:spcAft>
              <a:defRPr/>
            </a:pPr>
            <a:endParaRPr lang="en-US" dirty="0"/>
          </a:p>
        </p:txBody>
      </p:sp>
      <p:sp>
        <p:nvSpPr>
          <p:cNvPr id="15361" name="Rectangle 1"/>
          <p:cNvSpPr>
            <a:spLocks noGrp="1" noChangeArrowheads="1"/>
          </p:cNvSpPr>
          <p:nvPr>
            <p:ph type="ctrTitle"/>
          </p:nvPr>
        </p:nvSpPr>
        <p:spPr>
          <a:xfrm>
            <a:off x="974725" y="2855913"/>
            <a:ext cx="11055350" cy="2090737"/>
          </a:xfrm>
        </p:spPr>
        <p:txBody>
          <a:bodyPr/>
          <a:lstStyle/>
          <a:p>
            <a:pPr algn="l" defTabSz="1300460" eaLnBrk="1" fontAlgn="auto" hangingPunct="1">
              <a:spcAft>
                <a:spcPts val="0"/>
              </a:spcAft>
              <a:defRPr/>
            </a:pPr>
            <a:r>
              <a:rPr lang="en-US" sz="6600" dirty="0" err="1">
                <a:cs typeface="Andale Mono"/>
              </a:rPr>
              <a:t>DodoFlight</a:t>
            </a:r>
            <a:endParaRPr lang="en-US" sz="6600" dirty="0">
              <a:cs typeface="Andale Mono"/>
            </a:endParaRPr>
          </a:p>
        </p:txBody>
      </p:sp>
      <p:sp>
        <p:nvSpPr>
          <p:cNvPr id="13316" name="Rectangle 2"/>
          <p:cNvSpPr>
            <a:spLocks/>
          </p:cNvSpPr>
          <p:nvPr/>
        </p:nvSpPr>
        <p:spPr bwMode="auto">
          <a:xfrm>
            <a:off x="2540000" y="4191000"/>
            <a:ext cx="89916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endParaRPr lang="en-US" sz="2800">
              <a:solidFill>
                <a:schemeClr val="tx1"/>
              </a:solidFill>
              <a:latin typeface="Arial" pitchFamily="34" charset="0"/>
              <a:ea typeface="MS PGothic" pitchFamily="34" charset="-128"/>
            </a:endParaRPr>
          </a:p>
        </p:txBody>
      </p:sp>
      <p:pic>
        <p:nvPicPr>
          <p:cNvPr id="4" name="Picture 3"/>
          <p:cNvPicPr>
            <a:picLocks noChangeAspect="1"/>
          </p:cNvPicPr>
          <p:nvPr/>
        </p:nvPicPr>
        <p:blipFill>
          <a:blip r:embed="rId3"/>
          <a:stretch>
            <a:fillRect/>
          </a:stretch>
        </p:blipFill>
        <p:spPr>
          <a:xfrm>
            <a:off x="10236200" y="7119143"/>
            <a:ext cx="2174418" cy="2224087"/>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863600" y="3276600"/>
            <a:ext cx="11201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algn="l" eaLnBrk="1" hangingPunct="1">
              <a:buFont typeface="Arial" pitchFamily="34" charset="0"/>
              <a:buChar char="•"/>
            </a:pPr>
            <a:r>
              <a:rPr lang="en-US" sz="3200">
                <a:solidFill>
                  <a:schemeClr val="bg1"/>
                </a:solidFill>
                <a:latin typeface="Arial" pitchFamily="34" charset="0"/>
                <a:cs typeface="Arial" pitchFamily="34" charset="0"/>
              </a:rPr>
              <a:t>(Pricing)</a:t>
            </a:r>
          </a:p>
          <a:p>
            <a:pPr algn="l" eaLnBrk="1" hangingPunct="1">
              <a:buFont typeface="Arial" pitchFamily="34" charset="0"/>
              <a:buChar char="•"/>
            </a:pPr>
            <a:r>
              <a:rPr lang="en-US" sz="3200">
                <a:solidFill>
                  <a:schemeClr val="bg1"/>
                </a:solidFill>
                <a:latin typeface="Arial" pitchFamily="34" charset="0"/>
                <a:cs typeface="Arial" pitchFamily="34" charset="0"/>
              </a:rPr>
              <a:t>(Value of each customer)</a:t>
            </a:r>
          </a:p>
          <a:p>
            <a:pPr algn="l" eaLnBrk="1" hangingPunct="1">
              <a:buFont typeface="Arial" pitchFamily="34" charset="0"/>
              <a:buChar char="•"/>
            </a:pPr>
            <a:r>
              <a:rPr lang="en-US" sz="3200">
                <a:solidFill>
                  <a:schemeClr val="bg1"/>
                </a:solidFill>
                <a:latin typeface="Arial" pitchFamily="34" charset="0"/>
                <a:cs typeface="Arial" pitchFamily="34" charset="0"/>
              </a:rPr>
              <a:t>(Customer acquisition cost)</a:t>
            </a:r>
          </a:p>
        </p:txBody>
      </p:sp>
      <p:sp>
        <p:nvSpPr>
          <p:cNvPr id="2" name="Title 1"/>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sz="4800" dirty="0"/>
              <a:t>Business Model</a:t>
            </a:r>
          </a:p>
        </p:txBody>
      </p:sp>
      <p:sp>
        <p:nvSpPr>
          <p:cNvPr id="6" name="Content Placeholder 5"/>
          <p:cNvSpPr txBox="1">
            <a:spLocks/>
          </p:cNvSpPr>
          <p:nvPr/>
        </p:nvSpPr>
        <p:spPr>
          <a:xfrm>
            <a:off x="1244600" y="2438400"/>
            <a:ext cx="10820399" cy="6477000"/>
          </a:xfrm>
          <a:prstGeom prst="rect">
            <a:avLst/>
          </a:prstGeom>
        </p:spPr>
        <p:txBody>
          <a:bodyPr vert="horz" lIns="130046" tIns="65023" rIns="130046" bIns="65023" rtlCol="0">
            <a:normAutofit/>
          </a:bodyPr>
          <a:lstStyle>
            <a:lvl1pPr marL="487363" indent="-48736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1pPr>
            <a:lvl2pPr marL="1055688" indent="-40481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2pPr>
            <a:lvl3pPr marL="162401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3pPr>
            <a:lvl4pPr marL="2274888"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4pPr>
            <a:lvl5pPr marL="292576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5pPr>
            <a:lvl6pPr marL="357626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6pPr>
            <a:lvl7pPr marL="422649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7pPr>
            <a:lvl8pPr marL="487672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8pPr>
            <a:lvl9pPr marL="552695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9pPr>
          </a:lstStyle>
          <a:p>
            <a:pPr marL="0" indent="0" defTabSz="1300460" eaLnBrk="1" fontAlgn="auto" hangingPunct="1">
              <a:spcAft>
                <a:spcPts val="853"/>
              </a:spcAft>
              <a:buNone/>
              <a:defRPr/>
            </a:pPr>
            <a:r>
              <a:rPr lang="en-US" sz="4600" dirty="0">
                <a:cs typeface="Arial" pitchFamily="34" charset="0"/>
              </a:rPr>
              <a:t>Agency – an intermediary connecting a traveler with an airline</a:t>
            </a:r>
          </a:p>
          <a:p>
            <a:pPr marL="0" indent="0" defTabSz="1300460" eaLnBrk="1" fontAlgn="auto" hangingPunct="1">
              <a:spcAft>
                <a:spcPts val="853"/>
              </a:spcAft>
              <a:buNone/>
              <a:defRPr/>
            </a:pPr>
            <a:endParaRPr lang="en-US" sz="4600" dirty="0">
              <a:cs typeface="Arial" pitchFamily="34" charset="0"/>
            </a:endParaRPr>
          </a:p>
          <a:p>
            <a:pPr defTabSz="1300460" eaLnBrk="1" fontAlgn="auto" hangingPunct="1">
              <a:spcAft>
                <a:spcPts val="853"/>
              </a:spcAft>
              <a:defRPr/>
            </a:pPr>
            <a:r>
              <a:rPr lang="en-US" sz="4600" dirty="0">
                <a:cs typeface="Arial" pitchFamily="34" charset="0"/>
              </a:rPr>
              <a:t>1.9% of booking value</a:t>
            </a:r>
          </a:p>
          <a:p>
            <a:pPr defTabSz="1300460" eaLnBrk="1" fontAlgn="auto" hangingPunct="1">
              <a:spcAft>
                <a:spcPts val="853"/>
              </a:spcAft>
              <a:defRPr/>
            </a:pPr>
            <a:r>
              <a:rPr lang="en-US" sz="4600" dirty="0">
                <a:cs typeface="Arial" pitchFamily="34" charset="0"/>
              </a:rPr>
              <a:t>Subscription fee for airlines</a:t>
            </a:r>
          </a:p>
          <a:p>
            <a:pPr marL="487672" indent="-487672" defTabSz="1300460" eaLnBrk="1" fontAlgn="auto" hangingPunct="1">
              <a:spcAft>
                <a:spcPts val="853"/>
              </a:spcAft>
              <a:defRPr/>
            </a:pPr>
            <a:r>
              <a:rPr lang="en-US" sz="4600" dirty="0">
                <a:cs typeface="Arial" pitchFamily="34" charset="0"/>
              </a:rPr>
              <a:t>No cost of goods sold</a:t>
            </a:r>
          </a:p>
          <a:p>
            <a:pPr marL="487672" indent="-487672" defTabSz="1300460" eaLnBrk="1" fontAlgn="auto" hangingPunct="1">
              <a:spcAft>
                <a:spcPts val="853"/>
              </a:spcAft>
              <a:defRPr/>
            </a:pPr>
            <a:endParaRPr lang="en-US" sz="4600" dirty="0">
              <a:cs typeface="Arial"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sz="4800" dirty="0"/>
              <a:t>Thank you</a:t>
            </a:r>
          </a:p>
        </p:txBody>
      </p:sp>
      <p:sp>
        <p:nvSpPr>
          <p:cNvPr id="7" name="Content Placeholder 5"/>
          <p:cNvSpPr txBox="1">
            <a:spLocks/>
          </p:cNvSpPr>
          <p:nvPr/>
        </p:nvSpPr>
        <p:spPr>
          <a:xfrm>
            <a:off x="1244600" y="2438400"/>
            <a:ext cx="10820399" cy="6477000"/>
          </a:xfrm>
          <a:prstGeom prst="rect">
            <a:avLst/>
          </a:prstGeom>
        </p:spPr>
        <p:txBody>
          <a:bodyPr vert="horz" lIns="130046" tIns="65023" rIns="130046" bIns="65023" rtlCol="0">
            <a:normAutofit/>
          </a:bodyPr>
          <a:lstStyle>
            <a:lvl1pPr marL="487363" indent="-48736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1pPr>
            <a:lvl2pPr marL="1055688" indent="-40481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2pPr>
            <a:lvl3pPr marL="162401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3pPr>
            <a:lvl4pPr marL="2274888"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4pPr>
            <a:lvl5pPr marL="292576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5pPr>
            <a:lvl6pPr marL="357626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6pPr>
            <a:lvl7pPr marL="422649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7pPr>
            <a:lvl8pPr marL="487672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8pPr>
            <a:lvl9pPr marL="552695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9pPr>
          </a:lstStyle>
          <a:p>
            <a:pPr marL="487672" indent="-487672" defTabSz="1300460" eaLnBrk="1" fontAlgn="auto" hangingPunct="1">
              <a:spcAft>
                <a:spcPts val="853"/>
              </a:spcAft>
              <a:defRPr/>
            </a:pPr>
            <a:endParaRPr lang="en-US" sz="4600" dirty="0">
              <a:cs typeface="Arial" pitchFamily="34" charset="0"/>
            </a:endParaRPr>
          </a:p>
          <a:p>
            <a:pPr marL="487672" indent="-487672" defTabSz="1300460" eaLnBrk="1" fontAlgn="auto" hangingPunct="1">
              <a:spcAft>
                <a:spcPts val="853"/>
              </a:spcAft>
              <a:defRPr/>
            </a:pPr>
            <a:r>
              <a:rPr lang="en-US" sz="4600" dirty="0">
                <a:cs typeface="Arial" pitchFamily="34" charset="0"/>
              </a:rPr>
              <a:t>BLUE 1647</a:t>
            </a:r>
          </a:p>
          <a:p>
            <a:pPr marL="487672" indent="-487672" defTabSz="1300460" eaLnBrk="1" fontAlgn="auto" hangingPunct="1">
              <a:spcAft>
                <a:spcPts val="853"/>
              </a:spcAft>
              <a:defRPr/>
            </a:pPr>
            <a:r>
              <a:rPr lang="en-US" sz="4600" dirty="0">
                <a:cs typeface="Arial" pitchFamily="34" charset="0"/>
              </a:rPr>
              <a:t>Kara</a:t>
            </a:r>
          </a:p>
          <a:p>
            <a:pPr marL="487672" indent="-487672" defTabSz="1300460" eaLnBrk="1" fontAlgn="auto" hangingPunct="1">
              <a:spcAft>
                <a:spcPts val="853"/>
              </a:spcAft>
              <a:defRPr/>
            </a:pPr>
            <a:r>
              <a:rPr lang="en-US" sz="4600" dirty="0" err="1">
                <a:cs typeface="Arial" pitchFamily="34" charset="0"/>
              </a:rPr>
              <a:t>Jerliyah</a:t>
            </a:r>
            <a:endParaRPr lang="en-US" sz="4600" dirty="0">
              <a:cs typeface="Arial" pitchFamily="34" charset="0"/>
            </a:endParaRPr>
          </a:p>
          <a:p>
            <a:pPr marL="487672" indent="-487672" defTabSz="1300460" eaLnBrk="1" fontAlgn="auto" hangingPunct="1">
              <a:spcAft>
                <a:spcPts val="853"/>
              </a:spcAft>
              <a:defRPr/>
            </a:pPr>
            <a:r>
              <a:rPr lang="en-US" sz="4600" dirty="0">
                <a:cs typeface="Arial" pitchFamily="34" charset="0"/>
              </a:rPr>
              <a:t>Asha</a:t>
            </a:r>
          </a:p>
          <a:p>
            <a:pPr marL="487672" indent="-487672" defTabSz="1300460" eaLnBrk="1" fontAlgn="auto" hangingPunct="1">
              <a:spcAft>
                <a:spcPts val="853"/>
              </a:spcAft>
              <a:defRPr/>
            </a:pPr>
            <a:r>
              <a:rPr lang="en-US" sz="4600" dirty="0">
                <a:cs typeface="Arial" pitchFamily="34" charset="0"/>
              </a:rPr>
              <a:t>Oscar</a:t>
            </a:r>
          </a:p>
          <a:p>
            <a:pPr marL="0" indent="0" defTabSz="1300460" eaLnBrk="1" fontAlgn="auto" hangingPunct="1">
              <a:spcAft>
                <a:spcPts val="853"/>
              </a:spcAft>
              <a:buNone/>
              <a:defRPr/>
            </a:pPr>
            <a:endParaRPr lang="en-US" sz="4600" dirty="0">
              <a:cs typeface="Arial" pitchFamily="34" charset="0"/>
            </a:endParaRPr>
          </a:p>
        </p:txBody>
      </p:sp>
    </p:spTree>
    <p:extLst>
      <p:ext uri="{BB962C8B-B14F-4D97-AF65-F5344CB8AC3E}">
        <p14:creationId xmlns:p14="http://schemas.microsoft.com/office/powerpoint/2010/main" val="181173168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sz="4800" dirty="0"/>
              <a:t>Thank you</a:t>
            </a:r>
          </a:p>
        </p:txBody>
      </p:sp>
      <p:pic>
        <p:nvPicPr>
          <p:cNvPr id="3" name="Picture 2"/>
          <p:cNvPicPr>
            <a:picLocks noChangeAspect="1"/>
          </p:cNvPicPr>
          <p:nvPr/>
        </p:nvPicPr>
        <p:blipFill>
          <a:blip r:embed="rId3"/>
          <a:stretch>
            <a:fillRect/>
          </a:stretch>
        </p:blipFill>
        <p:spPr>
          <a:xfrm>
            <a:off x="4368800" y="2667000"/>
            <a:ext cx="4114800" cy="4765876"/>
          </a:xfrm>
          <a:prstGeom prst="rect">
            <a:avLst/>
          </a:prstGeom>
        </p:spPr>
      </p:pic>
    </p:spTree>
    <p:extLst>
      <p:ext uri="{BB962C8B-B14F-4D97-AF65-F5344CB8AC3E}">
        <p14:creationId xmlns:p14="http://schemas.microsoft.com/office/powerpoint/2010/main" val="167440616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noChangeArrowheads="1"/>
          </p:cNvSpPr>
          <p:nvPr/>
        </p:nvSpPr>
        <p:spPr bwMode="auto">
          <a:xfrm>
            <a:off x="-8661400" y="1905000"/>
            <a:ext cx="54356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lIns="50800" tIns="50800" rIns="50800" bIns="50800" anchor="b"/>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defRPr/>
            </a:pPr>
            <a:endParaRPr lang="en-US" sz="4800" dirty="0">
              <a:solidFill>
                <a:schemeClr val="bg1">
                  <a:lumMod val="50000"/>
                  <a:lumOff val="50000"/>
                </a:schemeClr>
              </a:solidFill>
              <a:latin typeface="Andale Mono"/>
              <a:cs typeface="Andale Mono"/>
            </a:endParaRPr>
          </a:p>
        </p:txBody>
      </p:sp>
      <p:sp>
        <p:nvSpPr>
          <p:cNvPr id="6" name="Title 5"/>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sz="4800" dirty="0"/>
              <a:t>Overview</a:t>
            </a:r>
          </a:p>
        </p:txBody>
      </p:sp>
      <p:sp>
        <p:nvSpPr>
          <p:cNvPr id="7" name="Content Placeholder 6"/>
          <p:cNvSpPr>
            <a:spLocks noGrp="1"/>
          </p:cNvSpPr>
          <p:nvPr>
            <p:ph sz="quarter" idx="13"/>
          </p:nvPr>
        </p:nvSpPr>
        <p:spPr>
          <a:xfrm>
            <a:off x="866775" y="2276475"/>
            <a:ext cx="11271250" cy="5851525"/>
          </a:xfrm>
        </p:spPr>
        <p:txBody>
          <a:bodyPr>
            <a:normAutofit/>
          </a:bodyPr>
          <a:lstStyle/>
          <a:p>
            <a:pPr marL="0" indent="0" algn="ctr" defTabSz="1300460" eaLnBrk="1" fontAlgn="auto" hangingPunct="1">
              <a:spcAft>
                <a:spcPts val="853"/>
              </a:spcAft>
              <a:buNone/>
              <a:defRPr/>
            </a:pPr>
            <a:endParaRPr lang="en-US" sz="5200" dirty="0">
              <a:latin typeface="Arial(heading)"/>
              <a:cs typeface="Arial" pitchFamily="34" charset="0"/>
            </a:endParaRPr>
          </a:p>
          <a:p>
            <a:pPr marL="0" indent="0" algn="ctr" defTabSz="1300460" eaLnBrk="1" fontAlgn="auto" hangingPunct="1">
              <a:spcAft>
                <a:spcPts val="853"/>
              </a:spcAft>
              <a:buNone/>
              <a:defRPr/>
            </a:pPr>
            <a:r>
              <a:rPr lang="en-US" sz="5200" dirty="0" err="1">
                <a:latin typeface="Arial(heading)"/>
                <a:cs typeface="Arial" pitchFamily="34" charset="0"/>
              </a:rPr>
              <a:t>DodoFlight</a:t>
            </a:r>
            <a:r>
              <a:rPr lang="en-US" sz="5200" dirty="0">
                <a:cs typeface="Arial" pitchFamily="34" charset="0"/>
              </a:rPr>
              <a:t> empowers the consumer to make an offer to the airline, not the other way around.</a:t>
            </a:r>
            <a:endParaRPr lang="en-US" sz="5200"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txBox="1">
            <a:spLocks noChangeArrowheads="1"/>
          </p:cNvSpPr>
          <p:nvPr/>
        </p:nvSpPr>
        <p:spPr bwMode="auto">
          <a:xfrm>
            <a:off x="-11480800" y="625475"/>
            <a:ext cx="108966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lIns="50800" tIns="50800" rIns="50800" bIns="50800" anchor="b"/>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defRPr/>
            </a:pPr>
            <a:endParaRPr lang="en-US" sz="4800" dirty="0">
              <a:solidFill>
                <a:schemeClr val="bg1">
                  <a:lumMod val="50000"/>
                  <a:lumOff val="50000"/>
                </a:schemeClr>
              </a:solidFill>
              <a:latin typeface="Andale Mono"/>
              <a:cs typeface="Andale Mono"/>
            </a:endParaRPr>
          </a:p>
        </p:txBody>
      </p:sp>
      <p:sp>
        <p:nvSpPr>
          <p:cNvPr id="4" name="Title 3"/>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sz="4800" dirty="0">
                <a:cs typeface="Andale Mono"/>
              </a:rPr>
              <a:t>Status Quo</a:t>
            </a:r>
            <a:endParaRPr lang="en-US" sz="4800" dirty="0"/>
          </a:p>
        </p:txBody>
      </p:sp>
      <p:sp>
        <p:nvSpPr>
          <p:cNvPr id="6" name="Content Placeholder 5"/>
          <p:cNvSpPr>
            <a:spLocks noGrp="1"/>
          </p:cNvSpPr>
          <p:nvPr>
            <p:ph sz="quarter" idx="13"/>
          </p:nvPr>
        </p:nvSpPr>
        <p:spPr>
          <a:xfrm>
            <a:off x="866775" y="2276475"/>
            <a:ext cx="11271250" cy="6715125"/>
          </a:xfrm>
        </p:spPr>
        <p:txBody>
          <a:bodyPr/>
          <a:lstStyle/>
          <a:p>
            <a:pPr marL="0" indent="0" algn="ctr" defTabSz="1300460" eaLnBrk="1" fontAlgn="auto" hangingPunct="1">
              <a:spcAft>
                <a:spcPts val="853"/>
              </a:spcAft>
              <a:buNone/>
              <a:defRPr/>
            </a:pPr>
            <a:r>
              <a:rPr lang="en-US" sz="4400" dirty="0">
                <a:cs typeface="Arial" pitchFamily="34" charset="0"/>
              </a:rPr>
              <a:t>The major airline travel aggregator websites – Expedia, Priceline, etc. – </a:t>
            </a:r>
            <a:r>
              <a:rPr lang="en-US" sz="4400" b="1" u="sng" dirty="0">
                <a:cs typeface="Arial" pitchFamily="34" charset="0"/>
              </a:rPr>
              <a:t>supply aggregators</a:t>
            </a:r>
          </a:p>
          <a:p>
            <a:pPr marL="0" indent="0" algn="ctr" defTabSz="1300460" eaLnBrk="1" fontAlgn="auto" hangingPunct="1">
              <a:spcAft>
                <a:spcPts val="853"/>
              </a:spcAft>
              <a:buNone/>
              <a:defRPr/>
            </a:pPr>
            <a:endParaRPr lang="en-US" dirty="0"/>
          </a:p>
          <a:p>
            <a:pPr marL="0" indent="0" algn="ctr" defTabSz="1300460" eaLnBrk="1" fontAlgn="auto" hangingPunct="1">
              <a:spcAft>
                <a:spcPts val="853"/>
              </a:spcAft>
              <a:buNone/>
              <a:defRPr/>
            </a:pPr>
            <a:r>
              <a:rPr lang="en-US" sz="4300" dirty="0"/>
              <a:t>Airline Inventory Flow</a:t>
            </a:r>
          </a:p>
        </p:txBody>
      </p:sp>
      <p:sp>
        <p:nvSpPr>
          <p:cNvPr id="3" name="Rectangle 2"/>
          <p:cNvSpPr/>
          <p:nvPr/>
        </p:nvSpPr>
        <p:spPr>
          <a:xfrm>
            <a:off x="977900" y="6019800"/>
            <a:ext cx="2438400" cy="2362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Airline</a:t>
            </a:r>
          </a:p>
          <a:p>
            <a:pPr algn="ctr"/>
            <a:r>
              <a:rPr lang="en-US" sz="3000" dirty="0">
                <a:solidFill>
                  <a:schemeClr val="bg1"/>
                </a:solidFill>
              </a:rPr>
              <a:t>Reservation</a:t>
            </a:r>
          </a:p>
          <a:p>
            <a:pPr algn="ctr"/>
            <a:r>
              <a:rPr lang="en-US" sz="3000" dirty="0">
                <a:solidFill>
                  <a:schemeClr val="bg1"/>
                </a:solidFill>
              </a:rPr>
              <a:t>System </a:t>
            </a:r>
          </a:p>
        </p:txBody>
      </p:sp>
      <p:sp>
        <p:nvSpPr>
          <p:cNvPr id="8" name="Rectangle 7"/>
          <p:cNvSpPr/>
          <p:nvPr/>
        </p:nvSpPr>
        <p:spPr>
          <a:xfrm>
            <a:off x="5283200" y="6019800"/>
            <a:ext cx="2438400" cy="2362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Global</a:t>
            </a:r>
          </a:p>
          <a:p>
            <a:pPr algn="ctr"/>
            <a:r>
              <a:rPr lang="en-US" sz="3000" dirty="0">
                <a:solidFill>
                  <a:schemeClr val="bg1"/>
                </a:solidFill>
              </a:rPr>
              <a:t>Distribution</a:t>
            </a:r>
          </a:p>
          <a:p>
            <a:pPr algn="ctr"/>
            <a:r>
              <a:rPr lang="en-US" sz="3000" dirty="0">
                <a:solidFill>
                  <a:schemeClr val="bg1"/>
                </a:solidFill>
              </a:rPr>
              <a:t>System</a:t>
            </a:r>
          </a:p>
        </p:txBody>
      </p:sp>
      <p:sp>
        <p:nvSpPr>
          <p:cNvPr id="9" name="Rectangle 8"/>
          <p:cNvSpPr/>
          <p:nvPr/>
        </p:nvSpPr>
        <p:spPr>
          <a:xfrm>
            <a:off x="9588500" y="6002594"/>
            <a:ext cx="2438400" cy="2362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Online </a:t>
            </a:r>
          </a:p>
          <a:p>
            <a:pPr algn="ctr"/>
            <a:r>
              <a:rPr lang="en-US" sz="3000" dirty="0">
                <a:solidFill>
                  <a:schemeClr val="bg1"/>
                </a:solidFill>
              </a:rPr>
              <a:t>Travel</a:t>
            </a:r>
          </a:p>
          <a:p>
            <a:pPr algn="ctr"/>
            <a:r>
              <a:rPr lang="en-US" sz="3000" dirty="0">
                <a:solidFill>
                  <a:schemeClr val="bg1"/>
                </a:solidFill>
              </a:rPr>
              <a:t>Agency</a:t>
            </a:r>
          </a:p>
        </p:txBody>
      </p:sp>
      <p:sp>
        <p:nvSpPr>
          <p:cNvPr id="5" name="Arrow: Right 4"/>
          <p:cNvSpPr/>
          <p:nvPr/>
        </p:nvSpPr>
        <p:spPr>
          <a:xfrm>
            <a:off x="3416300" y="6934200"/>
            <a:ext cx="1866900" cy="533400"/>
          </a:xfrm>
          <a:prstGeom prst="rightArrow">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p:cNvSpPr/>
          <p:nvPr/>
        </p:nvSpPr>
        <p:spPr>
          <a:xfrm>
            <a:off x="7721600" y="6916994"/>
            <a:ext cx="1866900" cy="533400"/>
          </a:xfrm>
          <a:prstGeom prst="rightArrow">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116841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txBox="1">
            <a:spLocks noChangeArrowheads="1"/>
          </p:cNvSpPr>
          <p:nvPr/>
        </p:nvSpPr>
        <p:spPr bwMode="auto">
          <a:xfrm>
            <a:off x="-11480800" y="625475"/>
            <a:ext cx="108966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lIns="50800" tIns="50800" rIns="50800" bIns="50800" anchor="b"/>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defRPr/>
            </a:pPr>
            <a:endParaRPr lang="en-US" sz="4800" dirty="0">
              <a:solidFill>
                <a:schemeClr val="bg1">
                  <a:lumMod val="50000"/>
                  <a:lumOff val="50000"/>
                </a:schemeClr>
              </a:solidFill>
              <a:latin typeface="Andale Mono"/>
              <a:cs typeface="Andale Mono"/>
            </a:endParaRPr>
          </a:p>
        </p:txBody>
      </p:sp>
      <p:sp>
        <p:nvSpPr>
          <p:cNvPr id="4" name="Title 3"/>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sz="4800" dirty="0">
                <a:cs typeface="Andale Mono"/>
              </a:rPr>
              <a:t>Problem </a:t>
            </a:r>
            <a:endParaRPr lang="en-US" sz="4800" dirty="0"/>
          </a:p>
        </p:txBody>
      </p:sp>
      <p:sp>
        <p:nvSpPr>
          <p:cNvPr id="6" name="Content Placeholder 5"/>
          <p:cNvSpPr>
            <a:spLocks noGrp="1"/>
          </p:cNvSpPr>
          <p:nvPr>
            <p:ph sz="quarter" idx="13"/>
          </p:nvPr>
        </p:nvSpPr>
        <p:spPr>
          <a:xfrm>
            <a:off x="866775" y="2276475"/>
            <a:ext cx="11271250" cy="5851525"/>
          </a:xfrm>
        </p:spPr>
        <p:txBody>
          <a:bodyPr>
            <a:normAutofit/>
          </a:bodyPr>
          <a:lstStyle/>
          <a:p>
            <a:pPr marL="0" indent="0" defTabSz="1300460" eaLnBrk="1" fontAlgn="auto" hangingPunct="1">
              <a:spcAft>
                <a:spcPts val="853"/>
              </a:spcAft>
              <a:buNone/>
              <a:defRPr/>
            </a:pPr>
            <a:r>
              <a:rPr lang="en-US" sz="4600" dirty="0">
                <a:cs typeface="Arial" pitchFamily="34" charset="0"/>
              </a:rPr>
              <a:t>Demand is heterogenous  </a:t>
            </a:r>
          </a:p>
          <a:p>
            <a:pPr marL="0" indent="0" defTabSz="1300460" eaLnBrk="1" fontAlgn="auto" hangingPunct="1">
              <a:spcAft>
                <a:spcPts val="853"/>
              </a:spcAft>
              <a:buNone/>
              <a:defRPr/>
            </a:pPr>
            <a:endParaRPr lang="en-US" sz="4600" dirty="0">
              <a:cs typeface="Arial" pitchFamily="34" charset="0"/>
            </a:endParaRPr>
          </a:p>
          <a:p>
            <a:pPr marL="487672" indent="-487672" defTabSz="1300460" eaLnBrk="1" fontAlgn="auto" hangingPunct="1">
              <a:spcAft>
                <a:spcPts val="853"/>
              </a:spcAft>
              <a:defRPr/>
            </a:pPr>
            <a:r>
              <a:rPr lang="en-US" sz="4600" dirty="0">
                <a:cs typeface="Arial" pitchFamily="34" charset="0"/>
              </a:rPr>
              <a:t>Different willingness to pay</a:t>
            </a:r>
          </a:p>
          <a:p>
            <a:pPr marL="487672" indent="-487672" defTabSz="1300460" eaLnBrk="1" fontAlgn="auto" hangingPunct="1">
              <a:spcAft>
                <a:spcPts val="853"/>
              </a:spcAft>
              <a:defRPr/>
            </a:pPr>
            <a:r>
              <a:rPr lang="en-US" sz="4600" dirty="0">
                <a:cs typeface="Arial" pitchFamily="34" charset="0"/>
              </a:rPr>
              <a:t>Various time flexibility</a:t>
            </a:r>
          </a:p>
          <a:p>
            <a:pPr marL="487672" indent="-487672" defTabSz="1300460" eaLnBrk="1" fontAlgn="auto" hangingPunct="1">
              <a:spcAft>
                <a:spcPts val="853"/>
              </a:spcAft>
              <a:defRPr/>
            </a:pPr>
            <a:r>
              <a:rPr lang="en-US" sz="4600" dirty="0">
                <a:cs typeface="Arial" pitchFamily="34" charset="0"/>
              </a:rPr>
              <a:t>Diverse flight requirements</a:t>
            </a:r>
          </a:p>
          <a:p>
            <a:pPr marL="487672" indent="-487672" defTabSz="1300460" eaLnBrk="1" fontAlgn="auto" hangingPunct="1">
              <a:spcAft>
                <a:spcPts val="853"/>
              </a:spcAft>
              <a:defRPr/>
            </a:pPr>
            <a:r>
              <a:rPr lang="en-US" sz="4600" dirty="0">
                <a:cs typeface="Arial" pitchFamily="34" charset="0"/>
              </a:rPr>
              <a:t>Disparate ability to pay</a:t>
            </a:r>
            <a:endParaRPr lang="en-US" sz="4600" dirty="0"/>
          </a:p>
        </p:txBody>
      </p:sp>
    </p:spTree>
    <p:extLst>
      <p:ext uri="{BB962C8B-B14F-4D97-AF65-F5344CB8AC3E}">
        <p14:creationId xmlns:p14="http://schemas.microsoft.com/office/powerpoint/2010/main" val="100016239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txBox="1">
            <a:spLocks noChangeArrowheads="1"/>
          </p:cNvSpPr>
          <p:nvPr/>
        </p:nvSpPr>
        <p:spPr bwMode="auto">
          <a:xfrm>
            <a:off x="-11480800" y="625475"/>
            <a:ext cx="108966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lIns="50800" tIns="50800" rIns="50800" bIns="50800" anchor="b"/>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defRPr/>
            </a:pPr>
            <a:endParaRPr lang="en-US" sz="4800" dirty="0">
              <a:solidFill>
                <a:schemeClr val="bg1">
                  <a:lumMod val="50000"/>
                  <a:lumOff val="50000"/>
                </a:schemeClr>
              </a:solidFill>
              <a:latin typeface="Andale Mono"/>
              <a:cs typeface="Andale Mono"/>
            </a:endParaRPr>
          </a:p>
        </p:txBody>
      </p:sp>
      <p:sp>
        <p:nvSpPr>
          <p:cNvPr id="4" name="Title 3"/>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sz="4800" dirty="0">
                <a:cs typeface="Andale Mono"/>
              </a:rPr>
              <a:t>Opportunity </a:t>
            </a:r>
            <a:endParaRPr lang="en-US" sz="4800" dirty="0"/>
          </a:p>
        </p:txBody>
      </p:sp>
      <p:sp>
        <p:nvSpPr>
          <p:cNvPr id="6" name="Content Placeholder 5"/>
          <p:cNvSpPr>
            <a:spLocks noGrp="1"/>
          </p:cNvSpPr>
          <p:nvPr>
            <p:ph sz="quarter" idx="13"/>
          </p:nvPr>
        </p:nvSpPr>
        <p:spPr>
          <a:xfrm>
            <a:off x="866774" y="2276475"/>
            <a:ext cx="11426825" cy="6638925"/>
          </a:xfrm>
        </p:spPr>
        <p:txBody>
          <a:bodyPr>
            <a:normAutofit/>
          </a:bodyPr>
          <a:lstStyle/>
          <a:p>
            <a:pPr marL="487672" indent="-487672" defTabSz="1300460" eaLnBrk="1" fontAlgn="auto" hangingPunct="1">
              <a:spcAft>
                <a:spcPts val="853"/>
              </a:spcAft>
              <a:defRPr/>
            </a:pPr>
            <a:r>
              <a:rPr lang="en-US" sz="4600" dirty="0">
                <a:cs typeface="Arial" pitchFamily="34" charset="0"/>
              </a:rPr>
              <a:t> $160B airline passenger revenue</a:t>
            </a:r>
          </a:p>
          <a:p>
            <a:pPr marL="0" indent="0" defTabSz="1300460" eaLnBrk="1" fontAlgn="auto" hangingPunct="1">
              <a:spcAft>
                <a:spcPts val="853"/>
              </a:spcAft>
              <a:buNone/>
              <a:defRPr/>
            </a:pPr>
            <a:endParaRPr lang="en-US" sz="4600" dirty="0">
              <a:cs typeface="Arial" pitchFamily="34" charset="0"/>
            </a:endParaRPr>
          </a:p>
          <a:p>
            <a:pPr marL="0" indent="0" defTabSz="1300460" eaLnBrk="1" fontAlgn="auto" hangingPunct="1">
              <a:spcAft>
                <a:spcPts val="853"/>
              </a:spcAft>
              <a:buNone/>
              <a:defRPr/>
            </a:pPr>
            <a:r>
              <a:rPr lang="en-US" sz="4600" dirty="0">
                <a:cs typeface="Arial" pitchFamily="34" charset="0"/>
              </a:rPr>
              <a:t>Gross bookings</a:t>
            </a:r>
          </a:p>
          <a:p>
            <a:pPr marL="487672" indent="-487672" defTabSz="1300460" eaLnBrk="1" fontAlgn="auto" hangingPunct="1">
              <a:spcAft>
                <a:spcPts val="853"/>
              </a:spcAft>
              <a:defRPr/>
            </a:pPr>
            <a:r>
              <a:rPr lang="en-US" sz="4600" dirty="0">
                <a:cs typeface="Arial" pitchFamily="34" charset="0"/>
              </a:rPr>
              <a:t>Expedia.com - $30B</a:t>
            </a:r>
          </a:p>
          <a:p>
            <a:pPr marL="487672" indent="-487672" defTabSz="1300460" eaLnBrk="1" fontAlgn="auto" hangingPunct="1">
              <a:spcAft>
                <a:spcPts val="853"/>
              </a:spcAft>
              <a:defRPr/>
            </a:pPr>
            <a:r>
              <a:rPr lang="en-US" sz="4600" dirty="0">
                <a:cs typeface="Arial" pitchFamily="34" charset="0"/>
              </a:rPr>
              <a:t>Priceline.com - $30B</a:t>
            </a:r>
          </a:p>
          <a:p>
            <a:pPr marL="487672" indent="-487672" defTabSz="1300460" eaLnBrk="1" fontAlgn="auto" hangingPunct="1">
              <a:spcAft>
                <a:spcPts val="853"/>
              </a:spcAft>
              <a:defRPr/>
            </a:pPr>
            <a:endParaRPr lang="en-US" sz="4600" dirty="0">
              <a:cs typeface="Arial" pitchFamily="34"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noChangeArrowheads="1"/>
          </p:cNvSpPr>
          <p:nvPr/>
        </p:nvSpPr>
        <p:spPr bwMode="auto">
          <a:xfrm>
            <a:off x="939800" y="533400"/>
            <a:ext cx="48260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lIns="50800" tIns="50800" rIns="50800" bIns="50800" anchor="b"/>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defRPr/>
            </a:pPr>
            <a:r>
              <a:rPr lang="en-US" sz="4600" cap="small" dirty="0">
                <a:cs typeface="Andale Mono"/>
              </a:rPr>
              <a:t>Competition</a:t>
            </a:r>
          </a:p>
        </p:txBody>
      </p:sp>
      <p:pic>
        <p:nvPicPr>
          <p:cNvPr id="4" name="Picture 3"/>
          <p:cNvPicPr/>
          <p:nvPr/>
        </p:nvPicPr>
        <p:blipFill>
          <a:blip r:embed="rId3"/>
          <a:stretch>
            <a:fillRect/>
          </a:stretch>
        </p:blipFill>
        <p:spPr>
          <a:xfrm>
            <a:off x="1168400" y="3352800"/>
            <a:ext cx="10439400" cy="5486400"/>
          </a:xfrm>
          <a:prstGeom prst="rect">
            <a:avLst/>
          </a:prstGeom>
        </p:spPr>
      </p:pic>
      <p:sp>
        <p:nvSpPr>
          <p:cNvPr id="6" name="Content Placeholder 2"/>
          <p:cNvSpPr>
            <a:spLocks noGrp="1"/>
          </p:cNvSpPr>
          <p:nvPr>
            <p:ph sz="quarter" idx="13"/>
          </p:nvPr>
        </p:nvSpPr>
        <p:spPr>
          <a:xfrm>
            <a:off x="866775" y="2276475"/>
            <a:ext cx="11271250" cy="1228725"/>
          </a:xfrm>
        </p:spPr>
        <p:txBody>
          <a:bodyPr>
            <a:noAutofit/>
          </a:bodyPr>
          <a:lstStyle/>
          <a:p>
            <a:pPr marL="0" indent="0" defTabSz="1300460" eaLnBrk="1" fontAlgn="auto" hangingPunct="1">
              <a:spcAft>
                <a:spcPts val="853"/>
              </a:spcAft>
              <a:buNone/>
              <a:defRPr/>
            </a:pPr>
            <a:r>
              <a:rPr lang="en-US" sz="4600" dirty="0"/>
              <a:t>Priceline - </a:t>
            </a:r>
            <a:r>
              <a:rPr lang="en-US" sz="4600" b="1" dirty="0"/>
              <a:t>Name Your Own Price</a:t>
            </a:r>
            <a:r>
              <a:rPr lang="en-US" sz="4600" dirty="0"/>
              <a:t>®</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81000"/>
            <a:ext cx="11271250" cy="1025525"/>
          </a:xfrm>
        </p:spPr>
        <p:txBody>
          <a:bodyPr/>
          <a:lstStyle/>
          <a:p>
            <a:pPr defTabSz="1300460" eaLnBrk="1" fontAlgn="auto" hangingPunct="1">
              <a:spcAft>
                <a:spcPts val="0"/>
              </a:spcAft>
              <a:defRPr/>
            </a:pPr>
            <a:r>
              <a:rPr lang="en-US" dirty="0">
                <a:cs typeface="Andale Mono"/>
              </a:rPr>
              <a:t>Feedback</a:t>
            </a:r>
            <a:endParaRPr lang="en-US" dirty="0"/>
          </a:p>
        </p:txBody>
      </p:sp>
      <p:sp>
        <p:nvSpPr>
          <p:cNvPr id="18434" name="Rectangle 2"/>
          <p:cNvSpPr>
            <a:spLocks noGrp="1" noChangeArrowheads="1"/>
          </p:cNvSpPr>
          <p:nvPr>
            <p:ph sz="quarter" idx="13"/>
          </p:nvPr>
        </p:nvSpPr>
        <p:spPr>
          <a:xfrm>
            <a:off x="787400" y="1600200"/>
            <a:ext cx="11658599" cy="7467601"/>
          </a:xfrm>
        </p:spPr>
        <p:txBody>
          <a:bodyPr>
            <a:normAutofit/>
          </a:bodyPr>
          <a:lstStyle/>
          <a:p>
            <a:pPr marL="0" indent="0" defTabSz="1300460" eaLnBrk="1" fontAlgn="auto" hangingPunct="1">
              <a:spcAft>
                <a:spcPts val="853"/>
              </a:spcAft>
              <a:buNone/>
              <a:defRPr/>
            </a:pPr>
            <a:r>
              <a:rPr lang="en-US" sz="3800" dirty="0"/>
              <a:t>“I entered a "Name Your Own Price" bid into Priceline for a hotel and overbid due to changing stars and mistakenly leaving the same price. Right after the bid was accepted, I used Google to see that Hotels.com had the same hotel for 25% less. After spending over an hour on chat and telephone, as well as sending screen shots of the booking that was cheaper, they refused to lower the price and they also refused to cancel the reservation.”</a:t>
            </a:r>
          </a:p>
          <a:p>
            <a:pPr marL="0" indent="0" defTabSz="1300460" eaLnBrk="1" fontAlgn="auto" hangingPunct="1">
              <a:spcAft>
                <a:spcPts val="853"/>
              </a:spcAft>
              <a:buNone/>
              <a:defRPr/>
            </a:pPr>
            <a:endParaRPr lang="en-US" sz="3800" dirty="0"/>
          </a:p>
          <a:p>
            <a:pPr marL="0" indent="0" algn="r" defTabSz="1300460" eaLnBrk="1" fontAlgn="auto" hangingPunct="1">
              <a:spcAft>
                <a:spcPts val="853"/>
              </a:spcAft>
              <a:buNone/>
              <a:defRPr/>
            </a:pPr>
            <a:r>
              <a:rPr lang="en-US" sz="3000" dirty="0"/>
              <a:t>D. of Charlotte, NC on May 17, 2017</a:t>
            </a:r>
          </a:p>
          <a:p>
            <a:pPr marL="0" indent="0" defTabSz="1300460" eaLnBrk="1" fontAlgn="auto" hangingPunct="1">
              <a:spcAft>
                <a:spcPts val="853"/>
              </a:spcAft>
              <a:defRPr/>
            </a:pPr>
            <a:endParaRPr lang="en-US" dirty="0"/>
          </a:p>
          <a:p>
            <a:pPr marL="0" indent="0" defTabSz="1300460" eaLnBrk="1" fontAlgn="auto" hangingPunct="1">
              <a:spcAft>
                <a:spcPts val="853"/>
              </a:spcAft>
              <a:defRPr/>
            </a:pPr>
            <a:endParaRPr lang="en-US" dirty="0"/>
          </a:p>
          <a:p>
            <a:pPr marL="0" indent="0" defTabSz="1300460" eaLnBrk="1" fontAlgn="auto" hangingPunct="1">
              <a:spcAft>
                <a:spcPts val="853"/>
              </a:spcAft>
              <a:defRPr/>
            </a:pPr>
            <a:endParaRPr lang="en-US" dirty="0"/>
          </a:p>
          <a:p>
            <a:pPr marL="0" indent="0" defTabSz="1300460" eaLnBrk="1" fontAlgn="auto" hangingPunct="1">
              <a:spcAft>
                <a:spcPts val="853"/>
              </a:spcAft>
              <a:defRPr/>
            </a:pPr>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1"/>
          <p:cNvSpPr txBox="1">
            <a:spLocks noChangeArrowheads="1"/>
          </p:cNvSpPr>
          <p:nvPr/>
        </p:nvSpPr>
        <p:spPr bwMode="auto">
          <a:xfrm>
            <a:off x="-11480800" y="625475"/>
            <a:ext cx="108966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lIns="50800" tIns="50800" rIns="50800" bIns="50800" anchor="b"/>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defRPr/>
            </a:pPr>
            <a:endParaRPr lang="en-US" sz="4800" dirty="0">
              <a:solidFill>
                <a:schemeClr val="bg1">
                  <a:lumMod val="50000"/>
                  <a:lumOff val="50000"/>
                </a:schemeClr>
              </a:solidFill>
              <a:latin typeface="Andale Mono"/>
              <a:cs typeface="Andale Mono"/>
            </a:endParaRPr>
          </a:p>
        </p:txBody>
      </p:sp>
      <p:sp>
        <p:nvSpPr>
          <p:cNvPr id="4" name="Title 3"/>
          <p:cNvSpPr>
            <a:spLocks noGrp="1"/>
          </p:cNvSpPr>
          <p:nvPr>
            <p:ph type="title"/>
          </p:nvPr>
        </p:nvSpPr>
        <p:spPr>
          <a:xfrm>
            <a:off x="787400" y="152400"/>
            <a:ext cx="11271250" cy="1625600"/>
          </a:xfrm>
        </p:spPr>
        <p:txBody>
          <a:bodyPr/>
          <a:lstStyle/>
          <a:p>
            <a:pPr defTabSz="1300460" eaLnBrk="1" fontAlgn="auto" hangingPunct="1">
              <a:spcAft>
                <a:spcPts val="0"/>
              </a:spcAft>
              <a:defRPr/>
            </a:pPr>
            <a:r>
              <a:rPr lang="en-US" sz="4800" dirty="0">
                <a:cs typeface="Andale Mono"/>
              </a:rPr>
              <a:t>Solution </a:t>
            </a:r>
            <a:endParaRPr lang="en-US" sz="4800" dirty="0"/>
          </a:p>
        </p:txBody>
      </p:sp>
      <p:sp>
        <p:nvSpPr>
          <p:cNvPr id="6" name="Content Placeholder 5"/>
          <p:cNvSpPr>
            <a:spLocks noGrp="1"/>
          </p:cNvSpPr>
          <p:nvPr>
            <p:ph sz="quarter" idx="13"/>
          </p:nvPr>
        </p:nvSpPr>
        <p:spPr>
          <a:xfrm>
            <a:off x="787400" y="2362200"/>
            <a:ext cx="11432356" cy="2133600"/>
          </a:xfrm>
        </p:spPr>
        <p:txBody>
          <a:bodyPr>
            <a:normAutofit/>
          </a:bodyPr>
          <a:lstStyle/>
          <a:p>
            <a:pPr marL="0" indent="0" algn="ctr" defTabSz="1300460" eaLnBrk="1" fontAlgn="auto" hangingPunct="1">
              <a:spcAft>
                <a:spcPts val="853"/>
              </a:spcAft>
              <a:buNone/>
              <a:defRPr/>
            </a:pPr>
            <a:r>
              <a:rPr lang="en-US" sz="4600" b="1" dirty="0"/>
              <a:t>Aggregate demand</a:t>
            </a:r>
          </a:p>
        </p:txBody>
      </p:sp>
      <p:sp>
        <p:nvSpPr>
          <p:cNvPr id="5" name="Content Placeholder 5"/>
          <p:cNvSpPr txBox="1">
            <a:spLocks/>
          </p:cNvSpPr>
          <p:nvPr/>
        </p:nvSpPr>
        <p:spPr>
          <a:xfrm>
            <a:off x="254000" y="4038600"/>
            <a:ext cx="5715000" cy="4648200"/>
          </a:xfrm>
          <a:prstGeom prst="rect">
            <a:avLst/>
          </a:prstGeom>
        </p:spPr>
        <p:txBody>
          <a:bodyPr vert="horz" lIns="130046" tIns="65023" rIns="130046" bIns="65023" rtlCol="0">
            <a:normAutofit/>
          </a:bodyPr>
          <a:lstStyle>
            <a:lvl1pPr marL="487363" indent="-48736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1pPr>
            <a:lvl2pPr marL="1055688" indent="-40481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2pPr>
            <a:lvl3pPr marL="162401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3pPr>
            <a:lvl4pPr marL="2274888"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4pPr>
            <a:lvl5pPr marL="292576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5pPr>
            <a:lvl6pPr marL="357626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6pPr>
            <a:lvl7pPr marL="422649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7pPr>
            <a:lvl8pPr marL="487672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8pPr>
            <a:lvl9pPr marL="552695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9pPr>
          </a:lstStyle>
          <a:p>
            <a:pPr marL="0" indent="0" defTabSz="1300460" eaLnBrk="1" fontAlgn="auto" hangingPunct="1">
              <a:spcAft>
                <a:spcPts val="853"/>
              </a:spcAft>
              <a:buFont typeface="Arial" pitchFamily="34" charset="0"/>
              <a:buNone/>
              <a:defRPr/>
            </a:pPr>
            <a:r>
              <a:rPr lang="en-US" sz="4600" u="sng" dirty="0">
                <a:cs typeface="Arial" pitchFamily="34" charset="0"/>
              </a:rPr>
              <a:t>Consumer</a:t>
            </a:r>
          </a:p>
          <a:p>
            <a:pPr marL="487672" indent="-487672" defTabSz="1300460" eaLnBrk="1" fontAlgn="auto" hangingPunct="1">
              <a:spcAft>
                <a:spcPts val="853"/>
              </a:spcAft>
              <a:defRPr/>
            </a:pPr>
            <a:r>
              <a:rPr lang="en-US" sz="4600" dirty="0">
                <a:cs typeface="Arial" pitchFamily="34" charset="0"/>
              </a:rPr>
              <a:t>Convenience</a:t>
            </a:r>
          </a:p>
          <a:p>
            <a:pPr marL="487672" indent="-487672" defTabSz="1300460" eaLnBrk="1" fontAlgn="auto" hangingPunct="1">
              <a:spcAft>
                <a:spcPts val="853"/>
              </a:spcAft>
              <a:defRPr/>
            </a:pPr>
            <a:r>
              <a:rPr lang="en-US" sz="4600" dirty="0">
                <a:cs typeface="Arial" pitchFamily="34" charset="0"/>
              </a:rPr>
              <a:t>Bargaining power</a:t>
            </a:r>
          </a:p>
        </p:txBody>
      </p:sp>
      <p:sp>
        <p:nvSpPr>
          <p:cNvPr id="8" name="Content Placeholder 5"/>
          <p:cNvSpPr txBox="1">
            <a:spLocks/>
          </p:cNvSpPr>
          <p:nvPr/>
        </p:nvSpPr>
        <p:spPr>
          <a:xfrm>
            <a:off x="6123756" y="4038600"/>
            <a:ext cx="6854825" cy="5918200"/>
          </a:xfrm>
          <a:prstGeom prst="rect">
            <a:avLst/>
          </a:prstGeom>
        </p:spPr>
        <p:txBody>
          <a:bodyPr vert="horz" lIns="130046" tIns="65023" rIns="130046" bIns="65023" rtlCol="0">
            <a:normAutofit/>
          </a:bodyPr>
          <a:lstStyle>
            <a:lvl1pPr marL="487363" indent="-48736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1pPr>
            <a:lvl2pPr marL="1055688" indent="-40481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2pPr>
            <a:lvl3pPr marL="162401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3pPr>
            <a:lvl4pPr marL="2274888"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4pPr>
            <a:lvl5pPr marL="292576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5pPr>
            <a:lvl6pPr marL="357626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6pPr>
            <a:lvl7pPr marL="422649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7pPr>
            <a:lvl8pPr marL="487672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8pPr>
            <a:lvl9pPr marL="552695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9pPr>
          </a:lstStyle>
          <a:p>
            <a:pPr marL="0" indent="0" defTabSz="1300460" eaLnBrk="1" fontAlgn="auto" hangingPunct="1">
              <a:spcAft>
                <a:spcPts val="853"/>
              </a:spcAft>
              <a:buFont typeface="Arial" pitchFamily="34" charset="0"/>
              <a:buNone/>
              <a:defRPr/>
            </a:pPr>
            <a:r>
              <a:rPr lang="en-US" sz="4600" u="sng" dirty="0">
                <a:cs typeface="Arial" pitchFamily="34" charset="0"/>
              </a:rPr>
              <a:t>Airline</a:t>
            </a:r>
          </a:p>
          <a:p>
            <a:pPr marL="487672" indent="-487672" defTabSz="1300460" eaLnBrk="1" fontAlgn="auto" hangingPunct="1">
              <a:spcAft>
                <a:spcPts val="853"/>
              </a:spcAft>
              <a:defRPr/>
            </a:pPr>
            <a:r>
              <a:rPr lang="en-US" sz="4600" dirty="0">
                <a:cs typeface="Arial" pitchFamily="34" charset="0"/>
              </a:rPr>
              <a:t>Reduce uncertainty (demand monitoring)</a:t>
            </a:r>
          </a:p>
          <a:p>
            <a:pPr marL="487672" indent="-487672" defTabSz="1300460" eaLnBrk="1" fontAlgn="auto" hangingPunct="1">
              <a:spcAft>
                <a:spcPts val="853"/>
              </a:spcAft>
              <a:defRPr/>
            </a:pPr>
            <a:r>
              <a:rPr lang="en-US" sz="4600" dirty="0">
                <a:cs typeface="Arial" pitchFamily="34" charset="0"/>
              </a:rPr>
              <a:t>Maximize revenue (capacity optimization)</a:t>
            </a:r>
          </a:p>
          <a:p>
            <a:pPr marL="487672" indent="-487672" defTabSz="1300460" eaLnBrk="1" fontAlgn="auto" hangingPunct="1">
              <a:spcAft>
                <a:spcPts val="853"/>
              </a:spcAft>
              <a:defRPr/>
            </a:pPr>
            <a:endParaRPr lang="en-US" sz="4600" dirty="0"/>
          </a:p>
        </p:txBody>
      </p:sp>
    </p:spTree>
    <p:extLst>
      <p:ext uri="{BB962C8B-B14F-4D97-AF65-F5344CB8AC3E}">
        <p14:creationId xmlns:p14="http://schemas.microsoft.com/office/powerpoint/2010/main" val="4292874052"/>
      </p:ext>
    </p:extLst>
  </p:cSld>
  <p:clrMapOvr>
    <a:overrideClrMapping bg1="dk1" tx1="lt1" bg2="dk2" tx2="lt2" accent1="accent1" accent2="accent2" accent3="accent3" accent4="accent4" accent5="accent5" accent6="accent6" hlink="hlink" folHlink="folHlink"/>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1271250" cy="1066800"/>
          </a:xfrm>
        </p:spPr>
        <p:txBody>
          <a:bodyPr/>
          <a:lstStyle/>
          <a:p>
            <a:pPr defTabSz="1300460" eaLnBrk="1" fontAlgn="auto" hangingPunct="1">
              <a:spcAft>
                <a:spcPts val="0"/>
              </a:spcAft>
              <a:defRPr/>
            </a:pPr>
            <a:r>
              <a:rPr lang="en-US" sz="4800" dirty="0"/>
              <a:t>Interface</a:t>
            </a:r>
          </a:p>
        </p:txBody>
      </p:sp>
      <p:pic>
        <p:nvPicPr>
          <p:cNvPr id="4" name="Picture 3"/>
          <p:cNvPicPr/>
          <p:nvPr/>
        </p:nvPicPr>
        <p:blipFill>
          <a:blip r:embed="rId3"/>
          <a:stretch>
            <a:fillRect/>
          </a:stretch>
        </p:blipFill>
        <p:spPr>
          <a:xfrm>
            <a:off x="1016000" y="1981200"/>
            <a:ext cx="10966450" cy="6629400"/>
          </a:xfrm>
          <a:prstGeom prst="rect">
            <a:avLst/>
          </a:prstGeom>
        </p:spPr>
      </p:pic>
    </p:spTree>
  </p:cSld>
  <p:clrMapOvr>
    <a:masterClrMapping/>
  </p:clrMapOvr>
  <p:transition spd="slow"/>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6274</TotalTime>
  <Pages>0</Pages>
  <Words>724</Words>
  <Characters>0</Characters>
  <Application>Microsoft Office PowerPoint</Application>
  <PresentationFormat>Custom</PresentationFormat>
  <Lines>0</Lines>
  <Paragraphs>92</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ＭＳ Ｐゴシック</vt:lpstr>
      <vt:lpstr>ＭＳ Ｐゴシック</vt:lpstr>
      <vt:lpstr>Andale Mono</vt:lpstr>
      <vt:lpstr>Arial</vt:lpstr>
      <vt:lpstr>Arial(heading)</vt:lpstr>
      <vt:lpstr>Calibri</vt:lpstr>
      <vt:lpstr>Gill Sans</vt:lpstr>
      <vt:lpstr>ヒラギノ角ゴ ProN W3</vt:lpstr>
      <vt:lpstr>Horizon</vt:lpstr>
      <vt:lpstr>DodoFlight</vt:lpstr>
      <vt:lpstr>Overview</vt:lpstr>
      <vt:lpstr>Status Quo</vt:lpstr>
      <vt:lpstr>Problem </vt:lpstr>
      <vt:lpstr>Opportunity </vt:lpstr>
      <vt:lpstr>PowerPoint Presentation</vt:lpstr>
      <vt:lpstr>Feedback</vt:lpstr>
      <vt:lpstr>Solution </vt:lpstr>
      <vt:lpstr>Interface</vt:lpstr>
      <vt:lpstr>Business Model</vt:lpstr>
      <vt:lpstr>Thank you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Name</dc:title>
  <dc:creator>Jamie Bothwell</dc:creator>
  <cp:lastModifiedBy>Hristo Vasilev</cp:lastModifiedBy>
  <cp:revision>96</cp:revision>
  <dcterms:modified xsi:type="dcterms:W3CDTF">2017-06-21T02:52:36Z</dcterms:modified>
</cp:coreProperties>
</file>