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8" r:id="rId3"/>
    <p:sldId id="259" r:id="rId4"/>
    <p:sldId id="264" r:id="rId5"/>
    <p:sldId id="283" r:id="rId6"/>
    <p:sldId id="291" r:id="rId7"/>
    <p:sldId id="261" r:id="rId8"/>
    <p:sldId id="285" r:id="rId9"/>
    <p:sldId id="286" r:id="rId10"/>
    <p:sldId id="287" r:id="rId11"/>
    <p:sldId id="288" r:id="rId12"/>
    <p:sldId id="289" r:id="rId13"/>
    <p:sldId id="290" r:id="rId14"/>
    <p:sldId id="284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71" r:id="rId26"/>
    <p:sldId id="260" r:id="rId27"/>
    <p:sldId id="302" r:id="rId28"/>
  </p:sldIdLst>
  <p:sldSz cx="9144000" cy="5143500" type="screen16x9"/>
  <p:notesSz cx="6858000" cy="9144000"/>
  <p:embeddedFontLst>
    <p:embeddedFont>
      <p:font typeface="Abel" panose="020B0604020202020204" charset="0"/>
      <p:regular r:id="rId30"/>
    </p:embeddedFont>
    <p:embeddedFont>
      <p:font typeface="Roboto Slab" panose="020B060402020202020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 Slab Light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2F40A8-1549-45B9-B13E-57C6899846E2}">
  <a:tblStyle styleId="{252F40A8-1549-45B9-B13E-57C6899846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42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76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0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62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27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074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94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78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884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43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51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015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01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6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897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36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17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43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83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5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44926" y="1557132"/>
            <a:ext cx="5867400" cy="848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 smtClean="0">
                <a:latin typeface="Arial" panose="020B0604020202020204" pitchFamily="34" charset="0"/>
                <a:ea typeface="Roboto Slab" panose="020B0604020202020204" charset="0"/>
                <a:cs typeface="Arial" panose="020B0604020202020204" pitchFamily="34" charset="0"/>
              </a:rPr>
              <a:t>SIPLAFT</a:t>
            </a:r>
            <a:endParaRPr sz="4000" dirty="0">
              <a:latin typeface="Arial" panose="020B0604020202020204" pitchFamily="3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3" name="Google Shape;141;p11"/>
          <p:cNvSpPr txBox="1">
            <a:spLocks/>
          </p:cNvSpPr>
          <p:nvPr/>
        </p:nvSpPr>
        <p:spPr>
          <a:xfrm>
            <a:off x="1733550" y="2405271"/>
            <a:ext cx="5690152" cy="86008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HN" sz="2400" dirty="0" smtClean="0">
                <a:latin typeface="Arial" panose="020B0604020202020204" pitchFamily="34" charset="0"/>
                <a:ea typeface="Roboto Slab" panose="020B0604020202020204" charset="0"/>
                <a:cs typeface="Arial" panose="020B0604020202020204" pitchFamily="34" charset="0"/>
              </a:rPr>
              <a:t>Sistema para la Prevención de Lavado de Activos y Financiación Terrorista</a:t>
            </a:r>
            <a:endParaRPr lang="es-HN" sz="2400" dirty="0">
              <a:latin typeface="Arial" panose="020B0604020202020204" pitchFamily="3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1.2 Usuarios 👩</a:t>
            </a:r>
            <a:endParaRPr sz="32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176;p16"/>
          <p:cNvSpPr txBox="1">
            <a:spLocks/>
          </p:cNvSpPr>
          <p:nvPr/>
        </p:nvSpPr>
        <p:spPr>
          <a:xfrm>
            <a:off x="3144774" y="1233598"/>
            <a:ext cx="2854601" cy="253366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None/>
            </a:pPr>
            <a:r>
              <a:rPr lang="es-HN" dirty="0" smtClean="0"/>
              <a:t>1.2.1 Colaborador </a:t>
            </a:r>
            <a:r>
              <a:rPr lang="en" dirty="0"/>
              <a:t>👨</a:t>
            </a:r>
            <a:endParaRPr lang="es-HN" dirty="0" smtClean="0"/>
          </a:p>
          <a:p>
            <a:pPr marL="0" indent="0">
              <a:buFont typeface="Abel"/>
              <a:buNone/>
            </a:pPr>
            <a:endParaRPr lang="es-HN" dirty="0" smtClean="0"/>
          </a:p>
          <a:p>
            <a:pPr marL="0" indent="0">
              <a:buFont typeface="Abel"/>
              <a:buNone/>
            </a:pPr>
            <a:r>
              <a:rPr lang="es-HN" dirty="0" smtClean="0"/>
              <a:t>1.2.2 Supervisor  </a:t>
            </a:r>
          </a:p>
          <a:p>
            <a:pPr marL="0" indent="0">
              <a:buFont typeface="Abel"/>
              <a:buNone/>
            </a:pPr>
            <a:endParaRPr lang="es-HN" dirty="0" smtClean="0"/>
          </a:p>
          <a:p>
            <a:pPr marL="0" indent="0">
              <a:buFont typeface="Abel"/>
              <a:buNone/>
            </a:pPr>
            <a:r>
              <a:rPr lang="es-HN" dirty="0" smtClean="0"/>
              <a:t>1.2.3 Administrador 🔑</a:t>
            </a:r>
            <a:endParaRPr lang="es-HN" dirty="0"/>
          </a:p>
        </p:txBody>
      </p:sp>
      <p:grpSp>
        <p:nvGrpSpPr>
          <p:cNvPr id="12" name="Google Shape;576;p36"/>
          <p:cNvGrpSpPr/>
          <p:nvPr/>
        </p:nvGrpSpPr>
        <p:grpSpPr>
          <a:xfrm>
            <a:off x="5148746" y="2368135"/>
            <a:ext cx="342882" cy="350068"/>
            <a:chOff x="3951850" y="2985350"/>
            <a:chExt cx="407950" cy="416500"/>
          </a:xfrm>
        </p:grpSpPr>
        <p:sp>
          <p:nvSpPr>
            <p:cNvPr id="13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83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HN" sz="3200" dirty="0"/>
              <a:t>1.2.1 Colaborador </a:t>
            </a:r>
            <a:r>
              <a:rPr lang="en" sz="3200" dirty="0"/>
              <a:t>👨</a:t>
            </a:r>
            <a:endParaRPr lang="es-HN"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2634009" y="1104775"/>
            <a:ext cx="3876131" cy="3841876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indent="0">
              <a:buNone/>
            </a:pPr>
            <a:r>
              <a:rPr lang="es-HN" dirty="0" smtClean="0"/>
              <a:t>a) Código </a:t>
            </a:r>
            <a:r>
              <a:rPr lang="es-HN" dirty="0"/>
              <a:t>de </a:t>
            </a:r>
            <a:r>
              <a:rPr lang="es-HN" dirty="0" smtClean="0"/>
              <a:t>sistema</a:t>
            </a:r>
          </a:p>
          <a:p>
            <a:pPr marL="76200" indent="0">
              <a:buNone/>
            </a:pPr>
            <a:r>
              <a:rPr lang="es-HN" dirty="0" smtClean="0"/>
              <a:t>(Numérico)*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b) Nombre completo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c) Correo electrónico (Cadena)*</a:t>
            </a:r>
            <a:endParaRPr lang="es-HN" dirty="0"/>
          </a:p>
          <a:p>
            <a:pPr marL="76200" indent="0">
              <a:buNone/>
            </a:pPr>
            <a:r>
              <a:rPr lang="es-HN" dirty="0" smtClean="0"/>
              <a:t>d) Usuario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e) Contraseña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f) Empresa </a:t>
            </a:r>
            <a:r>
              <a:rPr lang="es-HN" dirty="0"/>
              <a:t>a la que </a:t>
            </a:r>
            <a:r>
              <a:rPr lang="es-HN" dirty="0" smtClean="0"/>
              <a:t>pertenece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0" lvl="0" indent="0">
              <a:buNone/>
            </a:pPr>
            <a:endParaRPr sz="18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6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HN" sz="3200" dirty="0" smtClean="0"/>
              <a:t>1.2.2 Supervisor </a:t>
            </a:r>
            <a:r>
              <a:rPr lang="en" sz="3200" dirty="0"/>
              <a:t>👨</a:t>
            </a:r>
            <a:endParaRPr lang="es-HN"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918365" y="1104775"/>
            <a:ext cx="5307420" cy="3162425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indent="0">
              <a:buNone/>
            </a:pPr>
            <a:r>
              <a:rPr lang="es-HN" dirty="0" smtClean="0"/>
              <a:t>a) Código </a:t>
            </a:r>
            <a:r>
              <a:rPr lang="es-HN" dirty="0"/>
              <a:t>de </a:t>
            </a:r>
            <a:r>
              <a:rPr lang="es-HN" dirty="0" smtClean="0"/>
              <a:t>sistema</a:t>
            </a:r>
          </a:p>
          <a:p>
            <a:pPr marL="76200" indent="0">
              <a:buNone/>
            </a:pPr>
            <a:r>
              <a:rPr lang="es-HN" dirty="0" smtClean="0"/>
              <a:t>(Numérico)*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b) Nombre completo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c) Correo electrónico (Cadena)*</a:t>
            </a:r>
            <a:endParaRPr lang="es-HN" dirty="0"/>
          </a:p>
          <a:p>
            <a:pPr marL="76200" indent="0">
              <a:buNone/>
            </a:pPr>
            <a:r>
              <a:rPr lang="es-HN" dirty="0" smtClean="0"/>
              <a:t>d) Usuario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e) Contraseña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0" lvl="0" indent="0">
              <a:buNone/>
            </a:pPr>
            <a:endParaRPr sz="18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4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HN" sz="3200" dirty="0" smtClean="0"/>
              <a:t>1.2.3 Administrador </a:t>
            </a:r>
            <a:r>
              <a:rPr lang="en" sz="3200" dirty="0"/>
              <a:t>👨</a:t>
            </a:r>
            <a:endParaRPr lang="es-HN"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918365" y="1104775"/>
            <a:ext cx="5307420" cy="3162425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indent="0">
              <a:buNone/>
            </a:pPr>
            <a:r>
              <a:rPr lang="es-HN" dirty="0" smtClean="0"/>
              <a:t>a) Código </a:t>
            </a:r>
            <a:r>
              <a:rPr lang="es-HN" dirty="0"/>
              <a:t>de </a:t>
            </a:r>
            <a:r>
              <a:rPr lang="es-HN" dirty="0" smtClean="0"/>
              <a:t>sistema</a:t>
            </a:r>
          </a:p>
          <a:p>
            <a:pPr marL="76200" indent="0">
              <a:buNone/>
            </a:pPr>
            <a:r>
              <a:rPr lang="es-HN" dirty="0" smtClean="0"/>
              <a:t>(Numérico)*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b) Nombre completo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c) Correo electrónico (Cadena)*</a:t>
            </a:r>
            <a:endParaRPr lang="es-HN" dirty="0"/>
          </a:p>
          <a:p>
            <a:pPr marL="76200" indent="0">
              <a:buNone/>
            </a:pPr>
            <a:r>
              <a:rPr lang="es-HN" dirty="0" smtClean="0"/>
              <a:t>d) Usuario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e) Contraseña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0" lvl="0" indent="0">
              <a:buNone/>
            </a:pPr>
            <a:endParaRPr sz="18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1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 smtClean="0"/>
              <a:t>2. Módulos del sistema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¿Con qué contará SIPLAFT?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8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220443" y="2166729"/>
            <a:ext cx="3336000" cy="861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s-HN" sz="2800" dirty="0"/>
              <a:t>¿Qué es un módulo</a:t>
            </a:r>
            <a:r>
              <a:rPr lang="es-HN" sz="2800" dirty="0" smtClean="0"/>
              <a:t>?</a:t>
            </a:r>
            <a:endParaRPr lang="es-HN" sz="2800" dirty="0"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2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2.</a:t>
            </a:r>
            <a:r>
              <a:rPr lang="en" sz="3200" dirty="0" smtClean="0"/>
              <a:t> Perfiles de usuarios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916252" y="1302843"/>
            <a:ext cx="5311646" cy="250053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lvl="0" indent="0">
              <a:buNone/>
            </a:pPr>
            <a:r>
              <a:rPr lang="es-HN" dirty="0" smtClean="0"/>
              <a:t>2.1 Ayuda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2.2 Carga </a:t>
            </a:r>
            <a:r>
              <a:rPr lang="es-HN" dirty="0"/>
              <a:t>de datos</a:t>
            </a:r>
          </a:p>
          <a:p>
            <a:pPr marL="76200" lvl="0" indent="0">
              <a:buNone/>
            </a:pPr>
            <a:r>
              <a:rPr lang="es-HN" dirty="0" smtClean="0"/>
              <a:t>2.3 Clientes 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2.4 Configuraciones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2.5 Consultas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2.6 Historial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2.7 Reportes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2.8 Respaldos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2.9 Usuarios</a:t>
            </a:r>
            <a:endParaRPr lang="es-HN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30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2.1 </a:t>
            </a:r>
            <a:r>
              <a:rPr lang="es-HN" sz="3200" dirty="0">
                <a:latin typeface="Arial" panose="020B0604020202020204" pitchFamily="34" charset="0"/>
                <a:ea typeface="Calibri" panose="020F0502020204030204" pitchFamily="34" charset="0"/>
              </a:rPr>
              <a:t>Ayuda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Ayuda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Proporcionar lineamientos, consejos y guías al usuario para el uso del sistema.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Mostrar un archivo de ayuda según el tipo de usuario que la solicite.</a:t>
            </a:r>
          </a:p>
          <a:p>
            <a:pPr marL="990600" lvl="2" indent="0">
              <a:buNone/>
            </a:pPr>
            <a:r>
              <a:rPr lang="es-HN" sz="1600" dirty="0"/>
              <a:t>Listar las preguntas más generales que un usuario enfrenta al usar el sistema.</a:t>
            </a:r>
          </a:p>
          <a:p>
            <a:pPr marL="990600" lvl="2" indent="0">
              <a:buNone/>
            </a:pPr>
            <a:r>
              <a:rPr lang="es-HN" sz="1600" dirty="0"/>
              <a:t>Brindar apoyo en cada paso dado por el usuario dentro del sistema.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Dará al usuario confianza al tener la documentación a su disposición.</a:t>
            </a:r>
          </a:p>
          <a:p>
            <a:pPr marL="990600" lvl="2" indent="0">
              <a:buNone/>
            </a:pPr>
            <a:r>
              <a:rPr lang="es-HN" sz="1600" dirty="0"/>
              <a:t>Presentará soluciones a problemas o dudas del usuario en el sistema.</a:t>
            </a:r>
          </a:p>
          <a:p>
            <a:pPr marL="990600" lvl="2" indent="0">
              <a:buNone/>
            </a:pPr>
            <a:r>
              <a:rPr lang="es-HN" sz="1600" dirty="0"/>
              <a:t>Ayudará al usuario a reducir el tiempo invertido en soporte técnico.</a:t>
            </a:r>
          </a:p>
          <a:p>
            <a:pPr marL="990600" lvl="2" indent="0">
              <a:buNone/>
            </a:pPr>
            <a:r>
              <a:rPr lang="es-HN" sz="1600" dirty="0"/>
              <a:t>Evitará que el usuario solicite soporte técnico a menos que sea realmente necesario. </a:t>
            </a:r>
          </a:p>
          <a:p>
            <a:pPr marL="76200" lvl="0" indent="0">
              <a:buNone/>
            </a:pPr>
            <a:endParaRPr lang="es-HN" sz="16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3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2.2 </a:t>
            </a:r>
            <a:r>
              <a:rPr lang="es-HN" sz="3200" dirty="0">
                <a:latin typeface="Arial" panose="020B0604020202020204" pitchFamily="34" charset="0"/>
                <a:ea typeface="Calibri" panose="020F0502020204030204" pitchFamily="34" charset="0"/>
              </a:rPr>
              <a:t>Carga de datos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Carga de datos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Permitir a los colaboradores subir los datos de sus clientes al sistema.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Buscar el archivo de Excel (.xlsx) en la computadora del colaborador.</a:t>
            </a:r>
          </a:p>
          <a:p>
            <a:pPr marL="990600" lvl="2" indent="0">
              <a:buNone/>
            </a:pPr>
            <a:r>
              <a:rPr lang="es-HN" sz="1600" dirty="0"/>
              <a:t>Permitir que el colaborador arrastre el archivo de Excel directamente al sistema.</a:t>
            </a:r>
          </a:p>
          <a:p>
            <a:pPr marL="990600" lvl="2" indent="0">
              <a:buNone/>
            </a:pPr>
            <a:r>
              <a:rPr lang="es-HN" sz="1600" dirty="0"/>
              <a:t>Cargar el archivo de Excel al servidor donde se aloja el sistema.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Facilitará la carga de datos al sistema.</a:t>
            </a:r>
          </a:p>
          <a:p>
            <a:pPr marL="990600" lvl="2" indent="0">
              <a:buNone/>
            </a:pPr>
            <a:r>
              <a:rPr lang="es-HN" sz="1600" dirty="0"/>
              <a:t>Involucrará menor cantidad de pasos y por tanto menos probabilidad de errores.</a:t>
            </a:r>
          </a:p>
          <a:p>
            <a:pPr marL="990600" lvl="2" indent="0">
              <a:buNone/>
            </a:pPr>
            <a:r>
              <a:rPr lang="es-HN" sz="1600" dirty="0"/>
              <a:t>Desligará al supervisor de hacer tareas adicionales a su </a:t>
            </a:r>
            <a:r>
              <a:rPr lang="es-HN" sz="1600" dirty="0" smtClean="0"/>
              <a:t>trabajo.</a:t>
            </a:r>
          </a:p>
          <a:p>
            <a:pPr marL="990600" lvl="2" indent="0">
              <a:buNone/>
            </a:pPr>
            <a:r>
              <a:rPr lang="es-HN" sz="1600" dirty="0" smtClean="0"/>
              <a:t>Eliminará </a:t>
            </a:r>
            <a:r>
              <a:rPr lang="es-HN" sz="1600" dirty="0"/>
              <a:t>el uso de intermediarios (correo electrónico y Excel) para que los datos se mantengan en el sistema.</a:t>
            </a:r>
            <a:endParaRPr lang="es-HN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2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2.3 </a:t>
            </a:r>
            <a:r>
              <a:rPr lang="es-HN" sz="3200" dirty="0" smtClean="0"/>
              <a:t>Clientes</a:t>
            </a:r>
            <a:r>
              <a:rPr lang="es-HN" dirty="0" smtClean="0"/>
              <a:t> 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Clientes 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Reunir la información de los clientes de las distintas </a:t>
            </a:r>
            <a:r>
              <a:rPr lang="es-HN" sz="1600" dirty="0" smtClean="0"/>
              <a:t>empresas inmobiliarias</a:t>
            </a:r>
            <a:r>
              <a:rPr lang="es-HN" sz="1600" dirty="0"/>
              <a:t>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Organizar en pantalla todos los clientes existentes en el sistema </a:t>
            </a:r>
          </a:p>
          <a:p>
            <a:pPr marL="990600" lvl="2" indent="0">
              <a:buNone/>
            </a:pPr>
            <a:r>
              <a:rPr lang="es-HN" sz="1600" dirty="0"/>
              <a:t>Filtrar los clientes según el dato que se utilice en la búsqueda.</a:t>
            </a:r>
          </a:p>
          <a:p>
            <a:pPr marL="990600" lvl="2" indent="0">
              <a:buNone/>
            </a:pPr>
            <a:r>
              <a:rPr lang="es-HN" sz="1600" dirty="0"/>
              <a:t>Presentar detalles de todos los clientes registrado en el sistema.</a:t>
            </a:r>
          </a:p>
          <a:p>
            <a:pPr marL="990600" lvl="2" indent="0">
              <a:buNone/>
            </a:pPr>
            <a:r>
              <a:rPr lang="es-HN" sz="1600" dirty="0"/>
              <a:t>Modificar los datos que el supervisor crea conveniente (observaciones)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Organizará y mostrará la información de los clientes en un solo lugar.</a:t>
            </a:r>
          </a:p>
          <a:p>
            <a:pPr marL="990600" lvl="2" indent="0">
              <a:buNone/>
            </a:pPr>
            <a:r>
              <a:rPr lang="es-HN" sz="1600" dirty="0"/>
              <a:t>Presentará la información existente de cada </a:t>
            </a:r>
            <a:r>
              <a:rPr lang="es-HN" sz="1600" dirty="0" smtClean="0"/>
              <a:t>cliente.</a:t>
            </a:r>
          </a:p>
          <a:p>
            <a:pPr marL="990600" lvl="2" indent="0">
              <a:buNone/>
            </a:pPr>
            <a:r>
              <a:rPr lang="es-HN" sz="1600" dirty="0" smtClean="0"/>
              <a:t>Permitirá </a:t>
            </a:r>
            <a:r>
              <a:rPr lang="es-HN" sz="1600" dirty="0"/>
              <a:t>dar seguimiento a los clientes cuyo riesgo lo amerite.</a:t>
            </a:r>
            <a:endParaRPr lang="es-HN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002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H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Presentar los avances realizados en el proyecto según calendarización.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Google Shape;157;p1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2.4 </a:t>
            </a:r>
            <a:r>
              <a:rPr lang="es-HN" sz="3200" dirty="0" smtClean="0">
                <a:latin typeface="Arial" panose="020B0604020202020204" pitchFamily="34" charset="0"/>
                <a:ea typeface="Calibri" panose="020F0502020204030204" pitchFamily="34" charset="0"/>
              </a:rPr>
              <a:t>Consultas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Consultas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Realizar búsquedas y ordenar listas de clientes registrados.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Proporcionar una lista de los clientes que cumplan los requisitos de búsqueda.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Facilitará al supervisor la búsqueda de clientes específicos.</a:t>
            </a:r>
          </a:p>
          <a:p>
            <a:pPr marL="990600" lvl="2" indent="0">
              <a:buNone/>
            </a:pPr>
            <a:r>
              <a:rPr lang="es-HN" sz="1600" dirty="0" smtClean="0"/>
              <a:t>Ubicará </a:t>
            </a:r>
            <a:r>
              <a:rPr lang="es-HN" sz="1600" dirty="0"/>
              <a:t>un cliente en el menor tiempo.</a:t>
            </a:r>
          </a:p>
          <a:p>
            <a:pPr marL="990600" lvl="2" indent="0">
              <a:buNone/>
            </a:pPr>
            <a:r>
              <a:rPr lang="es-HN" sz="1600" dirty="0"/>
              <a:t>Filtrará los clientes que tengan datos similares con precisión</a:t>
            </a:r>
            <a:r>
              <a:rPr lang="es-HN" sz="1600" dirty="0" smtClean="0"/>
              <a:t>.</a:t>
            </a:r>
            <a:endParaRPr lang="es-HN" sz="16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5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2.5 </a:t>
            </a:r>
            <a:r>
              <a:rPr lang="es-HN" sz="3200" dirty="0" smtClean="0"/>
              <a:t>Historial</a:t>
            </a:r>
            <a:r>
              <a:rPr lang="es-HN" dirty="0" smtClean="0"/>
              <a:t> 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Historial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Registrar las actividades realizadas por los usuarios en el sistema.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Guardar registro de cada evento o acción dentro del sistema.</a:t>
            </a:r>
          </a:p>
          <a:p>
            <a:pPr marL="990600" lvl="2" indent="0">
              <a:buNone/>
            </a:pPr>
            <a:r>
              <a:rPr lang="es-HN" sz="1600" dirty="0"/>
              <a:t>Identificar quién realizó dicha acción y en qué momento.</a:t>
            </a:r>
          </a:p>
          <a:p>
            <a:pPr marL="990600" lvl="2" indent="0">
              <a:buNone/>
            </a:pPr>
            <a:r>
              <a:rPr lang="es-HN" sz="1600" dirty="0"/>
              <a:t>Apoyar cualquier auditoría que se realice en el futuro.</a:t>
            </a:r>
          </a:p>
          <a:p>
            <a:pPr marL="990600" lvl="2" indent="0">
              <a:buNone/>
            </a:pPr>
            <a:r>
              <a:rPr lang="es-HN" sz="1600" dirty="0"/>
              <a:t>Realizar reportes de eventos en un tiempo determinado.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Mantendrá un registro de actividades realizadas en el sistema.</a:t>
            </a:r>
          </a:p>
          <a:p>
            <a:pPr marL="990600" lvl="2" indent="0">
              <a:buNone/>
            </a:pPr>
            <a:r>
              <a:rPr lang="es-HN" sz="1600" dirty="0"/>
              <a:t>Evidenciará las acciones ocasionados por usuarios durante sus sesiones.</a:t>
            </a:r>
          </a:p>
          <a:p>
            <a:pPr marL="990600" lvl="2" indent="0">
              <a:buNone/>
            </a:pPr>
            <a:r>
              <a:rPr lang="es-HN" sz="1600" dirty="0"/>
              <a:t>Proporcionará información impresa a las personas que deseen realizar auditorías.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0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2.6 </a:t>
            </a:r>
            <a:r>
              <a:rPr lang="es-HN" sz="3200" dirty="0" smtClean="0">
                <a:latin typeface="Arial" panose="020B0604020202020204" pitchFamily="34" charset="0"/>
                <a:ea typeface="Calibri" panose="020F0502020204030204" pitchFamily="34" charset="0"/>
              </a:rPr>
              <a:t>Reportes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Reportes 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Guardar e imprimir los datos de uno o varios clientes respetando un esquema específico.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Crear reportes de uno o varios clientes según sus datos.</a:t>
            </a:r>
          </a:p>
          <a:p>
            <a:pPr marL="990600" lvl="2" indent="0">
              <a:buNone/>
            </a:pPr>
            <a:r>
              <a:rPr lang="es-HN" sz="1600" dirty="0"/>
              <a:t>Descargar los reportes en un formato .</a:t>
            </a:r>
            <a:r>
              <a:rPr lang="es-HN" sz="1600" dirty="0" err="1"/>
              <a:t>pdf</a:t>
            </a:r>
            <a:r>
              <a:rPr lang="es-HN" sz="1600" dirty="0"/>
              <a:t> para ser utilizado después.</a:t>
            </a:r>
          </a:p>
          <a:p>
            <a:pPr marL="990600" lvl="2" indent="0">
              <a:buNone/>
            </a:pPr>
            <a:r>
              <a:rPr lang="es-HN" sz="1600" dirty="0"/>
              <a:t>Imprimir reportes desde el sistema.</a:t>
            </a:r>
          </a:p>
          <a:p>
            <a:pPr marL="990600" lvl="2" indent="0">
              <a:buNone/>
            </a:pPr>
            <a:r>
              <a:rPr lang="es-HN" sz="1600" dirty="0"/>
              <a:t>Listar los reportes creados por los supervisores.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Dará facilidad de impresión de datos por clientes.</a:t>
            </a:r>
          </a:p>
          <a:p>
            <a:pPr marL="990600" lvl="2" indent="0">
              <a:buNone/>
            </a:pPr>
            <a:r>
              <a:rPr lang="es-HN" sz="1600" dirty="0"/>
              <a:t>Guardará los informes previos para que no sean generados de nuevo.</a:t>
            </a:r>
          </a:p>
          <a:p>
            <a:pPr marL="990600" lvl="2" indent="0">
              <a:buNone/>
            </a:pPr>
            <a:r>
              <a:rPr lang="es-HN" sz="1600" dirty="0"/>
              <a:t>Permitirá compartir información con las personas o entidades necesarias.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8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2.7 </a:t>
            </a:r>
            <a:r>
              <a:rPr lang="es-HN" sz="3200" dirty="0" smtClean="0"/>
              <a:t>Respaldos</a:t>
            </a:r>
            <a:r>
              <a:rPr lang="es-HN" dirty="0" smtClean="0"/>
              <a:t> 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Respaldos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Guardar información de los clientes cada cierto tiempo.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Crear respaldos de forma automática de los registros actuales en el sistema.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Desligará a los usuarios de respaldar información porque serán automáticos.</a:t>
            </a:r>
          </a:p>
          <a:p>
            <a:pPr marL="990600" lvl="2" indent="0">
              <a:buNone/>
            </a:pPr>
            <a:r>
              <a:rPr lang="es-HN" sz="1600" dirty="0"/>
              <a:t>Evitará perdida de información de clientes y usuarios.</a:t>
            </a:r>
          </a:p>
          <a:p>
            <a:pPr marL="990600" lvl="2" indent="0">
              <a:buNone/>
            </a:pPr>
            <a:r>
              <a:rPr lang="es-HN" sz="1600" dirty="0"/>
              <a:t>Facilitará la restauración de los datos en el sistema.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1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2.8 </a:t>
            </a:r>
            <a:r>
              <a:rPr lang="es-HN" sz="3200" dirty="0" smtClean="0">
                <a:latin typeface="Arial" panose="020B0604020202020204" pitchFamily="34" charset="0"/>
                <a:ea typeface="Calibri" panose="020F0502020204030204" pitchFamily="34" charset="0"/>
              </a:rPr>
              <a:t>Usuarios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Usuarios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Mantener un registro de las personas que tendrán acceso al sistema según su rol (administrador, supervisor o colaborador).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 smtClean="0"/>
              <a:t>Registrar a las </a:t>
            </a:r>
            <a:r>
              <a:rPr lang="es-HN" sz="1600" dirty="0"/>
              <a:t>personas con acceso a la información.</a:t>
            </a:r>
          </a:p>
          <a:p>
            <a:pPr marL="990600" lvl="2" indent="0">
              <a:buNone/>
            </a:pPr>
            <a:r>
              <a:rPr lang="es-HN" sz="1600" dirty="0"/>
              <a:t>Crear, modificar y eliminar usuarios del sistema.</a:t>
            </a:r>
          </a:p>
          <a:p>
            <a:pPr marL="990600" lvl="2" indent="0">
              <a:buNone/>
            </a:pPr>
            <a:r>
              <a:rPr lang="es-HN" sz="1600" dirty="0"/>
              <a:t>Dar privilegios a los usuarios según su rol.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Restringirá la información a las personas calificadas para el trabajo.</a:t>
            </a:r>
          </a:p>
          <a:p>
            <a:pPr marL="990600" lvl="2" indent="0">
              <a:buNone/>
            </a:pPr>
            <a:r>
              <a:rPr lang="es-HN" sz="1600" dirty="0"/>
              <a:t>Permitirá controlar el acceso de los usuarios con facilidad.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4</a:t>
            </a:r>
            <a:endParaRPr sz="3000" dirty="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Actores</a:t>
            </a:r>
            <a:endParaRPr sz="2400"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3000" dirty="0" smtClean="0"/>
              <a:t>5</a:t>
            </a:r>
            <a:endParaRPr sz="3000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Módulos críticos</a:t>
            </a:r>
            <a:endParaRPr sz="2400" dirty="0"/>
          </a:p>
        </p:txBody>
      </p:sp>
      <p:sp>
        <p:nvSpPr>
          <p:cNvPr id="292" name="Google Shape;292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9</a:t>
            </a:r>
            <a:endParaRPr sz="3000" dirty="0"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Módulos</a:t>
            </a:r>
            <a:endParaRPr sz="2400" dirty="0"/>
          </a:p>
        </p:txBody>
      </p:sp>
      <p:sp>
        <p:nvSpPr>
          <p:cNvPr id="294" name="Google Shape;29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1922393" y="1144696"/>
            <a:ext cx="5524500" cy="291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es-HN" dirty="0"/>
              <a:t>“Ya no estamos en la era de la información. Estamos en la era de la gestión de la información.” </a:t>
            </a:r>
            <a:endParaRPr lang="es-HN" dirty="0" smtClean="0"/>
          </a:p>
          <a:p>
            <a:pPr marL="0" lvl="0" indent="0" algn="l">
              <a:buNone/>
            </a:pPr>
            <a:r>
              <a:rPr lang="es-HN" sz="1050" dirty="0"/>
              <a:t> </a:t>
            </a:r>
            <a:r>
              <a:rPr lang="es-HN" dirty="0"/>
              <a:t/>
            </a:r>
            <a:br>
              <a:rPr lang="es-HN" dirty="0"/>
            </a:br>
            <a:r>
              <a:rPr lang="es-HN" dirty="0"/>
              <a:t>Chris </a:t>
            </a:r>
            <a:r>
              <a:rPr lang="es-HN" dirty="0" err="1"/>
              <a:t>Hardwick</a:t>
            </a:r>
            <a:r>
              <a:rPr lang="es-HN" dirty="0"/>
              <a:t>, actor.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¡Gracias!</a:t>
            </a:r>
            <a:endParaRPr sz="4800"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¿Preguntas?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Pueden escribirme a </a:t>
            </a:r>
            <a:r>
              <a:rPr lang="en" b="1" dirty="0" smtClean="0"/>
              <a:t>hristo.oviedo@postensa.hn</a:t>
            </a:r>
            <a:endParaRPr b="1"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67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2023872"/>
            <a:ext cx="5753100" cy="719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Anteriormente…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 </a:t>
            </a:r>
            <a:endParaRPr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3329775" y="889254"/>
            <a:ext cx="24846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/>
              <a:t>1. Propuesta</a:t>
            </a:r>
            <a:endParaRPr sz="3200" b="1" dirty="0"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2"/>
          </p:nvPr>
        </p:nvSpPr>
        <p:spPr>
          <a:xfrm>
            <a:off x="2902375" y="1957343"/>
            <a:ext cx="3339399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/>
              <a:t>2. Tecnología a usar</a:t>
            </a:r>
            <a:endParaRPr sz="3200" b="1" dirty="0"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3"/>
          </p:nvPr>
        </p:nvSpPr>
        <p:spPr>
          <a:xfrm>
            <a:off x="2804499" y="3025432"/>
            <a:ext cx="3535149" cy="63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/>
              <a:t>3. Diagramas de flujo</a:t>
            </a:r>
            <a:endParaRPr sz="3200" dirty="0"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 smtClean="0"/>
              <a:t>1. Actores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¿Cuáles serán sus características?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2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220443" y="2166729"/>
            <a:ext cx="3336000" cy="861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sz="2800" dirty="0"/>
              <a:t>¿Qué es un </a:t>
            </a:r>
            <a:r>
              <a:rPr lang="en" sz="2800" dirty="0" smtClean="0"/>
              <a:t>actor?</a:t>
            </a:r>
            <a:endParaRPr sz="2800" dirty="0"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6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1. Actores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3144774" y="1342599"/>
            <a:ext cx="2854601" cy="1692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HN" sz="2800" dirty="0" smtClean="0"/>
              <a:t>1.1 Cliente </a:t>
            </a:r>
            <a:r>
              <a:rPr lang="en" sz="2800" dirty="0"/>
              <a:t>👤</a:t>
            </a:r>
            <a:endParaRPr lang="es-HN" sz="2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HN" sz="2800" dirty="0"/>
          </a:p>
          <a:p>
            <a:pPr marL="0" lvl="0" indent="0">
              <a:buNone/>
            </a:pPr>
            <a:r>
              <a:rPr lang="es-HN" sz="2800" dirty="0" smtClean="0"/>
              <a:t>1.2 Usuario </a:t>
            </a:r>
            <a:r>
              <a:rPr lang="en" sz="2800" dirty="0" smtClean="0"/>
              <a:t>👩</a:t>
            </a:r>
            <a:endParaRPr lang="es-HN" sz="2800" dirty="0" smtClean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/>
              <a:t>1.1 Cliente </a:t>
            </a:r>
            <a:r>
              <a:rPr lang="en" sz="3200" dirty="0" smtClean="0"/>
              <a:t>👤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2186739" y="1104775"/>
            <a:ext cx="5506148" cy="332145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lvl="0" indent="0">
              <a:buNone/>
            </a:pPr>
            <a:r>
              <a:rPr lang="es-HN" sz="2000" dirty="0" smtClean="0"/>
              <a:t>a) Código </a:t>
            </a:r>
            <a:r>
              <a:rPr lang="es-HN" sz="2000" dirty="0"/>
              <a:t>de sistema (Numérico)*</a:t>
            </a:r>
          </a:p>
          <a:p>
            <a:pPr marL="76200" lvl="0" indent="0">
              <a:buNone/>
            </a:pPr>
            <a:r>
              <a:rPr lang="es-HN" sz="2000" dirty="0" smtClean="0"/>
              <a:t>b) Número </a:t>
            </a:r>
            <a:r>
              <a:rPr lang="es-HN" sz="2000" dirty="0"/>
              <a:t>de </a:t>
            </a:r>
            <a:r>
              <a:rPr lang="es-HN" sz="2000" dirty="0" smtClean="0"/>
              <a:t>identidad (Cadena</a:t>
            </a:r>
            <a:r>
              <a:rPr lang="es-HN" sz="2000" dirty="0"/>
              <a:t>)*</a:t>
            </a:r>
          </a:p>
          <a:p>
            <a:pPr marL="76200" lvl="0" indent="0">
              <a:buNone/>
            </a:pPr>
            <a:r>
              <a:rPr lang="es-HN" sz="2000" dirty="0" smtClean="0"/>
              <a:t>c) Nombre </a:t>
            </a:r>
            <a:r>
              <a:rPr lang="es-HN" sz="2000" dirty="0"/>
              <a:t>completo (Cadena</a:t>
            </a:r>
            <a:r>
              <a:rPr lang="es-HN" sz="2000" dirty="0" smtClean="0"/>
              <a:t>)*</a:t>
            </a:r>
          </a:p>
          <a:p>
            <a:pPr marL="76200" lvl="0" indent="0">
              <a:buNone/>
            </a:pPr>
            <a:r>
              <a:rPr lang="es-HN" sz="2000" dirty="0" smtClean="0"/>
              <a:t>d) Nacionalidad </a:t>
            </a:r>
            <a:r>
              <a:rPr lang="es-HN" sz="2000" dirty="0"/>
              <a:t>(Cadena</a:t>
            </a:r>
            <a:r>
              <a:rPr lang="es-HN" sz="2000" dirty="0" smtClean="0"/>
              <a:t>)*</a:t>
            </a:r>
          </a:p>
          <a:p>
            <a:pPr marL="76200" lvl="0" indent="0">
              <a:buNone/>
            </a:pPr>
            <a:r>
              <a:rPr lang="es-HN" sz="2000" dirty="0" smtClean="0"/>
              <a:t>e) Teléfono1 </a:t>
            </a:r>
            <a:r>
              <a:rPr lang="es-HN" sz="2000" dirty="0"/>
              <a:t>(Cadena</a:t>
            </a:r>
            <a:r>
              <a:rPr lang="es-HN" sz="2000" dirty="0" smtClean="0"/>
              <a:t>)*</a:t>
            </a:r>
          </a:p>
          <a:p>
            <a:pPr marL="76200" lvl="0" indent="0">
              <a:buNone/>
            </a:pPr>
            <a:endParaRPr lang="es-HN" sz="2000" dirty="0"/>
          </a:p>
          <a:p>
            <a:pPr marL="76200" lvl="0" indent="0">
              <a:buNone/>
            </a:pPr>
            <a:r>
              <a:rPr lang="es-HN" sz="2000" dirty="0" smtClean="0"/>
              <a:t>f) Teléfono2 </a:t>
            </a:r>
            <a:r>
              <a:rPr lang="es-HN" sz="2000" dirty="0"/>
              <a:t>(Cadena)</a:t>
            </a:r>
          </a:p>
          <a:p>
            <a:pPr marL="76200" lvl="0" indent="0">
              <a:buNone/>
            </a:pPr>
            <a:r>
              <a:rPr lang="es-HN" sz="2000" dirty="0" smtClean="0"/>
              <a:t>g) Tipo </a:t>
            </a:r>
            <a:r>
              <a:rPr lang="es-HN" sz="2000" dirty="0"/>
              <a:t>de cliente (Cadena</a:t>
            </a:r>
            <a:r>
              <a:rPr lang="es-HN" sz="2000" dirty="0" smtClean="0"/>
              <a:t>)*</a:t>
            </a:r>
          </a:p>
          <a:p>
            <a:pPr marL="76200" lvl="0" indent="0">
              <a:buNone/>
            </a:pPr>
            <a:r>
              <a:rPr lang="es-HN" sz="2000" dirty="0" smtClean="0"/>
              <a:t>h) Volumen </a:t>
            </a:r>
            <a:r>
              <a:rPr lang="es-HN" sz="2000" dirty="0"/>
              <a:t>de operaciones </a:t>
            </a:r>
          </a:p>
          <a:p>
            <a:pPr marL="76200" lvl="0" indent="0">
              <a:buNone/>
            </a:pPr>
            <a:r>
              <a:rPr lang="es-HN" sz="2000" dirty="0" smtClean="0"/>
              <a:t>i) Frecuencia </a:t>
            </a:r>
            <a:r>
              <a:rPr lang="es-HN" sz="2000" dirty="0"/>
              <a:t>de </a:t>
            </a:r>
            <a:r>
              <a:rPr lang="es-HN" sz="2000" dirty="0" smtClean="0"/>
              <a:t>operaciones</a:t>
            </a:r>
          </a:p>
          <a:p>
            <a:pPr marL="76200" lvl="0" indent="0">
              <a:buNone/>
            </a:pPr>
            <a:r>
              <a:rPr lang="es-HN" sz="2000" dirty="0" smtClean="0"/>
              <a:t>(Numérico)</a:t>
            </a:r>
            <a:endParaRPr lang="es-HN" sz="2000" dirty="0"/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1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/>
              <a:t>1.1 Cliente </a:t>
            </a:r>
            <a:r>
              <a:rPr lang="en" sz="3200" dirty="0" smtClean="0"/>
              <a:t>👤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2186739" y="1104775"/>
            <a:ext cx="4770671" cy="3275067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lvl="0" indent="0">
              <a:buNone/>
            </a:pPr>
            <a:r>
              <a:rPr lang="es-HN" sz="2000" dirty="0"/>
              <a:t>j) Actividad económica (Cadena)*</a:t>
            </a:r>
          </a:p>
          <a:p>
            <a:pPr marL="76200" lvl="0" indent="0">
              <a:buNone/>
            </a:pPr>
            <a:r>
              <a:rPr lang="es-HN" sz="2000" dirty="0"/>
              <a:t>k) Fuente de financiamiento (Cadena)*</a:t>
            </a:r>
          </a:p>
          <a:p>
            <a:pPr marL="76200" lvl="0" indent="0">
              <a:buNone/>
            </a:pPr>
            <a:r>
              <a:rPr lang="es-HN" sz="2000" dirty="0"/>
              <a:t>l) Edad o antigüedad (Numérico)*</a:t>
            </a:r>
          </a:p>
          <a:p>
            <a:pPr marL="76200" lvl="0" indent="0">
              <a:buNone/>
            </a:pPr>
            <a:r>
              <a:rPr lang="es-419" sz="2000" dirty="0" smtClean="0"/>
              <a:t>m</a:t>
            </a:r>
            <a:r>
              <a:rPr lang="es-419" sz="2000" dirty="0"/>
              <a:t>) Transaccionalidad </a:t>
            </a:r>
            <a:r>
              <a:rPr lang="es-HN" sz="2000" dirty="0"/>
              <a:t>(Numérico)*</a:t>
            </a:r>
          </a:p>
          <a:p>
            <a:pPr marL="76200" lvl="0" indent="0">
              <a:buNone/>
            </a:pPr>
            <a:r>
              <a:rPr lang="es-HN" sz="2000" dirty="0" smtClean="0"/>
              <a:t>n</a:t>
            </a:r>
            <a:r>
              <a:rPr lang="es-HN" sz="2000" dirty="0"/>
              <a:t>) Valor del riesgo (Flotante)*</a:t>
            </a:r>
          </a:p>
          <a:p>
            <a:pPr marL="76200" lvl="0" indent="0">
              <a:buNone/>
            </a:pPr>
            <a:r>
              <a:rPr lang="es-HN" sz="2000" dirty="0"/>
              <a:t>o) Riesgo resultante (Cadena)*</a:t>
            </a:r>
          </a:p>
          <a:p>
            <a:pPr marL="76200" lvl="0" indent="0">
              <a:buNone/>
            </a:pPr>
            <a:r>
              <a:rPr lang="es-HN" sz="2000" dirty="0"/>
              <a:t>p) Observaciones (Cadena)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1146</Words>
  <Application>Microsoft Office PowerPoint</Application>
  <PresentationFormat>Presentación en pantalla (16:9)</PresentationFormat>
  <Paragraphs>209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Abel</vt:lpstr>
      <vt:lpstr>Roboto Slab</vt:lpstr>
      <vt:lpstr>Calibri</vt:lpstr>
      <vt:lpstr>Arial</vt:lpstr>
      <vt:lpstr>Roboto Slab Light</vt:lpstr>
      <vt:lpstr>York template</vt:lpstr>
      <vt:lpstr>SIPLAFT</vt:lpstr>
      <vt:lpstr>Objetivo</vt:lpstr>
      <vt:lpstr>Anteriormente…</vt:lpstr>
      <vt:lpstr> </vt:lpstr>
      <vt:lpstr>1. Actores</vt:lpstr>
      <vt:lpstr>Presentación de PowerPoint</vt:lpstr>
      <vt:lpstr>1. Actores</vt:lpstr>
      <vt:lpstr>1.1 Cliente 👤</vt:lpstr>
      <vt:lpstr>1.1 Cliente 👤</vt:lpstr>
      <vt:lpstr>1.2 Usuarios 👩</vt:lpstr>
      <vt:lpstr>1.2.1 Colaborador 👨</vt:lpstr>
      <vt:lpstr>1.2.2 Supervisor 👨</vt:lpstr>
      <vt:lpstr>1.2.3 Administrador 👨</vt:lpstr>
      <vt:lpstr>2. Módulos del sistema</vt:lpstr>
      <vt:lpstr>Presentación de PowerPoint</vt:lpstr>
      <vt:lpstr>2. Perfiles de usuarios</vt:lpstr>
      <vt:lpstr>2.1 Ayuda</vt:lpstr>
      <vt:lpstr>2.2 Carga de datos</vt:lpstr>
      <vt:lpstr>2.3 Clientes </vt:lpstr>
      <vt:lpstr>2.4 Consultas</vt:lpstr>
      <vt:lpstr>2.5 Historial </vt:lpstr>
      <vt:lpstr>2.6 Reportes</vt:lpstr>
      <vt:lpstr>2.7 Respaldos </vt:lpstr>
      <vt:lpstr>2.8 Usuarios</vt:lpstr>
      <vt:lpstr>4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SIPLAFT</dc:title>
  <cp:lastModifiedBy>Practicante</cp:lastModifiedBy>
  <cp:revision>17</cp:revision>
  <dcterms:modified xsi:type="dcterms:W3CDTF">2019-07-30T15:47:34Z</dcterms:modified>
</cp:coreProperties>
</file>