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8" r:id="rId3"/>
    <p:sldId id="259" r:id="rId4"/>
    <p:sldId id="264" r:id="rId5"/>
    <p:sldId id="283" r:id="rId6"/>
    <p:sldId id="291" r:id="rId7"/>
    <p:sldId id="261" r:id="rId8"/>
    <p:sldId id="285" r:id="rId9"/>
    <p:sldId id="286" r:id="rId10"/>
    <p:sldId id="287" r:id="rId11"/>
    <p:sldId id="288" r:id="rId12"/>
    <p:sldId id="289" r:id="rId13"/>
    <p:sldId id="290" r:id="rId14"/>
    <p:sldId id="284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271" r:id="rId33"/>
    <p:sldId id="310" r:id="rId34"/>
    <p:sldId id="260" r:id="rId35"/>
    <p:sldId id="302" r:id="rId36"/>
  </p:sldIdLst>
  <p:sldSz cx="9144000" cy="5143500" type="screen16x9"/>
  <p:notesSz cx="6858000" cy="9144000"/>
  <p:embeddedFontLst>
    <p:embeddedFont>
      <p:font typeface="Abel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Roboto Slab" panose="020B0604020202020204" charset="0"/>
      <p:regular r:id="rId43"/>
      <p:bold r:id="rId44"/>
    </p:embeddedFont>
    <p:embeddedFont>
      <p:font typeface="Roboto Slab Light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2F40A8-1549-45B9-B13E-57C6899846E2}">
  <a:tblStyle styleId="{252F40A8-1549-45B9-B13E-57C689984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1" autoAdjust="0"/>
  </p:normalViewPr>
  <p:slideViewPr>
    <p:cSldViewPr snapToGrid="0">
      <p:cViewPr>
        <p:scale>
          <a:sx n="80" d="100"/>
          <a:sy n="80" d="100"/>
        </p:scale>
        <p:origin x="43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42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6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0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62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2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7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9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78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88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43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51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01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0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97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826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04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433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01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89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085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31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36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17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43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83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5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44926" y="1557132"/>
            <a:ext cx="5867400" cy="848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SIPLAFT</a:t>
            </a:r>
            <a:endParaRPr sz="4000" dirty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" name="Google Shape;141;p11"/>
          <p:cNvSpPr txBox="1">
            <a:spLocks/>
          </p:cNvSpPr>
          <p:nvPr/>
        </p:nvSpPr>
        <p:spPr>
          <a:xfrm>
            <a:off x="1733550" y="2405271"/>
            <a:ext cx="5690152" cy="86008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HN" sz="2400" dirty="0" smtClean="0">
                <a:latin typeface="Arial" panose="020B0604020202020204" pitchFamily="34" charset="0"/>
                <a:ea typeface="Roboto Slab" panose="020B0604020202020204" charset="0"/>
                <a:cs typeface="Arial" panose="020B0604020202020204" pitchFamily="34" charset="0"/>
              </a:rPr>
              <a:t>Sistema para la Prevención de Lavado de Activos y Financiación Terrorista</a:t>
            </a:r>
            <a:endParaRPr lang="es-HN" sz="2400" dirty="0">
              <a:latin typeface="Arial" panose="020B0604020202020204" pitchFamily="3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1.2 Usuarios 👩</a:t>
            </a:r>
            <a:endParaRPr sz="32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76;p16"/>
          <p:cNvSpPr txBox="1">
            <a:spLocks/>
          </p:cNvSpPr>
          <p:nvPr/>
        </p:nvSpPr>
        <p:spPr>
          <a:xfrm>
            <a:off x="3144774" y="1233598"/>
            <a:ext cx="2854601" cy="253366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None/>
            </a:pPr>
            <a:r>
              <a:rPr lang="es-HN" dirty="0" smtClean="0"/>
              <a:t>1.2.1 Colaborador </a:t>
            </a:r>
            <a:r>
              <a:rPr lang="en" dirty="0"/>
              <a:t>👨</a:t>
            </a:r>
            <a:endParaRPr lang="es-HN" dirty="0" smtClean="0"/>
          </a:p>
          <a:p>
            <a:pPr marL="0" indent="0">
              <a:buFont typeface="Abel"/>
              <a:buNone/>
            </a:pPr>
            <a:endParaRPr lang="es-HN" dirty="0" smtClean="0"/>
          </a:p>
          <a:p>
            <a:pPr marL="0" indent="0">
              <a:buFont typeface="Abel"/>
              <a:buNone/>
            </a:pPr>
            <a:r>
              <a:rPr lang="es-HN" dirty="0" smtClean="0"/>
              <a:t>1.2.2 Supervisor  </a:t>
            </a:r>
          </a:p>
          <a:p>
            <a:pPr marL="0" indent="0">
              <a:buFont typeface="Abel"/>
              <a:buNone/>
            </a:pPr>
            <a:endParaRPr lang="es-HN" dirty="0" smtClean="0"/>
          </a:p>
          <a:p>
            <a:pPr marL="0" indent="0">
              <a:buFont typeface="Abel"/>
              <a:buNone/>
            </a:pPr>
            <a:r>
              <a:rPr lang="es-HN" dirty="0" smtClean="0"/>
              <a:t>1.2.3 Administrador 🔑</a:t>
            </a:r>
            <a:endParaRPr lang="es-HN" dirty="0"/>
          </a:p>
        </p:txBody>
      </p:sp>
      <p:grpSp>
        <p:nvGrpSpPr>
          <p:cNvPr id="12" name="Google Shape;576;p36"/>
          <p:cNvGrpSpPr/>
          <p:nvPr/>
        </p:nvGrpSpPr>
        <p:grpSpPr>
          <a:xfrm>
            <a:off x="5254763" y="2325395"/>
            <a:ext cx="342882" cy="350068"/>
            <a:chOff x="3951850" y="2985350"/>
            <a:chExt cx="407950" cy="416500"/>
          </a:xfrm>
        </p:grpSpPr>
        <p:sp>
          <p:nvSpPr>
            <p:cNvPr id="13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3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HN" sz="3200" dirty="0"/>
              <a:t>1.2.1 Colaborador </a:t>
            </a:r>
            <a:r>
              <a:rPr lang="en" sz="3200" dirty="0"/>
              <a:t>👨</a:t>
            </a:r>
            <a:endParaRPr lang="es-HN"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634009" y="1104775"/>
            <a:ext cx="3876131" cy="3841876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a) Código </a:t>
            </a:r>
            <a:r>
              <a:rPr lang="es-HN" dirty="0"/>
              <a:t>de </a:t>
            </a:r>
            <a:r>
              <a:rPr lang="es-HN" dirty="0" smtClean="0"/>
              <a:t>sistema</a:t>
            </a:r>
          </a:p>
          <a:p>
            <a:pPr marL="76200" indent="0">
              <a:buNone/>
            </a:pPr>
            <a:r>
              <a:rPr lang="es-HN" dirty="0" smtClean="0"/>
              <a:t>(Numérico)*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b) Nombre completo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c) Correo electrónico (Cadena)*</a:t>
            </a:r>
            <a:endParaRPr lang="es-HN" dirty="0"/>
          </a:p>
          <a:p>
            <a:pPr marL="76200" indent="0">
              <a:buNone/>
            </a:pPr>
            <a:r>
              <a:rPr lang="es-HN" dirty="0" smtClean="0"/>
              <a:t>d) Usuario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e) Contraseña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f) Empresa </a:t>
            </a:r>
            <a:r>
              <a:rPr lang="es-HN" dirty="0"/>
              <a:t>a la que </a:t>
            </a:r>
            <a:r>
              <a:rPr lang="es-HN" dirty="0" smtClean="0"/>
              <a:t>pertenece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6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769872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HN" sz="3200" dirty="0" smtClean="0"/>
              <a:t>1.2.2 Supervisor </a:t>
            </a:r>
            <a:endParaRPr lang="es-HN"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918365" y="1104775"/>
            <a:ext cx="5307420" cy="3162425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a) Código </a:t>
            </a:r>
            <a:r>
              <a:rPr lang="es-HN" dirty="0"/>
              <a:t>de </a:t>
            </a:r>
            <a:r>
              <a:rPr lang="es-HN" dirty="0" smtClean="0"/>
              <a:t>sistema</a:t>
            </a:r>
          </a:p>
          <a:p>
            <a:pPr marL="76200" indent="0">
              <a:buNone/>
            </a:pPr>
            <a:r>
              <a:rPr lang="es-HN" dirty="0" smtClean="0"/>
              <a:t>(Numérico)*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b) Nombre completo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c) Correo electrónico (Cadena)*</a:t>
            </a:r>
            <a:endParaRPr lang="es-HN" dirty="0"/>
          </a:p>
          <a:p>
            <a:pPr marL="76200" indent="0">
              <a:buNone/>
            </a:pPr>
            <a:r>
              <a:rPr lang="es-HN" dirty="0" smtClean="0"/>
              <a:t>d) Usuario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e) Contraseña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" name="Google Shape;576;p36"/>
          <p:cNvGrpSpPr/>
          <p:nvPr/>
        </p:nvGrpSpPr>
        <p:grpSpPr>
          <a:xfrm>
            <a:off x="5877619" y="556541"/>
            <a:ext cx="342882" cy="350068"/>
            <a:chOff x="3951850" y="2985350"/>
            <a:chExt cx="407950" cy="416500"/>
          </a:xfrm>
        </p:grpSpPr>
        <p:sp>
          <p:nvSpPr>
            <p:cNvPr id="6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54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HN" sz="3200" dirty="0" smtClean="0"/>
              <a:t>1.2.3 Administrador 🔑</a:t>
            </a:r>
            <a:endParaRPr lang="es-HN"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918365" y="1104775"/>
            <a:ext cx="5307420" cy="3162425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a) Código </a:t>
            </a:r>
            <a:r>
              <a:rPr lang="es-HN" dirty="0"/>
              <a:t>de </a:t>
            </a:r>
            <a:r>
              <a:rPr lang="es-HN" dirty="0" smtClean="0"/>
              <a:t>sistema</a:t>
            </a:r>
          </a:p>
          <a:p>
            <a:pPr marL="76200" indent="0">
              <a:buNone/>
            </a:pPr>
            <a:r>
              <a:rPr lang="es-HN" dirty="0" smtClean="0"/>
              <a:t>(Numérico)*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b) Nombre completo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c) Correo electrónico (Cadena)*</a:t>
            </a:r>
            <a:endParaRPr lang="es-HN" dirty="0"/>
          </a:p>
          <a:p>
            <a:pPr marL="76200" indent="0">
              <a:buNone/>
            </a:pPr>
            <a:r>
              <a:rPr lang="es-HN" dirty="0" smtClean="0"/>
              <a:t>d) Usuario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76200" indent="0">
              <a:buNone/>
            </a:pPr>
            <a:r>
              <a:rPr lang="es-HN" dirty="0" smtClean="0"/>
              <a:t>e) Contraseña</a:t>
            </a:r>
          </a:p>
          <a:p>
            <a:pPr marL="76200" indent="0">
              <a:buNone/>
            </a:pPr>
            <a:r>
              <a:rPr lang="es-HN" dirty="0" smtClean="0"/>
              <a:t>(Cadena)*</a:t>
            </a:r>
            <a:endParaRPr lang="es-HN" sz="2000" dirty="0"/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1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 smtClean="0"/>
              <a:t>2. Módulos del sistema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¿Con qué contará SIPLAFT?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8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20443" y="2166729"/>
            <a:ext cx="3336000" cy="861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s-HN" sz="2800" dirty="0"/>
              <a:t>¿Qué es un módulo</a:t>
            </a:r>
            <a:r>
              <a:rPr lang="es-HN" sz="2800" dirty="0" smtClean="0"/>
              <a:t>?</a:t>
            </a:r>
            <a:endParaRPr lang="es-HN" sz="2800" dirty="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2. </a:t>
            </a:r>
            <a:r>
              <a:rPr lang="en" sz="3200" dirty="0" smtClean="0"/>
              <a:t>Módulos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916252" y="1302843"/>
            <a:ext cx="5311646" cy="250053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lvl="0" indent="0">
              <a:buNone/>
            </a:pPr>
            <a:r>
              <a:rPr lang="es-HN" dirty="0" smtClean="0"/>
              <a:t>2.1 Ayuda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2.2 Carga </a:t>
            </a:r>
            <a:r>
              <a:rPr lang="es-HN" dirty="0"/>
              <a:t>de datos</a:t>
            </a:r>
          </a:p>
          <a:p>
            <a:pPr marL="76200" lvl="0" indent="0">
              <a:buNone/>
            </a:pPr>
            <a:r>
              <a:rPr lang="es-HN" dirty="0" smtClean="0"/>
              <a:t>2.3 Clientes 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2.4 Configuraciones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2.5 Consultas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2.6 Historial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2.7 Reportes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2.8 Respaldos</a:t>
            </a:r>
            <a:endParaRPr lang="es-HN" dirty="0"/>
          </a:p>
          <a:p>
            <a:pPr marL="76200" lvl="0" indent="0">
              <a:buNone/>
            </a:pPr>
            <a:r>
              <a:rPr lang="es-HN" dirty="0" smtClean="0"/>
              <a:t>2.9 Usuarios</a:t>
            </a:r>
            <a:endParaRPr lang="es-HN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0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2.1 </a:t>
            </a:r>
            <a:r>
              <a:rPr lang="es-HN" sz="3200" dirty="0">
                <a:latin typeface="Arial" panose="020B0604020202020204" pitchFamily="34" charset="0"/>
                <a:ea typeface="Calibri" panose="020F0502020204030204" pitchFamily="34" charset="0"/>
              </a:rPr>
              <a:t>Ayuda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Ayuda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Proporcionar lineamientos, consejos y guías al usuario para el uso del sistema.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Mostrar un archivo de ayuda según el tipo de usuario que la solicite.</a:t>
            </a:r>
          </a:p>
          <a:p>
            <a:pPr marL="990600" lvl="2" indent="0">
              <a:buNone/>
            </a:pPr>
            <a:r>
              <a:rPr lang="es-HN" sz="1600" dirty="0"/>
              <a:t>Listar las preguntas más generales que un usuario enfrenta al usar el sistema.</a:t>
            </a:r>
          </a:p>
          <a:p>
            <a:pPr marL="990600" lvl="2" indent="0">
              <a:buNone/>
            </a:pPr>
            <a:r>
              <a:rPr lang="es-HN" sz="1600" dirty="0"/>
              <a:t>Brindar apoyo en cada paso dado por el usuario dentro del sistema.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Dará al usuario confianza al tener la documentación a su disposición.</a:t>
            </a:r>
          </a:p>
          <a:p>
            <a:pPr marL="990600" lvl="2" indent="0">
              <a:buNone/>
            </a:pPr>
            <a:r>
              <a:rPr lang="es-HN" sz="1600" dirty="0"/>
              <a:t>Presentará soluciones a problemas o dudas del usuario en el sistema.</a:t>
            </a:r>
          </a:p>
          <a:p>
            <a:pPr marL="990600" lvl="2" indent="0">
              <a:buNone/>
            </a:pPr>
            <a:r>
              <a:rPr lang="es-HN" sz="1600" dirty="0"/>
              <a:t>Ayudará al usuario a reducir el tiempo invertido en soporte técnico.</a:t>
            </a:r>
          </a:p>
          <a:p>
            <a:pPr marL="990600" lvl="2" indent="0">
              <a:buNone/>
            </a:pPr>
            <a:r>
              <a:rPr lang="es-HN" sz="1600" dirty="0"/>
              <a:t>Evitará que el usuario solicite soporte técnico a menos que sea realmente necesario. </a:t>
            </a:r>
          </a:p>
          <a:p>
            <a:pPr marL="76200" lvl="0" indent="0">
              <a:buNone/>
            </a:pPr>
            <a:endParaRPr lang="es-HN" sz="16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3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2.2 </a:t>
            </a:r>
            <a:r>
              <a:rPr lang="es-HN" sz="3200" dirty="0">
                <a:latin typeface="Arial" panose="020B0604020202020204" pitchFamily="34" charset="0"/>
                <a:ea typeface="Calibri" panose="020F0502020204030204" pitchFamily="34" charset="0"/>
              </a:rPr>
              <a:t>Carga de datos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Carga de datos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Permitir a los colaboradores subir los datos de sus clientes al sistema.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Buscar el archivo de Excel (.xlsx) en la computadora del colaborador.</a:t>
            </a:r>
          </a:p>
          <a:p>
            <a:pPr marL="990600" lvl="2" indent="0">
              <a:buNone/>
            </a:pPr>
            <a:r>
              <a:rPr lang="es-HN" sz="1600" dirty="0"/>
              <a:t>Permitir que el colaborador arrastre el archivo de Excel directamente al sistema.</a:t>
            </a:r>
          </a:p>
          <a:p>
            <a:pPr marL="990600" lvl="2" indent="0">
              <a:buNone/>
            </a:pPr>
            <a:r>
              <a:rPr lang="es-HN" sz="1600" dirty="0"/>
              <a:t>Cargar el archivo de Excel al servidor donde se aloja el sistema.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Facilitará la carga de datos al sistema.</a:t>
            </a:r>
          </a:p>
          <a:p>
            <a:pPr marL="990600" lvl="2" indent="0">
              <a:buNone/>
            </a:pPr>
            <a:r>
              <a:rPr lang="es-HN" sz="1600" dirty="0"/>
              <a:t>Involucrará menor cantidad de pasos y por tanto menos probabilidad de errores.</a:t>
            </a:r>
          </a:p>
          <a:p>
            <a:pPr marL="990600" lvl="2" indent="0">
              <a:buNone/>
            </a:pPr>
            <a:r>
              <a:rPr lang="es-HN" sz="1600" dirty="0"/>
              <a:t>Desligará al supervisor de hacer tareas adicionales a su </a:t>
            </a:r>
            <a:r>
              <a:rPr lang="es-HN" sz="1600" dirty="0" smtClean="0"/>
              <a:t>trabajo.</a:t>
            </a:r>
          </a:p>
          <a:p>
            <a:pPr marL="990600" lvl="2" indent="0">
              <a:buNone/>
            </a:pPr>
            <a:r>
              <a:rPr lang="es-HN" sz="1600" dirty="0" smtClean="0"/>
              <a:t>Eliminará </a:t>
            </a:r>
            <a:r>
              <a:rPr lang="es-HN" sz="1600" dirty="0"/>
              <a:t>el uso de intermediarios (correo electrónico y Excel) para que los datos se mantengan en el sistema.</a:t>
            </a:r>
            <a:endParaRPr lang="es-HN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2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2.3 </a:t>
            </a:r>
            <a:r>
              <a:rPr lang="es-HN" sz="3200" dirty="0" smtClean="0"/>
              <a:t>Clientes</a:t>
            </a:r>
            <a:r>
              <a:rPr lang="es-HN" dirty="0" smtClean="0"/>
              <a:t> 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Clientes 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Reunir la información de los clientes de las distintas </a:t>
            </a:r>
            <a:r>
              <a:rPr lang="es-HN" sz="1600" dirty="0" smtClean="0"/>
              <a:t>empresas inmobiliarias</a:t>
            </a:r>
            <a:r>
              <a:rPr lang="es-HN" sz="1600" dirty="0"/>
              <a:t>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Organizar en pantalla todos los clientes existentes en el sistema </a:t>
            </a:r>
          </a:p>
          <a:p>
            <a:pPr marL="990600" lvl="2" indent="0">
              <a:buNone/>
            </a:pPr>
            <a:r>
              <a:rPr lang="es-HN" sz="1600" dirty="0"/>
              <a:t>Filtrar los clientes según el dato que se utilice en la búsqueda.</a:t>
            </a:r>
          </a:p>
          <a:p>
            <a:pPr marL="990600" lvl="2" indent="0">
              <a:buNone/>
            </a:pPr>
            <a:r>
              <a:rPr lang="es-HN" sz="1600" dirty="0"/>
              <a:t>Presentar detalles de todos los clientes registrado en el sistema.</a:t>
            </a:r>
          </a:p>
          <a:p>
            <a:pPr marL="990600" lvl="2" indent="0">
              <a:buNone/>
            </a:pPr>
            <a:r>
              <a:rPr lang="es-HN" sz="1600" dirty="0"/>
              <a:t>Modificar los datos que el supervisor crea conveniente (observaciones)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Organizará y mostrará la información de los clientes en un solo lugar.</a:t>
            </a:r>
          </a:p>
          <a:p>
            <a:pPr marL="990600" lvl="2" indent="0">
              <a:buNone/>
            </a:pPr>
            <a:r>
              <a:rPr lang="es-HN" sz="1600" dirty="0"/>
              <a:t>Presentará la información existente de cada </a:t>
            </a:r>
            <a:r>
              <a:rPr lang="es-HN" sz="1600" dirty="0" smtClean="0"/>
              <a:t>cliente.</a:t>
            </a:r>
          </a:p>
          <a:p>
            <a:pPr marL="990600" lvl="2" indent="0">
              <a:buNone/>
            </a:pPr>
            <a:r>
              <a:rPr lang="es-HN" sz="1600" dirty="0" smtClean="0"/>
              <a:t>Permitirá </a:t>
            </a:r>
            <a:r>
              <a:rPr lang="es-HN" sz="1600" dirty="0"/>
              <a:t>dar seguimiento a los clientes cuyo riesgo lo amerite.</a:t>
            </a:r>
            <a:endParaRPr lang="es-HN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00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Presentar los avances realizados en el proyecto según calendarización.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oogle Shape;157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2.4 </a:t>
            </a:r>
            <a:r>
              <a:rPr lang="es-HN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Consultas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Consultas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Realizar búsquedas y ordenar listas de clientes registrados.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Proporcionar una lista de los clientes que cumplan los requisitos de búsqueda.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Facilitará al supervisor la búsqueda de clientes específicos.</a:t>
            </a:r>
          </a:p>
          <a:p>
            <a:pPr marL="990600" lvl="2" indent="0">
              <a:buNone/>
            </a:pPr>
            <a:r>
              <a:rPr lang="es-HN" sz="1600" dirty="0" smtClean="0"/>
              <a:t>Ubicará </a:t>
            </a:r>
            <a:r>
              <a:rPr lang="es-HN" sz="1600" dirty="0"/>
              <a:t>un cliente en el menor tiempo.</a:t>
            </a:r>
          </a:p>
          <a:p>
            <a:pPr marL="990600" lvl="2" indent="0">
              <a:buNone/>
            </a:pPr>
            <a:r>
              <a:rPr lang="es-HN" sz="1600" dirty="0"/>
              <a:t>Filtrará los clientes que tengan datos similares con precisión</a:t>
            </a:r>
            <a:r>
              <a:rPr lang="es-HN" sz="1600" dirty="0" smtClean="0"/>
              <a:t>.</a:t>
            </a:r>
            <a:endParaRPr lang="es-HN" sz="16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5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2.5 </a:t>
            </a:r>
            <a:r>
              <a:rPr lang="es-HN" sz="3200" dirty="0" smtClean="0"/>
              <a:t>Historial</a:t>
            </a:r>
            <a:r>
              <a:rPr lang="es-HN" dirty="0" smtClean="0"/>
              <a:t> 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Historial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Registrar las actividades realizadas por los usuarios en el sistema.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Guardar registro de cada evento o acción dentro del sistema.</a:t>
            </a:r>
          </a:p>
          <a:p>
            <a:pPr marL="990600" lvl="2" indent="0">
              <a:buNone/>
            </a:pPr>
            <a:r>
              <a:rPr lang="es-HN" sz="1600" dirty="0"/>
              <a:t>Identificar quién realizó dicha acción y en qué momento.</a:t>
            </a:r>
          </a:p>
          <a:p>
            <a:pPr marL="990600" lvl="2" indent="0">
              <a:buNone/>
            </a:pPr>
            <a:r>
              <a:rPr lang="es-HN" sz="1600" dirty="0"/>
              <a:t>Apoyar cualquier auditoría que se realice en el futuro.</a:t>
            </a:r>
          </a:p>
          <a:p>
            <a:pPr marL="990600" lvl="2" indent="0">
              <a:buNone/>
            </a:pPr>
            <a:r>
              <a:rPr lang="es-HN" sz="1600" dirty="0"/>
              <a:t>Realizar reportes de eventos en un tiempo determinado.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Mantendrá un registro de actividades realizadas en el sistema.</a:t>
            </a:r>
          </a:p>
          <a:p>
            <a:pPr marL="990600" lvl="2" indent="0">
              <a:buNone/>
            </a:pPr>
            <a:r>
              <a:rPr lang="es-HN" sz="1600" dirty="0"/>
              <a:t>Evidenciará las acciones ocasionados por usuarios durante sus sesiones.</a:t>
            </a:r>
          </a:p>
          <a:p>
            <a:pPr marL="990600" lvl="2" indent="0">
              <a:buNone/>
            </a:pPr>
            <a:r>
              <a:rPr lang="es-HN" sz="1600" dirty="0"/>
              <a:t>Proporcionará información impresa a las personas que deseen realizar auditorías.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0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2.6 </a:t>
            </a:r>
            <a:r>
              <a:rPr lang="es-HN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Reportes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Reportes 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Guardar e imprimir los datos de uno o varios clientes respetando un esquema específico.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Crear reportes de uno o varios clientes según sus datos.</a:t>
            </a:r>
          </a:p>
          <a:p>
            <a:pPr marL="990600" lvl="2" indent="0">
              <a:buNone/>
            </a:pPr>
            <a:r>
              <a:rPr lang="es-HN" sz="1600" dirty="0"/>
              <a:t>Descargar los reportes en un formato .</a:t>
            </a:r>
            <a:r>
              <a:rPr lang="es-HN" sz="1600" dirty="0" err="1"/>
              <a:t>pdf</a:t>
            </a:r>
            <a:r>
              <a:rPr lang="es-HN" sz="1600" dirty="0"/>
              <a:t> para ser utilizado después.</a:t>
            </a:r>
          </a:p>
          <a:p>
            <a:pPr marL="990600" lvl="2" indent="0">
              <a:buNone/>
            </a:pPr>
            <a:r>
              <a:rPr lang="es-HN" sz="1600" dirty="0"/>
              <a:t>Imprimir reportes desde el sistema.</a:t>
            </a:r>
          </a:p>
          <a:p>
            <a:pPr marL="990600" lvl="2" indent="0">
              <a:buNone/>
            </a:pPr>
            <a:r>
              <a:rPr lang="es-HN" sz="1600" dirty="0"/>
              <a:t>Listar los reportes creados por los supervisores.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Dará facilidad de impresión de datos por clientes.</a:t>
            </a:r>
          </a:p>
          <a:p>
            <a:pPr marL="990600" lvl="2" indent="0">
              <a:buNone/>
            </a:pPr>
            <a:r>
              <a:rPr lang="es-HN" sz="1600" dirty="0"/>
              <a:t>Guardará los informes previos para que no sean generados de nuevo.</a:t>
            </a:r>
          </a:p>
          <a:p>
            <a:pPr marL="990600" lvl="2" indent="0">
              <a:buNone/>
            </a:pPr>
            <a:r>
              <a:rPr lang="es-HN" sz="1600" dirty="0"/>
              <a:t>Permitirá compartir información con las personas o entidades necesarias.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8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2.7 </a:t>
            </a:r>
            <a:r>
              <a:rPr lang="es-HN" sz="3200" dirty="0" smtClean="0"/>
              <a:t>Respaldos</a:t>
            </a:r>
            <a:r>
              <a:rPr lang="es-HN" dirty="0" smtClean="0"/>
              <a:t> 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Respaldos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Guardar información de los clientes cada cierto tiempo.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Crear respaldos de forma automática de los registros actuales en el sistema.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Desligará a los usuarios de respaldar información porque serán automáticos.</a:t>
            </a:r>
          </a:p>
          <a:p>
            <a:pPr marL="990600" lvl="2" indent="0">
              <a:buNone/>
            </a:pPr>
            <a:r>
              <a:rPr lang="es-HN" sz="1600" dirty="0"/>
              <a:t>Evitará perdida de información de clientes y usuarios.</a:t>
            </a:r>
          </a:p>
          <a:p>
            <a:pPr marL="990600" lvl="2" indent="0">
              <a:buNone/>
            </a:pPr>
            <a:r>
              <a:rPr lang="es-HN" sz="1600" dirty="0"/>
              <a:t>Facilitará la restauración de los datos en el sistema.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1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2.8 </a:t>
            </a:r>
            <a:r>
              <a:rPr lang="es-HN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Usuarios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32757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533400" lvl="1" indent="0">
              <a:buNone/>
            </a:pPr>
            <a:r>
              <a:rPr lang="es-HN" sz="1600" b="1" dirty="0"/>
              <a:t>Nombre:</a:t>
            </a:r>
            <a:r>
              <a:rPr lang="es-HN" sz="1600" dirty="0"/>
              <a:t> Usuarios</a:t>
            </a:r>
          </a:p>
          <a:p>
            <a:pPr marL="533400" lvl="1" indent="0">
              <a:buNone/>
            </a:pPr>
            <a:r>
              <a:rPr lang="es-HN" sz="1600" b="1" dirty="0"/>
              <a:t>Objetivo:</a:t>
            </a:r>
            <a:r>
              <a:rPr lang="es-HN" sz="1600" dirty="0"/>
              <a:t> Mantener un registro de las personas que tendrán acceso al sistema según su rol (administrador, supervisor o colaborador).</a:t>
            </a:r>
          </a:p>
          <a:p>
            <a:pPr marL="533400" lvl="1" indent="0">
              <a:buNone/>
            </a:pPr>
            <a:r>
              <a:rPr lang="es-HN" sz="1600" b="1" dirty="0"/>
              <a:t>Funcionalidades: 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 smtClean="0"/>
              <a:t>Registrar a las </a:t>
            </a:r>
            <a:r>
              <a:rPr lang="es-HN" sz="1600" dirty="0"/>
              <a:t>personas con acceso a la información.</a:t>
            </a:r>
          </a:p>
          <a:p>
            <a:pPr marL="990600" lvl="2" indent="0">
              <a:buNone/>
            </a:pPr>
            <a:r>
              <a:rPr lang="es-HN" sz="1600" dirty="0"/>
              <a:t>Crear, modificar y eliminar usuarios del sistema.</a:t>
            </a:r>
          </a:p>
          <a:p>
            <a:pPr marL="990600" lvl="2" indent="0">
              <a:buNone/>
            </a:pPr>
            <a:r>
              <a:rPr lang="es-HN" sz="1600" dirty="0"/>
              <a:t>Dar privilegios a los usuarios según su rol.</a:t>
            </a:r>
          </a:p>
          <a:p>
            <a:pPr marL="533400" lvl="1" indent="0">
              <a:buNone/>
            </a:pPr>
            <a:r>
              <a:rPr lang="es-HN" sz="1600" b="1" dirty="0"/>
              <a:t>Beneficios:</a:t>
            </a:r>
            <a:endParaRPr lang="es-HN" sz="1600" dirty="0"/>
          </a:p>
          <a:p>
            <a:pPr marL="990600" lvl="2" indent="0">
              <a:buNone/>
            </a:pPr>
            <a:r>
              <a:rPr lang="es-HN" sz="1600" dirty="0"/>
              <a:t>Restringirá la información a las personas calificadas para el trabajo.</a:t>
            </a:r>
          </a:p>
          <a:p>
            <a:pPr marL="990600" lvl="2" indent="0">
              <a:buNone/>
            </a:pPr>
            <a:r>
              <a:rPr lang="es-HN" sz="1600" dirty="0"/>
              <a:t>Permitirá controlar el acceso de los usuarios con facilidad.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3</a:t>
            </a:r>
            <a:r>
              <a:rPr lang="es-HN" dirty="0" smtClean="0"/>
              <a:t>. Reportes del sistema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¿Con </a:t>
            </a:r>
            <a:r>
              <a:rPr lang="en" dirty="0" smtClean="0"/>
              <a:t>cuales</a:t>
            </a:r>
            <a:r>
              <a:rPr lang="en" dirty="0" smtClean="0"/>
              <a:t> </a:t>
            </a:r>
            <a:r>
              <a:rPr lang="en" dirty="0" smtClean="0"/>
              <a:t>contará SIPLAFT?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20443" y="2166729"/>
            <a:ext cx="3336000" cy="861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s-HN" sz="2800" dirty="0"/>
              <a:t>¿Qué es un </a:t>
            </a:r>
            <a:r>
              <a:rPr lang="es-HN" sz="2800" dirty="0" smtClean="0"/>
              <a:t>reporte?</a:t>
            </a:r>
            <a:endParaRPr lang="es-HN" sz="2800" dirty="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3</a:t>
            </a:r>
            <a:r>
              <a:rPr lang="en" sz="3200" dirty="0" smtClean="0"/>
              <a:t>. Reportes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596325" y="1104775"/>
            <a:ext cx="3951500" cy="295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HN" sz="2800" dirty="0"/>
              <a:t>3</a:t>
            </a:r>
            <a:r>
              <a:rPr lang="es-HN" sz="2800" dirty="0" smtClean="0"/>
              <a:t>.1 I</a:t>
            </a:r>
            <a:r>
              <a:rPr lang="es-HN" sz="2800" dirty="0" smtClean="0"/>
              <a:t>ndividual</a:t>
            </a:r>
            <a:r>
              <a:rPr lang="es-HN" sz="2800" dirty="0" smtClean="0"/>
              <a:t> </a:t>
            </a:r>
            <a:r>
              <a:rPr lang="en" sz="2800" dirty="0"/>
              <a:t>👤</a:t>
            </a:r>
            <a:endParaRPr lang="es-HN" sz="2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HN" sz="1000" dirty="0"/>
          </a:p>
          <a:p>
            <a:pPr marL="0" lvl="0" indent="0">
              <a:buNone/>
            </a:pPr>
            <a:r>
              <a:rPr lang="es-HN" sz="2800" dirty="0"/>
              <a:t>3</a:t>
            </a:r>
            <a:r>
              <a:rPr lang="es-HN" sz="2800" dirty="0" smtClean="0"/>
              <a:t>.2 Filtrado </a:t>
            </a:r>
            <a:r>
              <a:rPr lang="en" sz="2800" dirty="0" smtClean="0"/>
              <a:t>👩</a:t>
            </a:r>
          </a:p>
          <a:p>
            <a:pPr marL="0" lvl="0" indent="0">
              <a:buNone/>
            </a:pPr>
            <a:endParaRPr lang="en" sz="1000" dirty="0" smtClean="0"/>
          </a:p>
          <a:p>
            <a:pPr marL="0" lvl="0" indent="0">
              <a:buNone/>
            </a:pPr>
            <a:r>
              <a:rPr lang="en" sz="2800" dirty="0"/>
              <a:t>3</a:t>
            </a:r>
            <a:r>
              <a:rPr lang="en" sz="2800" dirty="0" smtClean="0"/>
              <a:t>.3 General </a:t>
            </a:r>
          </a:p>
          <a:p>
            <a:pPr marL="0" lvl="0" indent="0">
              <a:buNone/>
            </a:pPr>
            <a:endParaRPr lang="en" sz="1000" dirty="0"/>
          </a:p>
          <a:p>
            <a:pPr marL="0" lvl="0" indent="0">
              <a:buNone/>
            </a:pPr>
            <a:r>
              <a:rPr lang="en" sz="2800" dirty="0"/>
              <a:t>3</a:t>
            </a:r>
            <a:r>
              <a:rPr lang="en" sz="2800" dirty="0" smtClean="0"/>
              <a:t>.4 Historial de eventos </a:t>
            </a:r>
            <a:endParaRPr lang="es-HN" sz="2800" dirty="0" smtClean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" name="Google Shape;554;p36"/>
          <p:cNvSpPr/>
          <p:nvPr/>
        </p:nvSpPr>
        <p:spPr>
          <a:xfrm>
            <a:off x="4411886" y="28041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54;p36"/>
          <p:cNvSpPr/>
          <p:nvPr/>
        </p:nvSpPr>
        <p:spPr>
          <a:xfrm>
            <a:off x="4705500" y="2818294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4;p36"/>
          <p:cNvSpPr/>
          <p:nvPr/>
        </p:nvSpPr>
        <p:spPr>
          <a:xfrm>
            <a:off x="4992647" y="2797115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751;p36"/>
          <p:cNvGrpSpPr/>
          <p:nvPr/>
        </p:nvGrpSpPr>
        <p:grpSpPr>
          <a:xfrm>
            <a:off x="6083380" y="3529173"/>
            <a:ext cx="337797" cy="319873"/>
            <a:chOff x="5973900" y="318475"/>
            <a:chExt cx="401900" cy="380575"/>
          </a:xfrm>
        </p:grpSpPr>
        <p:sp>
          <p:nvSpPr>
            <p:cNvPr id="10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7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3</a:t>
            </a:r>
            <a:r>
              <a:rPr lang="en" sz="3200" dirty="0" smtClean="0"/>
              <a:t>.1 </a:t>
            </a:r>
            <a:r>
              <a:rPr lang="es-HN" sz="3200" dirty="0" smtClean="0">
                <a:latin typeface="Arial" panose="020B0604020202020204" pitchFamily="34" charset="0"/>
              </a:rPr>
              <a:t>Reporte individual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2009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3.1.1 El </a:t>
            </a:r>
            <a:r>
              <a:rPr lang="es-HN" dirty="0"/>
              <a:t>reporte individual se aplica a un solo </a:t>
            </a:r>
            <a:r>
              <a:rPr lang="es-HN" dirty="0" smtClean="0"/>
              <a:t>cliente.</a:t>
            </a:r>
          </a:p>
          <a:p>
            <a:pPr marL="76200" indent="0">
              <a:buNone/>
            </a:pPr>
            <a:endParaRPr lang="es-HN" dirty="0" smtClean="0"/>
          </a:p>
          <a:p>
            <a:pPr marL="76200" indent="0">
              <a:buNone/>
            </a:pPr>
            <a:r>
              <a:rPr lang="es-HN" dirty="0" smtClean="0"/>
              <a:t>3.1.2 Se </a:t>
            </a:r>
            <a:r>
              <a:rPr lang="es-HN" dirty="0"/>
              <a:t>debe </a:t>
            </a:r>
            <a:r>
              <a:rPr lang="es-HN" dirty="0" smtClean="0"/>
              <a:t>utilizar </a:t>
            </a:r>
            <a:r>
              <a:rPr lang="es-HN" dirty="0"/>
              <a:t>Número de Identidad </a:t>
            </a:r>
            <a:r>
              <a:rPr lang="es-HN" dirty="0" smtClean="0"/>
              <a:t>o </a:t>
            </a:r>
            <a:r>
              <a:rPr lang="es-HN" dirty="0"/>
              <a:t>Registro Tributario Nacional (RTN</a:t>
            </a:r>
            <a:r>
              <a:rPr lang="es-HN" dirty="0" smtClean="0"/>
              <a:t>)</a:t>
            </a:r>
            <a:endParaRPr lang="es-HN" sz="16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4035133" y="2976999"/>
            <a:ext cx="2019144" cy="1368531"/>
            <a:chOff x="4035133" y="2976999"/>
            <a:chExt cx="2019144" cy="1368531"/>
          </a:xfrm>
        </p:grpSpPr>
        <p:grpSp>
          <p:nvGrpSpPr>
            <p:cNvPr id="5" name="Google Shape;447;p36"/>
            <p:cNvGrpSpPr/>
            <p:nvPr/>
          </p:nvGrpSpPr>
          <p:grpSpPr>
            <a:xfrm>
              <a:off x="4035133" y="3222960"/>
              <a:ext cx="1073884" cy="1122570"/>
              <a:chOff x="596350" y="929175"/>
              <a:chExt cx="407950" cy="497475"/>
            </a:xfrm>
          </p:grpSpPr>
          <p:sp>
            <p:nvSpPr>
              <p:cNvPr id="6" name="Google Shape;448;p36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9;p36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50;p36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51;p3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52;p36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53;p36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54;p36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82;p36"/>
            <p:cNvGrpSpPr/>
            <p:nvPr/>
          </p:nvGrpSpPr>
          <p:grpSpPr>
            <a:xfrm>
              <a:off x="5036849" y="2976999"/>
              <a:ext cx="1017428" cy="860134"/>
              <a:chOff x="1923675" y="1633650"/>
              <a:chExt cx="436000" cy="435975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" name="Google Shape;483;p36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Google Shape;484;p36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Google Shape;485;p36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Google Shape;486;p3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Google Shape;487;p36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Google Shape;488;p36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7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3</a:t>
            </a:r>
            <a:r>
              <a:rPr lang="en" sz="3200" dirty="0" smtClean="0"/>
              <a:t>.2 </a:t>
            </a:r>
            <a:r>
              <a:rPr lang="es-HN" sz="3200" dirty="0" smtClean="0">
                <a:latin typeface="Arial" panose="020B0604020202020204" pitchFamily="34" charset="0"/>
              </a:rPr>
              <a:t>Reporte filtrado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917788" y="1104775"/>
            <a:ext cx="7308574" cy="14765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3.2.1 Listar </a:t>
            </a:r>
            <a:r>
              <a:rPr lang="es-HN" dirty="0"/>
              <a:t>a los clientes que presenten datos </a:t>
            </a:r>
            <a:r>
              <a:rPr lang="es-HN" dirty="0" smtClean="0"/>
              <a:t>iguales</a:t>
            </a:r>
            <a:r>
              <a:rPr lang="es-HN" dirty="0"/>
              <a:t>.</a:t>
            </a:r>
            <a:endParaRPr lang="es-HN" dirty="0"/>
          </a:p>
          <a:p>
            <a:pPr marL="76200" indent="0">
              <a:buNone/>
            </a:pPr>
            <a:r>
              <a:rPr lang="es-HN" dirty="0" smtClean="0"/>
              <a:t>3.2.2 Utiliza </a:t>
            </a:r>
            <a:r>
              <a:rPr lang="es-HN" dirty="0"/>
              <a:t>un parámetro de </a:t>
            </a:r>
            <a:r>
              <a:rPr lang="es-HN" dirty="0" smtClean="0"/>
              <a:t>búsqueda, pero </a:t>
            </a:r>
            <a:r>
              <a:rPr lang="es-HN" dirty="0"/>
              <a:t>no es único. </a:t>
            </a:r>
            <a:endParaRPr lang="es-HN" dirty="0" smtClean="0"/>
          </a:p>
          <a:p>
            <a:pPr marL="76200" indent="0">
              <a:buNone/>
            </a:pPr>
            <a:r>
              <a:rPr lang="es-HN" dirty="0" smtClean="0"/>
              <a:t>3.2.3 El parámetros de búsqueda puede ser:</a:t>
            </a:r>
            <a:endParaRPr lang="es-HN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1016106" y="2694326"/>
            <a:ext cx="7111937" cy="180049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533400" lvl="0" indent="-457200">
              <a:spcBef>
                <a:spcPts val="600"/>
              </a:spcBef>
              <a:buClr>
                <a:srgbClr val="FFFFFF"/>
              </a:buClr>
              <a:buSzPts val="2400"/>
              <a:buFont typeface="+mj-lt"/>
              <a:buAutoNum type="alphaLcParenR"/>
            </a:pPr>
            <a:r>
              <a:rPr lang="es-HN" sz="2400" dirty="0">
                <a:solidFill>
                  <a:srgbClr val="FFFFFF"/>
                </a:solidFill>
                <a:latin typeface="Abel"/>
                <a:sym typeface="Abel"/>
              </a:rPr>
              <a:t>Nacionalidad.</a:t>
            </a:r>
          </a:p>
          <a:p>
            <a:pPr marL="533400" lvl="0" indent="-457200">
              <a:spcBef>
                <a:spcPts val="600"/>
              </a:spcBef>
              <a:buClr>
                <a:srgbClr val="FFFFFF"/>
              </a:buClr>
              <a:buSzPts val="2400"/>
              <a:buFont typeface="+mj-lt"/>
              <a:buAutoNum type="alphaLcParenR"/>
            </a:pPr>
            <a:r>
              <a:rPr lang="es-HN" sz="2400" dirty="0">
                <a:solidFill>
                  <a:srgbClr val="FFFFFF"/>
                </a:solidFill>
                <a:latin typeface="Abel"/>
                <a:sym typeface="Abel"/>
              </a:rPr>
              <a:t>Tipo de cliente.</a:t>
            </a:r>
          </a:p>
          <a:p>
            <a:pPr marL="533400" lvl="0" indent="-457200">
              <a:spcBef>
                <a:spcPts val="600"/>
              </a:spcBef>
              <a:buClr>
                <a:srgbClr val="FFFFFF"/>
              </a:buClr>
              <a:buSzPts val="2400"/>
              <a:buFont typeface="+mj-lt"/>
              <a:buAutoNum type="alphaLcParenR"/>
            </a:pPr>
            <a:r>
              <a:rPr lang="es-HN" sz="2400" dirty="0">
                <a:solidFill>
                  <a:srgbClr val="FFFFFF"/>
                </a:solidFill>
                <a:latin typeface="Abel"/>
                <a:sym typeface="Abel"/>
              </a:rPr>
              <a:t>Actividad económica.</a:t>
            </a:r>
          </a:p>
          <a:p>
            <a:pPr marL="533400" lvl="0" indent="-457200">
              <a:spcBef>
                <a:spcPts val="600"/>
              </a:spcBef>
              <a:buClr>
                <a:srgbClr val="FFFFFF"/>
              </a:buClr>
              <a:buSzPts val="2400"/>
              <a:buFont typeface="+mj-lt"/>
              <a:buAutoNum type="alphaLcParenR"/>
            </a:pPr>
            <a:endParaRPr lang="es-HN" sz="2400" dirty="0" smtClean="0">
              <a:solidFill>
                <a:srgbClr val="FFFFFF"/>
              </a:solidFill>
              <a:latin typeface="Abel"/>
              <a:sym typeface="Abel"/>
            </a:endParaRPr>
          </a:p>
          <a:p>
            <a:pPr marL="533400" lvl="0" indent="-457200">
              <a:spcBef>
                <a:spcPts val="600"/>
              </a:spcBef>
              <a:buClr>
                <a:srgbClr val="FFFFFF"/>
              </a:buClr>
              <a:buSzPts val="2400"/>
              <a:buFont typeface="+mj-lt"/>
              <a:buAutoNum type="alphaLcParenR"/>
            </a:pPr>
            <a:r>
              <a:rPr lang="es-HN" sz="2400" dirty="0" smtClean="0">
                <a:solidFill>
                  <a:srgbClr val="FFFFFF"/>
                </a:solidFill>
                <a:latin typeface="Abel"/>
                <a:sym typeface="Abel"/>
              </a:rPr>
              <a:t>Fuente </a:t>
            </a:r>
            <a:r>
              <a:rPr lang="es-HN" sz="2400" dirty="0">
                <a:solidFill>
                  <a:srgbClr val="FFFFFF"/>
                </a:solidFill>
                <a:latin typeface="Abel"/>
                <a:sym typeface="Abel"/>
              </a:rPr>
              <a:t>de financiación.</a:t>
            </a:r>
          </a:p>
          <a:p>
            <a:pPr marL="533400" lvl="0" indent="-457200">
              <a:spcBef>
                <a:spcPts val="600"/>
              </a:spcBef>
              <a:buClr>
                <a:srgbClr val="FFFFFF"/>
              </a:buClr>
              <a:buSzPts val="2400"/>
              <a:buFont typeface="+mj-lt"/>
              <a:buAutoNum type="alphaLcParenR"/>
            </a:pPr>
            <a:r>
              <a:rPr lang="es-HN" sz="2400" dirty="0">
                <a:solidFill>
                  <a:srgbClr val="FFFFFF"/>
                </a:solidFill>
                <a:latin typeface="Abel"/>
                <a:sym typeface="Abel"/>
              </a:rPr>
              <a:t>Transaccionalidad</a:t>
            </a:r>
          </a:p>
          <a:p>
            <a:pPr marL="533400" lvl="0" indent="-457200">
              <a:spcBef>
                <a:spcPts val="600"/>
              </a:spcBef>
              <a:buClr>
                <a:srgbClr val="FFFFFF"/>
              </a:buClr>
              <a:buSzPts val="2400"/>
              <a:buFont typeface="+mj-lt"/>
              <a:buAutoNum type="alphaLcParenR"/>
            </a:pPr>
            <a:r>
              <a:rPr lang="es-HN" sz="2400" dirty="0">
                <a:solidFill>
                  <a:srgbClr val="FFFFFF"/>
                </a:solidFill>
                <a:latin typeface="Abel"/>
                <a:sym typeface="Abel"/>
              </a:rPr>
              <a:t>Entre otros.</a:t>
            </a:r>
            <a:endParaRPr lang="es-HN" sz="1600" dirty="0">
              <a:solidFill>
                <a:srgbClr val="FFFFFF"/>
              </a:solidFill>
              <a:latin typeface="Abel"/>
              <a:sym typeface="Abel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477544" y="528762"/>
            <a:ext cx="789530" cy="519488"/>
            <a:chOff x="4035133" y="2976999"/>
            <a:chExt cx="2019144" cy="1368531"/>
          </a:xfrm>
        </p:grpSpPr>
        <p:grpSp>
          <p:nvGrpSpPr>
            <p:cNvPr id="7" name="Google Shape;447;p36"/>
            <p:cNvGrpSpPr/>
            <p:nvPr/>
          </p:nvGrpSpPr>
          <p:grpSpPr>
            <a:xfrm>
              <a:off x="4035133" y="3222960"/>
              <a:ext cx="1073884" cy="1122570"/>
              <a:chOff x="596350" y="929175"/>
              <a:chExt cx="407950" cy="497475"/>
            </a:xfrm>
          </p:grpSpPr>
          <p:sp>
            <p:nvSpPr>
              <p:cNvPr id="8" name="Google Shape;448;p36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49;p36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50;p36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51;p3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52;p36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53;p36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54;p36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82;p36"/>
            <p:cNvGrpSpPr/>
            <p:nvPr/>
          </p:nvGrpSpPr>
          <p:grpSpPr>
            <a:xfrm>
              <a:off x="5036849" y="2976999"/>
              <a:ext cx="1017428" cy="860134"/>
              <a:chOff x="1923675" y="1633650"/>
              <a:chExt cx="436000" cy="435975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6" name="Google Shape;483;p36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Google Shape;484;p36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Google Shape;485;p36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Google Shape;486;p3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Google Shape;487;p36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Google Shape;488;p36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7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2023872"/>
            <a:ext cx="5753100" cy="719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Anteriormente…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3</a:t>
            </a:r>
            <a:r>
              <a:rPr lang="en" sz="3200" dirty="0" smtClean="0"/>
              <a:t>.3 </a:t>
            </a:r>
            <a:r>
              <a:rPr lang="es-HN" sz="3200" dirty="0" smtClean="0">
                <a:latin typeface="Arial" panose="020B0604020202020204" pitchFamily="34" charset="0"/>
              </a:rPr>
              <a:t>Reporte general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830569" y="1213060"/>
            <a:ext cx="5483012" cy="2009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3.3.1 Presenta </a:t>
            </a:r>
            <a:r>
              <a:rPr lang="es-HN" dirty="0"/>
              <a:t>la lista de todos los </a:t>
            </a:r>
            <a:r>
              <a:rPr lang="es-HN" dirty="0" smtClean="0"/>
              <a:t>clientes</a:t>
            </a:r>
            <a:endParaRPr lang="es-HN" dirty="0"/>
          </a:p>
          <a:p>
            <a:pPr marL="76200" indent="0">
              <a:buNone/>
            </a:pPr>
            <a:endParaRPr lang="es-HN" dirty="0" smtClean="0"/>
          </a:p>
          <a:p>
            <a:pPr marL="76200" indent="0">
              <a:buNone/>
            </a:pPr>
            <a:r>
              <a:rPr lang="es-HN" dirty="0" smtClean="0"/>
              <a:t>3.3.2 No requiere un </a:t>
            </a:r>
            <a:r>
              <a:rPr lang="es-HN" dirty="0"/>
              <a:t>parámetro de búsqueda.</a:t>
            </a:r>
            <a:endParaRPr lang="es-HN" sz="16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4035133" y="2976999"/>
            <a:ext cx="2019144" cy="1368531"/>
            <a:chOff x="4035133" y="2976999"/>
            <a:chExt cx="2019144" cy="1368531"/>
          </a:xfrm>
        </p:grpSpPr>
        <p:grpSp>
          <p:nvGrpSpPr>
            <p:cNvPr id="5" name="Google Shape;447;p36"/>
            <p:cNvGrpSpPr/>
            <p:nvPr/>
          </p:nvGrpSpPr>
          <p:grpSpPr>
            <a:xfrm>
              <a:off x="4035133" y="3222960"/>
              <a:ext cx="1073884" cy="1122570"/>
              <a:chOff x="596350" y="929175"/>
              <a:chExt cx="407950" cy="497475"/>
            </a:xfrm>
          </p:grpSpPr>
          <p:sp>
            <p:nvSpPr>
              <p:cNvPr id="6" name="Google Shape;448;p36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9;p36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50;p36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51;p3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52;p36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53;p36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54;p36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82;p36"/>
            <p:cNvGrpSpPr/>
            <p:nvPr/>
          </p:nvGrpSpPr>
          <p:grpSpPr>
            <a:xfrm>
              <a:off x="5036849" y="2976999"/>
              <a:ext cx="1017428" cy="860134"/>
              <a:chOff x="1923675" y="1633650"/>
              <a:chExt cx="436000" cy="435975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" name="Google Shape;483;p36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Google Shape;484;p36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Google Shape;485;p36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Google Shape;486;p3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Google Shape;487;p36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Google Shape;488;p36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7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3</a:t>
            </a:r>
            <a:r>
              <a:rPr lang="en" sz="3200" dirty="0" smtClean="0"/>
              <a:t>.4 Historial de eventos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667827" y="1164800"/>
            <a:ext cx="7808495" cy="2009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indent="0">
              <a:buNone/>
            </a:pPr>
            <a:r>
              <a:rPr lang="es-HN" dirty="0" smtClean="0"/>
              <a:t>3.4.1 Mostrará </a:t>
            </a:r>
            <a:r>
              <a:rPr lang="es-HN" dirty="0"/>
              <a:t>las actividades realizadas por </a:t>
            </a:r>
            <a:r>
              <a:rPr lang="es-HN" dirty="0" smtClean="0"/>
              <a:t>los usuarios.</a:t>
            </a:r>
          </a:p>
          <a:p>
            <a:pPr marL="76200" indent="0">
              <a:buNone/>
            </a:pPr>
            <a:endParaRPr lang="es-HN" dirty="0" smtClean="0"/>
          </a:p>
          <a:p>
            <a:pPr marL="76200" indent="0">
              <a:buNone/>
            </a:pPr>
            <a:r>
              <a:rPr lang="es-HN" dirty="0" smtClean="0"/>
              <a:t>3.4.2 No requerirá un </a:t>
            </a:r>
            <a:r>
              <a:rPr lang="es-HN" dirty="0"/>
              <a:t>parámetro de búsqueda.</a:t>
            </a:r>
            <a:endParaRPr lang="es-HN" sz="16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4035133" y="2976999"/>
            <a:ext cx="2019144" cy="1368531"/>
            <a:chOff x="4035133" y="2976999"/>
            <a:chExt cx="2019144" cy="1368531"/>
          </a:xfrm>
        </p:grpSpPr>
        <p:grpSp>
          <p:nvGrpSpPr>
            <p:cNvPr id="5" name="Google Shape;447;p36"/>
            <p:cNvGrpSpPr/>
            <p:nvPr/>
          </p:nvGrpSpPr>
          <p:grpSpPr>
            <a:xfrm>
              <a:off x="4035133" y="3222960"/>
              <a:ext cx="1073884" cy="1122570"/>
              <a:chOff x="596350" y="929175"/>
              <a:chExt cx="407950" cy="497475"/>
            </a:xfrm>
          </p:grpSpPr>
          <p:sp>
            <p:nvSpPr>
              <p:cNvPr id="6" name="Google Shape;448;p36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49;p36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50;p36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51;p3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52;p36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53;p36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54;p36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82;p36"/>
            <p:cNvGrpSpPr/>
            <p:nvPr/>
          </p:nvGrpSpPr>
          <p:grpSpPr>
            <a:xfrm>
              <a:off x="5036849" y="2976999"/>
              <a:ext cx="1017428" cy="860134"/>
              <a:chOff x="1923675" y="1633650"/>
              <a:chExt cx="436000" cy="435975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" name="Google Shape;483;p36"/>
              <p:cNvSpPr/>
              <p:nvPr/>
            </p:nvSpPr>
            <p:spPr>
              <a:xfrm>
                <a:off x="2209250" y="1633650"/>
                <a:ext cx="150425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6017" h="6017" fill="none" extrusionOk="0">
                    <a:moveTo>
                      <a:pt x="5846" y="3605"/>
                    </a:moveTo>
                    <a:lnTo>
                      <a:pt x="2412" y="171"/>
                    </a:lnTo>
                    <a:lnTo>
                      <a:pt x="2412" y="171"/>
                    </a:lnTo>
                    <a:lnTo>
                      <a:pt x="2314" y="98"/>
                    </a:lnTo>
                    <a:lnTo>
                      <a:pt x="2217" y="49"/>
                    </a:lnTo>
                    <a:lnTo>
                      <a:pt x="2095" y="25"/>
                    </a:lnTo>
                    <a:lnTo>
                      <a:pt x="1997" y="1"/>
                    </a:lnTo>
                    <a:lnTo>
                      <a:pt x="1876" y="25"/>
                    </a:lnTo>
                    <a:lnTo>
                      <a:pt x="1778" y="49"/>
                    </a:lnTo>
                    <a:lnTo>
                      <a:pt x="1681" y="98"/>
                    </a:lnTo>
                    <a:lnTo>
                      <a:pt x="1583" y="171"/>
                    </a:lnTo>
                    <a:lnTo>
                      <a:pt x="0" y="1778"/>
                    </a:lnTo>
                    <a:lnTo>
                      <a:pt x="4238" y="6016"/>
                    </a:lnTo>
                    <a:lnTo>
                      <a:pt x="5846" y="4433"/>
                    </a:lnTo>
                    <a:lnTo>
                      <a:pt x="5846" y="4433"/>
                    </a:lnTo>
                    <a:lnTo>
                      <a:pt x="5919" y="4336"/>
                    </a:lnTo>
                    <a:lnTo>
                      <a:pt x="5967" y="4238"/>
                    </a:lnTo>
                    <a:lnTo>
                      <a:pt x="5992" y="4141"/>
                    </a:lnTo>
                    <a:lnTo>
                      <a:pt x="6016" y="4019"/>
                    </a:lnTo>
                    <a:lnTo>
                      <a:pt x="5992" y="3922"/>
                    </a:lnTo>
                    <a:lnTo>
                      <a:pt x="5967" y="3800"/>
                    </a:lnTo>
                    <a:lnTo>
                      <a:pt x="5919" y="3703"/>
                    </a:lnTo>
                    <a:lnTo>
                      <a:pt x="5846" y="3605"/>
                    </a:lnTo>
                    <a:lnTo>
                      <a:pt x="5846" y="3605"/>
                    </a:lnTo>
                    <a:close/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Google Shape;484;p36"/>
              <p:cNvSpPr/>
              <p:nvPr/>
            </p:nvSpPr>
            <p:spPr>
              <a:xfrm>
                <a:off x="2019900" y="1757250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10473" y="1"/>
                    </a:moveTo>
                    <a:lnTo>
                      <a:pt x="0" y="10473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Google Shape;485;p36"/>
              <p:cNvSpPr/>
              <p:nvPr/>
            </p:nvSpPr>
            <p:spPr>
              <a:xfrm>
                <a:off x="1923675" y="1681150"/>
                <a:ext cx="388500" cy="388475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5539" fill="none" extrusionOk="0">
                    <a:moveTo>
                      <a:pt x="11277" y="0"/>
                    </a:moveTo>
                    <a:lnTo>
                      <a:pt x="756" y="10546"/>
                    </a:lnTo>
                    <a:lnTo>
                      <a:pt x="756" y="10546"/>
                    </a:lnTo>
                    <a:lnTo>
                      <a:pt x="683" y="10619"/>
                    </a:lnTo>
                    <a:lnTo>
                      <a:pt x="634" y="10692"/>
                    </a:lnTo>
                    <a:lnTo>
                      <a:pt x="610" y="10765"/>
                    </a:lnTo>
                    <a:lnTo>
                      <a:pt x="585" y="10863"/>
                    </a:lnTo>
                    <a:lnTo>
                      <a:pt x="1" y="14881"/>
                    </a:lnTo>
                    <a:lnTo>
                      <a:pt x="1" y="14881"/>
                    </a:lnTo>
                    <a:lnTo>
                      <a:pt x="1" y="15003"/>
                    </a:lnTo>
                    <a:lnTo>
                      <a:pt x="25" y="15149"/>
                    </a:lnTo>
                    <a:lnTo>
                      <a:pt x="98" y="15271"/>
                    </a:lnTo>
                    <a:lnTo>
                      <a:pt x="171" y="15368"/>
                    </a:lnTo>
                    <a:lnTo>
                      <a:pt x="171" y="15368"/>
                    </a:lnTo>
                    <a:lnTo>
                      <a:pt x="269" y="15441"/>
                    </a:lnTo>
                    <a:lnTo>
                      <a:pt x="366" y="15490"/>
                    </a:lnTo>
                    <a:lnTo>
                      <a:pt x="464" y="15514"/>
                    </a:lnTo>
                    <a:lnTo>
                      <a:pt x="585" y="15539"/>
                    </a:lnTo>
                    <a:lnTo>
                      <a:pt x="585" y="15539"/>
                    </a:lnTo>
                    <a:lnTo>
                      <a:pt x="659" y="15539"/>
                    </a:lnTo>
                    <a:lnTo>
                      <a:pt x="4677" y="14954"/>
                    </a:lnTo>
                    <a:lnTo>
                      <a:pt x="4677" y="14954"/>
                    </a:lnTo>
                    <a:lnTo>
                      <a:pt x="4848" y="14905"/>
                    </a:lnTo>
                    <a:lnTo>
                      <a:pt x="4921" y="14857"/>
                    </a:lnTo>
                    <a:lnTo>
                      <a:pt x="4994" y="14784"/>
                    </a:lnTo>
                    <a:lnTo>
                      <a:pt x="15539" y="4262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Google Shape;486;p36"/>
              <p:cNvSpPr/>
              <p:nvPr/>
            </p:nvSpPr>
            <p:spPr>
              <a:xfrm>
                <a:off x="1974225" y="1711575"/>
                <a:ext cx="26182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0474" fill="none" extrusionOk="0">
                    <a:moveTo>
                      <a:pt x="0" y="10474"/>
                    </a:moveTo>
                    <a:lnTo>
                      <a:pt x="10473" y="1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Google Shape;487;p36"/>
              <p:cNvSpPr/>
              <p:nvPr/>
            </p:nvSpPr>
            <p:spPr>
              <a:xfrm>
                <a:off x="1934650" y="2014200"/>
                <a:ext cx="44475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79" fill="none" extrusionOk="0">
                    <a:moveTo>
                      <a:pt x="1778" y="1778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Google Shape;488;p36"/>
              <p:cNvSpPr/>
              <p:nvPr/>
            </p:nvSpPr>
            <p:spPr>
              <a:xfrm>
                <a:off x="1944375" y="1947225"/>
                <a:ext cx="101725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068" fill="none" extrusionOk="0">
                    <a:moveTo>
                      <a:pt x="1" y="49"/>
                    </a:moveTo>
                    <a:lnTo>
                      <a:pt x="1" y="49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68" y="4043"/>
                    </a:lnTo>
                    <a:lnTo>
                      <a:pt x="4020" y="4068"/>
                    </a:lnTo>
                  </a:path>
                </a:pathLst>
              </a:custGeom>
              <a:grpFill/>
              <a:ln w="19050" cap="rnd" cmpd="sng">
                <a:solidFill>
                  <a:srgbClr val="FFC000"/>
                </a:solidFill>
                <a:prstDash val="solid"/>
                <a:miter lim="2435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8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1411201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4</a:t>
            </a:r>
            <a:endParaRPr sz="3600" dirty="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708084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Actores</a:t>
            </a:r>
            <a:endParaRPr sz="3600" dirty="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761827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9</a:t>
            </a:r>
            <a:endParaRPr sz="3600" dirty="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058633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Módulos</a:t>
            </a:r>
            <a:endParaRPr sz="3600" dirty="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ángulo 10"/>
          <p:cNvSpPr/>
          <p:nvPr/>
        </p:nvSpPr>
        <p:spPr>
          <a:xfrm>
            <a:off x="2610853" y="947219"/>
            <a:ext cx="3741821" cy="3348055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grpSp>
        <p:nvGrpSpPr>
          <p:cNvPr id="12" name="Google Shape;489;p36"/>
          <p:cNvGrpSpPr/>
          <p:nvPr/>
        </p:nvGrpSpPr>
        <p:grpSpPr>
          <a:xfrm>
            <a:off x="4572000" y="668300"/>
            <a:ext cx="369505" cy="369505"/>
            <a:chOff x="2594050" y="1631825"/>
            <a:chExt cx="439625" cy="439625"/>
          </a:xfrm>
        </p:grpSpPr>
        <p:sp>
          <p:nvSpPr>
            <p:cNvPr id="13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72872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600" dirty="0"/>
              <a:t>4</a:t>
            </a:r>
            <a:endParaRPr sz="3600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02553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Tipos de reportes</a:t>
            </a:r>
            <a:endParaRPr sz="3600" dirty="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0;p26"/>
          <p:cNvSpPr txBox="1">
            <a:spLocks/>
          </p:cNvSpPr>
          <p:nvPr/>
        </p:nvSpPr>
        <p:spPr>
          <a:xfrm>
            <a:off x="1485900" y="1410889"/>
            <a:ext cx="6172200" cy="580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HN" sz="3600" dirty="0" smtClean="0"/>
              <a:t>5</a:t>
            </a:r>
            <a:endParaRPr lang="es-HN" sz="3600" dirty="0"/>
          </a:p>
        </p:txBody>
      </p:sp>
      <p:sp>
        <p:nvSpPr>
          <p:cNvPr id="12" name="Google Shape;291;p26"/>
          <p:cNvSpPr txBox="1">
            <a:spLocks/>
          </p:cNvSpPr>
          <p:nvPr/>
        </p:nvSpPr>
        <p:spPr>
          <a:xfrm>
            <a:off x="1485900" y="1707692"/>
            <a:ext cx="6172200" cy="4632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s-HN" sz="3600" smtClean="0"/>
              <a:t>Módulos críticos</a:t>
            </a:r>
            <a:endParaRPr lang="es-HN" sz="3600" dirty="0"/>
          </a:p>
        </p:txBody>
      </p:sp>
      <p:sp>
        <p:nvSpPr>
          <p:cNvPr id="2" name="Rectángulo 1"/>
          <p:cNvSpPr/>
          <p:nvPr/>
        </p:nvSpPr>
        <p:spPr>
          <a:xfrm>
            <a:off x="2610853" y="947219"/>
            <a:ext cx="3741821" cy="3348055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grpSp>
        <p:nvGrpSpPr>
          <p:cNvPr id="13" name="Google Shape;489;p36"/>
          <p:cNvGrpSpPr/>
          <p:nvPr/>
        </p:nvGrpSpPr>
        <p:grpSpPr>
          <a:xfrm>
            <a:off x="4572000" y="668300"/>
            <a:ext cx="369505" cy="369505"/>
            <a:chOff x="2594050" y="1631825"/>
            <a:chExt cx="439625" cy="439625"/>
          </a:xfrm>
        </p:grpSpPr>
        <p:sp>
          <p:nvSpPr>
            <p:cNvPr id="14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C000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66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922393" y="1144696"/>
            <a:ext cx="5524500" cy="291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s-HN" dirty="0"/>
              <a:t>“Ya no estamos en la era de la información. Estamos en la era de la gestión de la información.” </a:t>
            </a:r>
            <a:endParaRPr lang="es-HN" dirty="0" smtClean="0"/>
          </a:p>
          <a:p>
            <a:pPr marL="0" lvl="0" indent="0" algn="l">
              <a:buNone/>
            </a:pPr>
            <a:r>
              <a:rPr lang="es-HN" sz="1050" dirty="0"/>
              <a:t> </a:t>
            </a:r>
            <a:r>
              <a:rPr lang="es-HN" dirty="0"/>
              <a:t/>
            </a:r>
            <a:br>
              <a:rPr lang="es-HN" dirty="0"/>
            </a:br>
            <a:r>
              <a:rPr lang="es-HN" dirty="0"/>
              <a:t>Chris </a:t>
            </a:r>
            <a:r>
              <a:rPr lang="es-HN" dirty="0" err="1" smtClean="0"/>
              <a:t>Hardwick</a:t>
            </a:r>
            <a:r>
              <a:rPr lang="es-HN" dirty="0" smtClean="0"/>
              <a:t>.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¡Gracias!</a:t>
            </a:r>
            <a:endParaRPr sz="480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¿Preguntas?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Pueden escribirme a </a:t>
            </a:r>
            <a:r>
              <a:rPr lang="en" b="1" dirty="0" smtClean="0"/>
              <a:t>hristo.oviedo@postensa.hn</a:t>
            </a:r>
            <a:endParaRPr b="1"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6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 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3329775" y="889254"/>
            <a:ext cx="24846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1. Propuesta</a:t>
            </a:r>
            <a:endParaRPr sz="3200" b="1"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2902375" y="1957343"/>
            <a:ext cx="3339399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2. Tecnología a usar</a:t>
            </a:r>
            <a:endParaRPr sz="3200" b="1"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2804499" y="3025432"/>
            <a:ext cx="3535149" cy="63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3. Diagramas de flujo</a:t>
            </a:r>
            <a:endParaRPr sz="3200"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 smtClean="0"/>
              <a:t>1. Actores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¿Cuáles serán sus características?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2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20443" y="2166729"/>
            <a:ext cx="3336000" cy="861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sz="2800" dirty="0"/>
              <a:t>¿Qué es un </a:t>
            </a:r>
            <a:r>
              <a:rPr lang="en" sz="2800" dirty="0" smtClean="0"/>
              <a:t>actor?</a:t>
            </a:r>
            <a:endParaRPr sz="2800" dirty="0"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6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1. Actores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3144774" y="1342599"/>
            <a:ext cx="2854601" cy="1692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HN" sz="2800" dirty="0" smtClean="0"/>
              <a:t>1.1 Cliente </a:t>
            </a:r>
            <a:r>
              <a:rPr lang="en" sz="2800" dirty="0"/>
              <a:t>👤</a:t>
            </a:r>
            <a:endParaRPr lang="es-HN" sz="2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HN" sz="2800" dirty="0"/>
          </a:p>
          <a:p>
            <a:pPr marL="0" lvl="0" indent="0">
              <a:buNone/>
            </a:pPr>
            <a:r>
              <a:rPr lang="es-HN" sz="2800" dirty="0" smtClean="0"/>
              <a:t>1.2 Usuario </a:t>
            </a:r>
            <a:r>
              <a:rPr lang="en" sz="2800" dirty="0" smtClean="0"/>
              <a:t>👩</a:t>
            </a:r>
            <a:endParaRPr lang="es-HN" sz="2800" dirty="0" smtClean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1.1 Cliente </a:t>
            </a:r>
            <a:r>
              <a:rPr lang="en" sz="3200" dirty="0" smtClean="0"/>
              <a:t>👤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186739" y="1104775"/>
            <a:ext cx="5506148" cy="332145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lvl="0" indent="0">
              <a:buNone/>
            </a:pPr>
            <a:r>
              <a:rPr lang="es-HN" sz="2000" dirty="0" smtClean="0"/>
              <a:t>a) Código </a:t>
            </a:r>
            <a:r>
              <a:rPr lang="es-HN" sz="2000" dirty="0"/>
              <a:t>de sistema (Numérico)*</a:t>
            </a:r>
          </a:p>
          <a:p>
            <a:pPr marL="76200" lvl="0" indent="0">
              <a:buNone/>
            </a:pPr>
            <a:r>
              <a:rPr lang="es-HN" sz="2000" dirty="0" smtClean="0"/>
              <a:t>b) Número </a:t>
            </a:r>
            <a:r>
              <a:rPr lang="es-HN" sz="2000" dirty="0"/>
              <a:t>de </a:t>
            </a:r>
            <a:r>
              <a:rPr lang="es-HN" sz="2000" dirty="0" smtClean="0"/>
              <a:t>identidad (Cadena</a:t>
            </a:r>
            <a:r>
              <a:rPr lang="es-HN" sz="2000" dirty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c) Nombre </a:t>
            </a:r>
            <a:r>
              <a:rPr lang="es-HN" sz="2000" dirty="0"/>
              <a:t>completo 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d) Nacionalidad </a:t>
            </a:r>
            <a:r>
              <a:rPr lang="es-HN" sz="2000" dirty="0"/>
              <a:t>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e) Teléfono1 </a:t>
            </a:r>
            <a:r>
              <a:rPr lang="es-HN" sz="2000" dirty="0"/>
              <a:t>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endParaRPr lang="es-HN" sz="2000" dirty="0"/>
          </a:p>
          <a:p>
            <a:pPr marL="76200" lvl="0" indent="0">
              <a:buNone/>
            </a:pPr>
            <a:r>
              <a:rPr lang="es-HN" sz="2000" dirty="0" smtClean="0"/>
              <a:t>f) Teléfono2 </a:t>
            </a:r>
            <a:r>
              <a:rPr lang="es-HN" sz="2000" dirty="0"/>
              <a:t>(Cadena)</a:t>
            </a:r>
          </a:p>
          <a:p>
            <a:pPr marL="76200" lvl="0" indent="0">
              <a:buNone/>
            </a:pPr>
            <a:r>
              <a:rPr lang="es-HN" sz="2000" dirty="0" smtClean="0"/>
              <a:t>g) Tipo </a:t>
            </a:r>
            <a:r>
              <a:rPr lang="es-HN" sz="2000" dirty="0"/>
              <a:t>de cliente (Cadena</a:t>
            </a:r>
            <a:r>
              <a:rPr lang="es-HN" sz="2000" dirty="0" smtClean="0"/>
              <a:t>)*</a:t>
            </a:r>
          </a:p>
          <a:p>
            <a:pPr marL="76200" lvl="0" indent="0">
              <a:buNone/>
            </a:pPr>
            <a:r>
              <a:rPr lang="es-HN" sz="2000" dirty="0" smtClean="0"/>
              <a:t>h) Volumen </a:t>
            </a:r>
            <a:r>
              <a:rPr lang="es-HN" sz="2000" dirty="0"/>
              <a:t>de operaciones </a:t>
            </a:r>
          </a:p>
          <a:p>
            <a:pPr marL="76200" lvl="0" indent="0">
              <a:buNone/>
            </a:pPr>
            <a:r>
              <a:rPr lang="es-HN" sz="2000" dirty="0" smtClean="0"/>
              <a:t>i) Frecuencia </a:t>
            </a:r>
            <a:r>
              <a:rPr lang="es-HN" sz="2000" dirty="0"/>
              <a:t>de </a:t>
            </a:r>
            <a:r>
              <a:rPr lang="es-HN" sz="2000" dirty="0" smtClean="0"/>
              <a:t>operaciones</a:t>
            </a:r>
          </a:p>
          <a:p>
            <a:pPr marL="76200" lvl="0" indent="0">
              <a:buNone/>
            </a:pPr>
            <a:r>
              <a:rPr lang="es-HN" sz="2000" dirty="0" smtClean="0"/>
              <a:t>(Numérico)</a:t>
            </a:r>
            <a:endParaRPr lang="es-HN" sz="2000" dirty="0"/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1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1.1 Cliente </a:t>
            </a:r>
            <a:r>
              <a:rPr lang="en" sz="3200" dirty="0" smtClean="0"/>
              <a:t>👤</a:t>
            </a:r>
            <a:endParaRPr sz="32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186739" y="1104775"/>
            <a:ext cx="4770671" cy="327506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lvl="0" indent="0">
              <a:buNone/>
            </a:pPr>
            <a:r>
              <a:rPr lang="es-HN" sz="2000" dirty="0"/>
              <a:t>j) Actividad económica (Cadena)*</a:t>
            </a:r>
          </a:p>
          <a:p>
            <a:pPr marL="76200" lvl="0" indent="0">
              <a:buNone/>
            </a:pPr>
            <a:r>
              <a:rPr lang="es-HN" sz="2000" dirty="0"/>
              <a:t>k) Fuente de financiamiento (Cadena)*</a:t>
            </a:r>
          </a:p>
          <a:p>
            <a:pPr marL="76200" lvl="0" indent="0">
              <a:buNone/>
            </a:pPr>
            <a:r>
              <a:rPr lang="es-HN" sz="2000" dirty="0"/>
              <a:t>l) Edad o antigüedad (Numérico)*</a:t>
            </a:r>
          </a:p>
          <a:p>
            <a:pPr marL="76200" lvl="0" indent="0">
              <a:buNone/>
            </a:pPr>
            <a:r>
              <a:rPr lang="es-419" sz="2000" dirty="0" smtClean="0"/>
              <a:t>m</a:t>
            </a:r>
            <a:r>
              <a:rPr lang="es-419" sz="2000" dirty="0"/>
              <a:t>) Transaccionalidad </a:t>
            </a:r>
            <a:r>
              <a:rPr lang="es-HN" sz="2000" dirty="0"/>
              <a:t>(Numérico)*</a:t>
            </a:r>
          </a:p>
          <a:p>
            <a:pPr marL="76200" lvl="0" indent="0">
              <a:buNone/>
            </a:pPr>
            <a:r>
              <a:rPr lang="es-HN" sz="2000" dirty="0" smtClean="0"/>
              <a:t>n</a:t>
            </a:r>
            <a:r>
              <a:rPr lang="es-HN" sz="2000" dirty="0"/>
              <a:t>) Valor del riesgo (Flotante)*</a:t>
            </a:r>
          </a:p>
          <a:p>
            <a:pPr marL="76200" lvl="0" indent="0">
              <a:buNone/>
            </a:pPr>
            <a:r>
              <a:rPr lang="es-HN" sz="2000" dirty="0"/>
              <a:t>o) Riesgo resultante (Cadena)*</a:t>
            </a:r>
          </a:p>
          <a:p>
            <a:pPr marL="76200" lvl="0" indent="0">
              <a:buNone/>
            </a:pPr>
            <a:r>
              <a:rPr lang="es-HN" sz="2000" dirty="0"/>
              <a:t>p) Observaciones (Cadena)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1304</Words>
  <Application>Microsoft Office PowerPoint</Application>
  <PresentationFormat>Presentación en pantalla (16:9)</PresentationFormat>
  <Paragraphs>252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Abel</vt:lpstr>
      <vt:lpstr>Calibri</vt:lpstr>
      <vt:lpstr>Arial</vt:lpstr>
      <vt:lpstr>Roboto Slab</vt:lpstr>
      <vt:lpstr>Roboto Slab Light</vt:lpstr>
      <vt:lpstr>York template</vt:lpstr>
      <vt:lpstr>SIPLAFT</vt:lpstr>
      <vt:lpstr>Objetivo</vt:lpstr>
      <vt:lpstr>Anteriormente…</vt:lpstr>
      <vt:lpstr> </vt:lpstr>
      <vt:lpstr>1. Actores</vt:lpstr>
      <vt:lpstr>Presentación de PowerPoint</vt:lpstr>
      <vt:lpstr>1. Actores</vt:lpstr>
      <vt:lpstr>1.1 Cliente 👤</vt:lpstr>
      <vt:lpstr>1.1 Cliente 👤</vt:lpstr>
      <vt:lpstr>1.2 Usuarios 👩</vt:lpstr>
      <vt:lpstr>1.2.1 Colaborador 👨</vt:lpstr>
      <vt:lpstr>1.2.2 Supervisor </vt:lpstr>
      <vt:lpstr>1.2.3 Administrador 🔑</vt:lpstr>
      <vt:lpstr>2. Módulos del sistema</vt:lpstr>
      <vt:lpstr>Presentación de PowerPoint</vt:lpstr>
      <vt:lpstr>2. Módulos</vt:lpstr>
      <vt:lpstr>2.1 Ayuda</vt:lpstr>
      <vt:lpstr>2.2 Carga de datos</vt:lpstr>
      <vt:lpstr>2.3 Clientes </vt:lpstr>
      <vt:lpstr>2.4 Consultas</vt:lpstr>
      <vt:lpstr>2.5 Historial </vt:lpstr>
      <vt:lpstr>2.6 Reportes</vt:lpstr>
      <vt:lpstr>2.7 Respaldos </vt:lpstr>
      <vt:lpstr>2.8 Usuarios</vt:lpstr>
      <vt:lpstr>3. Reportes del sistema</vt:lpstr>
      <vt:lpstr>Presentación de PowerPoint</vt:lpstr>
      <vt:lpstr>3. Reportes</vt:lpstr>
      <vt:lpstr>3.1 Reporte individual</vt:lpstr>
      <vt:lpstr>3.2 Reporte filtrado</vt:lpstr>
      <vt:lpstr>3.3 Reporte general</vt:lpstr>
      <vt:lpstr>3.4 Historial de eventos</vt:lpstr>
      <vt:lpstr>4</vt:lpstr>
      <vt:lpstr>4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SIPLAFT</dc:title>
  <cp:lastModifiedBy>Practicante</cp:lastModifiedBy>
  <cp:revision>26</cp:revision>
  <dcterms:modified xsi:type="dcterms:W3CDTF">2019-07-30T22:27:24Z</dcterms:modified>
</cp:coreProperties>
</file>