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0" r:id="rId4"/>
    <p:sldId id="303" r:id="rId5"/>
    <p:sldId id="305" r:id="rId7"/>
    <p:sldId id="311" r:id="rId8"/>
    <p:sldId id="313" r:id="rId9"/>
    <p:sldId id="309" r:id="rId10"/>
    <p:sldId id="316" r:id="rId11"/>
    <p:sldId id="307" r:id="rId12"/>
    <p:sldId id="308" r:id="rId13"/>
    <p:sldId id="312" r:id="rId14"/>
    <p:sldId id="321" r:id="rId15"/>
    <p:sldId id="329" r:id="rId16"/>
    <p:sldId id="318" r:id="rId17"/>
    <p:sldId id="319" r:id="rId18"/>
    <p:sldId id="320" r:id="rId19"/>
    <p:sldId id="337" r:id="rId20"/>
    <p:sldId id="315" r:id="rId21"/>
    <p:sldId id="314" r:id="rId22"/>
    <p:sldId id="317"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abh sajja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842" autoAdjust="0"/>
  </p:normalViewPr>
  <p:slideViewPr>
    <p:cSldViewPr snapToGrid="0">
      <p:cViewPr varScale="1">
        <p:scale>
          <a:sx n="74" d="100"/>
          <a:sy n="74" d="100"/>
        </p:scale>
        <p:origin x="570" y="72"/>
      </p:cViewPr>
      <p:guideLst>
        <p:guide orient="horz" pos="2031"/>
        <p:guide pos="3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55DB1-A02D-404F-97E6-EC6AD5EAE03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BFE33-3B61-46BB-A5F8-841AB6D9E5A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7BFE33-3B61-46BB-A5F8-841AB6D9E5A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C21A1-BF80-452E-A1A7-15D72CB6B8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2405E-BB40-4936-9AE0-8B7617580ED1}"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FCC21A1-BF80-452E-A1A7-15D72CB6B8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2405E-BB40-4936-9AE0-8B7617580ED1}" type="slidenum">
              <a:rPr lang="en-US" smtClean="0"/>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FCC21A1-BF80-452E-A1A7-15D72CB6B8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2405E-BB40-4936-9AE0-8B7617580ED1}" type="slidenum">
              <a:rPr lang="en-US" smtClean="0"/>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FCC21A1-BF80-452E-A1A7-15D72CB6B8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2405E-BB40-4936-9AE0-8B7617580ED1}" type="slidenum">
              <a:rPr lang="en-US" smtClean="0"/>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FCC21A1-BF80-452E-A1A7-15D72CB6B8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2405E-BB40-4936-9AE0-8B7617580ED1}"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FCC21A1-BF80-452E-A1A7-15D72CB6B84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2405E-BB40-4936-9AE0-8B7617580ED1}" type="slidenum">
              <a:rPr lang="en-US" smtClean="0"/>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FCC21A1-BF80-452E-A1A7-15D72CB6B84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2405E-BB40-4936-9AE0-8B7617580ED1}" type="slidenum">
              <a:rPr lang="en-US" smtClean="0"/>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C21A1-BF80-452E-A1A7-15D72CB6B84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2405E-BB40-4936-9AE0-8B7617580ED1}" type="slidenum">
              <a:rPr lang="en-US" smtClean="0"/>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CC21A1-BF80-452E-A1A7-15D72CB6B840}"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B2405E-BB40-4936-9AE0-8B7617580ED1}" type="slidenum">
              <a:rPr lang="en-US" smtClean="0"/>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CC21A1-BF80-452E-A1A7-15D72CB6B840}"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B2405E-BB40-4936-9AE0-8B7617580ED1}" type="slidenum">
              <a:rPr lang="en-US" smtClean="0"/>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FCC21A1-BF80-452E-A1A7-15D72CB6B840}"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B2405E-BB40-4936-9AE0-8B7617580ED1}" type="slidenum">
              <a:rPr lang="en-US" smtClean="0"/>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CC21A1-BF80-452E-A1A7-15D72CB6B840}"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B2405E-BB40-4936-9AE0-8B7617580ED1}"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008398" y="383055"/>
            <a:ext cx="10075743" cy="830991"/>
          </a:xfrm>
          <a:prstGeom prst="rect">
            <a:avLst/>
          </a:prstGeom>
          <a:noFill/>
        </p:spPr>
        <p:txBody>
          <a:bodyPr wrap="square" rtlCol="0">
            <a:spAutoFit/>
          </a:bodyPr>
          <a:lstStyle/>
          <a:p>
            <a:pPr algn="ctr"/>
            <a:r>
              <a:rPr sz="2800" b="1">
                <a:latin typeface="Times New Roman" panose="02020603050405020304"/>
                <a:cs typeface="Times New Roman" panose="02020603050405020304"/>
              </a:rPr>
              <a:t>DAYANANDA SAGAR COLLEGE OF ENGINEERING</a:t>
            </a:r>
            <a:endParaRPr sz="2800" b="1">
              <a:latin typeface="Times New Roman" panose="02020603050405020304"/>
              <a:cs typeface="Times New Roman" panose="02020603050405020304"/>
            </a:endParaRPr>
          </a:p>
          <a:p>
            <a:pPr algn="ctr"/>
            <a:r>
              <a:rPr sz="2000" b="1">
                <a:latin typeface="Times New Roman" panose="02020603050405020304"/>
                <a:cs typeface="Times New Roman" panose="02020603050405020304"/>
              </a:rPr>
              <a:t>DEPARTMENT OF ELECTRONICS AND COMMUNICATION</a:t>
            </a:r>
            <a:endParaRPr sz="2000" b="1">
              <a:latin typeface="Times New Roman" panose="02020603050405020304"/>
              <a:cs typeface="Times New Roman" panose="02020603050405020304"/>
            </a:endParaRPr>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241882" y="211828"/>
            <a:ext cx="1611152" cy="1549468"/>
          </a:xfrm>
          <a:prstGeom prst="rect">
            <a:avLst/>
          </a:prstGeom>
          <a:noFill/>
        </p:spPr>
      </p:pic>
      <p:sp>
        <p:nvSpPr>
          <p:cNvPr id="7" name="TextBox 6"/>
          <p:cNvSpPr txBox="1"/>
          <p:nvPr/>
        </p:nvSpPr>
        <p:spPr>
          <a:xfrm>
            <a:off x="1853035" y="1497257"/>
            <a:ext cx="9084212" cy="1814830"/>
          </a:xfrm>
          <a:prstGeom prst="rect">
            <a:avLst/>
          </a:prstGeom>
          <a:noFill/>
        </p:spPr>
        <p:txBody>
          <a:bodyPr wrap="square" rtlCol="0">
            <a:spAutoFit/>
          </a:bodyPr>
          <a:lstStyle/>
          <a:p>
            <a:pPr algn="ctr"/>
            <a:r>
              <a:rPr sz="3200">
                <a:solidFill>
                  <a:srgbClr val="000000"/>
                </a:solidFill>
                <a:latin typeface="Times New Roman" panose="02020603050405020304"/>
                <a:cs typeface="Times New Roman" panose="02020603050405020304"/>
              </a:rPr>
              <a:t>Mini Project Work (</a:t>
            </a:r>
            <a:r>
              <a:rPr sz="3200">
                <a:solidFill>
                  <a:srgbClr val="000000"/>
                </a:solidFill>
                <a:latin typeface="Times New Roman" panose="02020603050405020304"/>
                <a:cs typeface="Times New Roman" panose="02020603050405020304"/>
              </a:rPr>
              <a:t>18EC6ICMPR)</a:t>
            </a:r>
            <a:endParaRPr sz="3200">
              <a:solidFill>
                <a:srgbClr val="000000"/>
              </a:solidFill>
              <a:latin typeface="Times New Roman" panose="02020603050405020304"/>
              <a:cs typeface="Times New Roman" panose="02020603050405020304"/>
            </a:endParaRPr>
          </a:p>
          <a:p>
            <a:pPr algn="ctr"/>
            <a:r>
              <a:rPr sz="3200">
                <a:solidFill>
                  <a:srgbClr val="000000"/>
                </a:solidFill>
                <a:latin typeface="Times New Roman" panose="02020603050405020304"/>
                <a:cs typeface="Times New Roman" panose="02020603050405020304"/>
              </a:rPr>
              <a:t>Presentation on</a:t>
            </a:r>
            <a:endParaRPr sz="3200">
              <a:solidFill>
                <a:srgbClr val="000000"/>
              </a:solidFill>
              <a:latin typeface="Times New Roman" panose="02020603050405020304"/>
              <a:cs typeface="Times New Roman" panose="02020603050405020304"/>
            </a:endParaRPr>
          </a:p>
          <a:p>
            <a:pPr algn="ctr"/>
            <a:r>
              <a:rPr lang="en-US" sz="2400" b="1">
                <a:solidFill>
                  <a:srgbClr val="FF0000"/>
                </a:solidFill>
                <a:latin typeface="Times New Roman" panose="02020603050405020304"/>
                <a:cs typeface="Times New Roman" panose="02020603050405020304"/>
              </a:rPr>
              <a:t>AUTOMATED TEMPERATURE DETECTING ENTRANCE SYSTEM FOR COVID SAFETY</a:t>
            </a:r>
            <a:endParaRPr lang="en-US" sz="2400" b="1">
              <a:solidFill>
                <a:srgbClr val="FF0000"/>
              </a:solidFill>
              <a:latin typeface="Times New Roman" panose="02020603050405020304"/>
              <a:cs typeface="Times New Roman" panose="02020603050405020304"/>
            </a:endParaRPr>
          </a:p>
        </p:txBody>
      </p:sp>
      <p:sp>
        <p:nvSpPr>
          <p:cNvPr id="2" name="Rectangle 1"/>
          <p:cNvSpPr/>
          <p:nvPr/>
        </p:nvSpPr>
        <p:spPr>
          <a:xfrm>
            <a:off x="4363720" y="3569335"/>
            <a:ext cx="4384675" cy="1568450"/>
          </a:xfrm>
          <a:prstGeom prst="rect">
            <a:avLst/>
          </a:prstGeom>
        </p:spPr>
        <p:txBody>
          <a:bodyPr wrap="square">
            <a:spAutoFit/>
          </a:bodyPr>
          <a:lstStyle/>
          <a:p>
            <a:pPr algn="ctr"/>
            <a:r>
              <a:rPr sz="2000">
                <a:latin typeface="Times New Roman" panose="02020603050405020304"/>
                <a:cs typeface="Times New Roman" panose="02020603050405020304"/>
              </a:rPr>
              <a:t>BATCH NO. - </a:t>
            </a:r>
            <a:r>
              <a:rPr lang="en-US" sz="2000">
                <a:latin typeface="Times New Roman" panose="02020603050405020304"/>
                <a:cs typeface="Times New Roman" panose="02020603050405020304"/>
              </a:rPr>
              <a:t>D16</a:t>
            </a:r>
            <a:endParaRPr sz="2000">
              <a:latin typeface="Times New Roman" panose="02020603050405020304"/>
              <a:cs typeface="Times New Roman" panose="02020603050405020304"/>
            </a:endParaRPr>
          </a:p>
          <a:p>
            <a:pPr algn="ctr"/>
            <a:r>
              <a:rPr>
                <a:latin typeface="Times New Roman" panose="02020603050405020304"/>
                <a:cs typeface="Times New Roman" panose="02020603050405020304"/>
              </a:rPr>
              <a:t> </a:t>
            </a:r>
            <a:endParaRPr>
              <a:latin typeface="Times New Roman" panose="02020603050405020304"/>
              <a:cs typeface="Times New Roman" panose="02020603050405020304"/>
            </a:endParaRPr>
          </a:p>
          <a:p>
            <a:pPr algn="just"/>
            <a:r>
              <a:rPr>
                <a:latin typeface="Times New Roman" panose="02020603050405020304"/>
                <a:cs typeface="Times New Roman" panose="02020603050405020304"/>
              </a:rPr>
              <a:t> </a:t>
            </a:r>
            <a:r>
              <a:rPr lang="en-US">
                <a:latin typeface="Times New Roman" panose="02020603050405020304"/>
                <a:cs typeface="Times New Roman" panose="02020603050405020304"/>
              </a:rPr>
              <a:t>     </a:t>
            </a:r>
            <a:r>
              <a:rPr>
                <a:latin typeface="Times New Roman" panose="02020603050405020304"/>
                <a:cs typeface="Times New Roman" panose="02020603050405020304"/>
              </a:rPr>
              <a:t> USN 	           </a:t>
            </a:r>
            <a:r>
              <a:rPr lang="en-US">
                <a:latin typeface="Times New Roman" panose="02020603050405020304"/>
                <a:cs typeface="Times New Roman" panose="02020603050405020304"/>
              </a:rPr>
              <a:t>        </a:t>
            </a:r>
            <a:r>
              <a:rPr>
                <a:latin typeface="Times New Roman" panose="02020603050405020304"/>
                <a:cs typeface="Times New Roman" panose="02020603050405020304"/>
              </a:rPr>
              <a:t> </a:t>
            </a:r>
            <a:r>
              <a:rPr>
                <a:latin typeface="Times New Roman" panose="02020603050405020304"/>
                <a:cs typeface="Times New Roman" panose="02020603050405020304"/>
              </a:rPr>
              <a:t>NAME</a:t>
            </a:r>
            <a:endParaRPr>
              <a:latin typeface="Times New Roman" panose="02020603050405020304"/>
              <a:cs typeface="Times New Roman" panose="02020603050405020304"/>
            </a:endParaRPr>
          </a:p>
          <a:p>
            <a:pPr algn="just"/>
            <a:r>
              <a:rPr lang="en-US" sz="1000">
                <a:latin typeface="Times New Roman" panose="02020603050405020304"/>
                <a:cs typeface="Times New Roman" panose="02020603050405020304"/>
              </a:rPr>
              <a:t>        1DS18EC731                                             Adarsh Ku. Panda</a:t>
            </a:r>
            <a:endParaRPr sz="1000">
              <a:latin typeface="Times New Roman" panose="02020603050405020304"/>
              <a:cs typeface="Times New Roman" panose="02020603050405020304"/>
            </a:endParaRPr>
          </a:p>
          <a:p>
            <a:pPr algn="just"/>
            <a:r>
              <a:rPr sz="1000">
                <a:latin typeface="Times New Roman" panose="02020603050405020304"/>
                <a:cs typeface="Times New Roman" panose="02020603050405020304"/>
              </a:rPr>
              <a:t> </a:t>
            </a:r>
            <a:r>
              <a:rPr lang="en-US" sz="1000">
                <a:latin typeface="Times New Roman" panose="02020603050405020304"/>
                <a:cs typeface="Times New Roman" panose="02020603050405020304"/>
              </a:rPr>
              <a:t>       1DS18EC735                                              Himanshu Sarad</a:t>
            </a:r>
            <a:endParaRPr lang="en-US" sz="1000">
              <a:latin typeface="Times New Roman" panose="02020603050405020304"/>
              <a:cs typeface="Times New Roman" panose="02020603050405020304"/>
            </a:endParaRPr>
          </a:p>
          <a:p>
            <a:pPr algn="just"/>
            <a:r>
              <a:rPr lang="en-US" sz="1000">
                <a:latin typeface="Times New Roman" panose="02020603050405020304"/>
                <a:cs typeface="Times New Roman" panose="02020603050405020304"/>
              </a:rPr>
              <a:t>        1DS18EC736                                            Hritambh Hritvij</a:t>
            </a:r>
            <a:endParaRPr lang="en-US" sz="1000">
              <a:latin typeface="Times New Roman" panose="02020603050405020304"/>
              <a:cs typeface="Times New Roman" panose="02020603050405020304"/>
            </a:endParaRPr>
          </a:p>
          <a:p>
            <a:pPr algn="just"/>
            <a:r>
              <a:rPr lang="en-US" sz="1000">
                <a:latin typeface="Times New Roman" panose="02020603050405020304"/>
                <a:cs typeface="Times New Roman" panose="02020603050405020304"/>
              </a:rPr>
              <a:t>        1DS18EC747                                            Pradhumn Porwal</a:t>
            </a:r>
            <a:endParaRPr lang="en-US" sz="1000">
              <a:latin typeface="Times New Roman" panose="02020603050405020304"/>
              <a:cs typeface="Times New Roman" panose="02020603050405020304"/>
            </a:endParaRPr>
          </a:p>
        </p:txBody>
      </p:sp>
      <p:sp>
        <p:nvSpPr>
          <p:cNvPr id="3" name="Rectangle 2"/>
          <p:cNvSpPr/>
          <p:nvPr/>
        </p:nvSpPr>
        <p:spPr>
          <a:xfrm>
            <a:off x="3169813" y="4923692"/>
            <a:ext cx="6096004" cy="1260475"/>
          </a:xfrm>
          <a:prstGeom prst="rect">
            <a:avLst/>
          </a:prstGeom>
        </p:spPr>
        <p:txBody>
          <a:bodyPr wrap="square">
            <a:spAutoFit/>
          </a:bodyPr>
          <a:lstStyle/>
          <a:p>
            <a:pPr algn="ctr"/>
            <a:r>
              <a:rPr lang="en-US" sz="2000">
                <a:latin typeface="Times New Roman" panose="02020603050405020304"/>
                <a:cs typeface="Times New Roman" panose="02020603050405020304"/>
              </a:rPr>
              <a:t> </a:t>
            </a:r>
            <a:endParaRPr lang="en-US" sz="2000">
              <a:latin typeface="Times New Roman" panose="02020603050405020304"/>
              <a:cs typeface="Times New Roman" panose="02020603050405020304"/>
            </a:endParaRPr>
          </a:p>
          <a:p>
            <a:pPr algn="ctr"/>
            <a:r>
              <a:rPr sz="2000">
                <a:latin typeface="Times New Roman" panose="02020603050405020304"/>
                <a:cs typeface="Times New Roman" panose="02020603050405020304"/>
              </a:rPr>
              <a:t>Under the guidance of </a:t>
            </a:r>
            <a:endParaRPr sz="2000">
              <a:latin typeface="Times New Roman" panose="02020603050405020304"/>
              <a:cs typeface="Times New Roman" panose="02020603050405020304"/>
            </a:endParaRPr>
          </a:p>
          <a:p>
            <a:pPr algn="ctr"/>
            <a:r>
              <a:rPr>
                <a:solidFill>
                  <a:srgbClr val="FF0000"/>
                </a:solidFill>
                <a:latin typeface="Times New Roman" panose="02020603050405020304"/>
                <a:cs typeface="Times New Roman" panose="02020603050405020304"/>
              </a:rPr>
              <a:t>Prof. </a:t>
            </a:r>
            <a:r>
              <a:rPr lang="en-US">
                <a:solidFill>
                  <a:srgbClr val="FF0000"/>
                </a:solidFill>
                <a:latin typeface="Times New Roman" panose="02020603050405020304"/>
                <a:cs typeface="Times New Roman" panose="02020603050405020304"/>
              </a:rPr>
              <a:t>Kumar P</a:t>
            </a:r>
            <a:endParaRPr>
              <a:solidFill>
                <a:srgbClr val="FF0000"/>
              </a:solidFill>
              <a:latin typeface="Times New Roman" panose="02020603050405020304"/>
              <a:cs typeface="Times New Roman" panose="02020603050405020304"/>
            </a:endParaRPr>
          </a:p>
          <a:p>
            <a:pPr algn="ctr"/>
            <a:r>
              <a:rPr lang="en-US">
                <a:solidFill>
                  <a:srgbClr val="FF0000"/>
                </a:solidFill>
                <a:latin typeface="Times New Roman" panose="02020603050405020304"/>
                <a:cs typeface="Times New Roman" panose="02020603050405020304"/>
              </a:rPr>
              <a:t>Assistant Professor</a:t>
            </a:r>
            <a:r>
              <a:rPr>
                <a:solidFill>
                  <a:srgbClr val="FF0000"/>
                </a:solidFill>
                <a:latin typeface="Times New Roman" panose="02020603050405020304"/>
                <a:cs typeface="Times New Roman" panose="02020603050405020304"/>
              </a:rPr>
              <a:t>, Dept. of ECE</a:t>
            </a:r>
            <a:endParaRPr>
              <a:solidFill>
                <a:srgbClr val="FF0000"/>
              </a:solidFill>
              <a:latin typeface="Times New Roman" panose="02020603050405020304"/>
              <a:cs typeface="Times New Roman" panose="02020603050405020304"/>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4" name="Text Box 3"/>
          <p:cNvSpPr txBox="1"/>
          <p:nvPr/>
        </p:nvSpPr>
        <p:spPr>
          <a:xfrm>
            <a:off x="283210" y="121920"/>
            <a:ext cx="10351770"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IMPLEMENTATION</a:t>
            </a:r>
            <a:endParaRPr lang="en-US" sz="3600" b="1">
              <a:latin typeface="Times New Roman" panose="02020603050405020304" charset="0"/>
              <a:cs typeface="Times New Roman" panose="02020603050405020304" charset="0"/>
            </a:endParaRPr>
          </a:p>
        </p:txBody>
      </p:sp>
      <p:sp>
        <p:nvSpPr>
          <p:cNvPr id="6" name="Text Box 5"/>
          <p:cNvSpPr txBox="1"/>
          <p:nvPr/>
        </p:nvSpPr>
        <p:spPr>
          <a:xfrm>
            <a:off x="121920" y="1187450"/>
            <a:ext cx="10989310" cy="460375"/>
          </a:xfrm>
          <a:prstGeom prst="rect">
            <a:avLst/>
          </a:prstGeom>
          <a:noFill/>
        </p:spPr>
        <p:txBody>
          <a:bodyPr wrap="square" rtlCol="0">
            <a:spAutoFit/>
          </a:bodyPr>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p:txBody>
      </p:sp>
      <p:sp>
        <p:nvSpPr>
          <p:cNvPr id="7" name="Text Box 6"/>
          <p:cNvSpPr txBox="1"/>
          <p:nvPr/>
        </p:nvSpPr>
        <p:spPr>
          <a:xfrm>
            <a:off x="334010" y="821690"/>
            <a:ext cx="11528425" cy="5262245"/>
          </a:xfrm>
          <a:prstGeom prst="rect">
            <a:avLst/>
          </a:prstGeom>
          <a:noFill/>
        </p:spPr>
        <p:txBody>
          <a:bodyPr wrap="square" rtlCol="0">
            <a:spAutoFit/>
            <a:scene3d>
              <a:camera prst="orthographicFront"/>
              <a:lightRig rig="threePt" dir="t"/>
            </a:scene3d>
          </a:bodyPr>
          <a:p>
            <a:pPr indent="0">
              <a:buFont typeface="Arial" panose="020B0604020202020204" pitchFamily="34" charset="0"/>
              <a:buNone/>
            </a:pPr>
            <a:r>
              <a:rPr lang="en-US" sz="2400" u="sng">
                <a:solidFill>
                  <a:schemeClr val="tx1"/>
                </a:solidFill>
                <a:effectLst/>
                <a:latin typeface="Times New Roman" panose="02020603050405020304" charset="0"/>
                <a:cs typeface="Times New Roman" panose="02020603050405020304" charset="0"/>
              </a:rPr>
              <a:t>Working:</a:t>
            </a:r>
            <a:endParaRPr lang="en-US" sz="2400" u="sng">
              <a:solidFill>
                <a:schemeClr val="tx1"/>
              </a:solidFill>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tx1"/>
                </a:solidFill>
                <a:effectLst/>
                <a:latin typeface="Times New Roman" panose="02020603050405020304" charset="0"/>
                <a:cs typeface="Times New Roman" panose="02020603050405020304" charset="0"/>
              </a:rPr>
              <a:t>The PIR 1 sensor upon detecting movement at the gate sends feedback to the </a:t>
            </a:r>
            <a:endParaRPr lang="en-US" sz="2400">
              <a:solidFill>
                <a:schemeClr val="tx1"/>
              </a:solidFill>
              <a:effectLst/>
              <a:latin typeface="Times New Roman" panose="02020603050405020304" charset="0"/>
              <a:cs typeface="Times New Roman" panose="02020603050405020304" charset="0"/>
            </a:endParaRPr>
          </a:p>
          <a:p>
            <a:pPr indent="0">
              <a:buFont typeface="Arial" panose="020B0604020202020204" pitchFamily="34" charset="0"/>
              <a:buNone/>
            </a:pPr>
            <a:r>
              <a:rPr lang="en-US" sz="2400">
                <a:solidFill>
                  <a:schemeClr val="tx1"/>
                </a:solidFill>
                <a:effectLst/>
                <a:latin typeface="Times New Roman" panose="02020603050405020304" charset="0"/>
                <a:cs typeface="Times New Roman" panose="02020603050405020304" charset="0"/>
              </a:rPr>
              <a:t>     mlx90614 sensor to check the temperature.</a:t>
            </a:r>
            <a:endParaRPr lang="en-US" sz="2400">
              <a:solidFill>
                <a:schemeClr val="tx1"/>
              </a:solidFill>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solidFill>
                <a:schemeClr val="tx1"/>
              </a:solidFill>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tx1"/>
                </a:solidFill>
                <a:effectLst/>
                <a:latin typeface="Times New Roman" panose="02020603050405020304" charset="0"/>
                <a:cs typeface="Times New Roman" panose="02020603050405020304" charset="0"/>
              </a:rPr>
              <a:t>Incase the temperature of the person is above 37.2° C, the door remains closed and access is denied.</a:t>
            </a:r>
            <a:endParaRPr lang="en-US" sz="2400">
              <a:solidFill>
                <a:schemeClr val="tx1"/>
              </a:solidFill>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solidFill>
                <a:schemeClr val="tx1"/>
              </a:solidFill>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tx1"/>
                </a:solidFill>
                <a:effectLst/>
                <a:latin typeface="Times New Roman" panose="02020603050405020304" charset="0"/>
                <a:cs typeface="Times New Roman" panose="02020603050405020304" charset="0"/>
              </a:rPr>
              <a:t>If the temperature is below 37.2° C, the arduino checks the people count inside the premises.</a:t>
            </a:r>
            <a:endParaRPr lang="en-US" sz="2400">
              <a:solidFill>
                <a:schemeClr val="tx1"/>
              </a:solidFill>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solidFill>
                <a:schemeClr val="tx1"/>
              </a:solidFill>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tx1"/>
                </a:solidFill>
                <a:effectLst/>
                <a:latin typeface="Times New Roman" panose="02020603050405020304" charset="0"/>
                <a:cs typeface="Times New Roman" panose="02020603050405020304" charset="0"/>
              </a:rPr>
              <a:t>If the people count inside the premises is less than the maximum allowed capacity, the door opens and the user is granted access.</a:t>
            </a:r>
            <a:endParaRPr lang="en-US" sz="2400">
              <a:solidFill>
                <a:schemeClr val="tx1"/>
              </a:solidFill>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solidFill>
                <a:schemeClr val="tx1"/>
              </a:solidFill>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tx1"/>
                </a:solidFill>
                <a:effectLst/>
                <a:latin typeface="Times New Roman" panose="02020603050405020304" charset="0"/>
                <a:cs typeface="Times New Roman" panose="02020603050405020304" charset="0"/>
              </a:rPr>
              <a:t>If a person is leaving the premises,the PIR 2 sensor detects its motion and the door opens.</a:t>
            </a:r>
            <a:endParaRPr lang="en-US" sz="2400">
              <a:solidFill>
                <a:schemeClr val="tx1"/>
              </a:solidFill>
              <a:effectLst/>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2" name="Text Box 1"/>
          <p:cNvSpPr txBox="1"/>
          <p:nvPr/>
        </p:nvSpPr>
        <p:spPr>
          <a:xfrm>
            <a:off x="9525" y="0"/>
            <a:ext cx="1083754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IMPLEMENTATION</a:t>
            </a:r>
            <a:endParaRPr lang="en-US" sz="3600" b="1">
              <a:latin typeface="Times New Roman" panose="02020603050405020304" charset="0"/>
              <a:cs typeface="Times New Roman" panose="02020603050405020304" charset="0"/>
            </a:endParaRPr>
          </a:p>
        </p:txBody>
      </p:sp>
      <p:sp>
        <p:nvSpPr>
          <p:cNvPr id="6" name="Text Box 5"/>
          <p:cNvSpPr txBox="1"/>
          <p:nvPr/>
        </p:nvSpPr>
        <p:spPr>
          <a:xfrm>
            <a:off x="191770" y="618490"/>
            <a:ext cx="10655300" cy="1753235"/>
          </a:xfrm>
          <a:prstGeom prst="rect">
            <a:avLst/>
          </a:prstGeom>
          <a:noFill/>
        </p:spPr>
        <p:txBody>
          <a:bodyPr wrap="square" rtlCol="0">
            <a:spAutoFit/>
          </a:bodyPr>
          <a:p>
            <a:endParaRPr lang="en-US" sz="12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Our prototype is divided into three sub-systems:</a:t>
            </a:r>
            <a:endParaRPr lang="en-US" sz="2400">
              <a:latin typeface="Times New Roman" panose="02020603050405020304" charset="0"/>
              <a:cs typeface="Times New Roman" panose="02020603050405020304" charset="0"/>
            </a:endParaRPr>
          </a:p>
          <a:p>
            <a:pPr indent="0">
              <a:buNone/>
            </a:pPr>
            <a:r>
              <a:rPr lang="en-US" sz="2400">
                <a:latin typeface="Times New Roman" panose="02020603050405020304" charset="0"/>
                <a:cs typeface="Times New Roman" panose="02020603050405020304" charset="0"/>
                <a:sym typeface="+mn-ea"/>
              </a:rPr>
              <a:t>                                1. PIR sensor circuit</a:t>
            </a:r>
            <a:endParaRPr lang="en-US" sz="2400">
              <a:latin typeface="Times New Roman" panose="02020603050405020304" charset="0"/>
              <a:cs typeface="Times New Roman" panose="02020603050405020304" charset="0"/>
            </a:endParaRPr>
          </a:p>
          <a:p>
            <a:pPr indent="0">
              <a:buNone/>
            </a:pPr>
            <a:r>
              <a:rPr lang="en-US" sz="2400">
                <a:latin typeface="Times New Roman" panose="02020603050405020304" charset="0"/>
                <a:cs typeface="Times New Roman" panose="02020603050405020304" charset="0"/>
                <a:sym typeface="+mn-ea"/>
              </a:rPr>
              <a:t>                                2. mlx90614 temperature sensor circuit</a:t>
            </a:r>
            <a:endParaRPr lang="en-US" sz="2400">
              <a:latin typeface="Times New Roman" panose="02020603050405020304" charset="0"/>
              <a:cs typeface="Times New Roman" panose="02020603050405020304" charset="0"/>
            </a:endParaRPr>
          </a:p>
          <a:p>
            <a:pPr indent="0">
              <a:buNone/>
            </a:pPr>
            <a:r>
              <a:rPr lang="en-US" sz="2400">
                <a:latin typeface="Times New Roman" panose="02020603050405020304" charset="0"/>
                <a:cs typeface="Times New Roman" panose="02020603050405020304" charset="0"/>
                <a:sym typeface="+mn-ea"/>
              </a:rPr>
              <a:t>                                3. LCD display circuit	</a:t>
            </a:r>
            <a:endParaRPr lang="en-US" sz="2400"/>
          </a:p>
        </p:txBody>
      </p:sp>
      <p:sp>
        <p:nvSpPr>
          <p:cNvPr id="8" name="Text Box 7"/>
          <p:cNvSpPr txBox="1"/>
          <p:nvPr/>
        </p:nvSpPr>
        <p:spPr>
          <a:xfrm>
            <a:off x="191770" y="2272030"/>
            <a:ext cx="10005695" cy="953135"/>
          </a:xfrm>
          <a:prstGeom prst="rect">
            <a:avLst/>
          </a:prstGeom>
          <a:noFill/>
        </p:spPr>
        <p:txBody>
          <a:bodyPr wrap="square" rtlCol="0">
            <a:spAutoFit/>
          </a:bodyPr>
          <a:p>
            <a:r>
              <a:rPr lang="en-US" sz="2400" u="sng">
                <a:latin typeface="Times New Roman" panose="02020603050405020304" charset="0"/>
                <a:cs typeface="Times New Roman" panose="02020603050405020304" charset="0"/>
              </a:rPr>
              <a:t>PIR Sensor Circuit:</a:t>
            </a:r>
            <a:endParaRPr lang="en-US" sz="2400" u="sng">
              <a:latin typeface="Times New Roman" panose="02020603050405020304" charset="0"/>
              <a:cs typeface="Times New Roman" panose="02020603050405020304" charset="0"/>
            </a:endParaRPr>
          </a:p>
          <a:p>
            <a:endParaRPr lang="en-US" sz="2400" u="sng">
              <a:latin typeface="Times New Roman" panose="02020603050405020304" charset="0"/>
              <a:cs typeface="Times New Roman" panose="02020603050405020304" charset="0"/>
            </a:endParaRPr>
          </a:p>
          <a:p>
            <a:endParaRPr lang="en-US" sz="800">
              <a:latin typeface="Times New Roman" panose="02020603050405020304" charset="0"/>
              <a:cs typeface="Times New Roman" panose="02020603050405020304" charset="0"/>
            </a:endParaRPr>
          </a:p>
        </p:txBody>
      </p:sp>
      <p:pic>
        <p:nvPicPr>
          <p:cNvPr id="11" name="Picture 10" descr="WhatsApp Image 2021-06-23 at 5.03.29 PM"/>
          <p:cNvPicPr>
            <a:picLocks noChangeAspect="1"/>
          </p:cNvPicPr>
          <p:nvPr/>
        </p:nvPicPr>
        <p:blipFill>
          <a:blip r:embed="rId2"/>
          <a:srcRect l="10425" r="8806"/>
          <a:stretch>
            <a:fillRect/>
          </a:stretch>
        </p:blipFill>
        <p:spPr>
          <a:xfrm>
            <a:off x="191770" y="2773680"/>
            <a:ext cx="5170170" cy="3027045"/>
          </a:xfrm>
          <a:prstGeom prst="rect">
            <a:avLst/>
          </a:prstGeom>
        </p:spPr>
      </p:pic>
      <p:sp>
        <p:nvSpPr>
          <p:cNvPr id="12" name="Text Box 11"/>
          <p:cNvSpPr txBox="1"/>
          <p:nvPr/>
        </p:nvSpPr>
        <p:spPr>
          <a:xfrm>
            <a:off x="5699760" y="2369185"/>
            <a:ext cx="639000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                       </a:t>
            </a:r>
            <a:r>
              <a:rPr lang="en-US" sz="2400" u="sng">
                <a:latin typeface="Times New Roman" panose="02020603050405020304" charset="0"/>
                <a:cs typeface="Times New Roman" panose="02020603050405020304" charset="0"/>
              </a:rPr>
              <a:t>Temperature Sensor Circuit</a:t>
            </a:r>
            <a:endParaRPr lang="en-US" sz="2400" u="sng">
              <a:latin typeface="Times New Roman" panose="02020603050405020304" charset="0"/>
              <a:cs typeface="Times New Roman" panose="02020603050405020304" charset="0"/>
            </a:endParaRPr>
          </a:p>
        </p:txBody>
      </p:sp>
      <p:pic>
        <p:nvPicPr>
          <p:cNvPr id="13" name="Picture 12" descr="WhatsApp Image 2021-06-24 at 4.05.41 AM"/>
          <p:cNvPicPr>
            <a:picLocks noChangeAspect="1"/>
          </p:cNvPicPr>
          <p:nvPr/>
        </p:nvPicPr>
        <p:blipFill>
          <a:blip r:embed="rId3"/>
          <a:stretch>
            <a:fillRect/>
          </a:stretch>
        </p:blipFill>
        <p:spPr>
          <a:xfrm>
            <a:off x="6176010" y="2829560"/>
            <a:ext cx="5619115" cy="3058795"/>
          </a:xfrm>
          <a:prstGeom prst="rect">
            <a:avLst/>
          </a:prstGeom>
        </p:spPr>
      </p:pic>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2" name="Text Box 1"/>
          <p:cNvSpPr txBox="1"/>
          <p:nvPr/>
        </p:nvSpPr>
        <p:spPr>
          <a:xfrm>
            <a:off x="9525" y="0"/>
            <a:ext cx="1083754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IMPLEMENTATION</a:t>
            </a:r>
            <a:endParaRPr lang="en-US" sz="3600" b="1">
              <a:latin typeface="Times New Roman" panose="02020603050405020304" charset="0"/>
              <a:cs typeface="Times New Roman" panose="02020603050405020304" charset="0"/>
            </a:endParaRPr>
          </a:p>
        </p:txBody>
      </p:sp>
      <p:sp>
        <p:nvSpPr>
          <p:cNvPr id="6" name="Text Box 5"/>
          <p:cNvSpPr txBox="1"/>
          <p:nvPr/>
        </p:nvSpPr>
        <p:spPr>
          <a:xfrm>
            <a:off x="191770" y="618490"/>
            <a:ext cx="10655300" cy="829945"/>
          </a:xfrm>
          <a:prstGeom prst="rect">
            <a:avLst/>
          </a:prstGeom>
          <a:noFill/>
        </p:spPr>
        <p:txBody>
          <a:bodyPr wrap="square" rtlCol="0">
            <a:spAutoFit/>
          </a:bodyPr>
          <a:p>
            <a:endParaRPr lang="en-US" sz="2400" u="sng">
              <a:latin typeface="Times New Roman" panose="02020603050405020304" charset="0"/>
              <a:cs typeface="Times New Roman" panose="02020603050405020304" charset="0"/>
              <a:sym typeface="+mn-ea"/>
            </a:endParaRPr>
          </a:p>
          <a:p>
            <a:r>
              <a:rPr lang="en-US" sz="2400" u="sng">
                <a:latin typeface="Times New Roman" panose="02020603050405020304" charset="0"/>
                <a:cs typeface="Times New Roman" panose="02020603050405020304" charset="0"/>
                <a:sym typeface="+mn-ea"/>
              </a:rPr>
              <a:t>   LCD Circuit :</a:t>
            </a:r>
            <a:endParaRPr lang="en-US" sz="2400"/>
          </a:p>
        </p:txBody>
      </p:sp>
      <p:sp>
        <p:nvSpPr>
          <p:cNvPr id="8" name="Text Box 7"/>
          <p:cNvSpPr txBox="1"/>
          <p:nvPr/>
        </p:nvSpPr>
        <p:spPr>
          <a:xfrm>
            <a:off x="191770" y="2282190"/>
            <a:ext cx="10005695" cy="583565"/>
          </a:xfrm>
          <a:prstGeom prst="rect">
            <a:avLst/>
          </a:prstGeom>
          <a:noFill/>
        </p:spPr>
        <p:txBody>
          <a:bodyPr wrap="square" rtlCol="0">
            <a:spAutoFit/>
          </a:bodyPr>
          <a:p>
            <a:endParaRPr lang="en-US" sz="2400" u="sng">
              <a:latin typeface="Times New Roman" panose="02020603050405020304" charset="0"/>
              <a:cs typeface="Times New Roman" panose="02020603050405020304" charset="0"/>
            </a:endParaRPr>
          </a:p>
          <a:p>
            <a:endParaRPr lang="en-US" sz="800">
              <a:latin typeface="Times New Roman" panose="02020603050405020304" charset="0"/>
              <a:cs typeface="Times New Roman" panose="02020603050405020304" charset="0"/>
            </a:endParaRPr>
          </a:p>
        </p:txBody>
      </p:sp>
      <p:pic>
        <p:nvPicPr>
          <p:cNvPr id="3" name="Picture 2" descr="LCD_Base_bb_Fritz"/>
          <p:cNvPicPr>
            <a:picLocks noChangeAspect="1"/>
          </p:cNvPicPr>
          <p:nvPr/>
        </p:nvPicPr>
        <p:blipFill>
          <a:blip r:embed="rId2"/>
          <a:stretch>
            <a:fillRect/>
          </a:stretch>
        </p:blipFill>
        <p:spPr>
          <a:xfrm>
            <a:off x="387985" y="1759585"/>
            <a:ext cx="7583170" cy="4249420"/>
          </a:xfrm>
          <a:prstGeom prst="rect">
            <a:avLst/>
          </a:prstGeom>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3" name="Text Box 2"/>
          <p:cNvSpPr txBox="1"/>
          <p:nvPr/>
        </p:nvSpPr>
        <p:spPr>
          <a:xfrm>
            <a:off x="0" y="151130"/>
            <a:ext cx="13093700" cy="645160"/>
          </a:xfrm>
          <a:prstGeom prst="rect">
            <a:avLst/>
          </a:prstGeom>
          <a:noFill/>
        </p:spPr>
        <p:txBody>
          <a:bodyPr wrap="square" rtlCol="0" anchor="t">
            <a:spAutoFit/>
          </a:bodyPr>
          <a:p>
            <a:pPr algn="l"/>
            <a:r>
              <a:rPr lang="en-US" sz="3600" b="1">
                <a:latin typeface="Times New Roman" panose="02020603050405020304" charset="0"/>
                <a:cs typeface="Times New Roman" panose="02020603050405020304" charset="0"/>
                <a:sym typeface="+mn-ea"/>
              </a:rPr>
              <a:t>                       			IMPLEMENTATION</a:t>
            </a:r>
            <a:endParaRPr lang="en-US" sz="3600"/>
          </a:p>
        </p:txBody>
      </p:sp>
      <p:sp>
        <p:nvSpPr>
          <p:cNvPr id="4" name="Text Box 3"/>
          <p:cNvSpPr txBox="1"/>
          <p:nvPr/>
        </p:nvSpPr>
        <p:spPr>
          <a:xfrm>
            <a:off x="90170" y="1106805"/>
            <a:ext cx="11939270" cy="460375"/>
          </a:xfrm>
          <a:prstGeom prst="rect">
            <a:avLst/>
          </a:prstGeom>
          <a:noFill/>
        </p:spPr>
        <p:txBody>
          <a:bodyPr wrap="square" rtlCol="0">
            <a:spAutoFit/>
          </a:bodyPr>
          <a:p>
            <a:r>
              <a:rPr lang="en-US" sz="2400" u="sng">
                <a:latin typeface="Times New Roman" panose="02020603050405020304" charset="0"/>
                <a:cs typeface="Times New Roman" panose="02020603050405020304" charset="0"/>
              </a:rPr>
              <a:t>Complete Circuit</a:t>
            </a:r>
            <a:endParaRPr lang="en-US" sz="2400" u="sng">
              <a:latin typeface="Times New Roman" panose="02020603050405020304" charset="0"/>
              <a:cs typeface="Times New Roman" panose="02020603050405020304" charset="0"/>
            </a:endParaRPr>
          </a:p>
        </p:txBody>
      </p:sp>
      <p:pic>
        <p:nvPicPr>
          <p:cNvPr id="6" name="Picture 5" descr="s"/>
          <p:cNvPicPr>
            <a:picLocks noChangeAspect="1"/>
          </p:cNvPicPr>
          <p:nvPr/>
        </p:nvPicPr>
        <p:blipFill>
          <a:blip r:embed="rId2"/>
          <a:stretch>
            <a:fillRect/>
          </a:stretch>
        </p:blipFill>
        <p:spPr>
          <a:xfrm>
            <a:off x="447040" y="1567180"/>
            <a:ext cx="10688320" cy="4738370"/>
          </a:xfrm>
          <a:prstGeom prst="rect">
            <a:avLst/>
          </a:prstGeom>
        </p:spPr>
      </p:pic>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2" name="Text Box 1"/>
          <p:cNvSpPr txBox="1"/>
          <p:nvPr/>
        </p:nvSpPr>
        <p:spPr>
          <a:xfrm>
            <a:off x="9525" y="0"/>
            <a:ext cx="1083754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RESULTS</a:t>
            </a:r>
            <a:endParaRPr lang="en-US" sz="3600" b="1">
              <a:latin typeface="Times New Roman" panose="02020603050405020304" charset="0"/>
              <a:cs typeface="Times New Roman" panose="02020603050405020304" charset="0"/>
            </a:endParaRPr>
          </a:p>
        </p:txBody>
      </p:sp>
      <p:pic>
        <p:nvPicPr>
          <p:cNvPr id="3" name="Picture 2" descr="tinker1"/>
          <p:cNvPicPr>
            <a:picLocks noChangeAspect="1"/>
          </p:cNvPicPr>
          <p:nvPr/>
        </p:nvPicPr>
        <p:blipFill>
          <a:blip r:embed="rId2"/>
          <a:stretch>
            <a:fillRect/>
          </a:stretch>
        </p:blipFill>
        <p:spPr>
          <a:xfrm>
            <a:off x="294640" y="1307465"/>
            <a:ext cx="11370945" cy="4587240"/>
          </a:xfrm>
          <a:prstGeom prst="rect">
            <a:avLst/>
          </a:prstGeom>
        </p:spPr>
      </p:pic>
      <p:sp>
        <p:nvSpPr>
          <p:cNvPr id="4" name="Text Box 3"/>
          <p:cNvSpPr txBox="1"/>
          <p:nvPr/>
        </p:nvSpPr>
        <p:spPr>
          <a:xfrm>
            <a:off x="294640" y="876935"/>
            <a:ext cx="6160770" cy="460375"/>
          </a:xfrm>
          <a:prstGeom prst="rect">
            <a:avLst/>
          </a:prstGeom>
          <a:noFill/>
        </p:spPr>
        <p:txBody>
          <a:bodyPr wrap="square" rtlCol="0">
            <a:spAutoFit/>
          </a:bodyPr>
          <a:p>
            <a:r>
              <a:rPr lang="en-US" sz="2400" u="sng">
                <a:latin typeface="Times New Roman" panose="02020603050405020304" charset="0"/>
                <a:cs typeface="Times New Roman" panose="02020603050405020304" charset="0"/>
              </a:rPr>
              <a:t>PIR sensor output</a:t>
            </a:r>
            <a:endParaRPr lang="en-US" sz="2400" u="sng">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2" name="Text Box 1"/>
          <p:cNvSpPr txBox="1"/>
          <p:nvPr/>
        </p:nvSpPr>
        <p:spPr>
          <a:xfrm>
            <a:off x="9525" y="0"/>
            <a:ext cx="1083754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RESULTS</a:t>
            </a:r>
            <a:endParaRPr lang="en-US" sz="3600" b="1">
              <a:latin typeface="Times New Roman" panose="02020603050405020304" charset="0"/>
              <a:cs typeface="Times New Roman" panose="02020603050405020304" charset="0"/>
            </a:endParaRPr>
          </a:p>
        </p:txBody>
      </p:sp>
      <p:sp>
        <p:nvSpPr>
          <p:cNvPr id="4" name="Text Box 3"/>
          <p:cNvSpPr txBox="1"/>
          <p:nvPr/>
        </p:nvSpPr>
        <p:spPr>
          <a:xfrm>
            <a:off x="294640" y="876935"/>
            <a:ext cx="6160770" cy="460375"/>
          </a:xfrm>
          <a:prstGeom prst="rect">
            <a:avLst/>
          </a:prstGeom>
          <a:noFill/>
        </p:spPr>
        <p:txBody>
          <a:bodyPr wrap="square" rtlCol="0">
            <a:spAutoFit/>
          </a:bodyPr>
          <a:p>
            <a:r>
              <a:rPr lang="en-US" sz="2400" u="sng">
                <a:latin typeface="Times New Roman" panose="02020603050405020304" charset="0"/>
                <a:cs typeface="Times New Roman" panose="02020603050405020304" charset="0"/>
              </a:rPr>
              <a:t>Temperature sensor output</a:t>
            </a:r>
            <a:endParaRPr lang="en-US" sz="2400" u="sng">
              <a:latin typeface="Times New Roman" panose="02020603050405020304" charset="0"/>
              <a:cs typeface="Times New Roman" panose="02020603050405020304" charset="0"/>
            </a:endParaRPr>
          </a:p>
        </p:txBody>
      </p:sp>
      <p:pic>
        <p:nvPicPr>
          <p:cNvPr id="6" name="Picture 5" descr="tinker2"/>
          <p:cNvPicPr>
            <a:picLocks noChangeAspect="1"/>
          </p:cNvPicPr>
          <p:nvPr/>
        </p:nvPicPr>
        <p:blipFill>
          <a:blip r:embed="rId2"/>
          <a:stretch>
            <a:fillRect/>
          </a:stretch>
        </p:blipFill>
        <p:spPr>
          <a:xfrm>
            <a:off x="203200" y="1398270"/>
            <a:ext cx="11356975" cy="4655820"/>
          </a:xfrm>
          <a:prstGeom prst="rect">
            <a:avLst/>
          </a:prstGeom>
        </p:spPr>
      </p:pic>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2" name="Text Box 1"/>
          <p:cNvSpPr txBox="1"/>
          <p:nvPr/>
        </p:nvSpPr>
        <p:spPr>
          <a:xfrm>
            <a:off x="9525" y="0"/>
            <a:ext cx="1083754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RESULTS</a:t>
            </a:r>
            <a:endParaRPr lang="en-US" sz="3600" b="1">
              <a:latin typeface="Times New Roman" panose="02020603050405020304" charset="0"/>
              <a:cs typeface="Times New Roman" panose="02020603050405020304" charset="0"/>
            </a:endParaRPr>
          </a:p>
        </p:txBody>
      </p:sp>
      <p:sp>
        <p:nvSpPr>
          <p:cNvPr id="4" name="Text Box 3"/>
          <p:cNvSpPr txBox="1"/>
          <p:nvPr/>
        </p:nvSpPr>
        <p:spPr>
          <a:xfrm>
            <a:off x="294640" y="876935"/>
            <a:ext cx="6160770" cy="460375"/>
          </a:xfrm>
          <a:prstGeom prst="rect">
            <a:avLst/>
          </a:prstGeom>
          <a:noFill/>
        </p:spPr>
        <p:txBody>
          <a:bodyPr wrap="square" rtlCol="0">
            <a:spAutoFit/>
          </a:bodyPr>
          <a:p>
            <a:r>
              <a:rPr lang="en-US" sz="2400" u="sng">
                <a:latin typeface="Times New Roman" panose="02020603050405020304" charset="0"/>
                <a:cs typeface="Times New Roman" panose="02020603050405020304" charset="0"/>
              </a:rPr>
              <a:t>Hardware</a:t>
            </a:r>
            <a:endParaRPr lang="en-US" sz="2400" u="sng">
              <a:latin typeface="Times New Roman" panose="02020603050405020304" charset="0"/>
              <a:cs typeface="Times New Roman" panose="02020603050405020304" charset="0"/>
            </a:endParaRPr>
          </a:p>
        </p:txBody>
      </p:sp>
      <p:pic>
        <p:nvPicPr>
          <p:cNvPr id="6" name="Picture 5" descr="WhatsApp Image 2021-08-25 at 7.59.15 AM"/>
          <p:cNvPicPr>
            <a:picLocks noChangeAspect="1"/>
          </p:cNvPicPr>
          <p:nvPr/>
        </p:nvPicPr>
        <p:blipFill>
          <a:blip r:embed="rId2"/>
          <a:stretch>
            <a:fillRect/>
          </a:stretch>
        </p:blipFill>
        <p:spPr>
          <a:xfrm>
            <a:off x="477520" y="1400175"/>
            <a:ext cx="10199370" cy="4492625"/>
          </a:xfrm>
          <a:prstGeom prst="rect">
            <a:avLst/>
          </a:prstGeom>
        </p:spPr>
      </p:pic>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2" name="Text Box 1"/>
          <p:cNvSpPr txBox="1"/>
          <p:nvPr/>
        </p:nvSpPr>
        <p:spPr>
          <a:xfrm>
            <a:off x="4763770" y="201930"/>
            <a:ext cx="2521585" cy="645160"/>
          </a:xfrm>
          <a:prstGeom prst="rect">
            <a:avLst/>
          </a:prstGeom>
          <a:noFill/>
        </p:spPr>
        <p:txBody>
          <a:bodyPr wrap="square" rtlCol="0" anchor="t">
            <a:spAutoFit/>
          </a:bodyPr>
          <a:p>
            <a:pPr algn="ctr"/>
            <a:r>
              <a:rPr lang="en-US" sz="3600" b="1">
                <a:latin typeface="Times New Roman" panose="02020603050405020304" charset="0"/>
                <a:cs typeface="Times New Roman" panose="02020603050405020304" charset="0"/>
                <a:sym typeface="+mn-ea"/>
              </a:rPr>
              <a:t>RESULTS</a:t>
            </a:r>
            <a:endParaRPr lang="en-US" sz="3600"/>
          </a:p>
        </p:txBody>
      </p:sp>
      <p:pic>
        <p:nvPicPr>
          <p:cNvPr id="3" name="Picture 2" descr="WhatsApp Image 2021-08-25 at 7.59.25 AM"/>
          <p:cNvPicPr>
            <a:picLocks noChangeAspect="1"/>
          </p:cNvPicPr>
          <p:nvPr/>
        </p:nvPicPr>
        <p:blipFill>
          <a:blip r:embed="rId2"/>
          <a:stretch>
            <a:fillRect/>
          </a:stretch>
        </p:blipFill>
        <p:spPr>
          <a:xfrm>
            <a:off x="182245" y="782955"/>
            <a:ext cx="5475605" cy="5422900"/>
          </a:xfrm>
          <a:prstGeom prst="rect">
            <a:avLst/>
          </a:prstGeom>
        </p:spPr>
      </p:pic>
      <p:pic>
        <p:nvPicPr>
          <p:cNvPr id="4" name="Picture 3" descr="WhatsApp Image 2021-08-25 at 7.59.41 AM"/>
          <p:cNvPicPr>
            <a:picLocks noChangeAspect="1"/>
          </p:cNvPicPr>
          <p:nvPr/>
        </p:nvPicPr>
        <p:blipFill>
          <a:blip r:embed="rId3"/>
          <a:stretch>
            <a:fillRect/>
          </a:stretch>
        </p:blipFill>
        <p:spPr>
          <a:xfrm>
            <a:off x="6400800" y="852805"/>
            <a:ext cx="4847590" cy="5353050"/>
          </a:xfrm>
          <a:prstGeom prst="rect">
            <a:avLst/>
          </a:prstGeom>
        </p:spPr>
      </p:pic>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2" name="Text Box 1"/>
          <p:cNvSpPr txBox="1"/>
          <p:nvPr/>
        </p:nvSpPr>
        <p:spPr>
          <a:xfrm>
            <a:off x="-10160" y="10160"/>
            <a:ext cx="1085659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CONCLUSION</a:t>
            </a:r>
            <a:endParaRPr lang="en-US" sz="3600" b="1">
              <a:latin typeface="Times New Roman" panose="02020603050405020304" charset="0"/>
              <a:cs typeface="Times New Roman" panose="02020603050405020304" charset="0"/>
            </a:endParaRPr>
          </a:p>
        </p:txBody>
      </p:sp>
      <p:sp>
        <p:nvSpPr>
          <p:cNvPr id="3" name="Text Box 2"/>
          <p:cNvSpPr txBox="1"/>
          <p:nvPr/>
        </p:nvSpPr>
        <p:spPr>
          <a:xfrm>
            <a:off x="250825" y="908050"/>
            <a:ext cx="11941810" cy="5631180"/>
          </a:xfrm>
          <a:prstGeom prst="rect">
            <a:avLst/>
          </a:prstGeom>
          <a:noFill/>
        </p:spPr>
        <p:txBody>
          <a:bodyPr wrap="square" rtlCol="0">
            <a:spAutoFit/>
          </a:bodyPr>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In the review , we have achieved the desired results from the PIR  sensors that  serve           as human detection system and the mlx90614 sensor that serves as the temperature detection system. The above results were simulated using TinkerCAD platform.</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The prototype was tested with different sets of data and expected output was observed.</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This framework empowers a completely programmed contactless temperature evaluating for a door (gate) access that limits the dangers of spread of infection utilized in the current strategies for screening.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The manual framework wherein observing was required, required heaps of cash to keep up and were costly, utilizing the above prototype the users can reduce the expense and reliance on the manual framework.</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4" name="Text Box 3"/>
          <p:cNvSpPr txBox="1"/>
          <p:nvPr/>
        </p:nvSpPr>
        <p:spPr>
          <a:xfrm>
            <a:off x="40005" y="0"/>
            <a:ext cx="10806430"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FUTURE SCOPE</a:t>
            </a:r>
            <a:endParaRPr lang="en-US" sz="3600" b="1">
              <a:latin typeface="Times New Roman" panose="02020603050405020304" charset="0"/>
              <a:cs typeface="Times New Roman" panose="02020603050405020304" charset="0"/>
            </a:endParaRPr>
          </a:p>
        </p:txBody>
      </p:sp>
      <p:sp>
        <p:nvSpPr>
          <p:cNvPr id="6" name="Text Box 5"/>
          <p:cNvSpPr txBox="1"/>
          <p:nvPr/>
        </p:nvSpPr>
        <p:spPr>
          <a:xfrm>
            <a:off x="90805" y="852170"/>
            <a:ext cx="10754995" cy="4892675"/>
          </a:xfrm>
          <a:prstGeom prst="rect">
            <a:avLst/>
          </a:prstGeom>
          <a:noFill/>
        </p:spPr>
        <p:txBody>
          <a:bodyPr wrap="square" rtlCol="0">
            <a:spAutoFit/>
          </a:bodyPr>
          <a:p>
            <a:pPr marL="285750" indent="-285750" algn="l">
              <a:buFont typeface="Arial" panose="020B0604020202020204" pitchFamily="34" charset="0"/>
              <a:buChar char="•"/>
            </a:pPr>
            <a:r>
              <a:rPr lang="en-US" sz="2400">
                <a:latin typeface="Times New Roman" panose="02020603050405020304" charset="0"/>
                <a:cs typeface="Times New Roman" panose="02020603050405020304" charset="0"/>
              </a:rPr>
              <a:t>Our prototype can be extended to implement:</a:t>
            </a:r>
            <a:endParaRPr lang="en-US" sz="2400">
              <a:latin typeface="Times New Roman" panose="02020603050405020304" charset="0"/>
              <a:cs typeface="Times New Roman" panose="02020603050405020304" charset="0"/>
            </a:endParaRPr>
          </a:p>
          <a:p>
            <a:pPr indent="0" algn="l">
              <a:buFont typeface="Arial" panose="020B0604020202020204" pitchFamily="34" charset="0"/>
              <a:buNone/>
            </a:pPr>
            <a:r>
              <a:rPr lang="en-US" sz="2400">
                <a:latin typeface="Times New Roman" panose="02020603050405020304" charset="0"/>
                <a:cs typeface="Times New Roman" panose="02020603050405020304" charset="0"/>
              </a:rPr>
              <a:t>1.   A face mask recognition system at the entrance by using Computer Vision.</a:t>
            </a:r>
            <a:endParaRPr lang="en-US" sz="2400">
              <a:latin typeface="Times New Roman" panose="02020603050405020304" charset="0"/>
              <a:cs typeface="Times New Roman" panose="02020603050405020304" charset="0"/>
            </a:endParaRPr>
          </a:p>
          <a:p>
            <a:pPr indent="0" algn="l">
              <a:buFont typeface="Arial" panose="020B0604020202020204" pitchFamily="34" charset="0"/>
              <a:buNone/>
            </a:pPr>
            <a:r>
              <a:rPr lang="en-US" sz="2400">
                <a:latin typeface="Times New Roman" panose="02020603050405020304" charset="0"/>
                <a:cs typeface="Times New Roman" panose="02020603050405020304" charset="0"/>
              </a:rPr>
              <a:t>2.  An automatic hand sanitizer dispener before entry into the premises.</a:t>
            </a:r>
            <a:endParaRPr lang="en-US" sz="2400">
              <a:latin typeface="Times New Roman" panose="02020603050405020304" charset="0"/>
              <a:cs typeface="Times New Roman" panose="02020603050405020304" charset="0"/>
            </a:endParaRPr>
          </a:p>
          <a:p>
            <a:pPr indent="0" algn="l">
              <a:buFont typeface="Arial" panose="020B0604020202020204" pitchFamily="34" charset="0"/>
              <a:buNone/>
            </a:pPr>
            <a:r>
              <a:rPr lang="en-US" sz="2400">
                <a:latin typeface="Times New Roman" panose="02020603050405020304" charset="0"/>
                <a:cs typeface="Times New Roman" panose="02020603050405020304" charset="0"/>
              </a:rPr>
              <a:t>3.  A social distance monitoring system using ultrasonic sensor.</a:t>
            </a:r>
            <a:endParaRPr lang="en-US" sz="2400">
              <a:latin typeface="Times New Roman" panose="02020603050405020304" charset="0"/>
              <a:cs typeface="Times New Roman" panose="02020603050405020304" charset="0"/>
            </a:endParaRPr>
          </a:p>
          <a:p>
            <a:pPr indent="0" algn="l">
              <a:buFont typeface="Arial" panose="020B0604020202020204" pitchFamily="34" charset="0"/>
              <a:buNone/>
            </a:pPr>
            <a:endParaRPr lang="en-US" sz="240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a:latin typeface="Times New Roman" panose="02020603050405020304" charset="0"/>
                <a:cs typeface="Times New Roman" panose="02020603050405020304" charset="0"/>
              </a:rPr>
              <a:t> The ultimate goal is to achieve a system with efficient preventive measures in this pandemic. Risk assessment using our prototype and its extensions along with proper security personnel scheduling will help us achieve this task.</a:t>
            </a:r>
            <a:endParaRPr lang="en-US" sz="2400">
              <a:latin typeface="Times New Roman" panose="02020603050405020304" charset="0"/>
              <a:cs typeface="Times New Roman" panose="02020603050405020304" charset="0"/>
            </a:endParaRPr>
          </a:p>
          <a:p>
            <a:pPr marL="342900" indent="-342900" algn="l">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a:latin typeface="Times New Roman" panose="02020603050405020304" charset="0"/>
                <a:cs typeface="Times New Roman" panose="02020603050405020304" charset="0"/>
              </a:rPr>
              <a:t>A far fetched aim of this prototype is to research ways to extend  this  solution  to environment  sensing  mechanisms  for  adaptive  building  air conditioning  and  ventilation  airborne  protection in  order  to reduce the spread of coronavirus indoors.</a:t>
            </a:r>
            <a:endParaRPr lang="en-US" sz="2400">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880871" y="905163"/>
            <a:ext cx="6542698" cy="7208671"/>
          </a:xfrm>
          <a:prstGeom prst="rect">
            <a:avLst/>
          </a:prstGeom>
        </p:spPr>
        <p:txBody>
          <a:bodyPr wrap="square">
            <a:spAutoFit/>
          </a:bodyPr>
          <a:lstStyle/>
          <a:p>
            <a:pPr>
              <a:lnSpc>
                <a:spcPct val="150000"/>
              </a:lnSpc>
            </a:pPr>
            <a:r>
              <a:rPr sz="2400">
                <a:latin typeface="Times New Roman" panose="02020603050405020304"/>
                <a:cs typeface="Times New Roman" panose="02020603050405020304"/>
              </a:rPr>
              <a:t>1. Introduction </a:t>
            </a:r>
            <a:endParaRPr sz="2400">
              <a:latin typeface="Times New Roman" panose="02020603050405020304"/>
              <a:cs typeface="Times New Roman" panose="02020603050405020304"/>
            </a:endParaRPr>
          </a:p>
          <a:p>
            <a:pPr>
              <a:lnSpc>
                <a:spcPct val="150000"/>
              </a:lnSpc>
            </a:pPr>
            <a:r>
              <a:rPr sz="2400">
                <a:latin typeface="Times New Roman" panose="02020603050405020304"/>
                <a:cs typeface="Times New Roman" panose="02020603050405020304"/>
              </a:rPr>
              <a:t>2. Objective</a:t>
            </a:r>
            <a:endParaRPr sz="2400">
              <a:latin typeface="Times New Roman" panose="02020603050405020304"/>
              <a:cs typeface="Times New Roman" panose="02020603050405020304"/>
            </a:endParaRPr>
          </a:p>
          <a:p>
            <a:pPr>
              <a:lnSpc>
                <a:spcPct val="150000"/>
              </a:lnSpc>
            </a:pPr>
            <a:r>
              <a:rPr sz="2400">
                <a:latin typeface="Times New Roman" panose="02020603050405020304"/>
                <a:cs typeface="Times New Roman" panose="02020603050405020304"/>
              </a:rPr>
              <a:t>3. Literature survey </a:t>
            </a:r>
            <a:endParaRPr sz="2400">
              <a:latin typeface="Times New Roman" panose="02020603050405020304"/>
              <a:cs typeface="Times New Roman" panose="02020603050405020304"/>
            </a:endParaRPr>
          </a:p>
          <a:p>
            <a:pPr>
              <a:lnSpc>
                <a:spcPct val="150000"/>
              </a:lnSpc>
            </a:pPr>
            <a:r>
              <a:rPr sz="2400">
                <a:latin typeface="Times New Roman" panose="02020603050405020304"/>
                <a:cs typeface="Times New Roman" panose="02020603050405020304"/>
              </a:rPr>
              <a:t>4. Existing technology</a:t>
            </a:r>
            <a:endParaRPr sz="2400">
              <a:latin typeface="Times New Roman" panose="02020603050405020304"/>
              <a:cs typeface="Times New Roman" panose="02020603050405020304"/>
            </a:endParaRPr>
          </a:p>
          <a:p>
            <a:pPr>
              <a:lnSpc>
                <a:spcPct val="150000"/>
              </a:lnSpc>
            </a:pPr>
            <a:r>
              <a:rPr sz="2400">
                <a:latin typeface="Times New Roman" panose="02020603050405020304"/>
                <a:cs typeface="Times New Roman" panose="02020603050405020304"/>
              </a:rPr>
              <a:t>5. Problem Statement</a:t>
            </a:r>
            <a:endParaRPr sz="2400">
              <a:latin typeface="Times New Roman" panose="02020603050405020304"/>
              <a:cs typeface="Times New Roman" panose="02020603050405020304"/>
            </a:endParaRPr>
          </a:p>
          <a:p>
            <a:pPr>
              <a:lnSpc>
                <a:spcPct val="150000"/>
              </a:lnSpc>
            </a:pPr>
            <a:r>
              <a:rPr sz="2400">
                <a:latin typeface="Times New Roman" panose="02020603050405020304"/>
                <a:cs typeface="Times New Roman" panose="02020603050405020304"/>
              </a:rPr>
              <a:t>6. Block diagram and Implementation</a:t>
            </a:r>
            <a:endParaRPr sz="2400">
              <a:latin typeface="Times New Roman" panose="02020603050405020304"/>
              <a:cs typeface="Times New Roman" panose="02020603050405020304"/>
            </a:endParaRPr>
          </a:p>
          <a:p>
            <a:pPr>
              <a:lnSpc>
                <a:spcPct val="150000"/>
              </a:lnSpc>
            </a:pPr>
            <a:r>
              <a:rPr sz="2400">
                <a:latin typeface="Times New Roman" panose="02020603050405020304"/>
                <a:cs typeface="Times New Roman" panose="02020603050405020304"/>
              </a:rPr>
              <a:t>7. Results</a:t>
            </a:r>
            <a:endParaRPr sz="2400">
              <a:latin typeface="Times New Roman" panose="02020603050405020304"/>
              <a:cs typeface="Times New Roman" panose="02020603050405020304"/>
            </a:endParaRPr>
          </a:p>
          <a:p>
            <a:pPr>
              <a:lnSpc>
                <a:spcPct val="150000"/>
              </a:lnSpc>
            </a:pPr>
            <a:r>
              <a:rPr sz="2400">
                <a:latin typeface="Times New Roman" panose="02020603050405020304"/>
                <a:cs typeface="Times New Roman" panose="02020603050405020304"/>
              </a:rPr>
              <a:t>8. Conclusion</a:t>
            </a:r>
            <a:endParaRPr sz="2400">
              <a:latin typeface="Times New Roman" panose="02020603050405020304"/>
              <a:cs typeface="Times New Roman" panose="02020603050405020304"/>
            </a:endParaRPr>
          </a:p>
          <a:p>
            <a:pPr>
              <a:lnSpc>
                <a:spcPct val="150000"/>
              </a:lnSpc>
            </a:pPr>
            <a:r>
              <a:rPr sz="2400">
                <a:latin typeface="Times New Roman" panose="02020603050405020304"/>
                <a:cs typeface="Times New Roman" panose="02020603050405020304"/>
              </a:rPr>
              <a:t>9. Future scope </a:t>
            </a:r>
            <a:endParaRPr sz="2400">
              <a:latin typeface="Times New Roman" panose="02020603050405020304"/>
              <a:cs typeface="Times New Roman" panose="02020603050405020304"/>
            </a:endParaRPr>
          </a:p>
          <a:p>
            <a:pPr>
              <a:lnSpc>
                <a:spcPct val="150000"/>
              </a:lnSpc>
            </a:pPr>
            <a:r>
              <a:rPr sz="2400">
                <a:latin typeface="Times New Roman" panose="02020603050405020304"/>
                <a:cs typeface="Times New Roman" panose="02020603050405020304"/>
              </a:rPr>
              <a:t>10. References</a:t>
            </a:r>
            <a:endParaRPr sz="2400">
              <a:latin typeface="Times New Roman" panose="02020603050405020304"/>
              <a:cs typeface="Times New Roman" panose="02020603050405020304"/>
            </a:endParaRPr>
          </a:p>
          <a:p>
            <a:pPr>
              <a:lnSpc>
                <a:spcPct val="150000"/>
              </a:lnSpc>
            </a:pPr>
            <a:endParaRPr sz="2400">
              <a:latin typeface="Times New Roman" panose="02020603050405020304"/>
              <a:cs typeface="Times New Roman" panose="02020603050405020304"/>
            </a:endParaRPr>
          </a:p>
          <a:p>
            <a:pPr>
              <a:lnSpc>
                <a:spcPct val="150000"/>
              </a:lnSpc>
            </a:pPr>
            <a:endParaRPr sz="2400">
              <a:latin typeface="Times New Roman" panose="02020603050405020304"/>
              <a:cs typeface="Times New Roman" panose="02020603050405020304"/>
            </a:endParaRPr>
          </a:p>
          <a:p>
            <a:pPr>
              <a:lnSpc>
                <a:spcPct val="150000"/>
              </a:lnSpc>
            </a:pPr>
            <a:endParaRPr sz="2400">
              <a:latin typeface="Times New Roman" panose="02020603050405020304"/>
              <a:cs typeface="Times New Roman" panose="02020603050405020304"/>
            </a:endParaRPr>
          </a:p>
        </p:txBody>
      </p:sp>
      <p:sp>
        <p:nvSpPr>
          <p:cNvPr id="3" name="Rectangle 2"/>
          <p:cNvSpPr/>
          <p:nvPr/>
        </p:nvSpPr>
        <p:spPr>
          <a:xfrm>
            <a:off x="821698" y="812224"/>
            <a:ext cx="10548597" cy="830991"/>
          </a:xfrm>
          <a:prstGeom prst="rect">
            <a:avLst/>
          </a:prstGeom>
        </p:spPr>
        <p:txBody>
          <a:bodyPr wrap="square">
            <a:spAutoFit/>
          </a:bodyPr>
          <a:lstStyle/>
          <a:p>
            <a:r>
              <a:rPr sz="4800" b="1">
                <a:latin typeface="Arial Black" panose="020B0A04020102020204"/>
                <a:cs typeface="Times New Roman" panose="02020603050405020304"/>
              </a:rPr>
              <a:t> </a:t>
            </a:r>
            <a:endParaRPr sz="4800">
              <a:latin typeface="Arial Black" panose="020B0A04020102020204"/>
            </a:endParaRPr>
          </a:p>
        </p:txBody>
      </p:sp>
      <p:sp>
        <p:nvSpPr>
          <p:cNvPr id="4" name="Rectangle 3"/>
          <p:cNvSpPr/>
          <p:nvPr/>
        </p:nvSpPr>
        <p:spPr>
          <a:xfrm>
            <a:off x="4743463" y="201503"/>
            <a:ext cx="2705081" cy="584768"/>
          </a:xfrm>
          <a:prstGeom prst="rect">
            <a:avLst/>
          </a:prstGeom>
        </p:spPr>
        <p:txBody>
          <a:bodyPr wrap="square">
            <a:spAutoFit/>
          </a:bodyPr>
          <a:lstStyle/>
          <a:p>
            <a:r>
              <a:rPr sz="3200" b="1">
                <a:latin typeface="Times New Roman" panose="02020603050405020304"/>
                <a:cs typeface="Times New Roman" panose="02020603050405020304"/>
              </a:rPr>
              <a:t>CONTENTS</a:t>
            </a:r>
            <a:endParaRPr sz="3200" b="1">
              <a:latin typeface="Times New Roman" panose="02020603050405020304"/>
              <a:cs typeface="Times New Roman" panose="02020603050405020304"/>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156241"/>
            <a:ext cx="1183281" cy="1022951"/>
          </a:xfrm>
          <a:prstGeom prst="rect">
            <a:avLst/>
          </a:prstGeom>
        </p:spPr>
      </p:pic>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90275" y="156210"/>
            <a:ext cx="939165" cy="880745"/>
          </a:xfrm>
          <a:prstGeom prst="rect">
            <a:avLst/>
          </a:prstGeom>
        </p:spPr>
      </p:pic>
      <p:sp>
        <p:nvSpPr>
          <p:cNvPr id="2" name="Text Box 1"/>
          <p:cNvSpPr txBox="1"/>
          <p:nvPr/>
        </p:nvSpPr>
        <p:spPr>
          <a:xfrm>
            <a:off x="19685" y="0"/>
            <a:ext cx="10826750"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REFERENCES</a:t>
            </a:r>
            <a:endParaRPr lang="en-US" sz="3600" b="1">
              <a:latin typeface="Times New Roman" panose="02020603050405020304" charset="0"/>
              <a:cs typeface="Times New Roman" panose="02020603050405020304" charset="0"/>
            </a:endParaRPr>
          </a:p>
        </p:txBody>
      </p:sp>
      <p:sp>
        <p:nvSpPr>
          <p:cNvPr id="3" name="Text Box 2"/>
          <p:cNvSpPr txBox="1"/>
          <p:nvPr/>
        </p:nvSpPr>
        <p:spPr>
          <a:xfrm>
            <a:off x="40005" y="781050"/>
            <a:ext cx="12151995" cy="5015865"/>
          </a:xfrm>
          <a:prstGeom prst="rect">
            <a:avLst/>
          </a:prstGeom>
          <a:noFill/>
        </p:spPr>
        <p:txBody>
          <a:bodyPr wrap="square" rtlCol="0">
            <a:spAutoFit/>
          </a:bodyPr>
          <a:p>
            <a:pPr indent="0">
              <a:buNone/>
            </a:pPr>
            <a:r>
              <a:rPr lang="en-US" sz="2000">
                <a:latin typeface="Times New Roman" panose="02020603050405020304" charset="0"/>
                <a:cs typeface="Times New Roman" panose="02020603050405020304" charset="0"/>
              </a:rPr>
              <a:t>[1]  </a:t>
            </a:r>
            <a:r>
              <a:rPr lang="en-US" sz="2000" i="1">
                <a:latin typeface="Times New Roman" panose="02020603050405020304" charset="0"/>
                <a:cs typeface="Times New Roman" panose="02020603050405020304" charset="0"/>
              </a:rPr>
              <a:t>Swapnil Kumbhar , Kartikraj Patil , Shubham Lohar , Vyankatesh Bhongale, A. R. Patil, 2021, Thermal Controlled Contactless Smart Door System and Touchless Sanitizer, INTERNATIONAL JOURNAL OF ENGINEERING RESEARCH &amp; TECHNOLOGY (IJERT) Volume 10, Issue 05 (May 2021)</a:t>
            </a:r>
            <a:endParaRPr lang="en-US" sz="2000" i="1">
              <a:latin typeface="Times New Roman" panose="02020603050405020304" charset="0"/>
              <a:cs typeface="Times New Roman" panose="02020603050405020304" charset="0"/>
            </a:endParaRPr>
          </a:p>
          <a:p>
            <a:pPr indent="0">
              <a:buNone/>
            </a:pPr>
            <a:endParaRPr lang="en-US" sz="2000" i="1">
              <a:latin typeface="Times New Roman" panose="02020603050405020304" charset="0"/>
              <a:cs typeface="Times New Roman" panose="02020603050405020304" charset="0"/>
            </a:endParaRPr>
          </a:p>
          <a:p>
            <a:pPr indent="0">
              <a:buNone/>
            </a:pPr>
            <a:r>
              <a:rPr lang="en-US" sz="2000">
                <a:latin typeface="Times New Roman" panose="02020603050405020304" charset="0"/>
                <a:cs typeface="Times New Roman" panose="02020603050405020304" charset="0"/>
              </a:rPr>
              <a:t>[2] </a:t>
            </a:r>
            <a:r>
              <a:rPr lang="en-US" sz="2000" i="1">
                <a:latin typeface="Times New Roman" panose="02020603050405020304" charset="0"/>
                <a:cs typeface="Times New Roman" panose="02020603050405020304" charset="0"/>
              </a:rPr>
              <a:t>Goda Vasantharao et al., "Temperature Detection and Automatic Sanitization and Disinfection Tunnel-COVID 19", The International journal of analytical and experimental modal analysis, June/2020.</a:t>
            </a:r>
            <a:endParaRPr lang="en-US" sz="2000" i="1">
              <a:latin typeface="Times New Roman" panose="02020603050405020304" charset="0"/>
              <a:cs typeface="Times New Roman" panose="02020603050405020304" charset="0"/>
            </a:endParaRPr>
          </a:p>
          <a:p>
            <a:pPr indent="0">
              <a:buNone/>
            </a:pPr>
            <a:endParaRPr lang="en-US" sz="2000" i="1">
              <a:latin typeface="Times New Roman" panose="02020603050405020304" charset="0"/>
              <a:cs typeface="Times New Roman" panose="02020603050405020304" charset="0"/>
            </a:endParaRPr>
          </a:p>
          <a:p>
            <a:pPr indent="0">
              <a:buNone/>
            </a:pPr>
            <a:r>
              <a:rPr lang="en-US" sz="2000">
                <a:latin typeface="Times New Roman" panose="02020603050405020304" charset="0"/>
                <a:cs typeface="Times New Roman" panose="02020603050405020304" charset="0"/>
              </a:rPr>
              <a:t>[3]</a:t>
            </a:r>
            <a:r>
              <a:rPr lang="en-US" sz="2000" i="1">
                <a:latin typeface="Times New Roman" panose="02020603050405020304" charset="0"/>
                <a:cs typeface="Times New Roman" panose="02020603050405020304" charset="0"/>
              </a:rPr>
              <a:t>Baina Kiran et al., "Motion Based Automatic Garage Door Opener" International Journal of Engineering Trends and Applications (IJETA) Volume 5 Issue 2, Mar-Apr 2018</a:t>
            </a:r>
            <a:endParaRPr lang="en-US" sz="2000" i="1">
              <a:latin typeface="Times New Roman" panose="02020603050405020304" charset="0"/>
              <a:cs typeface="Times New Roman" panose="02020603050405020304" charset="0"/>
            </a:endParaRPr>
          </a:p>
          <a:p>
            <a:pPr indent="0">
              <a:buNone/>
            </a:pPr>
            <a:endParaRPr lang="en-US" sz="2000" i="1">
              <a:latin typeface="Times New Roman" panose="02020603050405020304" charset="0"/>
              <a:cs typeface="Times New Roman" panose="02020603050405020304" charset="0"/>
            </a:endParaRPr>
          </a:p>
          <a:p>
            <a:pPr indent="0">
              <a:buNone/>
            </a:pPr>
            <a:r>
              <a:rPr lang="en-US" sz="2000">
                <a:latin typeface="Times New Roman" panose="02020603050405020304" charset="0"/>
                <a:cs typeface="Times New Roman" panose="02020603050405020304" charset="0"/>
              </a:rPr>
              <a:t>[4] “</a:t>
            </a:r>
            <a:r>
              <a:rPr lang="en-US" sz="2000" i="1">
                <a:latin typeface="Times New Roman" panose="02020603050405020304" charset="0"/>
                <a:cs typeface="Times New Roman" panose="02020603050405020304" charset="0"/>
              </a:rPr>
              <a:t>IoT-based System for COVID-19 Indoor Safety Monitoring” by Nenad Petrović and Đorđe Kocić</a:t>
            </a:r>
            <a:endParaRPr lang="en-US" sz="2000" i="1">
              <a:latin typeface="Times New Roman" panose="02020603050405020304" charset="0"/>
              <a:cs typeface="Times New Roman" panose="02020603050405020304" charset="0"/>
            </a:endParaRPr>
          </a:p>
          <a:p>
            <a:pPr indent="0">
              <a:buNone/>
            </a:pPr>
            <a:r>
              <a:rPr lang="en-US" sz="2000" i="1">
                <a:latin typeface="Times New Roman" panose="02020603050405020304" charset="0"/>
                <a:cs typeface="Times New Roman" panose="02020603050405020304" charset="0"/>
              </a:rPr>
              <a:t>      https://www.researchgate.net/publication/343231422_IoT-based_System_for_COVID-19_Indoor_Safety_Monitoring</a:t>
            </a:r>
            <a:endParaRPr lang="en-US" sz="2000" i="1">
              <a:latin typeface="Times New Roman" panose="02020603050405020304" charset="0"/>
              <a:cs typeface="Times New Roman" panose="02020603050405020304" charset="0"/>
            </a:endParaRPr>
          </a:p>
          <a:p>
            <a:pPr indent="0">
              <a:buNone/>
            </a:pPr>
            <a:endParaRPr lang="en-US" sz="2000" i="1">
              <a:latin typeface="Times New Roman" panose="02020603050405020304" charset="0"/>
              <a:cs typeface="Times New Roman" panose="02020603050405020304" charset="0"/>
            </a:endParaRPr>
          </a:p>
          <a:p>
            <a:pPr indent="0">
              <a:buNone/>
            </a:pPr>
            <a:r>
              <a:rPr lang="en-US" sz="2000">
                <a:latin typeface="Times New Roman" panose="02020603050405020304" charset="0"/>
                <a:cs typeface="Times New Roman" panose="02020603050405020304" charset="0"/>
              </a:rPr>
              <a:t>[5]</a:t>
            </a:r>
            <a:r>
              <a:rPr lang="en-US" sz="2000" i="1">
                <a:latin typeface="Times New Roman" panose="02020603050405020304" charset="0"/>
                <a:cs typeface="Times New Roman" panose="02020603050405020304" charset="0"/>
              </a:rPr>
              <a:t> D.S. Yawas et al "Development of an Automatic Door System" American Journal of Engineering Research (AJER) 2018</a:t>
            </a:r>
            <a:endParaRPr lang="en-US" sz="2000" i="1">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47266" y="403370"/>
            <a:ext cx="9596484" cy="3254229"/>
          </a:xfrm>
        </p:spPr>
        <p:txBody>
          <a:bodyPr>
            <a:normAutofit/>
          </a:bodyPr>
          <a:lstStyle/>
          <a:p>
            <a:r>
              <a:rPr sz="9600" b="1">
                <a:latin typeface="Times New Roman" panose="02020603050405020304"/>
                <a:cs typeface="Times New Roman" panose="02020603050405020304"/>
              </a:rPr>
              <a:t>THANK YOU</a:t>
            </a:r>
            <a:endParaRPr sz="9600" b="1">
              <a:latin typeface="Times New Roman" panose="02020603050405020304"/>
              <a:cs typeface="Times New Roman" panose="02020603050405020304"/>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1359" y="366145"/>
            <a:ext cx="4009290" cy="646327"/>
          </a:xfrm>
          <a:prstGeom prst="rect">
            <a:avLst/>
          </a:prstGeom>
          <a:noFill/>
        </p:spPr>
        <p:txBody>
          <a:bodyPr wrap="square" rtlCol="0">
            <a:spAutoFit/>
          </a:bodyPr>
          <a:lstStyle/>
          <a:p>
            <a:r>
              <a:rPr sz="3600" b="1">
                <a:latin typeface="Times New Roman" panose="02020603050405020304"/>
                <a:cs typeface="Times New Roman" panose="02020603050405020304"/>
              </a:rPr>
              <a:t>INTRODUCTION</a:t>
            </a:r>
            <a:endParaRPr sz="3600" b="1">
              <a:latin typeface="Times New Roman" panose="02020603050405020304"/>
              <a:cs typeface="Times New Roman" panose="02020603050405020304"/>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4" name="TextBox 3"/>
          <p:cNvSpPr txBox="1"/>
          <p:nvPr/>
        </p:nvSpPr>
        <p:spPr>
          <a:xfrm>
            <a:off x="1402086" y="934715"/>
            <a:ext cx="9875522" cy="4693918"/>
          </a:xfrm>
          <a:prstGeom prst="rect">
            <a:avLst/>
          </a:prstGeom>
          <a:noFill/>
        </p:spPr>
        <p:txBody>
          <a:bodyPr wrap="square" rtlCol="0">
            <a:spAutoFit/>
          </a:bodyPr>
          <a:lstStyle/>
          <a:p/>
        </p:txBody>
      </p:sp>
      <p:sp>
        <p:nvSpPr>
          <p:cNvPr id="6" name="TextBox 5"/>
          <p:cNvSpPr txBox="1"/>
          <p:nvPr/>
        </p:nvSpPr>
        <p:spPr>
          <a:xfrm>
            <a:off x="822954" y="1417420"/>
            <a:ext cx="10348349" cy="4523105"/>
          </a:xfrm>
          <a:prstGeom prst="rect">
            <a:avLst/>
          </a:prstGeom>
          <a:noFill/>
        </p:spPr>
        <p:txBody>
          <a:bodyPr wrap="square" rtlCol="0">
            <a:spAutoFit/>
          </a:bodyPr>
          <a:lstStyle/>
          <a:p>
            <a:pPr marL="342900" indent="-342900" algn="just">
              <a:buFont typeface="Arial" panose="020B0604020202020204"/>
              <a:buChar char="•"/>
            </a:pPr>
            <a:r>
              <a:rPr lang="en-US" sz="2400">
                <a:latin typeface="Times New Roman" panose="02020603050405020304"/>
                <a:cs typeface="Times New Roman" panose="02020603050405020304"/>
              </a:rPr>
              <a:t>Temperature checking and Social distancing have become an integral part of post-covid society in malls,restaurants or offices.</a:t>
            </a:r>
            <a:endParaRPr sz="2400">
              <a:latin typeface="Times New Roman" panose="02020603050405020304"/>
              <a:cs typeface="Times New Roman" panose="02020603050405020304"/>
            </a:endParaRPr>
          </a:p>
          <a:p>
            <a:pPr algn="just"/>
            <a:r>
              <a:rPr sz="2400">
                <a:latin typeface="Times New Roman" panose="02020603050405020304"/>
                <a:cs typeface="Times New Roman" panose="02020603050405020304"/>
              </a:rPr>
              <a:t> </a:t>
            </a:r>
            <a:endParaRPr sz="2400">
              <a:latin typeface="Times New Roman" panose="02020603050405020304"/>
              <a:cs typeface="Times New Roman" panose="02020603050405020304"/>
            </a:endParaRPr>
          </a:p>
          <a:p>
            <a:pPr marL="342900" indent="-342900" algn="just">
              <a:buFont typeface="Arial" panose="020B0604020202020204"/>
              <a:buChar char="•"/>
            </a:pPr>
            <a:r>
              <a:rPr lang="en-US" sz="2400">
                <a:latin typeface="Times New Roman" panose="02020603050405020304"/>
                <a:cs typeface="Times New Roman" panose="02020603050405020304"/>
              </a:rPr>
              <a:t>In this project we attempt to simulate an automated temperature detection entrance system that regulates the entry of people inside a premises based on Government protocol.</a:t>
            </a:r>
            <a:endParaRPr sz="2400">
              <a:latin typeface="Times New Roman" panose="02020603050405020304"/>
              <a:cs typeface="Times New Roman" panose="02020603050405020304"/>
            </a:endParaRPr>
          </a:p>
          <a:p>
            <a:pPr algn="just"/>
            <a:r>
              <a:rPr sz="2400">
                <a:latin typeface="Times New Roman" panose="02020603050405020304"/>
                <a:cs typeface="Times New Roman" panose="02020603050405020304"/>
              </a:rPr>
              <a:t> </a:t>
            </a:r>
            <a:endParaRPr sz="2400">
              <a:latin typeface="Times New Roman" panose="02020603050405020304"/>
              <a:cs typeface="Times New Roman" panose="02020603050405020304"/>
            </a:endParaRPr>
          </a:p>
          <a:p>
            <a:pPr marL="342900" indent="-342900" algn="just">
              <a:buFont typeface="Arial" panose="020B0604020202020204"/>
              <a:buChar char="•"/>
            </a:pPr>
            <a:r>
              <a:rPr lang="en-US" sz="2400">
                <a:latin typeface="Times New Roman" panose="02020603050405020304"/>
                <a:cs typeface="Times New Roman" panose="02020603050405020304"/>
              </a:rPr>
              <a:t>W</a:t>
            </a:r>
            <a:r>
              <a:rPr sz="2400">
                <a:latin typeface="Times New Roman" panose="02020603050405020304"/>
                <a:cs typeface="Times New Roman" panose="02020603050405020304"/>
              </a:rPr>
              <a:t>e make use of a </a:t>
            </a:r>
            <a:r>
              <a:rPr lang="en-US" sz="2400">
                <a:latin typeface="Times New Roman" panose="02020603050405020304"/>
                <a:cs typeface="Times New Roman" panose="02020603050405020304"/>
              </a:rPr>
              <a:t>PIR sensor</a:t>
            </a:r>
            <a:r>
              <a:rPr sz="2400">
                <a:latin typeface="Times New Roman" panose="02020603050405020304"/>
                <a:cs typeface="Times New Roman" panose="02020603050405020304"/>
              </a:rPr>
              <a:t> to detect the entrance of a person, when the project detect </a:t>
            </a:r>
            <a:r>
              <a:rPr lang="en-US" sz="2400">
                <a:latin typeface="Times New Roman" panose="02020603050405020304"/>
                <a:cs typeface="Times New Roman" panose="02020603050405020304"/>
              </a:rPr>
              <a:t>movement</a:t>
            </a:r>
            <a:r>
              <a:rPr sz="2400">
                <a:latin typeface="Times New Roman" panose="02020603050405020304"/>
                <a:cs typeface="Times New Roman" panose="02020603050405020304"/>
              </a:rPr>
              <a:t> it will check the temperature of the person if the temperature is less than the set temperature the person is allowed entry otherwise the entry is denied.</a:t>
            </a:r>
            <a:r>
              <a:rPr lang="en-US" sz="2400">
                <a:latin typeface="Times New Roman" panose="02020603050405020304"/>
                <a:cs typeface="Times New Roman" panose="02020603050405020304"/>
              </a:rPr>
              <a:t> The number of people allowed inside the premises can also be controlled by this system.</a:t>
            </a:r>
            <a:endParaRPr lang="en-US" sz="2400">
              <a:latin typeface="Times New Roman" panose="02020603050405020304"/>
              <a:cs typeface="Times New Roman" panose="02020603050405020304"/>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8" name="Text Box 7"/>
          <p:cNvSpPr txBox="1"/>
          <p:nvPr/>
        </p:nvSpPr>
        <p:spPr>
          <a:xfrm>
            <a:off x="0" y="0"/>
            <a:ext cx="10929620" cy="1014730"/>
          </a:xfrm>
          <a:prstGeom prst="rect">
            <a:avLst/>
          </a:prstGeom>
          <a:noFill/>
        </p:spPr>
        <p:txBody>
          <a:bodyPr wrap="square" rtlCol="0">
            <a:spAutoFit/>
          </a:bodyPr>
          <a:p>
            <a:pPr algn="ctr"/>
            <a:endParaRPr lang="en-US" sz="2400" b="1">
              <a:latin typeface="Times New Roman" panose="02020603050405020304" charset="0"/>
              <a:cs typeface="Times New Roman" panose="02020603050405020304" charset="0"/>
            </a:endParaRPr>
          </a:p>
          <a:p>
            <a:pPr algn="ctr"/>
            <a:r>
              <a:rPr lang="en-US" sz="3600" b="1">
                <a:latin typeface="Times New Roman" panose="02020603050405020304" charset="0"/>
                <a:cs typeface="Times New Roman" panose="02020603050405020304" charset="0"/>
              </a:rPr>
              <a:t>OBJECTIVES</a:t>
            </a:r>
            <a:endParaRPr lang="en-US" sz="3600" b="1">
              <a:latin typeface="Times New Roman" panose="02020603050405020304" charset="0"/>
              <a:cs typeface="Times New Roman" panose="02020603050405020304" charset="0"/>
            </a:endParaRPr>
          </a:p>
        </p:txBody>
      </p:sp>
      <p:sp>
        <p:nvSpPr>
          <p:cNvPr id="9" name="Text Box 8"/>
          <p:cNvSpPr txBox="1"/>
          <p:nvPr/>
        </p:nvSpPr>
        <p:spPr>
          <a:xfrm>
            <a:off x="40005" y="1430020"/>
            <a:ext cx="12151995" cy="3784600"/>
          </a:xfrm>
          <a:prstGeom prst="rect">
            <a:avLst/>
          </a:prstGeom>
          <a:noFill/>
        </p:spPr>
        <p:txBody>
          <a:bodyPr wrap="square" rtlCol="0">
            <a:spAutoFit/>
          </a:bodyPr>
          <a:p>
            <a:pPr marL="457200" indent="-457200">
              <a:buFont typeface="Arial" panose="020B0604020202020204" pitchFamily="34" charset="0"/>
              <a:buAutoNum type="arabicPeriod"/>
            </a:pPr>
            <a:r>
              <a:rPr lang="en-US" sz="2400">
                <a:latin typeface="Times New Roman" panose="02020603050405020304" charset="0"/>
                <a:cs typeface="Times New Roman" panose="02020603050405020304" charset="0"/>
              </a:rPr>
              <a:t>To allow automatic contactless temperature screening of a person at the entrance of a facility.</a:t>
            </a:r>
            <a:endParaRPr lang="en-US" sz="2400">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endParaRPr lang="en-US" sz="2400">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endParaRPr lang="en-US" sz="2400">
              <a:latin typeface="Times New Roman" panose="02020603050405020304" charset="0"/>
              <a:cs typeface="Times New Roman" panose="02020603050405020304" charset="0"/>
            </a:endParaRPr>
          </a:p>
          <a:p>
            <a:pPr indent="0">
              <a:buFont typeface="Arial" panose="020B0604020202020204" pitchFamily="34" charset="0"/>
              <a:buNone/>
            </a:pPr>
            <a:r>
              <a:rPr lang="en-US" sz="2400">
                <a:latin typeface="Times New Roman" panose="02020603050405020304" charset="0"/>
                <a:cs typeface="Times New Roman" panose="02020603050405020304" charset="0"/>
              </a:rPr>
              <a:t>2. To control the number of persons allowed inside the facility at a given time.</a:t>
            </a:r>
            <a:endParaRPr lang="en-US" sz="2400">
              <a:latin typeface="Times New Roman" panose="02020603050405020304" charset="0"/>
              <a:cs typeface="Times New Roman" panose="02020603050405020304" charset="0"/>
            </a:endParaRP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indent="0">
              <a:buFont typeface="Arial" panose="020B0604020202020204" pitchFamily="34" charset="0"/>
              <a:buNone/>
            </a:pPr>
            <a:r>
              <a:rPr lang="en-US" sz="2400">
                <a:latin typeface="Times New Roman" panose="02020603050405020304" charset="0"/>
                <a:cs typeface="Times New Roman" panose="02020603050405020304" charset="0"/>
              </a:rPr>
              <a:t>3. To display the access status and people count status using an LCD.</a:t>
            </a:r>
            <a:endParaRPr lang="en-US" sz="2400">
              <a:latin typeface="Times New Roman" panose="02020603050405020304" charset="0"/>
              <a:cs typeface="Times New Roman" panose="02020603050405020304" charset="0"/>
            </a:endParaRP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indent="0">
              <a:buFont typeface="Arial" panose="020B0604020202020204" pitchFamily="34" charset="0"/>
              <a:buNone/>
            </a:pPr>
            <a:r>
              <a:rPr lang="en-US" sz="2400">
                <a:latin typeface="Times New Roman" panose="02020603050405020304" charset="0"/>
                <a:cs typeface="Times New Roman" panose="02020603050405020304" charset="0"/>
              </a:rPr>
              <a:t>4. To configure the temperature standards and people count as required.</a:t>
            </a:r>
            <a:endParaRPr lang="en-US" sz="2400">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3" name="Text Box 2"/>
          <p:cNvSpPr txBox="1"/>
          <p:nvPr/>
        </p:nvSpPr>
        <p:spPr>
          <a:xfrm>
            <a:off x="-10160" y="-9525"/>
            <a:ext cx="1076769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LITERATURE SURVEY</a:t>
            </a:r>
            <a:endParaRPr lang="en-US" sz="3600" b="1">
              <a:latin typeface="Times New Roman" panose="02020603050405020304" charset="0"/>
              <a:cs typeface="Times New Roman" panose="02020603050405020304" charset="0"/>
            </a:endParaRPr>
          </a:p>
        </p:txBody>
      </p:sp>
      <p:sp>
        <p:nvSpPr>
          <p:cNvPr id="6" name="Text Box 5"/>
          <p:cNvSpPr txBox="1"/>
          <p:nvPr/>
        </p:nvSpPr>
        <p:spPr>
          <a:xfrm>
            <a:off x="150495" y="1115695"/>
            <a:ext cx="10786745" cy="4523105"/>
          </a:xfrm>
          <a:prstGeom prst="rect">
            <a:avLst/>
          </a:prstGeom>
          <a:noFill/>
        </p:spPr>
        <p:txBody>
          <a:bodyPr wrap="square" rtlCol="0">
            <a:spAutoFit/>
          </a:bodyPr>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The pandemic situation relies on a contact less temperature estimating and door (gate) access framework utilizing the MLX90614 sensor alongside Arduino. </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Santosh Panchel  has reported "Automatic opening and closing of door” implemented system using PIC(16F72) and PIR sensor. </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Baina Kiran has reported "Motion Based Automatic Garage Door Opener" .This project gave an insight into designing of an automated door just by using IR sensors .This helped in reducing the cost spent in construction of automated doors.</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In our project we propose an efficient temperature detection system that can function in an automated way using Arduino UNO.</a:t>
            </a:r>
            <a:endParaRPr lang="en-US" sz="2400">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3" name="Text Box 2"/>
          <p:cNvSpPr txBox="1"/>
          <p:nvPr/>
        </p:nvSpPr>
        <p:spPr>
          <a:xfrm>
            <a:off x="-10160" y="-9525"/>
            <a:ext cx="1076769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LITERATURE SURVEY</a:t>
            </a:r>
            <a:endParaRPr lang="en-US" sz="3600" b="1">
              <a:latin typeface="Times New Roman" panose="02020603050405020304" charset="0"/>
              <a:cs typeface="Times New Roman" panose="02020603050405020304" charset="0"/>
            </a:endParaRPr>
          </a:p>
        </p:txBody>
      </p:sp>
      <p:sp>
        <p:nvSpPr>
          <p:cNvPr id="6" name="Text Box 5"/>
          <p:cNvSpPr txBox="1"/>
          <p:nvPr/>
        </p:nvSpPr>
        <p:spPr>
          <a:xfrm>
            <a:off x="221615" y="1106805"/>
            <a:ext cx="10786745" cy="5262245"/>
          </a:xfrm>
          <a:prstGeom prst="rect">
            <a:avLst/>
          </a:prstGeom>
          <a:noFill/>
        </p:spPr>
        <p:txBody>
          <a:bodyPr wrap="square" rtlCol="0">
            <a:spAutoFit/>
          </a:bodyPr>
          <a:p>
            <a:pPr indent="0">
              <a:buFont typeface="Arial" panose="020B0604020202020204" pitchFamily="34" charset="0"/>
              <a:buNone/>
            </a:pPr>
            <a:r>
              <a:rPr lang="en-US" sz="2400">
                <a:latin typeface="Times New Roman" panose="02020603050405020304" charset="0"/>
                <a:cs typeface="Times New Roman" panose="02020603050405020304" charset="0"/>
              </a:rPr>
              <a:t>While implementing the system some assumptions were made as follows:</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It is assumed the PIR sensors are mounted in such a way that it will detect the arrival of a person.</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There is a suitable delay between successive temperature measurement cycle.</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The person stands close to sensor to perform the function.</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The people are standing in a queue such that one person enters or leaves at one time.</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3" name="Text Box 2"/>
          <p:cNvSpPr txBox="1"/>
          <p:nvPr/>
        </p:nvSpPr>
        <p:spPr>
          <a:xfrm>
            <a:off x="212090" y="415925"/>
            <a:ext cx="10437495" cy="645160"/>
          </a:xfrm>
          <a:prstGeom prst="rect">
            <a:avLst/>
          </a:prstGeom>
          <a:noFill/>
        </p:spPr>
        <p:txBody>
          <a:bodyPr wrap="square" rtlCol="0">
            <a:spAutoFit/>
          </a:bodyPr>
          <a:p>
            <a:endParaRPr lang="en-US" sz="3600">
              <a:latin typeface="Times New Roman" panose="02020603050405020304" charset="0"/>
              <a:cs typeface="Times New Roman" panose="02020603050405020304" charset="0"/>
            </a:endParaRPr>
          </a:p>
        </p:txBody>
      </p:sp>
      <p:sp>
        <p:nvSpPr>
          <p:cNvPr id="4" name="Text Box 3"/>
          <p:cNvSpPr txBox="1"/>
          <p:nvPr/>
        </p:nvSpPr>
        <p:spPr>
          <a:xfrm>
            <a:off x="19685" y="10160"/>
            <a:ext cx="10826750"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EXISTING TECHNOLOGY</a:t>
            </a:r>
            <a:endParaRPr lang="en-US" sz="3600" b="1">
              <a:latin typeface="Times New Roman" panose="02020603050405020304" charset="0"/>
              <a:cs typeface="Times New Roman" panose="02020603050405020304" charset="0"/>
            </a:endParaRPr>
          </a:p>
        </p:txBody>
      </p:sp>
      <p:sp>
        <p:nvSpPr>
          <p:cNvPr id="6" name="Text Box 5"/>
          <p:cNvSpPr txBox="1"/>
          <p:nvPr/>
        </p:nvSpPr>
        <p:spPr>
          <a:xfrm>
            <a:off x="242570" y="1237615"/>
            <a:ext cx="10934065" cy="4892675"/>
          </a:xfrm>
          <a:prstGeom prst="rect">
            <a:avLst/>
          </a:prstGeom>
          <a:noFill/>
        </p:spPr>
        <p:txBody>
          <a:bodyPr wrap="square" rtlCol="0">
            <a:spAutoFit/>
          </a:bodyPr>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Security guards are employed to monitor temperature of people using a hand held temperature gun or IR thermometer.</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Automatic door opening and closing system in public places.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Sensor- based automatic door control technologies include infrared, ultrasonic/radio, or other wireless sensing methods.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156241"/>
            <a:ext cx="1183281" cy="1022951"/>
          </a:xfrm>
          <a:prstGeom prst="rect">
            <a:avLst/>
          </a:prstGeom>
        </p:spPr>
      </p:pic>
      <p:sp>
        <p:nvSpPr>
          <p:cNvPr id="3" name="Text Box 2"/>
          <p:cNvSpPr txBox="1"/>
          <p:nvPr/>
        </p:nvSpPr>
        <p:spPr>
          <a:xfrm>
            <a:off x="-10160" y="-9525"/>
            <a:ext cx="1085659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PROBLEM STATEMENT</a:t>
            </a:r>
            <a:endParaRPr lang="en-US" sz="3600" b="1">
              <a:latin typeface="Times New Roman" panose="02020603050405020304" charset="0"/>
              <a:cs typeface="Times New Roman" panose="02020603050405020304" charset="0"/>
            </a:endParaRPr>
          </a:p>
        </p:txBody>
      </p:sp>
      <p:sp>
        <p:nvSpPr>
          <p:cNvPr id="6" name="Text Box 5"/>
          <p:cNvSpPr txBox="1"/>
          <p:nvPr/>
        </p:nvSpPr>
        <p:spPr>
          <a:xfrm>
            <a:off x="29845" y="801370"/>
            <a:ext cx="10817225" cy="5262245"/>
          </a:xfrm>
          <a:prstGeom prst="rect">
            <a:avLst/>
          </a:prstGeom>
          <a:noFill/>
        </p:spPr>
        <p:txBody>
          <a:bodyPr wrap="square" rtlCol="0">
            <a:spAutoFit/>
          </a:bodyPr>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 Social distancing and temperature screening have become common in all public places.</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The temperature screening is at present being done physically and there is a high possibility of cross disease. </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Manual temperature screening requires human force and there is likewise a danger that the individual leading the temperature screening may get contaminated.</a:t>
            </a:r>
            <a:endParaRPr lang="en-US" sz="2400">
              <a:latin typeface="Times New Roman" panose="02020603050405020304" charset="0"/>
              <a:cs typeface="Times New Roman" panose="02020603050405020304" charset="0"/>
            </a:endParaRP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indent="0">
              <a:buFont typeface="Arial" panose="020B0604020202020204" pitchFamily="34" charset="0"/>
              <a:buNone/>
            </a:pPr>
            <a:r>
              <a:rPr lang="en-US" sz="2400" u="sng">
                <a:latin typeface="Times New Roman" panose="02020603050405020304" charset="0"/>
                <a:cs typeface="Times New Roman" panose="02020603050405020304" charset="0"/>
              </a:rPr>
              <a:t>Solution:</a:t>
            </a:r>
            <a:endParaRPr lang="en-US" sz="2400" u="sng">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This prototype attempts to assist in playing out a contact less temperature detecting entryway opening framework.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This decreases the reliance of individuals on the watch and guarantees the wellbeing of the watchmen and furthermore accelerates the cycle.</a:t>
            </a:r>
            <a:endParaRPr lang="en-US" sz="2400">
              <a:latin typeface="Times New Roman" panose="02020603050405020304" charset="0"/>
              <a:cs typeface="Times New Roman" panose="02020603050405020304" charset="0"/>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6193" y="83687"/>
            <a:ext cx="1183281" cy="1022951"/>
          </a:xfrm>
          <a:prstGeom prst="rect">
            <a:avLst/>
          </a:prstGeom>
        </p:spPr>
      </p:pic>
      <p:sp>
        <p:nvSpPr>
          <p:cNvPr id="2" name="Text Box 1"/>
          <p:cNvSpPr txBox="1"/>
          <p:nvPr/>
        </p:nvSpPr>
        <p:spPr>
          <a:xfrm>
            <a:off x="52070" y="71120"/>
            <a:ext cx="10705465" cy="645160"/>
          </a:xfrm>
          <a:prstGeom prst="rect">
            <a:avLst/>
          </a:prstGeom>
          <a:noFill/>
        </p:spPr>
        <p:txBody>
          <a:bodyPr wrap="square" rtlCol="0">
            <a:spAutoFit/>
          </a:bodyPr>
          <a:p>
            <a:pPr algn="ctr"/>
            <a:r>
              <a:rPr lang="en-US" sz="3600" b="1">
                <a:latin typeface="Times New Roman" panose="02020603050405020304" charset="0"/>
                <a:cs typeface="Times New Roman" panose="02020603050405020304" charset="0"/>
              </a:rPr>
              <a:t>BLOCK DIAGRAM </a:t>
            </a:r>
            <a:endParaRPr lang="en-US" sz="3600" b="1">
              <a:latin typeface="Times New Roman" panose="02020603050405020304" charset="0"/>
              <a:cs typeface="Times New Roman" panose="02020603050405020304" charset="0"/>
            </a:endParaRPr>
          </a:p>
        </p:txBody>
      </p:sp>
      <p:sp>
        <p:nvSpPr>
          <p:cNvPr id="4" name="Text Box 3"/>
          <p:cNvSpPr txBox="1"/>
          <p:nvPr/>
        </p:nvSpPr>
        <p:spPr>
          <a:xfrm>
            <a:off x="406400" y="1268095"/>
            <a:ext cx="12298680" cy="829945"/>
          </a:xfrm>
          <a:prstGeom prst="rect">
            <a:avLst/>
          </a:prstGeom>
          <a:noFill/>
        </p:spPr>
        <p:txBody>
          <a:bodyPr wrap="square" rtlCol="0">
            <a:spAutoFit/>
          </a:bodyPr>
          <a:p>
            <a:r>
              <a:rPr lang="en-US" sz="2400" u="sng">
                <a:latin typeface="Times New Roman" panose="02020603050405020304" charset="0"/>
                <a:cs typeface="Times New Roman" panose="02020603050405020304" charset="0"/>
              </a:rPr>
              <a:t>Components Required: </a:t>
            </a:r>
            <a:r>
              <a:rPr lang="en-US" sz="2400">
                <a:latin typeface="Times New Roman" panose="02020603050405020304" charset="0"/>
                <a:cs typeface="Times New Roman" panose="02020603050405020304" charset="0"/>
              </a:rPr>
              <a:t>                                             </a:t>
            </a:r>
            <a:r>
              <a:rPr lang="en-US" sz="2400" u="sng">
                <a:latin typeface="Times New Roman" panose="02020603050405020304" charset="0"/>
                <a:cs typeface="Times New Roman" panose="02020603050405020304" charset="0"/>
              </a:rPr>
              <a:t> Block Diagram:</a:t>
            </a:r>
            <a:endParaRPr lang="en-US" sz="2400" u="sng">
              <a:latin typeface="Times New Roman" panose="02020603050405020304" charset="0"/>
              <a:cs typeface="Times New Roman" panose="02020603050405020304" charset="0"/>
            </a:endParaRPr>
          </a:p>
          <a:p>
            <a:endParaRPr lang="en-US" sz="2400" u="sng">
              <a:latin typeface="Times New Roman" panose="02020603050405020304" charset="0"/>
              <a:cs typeface="Times New Roman" panose="02020603050405020304" charset="0"/>
            </a:endParaRPr>
          </a:p>
        </p:txBody>
      </p:sp>
      <p:sp>
        <p:nvSpPr>
          <p:cNvPr id="6" name="Text Box 5"/>
          <p:cNvSpPr txBox="1"/>
          <p:nvPr/>
        </p:nvSpPr>
        <p:spPr>
          <a:xfrm rot="16200000">
            <a:off x="234315" y="1445260"/>
            <a:ext cx="3506470" cy="3814445"/>
          </a:xfrm>
          <a:prstGeom prst="rect">
            <a:avLst/>
          </a:prstGeom>
          <a:noFill/>
        </p:spPr>
        <p:txBody>
          <a:bodyPr vert="eaVert" wrap="square" rtlCol="0">
            <a:spAutoFit/>
          </a:bodyPr>
          <a:p>
            <a:pPr marL="361950" lvl="0" indent="-285750" algn="l" rtl="0">
              <a:spcBef>
                <a:spcPts val="0"/>
              </a:spcBef>
              <a:spcAft>
                <a:spcPts val="0"/>
              </a:spcAft>
              <a:buSzPts val="2400"/>
              <a:buFont typeface="Arial" panose="020B0604020202020204" pitchFamily="34" charset="0"/>
              <a:buChar char="•"/>
            </a:pPr>
            <a:endParaRPr lang="en-IN" dirty="0" err="1">
              <a:solidFill>
                <a:schemeClr val="tx2">
                  <a:lumMod val="10000"/>
                </a:schemeClr>
              </a:solidFill>
              <a:effectLst/>
              <a:latin typeface="Times New Roman" panose="02020603050405020304" charset="0"/>
              <a:cs typeface="Times New Roman" panose="02020603050405020304" charset="0"/>
              <a:sym typeface="+mn-ea"/>
            </a:endParaRPr>
          </a:p>
          <a:p>
            <a:pPr marL="361950" lvl="0" indent="-285750" algn="l" rtl="0">
              <a:spcBef>
                <a:spcPts val="0"/>
              </a:spcBef>
              <a:spcAft>
                <a:spcPts val="0"/>
              </a:spcAft>
              <a:buSzPts val="2400"/>
              <a:buFont typeface="Arial" panose="020B0604020202020204" pitchFamily="34" charset="0"/>
              <a:buChar char="•"/>
            </a:pPr>
            <a:r>
              <a:rPr lang="en-IN" dirty="0" err="1">
                <a:solidFill>
                  <a:schemeClr val="tx2">
                    <a:lumMod val="10000"/>
                  </a:schemeClr>
                </a:solidFill>
                <a:effectLst/>
                <a:latin typeface="Times New Roman" panose="02020603050405020304" charset="0"/>
                <a:cs typeface="Times New Roman" panose="02020603050405020304" charset="0"/>
                <a:sym typeface="+mn-ea"/>
              </a:rPr>
              <a:t>Ardruino</a:t>
            </a:r>
            <a:r>
              <a:rPr lang="en-US" altLang="en-IN" dirty="0" err="1">
                <a:solidFill>
                  <a:schemeClr val="tx2">
                    <a:lumMod val="10000"/>
                  </a:schemeClr>
                </a:solidFill>
                <a:effectLst/>
                <a:latin typeface="Times New Roman" panose="02020603050405020304" charset="0"/>
                <a:cs typeface="Times New Roman" panose="02020603050405020304" charset="0"/>
                <a:sym typeface="+mn-ea"/>
              </a:rPr>
              <a:t> UNO</a:t>
            </a:r>
            <a:endParaRPr lang="en-US" altLang="en-IN" dirty="0" err="1">
              <a:solidFill>
                <a:schemeClr val="tx2">
                  <a:lumMod val="10000"/>
                </a:schemeClr>
              </a:solidFill>
              <a:effectLst/>
              <a:latin typeface="Times New Roman" panose="02020603050405020304" charset="0"/>
              <a:cs typeface="Times New Roman" panose="02020603050405020304" charset="0"/>
              <a:sym typeface="+mn-ea"/>
            </a:endParaRPr>
          </a:p>
          <a:p>
            <a:pPr marL="361950" lvl="0" indent="-285750" algn="l" rtl="0">
              <a:spcBef>
                <a:spcPts val="0"/>
              </a:spcBef>
              <a:spcAft>
                <a:spcPts val="0"/>
              </a:spcAft>
              <a:buSzPts val="2400"/>
              <a:buFont typeface="Arial" panose="020B0604020202020204" pitchFamily="34" charset="0"/>
              <a:buChar char="•"/>
            </a:pPr>
            <a:r>
              <a:rPr lang="en-US" altLang="en-IN" dirty="0" err="1">
                <a:solidFill>
                  <a:schemeClr val="tx2">
                    <a:lumMod val="10000"/>
                  </a:schemeClr>
                </a:solidFill>
                <a:effectLst/>
                <a:latin typeface="Times New Roman" panose="02020603050405020304" charset="0"/>
                <a:cs typeface="Times New Roman" panose="02020603050405020304" charset="0"/>
                <a:sym typeface="+mn-ea"/>
              </a:rPr>
              <a:t>mlx90614 sensor</a:t>
            </a:r>
            <a:endParaRPr lang="en-IN" b="0" i="0" dirty="0">
              <a:solidFill>
                <a:schemeClr val="tx2">
                  <a:lumMod val="10000"/>
                </a:schemeClr>
              </a:solidFill>
              <a:effectLst/>
              <a:latin typeface="Times New Roman" panose="02020603050405020304" charset="0"/>
              <a:cs typeface="Times New Roman" panose="02020603050405020304" charset="0"/>
            </a:endParaRPr>
          </a:p>
          <a:p>
            <a:pPr marL="361950" lvl="0" indent="-285750" algn="l" rtl="0">
              <a:spcBef>
                <a:spcPts val="0"/>
              </a:spcBef>
              <a:spcAft>
                <a:spcPts val="0"/>
              </a:spcAft>
              <a:buSzPts val="2400"/>
              <a:buFont typeface="Arial" panose="020B0604020202020204" pitchFamily="34" charset="0"/>
              <a:buChar char="•"/>
            </a:pPr>
            <a:r>
              <a:rPr lang="en-US" altLang="en-IN" dirty="0">
                <a:solidFill>
                  <a:schemeClr val="tx2">
                    <a:lumMod val="10000"/>
                  </a:schemeClr>
                </a:solidFill>
                <a:effectLst/>
                <a:latin typeface="Times New Roman" panose="02020603050405020304" charset="0"/>
                <a:cs typeface="Times New Roman" panose="02020603050405020304" charset="0"/>
                <a:sym typeface="+mn-ea"/>
              </a:rPr>
              <a:t>PIR sensor</a:t>
            </a:r>
            <a:endParaRPr lang="en-IN" b="0" i="0" dirty="0">
              <a:solidFill>
                <a:schemeClr val="tx2">
                  <a:lumMod val="10000"/>
                </a:schemeClr>
              </a:solidFill>
              <a:effectLst/>
              <a:latin typeface="Times New Roman" panose="02020603050405020304" charset="0"/>
              <a:cs typeface="Times New Roman" panose="02020603050405020304" charset="0"/>
            </a:endParaRPr>
          </a:p>
          <a:p>
            <a:pPr marL="361950" lvl="0" indent="-285750" algn="l" rtl="0">
              <a:spcBef>
                <a:spcPts val="0"/>
              </a:spcBef>
              <a:spcAft>
                <a:spcPts val="0"/>
              </a:spcAft>
              <a:buSzPts val="2400"/>
              <a:buFont typeface="Arial" panose="020B0604020202020204" pitchFamily="34" charset="0"/>
              <a:buChar char="•"/>
            </a:pPr>
            <a:r>
              <a:rPr lang="en-US" altLang="en-IN" dirty="0">
                <a:solidFill>
                  <a:schemeClr val="tx2">
                    <a:lumMod val="10000"/>
                  </a:schemeClr>
                </a:solidFill>
                <a:effectLst/>
                <a:latin typeface="Times New Roman" panose="02020603050405020304" charset="0"/>
                <a:cs typeface="Times New Roman" panose="02020603050405020304" charset="0"/>
                <a:sym typeface="+mn-ea"/>
              </a:rPr>
              <a:t>Servo</a:t>
            </a:r>
            <a:r>
              <a:rPr lang="en-IN" dirty="0">
                <a:solidFill>
                  <a:schemeClr val="tx2">
                    <a:lumMod val="10000"/>
                  </a:schemeClr>
                </a:solidFill>
                <a:effectLst/>
                <a:latin typeface="Times New Roman" panose="02020603050405020304" charset="0"/>
                <a:cs typeface="Times New Roman" panose="02020603050405020304" charset="0"/>
                <a:sym typeface="+mn-ea"/>
              </a:rPr>
              <a:t> Motor</a:t>
            </a:r>
            <a:endParaRPr lang="en-IN" b="0" i="0" dirty="0">
              <a:solidFill>
                <a:schemeClr val="tx2">
                  <a:lumMod val="10000"/>
                </a:schemeClr>
              </a:solidFill>
              <a:effectLst/>
              <a:latin typeface="Times New Roman" panose="02020603050405020304" charset="0"/>
              <a:cs typeface="Times New Roman" panose="02020603050405020304" charset="0"/>
            </a:endParaRPr>
          </a:p>
          <a:p>
            <a:pPr marL="361950" lvl="0" indent="-285750" algn="l" rtl="0">
              <a:spcBef>
                <a:spcPts val="0"/>
              </a:spcBef>
              <a:spcAft>
                <a:spcPts val="0"/>
              </a:spcAft>
              <a:buSzPts val="2400"/>
              <a:buFont typeface="Arial" panose="020B0604020202020204" pitchFamily="34" charset="0"/>
              <a:buChar char="•"/>
            </a:pPr>
            <a:r>
              <a:rPr lang="en-IN" dirty="0">
                <a:solidFill>
                  <a:schemeClr val="tx2">
                    <a:lumMod val="10000"/>
                  </a:schemeClr>
                </a:solidFill>
                <a:effectLst/>
                <a:latin typeface="Times New Roman" panose="02020603050405020304" charset="0"/>
                <a:cs typeface="Times New Roman" panose="02020603050405020304" charset="0"/>
                <a:sym typeface="+mn-ea"/>
              </a:rPr>
              <a:t>LCD Display </a:t>
            </a:r>
            <a:r>
              <a:rPr lang="en-IN" dirty="0">
                <a:solidFill>
                  <a:schemeClr val="tx2">
                    <a:lumMod val="10000"/>
                  </a:schemeClr>
                </a:solidFill>
                <a:latin typeface="Times New Roman" panose="02020603050405020304" charset="0"/>
                <a:cs typeface="Times New Roman" panose="02020603050405020304" charset="0"/>
                <a:sym typeface="+mn-ea"/>
              </a:rPr>
              <a:t>		</a:t>
            </a:r>
            <a:r>
              <a:rPr lang="en-IN" dirty="0">
                <a:solidFill>
                  <a:schemeClr val="tx2">
                    <a:lumMod val="10000"/>
                  </a:schemeClr>
                </a:solidFill>
                <a:effectLst/>
                <a:latin typeface="Times New Roman" panose="02020603050405020304" charset="0"/>
                <a:cs typeface="Times New Roman" panose="02020603050405020304" charset="0"/>
                <a:sym typeface="+mn-ea"/>
              </a:rPr>
              <a:t> </a:t>
            </a:r>
            <a:endParaRPr lang="en-IN" b="0" i="0" dirty="0">
              <a:solidFill>
                <a:schemeClr val="tx2">
                  <a:lumMod val="10000"/>
                </a:schemeClr>
              </a:solidFill>
              <a:effectLst/>
              <a:latin typeface="Times New Roman" panose="02020603050405020304" charset="0"/>
              <a:cs typeface="Times New Roman" panose="02020603050405020304" charset="0"/>
            </a:endParaRPr>
          </a:p>
          <a:p>
            <a:pPr marL="361950" lvl="0" indent="-285750" algn="l" rtl="0">
              <a:spcBef>
                <a:spcPts val="0"/>
              </a:spcBef>
              <a:spcAft>
                <a:spcPts val="0"/>
              </a:spcAft>
              <a:buSzPts val="2400"/>
              <a:buFont typeface="Arial" panose="020B0604020202020204" pitchFamily="34" charset="0"/>
              <a:buChar char="•"/>
            </a:pPr>
            <a:r>
              <a:rPr lang="en-IN" dirty="0">
                <a:solidFill>
                  <a:schemeClr val="tx2">
                    <a:lumMod val="10000"/>
                  </a:schemeClr>
                </a:solidFill>
                <a:effectLst/>
                <a:latin typeface="Times New Roman" panose="02020603050405020304" charset="0"/>
                <a:cs typeface="Times New Roman" panose="02020603050405020304" charset="0"/>
                <a:sym typeface="+mn-ea"/>
              </a:rPr>
              <a:t>Resistors</a:t>
            </a:r>
            <a:endParaRPr lang="en-IN" dirty="0">
              <a:solidFill>
                <a:schemeClr val="tx2">
                  <a:lumMod val="10000"/>
                </a:schemeClr>
              </a:solidFill>
              <a:effectLst/>
              <a:latin typeface="Times New Roman" panose="02020603050405020304" charset="0"/>
              <a:cs typeface="Times New Roman" panose="02020603050405020304" charset="0"/>
              <a:sym typeface="+mn-ea"/>
            </a:endParaRPr>
          </a:p>
          <a:p>
            <a:pPr marL="361950" lvl="0" indent="-285750" algn="l" rtl="0">
              <a:spcBef>
                <a:spcPts val="0"/>
              </a:spcBef>
              <a:spcAft>
                <a:spcPts val="0"/>
              </a:spcAft>
              <a:buSzPts val="2400"/>
              <a:buFont typeface="Arial" panose="020B0604020202020204" pitchFamily="34" charset="0"/>
              <a:buChar char="•"/>
            </a:pPr>
            <a:r>
              <a:rPr lang="en-IN" dirty="0">
                <a:solidFill>
                  <a:schemeClr val="tx2">
                    <a:lumMod val="10000"/>
                  </a:schemeClr>
                </a:solidFill>
                <a:effectLst/>
                <a:latin typeface="Times New Roman" panose="02020603050405020304" charset="0"/>
                <a:cs typeface="Times New Roman" panose="02020603050405020304" charset="0"/>
                <a:sym typeface="+mn-ea"/>
              </a:rPr>
              <a:t>Capacitors</a:t>
            </a:r>
            <a:r>
              <a:rPr lang="en-IN" dirty="0">
                <a:solidFill>
                  <a:schemeClr val="tx2">
                    <a:lumMod val="10000"/>
                  </a:schemeClr>
                </a:solidFill>
                <a:latin typeface="Times New Roman" panose="02020603050405020304" charset="0"/>
                <a:cs typeface="Times New Roman" panose="02020603050405020304" charset="0"/>
                <a:sym typeface="+mn-ea"/>
              </a:rPr>
              <a:t>		</a:t>
            </a:r>
            <a:endParaRPr lang="en-IN" dirty="0">
              <a:solidFill>
                <a:schemeClr val="tx2">
                  <a:lumMod val="10000"/>
                </a:schemeClr>
              </a:solidFill>
              <a:latin typeface="Times New Roman" panose="02020603050405020304" charset="0"/>
              <a:cs typeface="Times New Roman" panose="02020603050405020304" charset="0"/>
            </a:endParaRPr>
          </a:p>
          <a:p>
            <a:pPr marL="361950" lvl="0" indent="-285750" algn="l" rtl="0">
              <a:spcBef>
                <a:spcPts val="0"/>
              </a:spcBef>
              <a:spcAft>
                <a:spcPts val="0"/>
              </a:spcAft>
              <a:buSzPts val="2400"/>
              <a:buFont typeface="Arial" panose="020B0604020202020204" pitchFamily="34" charset="0"/>
              <a:buChar char="•"/>
            </a:pPr>
            <a:r>
              <a:rPr lang="en-IN" dirty="0">
                <a:solidFill>
                  <a:schemeClr val="tx2">
                    <a:lumMod val="10000"/>
                  </a:schemeClr>
                </a:solidFill>
                <a:effectLst/>
                <a:latin typeface="Times New Roman" panose="02020603050405020304" charset="0"/>
                <a:cs typeface="Times New Roman" panose="02020603050405020304" charset="0"/>
                <a:sym typeface="+mn-ea"/>
              </a:rPr>
              <a:t>Cables and Connectors</a:t>
            </a:r>
            <a:endParaRPr lang="en-IN" dirty="0">
              <a:solidFill>
                <a:schemeClr val="tx2">
                  <a:lumMod val="10000"/>
                </a:schemeClr>
              </a:solidFill>
              <a:effectLst/>
              <a:latin typeface="Times New Roman" panose="02020603050405020304" charset="0"/>
              <a:cs typeface="Times New Roman" panose="02020603050405020304" charset="0"/>
              <a:sym typeface="+mn-ea"/>
            </a:endParaRPr>
          </a:p>
          <a:p>
            <a:pPr marL="361950" lvl="0" indent="-285750" algn="l" rtl="0">
              <a:spcBef>
                <a:spcPts val="0"/>
              </a:spcBef>
              <a:spcAft>
                <a:spcPts val="0"/>
              </a:spcAft>
              <a:buSzPts val="2400"/>
              <a:buFont typeface="Arial" panose="020B0604020202020204" pitchFamily="34" charset="0"/>
              <a:buChar char="•"/>
            </a:pPr>
            <a:r>
              <a:rPr lang="en-US">
                <a:latin typeface="Times New Roman" panose="02020603050405020304" charset="0"/>
                <a:cs typeface="Times New Roman" panose="02020603050405020304" charset="0"/>
              </a:rPr>
              <a:t>Breadboard</a:t>
            </a:r>
            <a:endParaRPr lang="en-US">
              <a:latin typeface="Times New Roman" panose="02020603050405020304" charset="0"/>
              <a:cs typeface="Times New Roman" panose="02020603050405020304" charset="0"/>
            </a:endParaRPr>
          </a:p>
          <a:p>
            <a:pPr marL="361950" lvl="0" indent="-285750" algn="l" rtl="0">
              <a:spcBef>
                <a:spcPts val="0"/>
              </a:spcBef>
              <a:spcAft>
                <a:spcPts val="0"/>
              </a:spcAft>
              <a:buSzPts val="2400"/>
              <a:buFont typeface="Arial" panose="020B0604020202020204" pitchFamily="34" charset="0"/>
              <a:buChar char="•"/>
            </a:pPr>
            <a:r>
              <a:rPr lang="en-US">
                <a:latin typeface="Times New Roman" panose="02020603050405020304" charset="0"/>
                <a:cs typeface="Times New Roman" panose="02020603050405020304" charset="0"/>
              </a:rPr>
              <a:t>Jumper Cables</a:t>
            </a:r>
            <a:endParaRPr lang="en-US">
              <a:latin typeface="Times New Roman" panose="02020603050405020304" charset="0"/>
              <a:cs typeface="Times New Roman" panose="02020603050405020304" charset="0"/>
            </a:endParaRPr>
          </a:p>
          <a:p>
            <a:pPr marL="361950" lvl="0" indent="-285750" algn="l" rtl="0">
              <a:spcBef>
                <a:spcPts val="0"/>
              </a:spcBef>
              <a:spcAft>
                <a:spcPts val="0"/>
              </a:spcAft>
              <a:buSzPts val="2400"/>
              <a:buFont typeface="Arial" panose="020B0604020202020204" pitchFamily="34" charset="0"/>
              <a:buChar char="•"/>
            </a:pPr>
            <a:r>
              <a:rPr lang="en-US">
                <a:latin typeface="Times New Roman" panose="02020603050405020304" charset="0"/>
                <a:cs typeface="Times New Roman" panose="02020603050405020304" charset="0"/>
              </a:rPr>
              <a:t>Buzzer</a:t>
            </a:r>
            <a:endParaRPr lang="en-US">
              <a:latin typeface="Times New Roman" panose="02020603050405020304" charset="0"/>
              <a:cs typeface="Times New Roman" panose="02020603050405020304" charset="0"/>
            </a:endParaRPr>
          </a:p>
        </p:txBody>
      </p:sp>
      <p:pic>
        <p:nvPicPr>
          <p:cNvPr id="3" name="Picture 2" descr="bd"/>
          <p:cNvPicPr>
            <a:picLocks noChangeAspect="1"/>
          </p:cNvPicPr>
          <p:nvPr/>
        </p:nvPicPr>
        <p:blipFill>
          <a:blip r:embed="rId2"/>
          <a:stretch>
            <a:fillRect/>
          </a:stretch>
        </p:blipFill>
        <p:spPr>
          <a:xfrm>
            <a:off x="4676140" y="1688465"/>
            <a:ext cx="7437755" cy="4291965"/>
          </a:xfrm>
          <a:prstGeom prst="rect">
            <a:avLst/>
          </a:prstGeom>
        </p:spPr>
      </p:pic>
    </p:spTree>
  </p:cSld>
  <p:clrMapOvr>
    <a:masterClrMapping/>
  </p:clrMapOvr>
  <p:transition spd="slow">
    <p:cover/>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7532</Words>
  <Application>WPS Presentation</Application>
  <PresentationFormat>Widescreen</PresentationFormat>
  <Paragraphs>216</Paragraphs>
  <Slides>21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Calibri</vt:lpstr>
      <vt:lpstr>Times New Roman</vt:lpstr>
      <vt:lpstr>Arial Black</vt:lpstr>
      <vt:lpstr>Arial</vt:lpstr>
      <vt:lpstr>Times New Roman</vt:lpstr>
      <vt:lpstr>Microsoft YaHei</vt:lpstr>
      <vt:lpstr>Arial Unicode MS</vt:lpstr>
      <vt:lpstr>Calibri Light</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Chandana Mudakavi</dc:creator>
  <cp:lastModifiedBy>adars</cp:lastModifiedBy>
  <cp:revision>310</cp:revision>
  <dcterms:created xsi:type="dcterms:W3CDTF">2019-11-27T07:13:00Z</dcterms:created>
  <dcterms:modified xsi:type="dcterms:W3CDTF">2021-08-25T02:41:16Z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