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F3ADF-3C98-4250-8199-D25A0D6503B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ACD52-9D92-4878-BEE0-3F9CB035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058E-EE52-448F-BE2A-82BDFAA07A57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F1CE79-20CD-52AA-791E-8F393FCB5C63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3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7C0E-9BBB-41FF-91C6-83ADC88FE157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E3DA-66DB-4E1A-91E3-71BF4D9030B6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C6EC74-2B6A-A994-909C-491816BC139A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EC67-EA04-4F7E-A18B-CD308BCA6038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5EE8-D33E-499C-AFF1-3DF01D28680D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1219-DAB3-46C4-8E56-73C0DD099B0D}" type="datetime1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2CC5-E29F-4E8D-B749-7EA83CAC4FEE}" type="datetime1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AB7F61-6874-460C-9BA0-D7C168F82905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B025-5F39-43EB-85A2-DA529B6089F9}" type="datetime1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C415AB-D1A0-480F-AC5C-279F1F60EA4F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F519F1-BB29-4CAB-8873-B06BE76F4A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AE275D-59E5-557A-7A4C-38C6FA70F350}"/>
              </a:ext>
            </a:extLst>
          </p:cNvPr>
          <p:cNvSpPr/>
          <p:nvPr userDrawn="1"/>
        </p:nvSpPr>
        <p:spPr>
          <a:xfrm>
            <a:off x="9075635" y="5869094"/>
            <a:ext cx="3033756" cy="46473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isenbug#:~:text=In%20computer%20programming%20jargon%2C%20a,one%20attempts%20to%20study%20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8B3-4C72-98F9-A011-A1E1A65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CY-6120: </a:t>
            </a:r>
            <a:br>
              <a:rPr lang="en-US" dirty="0"/>
            </a:br>
            <a:r>
              <a:rPr lang="en-US" sz="7200" dirty="0"/>
              <a:t>Software Security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95D8-8588-9349-8BF4-D76BFB858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5: Dynamic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D2DE-C298-1708-2213-AFDAF64B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7F40-81A2-4F0D-A303-079E703FB5E6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053FF-5F21-B3F4-3B04-FCA3AFD6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A9EE-D8B5-0FF5-E51C-DF480208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A379-D864-3536-3106-755BB70C0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Early Detection of Code 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Syntax and Semantic Errors: Identifying typos, incorrect use of language constructs, and potential bugs.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Smells and Anti-Patterns: Detecting poor coding practices that may lead to maintainability issues.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Security Vulnerability Identification: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 Application Security Testing (SAST): Scanning source code for vulnerabilities like hardcoded credentials or insecure API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Software Composition Analysis (SCA): Analyzing dependencies for known vulnerabilities (CVEs) in third-party libraries.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Enforcing Coding Standards: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Consistency: Ensuring the code adheres to style guidelines and best practices.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Automated Code Reviews: Integrating with development environments to provide immediate feedback.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Improving Maintainability: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Dead Code Detection: Finding and removing unused code.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Complexity Analysis: Identifying overly complex functions that may need refactoring.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F74A-F220-4DE4-534C-BCE4E8C6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6CF73-41D9-ABAE-BB01-82C4A92D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8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DDC0-AF22-ED60-A698-7607D60F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DC45-C944-39B1-9EBC-48E5B989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Early Intervention: Issues are caught during development before they become harder to fix.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Cost-Effective: Reduces the expense associated with fixing bugs found later in the lifecycle.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to Prioritize Static Analysis: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Throughout the development process to maintain code quality.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large projects where manual code reviews are impractical.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regulatory compliance requires adherence to coding standards.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6073-EB05-B420-B098-62759F4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408B1-A9EC-405B-5D4E-6542A075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DFD8-B09A-51B7-9C5C-D5BBE685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Both Static and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EF46-58D3-7902-3F1E-DCCA0075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Comprehensive Security Assessment: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 Analysis: Finds vulnerabilities in the codebase and dependencies.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Analysis: Identifies vulnerabilities that manifest during execution.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Quality Assurance: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 Analysis: Ensures code quality and adherence to standards.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Analysis: Validates that the application behaves correctly under various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Critical Systems Development: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Safety-Critical Applications: Aerospace, medical devices, automotive systems where failures can have severe consequences.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Continuous Integration and Deployment (CI/CD):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Automated Testing Pipelines: Incorporate both static and dynamic tests to catch issues at every stage.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8FDA-4E0B-B120-98EE-604BBCCD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DB030-56E3-2DB5-9694-0BD1F069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D5F0-B829-84B1-1CD1-F28D2C07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Both Static and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78E2-23F0-4E57-70BB-531DF450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Maximum Coverage: Combining both methods provides a more thorough examination of potential issues.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Risk Mitigation: Reduces the likelihood of defects escaping into production.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to Prioritize Both: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environments where reliability and security are paramount.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striving for high-quality software with minimal defects.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development timelines allow for comprehensive testing.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94D5-6260-1579-3DB7-FE0C07DB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201AB-4C70-F761-B0E4-C2E2DD5D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0153-168F-F5CA-6978-7085F79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38D0-DB44-224E-0D22-840F9336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Rapid Prototyping and Experimentation: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 on Concept Validation: Early-stage projects where the goal is to test ideas quickly.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Disposable Scripts or Tools: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One-Time Use Code: Simple automation scripts with limited scope and impact.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Resource Constraints: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Time or Budget: Projects where the cost of analysis outweighs the benefits.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Hardware Limitations: Environments where analysis tools cannot be run due to technical restrictions.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Considerations: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Risk Acceptance: Understand and accept the risks associated with not performing analysis.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Impact Assessment: Ensure that potential failures will not lead to significant harm or loss.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E880-F91C-DD39-653C-F984123E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90D60-E4DE-5C5E-4A9A-2BF9C432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6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45B8-384E-9759-10EC-855BF079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Problems that appear during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90AC6-8D57-DCFA-E36B-B051501C5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B625-0D39-F953-B34C-F4038086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12B49-E3C1-75C6-79B1-18B80E7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08A0-5C15-84CF-2654-043B70A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785A-1645-841F-7484-5D02FC6E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Runtime Errors and Exceptions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Null Pointer Dereferences: Occur when a program attempts to use an object reference that has not been initialized.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</a:t>
            </a:r>
            <a:r>
              <a:rPr lang="en-US" dirty="0"/>
              <a:t>: Accessing methods or properties on a null object, leading to a </a:t>
            </a:r>
            <a:r>
              <a:rPr lang="en-US" dirty="0" err="1"/>
              <a:t>NullReferenceException</a:t>
            </a:r>
            <a:r>
              <a:rPr lang="en-US" dirty="0"/>
              <a:t> or segmentation fault.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Division by Zero: An error that arises when a number is divided by zero during program execution.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</a:t>
            </a:r>
            <a:r>
              <a:rPr lang="en-US" dirty="0"/>
              <a:t>: Calculations where the divisor comes from user input or runtime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Invalid Type Casting: Happens when an object is cast to a type that it doesn't inherit from, causing a </a:t>
            </a:r>
            <a:r>
              <a:rPr lang="en-US" dirty="0" err="1"/>
              <a:t>ClassCastException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Casting a parent class object to an unrelated child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1D91-DB45-65F3-C33B-09463E04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7F59D-F3F2-2D8A-E89D-EB3C0A85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95F9-E022-EE27-4CCA-A119FD5E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1560-ACBA-AFA1-21B9-87B62F3A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Memory Management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Memory Leaks: Occur when a program allocates memory but fails to release it after use, leading to increased memory usage over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Forgetting to free allocated memory in C/C++ programs or holding unnecessary references in languages with garbage collection.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Buffer Overflows: Happen when a program writes data beyond the boundaries of allocated memory buffers.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Writing more data to an array than it can hold, which may lead to corrupted data or security vulnerabilities.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Dangling Pointers: Pointers that reference memory that has already been freed.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</a:t>
            </a:r>
            <a:r>
              <a:rPr lang="en-US" dirty="0"/>
              <a:t>: Accessing a memory location after free() has been called in C/C++.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1C0E-D254-3560-DE8E-8FA0AB79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9B466-AB43-EEC4-A5CC-1F404BAE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FCAE-5669-C8D8-E2B9-01D6A254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CFF0-804F-CFCD-7C35-614003D5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Concurrency and Multithreading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Race Conditions: Occur when the program's output depends on the sequence or timing of uncontrollable events like thread scheduling.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Two threads modifying a shared variable simultaneously without proper synchronization.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Deadlocks: Happen when two or more threads are blocked forever, each waiting for the other to release a resource.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Thread A holds Lock 1 and waits for Lock 2, while Thread B holds Lock 2 and waits for Lock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Livelocks</a:t>
            </a:r>
            <a:r>
              <a:rPr lang="en-US" dirty="0"/>
              <a:t> and Starvation: Situations where threads are active but unable to make progress due to resource contention.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Multiple threads repeatedly give way to each other but none proceed with execution.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EAC2-5461-5221-1051-95FDD174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9F3B0-0E74-A821-F3F8-8F667F98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2B2C-2C30-BA23-4D2C-E61B8419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A327-F830-A270-07B2-8DAD0B67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Bottlenecks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Inefficient Algorithms: Algorithms that have poor time complexity and cause slow execution.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</a:t>
            </a:r>
            <a:r>
              <a:rPr lang="en-US" dirty="0"/>
              <a:t>: Using a quadratic time algorithm (O(n^2)) where a linear time algorithm (O(n)) is possible.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Resource Contention: Excessive use of CPU, memory, disk I/O, or network bandwidth that slows down the application.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Multiple processes competing for limited resources, causing performance degradation.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Memory Thrashing: Occurs when there is excessive paging or swapping of memory to disk.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Insufficient physical memory leading to constant reading and writing to disk.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7F88-B3AF-0CD9-6D65-ED690735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B9E40-C5E3-592F-5CDD-25257887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54F3-55D3-E9B2-65D2-85F701B7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01D35"/>
                </a:solidFill>
                <a:effectLst/>
              </a:rPr>
              <a:t>Dynamic analysis is a method of evaluating software or systems by observing their behavior while they are running. It's also known as dynamic code analysis or dynamic program analysis.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017BE-1CC2-64D2-CCAD-DAEFF23BB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0B91-A324-603F-379E-B9E6A993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AA4CC-0FA5-9252-30F8-2E47750B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C941-BF2D-2BE6-1478-A455A0B5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2F2F-B6F1-6237-19DD-02BF5A18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Input/Output and File Handling Errors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File Not Found Exceptions: Trying to access a file that does not exist or has been moved.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Assuming a configuration file is present without checking its existence.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Network Errors: Timeouts, unreachable hosts, or dropped connections during network communication.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Server downtime causing client requests to fail.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Permissions Issues: Inadequate permissions to read, write, or execute files or resources.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Attempting to write to a read-only file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4547-F6A9-9DF4-1C59-006EBE09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D1C7E-A865-4EE4-B8DF-712BF55A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498F-3B4D-67E6-F721-1E5F9625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7DD3-7BE8-83BB-89CB-715D8EAC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Dynamic Dependency and Environment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Missing Libraries or Modules: Required libraries or modules that are not present in the runtime environment.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A Java program relying on a specific version of a library e.g. spring-boot that's not installed.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Incompatible Versions: Version mismatches between expected and actual runtime libraries.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DLL hell in Windows applications where conflicting versions cause failures.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Configuration Errors: Incorrect or missing configuration settings that affect runtime behavior.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Environment variables not set, leading to incorrect paths or parameters.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86A5-0F1C-2BE8-BAE8-642640C0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A1E2-AC7B-3DA4-9C7B-130DD87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0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2FA5-D0E6-2C82-1912-95285FF1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7C85-D442-290A-C4B9-0DB87268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Security Vulnerabilities at Runtime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Injection Attacks: Vulnerabilities exploited through user input at runtime.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SQL injection occurring when dynamic queries are constructed without proper sanitization.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Cross-Site Scripting (XSS): Malicious scripts executed in a user's browser due to insufficient input validation.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Displaying user comments without encoding, allowing script injection.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Authentication and Authorization Flaws:</a:t>
            </a:r>
            <a:r>
              <a:rPr lang="en-US" b="1" dirty="0"/>
              <a:t> </a:t>
            </a:r>
            <a:r>
              <a:rPr lang="en-US" dirty="0"/>
              <a:t>Failures in enforcing access controls during execution.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Session management issues that allow unauthorized access.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09C1-842A-D830-BB90-D4A0F5B3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D31F-C2E0-504C-571F-DF5C2FCD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2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CBA6-A9F9-9BEB-83F1-43C4FBE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3545-1EA7-3E23-6B99-D48B1B0E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Undefined or Unpredictable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Uninitialized Variables: Using variables that haven't been assigned a value, leading to unpredictable results.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Reading from an uninitialized variable that contains garbage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Arithmetic Overflows and Underflows: Numeric calculations exceeding the maximum or minimum limits representable.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Integer overflow when adding large numbers.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Floating-Point Precision Errors: Loss of precision in calculations with floating-point numbers.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Rounding errors accumulating in financial calculations.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5568-AF27-4ABA-E199-628E28A0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1BC5D-76D6-CDAA-65C7-D04CD762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863A-5B8C-6D12-0B7E-CF15A4D2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time problems -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F428-C846-F078-F12A-B7124B63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Localization and Internationalization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Character Encoding Problems, Locale-Specific Formatting Errors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Runtime Environment and Platform-Specific Issues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Platform Dependencies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Line ending differences between Windows (\r\n) and Unix (\n) systems causing parsing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Heisenbugs - Bugs that change behavior or disappear when you try to study them.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https://en.wikipedia.org/wiki/Heisenbug#:~:text=In%20computer%20programming%20jargon%2C%20a,one%20attempts%20to%20study%20it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External System Interactions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API Changes, Database Errors, Resource Unavailability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34EF-E074-54D9-F87F-BE5E9B58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E007-4C65-1F79-DD21-9B0DD4E0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7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A963-8B3A-D654-5115-FCCF5834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Tools for execution problems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F004BA-2C03-95CD-400F-62C1B4B20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285689-D4F2-B5F4-08CF-353E52C2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18265"/>
            <a:ext cx="6798082" cy="54214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6BDF-92E2-5A0C-5596-4D981E38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D322E97-BA1E-439D-B5FB-A3ED8AC1FD7D}" type="datetime1">
              <a:rPr lang="en-US" smtClean="0"/>
              <a:pPr algn="r">
                <a:spcAft>
                  <a:spcPts val="600"/>
                </a:spcAft>
              </a:pPr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CCF0F-1F89-5AC8-72D9-29A07642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F519F1-BB29-4CAB-8873-B06BE76F4AC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8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31AC-CCB3-8662-D0D6-ABB62E1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Static Analysis Can't Detect These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DB14-0CD6-879D-7A43-2EF28A02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Lack of Runtime Context: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Static analysis doesn't execute code, so it can't account for actual input values, runtime states, or environmental conditions.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Inability to Predict Dynamic Behavior: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Execution paths that depend on user input, random numbers, or external systems are not fully analyzable statically.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Complex Interactions: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Concurrency issues and timing-dependent bugs require actual execution to manifest.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Dynamic Linking and Loading: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Modules or code loaded at runtime are not visible to static analysis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D633-75C2-B207-3461-862E221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2523F-1DE1-0BD6-63C1-95C0BCDB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93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27E0-080C-2E24-812B-27C1B032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A7AD-81FA-EEFA-86BF-C8B8C5934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analysis is crucial because it allows developers 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Observe Actual Behavior: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See how the application performs in a real or simulated runtime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Identify Hidden 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Detect problems that are not apparent through code inspection alone.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Improve Reliability and Performance: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Ensure the application functions correctly under various conditions and loads.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Enhance Security: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Find vulnerabilities that could be exploited during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5535-71F3-5B78-8CF6-20B389EB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096ED-2ACE-B499-E484-51E10681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9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F9F5-F7E0-C542-39BF-DAA307AC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You have used dynamic analysis before.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F867-0D3B-55A6-D267-DEB6CC32A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7A11-F8DB-BA7B-B48A-5B0C07D7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528F2-ABFB-54C6-9E8F-A95B08D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9AB7-44DE-B612-CFE6-B30B024F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F3CE-64EB-46A5-C2F7-C9A16A23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Unit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Involves testing individual units or components of the software by executing them.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Checks for correct behavior by providing inputs and validating outputs.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Integration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Tests the interactions between integrated units or components.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 involves executing the code to ensure combined parts work together correctly.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Both unit testing and integration testing are forms of </a:t>
            </a:r>
            <a:r>
              <a:rPr lang="en-US" b="1" dirty="0"/>
              <a:t>dynamic analysis</a:t>
            </a:r>
            <a:r>
              <a:rPr lang="en-US" dirty="0"/>
              <a:t> because they require running the code to validate its functionality.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7AA8-719F-22CF-8397-B658EE68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1F436-DA3E-84B5-8577-B657761C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6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8E0A-4533-6E57-17B5-B103DE4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About Code Coverage Without Access to Source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F7CC-3768-E42D-10CB-2F83B7E3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Code Coverage Metrics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Measure how much of the codebase is exercised during testing.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Typically expressed as a percentage of lines, branches, or functions executed.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Challenges Without 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Traditional code coverage tools instrument the source code to track execution paths.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Without access to the source code, inserting instrumentation directly isn't possible.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Lack of source code limits the ability to map execution paths to specific code segments.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61803-9A5B-5CDD-D569-F64E1A22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83CD4-6C1B-8521-0934-E1C25375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D17-283B-DC97-73A0-BD26B946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B128-7415-2DE6-8147-1C2F776F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Binary Instrumentation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DynamoRIO</a:t>
            </a:r>
            <a:r>
              <a:rPr lang="en-US" dirty="0"/>
              <a:t>, </a:t>
            </a:r>
            <a:r>
              <a:rPr lang="en-US" b="1" dirty="0"/>
              <a:t>Intel PIN</a:t>
            </a:r>
            <a:r>
              <a:rPr lang="en-US" dirty="0"/>
              <a:t>, or </a:t>
            </a:r>
            <a:r>
              <a:rPr lang="en-US" b="1" dirty="0" err="1"/>
              <a:t>Valgrind</a:t>
            </a:r>
            <a:r>
              <a:rPr lang="en-US" dirty="0"/>
              <a:t> can instrument binaries at runtime.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tools insert instrumentation into the binary executable to monitor which parts of the code are executed.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May not provide as detailed information as source-level instrumentation.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Requires debug symbols for better accuracy.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Execution Profiling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Profilers: Use execution profilers that work at the binary level.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Collects information on function calls and execution frequency.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Offers less granular coverage data compared to source-level tools.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Symbolic Debugging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If the binary includes debugging symbols, some mapping between the executable and source code can be established.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Tools like </a:t>
            </a:r>
            <a:r>
              <a:rPr lang="en-US" b="1" dirty="0" err="1"/>
              <a:t>objdump</a:t>
            </a:r>
            <a:r>
              <a:rPr lang="en-US" dirty="0"/>
              <a:t> or </a:t>
            </a:r>
            <a:r>
              <a:rPr lang="en-US" b="1" dirty="0"/>
              <a:t>nm</a:t>
            </a:r>
            <a:r>
              <a:rPr lang="en-US" dirty="0"/>
              <a:t> to extract symbol information.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1CEA-F6BF-BDFA-D938-970928D2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6C9BC-77D7-B9BA-085D-44E890CF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21E3-4F32-2AC3-17F9-6B9EC1E6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When to Use Dynamic Analysis, Static Analysis, Both, or Neither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82C68-D7B5-390F-70E2-E1B6746CC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2DEC-1E3C-8C45-96E1-C201DF5F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2831-5A60-47CE-8F78-26612D723470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E26A1-F815-375E-6964-BB1B71A5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38E1-690C-D80F-E4F5-73E3E7C1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EFF9-373D-D5AE-BBC0-3FFA60C5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Detecting Runtime 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Memory Leaks and Errors: Tools like </a:t>
            </a:r>
            <a:r>
              <a:rPr lang="en-US" dirty="0" err="1"/>
              <a:t>Valgrind</a:t>
            </a:r>
            <a:r>
              <a:rPr lang="en-US" dirty="0"/>
              <a:t> detect memory leaks, buffer overflows, and invalid memory accesses.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Concurrency Problems: Identifying race conditions and deadlocks in multi-threaded applications.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Exception Handling: Ensuring that exceptions are properly caught and handled during execution.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Profiling and Optimization: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Performance Bottlenecks: Profiling tools help identify slow functions or inefficient algorithms.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Resource Utilization: Monitoring CPU, memory, and I/O usage during runtime.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Security Testing: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Dynamic Application Security Testing (DAST): Tools like OWASP ZAP simulate attacks to find vulnerabilities like SQL injection or cross-site scripting (XSS).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Fuzz Testing: Feeding unexpected or random inputs to the application to uncover crashes or unexpected behavior.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Validating Functional Behavior: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Unit and Integration Testing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C3DE-511F-9591-93EE-46729200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7AE8-8E1B-35AF-FA98-F04F97F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41C1-7971-E00A-0B4B-67AAA2D9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Dynamic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44D-087C-83D3-0FBD-02625608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Advantages: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Real-World Scenarios: Observes how the application behaves in actual execution environments.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Detection of Complex Bugs: Finds issues that are not apparent through code inspection alone.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to Prioritize Dynamic Analysis: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During testing phases to catch runtime errors before deployment.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applications where performance and reliability are critical.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dealing with multi-threaded or distributed systems.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916-E916-88A8-2A8D-5EA48440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2E97-BA1E-439D-B5FB-A3ED8AC1FD7D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02A4-F851-C40F-E351-38397DCD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519F1-BB29-4CAB-8873-B06BE76F4A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02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1253</TotalTime>
  <Words>2267</Words>
  <Application>Microsoft Office PowerPoint</Application>
  <PresentationFormat>Widescreen</PresentationFormat>
  <Paragraphs>256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Wingdings</vt:lpstr>
      <vt:lpstr>Retrospect</vt:lpstr>
      <vt:lpstr>CY-6120:  Software Security Practices</vt:lpstr>
      <vt:lpstr>Dynamic analysis is a method of evaluating software or systems by observing their behavior while they are running. It's also known as dynamic code analysis or dynamic program analysis.</vt:lpstr>
      <vt:lpstr>You have used dynamic analysis before.</vt:lpstr>
      <vt:lpstr>Testing</vt:lpstr>
      <vt:lpstr>How Do We Know About Code Coverage Without Access to Source Code?</vt:lpstr>
      <vt:lpstr>Partial Coverage</vt:lpstr>
      <vt:lpstr>When to Use Dynamic Analysis, Static Analysis, Both, or Neither</vt:lpstr>
      <vt:lpstr>When to Use Dynamic Analysis</vt:lpstr>
      <vt:lpstr>When to Use Dynamic Analysis</vt:lpstr>
      <vt:lpstr>When to Use Static Analysis</vt:lpstr>
      <vt:lpstr>When to Use Static Analysis</vt:lpstr>
      <vt:lpstr>When to Use Both Static and Dynamic Analysis</vt:lpstr>
      <vt:lpstr>When to Use Both Static and Dynamic Analysis</vt:lpstr>
      <vt:lpstr>When to Use Neither</vt:lpstr>
      <vt:lpstr>Problems that appear during execution</vt:lpstr>
      <vt:lpstr>Execution time problems</vt:lpstr>
      <vt:lpstr>Execution time problems</vt:lpstr>
      <vt:lpstr>Execution time problems</vt:lpstr>
      <vt:lpstr>Execution time problems</vt:lpstr>
      <vt:lpstr>Execution time problems</vt:lpstr>
      <vt:lpstr>Execution time problems</vt:lpstr>
      <vt:lpstr>Execution time problems</vt:lpstr>
      <vt:lpstr>Execution time problems</vt:lpstr>
      <vt:lpstr>Execution time problems - Others</vt:lpstr>
      <vt:lpstr>Tools for execution problems</vt:lpstr>
      <vt:lpstr>Why Static Analysis Can't Detect These Issues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Diptendu Kar</dc:creator>
  <cp:lastModifiedBy>Diptendu Kar</cp:lastModifiedBy>
  <cp:revision>87</cp:revision>
  <dcterms:created xsi:type="dcterms:W3CDTF">2024-09-09T16:21:17Z</dcterms:created>
  <dcterms:modified xsi:type="dcterms:W3CDTF">2024-11-13T20:41:44Z</dcterms:modified>
</cp:coreProperties>
</file>