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75" autoAdjust="0"/>
  </p:normalViewPr>
  <p:slideViewPr>
    <p:cSldViewPr snapToGrid="0">
      <p:cViewPr varScale="1">
        <p:scale>
          <a:sx n="91" d="100"/>
          <a:sy n="91" d="100"/>
        </p:scale>
        <p:origin x="4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F3ADF-3C98-4250-8199-D25A0D6503B5}"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CD52-9D92-4878-BEE0-3F9CB0353EC5}" type="slidenum">
              <a:rPr lang="en-US" smtClean="0"/>
              <a:t>‹#›</a:t>
            </a:fld>
            <a:endParaRPr lang="en-US"/>
          </a:p>
        </p:txBody>
      </p:sp>
    </p:spTree>
    <p:extLst>
      <p:ext uri="{BB962C8B-B14F-4D97-AF65-F5344CB8AC3E}">
        <p14:creationId xmlns:p14="http://schemas.microsoft.com/office/powerpoint/2010/main" val="277946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processData</a:t>
            </a:r>
            <a:r>
              <a:rPr lang="en-US" dirty="0"/>
              <a:t> function in the </a:t>
            </a:r>
            <a:r>
              <a:rPr lang="en-US" dirty="0" err="1"/>
              <a:t>DataProcessor</a:t>
            </a:r>
            <a:r>
              <a:rPr lang="en-US" dirty="0"/>
              <a:t> module is allocating memory but not freeing it before exiting, leading to a memory leak.</a:t>
            </a:r>
          </a:p>
          <a:p>
            <a:r>
              <a:rPr lang="en-US" dirty="0"/>
              <a:t>Modify the </a:t>
            </a:r>
            <a:r>
              <a:rPr lang="en-US" dirty="0" err="1"/>
              <a:t>processData</a:t>
            </a:r>
            <a:r>
              <a:rPr lang="en-US" dirty="0"/>
              <a:t> function to ensure that all allocated memory is properly deallocated before the function exits.</a:t>
            </a:r>
          </a:p>
        </p:txBody>
      </p:sp>
      <p:sp>
        <p:nvSpPr>
          <p:cNvPr id="4" name="Slide Number Placeholder 3"/>
          <p:cNvSpPr>
            <a:spLocks noGrp="1"/>
          </p:cNvSpPr>
          <p:nvPr>
            <p:ph type="sldNum" sz="quarter" idx="5"/>
          </p:nvPr>
        </p:nvSpPr>
        <p:spPr/>
        <p:txBody>
          <a:bodyPr/>
          <a:lstStyle/>
          <a:p>
            <a:fld id="{38DACD52-9D92-4878-BEE0-3F9CB0353EC5}" type="slidenum">
              <a:rPr lang="en-US" smtClean="0"/>
              <a:t>23</a:t>
            </a:fld>
            <a:endParaRPr lang="en-US"/>
          </a:p>
        </p:txBody>
      </p:sp>
    </p:spTree>
    <p:extLst>
      <p:ext uri="{BB962C8B-B14F-4D97-AF65-F5344CB8AC3E}">
        <p14:creationId xmlns:p14="http://schemas.microsoft.com/office/powerpoint/2010/main" val="77059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race condition is occurring where multiple threads are accessing and modifying shared data (balance) without proper synchronization.</a:t>
            </a:r>
          </a:p>
          <a:p>
            <a:r>
              <a:rPr lang="en-US" dirty="0"/>
              <a:t>Implement synchronization mechanisms such as mutexes or locks to ensure that access to shared data is thread-safe.</a:t>
            </a:r>
          </a:p>
        </p:txBody>
      </p:sp>
      <p:sp>
        <p:nvSpPr>
          <p:cNvPr id="4" name="Slide Number Placeholder 3"/>
          <p:cNvSpPr>
            <a:spLocks noGrp="1"/>
          </p:cNvSpPr>
          <p:nvPr>
            <p:ph type="sldNum" sz="quarter" idx="5"/>
          </p:nvPr>
        </p:nvSpPr>
        <p:spPr/>
        <p:txBody>
          <a:bodyPr/>
          <a:lstStyle/>
          <a:p>
            <a:fld id="{38DACD52-9D92-4878-BEE0-3F9CB0353EC5}" type="slidenum">
              <a:rPr lang="en-US" smtClean="0"/>
              <a:t>24</a:t>
            </a:fld>
            <a:endParaRPr lang="en-US"/>
          </a:p>
        </p:txBody>
      </p:sp>
    </p:spTree>
    <p:extLst>
      <p:ext uri="{BB962C8B-B14F-4D97-AF65-F5344CB8AC3E}">
        <p14:creationId xmlns:p14="http://schemas.microsoft.com/office/powerpoint/2010/main" val="27982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a:t>
            </a:r>
            <a:r>
              <a:rPr lang="en-US" dirty="0" err="1"/>
              <a:t>calculateDiscount</a:t>
            </a:r>
            <a:r>
              <a:rPr lang="en-US" dirty="0"/>
              <a:t> is attempting to access </a:t>
            </a:r>
            <a:r>
              <a:rPr lang="en-US" dirty="0" err="1"/>
              <a:t>customerData</a:t>
            </a:r>
            <a:r>
              <a:rPr lang="en-US" dirty="0"/>
              <a:t>, which is NULL, leading to a segmentation fault.</a:t>
            </a:r>
          </a:p>
          <a:p>
            <a:r>
              <a:rPr lang="en-US" dirty="0"/>
              <a:t>Add a null check before using </a:t>
            </a:r>
            <a:r>
              <a:rPr lang="en-US" dirty="0" err="1"/>
              <a:t>customerData</a:t>
            </a:r>
            <a:r>
              <a:rPr lang="en-US" dirty="0"/>
              <a:t> to ensure it's not NULL. Also, investigate why </a:t>
            </a:r>
            <a:r>
              <a:rPr lang="en-US" dirty="0" err="1"/>
              <a:t>customerData</a:t>
            </a:r>
            <a:r>
              <a:rPr lang="en-US" dirty="0"/>
              <a:t> is NULL and ensure it's properly initialized.</a:t>
            </a:r>
          </a:p>
        </p:txBody>
      </p:sp>
      <p:sp>
        <p:nvSpPr>
          <p:cNvPr id="4" name="Slide Number Placeholder 3"/>
          <p:cNvSpPr>
            <a:spLocks noGrp="1"/>
          </p:cNvSpPr>
          <p:nvPr>
            <p:ph type="sldNum" sz="quarter" idx="5"/>
          </p:nvPr>
        </p:nvSpPr>
        <p:spPr/>
        <p:txBody>
          <a:bodyPr/>
          <a:lstStyle/>
          <a:p>
            <a:fld id="{38DACD52-9D92-4878-BEE0-3F9CB0353EC5}" type="slidenum">
              <a:rPr lang="en-US" smtClean="0"/>
              <a:t>25</a:t>
            </a:fld>
            <a:endParaRPr lang="en-US"/>
          </a:p>
        </p:txBody>
      </p:sp>
    </p:spTree>
    <p:extLst>
      <p:ext uri="{BB962C8B-B14F-4D97-AF65-F5344CB8AC3E}">
        <p14:creationId xmlns:p14="http://schemas.microsoft.com/office/powerpoint/2010/main" val="78230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writeLog</a:t>
            </a:r>
            <a:r>
              <a:rPr lang="en-US" dirty="0"/>
              <a:t> function is not closing file descriptors after opening files, leading to a resource leak.</a:t>
            </a:r>
          </a:p>
          <a:p>
            <a:r>
              <a:rPr lang="en-US" dirty="0"/>
              <a:t>Ensure that every opened file descriptor is properly closed before the function exits.</a:t>
            </a:r>
          </a:p>
        </p:txBody>
      </p:sp>
      <p:sp>
        <p:nvSpPr>
          <p:cNvPr id="4" name="Slide Number Placeholder 3"/>
          <p:cNvSpPr>
            <a:spLocks noGrp="1"/>
          </p:cNvSpPr>
          <p:nvPr>
            <p:ph type="sldNum" sz="quarter" idx="5"/>
          </p:nvPr>
        </p:nvSpPr>
        <p:spPr/>
        <p:txBody>
          <a:bodyPr/>
          <a:lstStyle/>
          <a:p>
            <a:fld id="{38DACD52-9D92-4878-BEE0-3F9CB0353EC5}" type="slidenum">
              <a:rPr lang="en-US" smtClean="0"/>
              <a:t>26</a:t>
            </a:fld>
            <a:endParaRPr lang="en-US"/>
          </a:p>
        </p:txBody>
      </p:sp>
    </p:spTree>
    <p:extLst>
      <p:ext uri="{BB962C8B-B14F-4D97-AF65-F5344CB8AC3E}">
        <p14:creationId xmlns:p14="http://schemas.microsoft.com/office/powerpoint/2010/main" val="90307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query within </a:t>
            </a:r>
            <a:r>
              <a:rPr lang="en-US" dirty="0" err="1"/>
              <a:t>generateReport</a:t>
            </a:r>
            <a:r>
              <a:rPr lang="en-US" dirty="0"/>
              <a:t> is taking 9000ms, causing slow response times.</a:t>
            </a:r>
          </a:p>
          <a:p>
            <a:endParaRPr lang="en-US" dirty="0"/>
          </a:p>
          <a:p>
            <a:r>
              <a:rPr lang="en-US" dirty="0"/>
              <a:t>Optimize the database query (e.g., by adding indexes, rewriting the query).</a:t>
            </a:r>
          </a:p>
          <a:p>
            <a:r>
              <a:rPr lang="en-US" dirty="0"/>
              <a:t>Implement caching mechanisms.</a:t>
            </a:r>
          </a:p>
          <a:p>
            <a:r>
              <a:rPr lang="en-US" dirty="0"/>
              <a:t>Review database performance and consider scaling resources.</a:t>
            </a:r>
          </a:p>
          <a:p>
            <a:endParaRPr lang="en-US" dirty="0"/>
          </a:p>
        </p:txBody>
      </p:sp>
      <p:sp>
        <p:nvSpPr>
          <p:cNvPr id="4" name="Slide Number Placeholder 3"/>
          <p:cNvSpPr>
            <a:spLocks noGrp="1"/>
          </p:cNvSpPr>
          <p:nvPr>
            <p:ph type="sldNum" sz="quarter" idx="5"/>
          </p:nvPr>
        </p:nvSpPr>
        <p:spPr/>
        <p:txBody>
          <a:bodyPr/>
          <a:lstStyle/>
          <a:p>
            <a:fld id="{38DACD52-9D92-4878-BEE0-3F9CB0353EC5}" type="slidenum">
              <a:rPr lang="en-US" smtClean="0"/>
              <a:t>27</a:t>
            </a:fld>
            <a:endParaRPr lang="en-US"/>
          </a:p>
        </p:txBody>
      </p:sp>
    </p:spTree>
    <p:extLst>
      <p:ext uri="{BB962C8B-B14F-4D97-AF65-F5344CB8AC3E}">
        <p14:creationId xmlns:p14="http://schemas.microsoft.com/office/powerpoint/2010/main" val="90059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ACD52-9D92-4878-BEE0-3F9CB0353EC5}" type="slidenum">
              <a:rPr lang="en-US" smtClean="0"/>
              <a:t>29</a:t>
            </a:fld>
            <a:endParaRPr lang="en-US"/>
          </a:p>
        </p:txBody>
      </p:sp>
    </p:spTree>
    <p:extLst>
      <p:ext uri="{BB962C8B-B14F-4D97-AF65-F5344CB8AC3E}">
        <p14:creationId xmlns:p14="http://schemas.microsoft.com/office/powerpoint/2010/main" val="304603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ACD52-9D92-4878-BEE0-3F9CB0353EC5}" type="slidenum">
              <a:rPr lang="en-US" smtClean="0"/>
              <a:t>30</a:t>
            </a:fld>
            <a:endParaRPr lang="en-US"/>
          </a:p>
        </p:txBody>
      </p:sp>
    </p:spTree>
    <p:extLst>
      <p:ext uri="{BB962C8B-B14F-4D97-AF65-F5344CB8AC3E}">
        <p14:creationId xmlns:p14="http://schemas.microsoft.com/office/powerpoint/2010/main" val="1511870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ACD52-9D92-4878-BEE0-3F9CB0353EC5}" type="slidenum">
              <a:rPr lang="en-US" smtClean="0"/>
              <a:t>31</a:t>
            </a:fld>
            <a:endParaRPr lang="en-US"/>
          </a:p>
        </p:txBody>
      </p:sp>
    </p:spTree>
    <p:extLst>
      <p:ext uri="{BB962C8B-B14F-4D97-AF65-F5344CB8AC3E}">
        <p14:creationId xmlns:p14="http://schemas.microsoft.com/office/powerpoint/2010/main" val="70108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06058E-EE52-448F-BE2A-82BDFAA07A57}"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F1CE79-20CD-52AA-791E-8F393FCB5C63}"/>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73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D7C0E-9BBB-41FF-91C6-83ADC88FE157}"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6322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E3DA-66DB-4E1A-91E3-71BF4D9030B6}"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36507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2E97-BA1E-439D-B5FB-A3ED8AC1FD7D}"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221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72831-5A60-47CE-8F78-26612D723470}"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C6EC74-2B6A-A994-909C-491816BC139A}"/>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4EC67-EA04-4F7E-A18B-CD308BCA6038}"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26871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475EE8-D33E-499C-AFF1-3DF01D28680D}" type="datetime1">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0729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B1219-DAB3-46C4-8E56-73C0DD099B0D}" type="datetime1">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33932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3F2CC5-E29F-4E8D-B749-7EA83CAC4FEE}" type="datetime1">
              <a:rPr lang="en-US" smtClean="0"/>
              <a:t>11/20/2024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2754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AB7F61-6874-460C-9BA0-D7C168F82905}" type="datetime1">
              <a:rPr lang="en-US" smtClean="0"/>
              <a:t>11/20/2024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F519F1-BB29-4CAB-8873-B06BE76F4AC5}" type="slidenum">
              <a:rPr lang="en-US" smtClean="0"/>
              <a:t>‹#›</a:t>
            </a:fld>
            <a:endParaRPr lang="en-US"/>
          </a:p>
        </p:txBody>
      </p:sp>
    </p:spTree>
    <p:extLst>
      <p:ext uri="{BB962C8B-B14F-4D97-AF65-F5344CB8AC3E}">
        <p14:creationId xmlns:p14="http://schemas.microsoft.com/office/powerpoint/2010/main" val="4803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FAB025-5F39-43EB-85A2-DA529B6089F9}"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8561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C415AB-D1A0-480F-AC5C-279F1F60EA4F}" type="datetime1">
              <a:rPr lang="en-US" smtClean="0"/>
              <a:t>11/20/2024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F519F1-BB29-4CAB-8873-B06BE76F4A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EAE275D-59E5-557A-7A4C-38C6FA70F350}"/>
              </a:ext>
            </a:extLst>
          </p:cNvPr>
          <p:cNvSpPr/>
          <p:nvPr userDrawn="1"/>
        </p:nvSpPr>
        <p:spPr>
          <a:xfrm>
            <a:off x="9075635" y="5869094"/>
            <a:ext cx="3033756" cy="464735"/>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9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8B3-4C72-98F9-A011-A1E1A65B4C12}"/>
              </a:ext>
            </a:extLst>
          </p:cNvPr>
          <p:cNvSpPr>
            <a:spLocks noGrp="1"/>
          </p:cNvSpPr>
          <p:nvPr>
            <p:ph type="ctrTitle"/>
          </p:nvPr>
        </p:nvSpPr>
        <p:spPr/>
        <p:txBody>
          <a:bodyPr/>
          <a:lstStyle/>
          <a:p>
            <a:r>
              <a:rPr lang="en-US" sz="7200" dirty="0"/>
              <a:t>CY-6120: </a:t>
            </a:r>
            <a:br>
              <a:rPr lang="en-US" dirty="0"/>
            </a:br>
            <a:r>
              <a:rPr lang="en-US" sz="7200" dirty="0"/>
              <a:t>Software Security Practices</a:t>
            </a:r>
          </a:p>
        </p:txBody>
      </p:sp>
      <p:sp>
        <p:nvSpPr>
          <p:cNvPr id="3" name="Subtitle 2">
            <a:extLst>
              <a:ext uri="{FF2B5EF4-FFF2-40B4-BE49-F238E27FC236}">
                <a16:creationId xmlns:a16="http://schemas.microsoft.com/office/drawing/2014/main" id="{DB3995D8-8588-9349-8BF4-D76BFB85863B}"/>
              </a:ext>
            </a:extLst>
          </p:cNvPr>
          <p:cNvSpPr>
            <a:spLocks noGrp="1"/>
          </p:cNvSpPr>
          <p:nvPr>
            <p:ph type="subTitle" idx="1"/>
          </p:nvPr>
        </p:nvSpPr>
        <p:spPr/>
        <p:txBody>
          <a:bodyPr/>
          <a:lstStyle/>
          <a:p>
            <a:r>
              <a:rPr lang="en-US" dirty="0"/>
              <a:t>Module 5: Dynamic Analysis</a:t>
            </a:r>
          </a:p>
        </p:txBody>
      </p:sp>
      <p:sp>
        <p:nvSpPr>
          <p:cNvPr id="4" name="Date Placeholder 3">
            <a:extLst>
              <a:ext uri="{FF2B5EF4-FFF2-40B4-BE49-F238E27FC236}">
                <a16:creationId xmlns:a16="http://schemas.microsoft.com/office/drawing/2014/main" id="{7593D2DE-C298-1708-2213-AFDAF64BC55C}"/>
              </a:ext>
            </a:extLst>
          </p:cNvPr>
          <p:cNvSpPr>
            <a:spLocks noGrp="1"/>
          </p:cNvSpPr>
          <p:nvPr>
            <p:ph type="dt" sz="half" idx="10"/>
          </p:nvPr>
        </p:nvSpPr>
        <p:spPr/>
        <p:txBody>
          <a:bodyPr/>
          <a:lstStyle/>
          <a:p>
            <a:fld id="{F1287F40-81A2-4F0D-A303-079E703FB5E6}" type="datetime1">
              <a:rPr lang="en-US" smtClean="0"/>
              <a:t>11/20/2024</a:t>
            </a:fld>
            <a:endParaRPr lang="en-US"/>
          </a:p>
        </p:txBody>
      </p:sp>
      <p:sp>
        <p:nvSpPr>
          <p:cNvPr id="5" name="Slide Number Placeholder 4">
            <a:extLst>
              <a:ext uri="{FF2B5EF4-FFF2-40B4-BE49-F238E27FC236}">
                <a16:creationId xmlns:a16="http://schemas.microsoft.com/office/drawing/2014/main" id="{479053FF-5F21-B3F4-3B04-FCA3AFD606C3}"/>
              </a:ext>
            </a:extLst>
          </p:cNvPr>
          <p:cNvSpPr>
            <a:spLocks noGrp="1"/>
          </p:cNvSpPr>
          <p:nvPr>
            <p:ph type="sldNum" sz="quarter" idx="12"/>
          </p:nvPr>
        </p:nvSpPr>
        <p:spPr/>
        <p:txBody>
          <a:bodyPr/>
          <a:lstStyle/>
          <a:p>
            <a:fld id="{BCF519F1-BB29-4CAB-8873-B06BE76F4AC5}" type="slidenum">
              <a:rPr lang="en-US" smtClean="0"/>
              <a:t>1</a:t>
            </a:fld>
            <a:endParaRPr lang="en-US"/>
          </a:p>
        </p:txBody>
      </p:sp>
    </p:spTree>
    <p:extLst>
      <p:ext uri="{BB962C8B-B14F-4D97-AF65-F5344CB8AC3E}">
        <p14:creationId xmlns:p14="http://schemas.microsoft.com/office/powerpoint/2010/main" val="206569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2468-2369-DCDA-5926-85F7A9F82DBB}"/>
              </a:ext>
            </a:extLst>
          </p:cNvPr>
          <p:cNvSpPr>
            <a:spLocks noGrp="1"/>
          </p:cNvSpPr>
          <p:nvPr>
            <p:ph type="title"/>
          </p:nvPr>
        </p:nvSpPr>
        <p:spPr/>
        <p:txBody>
          <a:bodyPr/>
          <a:lstStyle/>
          <a:p>
            <a:r>
              <a:rPr lang="en-US" dirty="0" err="1"/>
              <a:t>Valgrind</a:t>
            </a:r>
            <a:endParaRPr lang="en-US" dirty="0"/>
          </a:p>
        </p:txBody>
      </p:sp>
      <p:sp>
        <p:nvSpPr>
          <p:cNvPr id="3" name="Content Placeholder 2">
            <a:extLst>
              <a:ext uri="{FF2B5EF4-FFF2-40B4-BE49-F238E27FC236}">
                <a16:creationId xmlns:a16="http://schemas.microsoft.com/office/drawing/2014/main" id="{8C9893CB-6631-69D9-D385-8900DA8D29C0}"/>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E4D63F0-F4C3-67FD-C5A8-F638F24C8283}"/>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D41D0EE6-49F8-9AF4-13E1-091634F02ED4}"/>
              </a:ext>
            </a:extLst>
          </p:cNvPr>
          <p:cNvSpPr>
            <a:spLocks noGrp="1"/>
          </p:cNvSpPr>
          <p:nvPr>
            <p:ph type="sldNum" sz="quarter" idx="12"/>
          </p:nvPr>
        </p:nvSpPr>
        <p:spPr/>
        <p:txBody>
          <a:bodyPr/>
          <a:lstStyle/>
          <a:p>
            <a:fld id="{BCF519F1-BB29-4CAB-8873-B06BE76F4AC5}" type="slidenum">
              <a:rPr lang="en-US" smtClean="0"/>
              <a:t>10</a:t>
            </a:fld>
            <a:endParaRPr lang="en-US"/>
          </a:p>
        </p:txBody>
      </p:sp>
      <p:pic>
        <p:nvPicPr>
          <p:cNvPr id="7" name="Picture 6">
            <a:extLst>
              <a:ext uri="{FF2B5EF4-FFF2-40B4-BE49-F238E27FC236}">
                <a16:creationId xmlns:a16="http://schemas.microsoft.com/office/drawing/2014/main" id="{BA113598-F0AE-CFC5-57C8-A1700481C9D6}"/>
              </a:ext>
            </a:extLst>
          </p:cNvPr>
          <p:cNvPicPr>
            <a:picLocks noChangeAspect="1"/>
          </p:cNvPicPr>
          <p:nvPr/>
        </p:nvPicPr>
        <p:blipFill>
          <a:blip r:embed="rId2"/>
          <a:stretch>
            <a:fillRect/>
          </a:stretch>
        </p:blipFill>
        <p:spPr>
          <a:xfrm>
            <a:off x="1097280" y="1845735"/>
            <a:ext cx="3277315" cy="2126444"/>
          </a:xfrm>
          <a:prstGeom prst="rect">
            <a:avLst/>
          </a:prstGeom>
        </p:spPr>
      </p:pic>
      <p:pic>
        <p:nvPicPr>
          <p:cNvPr id="9" name="Picture 8">
            <a:extLst>
              <a:ext uri="{FF2B5EF4-FFF2-40B4-BE49-F238E27FC236}">
                <a16:creationId xmlns:a16="http://schemas.microsoft.com/office/drawing/2014/main" id="{A3BCFAC1-0904-8986-8366-363699B9FD79}"/>
              </a:ext>
            </a:extLst>
          </p:cNvPr>
          <p:cNvPicPr>
            <a:picLocks noChangeAspect="1"/>
          </p:cNvPicPr>
          <p:nvPr/>
        </p:nvPicPr>
        <p:blipFill>
          <a:blip r:embed="rId3"/>
          <a:stretch>
            <a:fillRect/>
          </a:stretch>
        </p:blipFill>
        <p:spPr>
          <a:xfrm>
            <a:off x="4374595" y="2646536"/>
            <a:ext cx="6781085" cy="3222558"/>
          </a:xfrm>
          <a:prstGeom prst="rect">
            <a:avLst/>
          </a:prstGeom>
        </p:spPr>
      </p:pic>
    </p:spTree>
    <p:extLst>
      <p:ext uri="{BB962C8B-B14F-4D97-AF65-F5344CB8AC3E}">
        <p14:creationId xmlns:p14="http://schemas.microsoft.com/office/powerpoint/2010/main" val="136534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7B46-45F6-3339-9FF8-AD3E8A180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14FB3-4B21-D013-5874-7D11808CC746}"/>
              </a:ext>
            </a:extLst>
          </p:cNvPr>
          <p:cNvSpPr>
            <a:spLocks noGrp="1"/>
          </p:cNvSpPr>
          <p:nvPr>
            <p:ph type="title"/>
          </p:nvPr>
        </p:nvSpPr>
        <p:spPr/>
        <p:txBody>
          <a:bodyPr/>
          <a:lstStyle/>
          <a:p>
            <a:r>
              <a:rPr lang="en-US" dirty="0" err="1"/>
              <a:t>Valgrind</a:t>
            </a:r>
            <a:endParaRPr lang="en-US" dirty="0"/>
          </a:p>
        </p:txBody>
      </p:sp>
      <p:sp>
        <p:nvSpPr>
          <p:cNvPr id="3" name="Content Placeholder 2">
            <a:extLst>
              <a:ext uri="{FF2B5EF4-FFF2-40B4-BE49-F238E27FC236}">
                <a16:creationId xmlns:a16="http://schemas.microsoft.com/office/drawing/2014/main" id="{70E39BE9-41D9-DC4B-8A15-99B90175AFB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7AB4BDD4-071A-9F70-DF4C-0BB20EE5F538}"/>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32F28E74-1ABD-683A-E36E-5237D7A24BFA}"/>
              </a:ext>
            </a:extLst>
          </p:cNvPr>
          <p:cNvSpPr>
            <a:spLocks noGrp="1"/>
          </p:cNvSpPr>
          <p:nvPr>
            <p:ph type="sldNum" sz="quarter" idx="12"/>
          </p:nvPr>
        </p:nvSpPr>
        <p:spPr/>
        <p:txBody>
          <a:bodyPr/>
          <a:lstStyle/>
          <a:p>
            <a:fld id="{BCF519F1-BB29-4CAB-8873-B06BE76F4AC5}" type="slidenum">
              <a:rPr lang="en-US" smtClean="0"/>
              <a:t>11</a:t>
            </a:fld>
            <a:endParaRPr lang="en-US"/>
          </a:p>
        </p:txBody>
      </p:sp>
      <p:pic>
        <p:nvPicPr>
          <p:cNvPr id="8" name="Picture 7">
            <a:extLst>
              <a:ext uri="{FF2B5EF4-FFF2-40B4-BE49-F238E27FC236}">
                <a16:creationId xmlns:a16="http://schemas.microsoft.com/office/drawing/2014/main" id="{CA3E8A67-B392-8688-99B8-C4310BAAF571}"/>
              </a:ext>
            </a:extLst>
          </p:cNvPr>
          <p:cNvPicPr>
            <a:picLocks noChangeAspect="1"/>
          </p:cNvPicPr>
          <p:nvPr/>
        </p:nvPicPr>
        <p:blipFill>
          <a:blip r:embed="rId2"/>
          <a:stretch>
            <a:fillRect/>
          </a:stretch>
        </p:blipFill>
        <p:spPr>
          <a:xfrm>
            <a:off x="1097280" y="1845734"/>
            <a:ext cx="3277315" cy="2067229"/>
          </a:xfrm>
          <a:prstGeom prst="rect">
            <a:avLst/>
          </a:prstGeom>
        </p:spPr>
      </p:pic>
      <p:pic>
        <p:nvPicPr>
          <p:cNvPr id="11" name="Picture 10">
            <a:extLst>
              <a:ext uri="{FF2B5EF4-FFF2-40B4-BE49-F238E27FC236}">
                <a16:creationId xmlns:a16="http://schemas.microsoft.com/office/drawing/2014/main" id="{FC4C290C-C932-F5C0-175A-807366A150ED}"/>
              </a:ext>
            </a:extLst>
          </p:cNvPr>
          <p:cNvPicPr>
            <a:picLocks noChangeAspect="1"/>
          </p:cNvPicPr>
          <p:nvPr/>
        </p:nvPicPr>
        <p:blipFill>
          <a:blip r:embed="rId3"/>
          <a:stretch>
            <a:fillRect/>
          </a:stretch>
        </p:blipFill>
        <p:spPr>
          <a:xfrm>
            <a:off x="3850105" y="1854390"/>
            <a:ext cx="7305575" cy="2285938"/>
          </a:xfrm>
          <a:prstGeom prst="rect">
            <a:avLst/>
          </a:prstGeom>
        </p:spPr>
      </p:pic>
    </p:spTree>
    <p:extLst>
      <p:ext uri="{BB962C8B-B14F-4D97-AF65-F5344CB8AC3E}">
        <p14:creationId xmlns:p14="http://schemas.microsoft.com/office/powerpoint/2010/main" val="165464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40AD-E75F-2512-4A4F-C14F4839768F}"/>
              </a:ext>
            </a:extLst>
          </p:cNvPr>
          <p:cNvSpPr>
            <a:spLocks noGrp="1"/>
          </p:cNvSpPr>
          <p:nvPr>
            <p:ph type="title"/>
          </p:nvPr>
        </p:nvSpPr>
        <p:spPr/>
        <p:txBody>
          <a:bodyPr/>
          <a:lstStyle/>
          <a:p>
            <a:r>
              <a:rPr lang="en-US" dirty="0"/>
              <a:t>OWASP ZAP (Zed Attack Proxy)</a:t>
            </a:r>
          </a:p>
        </p:txBody>
      </p:sp>
      <p:sp>
        <p:nvSpPr>
          <p:cNvPr id="3" name="Content Placeholder 2">
            <a:extLst>
              <a:ext uri="{FF2B5EF4-FFF2-40B4-BE49-F238E27FC236}">
                <a16:creationId xmlns:a16="http://schemas.microsoft.com/office/drawing/2014/main" id="{52DB7F7D-AC47-9827-21C8-8AB47A2B210B}"/>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An open-source web application security scanner. Cross-platform (written in Java).</a:t>
            </a:r>
          </a:p>
          <a:p>
            <a:pPr>
              <a:buFont typeface="Wingdings" panose="05000000000000000000" pitchFamily="2" charset="2"/>
              <a:buChar char="§"/>
            </a:pPr>
            <a:r>
              <a:rPr lang="en-US" dirty="0"/>
              <a:t> Key Features:</a:t>
            </a:r>
          </a:p>
          <a:p>
            <a:pPr lvl="1">
              <a:buFont typeface="Wingdings" panose="05000000000000000000" pitchFamily="2" charset="2"/>
              <a:buChar char="§"/>
            </a:pPr>
            <a:r>
              <a:rPr lang="en-US" dirty="0"/>
              <a:t>Automated scanning for vulnerabilities like SQL injection, XSS, and more.</a:t>
            </a:r>
          </a:p>
          <a:p>
            <a:pPr lvl="1">
              <a:buFont typeface="Wingdings" panose="05000000000000000000" pitchFamily="2" charset="2"/>
              <a:buChar char="§"/>
            </a:pPr>
            <a:r>
              <a:rPr lang="en-US" dirty="0"/>
              <a:t>Manual testing tools such as intercepting proxy and </a:t>
            </a:r>
            <a:r>
              <a:rPr lang="en-US" dirty="0" err="1"/>
              <a:t>fuzzers</a:t>
            </a:r>
            <a:r>
              <a:rPr lang="en-US" dirty="0"/>
              <a:t>.</a:t>
            </a:r>
          </a:p>
          <a:p>
            <a:pPr lvl="1">
              <a:buFont typeface="Wingdings" panose="05000000000000000000" pitchFamily="2" charset="2"/>
              <a:buChar char="§"/>
            </a:pPr>
            <a:r>
              <a:rPr lang="en-US" dirty="0"/>
              <a:t>Supports scripting for advanced testing scenarios.</a:t>
            </a:r>
          </a:p>
          <a:p>
            <a:pPr>
              <a:buFont typeface="Wingdings" panose="05000000000000000000" pitchFamily="2" charset="2"/>
              <a:buChar char="§"/>
            </a:pPr>
            <a:r>
              <a:rPr lang="en-US" dirty="0"/>
              <a:t> Pros:</a:t>
            </a:r>
          </a:p>
          <a:p>
            <a:pPr lvl="1">
              <a:buFont typeface="Wingdings" panose="05000000000000000000" pitchFamily="2" charset="2"/>
              <a:buChar char="§"/>
            </a:pPr>
            <a:r>
              <a:rPr lang="en-US" dirty="0"/>
              <a:t>User-friendly interface.</a:t>
            </a:r>
          </a:p>
          <a:p>
            <a:pPr lvl="1">
              <a:buFont typeface="Wingdings" panose="05000000000000000000" pitchFamily="2" charset="2"/>
              <a:buChar char="§"/>
            </a:pPr>
            <a:r>
              <a:rPr lang="en-US" dirty="0"/>
              <a:t>Active community and regular updates.</a:t>
            </a:r>
          </a:p>
          <a:p>
            <a:pPr lvl="1">
              <a:buFont typeface="Wingdings" panose="05000000000000000000" pitchFamily="2" charset="2"/>
              <a:buChar char="§"/>
            </a:pPr>
            <a:r>
              <a:rPr lang="en-US" dirty="0"/>
              <a:t>Ideal for both beginners and experienced security testers.</a:t>
            </a:r>
          </a:p>
          <a:p>
            <a:pPr>
              <a:buFont typeface="Wingdings" panose="05000000000000000000" pitchFamily="2" charset="2"/>
              <a:buChar char="§"/>
            </a:pPr>
            <a:r>
              <a:rPr lang="en-US" dirty="0"/>
              <a:t> Cons:</a:t>
            </a:r>
          </a:p>
          <a:p>
            <a:pPr lvl="1">
              <a:buFont typeface="Wingdings" panose="05000000000000000000" pitchFamily="2" charset="2"/>
              <a:buChar char="§"/>
            </a:pPr>
            <a:r>
              <a:rPr lang="en-US" dirty="0"/>
              <a:t>Primarily focused on web applications.</a:t>
            </a:r>
          </a:p>
          <a:p>
            <a:pPr lvl="1">
              <a:buFont typeface="Wingdings" panose="05000000000000000000" pitchFamily="2" charset="2"/>
              <a:buChar char="§"/>
            </a:pPr>
            <a:r>
              <a:rPr lang="en-US" dirty="0"/>
              <a:t>May require configuration to avoid false positives.</a:t>
            </a:r>
          </a:p>
        </p:txBody>
      </p:sp>
      <p:sp>
        <p:nvSpPr>
          <p:cNvPr id="4" name="Date Placeholder 3">
            <a:extLst>
              <a:ext uri="{FF2B5EF4-FFF2-40B4-BE49-F238E27FC236}">
                <a16:creationId xmlns:a16="http://schemas.microsoft.com/office/drawing/2014/main" id="{1DB8FCAA-65A8-DF10-DA72-6BE14431C745}"/>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21BA9CD8-5BA3-0DF5-6AD2-F595D1871AE0}"/>
              </a:ext>
            </a:extLst>
          </p:cNvPr>
          <p:cNvSpPr>
            <a:spLocks noGrp="1"/>
          </p:cNvSpPr>
          <p:nvPr>
            <p:ph type="sldNum" sz="quarter" idx="12"/>
          </p:nvPr>
        </p:nvSpPr>
        <p:spPr/>
        <p:txBody>
          <a:bodyPr/>
          <a:lstStyle/>
          <a:p>
            <a:fld id="{BCF519F1-BB29-4CAB-8873-B06BE76F4AC5}" type="slidenum">
              <a:rPr lang="en-US" smtClean="0"/>
              <a:t>12</a:t>
            </a:fld>
            <a:endParaRPr lang="en-US"/>
          </a:p>
        </p:txBody>
      </p:sp>
    </p:spTree>
    <p:extLst>
      <p:ext uri="{BB962C8B-B14F-4D97-AF65-F5344CB8AC3E}">
        <p14:creationId xmlns:p14="http://schemas.microsoft.com/office/powerpoint/2010/main" val="217019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77E-2387-CEE1-8529-B6CDF44A2F95}"/>
              </a:ext>
            </a:extLst>
          </p:cNvPr>
          <p:cNvSpPr>
            <a:spLocks noGrp="1"/>
          </p:cNvSpPr>
          <p:nvPr>
            <p:ph type="title"/>
          </p:nvPr>
        </p:nvSpPr>
        <p:spPr/>
        <p:txBody>
          <a:bodyPr/>
          <a:lstStyle/>
          <a:p>
            <a:r>
              <a:rPr lang="en-US" dirty="0"/>
              <a:t>American Fuzzy Lop (AFL)</a:t>
            </a:r>
          </a:p>
        </p:txBody>
      </p:sp>
      <p:sp>
        <p:nvSpPr>
          <p:cNvPr id="3" name="Content Placeholder 2">
            <a:extLst>
              <a:ext uri="{FF2B5EF4-FFF2-40B4-BE49-F238E27FC236}">
                <a16:creationId xmlns:a16="http://schemas.microsoft.com/office/drawing/2014/main" id="{3F6D3B67-6470-2182-7121-1566AD3BC52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dirty="0"/>
              <a:t> A security-oriented </a:t>
            </a:r>
            <a:r>
              <a:rPr lang="en-US" dirty="0" err="1"/>
              <a:t>fuzzer</a:t>
            </a:r>
            <a:r>
              <a:rPr lang="en-US" dirty="0"/>
              <a:t> that uses genetic algorithms to efficiently increase code coverage.</a:t>
            </a:r>
          </a:p>
          <a:p>
            <a:pPr>
              <a:buFont typeface="Wingdings" panose="05000000000000000000" pitchFamily="2" charset="2"/>
              <a:buChar char="§"/>
            </a:pPr>
            <a:r>
              <a:rPr lang="en-US" dirty="0"/>
              <a:t> Key Features:</a:t>
            </a:r>
          </a:p>
          <a:p>
            <a:pPr lvl="1">
              <a:buFont typeface="Wingdings" panose="05000000000000000000" pitchFamily="2" charset="2"/>
              <a:buChar char="§"/>
            </a:pPr>
            <a:r>
              <a:rPr lang="en-US" dirty="0"/>
              <a:t>Automatically discovers test cases that trigger new internal states in the targeted binary.</a:t>
            </a:r>
          </a:p>
          <a:p>
            <a:pPr lvl="1">
              <a:buFont typeface="Wingdings" panose="05000000000000000000" pitchFamily="2" charset="2"/>
              <a:buChar char="§"/>
            </a:pPr>
            <a:r>
              <a:rPr lang="en-US" dirty="0"/>
              <a:t>Helps find crashes, hangs, and potential security vulnerabilities.</a:t>
            </a:r>
          </a:p>
          <a:p>
            <a:pPr>
              <a:buFont typeface="Wingdings" panose="05000000000000000000" pitchFamily="2" charset="2"/>
              <a:buChar char="§"/>
            </a:pPr>
            <a:r>
              <a:rPr lang="en-US" dirty="0"/>
              <a:t> Supported Languages: Works with any language that compiles to native code.</a:t>
            </a:r>
          </a:p>
          <a:p>
            <a:pPr>
              <a:buFont typeface="Wingdings" panose="05000000000000000000" pitchFamily="2" charset="2"/>
              <a:buChar char="§"/>
            </a:pPr>
            <a:r>
              <a:rPr lang="en-US" dirty="0"/>
              <a:t> How It Works:</a:t>
            </a:r>
          </a:p>
          <a:p>
            <a:pPr lvl="1">
              <a:buFont typeface="Wingdings" panose="05000000000000000000" pitchFamily="2" charset="2"/>
              <a:buChar char="§"/>
            </a:pPr>
            <a:r>
              <a:rPr lang="en-US" dirty="0"/>
              <a:t>Instruments the program to monitor execution paths.</a:t>
            </a:r>
          </a:p>
          <a:p>
            <a:pPr lvl="1">
              <a:buFont typeface="Wingdings" panose="05000000000000000000" pitchFamily="2" charset="2"/>
              <a:buChar char="§"/>
            </a:pPr>
            <a:r>
              <a:rPr lang="en-US" dirty="0"/>
              <a:t>Mutates input data to explore new code paths.</a:t>
            </a:r>
          </a:p>
          <a:p>
            <a:pPr>
              <a:buFont typeface="Wingdings" panose="05000000000000000000" pitchFamily="2" charset="2"/>
              <a:buChar char="§"/>
            </a:pPr>
            <a:r>
              <a:rPr lang="en-US" dirty="0"/>
              <a:t> Pros:</a:t>
            </a:r>
          </a:p>
          <a:p>
            <a:pPr lvl="1">
              <a:buFont typeface="Wingdings" panose="05000000000000000000" pitchFamily="2" charset="2"/>
              <a:buChar char="§"/>
            </a:pPr>
            <a:r>
              <a:rPr lang="en-US" dirty="0"/>
              <a:t>Effective at uncovering hidden bugs.</a:t>
            </a:r>
          </a:p>
          <a:p>
            <a:pPr lvl="1">
              <a:buFont typeface="Wingdings" panose="05000000000000000000" pitchFamily="2" charset="2"/>
              <a:buChar char="§"/>
            </a:pPr>
            <a:r>
              <a:rPr lang="en-US" dirty="0"/>
              <a:t>Low overhead compared to other </a:t>
            </a:r>
            <a:r>
              <a:rPr lang="en-US" dirty="0" err="1"/>
              <a:t>fuzzers</a:t>
            </a:r>
            <a:r>
              <a:rPr lang="en-US" dirty="0"/>
              <a:t>.</a:t>
            </a:r>
          </a:p>
          <a:p>
            <a:pPr>
              <a:buFont typeface="Wingdings" panose="05000000000000000000" pitchFamily="2" charset="2"/>
              <a:buChar char="§"/>
            </a:pPr>
            <a:r>
              <a:rPr lang="en-US" dirty="0"/>
              <a:t> Cons:</a:t>
            </a:r>
          </a:p>
          <a:p>
            <a:pPr lvl="1">
              <a:buFont typeface="Wingdings" panose="05000000000000000000" pitchFamily="2" charset="2"/>
              <a:buChar char="§"/>
            </a:pPr>
            <a:r>
              <a:rPr lang="en-US" dirty="0"/>
              <a:t>Requires source code or binary instrumentation.</a:t>
            </a:r>
          </a:p>
          <a:p>
            <a:pPr lvl="1">
              <a:buFont typeface="Wingdings" panose="05000000000000000000" pitchFamily="2" charset="2"/>
              <a:buChar char="§"/>
            </a:pPr>
            <a:r>
              <a:rPr lang="en-US" dirty="0"/>
              <a:t>May require significant time to run for complex programs.</a:t>
            </a:r>
          </a:p>
          <a:p>
            <a:pPr marL="201168" lvl="1" indent="0">
              <a:buNone/>
            </a:pPr>
            <a:endParaRPr lang="en-US" dirty="0"/>
          </a:p>
        </p:txBody>
      </p:sp>
      <p:sp>
        <p:nvSpPr>
          <p:cNvPr id="4" name="Date Placeholder 3">
            <a:extLst>
              <a:ext uri="{FF2B5EF4-FFF2-40B4-BE49-F238E27FC236}">
                <a16:creationId xmlns:a16="http://schemas.microsoft.com/office/drawing/2014/main" id="{F6B10042-A452-3545-0317-8C9588741505}"/>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BB480DF3-285F-B841-0169-6B47603E3C06}"/>
              </a:ext>
            </a:extLst>
          </p:cNvPr>
          <p:cNvSpPr>
            <a:spLocks noGrp="1"/>
          </p:cNvSpPr>
          <p:nvPr>
            <p:ph type="sldNum" sz="quarter" idx="12"/>
          </p:nvPr>
        </p:nvSpPr>
        <p:spPr/>
        <p:txBody>
          <a:bodyPr/>
          <a:lstStyle/>
          <a:p>
            <a:fld id="{BCF519F1-BB29-4CAB-8873-B06BE76F4AC5}" type="slidenum">
              <a:rPr lang="en-US" smtClean="0"/>
              <a:t>13</a:t>
            </a:fld>
            <a:endParaRPr lang="en-US"/>
          </a:p>
        </p:txBody>
      </p:sp>
    </p:spTree>
    <p:extLst>
      <p:ext uri="{BB962C8B-B14F-4D97-AF65-F5344CB8AC3E}">
        <p14:creationId xmlns:p14="http://schemas.microsoft.com/office/powerpoint/2010/main" val="39287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DBDB-72DB-A1AA-6825-3D56FF2848E0}"/>
              </a:ext>
            </a:extLst>
          </p:cNvPr>
          <p:cNvSpPr>
            <a:spLocks noGrp="1"/>
          </p:cNvSpPr>
          <p:nvPr>
            <p:ph type="title"/>
          </p:nvPr>
        </p:nvSpPr>
        <p:spPr/>
        <p:txBody>
          <a:bodyPr/>
          <a:lstStyle/>
          <a:p>
            <a:r>
              <a:rPr lang="en-US" dirty="0"/>
              <a:t>Advantages of Dynamic Analysis</a:t>
            </a:r>
          </a:p>
        </p:txBody>
      </p:sp>
      <p:sp>
        <p:nvSpPr>
          <p:cNvPr id="3" name="Content Placeholder 2">
            <a:extLst>
              <a:ext uri="{FF2B5EF4-FFF2-40B4-BE49-F238E27FC236}">
                <a16:creationId xmlns:a16="http://schemas.microsoft.com/office/drawing/2014/main" id="{709FA4A6-8F6E-F96F-7D4E-2562240C2C03}"/>
              </a:ext>
            </a:extLst>
          </p:cNvPr>
          <p:cNvSpPr>
            <a:spLocks noGrp="1"/>
          </p:cNvSpPr>
          <p:nvPr>
            <p:ph idx="1"/>
          </p:nvPr>
        </p:nvSpPr>
        <p:spPr>
          <a:xfrm>
            <a:off x="1097280" y="1836680"/>
            <a:ext cx="10058400" cy="4023360"/>
          </a:xfrm>
        </p:spPr>
        <p:txBody>
          <a:bodyPr/>
          <a:lstStyle/>
          <a:p>
            <a:pPr>
              <a:buFont typeface="Wingdings" panose="05000000000000000000" pitchFamily="2" charset="2"/>
              <a:buChar char="§"/>
            </a:pPr>
            <a:r>
              <a:rPr lang="en-US" dirty="0"/>
              <a:t> Detecting Issues Not Found by Static Analysis</a:t>
            </a:r>
          </a:p>
          <a:p>
            <a:pPr lvl="1">
              <a:buFont typeface="Wingdings" panose="05000000000000000000" pitchFamily="2" charset="2"/>
              <a:buChar char="§"/>
            </a:pPr>
            <a:r>
              <a:rPr lang="en-US" dirty="0"/>
              <a:t>Runtime-Specific Bugs: </a:t>
            </a:r>
          </a:p>
          <a:p>
            <a:pPr lvl="2">
              <a:buFont typeface="Wingdings" panose="05000000000000000000" pitchFamily="2" charset="2"/>
              <a:buChar char="§"/>
            </a:pPr>
            <a:r>
              <a:rPr lang="en-US" dirty="0"/>
              <a:t>Memory Leaks and Corruptions: Static analysis might miss memory issues that only occur with certain execution paths or inputs.</a:t>
            </a:r>
          </a:p>
          <a:p>
            <a:pPr lvl="2">
              <a:buFont typeface="Wingdings" panose="05000000000000000000" pitchFamily="2" charset="2"/>
              <a:buChar char="§"/>
            </a:pPr>
            <a:r>
              <a:rPr lang="en-US" dirty="0"/>
              <a:t>Concurrency Problems: Detects race conditions and deadlocks that depend on thread scheduling and timing.</a:t>
            </a:r>
          </a:p>
          <a:p>
            <a:pPr lvl="1">
              <a:buFont typeface="Wingdings" panose="05000000000000000000" pitchFamily="2" charset="2"/>
              <a:buChar char="§"/>
            </a:pPr>
            <a:r>
              <a:rPr lang="en-US" dirty="0"/>
              <a:t>Real-World Inputs and Environments:</a:t>
            </a:r>
          </a:p>
          <a:p>
            <a:pPr lvl="2">
              <a:buFont typeface="Wingdings" panose="05000000000000000000" pitchFamily="2" charset="2"/>
              <a:buChar char="§"/>
            </a:pPr>
            <a:r>
              <a:rPr lang="en-US" dirty="0"/>
              <a:t>Input Validation: Tests how the program handles unexpected or malformed inputs.</a:t>
            </a:r>
          </a:p>
          <a:p>
            <a:pPr lvl="2">
              <a:buFont typeface="Wingdings" panose="05000000000000000000" pitchFamily="2" charset="2"/>
              <a:buChar char="§"/>
            </a:pPr>
            <a:r>
              <a:rPr lang="en-US" dirty="0"/>
              <a:t>Dynamic analysis can reveal how your application behaves when users 'think outside the box'—or just enter nonsense data.</a:t>
            </a:r>
          </a:p>
          <a:p>
            <a:pPr lvl="2">
              <a:buFont typeface="Wingdings" panose="05000000000000000000" pitchFamily="2" charset="2"/>
              <a:buChar char="§"/>
            </a:pPr>
            <a:r>
              <a:rPr lang="en-US" dirty="0"/>
              <a:t>Environmental Factors: Accounts for differences in hardware, OS, and resource availability.</a:t>
            </a:r>
          </a:p>
          <a:p>
            <a:pPr lvl="2">
              <a:buFont typeface="Wingdings" panose="05000000000000000000" pitchFamily="2" charset="2"/>
              <a:buChar char="§"/>
            </a:pPr>
            <a:r>
              <a:rPr lang="en-US" dirty="0"/>
              <a:t>It's one thing to run on your development machine; it's another to run on a client's aging server.</a:t>
            </a:r>
          </a:p>
          <a:p>
            <a:pPr marL="0" indent="0">
              <a:buNone/>
            </a:pPr>
            <a:endParaRPr lang="en-US" dirty="0"/>
          </a:p>
        </p:txBody>
      </p:sp>
      <p:sp>
        <p:nvSpPr>
          <p:cNvPr id="4" name="Date Placeholder 3">
            <a:extLst>
              <a:ext uri="{FF2B5EF4-FFF2-40B4-BE49-F238E27FC236}">
                <a16:creationId xmlns:a16="http://schemas.microsoft.com/office/drawing/2014/main" id="{99BAACE6-C8A0-4991-AC2E-1299CC3D4BEC}"/>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E71076D4-D79D-876A-D80B-223DB34D6323}"/>
              </a:ext>
            </a:extLst>
          </p:cNvPr>
          <p:cNvSpPr>
            <a:spLocks noGrp="1"/>
          </p:cNvSpPr>
          <p:nvPr>
            <p:ph type="sldNum" sz="quarter" idx="12"/>
          </p:nvPr>
        </p:nvSpPr>
        <p:spPr/>
        <p:txBody>
          <a:bodyPr/>
          <a:lstStyle/>
          <a:p>
            <a:fld id="{BCF519F1-BB29-4CAB-8873-B06BE76F4AC5}" type="slidenum">
              <a:rPr lang="en-US" smtClean="0"/>
              <a:t>14</a:t>
            </a:fld>
            <a:endParaRPr lang="en-US"/>
          </a:p>
        </p:txBody>
      </p:sp>
    </p:spTree>
    <p:extLst>
      <p:ext uri="{BB962C8B-B14F-4D97-AF65-F5344CB8AC3E}">
        <p14:creationId xmlns:p14="http://schemas.microsoft.com/office/powerpoint/2010/main" val="412741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3E1C-EAEF-EBA2-DA97-77B822E531FE}"/>
              </a:ext>
            </a:extLst>
          </p:cNvPr>
          <p:cNvSpPr>
            <a:spLocks noGrp="1"/>
          </p:cNvSpPr>
          <p:nvPr>
            <p:ph type="title"/>
          </p:nvPr>
        </p:nvSpPr>
        <p:spPr/>
        <p:txBody>
          <a:bodyPr/>
          <a:lstStyle/>
          <a:p>
            <a:r>
              <a:rPr lang="en-US" dirty="0"/>
              <a:t>Advantages of Dynamic Analysis</a:t>
            </a:r>
          </a:p>
        </p:txBody>
      </p:sp>
      <p:sp>
        <p:nvSpPr>
          <p:cNvPr id="3" name="Content Placeholder 2">
            <a:extLst>
              <a:ext uri="{FF2B5EF4-FFF2-40B4-BE49-F238E27FC236}">
                <a16:creationId xmlns:a16="http://schemas.microsoft.com/office/drawing/2014/main" id="{BB1F6ECE-1A85-B785-2E5D-1AB7F086C67E}"/>
              </a:ext>
            </a:extLst>
          </p:cNvPr>
          <p:cNvSpPr>
            <a:spLocks noGrp="1"/>
          </p:cNvSpPr>
          <p:nvPr>
            <p:ph idx="1"/>
          </p:nvPr>
        </p:nvSpPr>
        <p:spPr/>
        <p:txBody>
          <a:bodyPr/>
          <a:lstStyle/>
          <a:p>
            <a:pPr>
              <a:buFont typeface="Wingdings" panose="05000000000000000000" pitchFamily="2" charset="2"/>
              <a:buChar char="§"/>
            </a:pPr>
            <a:r>
              <a:rPr lang="en-US" dirty="0"/>
              <a:t> Performance Optimization</a:t>
            </a:r>
          </a:p>
          <a:p>
            <a:pPr lvl="1">
              <a:buFont typeface="Wingdings" panose="05000000000000000000" pitchFamily="2" charset="2"/>
              <a:buChar char="§"/>
            </a:pPr>
            <a:r>
              <a:rPr lang="en-US" dirty="0"/>
              <a:t>Identifying Bottlenecks:</a:t>
            </a:r>
          </a:p>
          <a:p>
            <a:pPr lvl="2">
              <a:buFont typeface="Wingdings" panose="05000000000000000000" pitchFamily="2" charset="2"/>
              <a:buChar char="§"/>
            </a:pPr>
            <a:r>
              <a:rPr lang="en-US" dirty="0"/>
              <a:t>Profiling Execution: Pinpoints functions or methods that consume excessive time or resources.</a:t>
            </a:r>
          </a:p>
          <a:p>
            <a:pPr lvl="2">
              <a:buFont typeface="Wingdings" panose="05000000000000000000" pitchFamily="2" charset="2"/>
              <a:buChar char="§"/>
            </a:pPr>
            <a:r>
              <a:rPr lang="en-US" dirty="0"/>
              <a:t>Resource Utilization: Monitors memory, CPU, and I/O usage during runtime.</a:t>
            </a:r>
          </a:p>
          <a:p>
            <a:pPr lvl="1">
              <a:buFont typeface="Wingdings" panose="05000000000000000000" pitchFamily="2" charset="2"/>
              <a:buChar char="§"/>
            </a:pPr>
            <a:r>
              <a:rPr lang="en-US" dirty="0"/>
              <a:t>Improving User Experience:</a:t>
            </a:r>
          </a:p>
          <a:p>
            <a:pPr lvl="2">
              <a:buFont typeface="Wingdings" panose="05000000000000000000" pitchFamily="2" charset="2"/>
              <a:buChar char="§"/>
            </a:pPr>
            <a:r>
              <a:rPr lang="en-US" dirty="0"/>
              <a:t>Responsiveness: Ensures the application remains responsive under various load conditions.</a:t>
            </a:r>
          </a:p>
          <a:p>
            <a:pPr>
              <a:buFont typeface="Wingdings" panose="05000000000000000000" pitchFamily="2" charset="2"/>
              <a:buChar char="§"/>
            </a:pPr>
            <a:r>
              <a:rPr lang="en-US" dirty="0"/>
              <a:t> Security Enhancements</a:t>
            </a:r>
          </a:p>
          <a:p>
            <a:pPr lvl="1">
              <a:buFont typeface="Wingdings" panose="05000000000000000000" pitchFamily="2" charset="2"/>
              <a:buChar char="§"/>
            </a:pPr>
            <a:r>
              <a:rPr lang="en-US" dirty="0"/>
              <a:t>Detecting Vulnerabilities During Execution:</a:t>
            </a:r>
          </a:p>
          <a:p>
            <a:pPr lvl="2">
              <a:buFont typeface="Wingdings" panose="05000000000000000000" pitchFamily="2" charset="2"/>
              <a:buChar char="§"/>
            </a:pPr>
            <a:r>
              <a:rPr lang="en-US" dirty="0"/>
              <a:t>Dynamic Application Security Testing (DAST): Simulates attacks to find vulnerabilities like SQL injection, XSS, and more.</a:t>
            </a:r>
          </a:p>
          <a:p>
            <a:pPr lvl="2">
              <a:buFont typeface="Wingdings" panose="05000000000000000000" pitchFamily="2" charset="2"/>
              <a:buChar char="§"/>
            </a:pPr>
            <a:r>
              <a:rPr lang="en-US" dirty="0"/>
              <a:t>Fuzz Testing: Inputs random data to uncover crashes and unexpected behavior.</a:t>
            </a:r>
          </a:p>
          <a:p>
            <a:pPr lvl="1">
              <a:buFont typeface="Wingdings" panose="05000000000000000000" pitchFamily="2" charset="2"/>
              <a:buChar char="§"/>
            </a:pPr>
            <a:r>
              <a:rPr lang="en-US" dirty="0"/>
              <a:t>Real-Time Threat Detection:</a:t>
            </a:r>
          </a:p>
          <a:p>
            <a:pPr lvl="2">
              <a:buFont typeface="Wingdings" panose="05000000000000000000" pitchFamily="2" charset="2"/>
              <a:buChar char="§"/>
            </a:pPr>
            <a:r>
              <a:rPr lang="en-US" dirty="0"/>
              <a:t>Monitors the application in real-time to detect and prevent attacks.</a:t>
            </a:r>
          </a:p>
          <a:p>
            <a:pPr lvl="2">
              <a:buFont typeface="Wingdings" panose="05000000000000000000" pitchFamily="2" charset="2"/>
              <a:buChar char="§"/>
            </a:pPr>
            <a:r>
              <a:rPr lang="en-US" i="0" dirty="0" err="1">
                <a:solidFill>
                  <a:srgbClr val="323E48"/>
                </a:solidFill>
                <a:effectLst/>
                <a:latin typeface="Inter"/>
              </a:rPr>
              <a:t>OpenRASP</a:t>
            </a:r>
            <a:r>
              <a:rPr lang="en-US" i="0" dirty="0">
                <a:solidFill>
                  <a:srgbClr val="323E48"/>
                </a:solidFill>
                <a:effectLst/>
                <a:latin typeface="Inter"/>
              </a:rPr>
              <a:t>, Veracode runtime protection</a:t>
            </a:r>
          </a:p>
          <a:p>
            <a:pPr lvl="2">
              <a:buFont typeface="Wingdings" panose="05000000000000000000" pitchFamily="2" charset="2"/>
              <a:buChar char="§"/>
            </a:pPr>
            <a:endParaRPr lang="en-US" b="1" i="0" dirty="0">
              <a:solidFill>
                <a:srgbClr val="323E48"/>
              </a:solidFill>
              <a:effectLst/>
              <a:latin typeface="Inter"/>
            </a:endParaRPr>
          </a:p>
        </p:txBody>
      </p:sp>
      <p:sp>
        <p:nvSpPr>
          <p:cNvPr id="4" name="Date Placeholder 3">
            <a:extLst>
              <a:ext uri="{FF2B5EF4-FFF2-40B4-BE49-F238E27FC236}">
                <a16:creationId xmlns:a16="http://schemas.microsoft.com/office/drawing/2014/main" id="{BB7D1EBF-EC6C-7A08-9590-017E9D6C23E3}"/>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09E97D43-188F-16BB-4419-547ABF52A2A0}"/>
              </a:ext>
            </a:extLst>
          </p:cNvPr>
          <p:cNvSpPr>
            <a:spLocks noGrp="1"/>
          </p:cNvSpPr>
          <p:nvPr>
            <p:ph type="sldNum" sz="quarter" idx="12"/>
          </p:nvPr>
        </p:nvSpPr>
        <p:spPr/>
        <p:txBody>
          <a:bodyPr/>
          <a:lstStyle/>
          <a:p>
            <a:fld id="{BCF519F1-BB29-4CAB-8873-B06BE76F4AC5}" type="slidenum">
              <a:rPr lang="en-US" smtClean="0"/>
              <a:t>15</a:t>
            </a:fld>
            <a:endParaRPr lang="en-US"/>
          </a:p>
        </p:txBody>
      </p:sp>
    </p:spTree>
    <p:extLst>
      <p:ext uri="{BB962C8B-B14F-4D97-AF65-F5344CB8AC3E}">
        <p14:creationId xmlns:p14="http://schemas.microsoft.com/office/powerpoint/2010/main" val="320685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D580-F79D-F850-E9BD-7E3ED6DCD97B}"/>
              </a:ext>
            </a:extLst>
          </p:cNvPr>
          <p:cNvSpPr>
            <a:spLocks noGrp="1"/>
          </p:cNvSpPr>
          <p:nvPr>
            <p:ph type="title"/>
          </p:nvPr>
        </p:nvSpPr>
        <p:spPr/>
        <p:txBody>
          <a:bodyPr/>
          <a:lstStyle/>
          <a:p>
            <a:r>
              <a:rPr lang="en-US" dirty="0"/>
              <a:t>Advantages of Dynamic Analysis</a:t>
            </a:r>
          </a:p>
        </p:txBody>
      </p:sp>
      <p:sp>
        <p:nvSpPr>
          <p:cNvPr id="3" name="Content Placeholder 2">
            <a:extLst>
              <a:ext uri="{FF2B5EF4-FFF2-40B4-BE49-F238E27FC236}">
                <a16:creationId xmlns:a16="http://schemas.microsoft.com/office/drawing/2014/main" id="{1FF8AB8E-6C9C-7706-0DAD-F330801C84EF}"/>
              </a:ext>
            </a:extLst>
          </p:cNvPr>
          <p:cNvSpPr>
            <a:spLocks noGrp="1"/>
          </p:cNvSpPr>
          <p:nvPr>
            <p:ph idx="1"/>
          </p:nvPr>
        </p:nvSpPr>
        <p:spPr/>
        <p:txBody>
          <a:bodyPr/>
          <a:lstStyle/>
          <a:p>
            <a:pPr>
              <a:buFont typeface="Wingdings" panose="05000000000000000000" pitchFamily="2" charset="2"/>
              <a:buChar char="§"/>
            </a:pPr>
            <a:r>
              <a:rPr lang="en-US" dirty="0"/>
              <a:t> Validating Functional Behavior</a:t>
            </a:r>
          </a:p>
          <a:p>
            <a:pPr lvl="1">
              <a:buFont typeface="Wingdings" panose="05000000000000000000" pitchFamily="2" charset="2"/>
              <a:buChar char="§"/>
            </a:pPr>
            <a:r>
              <a:rPr lang="en-US" dirty="0"/>
              <a:t>Ensuring Correctness Under Real Conditions:</a:t>
            </a:r>
          </a:p>
          <a:p>
            <a:pPr lvl="2">
              <a:buFont typeface="Wingdings" panose="05000000000000000000" pitchFamily="2" charset="2"/>
              <a:buChar char="§"/>
            </a:pPr>
            <a:r>
              <a:rPr lang="en-US" dirty="0"/>
              <a:t>Integration Testing: Tests how different parts of the application work together.</a:t>
            </a:r>
          </a:p>
          <a:p>
            <a:pPr lvl="2">
              <a:buFont typeface="Wingdings" panose="05000000000000000000" pitchFamily="2" charset="2"/>
              <a:buChar char="§"/>
            </a:pPr>
            <a:r>
              <a:rPr lang="en-US" dirty="0"/>
              <a:t>User Acceptance Testing: Verifies the application meets user requirements in a live environment.</a:t>
            </a:r>
          </a:p>
        </p:txBody>
      </p:sp>
      <p:sp>
        <p:nvSpPr>
          <p:cNvPr id="4" name="Date Placeholder 3">
            <a:extLst>
              <a:ext uri="{FF2B5EF4-FFF2-40B4-BE49-F238E27FC236}">
                <a16:creationId xmlns:a16="http://schemas.microsoft.com/office/drawing/2014/main" id="{F3431C5D-B0DB-6126-DDE1-F8894AEBBF47}"/>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0386167A-F225-EABF-13EF-9E80DB4B6F81}"/>
              </a:ext>
            </a:extLst>
          </p:cNvPr>
          <p:cNvSpPr>
            <a:spLocks noGrp="1"/>
          </p:cNvSpPr>
          <p:nvPr>
            <p:ph type="sldNum" sz="quarter" idx="12"/>
          </p:nvPr>
        </p:nvSpPr>
        <p:spPr/>
        <p:txBody>
          <a:bodyPr/>
          <a:lstStyle/>
          <a:p>
            <a:fld id="{BCF519F1-BB29-4CAB-8873-B06BE76F4AC5}" type="slidenum">
              <a:rPr lang="en-US" smtClean="0"/>
              <a:t>16</a:t>
            </a:fld>
            <a:endParaRPr lang="en-US"/>
          </a:p>
        </p:txBody>
      </p:sp>
    </p:spTree>
    <p:extLst>
      <p:ext uri="{BB962C8B-B14F-4D97-AF65-F5344CB8AC3E}">
        <p14:creationId xmlns:p14="http://schemas.microsoft.com/office/powerpoint/2010/main" val="388233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2861-259E-0B1F-2616-AE74650D710F}"/>
              </a:ext>
            </a:extLst>
          </p:cNvPr>
          <p:cNvSpPr>
            <a:spLocks noGrp="1"/>
          </p:cNvSpPr>
          <p:nvPr>
            <p:ph type="title"/>
          </p:nvPr>
        </p:nvSpPr>
        <p:spPr/>
        <p:txBody>
          <a:bodyPr/>
          <a:lstStyle/>
          <a:p>
            <a:r>
              <a:rPr lang="en-US" dirty="0"/>
              <a:t>Disadvantages of Dynamic Analysis</a:t>
            </a:r>
          </a:p>
        </p:txBody>
      </p:sp>
      <p:sp>
        <p:nvSpPr>
          <p:cNvPr id="3" name="Content Placeholder 2">
            <a:extLst>
              <a:ext uri="{FF2B5EF4-FFF2-40B4-BE49-F238E27FC236}">
                <a16:creationId xmlns:a16="http://schemas.microsoft.com/office/drawing/2014/main" id="{6F928538-977B-84A8-4F15-4CA43F76BE00}"/>
              </a:ext>
            </a:extLst>
          </p:cNvPr>
          <p:cNvSpPr>
            <a:spLocks noGrp="1"/>
          </p:cNvSpPr>
          <p:nvPr>
            <p:ph idx="1"/>
          </p:nvPr>
        </p:nvSpPr>
        <p:spPr/>
        <p:txBody>
          <a:bodyPr/>
          <a:lstStyle/>
          <a:p>
            <a:pPr>
              <a:buFont typeface="Wingdings" panose="05000000000000000000" pitchFamily="2" charset="2"/>
              <a:buChar char="§"/>
            </a:pPr>
            <a:r>
              <a:rPr lang="en-US" dirty="0"/>
              <a:t> Performance Overhead</a:t>
            </a:r>
          </a:p>
          <a:p>
            <a:pPr lvl="1">
              <a:buFont typeface="Wingdings" panose="05000000000000000000" pitchFamily="2" charset="2"/>
              <a:buChar char="§"/>
            </a:pPr>
            <a:r>
              <a:rPr lang="en-US" dirty="0"/>
              <a:t>Slower Execution:</a:t>
            </a:r>
          </a:p>
          <a:p>
            <a:pPr lvl="2">
              <a:buFont typeface="Wingdings" panose="05000000000000000000" pitchFamily="2" charset="2"/>
              <a:buChar char="§"/>
            </a:pPr>
            <a:r>
              <a:rPr lang="en-US" dirty="0"/>
              <a:t>Instrumented Code: Dynamic analysis tools often insert additional code or monitoring processes, which can slow down execution.</a:t>
            </a:r>
          </a:p>
          <a:p>
            <a:pPr lvl="2">
              <a:buFont typeface="Wingdings" panose="05000000000000000000" pitchFamily="2" charset="2"/>
              <a:buChar char="§"/>
            </a:pPr>
            <a:r>
              <a:rPr lang="en-US" dirty="0"/>
              <a:t>Impact on Development Cycle: Longer test times can slow down the development and testing processes.</a:t>
            </a:r>
          </a:p>
          <a:p>
            <a:pPr lvl="1">
              <a:buFont typeface="Wingdings" panose="05000000000000000000" pitchFamily="2" charset="2"/>
              <a:buChar char="§"/>
            </a:pPr>
            <a:r>
              <a:rPr lang="en-US" dirty="0"/>
              <a:t>Resource Consumption:</a:t>
            </a:r>
          </a:p>
          <a:p>
            <a:pPr lvl="2">
              <a:buFont typeface="Wingdings" panose="05000000000000000000" pitchFamily="2" charset="2"/>
              <a:buChar char="§"/>
            </a:pPr>
            <a:r>
              <a:rPr lang="en-US" dirty="0"/>
              <a:t>Increased Memory and CPU Usage: Tools may consume significant system resources, affecting other processes.</a:t>
            </a:r>
          </a:p>
          <a:p>
            <a:pPr>
              <a:buFont typeface="Wingdings" panose="05000000000000000000" pitchFamily="2" charset="2"/>
              <a:buChar char="§"/>
            </a:pPr>
            <a:r>
              <a:rPr lang="en-US" dirty="0"/>
              <a:t> Environment Dependencies</a:t>
            </a:r>
          </a:p>
          <a:p>
            <a:pPr lvl="1">
              <a:buFont typeface="Wingdings" panose="05000000000000000000" pitchFamily="2" charset="2"/>
              <a:buChar char="§"/>
            </a:pPr>
            <a:r>
              <a:rPr lang="en-US" dirty="0"/>
              <a:t>Reproducibility Issues:</a:t>
            </a:r>
          </a:p>
          <a:p>
            <a:pPr lvl="2">
              <a:buFont typeface="Wingdings" panose="05000000000000000000" pitchFamily="2" charset="2"/>
              <a:buChar char="§"/>
            </a:pPr>
            <a:r>
              <a:rPr lang="en-US" dirty="0"/>
              <a:t>Environment-Specific Bugs: Bugs might only appear under certain system configurations, making them hard to reproduce.</a:t>
            </a:r>
          </a:p>
          <a:p>
            <a:pPr lvl="2">
              <a:buFont typeface="Wingdings" panose="05000000000000000000" pitchFamily="2" charset="2"/>
              <a:buChar char="§"/>
            </a:pPr>
            <a:r>
              <a:rPr lang="en-US" dirty="0"/>
              <a:t>Works on my machine, but not on yours</a:t>
            </a:r>
          </a:p>
          <a:p>
            <a:pPr lvl="1">
              <a:buFont typeface="Wingdings" panose="05000000000000000000" pitchFamily="2" charset="2"/>
              <a:buChar char="§"/>
            </a:pPr>
            <a:r>
              <a:rPr lang="en-US" dirty="0"/>
              <a:t>Setup Complexity:</a:t>
            </a:r>
          </a:p>
          <a:p>
            <a:pPr lvl="2">
              <a:buFont typeface="Wingdings" panose="05000000000000000000" pitchFamily="2" charset="2"/>
              <a:buChar char="§"/>
            </a:pPr>
            <a:r>
              <a:rPr lang="en-US" dirty="0"/>
              <a:t>Tool Configuration: Some tools require complex setup or are platform-specific.</a:t>
            </a:r>
          </a:p>
          <a:p>
            <a:pPr lvl="1">
              <a:buFont typeface="Wingdings" panose="05000000000000000000" pitchFamily="2" charset="2"/>
              <a:buChar char="§"/>
            </a:pPr>
            <a:r>
              <a:rPr lang="en-US" dirty="0"/>
              <a:t>Compatibility Issues: Not all tools support every programming language or operating system.</a:t>
            </a:r>
          </a:p>
        </p:txBody>
      </p:sp>
      <p:sp>
        <p:nvSpPr>
          <p:cNvPr id="4" name="Date Placeholder 3">
            <a:extLst>
              <a:ext uri="{FF2B5EF4-FFF2-40B4-BE49-F238E27FC236}">
                <a16:creationId xmlns:a16="http://schemas.microsoft.com/office/drawing/2014/main" id="{A5BEE61C-5727-A4F4-0BBF-03CC793398EE}"/>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98E58A7A-8250-1888-4A00-50169D7823FC}"/>
              </a:ext>
            </a:extLst>
          </p:cNvPr>
          <p:cNvSpPr>
            <a:spLocks noGrp="1"/>
          </p:cNvSpPr>
          <p:nvPr>
            <p:ph type="sldNum" sz="quarter" idx="12"/>
          </p:nvPr>
        </p:nvSpPr>
        <p:spPr/>
        <p:txBody>
          <a:bodyPr/>
          <a:lstStyle/>
          <a:p>
            <a:fld id="{BCF519F1-BB29-4CAB-8873-B06BE76F4AC5}" type="slidenum">
              <a:rPr lang="en-US" smtClean="0"/>
              <a:t>17</a:t>
            </a:fld>
            <a:endParaRPr lang="en-US"/>
          </a:p>
        </p:txBody>
      </p:sp>
    </p:spTree>
    <p:extLst>
      <p:ext uri="{BB962C8B-B14F-4D97-AF65-F5344CB8AC3E}">
        <p14:creationId xmlns:p14="http://schemas.microsoft.com/office/powerpoint/2010/main" val="259137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9961-F6BC-D719-99AD-037ED7BE1920}"/>
              </a:ext>
            </a:extLst>
          </p:cNvPr>
          <p:cNvSpPr>
            <a:spLocks noGrp="1"/>
          </p:cNvSpPr>
          <p:nvPr>
            <p:ph type="title"/>
          </p:nvPr>
        </p:nvSpPr>
        <p:spPr/>
        <p:txBody>
          <a:bodyPr/>
          <a:lstStyle/>
          <a:p>
            <a:r>
              <a:rPr lang="en-US" dirty="0"/>
              <a:t>Disadvantages of Dynamic Analysis</a:t>
            </a:r>
          </a:p>
        </p:txBody>
      </p:sp>
      <p:sp>
        <p:nvSpPr>
          <p:cNvPr id="3" name="Content Placeholder 2">
            <a:extLst>
              <a:ext uri="{FF2B5EF4-FFF2-40B4-BE49-F238E27FC236}">
                <a16:creationId xmlns:a16="http://schemas.microsoft.com/office/drawing/2014/main" id="{B7EE61C6-8DD3-DEAC-5100-B1A9AB386CED}"/>
              </a:ext>
            </a:extLst>
          </p:cNvPr>
          <p:cNvSpPr>
            <a:spLocks noGrp="1"/>
          </p:cNvSpPr>
          <p:nvPr>
            <p:ph idx="1"/>
          </p:nvPr>
        </p:nvSpPr>
        <p:spPr/>
        <p:txBody>
          <a:bodyPr/>
          <a:lstStyle/>
          <a:p>
            <a:pPr>
              <a:buFont typeface="Wingdings" panose="05000000000000000000" pitchFamily="2" charset="2"/>
              <a:buChar char="§"/>
            </a:pPr>
            <a:r>
              <a:rPr lang="en-US" dirty="0"/>
              <a:t> False Positives and Negatives</a:t>
            </a:r>
          </a:p>
          <a:p>
            <a:pPr lvl="1">
              <a:buFont typeface="Wingdings" panose="05000000000000000000" pitchFamily="2" charset="2"/>
              <a:buChar char="§"/>
            </a:pPr>
            <a:r>
              <a:rPr lang="en-US" dirty="0"/>
              <a:t>False Positives:</a:t>
            </a:r>
          </a:p>
          <a:p>
            <a:pPr lvl="2">
              <a:buFont typeface="Wingdings" panose="05000000000000000000" pitchFamily="2" charset="2"/>
              <a:buChar char="§"/>
            </a:pPr>
            <a:r>
              <a:rPr lang="en-US" dirty="0"/>
              <a:t>Over-Reporting Issues: Tools might flag non-issues, leading to wasted time investigating.</a:t>
            </a:r>
          </a:p>
          <a:p>
            <a:pPr lvl="1">
              <a:buFont typeface="Wingdings" panose="05000000000000000000" pitchFamily="2" charset="2"/>
              <a:buChar char="§"/>
            </a:pPr>
            <a:r>
              <a:rPr lang="en-US" dirty="0"/>
              <a:t>False Negatives:</a:t>
            </a:r>
          </a:p>
          <a:p>
            <a:pPr lvl="2">
              <a:buFont typeface="Wingdings" panose="05000000000000000000" pitchFamily="2" charset="2"/>
              <a:buChar char="§"/>
            </a:pPr>
            <a:r>
              <a:rPr lang="en-US" dirty="0"/>
              <a:t>Missing Real Issues: Tools may fail to detect certain bugs, especially if the execution path isn't exercised.</a:t>
            </a:r>
          </a:p>
          <a:p>
            <a:pPr lvl="1">
              <a:buFont typeface="Wingdings" panose="05000000000000000000" pitchFamily="2" charset="2"/>
              <a:buChar char="§"/>
            </a:pPr>
            <a:r>
              <a:rPr lang="en-US" dirty="0"/>
              <a:t>Dependence on Test Coverage:</a:t>
            </a:r>
          </a:p>
          <a:p>
            <a:pPr lvl="2">
              <a:buFont typeface="Wingdings" panose="05000000000000000000" pitchFamily="2" charset="2"/>
              <a:buChar char="§"/>
            </a:pPr>
            <a:r>
              <a:rPr lang="en-US" dirty="0"/>
              <a:t>Incomplete Testing: Dynamic analysis only checks the code paths that are executed during testing.</a:t>
            </a:r>
          </a:p>
          <a:p>
            <a:pPr>
              <a:buFont typeface="Wingdings" panose="05000000000000000000" pitchFamily="2" charset="2"/>
              <a:buChar char="§"/>
            </a:pPr>
            <a:r>
              <a:rPr lang="en-US" dirty="0"/>
              <a:t> Time and Resource Investment</a:t>
            </a:r>
          </a:p>
          <a:p>
            <a:pPr lvl="1">
              <a:buFont typeface="Wingdings" panose="05000000000000000000" pitchFamily="2" charset="2"/>
              <a:buChar char="§"/>
            </a:pPr>
            <a:r>
              <a:rPr lang="en-US" dirty="0"/>
              <a:t>Learning Curve:</a:t>
            </a:r>
          </a:p>
          <a:p>
            <a:pPr lvl="2">
              <a:buFont typeface="Wingdings" panose="05000000000000000000" pitchFamily="2" charset="2"/>
              <a:buChar char="§"/>
            </a:pPr>
            <a:r>
              <a:rPr lang="en-US" dirty="0"/>
              <a:t>Complexity of Tools: Some dynamic analysis tools require significant time to learn and use effectively.</a:t>
            </a:r>
          </a:p>
          <a:p>
            <a:pPr lvl="1">
              <a:buFont typeface="Wingdings" panose="05000000000000000000" pitchFamily="2" charset="2"/>
              <a:buChar char="§"/>
            </a:pPr>
            <a:r>
              <a:rPr lang="en-US" dirty="0"/>
              <a:t>Maintenance Effort:</a:t>
            </a:r>
          </a:p>
          <a:p>
            <a:pPr lvl="2">
              <a:buFont typeface="Wingdings" panose="05000000000000000000" pitchFamily="2" charset="2"/>
              <a:buChar char="§"/>
            </a:pPr>
            <a:r>
              <a:rPr lang="en-US" dirty="0"/>
              <a:t>Keeping Up with Changes: As the codebase evolves, tests and configurations may need constant updates.</a:t>
            </a:r>
          </a:p>
          <a:p>
            <a:pPr marL="201168" lvl="1" indent="0">
              <a:buNone/>
            </a:pPr>
            <a:endParaRPr lang="en-US" dirty="0"/>
          </a:p>
        </p:txBody>
      </p:sp>
      <p:sp>
        <p:nvSpPr>
          <p:cNvPr id="4" name="Date Placeholder 3">
            <a:extLst>
              <a:ext uri="{FF2B5EF4-FFF2-40B4-BE49-F238E27FC236}">
                <a16:creationId xmlns:a16="http://schemas.microsoft.com/office/drawing/2014/main" id="{13C99D2C-F715-C310-60A8-C1FB757F714E}"/>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872FA02C-4113-CF8C-C1A2-1334CD0A2CB2}"/>
              </a:ext>
            </a:extLst>
          </p:cNvPr>
          <p:cNvSpPr>
            <a:spLocks noGrp="1"/>
          </p:cNvSpPr>
          <p:nvPr>
            <p:ph type="sldNum" sz="quarter" idx="12"/>
          </p:nvPr>
        </p:nvSpPr>
        <p:spPr/>
        <p:txBody>
          <a:bodyPr/>
          <a:lstStyle/>
          <a:p>
            <a:fld id="{BCF519F1-BB29-4CAB-8873-B06BE76F4AC5}" type="slidenum">
              <a:rPr lang="en-US" smtClean="0"/>
              <a:t>18</a:t>
            </a:fld>
            <a:endParaRPr lang="en-US"/>
          </a:p>
        </p:txBody>
      </p:sp>
    </p:spTree>
    <p:extLst>
      <p:ext uri="{BB962C8B-B14F-4D97-AF65-F5344CB8AC3E}">
        <p14:creationId xmlns:p14="http://schemas.microsoft.com/office/powerpoint/2010/main" val="330741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873BF-B178-3130-B25A-A37BD048EF6C}"/>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dirty="0">
                <a:solidFill>
                  <a:schemeClr val="tx1">
                    <a:lumMod val="85000"/>
                    <a:lumOff val="15000"/>
                  </a:schemeClr>
                </a:solidFill>
              </a:rPr>
              <a:t>DAST vs IAST</a:t>
            </a:r>
          </a:p>
        </p:txBody>
      </p:sp>
      <p:pic>
        <p:nvPicPr>
          <p:cNvPr id="7" name="Content Placeholder 6">
            <a:extLst>
              <a:ext uri="{FF2B5EF4-FFF2-40B4-BE49-F238E27FC236}">
                <a16:creationId xmlns:a16="http://schemas.microsoft.com/office/drawing/2014/main" id="{8571D86D-6874-6B59-12CC-DCBE88CB94B3}"/>
              </a:ext>
            </a:extLst>
          </p:cNvPr>
          <p:cNvPicPr>
            <a:picLocks noGrp="1" noChangeAspect="1"/>
          </p:cNvPicPr>
          <p:nvPr>
            <p:ph idx="1"/>
          </p:nvPr>
        </p:nvPicPr>
        <p:blipFill>
          <a:blip r:embed="rId2"/>
          <a:stretch>
            <a:fillRect/>
          </a:stretch>
        </p:blipFill>
        <p:spPr>
          <a:xfrm>
            <a:off x="786738" y="640081"/>
            <a:ext cx="6606739" cy="5054156"/>
          </a:xfrm>
          <a:prstGeom prst="rect">
            <a:avLst/>
          </a:prstGeom>
        </p:spPr>
      </p:pic>
      <p:cxnSp>
        <p:nvCxnSpPr>
          <p:cNvPr id="20" name="Straight Connector 1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BF52158E-E55F-55F7-6B57-3682697AC023}"/>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1D322E97-BA1E-439D-B5FB-A3ED8AC1FD7D}" type="datetime1">
              <a:rPr lang="en-US" smtClean="0"/>
              <a:pPr defTabSz="914400">
                <a:spcAft>
                  <a:spcPts val="600"/>
                </a:spcAft>
              </a:pPr>
              <a:t>11/20/2024</a:t>
            </a:fld>
            <a:endParaRPr lang="en-US"/>
          </a:p>
        </p:txBody>
      </p:sp>
      <p:sp>
        <p:nvSpPr>
          <p:cNvPr id="5" name="Slide Number Placeholder 4">
            <a:extLst>
              <a:ext uri="{FF2B5EF4-FFF2-40B4-BE49-F238E27FC236}">
                <a16:creationId xmlns:a16="http://schemas.microsoft.com/office/drawing/2014/main" id="{40E36F6F-3FE1-5973-AD98-422B895FB5C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CF519F1-BB29-4CAB-8873-B06BE76F4AC5}" type="slidenum">
              <a:rPr lang="en-US" smtClean="0"/>
              <a:pPr defTabSz="914400">
                <a:spcAft>
                  <a:spcPts val="600"/>
                </a:spcAft>
              </a:pPr>
              <a:t>19</a:t>
            </a:fld>
            <a:endParaRPr lang="en-US"/>
          </a:p>
        </p:txBody>
      </p:sp>
    </p:spTree>
    <p:extLst>
      <p:ext uri="{BB962C8B-B14F-4D97-AF65-F5344CB8AC3E}">
        <p14:creationId xmlns:p14="http://schemas.microsoft.com/office/powerpoint/2010/main" val="320744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EFFC-B0EB-5F8D-290F-29C6CC6E3E78}"/>
              </a:ext>
            </a:extLst>
          </p:cNvPr>
          <p:cNvSpPr>
            <a:spLocks noGrp="1"/>
          </p:cNvSpPr>
          <p:nvPr>
            <p:ph type="title"/>
          </p:nvPr>
        </p:nvSpPr>
        <p:spPr/>
        <p:txBody>
          <a:bodyPr/>
          <a:lstStyle/>
          <a:p>
            <a:r>
              <a:rPr lang="en-US" dirty="0"/>
              <a:t>Definition and Basic Concepts</a:t>
            </a:r>
          </a:p>
        </p:txBody>
      </p:sp>
      <p:sp>
        <p:nvSpPr>
          <p:cNvPr id="3" name="Content Placeholder 2">
            <a:extLst>
              <a:ext uri="{FF2B5EF4-FFF2-40B4-BE49-F238E27FC236}">
                <a16:creationId xmlns:a16="http://schemas.microsoft.com/office/drawing/2014/main" id="{D274308F-C73C-84EC-58E6-9F0907124EAF}"/>
              </a:ext>
            </a:extLst>
          </p:cNvPr>
          <p:cNvSpPr>
            <a:spLocks noGrp="1"/>
          </p:cNvSpPr>
          <p:nvPr>
            <p:ph idx="1"/>
          </p:nvPr>
        </p:nvSpPr>
        <p:spPr/>
        <p:txBody>
          <a:bodyPr/>
          <a:lstStyle/>
          <a:p>
            <a:pPr>
              <a:buFont typeface="Wingdings" panose="05000000000000000000" pitchFamily="2" charset="2"/>
              <a:buChar char="§"/>
            </a:pPr>
            <a:r>
              <a:rPr lang="en-US" dirty="0"/>
              <a:t> Dynamic analysis is the process of evaluating a program by executing it and observing its behavior in a real-time environment.</a:t>
            </a:r>
          </a:p>
          <a:p>
            <a:pPr>
              <a:buFont typeface="Wingdings" panose="05000000000000000000" pitchFamily="2" charset="2"/>
              <a:buChar char="§"/>
            </a:pPr>
            <a:r>
              <a:rPr lang="en-US" dirty="0"/>
              <a:t> Unlike static analysis, which examines code without running it, dynamic analysis lets us see how the code performs under actual operating conditions.</a:t>
            </a:r>
          </a:p>
          <a:p>
            <a:pPr>
              <a:buFont typeface="Wingdings" panose="05000000000000000000" pitchFamily="2" charset="2"/>
              <a:buChar char="§"/>
            </a:pPr>
            <a:r>
              <a:rPr lang="en-US" dirty="0"/>
              <a:t> Key Characteristics:</a:t>
            </a:r>
          </a:p>
          <a:p>
            <a:pPr lvl="1">
              <a:buFont typeface="Wingdings" panose="05000000000000000000" pitchFamily="2" charset="2"/>
              <a:buChar char="§"/>
            </a:pPr>
            <a:r>
              <a:rPr lang="en-US" dirty="0"/>
              <a:t>Execution-Time Monitoring: Analyzes how a program operates during runtime.</a:t>
            </a:r>
          </a:p>
          <a:p>
            <a:pPr lvl="1">
              <a:buFont typeface="Wingdings" panose="05000000000000000000" pitchFamily="2" charset="2"/>
              <a:buChar char="§"/>
            </a:pPr>
            <a:r>
              <a:rPr lang="en-US" dirty="0"/>
              <a:t>Runtime Data Collection: Gathers information like memory usage, CPU load, network activity, and more.</a:t>
            </a:r>
          </a:p>
          <a:p>
            <a:pPr lvl="1">
              <a:buFont typeface="Wingdings" panose="05000000000000000000" pitchFamily="2" charset="2"/>
              <a:buChar char="§"/>
            </a:pPr>
            <a:r>
              <a:rPr lang="en-US" dirty="0"/>
              <a:t>Interaction with Real Environments: Observes the program's behavior with real inputs and external systems.</a:t>
            </a:r>
          </a:p>
          <a:p>
            <a:pPr marL="0" indent="0">
              <a:buNone/>
            </a:pPr>
            <a:endParaRPr lang="en-US" dirty="0"/>
          </a:p>
        </p:txBody>
      </p:sp>
      <p:sp>
        <p:nvSpPr>
          <p:cNvPr id="4" name="Date Placeholder 3">
            <a:extLst>
              <a:ext uri="{FF2B5EF4-FFF2-40B4-BE49-F238E27FC236}">
                <a16:creationId xmlns:a16="http://schemas.microsoft.com/office/drawing/2014/main" id="{E0D333DF-E90C-6DDE-6AA5-601659AC1966}"/>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55886E89-D13D-B003-AE85-59C6507A0367}"/>
              </a:ext>
            </a:extLst>
          </p:cNvPr>
          <p:cNvSpPr>
            <a:spLocks noGrp="1"/>
          </p:cNvSpPr>
          <p:nvPr>
            <p:ph type="sldNum" sz="quarter" idx="12"/>
          </p:nvPr>
        </p:nvSpPr>
        <p:spPr/>
        <p:txBody>
          <a:bodyPr/>
          <a:lstStyle/>
          <a:p>
            <a:fld id="{BCF519F1-BB29-4CAB-8873-B06BE76F4AC5}" type="slidenum">
              <a:rPr lang="en-US" smtClean="0"/>
              <a:t>2</a:t>
            </a:fld>
            <a:endParaRPr lang="en-US"/>
          </a:p>
        </p:txBody>
      </p:sp>
    </p:spTree>
    <p:extLst>
      <p:ext uri="{BB962C8B-B14F-4D97-AF65-F5344CB8AC3E}">
        <p14:creationId xmlns:p14="http://schemas.microsoft.com/office/powerpoint/2010/main" val="205569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884C-B96B-5A8D-006F-3EAD2C871482}"/>
              </a:ext>
            </a:extLst>
          </p:cNvPr>
          <p:cNvSpPr>
            <a:spLocks noGrp="1"/>
          </p:cNvSpPr>
          <p:nvPr>
            <p:ph type="title"/>
          </p:nvPr>
        </p:nvSpPr>
        <p:spPr/>
        <p:txBody>
          <a:bodyPr/>
          <a:lstStyle/>
          <a:p>
            <a:r>
              <a:rPr lang="en-US" sz="4800" dirty="0">
                <a:solidFill>
                  <a:schemeClr val="tx1">
                    <a:lumMod val="85000"/>
                    <a:lumOff val="15000"/>
                  </a:schemeClr>
                </a:solidFill>
              </a:rPr>
              <a:t>DAST vs IAST</a:t>
            </a:r>
            <a:endParaRPr lang="en-US" dirty="0"/>
          </a:p>
        </p:txBody>
      </p:sp>
      <p:sp>
        <p:nvSpPr>
          <p:cNvPr id="3" name="Content Placeholder 2">
            <a:extLst>
              <a:ext uri="{FF2B5EF4-FFF2-40B4-BE49-F238E27FC236}">
                <a16:creationId xmlns:a16="http://schemas.microsoft.com/office/drawing/2014/main" id="{51A0C3CD-DAB2-BCF9-65F2-A81BF6A9A1F8}"/>
              </a:ext>
            </a:extLst>
          </p:cNvPr>
          <p:cNvSpPr>
            <a:spLocks noGrp="1"/>
          </p:cNvSpPr>
          <p:nvPr>
            <p:ph idx="1"/>
          </p:nvPr>
        </p:nvSpPr>
        <p:spPr/>
        <p:txBody>
          <a:bodyPr/>
          <a:lstStyle/>
          <a:p>
            <a:pPr>
              <a:buFont typeface="Wingdings" panose="05000000000000000000" pitchFamily="2" charset="2"/>
              <a:buChar char="§"/>
            </a:pPr>
            <a:r>
              <a:rPr lang="en-US" dirty="0"/>
              <a:t> Imagine you're a food critic at a restaurant. You taste the dish (the running application) and evaluate it based on what you experience. You might find that it lacks seasoning or has an unexpected flavor (vulnerabilities), but you don't know exactly why because you don't see the recipe (the source code).</a:t>
            </a:r>
          </a:p>
          <a:p>
            <a:pPr>
              <a:buFont typeface="Wingdings" panose="05000000000000000000" pitchFamily="2" charset="2"/>
              <a:buChar char="§"/>
            </a:pPr>
            <a:r>
              <a:rPr lang="en-US" dirty="0"/>
              <a:t> Now, imagine you're not only tasting the dish but also have the recipe in hand and can watch the chef prepare it. You can see if they added too much salt or skipped an ingredient. This gives you a deeper understanding of what's wrong and how to fix it.</a:t>
            </a:r>
          </a:p>
          <a:p>
            <a:pPr>
              <a:buFont typeface="Wingdings" panose="05000000000000000000" pitchFamily="2" charset="2"/>
              <a:buChar char="§"/>
            </a:pPr>
            <a:r>
              <a:rPr lang="en-US" dirty="0"/>
              <a:t> </a:t>
            </a:r>
            <a:r>
              <a:rPr lang="en-US" b="1" dirty="0"/>
              <a:t>DAST</a:t>
            </a:r>
            <a:r>
              <a:rPr lang="en-US" dirty="0"/>
              <a:t> provides valuable insights from an external perspective, simulating how an attacker might interact with your application.</a:t>
            </a:r>
          </a:p>
          <a:p>
            <a:pPr>
              <a:buFont typeface="Wingdings" panose="05000000000000000000" pitchFamily="2" charset="2"/>
              <a:buChar char="§"/>
            </a:pPr>
            <a:r>
              <a:rPr lang="en-US" dirty="0"/>
              <a:t> </a:t>
            </a:r>
            <a:r>
              <a:rPr lang="en-US" b="1" dirty="0"/>
              <a:t>IAST</a:t>
            </a:r>
            <a:r>
              <a:rPr lang="en-US" dirty="0"/>
              <a:t> offers a more in-depth analysis by combining runtime data with code insights, leading to more accurate and actionable results.</a:t>
            </a:r>
          </a:p>
        </p:txBody>
      </p:sp>
      <p:sp>
        <p:nvSpPr>
          <p:cNvPr id="4" name="Date Placeholder 3">
            <a:extLst>
              <a:ext uri="{FF2B5EF4-FFF2-40B4-BE49-F238E27FC236}">
                <a16:creationId xmlns:a16="http://schemas.microsoft.com/office/drawing/2014/main" id="{D531541E-948A-D6D1-DEAF-A4AC3E090010}"/>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6B59F944-3A31-45E1-4D96-25B8065D9E4A}"/>
              </a:ext>
            </a:extLst>
          </p:cNvPr>
          <p:cNvSpPr>
            <a:spLocks noGrp="1"/>
          </p:cNvSpPr>
          <p:nvPr>
            <p:ph type="sldNum" sz="quarter" idx="12"/>
          </p:nvPr>
        </p:nvSpPr>
        <p:spPr/>
        <p:txBody>
          <a:bodyPr/>
          <a:lstStyle/>
          <a:p>
            <a:fld id="{BCF519F1-BB29-4CAB-8873-B06BE76F4AC5}" type="slidenum">
              <a:rPr lang="en-US" smtClean="0"/>
              <a:t>20</a:t>
            </a:fld>
            <a:endParaRPr lang="en-US"/>
          </a:p>
        </p:txBody>
      </p:sp>
    </p:spTree>
    <p:extLst>
      <p:ext uri="{BB962C8B-B14F-4D97-AF65-F5344CB8AC3E}">
        <p14:creationId xmlns:p14="http://schemas.microsoft.com/office/powerpoint/2010/main" val="294900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AD24-8858-2EFB-C328-4224AD0F9066}"/>
              </a:ext>
            </a:extLst>
          </p:cNvPr>
          <p:cNvSpPr>
            <a:spLocks noGrp="1"/>
          </p:cNvSpPr>
          <p:nvPr>
            <p:ph type="title"/>
          </p:nvPr>
        </p:nvSpPr>
        <p:spPr/>
        <p:txBody>
          <a:bodyPr/>
          <a:lstStyle/>
          <a:p>
            <a:r>
              <a:rPr lang="en-US" sz="4800" dirty="0">
                <a:solidFill>
                  <a:schemeClr val="tx1">
                    <a:lumMod val="85000"/>
                    <a:lumOff val="15000"/>
                  </a:schemeClr>
                </a:solidFill>
              </a:rPr>
              <a:t>DAST vs IAST</a:t>
            </a:r>
            <a:endParaRPr lang="en-US" dirty="0"/>
          </a:p>
        </p:txBody>
      </p:sp>
      <p:sp>
        <p:nvSpPr>
          <p:cNvPr id="3" name="Content Placeholder 2">
            <a:extLst>
              <a:ext uri="{FF2B5EF4-FFF2-40B4-BE49-F238E27FC236}">
                <a16:creationId xmlns:a16="http://schemas.microsoft.com/office/drawing/2014/main" id="{599E5446-C9DE-B52B-4D7D-A49E8118531F}"/>
              </a:ext>
            </a:extLst>
          </p:cNvPr>
          <p:cNvSpPr>
            <a:spLocks noGrp="1"/>
          </p:cNvSpPr>
          <p:nvPr>
            <p:ph idx="1"/>
          </p:nvPr>
        </p:nvSpPr>
        <p:spPr/>
        <p:txBody>
          <a:bodyPr/>
          <a:lstStyle/>
          <a:p>
            <a:pPr>
              <a:buFont typeface="Wingdings" panose="05000000000000000000" pitchFamily="2" charset="2"/>
              <a:buChar char="§"/>
            </a:pPr>
            <a:r>
              <a:rPr lang="en-US" dirty="0"/>
              <a:t> When to Use DAST:</a:t>
            </a:r>
          </a:p>
          <a:p>
            <a:pPr lvl="1">
              <a:buFont typeface="Wingdings" panose="05000000000000000000" pitchFamily="2" charset="2"/>
              <a:buChar char="§"/>
            </a:pPr>
            <a:r>
              <a:rPr lang="en-US" dirty="0"/>
              <a:t>No Access to Source Code: Testing third-party applications or when the source code is unavailable.</a:t>
            </a:r>
          </a:p>
          <a:p>
            <a:pPr lvl="1">
              <a:buFont typeface="Wingdings" panose="05000000000000000000" pitchFamily="2" charset="2"/>
              <a:buChar char="§"/>
            </a:pPr>
            <a:r>
              <a:rPr lang="en-US" dirty="0"/>
              <a:t>Compliance Requirements: Meeting industry standards that require external security testing.</a:t>
            </a:r>
          </a:p>
          <a:p>
            <a:pPr lvl="1">
              <a:buFont typeface="Wingdings" panose="05000000000000000000" pitchFamily="2" charset="2"/>
              <a:buChar char="§"/>
            </a:pPr>
            <a:r>
              <a:rPr lang="en-US" dirty="0"/>
              <a:t>Post-Deployment Testing: Assessing applications in staging or production environments.</a:t>
            </a:r>
          </a:p>
          <a:p>
            <a:pPr>
              <a:buFont typeface="Wingdings" panose="05000000000000000000" pitchFamily="2" charset="2"/>
              <a:buChar char="§"/>
            </a:pPr>
            <a:r>
              <a:rPr lang="en-US" dirty="0"/>
              <a:t> When to Use IAST:</a:t>
            </a:r>
          </a:p>
          <a:p>
            <a:pPr lvl="1">
              <a:buFont typeface="Wingdings" panose="05000000000000000000" pitchFamily="2" charset="2"/>
              <a:buChar char="§"/>
            </a:pPr>
            <a:r>
              <a:rPr lang="en-US" dirty="0"/>
              <a:t>During Development and QA: Integrating security testing into the development lifecycle.</a:t>
            </a:r>
          </a:p>
          <a:p>
            <a:pPr lvl="1">
              <a:buFont typeface="Wingdings" panose="05000000000000000000" pitchFamily="2" charset="2"/>
              <a:buChar char="§"/>
            </a:pPr>
            <a:r>
              <a:rPr lang="en-US" dirty="0"/>
              <a:t>Desire for Immediate Feedback: Providing developers with real-time insights into vulnerabilities as they code.</a:t>
            </a:r>
          </a:p>
          <a:p>
            <a:pPr lvl="1">
              <a:buFont typeface="Wingdings" panose="05000000000000000000" pitchFamily="2" charset="2"/>
              <a:buChar char="§"/>
            </a:pPr>
            <a:r>
              <a:rPr lang="en-US" dirty="0"/>
              <a:t>Complex Applications: Applications with complex data flows that require deeper analysis.</a:t>
            </a:r>
          </a:p>
        </p:txBody>
      </p:sp>
      <p:sp>
        <p:nvSpPr>
          <p:cNvPr id="4" name="Date Placeholder 3">
            <a:extLst>
              <a:ext uri="{FF2B5EF4-FFF2-40B4-BE49-F238E27FC236}">
                <a16:creationId xmlns:a16="http://schemas.microsoft.com/office/drawing/2014/main" id="{2A80EF52-F95B-9B47-7DB0-DCCD675FC6C0}"/>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9D3A5A53-404B-2771-EA1D-7F2848D2E37D}"/>
              </a:ext>
            </a:extLst>
          </p:cNvPr>
          <p:cNvSpPr>
            <a:spLocks noGrp="1"/>
          </p:cNvSpPr>
          <p:nvPr>
            <p:ph type="sldNum" sz="quarter" idx="12"/>
          </p:nvPr>
        </p:nvSpPr>
        <p:spPr/>
        <p:txBody>
          <a:bodyPr/>
          <a:lstStyle/>
          <a:p>
            <a:fld id="{BCF519F1-BB29-4CAB-8873-B06BE76F4AC5}" type="slidenum">
              <a:rPr lang="en-US" smtClean="0"/>
              <a:t>21</a:t>
            </a:fld>
            <a:endParaRPr lang="en-US"/>
          </a:p>
        </p:txBody>
      </p:sp>
    </p:spTree>
    <p:extLst>
      <p:ext uri="{BB962C8B-B14F-4D97-AF65-F5344CB8AC3E}">
        <p14:creationId xmlns:p14="http://schemas.microsoft.com/office/powerpoint/2010/main" val="202930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AC9E-F5BD-4C04-BF17-C7E3CD9BB198}"/>
              </a:ext>
            </a:extLst>
          </p:cNvPr>
          <p:cNvSpPr>
            <a:spLocks noGrp="1"/>
          </p:cNvSpPr>
          <p:nvPr>
            <p:ph type="title"/>
          </p:nvPr>
        </p:nvSpPr>
        <p:spPr/>
        <p:txBody>
          <a:bodyPr>
            <a:normAutofit/>
          </a:bodyPr>
          <a:lstStyle/>
          <a:p>
            <a:r>
              <a:rPr lang="en-US" sz="5400" dirty="0"/>
              <a:t>Identify the Runtime Issue from a Given Log Snippet!</a:t>
            </a:r>
          </a:p>
        </p:txBody>
      </p:sp>
      <p:sp>
        <p:nvSpPr>
          <p:cNvPr id="3" name="Text Placeholder 2">
            <a:extLst>
              <a:ext uri="{FF2B5EF4-FFF2-40B4-BE49-F238E27FC236}">
                <a16:creationId xmlns:a16="http://schemas.microsoft.com/office/drawing/2014/main" id="{A2CE0B7E-112B-D87F-30FF-6C3928305CC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9C76D09-B058-F385-4E51-69115716FD81}"/>
              </a:ext>
            </a:extLst>
          </p:cNvPr>
          <p:cNvSpPr>
            <a:spLocks noGrp="1"/>
          </p:cNvSpPr>
          <p:nvPr>
            <p:ph type="dt" sz="half" idx="10"/>
          </p:nvPr>
        </p:nvSpPr>
        <p:spPr/>
        <p:txBody>
          <a:bodyPr/>
          <a:lstStyle/>
          <a:p>
            <a:fld id="{3A972831-5A60-47CE-8F78-26612D723470}" type="datetime1">
              <a:rPr lang="en-US" smtClean="0"/>
              <a:t>11/20/2024</a:t>
            </a:fld>
            <a:endParaRPr lang="en-US"/>
          </a:p>
        </p:txBody>
      </p:sp>
      <p:sp>
        <p:nvSpPr>
          <p:cNvPr id="5" name="Slide Number Placeholder 4">
            <a:extLst>
              <a:ext uri="{FF2B5EF4-FFF2-40B4-BE49-F238E27FC236}">
                <a16:creationId xmlns:a16="http://schemas.microsoft.com/office/drawing/2014/main" id="{A0489DFB-8AFD-E4C4-49A2-817C42E32805}"/>
              </a:ext>
            </a:extLst>
          </p:cNvPr>
          <p:cNvSpPr>
            <a:spLocks noGrp="1"/>
          </p:cNvSpPr>
          <p:nvPr>
            <p:ph type="sldNum" sz="quarter" idx="12"/>
          </p:nvPr>
        </p:nvSpPr>
        <p:spPr/>
        <p:txBody>
          <a:bodyPr/>
          <a:lstStyle/>
          <a:p>
            <a:fld id="{BCF519F1-BB29-4CAB-8873-B06BE76F4AC5}" type="slidenum">
              <a:rPr lang="en-US" smtClean="0"/>
              <a:t>22</a:t>
            </a:fld>
            <a:endParaRPr lang="en-US"/>
          </a:p>
        </p:txBody>
      </p:sp>
    </p:spTree>
    <p:extLst>
      <p:ext uri="{BB962C8B-B14F-4D97-AF65-F5344CB8AC3E}">
        <p14:creationId xmlns:p14="http://schemas.microsoft.com/office/powerpoint/2010/main" val="270070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C1B3-B23F-C05E-A4FB-381FF4D9770F}"/>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B35E4823-04B3-652E-C223-B198905C2807}"/>
              </a:ext>
            </a:extLst>
          </p:cNvPr>
          <p:cNvSpPr>
            <a:spLocks noGrp="1"/>
          </p:cNvSpPr>
          <p:nvPr>
            <p:ph idx="1"/>
          </p:nvPr>
        </p:nvSpPr>
        <p:spPr/>
        <p:txBody>
          <a:bodyPr/>
          <a:lstStyle/>
          <a:p>
            <a:r>
              <a:rPr lang="en-US" dirty="0"/>
              <a:t>[2023-10-14 14:23:01] WARNING: Potential memory leak detected in module '</a:t>
            </a:r>
            <a:r>
              <a:rPr lang="en-US" dirty="0" err="1"/>
              <a:t>DataProcessor</a:t>
            </a:r>
            <a:r>
              <a:rPr lang="en-US" dirty="0"/>
              <a:t>' at line 56.</a:t>
            </a:r>
          </a:p>
          <a:p>
            <a:r>
              <a:rPr lang="en-US" dirty="0"/>
              <a:t>[2023-10-14 14:23:01] DEBUG: Allocated 1024 bytes of memory.</a:t>
            </a:r>
          </a:p>
          <a:p>
            <a:r>
              <a:rPr lang="en-US" dirty="0"/>
              <a:t>[2023-10-14 14:23:01] DEBUG: Exiting function '</a:t>
            </a:r>
            <a:r>
              <a:rPr lang="en-US" dirty="0" err="1"/>
              <a:t>processData</a:t>
            </a:r>
            <a:r>
              <a:rPr lang="en-US" dirty="0"/>
              <a:t>' without deallocating memory.</a:t>
            </a:r>
          </a:p>
          <a:p>
            <a:endParaRPr lang="en-US" dirty="0"/>
          </a:p>
        </p:txBody>
      </p:sp>
      <p:sp>
        <p:nvSpPr>
          <p:cNvPr id="4" name="Date Placeholder 3">
            <a:extLst>
              <a:ext uri="{FF2B5EF4-FFF2-40B4-BE49-F238E27FC236}">
                <a16:creationId xmlns:a16="http://schemas.microsoft.com/office/drawing/2014/main" id="{BFBD6A87-8A32-5BEB-A157-CCB70E7D3F83}"/>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49B4092E-7768-5347-3D34-196B3DDF2B96}"/>
              </a:ext>
            </a:extLst>
          </p:cNvPr>
          <p:cNvSpPr>
            <a:spLocks noGrp="1"/>
          </p:cNvSpPr>
          <p:nvPr>
            <p:ph type="sldNum" sz="quarter" idx="12"/>
          </p:nvPr>
        </p:nvSpPr>
        <p:spPr/>
        <p:txBody>
          <a:bodyPr/>
          <a:lstStyle/>
          <a:p>
            <a:fld id="{BCF519F1-BB29-4CAB-8873-B06BE76F4AC5}" type="slidenum">
              <a:rPr lang="en-US" smtClean="0"/>
              <a:t>23</a:t>
            </a:fld>
            <a:endParaRPr lang="en-US"/>
          </a:p>
        </p:txBody>
      </p:sp>
    </p:spTree>
    <p:extLst>
      <p:ext uri="{BB962C8B-B14F-4D97-AF65-F5344CB8AC3E}">
        <p14:creationId xmlns:p14="http://schemas.microsoft.com/office/powerpoint/2010/main" val="395658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8FD6-48D4-BB42-E9E8-81CA180A8911}"/>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8C1858EE-2737-492F-D087-957C28EE4000}"/>
              </a:ext>
            </a:extLst>
          </p:cNvPr>
          <p:cNvSpPr>
            <a:spLocks noGrp="1"/>
          </p:cNvSpPr>
          <p:nvPr>
            <p:ph idx="1"/>
          </p:nvPr>
        </p:nvSpPr>
        <p:spPr/>
        <p:txBody>
          <a:bodyPr/>
          <a:lstStyle/>
          <a:p>
            <a:r>
              <a:rPr lang="en-US" dirty="0"/>
              <a:t>[2023-10-14 15:10:45] ERROR: Data inconsistency detected for user ID 1234.</a:t>
            </a:r>
          </a:p>
          <a:p>
            <a:r>
              <a:rPr lang="en-US" dirty="0"/>
              <a:t>[2023-10-14 15:10:45] DEBUG: Thread 5 updated 'balance' to $1000.</a:t>
            </a:r>
          </a:p>
          <a:p>
            <a:r>
              <a:rPr lang="en-US" dirty="0"/>
              <a:t>[2023-10-14 15:10:45] DEBUG: Thread 7 read 'balance' as $800.</a:t>
            </a:r>
          </a:p>
          <a:p>
            <a:endParaRPr lang="en-US" dirty="0"/>
          </a:p>
        </p:txBody>
      </p:sp>
      <p:sp>
        <p:nvSpPr>
          <p:cNvPr id="4" name="Date Placeholder 3">
            <a:extLst>
              <a:ext uri="{FF2B5EF4-FFF2-40B4-BE49-F238E27FC236}">
                <a16:creationId xmlns:a16="http://schemas.microsoft.com/office/drawing/2014/main" id="{F46C765A-19A4-E40D-85F9-06FA3D84FC92}"/>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DCEC8DB1-B7B7-2583-2497-21A8A32891E0}"/>
              </a:ext>
            </a:extLst>
          </p:cNvPr>
          <p:cNvSpPr>
            <a:spLocks noGrp="1"/>
          </p:cNvSpPr>
          <p:nvPr>
            <p:ph type="sldNum" sz="quarter" idx="12"/>
          </p:nvPr>
        </p:nvSpPr>
        <p:spPr/>
        <p:txBody>
          <a:bodyPr/>
          <a:lstStyle/>
          <a:p>
            <a:fld id="{BCF519F1-BB29-4CAB-8873-B06BE76F4AC5}" type="slidenum">
              <a:rPr lang="en-US" smtClean="0"/>
              <a:t>24</a:t>
            </a:fld>
            <a:endParaRPr lang="en-US"/>
          </a:p>
        </p:txBody>
      </p:sp>
    </p:spTree>
    <p:extLst>
      <p:ext uri="{BB962C8B-B14F-4D97-AF65-F5344CB8AC3E}">
        <p14:creationId xmlns:p14="http://schemas.microsoft.com/office/powerpoint/2010/main" val="333972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4349-7061-D221-DA34-D56B137B025D}"/>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4A504B81-7653-6466-D472-7E7C56D8A49E}"/>
              </a:ext>
            </a:extLst>
          </p:cNvPr>
          <p:cNvSpPr>
            <a:spLocks noGrp="1"/>
          </p:cNvSpPr>
          <p:nvPr>
            <p:ph idx="1"/>
          </p:nvPr>
        </p:nvSpPr>
        <p:spPr/>
        <p:txBody>
          <a:bodyPr/>
          <a:lstStyle/>
          <a:p>
            <a:r>
              <a:rPr lang="en-US" dirty="0"/>
              <a:t>[2023-10-14 16:05:30] INFO: Calling function '</a:t>
            </a:r>
            <a:r>
              <a:rPr lang="en-US" dirty="0" err="1"/>
              <a:t>calculateDiscount</a:t>
            </a:r>
            <a:r>
              <a:rPr lang="en-US" dirty="0"/>
              <a:t>'.</a:t>
            </a:r>
          </a:p>
          <a:p>
            <a:r>
              <a:rPr lang="en-US" dirty="0"/>
              <a:t>[2023-10-14 16:05:30] ERROR: Segmentation fault at address 0x00000000.</a:t>
            </a:r>
          </a:p>
          <a:p>
            <a:r>
              <a:rPr lang="en-US" dirty="0"/>
              <a:t>[2023-10-14 16:05:30] DEBUG: Pointer '</a:t>
            </a:r>
            <a:r>
              <a:rPr lang="en-US" dirty="0" err="1"/>
              <a:t>customerData</a:t>
            </a:r>
            <a:r>
              <a:rPr lang="en-US" dirty="0"/>
              <a:t>' is NULL.</a:t>
            </a:r>
          </a:p>
          <a:p>
            <a:endParaRPr lang="en-US" dirty="0"/>
          </a:p>
        </p:txBody>
      </p:sp>
      <p:sp>
        <p:nvSpPr>
          <p:cNvPr id="4" name="Date Placeholder 3">
            <a:extLst>
              <a:ext uri="{FF2B5EF4-FFF2-40B4-BE49-F238E27FC236}">
                <a16:creationId xmlns:a16="http://schemas.microsoft.com/office/drawing/2014/main" id="{F4CF3BBE-BEED-4DB5-E8EB-07371370B4DA}"/>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1B75380F-2CA9-A7C5-40BB-C204B74B39B3}"/>
              </a:ext>
            </a:extLst>
          </p:cNvPr>
          <p:cNvSpPr>
            <a:spLocks noGrp="1"/>
          </p:cNvSpPr>
          <p:nvPr>
            <p:ph type="sldNum" sz="quarter" idx="12"/>
          </p:nvPr>
        </p:nvSpPr>
        <p:spPr/>
        <p:txBody>
          <a:bodyPr/>
          <a:lstStyle/>
          <a:p>
            <a:fld id="{BCF519F1-BB29-4CAB-8873-B06BE76F4AC5}" type="slidenum">
              <a:rPr lang="en-US" smtClean="0"/>
              <a:t>25</a:t>
            </a:fld>
            <a:endParaRPr lang="en-US"/>
          </a:p>
        </p:txBody>
      </p:sp>
    </p:spTree>
    <p:extLst>
      <p:ext uri="{BB962C8B-B14F-4D97-AF65-F5344CB8AC3E}">
        <p14:creationId xmlns:p14="http://schemas.microsoft.com/office/powerpoint/2010/main" val="129968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2981-A5A9-48A9-F8FF-9BB9411EFDD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B154ED3-DA25-3A07-4494-0933493716A9}"/>
              </a:ext>
            </a:extLst>
          </p:cNvPr>
          <p:cNvSpPr>
            <a:spLocks noGrp="1"/>
          </p:cNvSpPr>
          <p:nvPr>
            <p:ph idx="1"/>
          </p:nvPr>
        </p:nvSpPr>
        <p:spPr/>
        <p:txBody>
          <a:bodyPr/>
          <a:lstStyle/>
          <a:p>
            <a:r>
              <a:rPr lang="en-US" dirty="0"/>
              <a:t>[2023-10-14 17:20:00] WARNING: Failed to open file 'log.txt': Too many open files.</a:t>
            </a:r>
          </a:p>
          <a:p>
            <a:r>
              <a:rPr lang="en-US" dirty="0"/>
              <a:t>[2023-10-14 17:20:00] DEBUG: Opened file descriptor 1024.</a:t>
            </a:r>
          </a:p>
          <a:p>
            <a:r>
              <a:rPr lang="en-US" dirty="0"/>
              <a:t>[2023-10-14 17:20:00] DEBUG: Exiting function '</a:t>
            </a:r>
            <a:r>
              <a:rPr lang="en-US" dirty="0" err="1"/>
              <a:t>writeLog</a:t>
            </a:r>
            <a:r>
              <a:rPr lang="en-US" dirty="0"/>
              <a:t>' without closing file descriptor.</a:t>
            </a:r>
          </a:p>
          <a:p>
            <a:endParaRPr lang="en-US" dirty="0"/>
          </a:p>
        </p:txBody>
      </p:sp>
      <p:sp>
        <p:nvSpPr>
          <p:cNvPr id="4" name="Date Placeholder 3">
            <a:extLst>
              <a:ext uri="{FF2B5EF4-FFF2-40B4-BE49-F238E27FC236}">
                <a16:creationId xmlns:a16="http://schemas.microsoft.com/office/drawing/2014/main" id="{1034D166-5C92-5C6F-0D3C-66F2A3726644}"/>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34E28E4A-4B4D-9D93-D280-D45938C75014}"/>
              </a:ext>
            </a:extLst>
          </p:cNvPr>
          <p:cNvSpPr>
            <a:spLocks noGrp="1"/>
          </p:cNvSpPr>
          <p:nvPr>
            <p:ph type="sldNum" sz="quarter" idx="12"/>
          </p:nvPr>
        </p:nvSpPr>
        <p:spPr/>
        <p:txBody>
          <a:bodyPr/>
          <a:lstStyle/>
          <a:p>
            <a:fld id="{BCF519F1-BB29-4CAB-8873-B06BE76F4AC5}" type="slidenum">
              <a:rPr lang="en-US" smtClean="0"/>
              <a:t>26</a:t>
            </a:fld>
            <a:endParaRPr lang="en-US"/>
          </a:p>
        </p:txBody>
      </p:sp>
    </p:spTree>
    <p:extLst>
      <p:ext uri="{BB962C8B-B14F-4D97-AF65-F5344CB8AC3E}">
        <p14:creationId xmlns:p14="http://schemas.microsoft.com/office/powerpoint/2010/main" val="115061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43D0-3FED-7210-8144-68CD0BB14282}"/>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B8222F83-063C-FF9C-825D-0F567D15FBC7}"/>
              </a:ext>
            </a:extLst>
          </p:cNvPr>
          <p:cNvSpPr>
            <a:spLocks noGrp="1"/>
          </p:cNvSpPr>
          <p:nvPr>
            <p:ph idx="1"/>
          </p:nvPr>
        </p:nvSpPr>
        <p:spPr/>
        <p:txBody>
          <a:bodyPr/>
          <a:lstStyle/>
          <a:p>
            <a:r>
              <a:rPr lang="en-US" dirty="0"/>
              <a:t>[2023-10-14 18:45:00] INFO: Processing request ID 5678.</a:t>
            </a:r>
          </a:p>
          <a:p>
            <a:r>
              <a:rPr lang="en-US" dirty="0"/>
              <a:t>[2023-10-14 18:45:10] DEBUG: Function '</a:t>
            </a:r>
            <a:r>
              <a:rPr lang="en-US" dirty="0" err="1"/>
              <a:t>generateReport</a:t>
            </a:r>
            <a:r>
              <a:rPr lang="en-US" dirty="0"/>
              <a:t>' execution time: 9500ms.</a:t>
            </a:r>
          </a:p>
          <a:p>
            <a:r>
              <a:rPr lang="en-US" dirty="0"/>
              <a:t>[2023-10-14 18:45:10] DEBUG: Database query took 9000ms.</a:t>
            </a:r>
          </a:p>
          <a:p>
            <a:endParaRPr lang="en-US" dirty="0"/>
          </a:p>
        </p:txBody>
      </p:sp>
      <p:sp>
        <p:nvSpPr>
          <p:cNvPr id="4" name="Date Placeholder 3">
            <a:extLst>
              <a:ext uri="{FF2B5EF4-FFF2-40B4-BE49-F238E27FC236}">
                <a16:creationId xmlns:a16="http://schemas.microsoft.com/office/drawing/2014/main" id="{B1D5299E-445D-F8C4-A5E0-92775B1B69A2}"/>
              </a:ext>
            </a:extLst>
          </p:cNvPr>
          <p:cNvSpPr>
            <a:spLocks noGrp="1"/>
          </p:cNvSpPr>
          <p:nvPr>
            <p:ph type="dt" sz="half" idx="10"/>
          </p:nvPr>
        </p:nvSpPr>
        <p:spPr/>
        <p:txBody>
          <a:bodyPr/>
          <a:lstStyle/>
          <a:p>
            <a:fld id="{1D322E97-BA1E-439D-B5FB-A3ED8AC1FD7D}" type="datetime1">
              <a:rPr lang="en-US" smtClean="0"/>
              <a:t>11/20/2024</a:t>
            </a:fld>
            <a:endParaRPr lang="en-US" dirty="0"/>
          </a:p>
        </p:txBody>
      </p:sp>
      <p:sp>
        <p:nvSpPr>
          <p:cNvPr id="5" name="Slide Number Placeholder 4">
            <a:extLst>
              <a:ext uri="{FF2B5EF4-FFF2-40B4-BE49-F238E27FC236}">
                <a16:creationId xmlns:a16="http://schemas.microsoft.com/office/drawing/2014/main" id="{DBD740B1-6E4F-A763-7306-037BBCC98C1B}"/>
              </a:ext>
            </a:extLst>
          </p:cNvPr>
          <p:cNvSpPr>
            <a:spLocks noGrp="1"/>
          </p:cNvSpPr>
          <p:nvPr>
            <p:ph type="sldNum" sz="quarter" idx="12"/>
          </p:nvPr>
        </p:nvSpPr>
        <p:spPr/>
        <p:txBody>
          <a:bodyPr/>
          <a:lstStyle/>
          <a:p>
            <a:fld id="{BCF519F1-BB29-4CAB-8873-B06BE76F4AC5}" type="slidenum">
              <a:rPr lang="en-US" smtClean="0"/>
              <a:t>27</a:t>
            </a:fld>
            <a:endParaRPr lang="en-US"/>
          </a:p>
        </p:txBody>
      </p:sp>
    </p:spTree>
    <p:extLst>
      <p:ext uri="{BB962C8B-B14F-4D97-AF65-F5344CB8AC3E}">
        <p14:creationId xmlns:p14="http://schemas.microsoft.com/office/powerpoint/2010/main" val="183026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821-BC00-59E2-2AA8-17FF4102E4EB}"/>
              </a:ext>
            </a:extLst>
          </p:cNvPr>
          <p:cNvSpPr>
            <a:spLocks noGrp="1"/>
          </p:cNvSpPr>
          <p:nvPr>
            <p:ph type="title"/>
          </p:nvPr>
        </p:nvSpPr>
        <p:spPr/>
        <p:txBody>
          <a:bodyPr/>
          <a:lstStyle/>
          <a:p>
            <a:r>
              <a:rPr lang="en-US" dirty="0"/>
              <a:t>Memes</a:t>
            </a:r>
          </a:p>
        </p:txBody>
      </p:sp>
      <p:sp>
        <p:nvSpPr>
          <p:cNvPr id="3" name="Text Placeholder 2">
            <a:extLst>
              <a:ext uri="{FF2B5EF4-FFF2-40B4-BE49-F238E27FC236}">
                <a16:creationId xmlns:a16="http://schemas.microsoft.com/office/drawing/2014/main" id="{6B584F02-3E3C-D91F-9CA7-45728D9C2A7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FD90E1D-E50F-B922-F4BF-5D5C3ECD3BC4}"/>
              </a:ext>
            </a:extLst>
          </p:cNvPr>
          <p:cNvSpPr>
            <a:spLocks noGrp="1"/>
          </p:cNvSpPr>
          <p:nvPr>
            <p:ph type="dt" sz="half" idx="10"/>
          </p:nvPr>
        </p:nvSpPr>
        <p:spPr/>
        <p:txBody>
          <a:bodyPr/>
          <a:lstStyle/>
          <a:p>
            <a:fld id="{3A972831-5A60-47CE-8F78-26612D723470}" type="datetime1">
              <a:rPr lang="en-US" smtClean="0"/>
              <a:t>11/20/2024</a:t>
            </a:fld>
            <a:endParaRPr lang="en-US"/>
          </a:p>
        </p:txBody>
      </p:sp>
      <p:sp>
        <p:nvSpPr>
          <p:cNvPr id="5" name="Slide Number Placeholder 4">
            <a:extLst>
              <a:ext uri="{FF2B5EF4-FFF2-40B4-BE49-F238E27FC236}">
                <a16:creationId xmlns:a16="http://schemas.microsoft.com/office/drawing/2014/main" id="{71840BDC-7A04-A776-2910-5D41E61A2522}"/>
              </a:ext>
            </a:extLst>
          </p:cNvPr>
          <p:cNvSpPr>
            <a:spLocks noGrp="1"/>
          </p:cNvSpPr>
          <p:nvPr>
            <p:ph type="sldNum" sz="quarter" idx="12"/>
          </p:nvPr>
        </p:nvSpPr>
        <p:spPr/>
        <p:txBody>
          <a:bodyPr/>
          <a:lstStyle/>
          <a:p>
            <a:fld id="{BCF519F1-BB29-4CAB-8873-B06BE76F4AC5}" type="slidenum">
              <a:rPr lang="en-US" smtClean="0"/>
              <a:t>28</a:t>
            </a:fld>
            <a:endParaRPr lang="en-US"/>
          </a:p>
        </p:txBody>
      </p:sp>
    </p:spTree>
    <p:extLst>
      <p:ext uri="{BB962C8B-B14F-4D97-AF65-F5344CB8AC3E}">
        <p14:creationId xmlns:p14="http://schemas.microsoft.com/office/powerpoint/2010/main" val="3300647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8CF594-AD20-3296-066A-07D734FF32C6}"/>
              </a:ext>
            </a:extLst>
          </p:cNvPr>
          <p:cNvPicPr>
            <a:picLocks noChangeAspect="1"/>
          </p:cNvPicPr>
          <p:nvPr/>
        </p:nvPicPr>
        <p:blipFill>
          <a:blip r:embed="rId3"/>
          <a:stretch>
            <a:fillRect/>
          </a:stretch>
        </p:blipFill>
        <p:spPr>
          <a:xfrm>
            <a:off x="943356" y="970690"/>
            <a:ext cx="10337292" cy="4910214"/>
          </a:xfrm>
          <a:prstGeom prst="rect">
            <a:avLst/>
          </a:prstGeom>
        </p:spPr>
      </p:pic>
      <p:sp>
        <p:nvSpPr>
          <p:cNvPr id="2" name="Date Placeholder 1">
            <a:extLst>
              <a:ext uri="{FF2B5EF4-FFF2-40B4-BE49-F238E27FC236}">
                <a16:creationId xmlns:a16="http://schemas.microsoft.com/office/drawing/2014/main" id="{629661F3-564A-684A-2EC3-B0F1976441F4}"/>
              </a:ext>
            </a:extLst>
          </p:cNvPr>
          <p:cNvSpPr>
            <a:spLocks noGrp="1"/>
          </p:cNvSpPr>
          <p:nvPr>
            <p:ph type="dt" sz="half" idx="10"/>
          </p:nvPr>
        </p:nvSpPr>
        <p:spPr>
          <a:xfrm>
            <a:off x="1097280" y="6459785"/>
            <a:ext cx="2472271" cy="365125"/>
          </a:xfrm>
        </p:spPr>
        <p:txBody>
          <a:bodyPr>
            <a:normAutofit/>
          </a:bodyPr>
          <a:lstStyle/>
          <a:p>
            <a:pPr>
              <a:spcAft>
                <a:spcPts val="600"/>
              </a:spcAft>
            </a:pPr>
            <a:fld id="{003F2CC5-E29F-4E8D-B749-7EA83CAC4FEE}" type="datetime1">
              <a:rPr lang="en-US" smtClean="0"/>
              <a:pPr>
                <a:spcAft>
                  <a:spcPts val="600"/>
                </a:spcAft>
              </a:pPr>
              <a:t>11/20/2024</a:t>
            </a:fld>
            <a:endParaRPr lang="en-US"/>
          </a:p>
        </p:txBody>
      </p:sp>
      <p:sp>
        <p:nvSpPr>
          <p:cNvPr id="3" name="Slide Number Placeholder 2">
            <a:extLst>
              <a:ext uri="{FF2B5EF4-FFF2-40B4-BE49-F238E27FC236}">
                <a16:creationId xmlns:a16="http://schemas.microsoft.com/office/drawing/2014/main" id="{76BBC87E-1F1E-21C9-A44C-A9E4317DE411}"/>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29</a:t>
            </a:fld>
            <a:endParaRPr lang="en-US"/>
          </a:p>
        </p:txBody>
      </p:sp>
    </p:spTree>
    <p:extLst>
      <p:ext uri="{BB962C8B-B14F-4D97-AF65-F5344CB8AC3E}">
        <p14:creationId xmlns:p14="http://schemas.microsoft.com/office/powerpoint/2010/main" val="10240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F49E-FDB6-84B9-FB80-1885DC8E1B40}"/>
              </a:ext>
            </a:extLst>
          </p:cNvPr>
          <p:cNvSpPr>
            <a:spLocks noGrp="1"/>
          </p:cNvSpPr>
          <p:nvPr>
            <p:ph type="title"/>
          </p:nvPr>
        </p:nvSpPr>
        <p:spPr/>
        <p:txBody>
          <a:bodyPr/>
          <a:lstStyle/>
          <a:p>
            <a:r>
              <a:rPr lang="en-US" dirty="0"/>
              <a:t>Definition and Basic Concepts</a:t>
            </a:r>
          </a:p>
        </p:txBody>
      </p:sp>
      <p:sp>
        <p:nvSpPr>
          <p:cNvPr id="3" name="Content Placeholder 2">
            <a:extLst>
              <a:ext uri="{FF2B5EF4-FFF2-40B4-BE49-F238E27FC236}">
                <a16:creationId xmlns:a16="http://schemas.microsoft.com/office/drawing/2014/main" id="{0AF373F9-71E6-7047-CBAB-910F96A2CB81}"/>
              </a:ext>
            </a:extLst>
          </p:cNvPr>
          <p:cNvSpPr>
            <a:spLocks noGrp="1"/>
          </p:cNvSpPr>
          <p:nvPr>
            <p:ph idx="1"/>
          </p:nvPr>
        </p:nvSpPr>
        <p:spPr/>
        <p:txBody>
          <a:bodyPr/>
          <a:lstStyle/>
          <a:p>
            <a:pPr>
              <a:buFont typeface="Wingdings" panose="05000000000000000000" pitchFamily="2" charset="2"/>
              <a:buChar char="§"/>
            </a:pPr>
            <a:r>
              <a:rPr lang="en-US" dirty="0"/>
              <a:t> Why is it Important? - Detecting Runtime Issues such as</a:t>
            </a:r>
          </a:p>
          <a:p>
            <a:pPr>
              <a:buFont typeface="Wingdings" panose="05000000000000000000" pitchFamily="2" charset="2"/>
              <a:buChar char="§"/>
            </a:pPr>
            <a:r>
              <a:rPr lang="en-US" dirty="0"/>
              <a:t> </a:t>
            </a:r>
            <a:r>
              <a:rPr lang="en-US" b="1" dirty="0"/>
              <a:t>Memory Leaks:</a:t>
            </a:r>
            <a:r>
              <a:rPr lang="en-US" dirty="0"/>
              <a:t> Where memory isn't properly released, leading to increased usage over time.</a:t>
            </a:r>
          </a:p>
          <a:p>
            <a:pPr>
              <a:buFont typeface="Wingdings" panose="05000000000000000000" pitchFamily="2" charset="2"/>
              <a:buChar char="§"/>
            </a:pPr>
            <a:r>
              <a:rPr lang="en-US" dirty="0"/>
              <a:t> </a:t>
            </a:r>
            <a:r>
              <a:rPr lang="en-US" b="1" dirty="0"/>
              <a:t>Race Conditions:</a:t>
            </a:r>
            <a:r>
              <a:rPr lang="en-US" dirty="0"/>
              <a:t> Issues in multi-threaded applications where the timing of threads affects the outcome.</a:t>
            </a:r>
          </a:p>
          <a:p>
            <a:pPr>
              <a:buFont typeface="Wingdings" panose="05000000000000000000" pitchFamily="2" charset="2"/>
              <a:buChar char="§"/>
            </a:pPr>
            <a:r>
              <a:rPr lang="en-US" dirty="0"/>
              <a:t> </a:t>
            </a:r>
            <a:r>
              <a:rPr lang="en-US" b="1" dirty="0"/>
              <a:t>Unhandled Exceptions:</a:t>
            </a:r>
            <a:r>
              <a:rPr lang="en-US" dirty="0"/>
              <a:t> Errors that cause the program to crash if not properly managed.</a:t>
            </a:r>
          </a:p>
          <a:p>
            <a:pPr>
              <a:buFont typeface="Wingdings" panose="05000000000000000000" pitchFamily="2" charset="2"/>
              <a:buChar char="§"/>
            </a:pPr>
            <a:r>
              <a:rPr lang="en-US" dirty="0"/>
              <a:t> </a:t>
            </a:r>
            <a:r>
              <a:rPr lang="en-US" b="1" dirty="0"/>
              <a:t>Performance Optimization</a:t>
            </a:r>
            <a:r>
              <a:rPr lang="en-US" dirty="0"/>
              <a:t>:</a:t>
            </a:r>
          </a:p>
          <a:p>
            <a:pPr lvl="1">
              <a:buFont typeface="Wingdings" panose="05000000000000000000" pitchFamily="2" charset="2"/>
              <a:buChar char="§"/>
            </a:pPr>
            <a:r>
              <a:rPr lang="en-US" dirty="0"/>
              <a:t>Identifies bottlenecks and inefficient code paths.</a:t>
            </a:r>
          </a:p>
          <a:p>
            <a:pPr lvl="1">
              <a:buFont typeface="Wingdings" panose="05000000000000000000" pitchFamily="2" charset="2"/>
              <a:buChar char="§"/>
            </a:pPr>
            <a:r>
              <a:rPr lang="en-US" dirty="0"/>
              <a:t>Helps improve the speed and responsiveness of applications.</a:t>
            </a:r>
          </a:p>
          <a:p>
            <a:pPr>
              <a:buFont typeface="Wingdings" panose="05000000000000000000" pitchFamily="2" charset="2"/>
              <a:buChar char="§"/>
            </a:pPr>
            <a:r>
              <a:rPr lang="en-US" dirty="0"/>
              <a:t> </a:t>
            </a:r>
            <a:r>
              <a:rPr lang="en-US" b="1" dirty="0"/>
              <a:t>Security Assessment</a:t>
            </a:r>
            <a:r>
              <a:rPr lang="en-US" dirty="0"/>
              <a:t>: Exposes vulnerabilities that can be exploited during execution, such as injection attacks or buffer overflows.</a:t>
            </a:r>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68454E1B-CD65-CFE6-7877-BE8339359DA3}"/>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8ABE44B4-4092-5EEC-9DC9-9BEC34723FA7}"/>
              </a:ext>
            </a:extLst>
          </p:cNvPr>
          <p:cNvSpPr>
            <a:spLocks noGrp="1"/>
          </p:cNvSpPr>
          <p:nvPr>
            <p:ph type="sldNum" sz="quarter" idx="12"/>
          </p:nvPr>
        </p:nvSpPr>
        <p:spPr/>
        <p:txBody>
          <a:bodyPr/>
          <a:lstStyle/>
          <a:p>
            <a:fld id="{BCF519F1-BB29-4CAB-8873-B06BE76F4AC5}" type="slidenum">
              <a:rPr lang="en-US" smtClean="0"/>
              <a:t>3</a:t>
            </a:fld>
            <a:endParaRPr lang="en-US"/>
          </a:p>
        </p:txBody>
      </p:sp>
    </p:spTree>
    <p:extLst>
      <p:ext uri="{BB962C8B-B14F-4D97-AF65-F5344CB8AC3E}">
        <p14:creationId xmlns:p14="http://schemas.microsoft.com/office/powerpoint/2010/main" val="2803430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est in Production - Memes and Gifs">
            <a:extLst>
              <a:ext uri="{FF2B5EF4-FFF2-40B4-BE49-F238E27FC236}">
                <a16:creationId xmlns:a16="http://schemas.microsoft.com/office/drawing/2014/main" id="{E95232EB-071A-CE14-B043-60717B1EAE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5523" y="643467"/>
            <a:ext cx="4027554" cy="50502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st in Production - Memes and Gifs">
            <a:extLst>
              <a:ext uri="{FF2B5EF4-FFF2-40B4-BE49-F238E27FC236}">
                <a16:creationId xmlns:a16="http://schemas.microsoft.com/office/drawing/2014/main" id="{2956C2C9-2691-D362-3F2D-4C0A16CB12F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6866" y="1607538"/>
            <a:ext cx="5291666" cy="3122082"/>
          </a:xfrm>
          <a:prstGeom prst="rect">
            <a:avLst/>
          </a:prstGeom>
          <a:noFill/>
          <a:extLst>
            <a:ext uri="{909E8E84-426E-40DD-AFC4-6F175D3DCCD1}">
              <a14:hiddenFill xmlns:a14="http://schemas.microsoft.com/office/drawing/2010/main">
                <a:solidFill>
                  <a:srgbClr val="FFFFFF"/>
                </a:solidFill>
              </a14:hiddenFill>
            </a:ext>
          </a:extLst>
        </p:spPr>
      </p:pic>
      <p:sp>
        <p:nvSpPr>
          <p:cNvPr id="2071" name="Rectangle 2070">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72" name="Rectangle 2071">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Date Placeholder 1">
            <a:extLst>
              <a:ext uri="{FF2B5EF4-FFF2-40B4-BE49-F238E27FC236}">
                <a16:creationId xmlns:a16="http://schemas.microsoft.com/office/drawing/2014/main" id="{E0045EFF-DE8F-452C-C364-85CFCC0F472D}"/>
              </a:ext>
            </a:extLst>
          </p:cNvPr>
          <p:cNvSpPr>
            <a:spLocks noGrp="1"/>
          </p:cNvSpPr>
          <p:nvPr>
            <p:ph type="dt" sz="half" idx="10"/>
          </p:nvPr>
        </p:nvSpPr>
        <p:spPr>
          <a:xfrm>
            <a:off x="1097280" y="6459785"/>
            <a:ext cx="2472271" cy="365125"/>
          </a:xfrm>
        </p:spPr>
        <p:txBody>
          <a:bodyPr>
            <a:normAutofit/>
          </a:bodyPr>
          <a:lstStyle/>
          <a:p>
            <a:pPr>
              <a:spcAft>
                <a:spcPts val="600"/>
              </a:spcAft>
            </a:pPr>
            <a:fld id="{003F2CC5-E29F-4E8D-B749-7EA83CAC4FEE}" type="datetime1">
              <a:rPr lang="en-US" smtClean="0"/>
              <a:pPr>
                <a:spcAft>
                  <a:spcPts val="600"/>
                </a:spcAft>
              </a:pPr>
              <a:t>11/20/2024</a:t>
            </a:fld>
            <a:endParaRPr lang="en-US"/>
          </a:p>
        </p:txBody>
      </p:sp>
      <p:sp>
        <p:nvSpPr>
          <p:cNvPr id="3" name="Slide Number Placeholder 2">
            <a:extLst>
              <a:ext uri="{FF2B5EF4-FFF2-40B4-BE49-F238E27FC236}">
                <a16:creationId xmlns:a16="http://schemas.microsoft.com/office/drawing/2014/main" id="{1A6D5953-A065-9773-D5D6-EA90C43D0F07}"/>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30</a:t>
            </a:fld>
            <a:endParaRPr lang="en-US"/>
          </a:p>
        </p:txBody>
      </p:sp>
    </p:spTree>
    <p:extLst>
      <p:ext uri="{BB962C8B-B14F-4D97-AF65-F5344CB8AC3E}">
        <p14:creationId xmlns:p14="http://schemas.microsoft.com/office/powerpoint/2010/main" val="1714133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do you do, while compiling your code? : r/ProgrammerHumor">
            <a:extLst>
              <a:ext uri="{FF2B5EF4-FFF2-40B4-BE49-F238E27FC236}">
                <a16:creationId xmlns:a16="http://schemas.microsoft.com/office/drawing/2014/main" id="{17F7DDC5-7F28-6240-675A-387A7E86EC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92138" y="905933"/>
            <a:ext cx="5039728"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ABB5356-36E4-EB3F-2871-024B37AE7219}"/>
              </a:ext>
            </a:extLst>
          </p:cNvPr>
          <p:cNvSpPr>
            <a:spLocks noGrp="1"/>
          </p:cNvSpPr>
          <p:nvPr>
            <p:ph type="dt" sz="half" idx="10"/>
          </p:nvPr>
        </p:nvSpPr>
        <p:spPr>
          <a:xfrm>
            <a:off x="1097280" y="6459785"/>
            <a:ext cx="2472271" cy="365125"/>
          </a:xfrm>
        </p:spPr>
        <p:txBody>
          <a:bodyPr>
            <a:normAutofit/>
          </a:bodyPr>
          <a:lstStyle/>
          <a:p>
            <a:pPr>
              <a:spcAft>
                <a:spcPts val="600"/>
              </a:spcAft>
            </a:pPr>
            <a:fld id="{003F2CC5-E29F-4E8D-B749-7EA83CAC4FEE}" type="datetime1">
              <a:rPr lang="en-US" smtClean="0"/>
              <a:pPr>
                <a:spcAft>
                  <a:spcPts val="600"/>
                </a:spcAft>
              </a:pPr>
              <a:t>11/20/2024</a:t>
            </a:fld>
            <a:endParaRPr lang="en-US"/>
          </a:p>
        </p:txBody>
      </p:sp>
      <p:sp>
        <p:nvSpPr>
          <p:cNvPr id="3" name="Slide Number Placeholder 2">
            <a:extLst>
              <a:ext uri="{FF2B5EF4-FFF2-40B4-BE49-F238E27FC236}">
                <a16:creationId xmlns:a16="http://schemas.microsoft.com/office/drawing/2014/main" id="{CD3207BC-18F6-2549-1D17-980CE1DC7AA2}"/>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31</a:t>
            </a:fld>
            <a:endParaRPr lang="en-US"/>
          </a:p>
        </p:txBody>
      </p:sp>
    </p:spTree>
    <p:extLst>
      <p:ext uri="{BB962C8B-B14F-4D97-AF65-F5344CB8AC3E}">
        <p14:creationId xmlns:p14="http://schemas.microsoft.com/office/powerpoint/2010/main" val="200643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8F5E8A-DDD0-700B-6761-DF1674F3CDFB}"/>
              </a:ext>
            </a:extLst>
          </p:cNvPr>
          <p:cNvSpPr>
            <a:spLocks noGrp="1"/>
          </p:cNvSpPr>
          <p:nvPr>
            <p:ph type="dt" sz="half" idx="10"/>
          </p:nvPr>
        </p:nvSpPr>
        <p:spPr/>
        <p:txBody>
          <a:bodyPr/>
          <a:lstStyle/>
          <a:p>
            <a:fld id="{003F2CC5-E29F-4E8D-B749-7EA83CAC4FEE}" type="datetime1">
              <a:rPr lang="en-US" smtClean="0"/>
              <a:t>11/20/2024</a:t>
            </a:fld>
            <a:endParaRPr lang="en-US"/>
          </a:p>
        </p:txBody>
      </p:sp>
      <p:sp>
        <p:nvSpPr>
          <p:cNvPr id="3" name="Slide Number Placeholder 2">
            <a:extLst>
              <a:ext uri="{FF2B5EF4-FFF2-40B4-BE49-F238E27FC236}">
                <a16:creationId xmlns:a16="http://schemas.microsoft.com/office/drawing/2014/main" id="{947E9757-B22D-7E9C-7A7F-107899A4A8C5}"/>
              </a:ext>
            </a:extLst>
          </p:cNvPr>
          <p:cNvSpPr>
            <a:spLocks noGrp="1"/>
          </p:cNvSpPr>
          <p:nvPr>
            <p:ph type="sldNum" sz="quarter" idx="12"/>
          </p:nvPr>
        </p:nvSpPr>
        <p:spPr/>
        <p:txBody>
          <a:bodyPr/>
          <a:lstStyle/>
          <a:p>
            <a:fld id="{BCF519F1-BB29-4CAB-8873-B06BE76F4AC5}" type="slidenum">
              <a:rPr lang="en-US" smtClean="0"/>
              <a:t>32</a:t>
            </a:fld>
            <a:endParaRPr lang="en-US"/>
          </a:p>
        </p:txBody>
      </p:sp>
      <p:pic>
        <p:nvPicPr>
          <p:cNvPr id="4" name="Picture 4" descr="That's All Folks! | MultiVersus Wiki | Fandom">
            <a:extLst>
              <a:ext uri="{FF2B5EF4-FFF2-40B4-BE49-F238E27FC236}">
                <a16:creationId xmlns:a16="http://schemas.microsoft.com/office/drawing/2014/main" id="{FE66BE33-7FFD-0DBA-23D0-8E8077E1C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71" y="749530"/>
            <a:ext cx="8593258" cy="484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1131-778A-99F6-053B-6D1625DA6CBD}"/>
              </a:ext>
            </a:extLst>
          </p:cNvPr>
          <p:cNvSpPr>
            <a:spLocks noGrp="1"/>
          </p:cNvSpPr>
          <p:nvPr>
            <p:ph type="title"/>
          </p:nvPr>
        </p:nvSpPr>
        <p:spPr/>
        <p:txBody>
          <a:bodyPr/>
          <a:lstStyle/>
          <a:p>
            <a:r>
              <a:rPr lang="en-US" dirty="0"/>
              <a:t>Types of dynamic analysis</a:t>
            </a:r>
          </a:p>
        </p:txBody>
      </p:sp>
      <p:sp>
        <p:nvSpPr>
          <p:cNvPr id="3" name="Content Placeholder 2">
            <a:extLst>
              <a:ext uri="{FF2B5EF4-FFF2-40B4-BE49-F238E27FC236}">
                <a16:creationId xmlns:a16="http://schemas.microsoft.com/office/drawing/2014/main" id="{C16E6D56-D422-A545-80BA-C925E3269C98}"/>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effectLst/>
                <a:latin typeface="var(--font-fk-grotesk)"/>
              </a:rPr>
              <a:t>Functional Testing Types</a:t>
            </a:r>
          </a:p>
          <a:p>
            <a:pPr lvl="1">
              <a:buFont typeface="Wingdings" panose="05000000000000000000" pitchFamily="2" charset="2"/>
              <a:buChar char="§"/>
            </a:pPr>
            <a:r>
              <a:rPr lang="en-US" b="0" i="0" dirty="0">
                <a:effectLst/>
                <a:latin typeface="__fkGroteskNeue_598ab8"/>
              </a:rPr>
              <a:t>Unit Testing: Tests individual components or functions of the program</a:t>
            </a:r>
          </a:p>
          <a:p>
            <a:pPr lvl="1">
              <a:buFont typeface="Wingdings" panose="05000000000000000000" pitchFamily="2" charset="2"/>
              <a:buChar char="§"/>
            </a:pPr>
            <a:r>
              <a:rPr lang="en-US" b="0" i="0" dirty="0">
                <a:effectLst/>
                <a:latin typeface="__fkGroteskNeue_598ab8"/>
              </a:rPr>
              <a:t>Integration Testing: Verifies interactions between different software components</a:t>
            </a:r>
            <a:endParaRPr lang="en-US" dirty="0">
              <a:latin typeface="__fkGroteskNeue_598ab8"/>
            </a:endParaRPr>
          </a:p>
          <a:p>
            <a:pPr lvl="1">
              <a:buFont typeface="Wingdings" panose="05000000000000000000" pitchFamily="2" charset="2"/>
              <a:buChar char="§"/>
            </a:pPr>
            <a:r>
              <a:rPr lang="en-US" b="0" i="0" dirty="0">
                <a:effectLst/>
                <a:latin typeface="__fkGroteskNeue_598ab8"/>
              </a:rPr>
              <a:t>System Testing: Evaluates the complete integrated system</a:t>
            </a:r>
          </a:p>
          <a:p>
            <a:pPr lvl="1">
              <a:buFont typeface="Wingdings" panose="05000000000000000000" pitchFamily="2" charset="2"/>
              <a:buChar char="§"/>
            </a:pPr>
            <a:r>
              <a:rPr lang="en-US" b="0" i="0" dirty="0">
                <a:effectLst/>
                <a:latin typeface="__fkGroteskNeue_598ab8"/>
              </a:rPr>
              <a:t>Acceptance Testing: Validates software against user requirements</a:t>
            </a:r>
            <a:endParaRPr lang="en-US" dirty="0">
              <a:latin typeface="__fkGroteskNeue_598ab8"/>
            </a:endParaRPr>
          </a:p>
          <a:p>
            <a:pPr>
              <a:buFont typeface="Wingdings" panose="05000000000000000000" pitchFamily="2" charset="2"/>
              <a:buChar char="§"/>
            </a:pPr>
            <a:r>
              <a:rPr lang="en-US" dirty="0">
                <a:latin typeface="__fkGroteskNeue_598ab8"/>
              </a:rPr>
              <a:t> </a:t>
            </a:r>
            <a:r>
              <a:rPr lang="en-US" b="0" i="0" dirty="0">
                <a:effectLst/>
                <a:latin typeface="var(--font-fk-grotesk)"/>
              </a:rPr>
              <a:t>Security Analysis Types</a:t>
            </a:r>
          </a:p>
          <a:p>
            <a:pPr lvl="1">
              <a:buFont typeface="Wingdings" panose="05000000000000000000" pitchFamily="2" charset="2"/>
              <a:buChar char="§"/>
            </a:pPr>
            <a:r>
              <a:rPr lang="en-US" b="0" i="0" dirty="0">
                <a:effectLst/>
                <a:latin typeface="__fkGroteskNeue_598ab8"/>
              </a:rPr>
              <a:t>Dynamic Application Security Testing (DAST): Simulates real-world attacks to identify vulnerabilities</a:t>
            </a:r>
          </a:p>
          <a:p>
            <a:pPr lvl="1">
              <a:buFont typeface="Wingdings" panose="05000000000000000000" pitchFamily="2" charset="2"/>
              <a:buChar char="§"/>
            </a:pPr>
            <a:r>
              <a:rPr lang="en-US" b="0" i="0" dirty="0">
                <a:effectLst/>
                <a:latin typeface="__fkGroteskNeue_598ab8"/>
              </a:rPr>
              <a:t>Fuzzing: Injects invalid, malformed, or unexpected inputs to reveal software defects</a:t>
            </a:r>
            <a:endParaRPr lang="en-US" dirty="0">
              <a:latin typeface="__fkGroteskNeue_598ab8"/>
            </a:endParaRPr>
          </a:p>
          <a:p>
            <a:pPr lvl="1">
              <a:buFont typeface="Wingdings" panose="05000000000000000000" pitchFamily="2" charset="2"/>
              <a:buChar char="§"/>
            </a:pPr>
            <a:r>
              <a:rPr lang="en-US" b="0" i="0" dirty="0">
                <a:effectLst/>
                <a:latin typeface="__fkGroteskNeue_598ab8"/>
              </a:rPr>
              <a:t>Dynamic Symbolic Execution (DSE): Executes programs on concrete inputs while collecting path constraints</a:t>
            </a:r>
          </a:p>
          <a:p>
            <a:pPr lvl="1">
              <a:buFont typeface="Wingdings" panose="05000000000000000000" pitchFamily="2" charset="2"/>
              <a:buChar char="§"/>
            </a:pPr>
            <a:r>
              <a:rPr lang="en-US" b="0" i="0" dirty="0">
                <a:effectLst/>
                <a:latin typeface="__fkGroteskNeue_598ab8"/>
              </a:rPr>
              <a:t>Dynamic Data-flow Analysis: Tracks information flow from sources to sinks</a:t>
            </a:r>
            <a:endParaRPr lang="en-US" dirty="0"/>
          </a:p>
        </p:txBody>
      </p:sp>
      <p:sp>
        <p:nvSpPr>
          <p:cNvPr id="4" name="Date Placeholder 3">
            <a:extLst>
              <a:ext uri="{FF2B5EF4-FFF2-40B4-BE49-F238E27FC236}">
                <a16:creationId xmlns:a16="http://schemas.microsoft.com/office/drawing/2014/main" id="{991D7E8C-4BC6-1972-FFFD-B27597059315}"/>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4B77D5B4-B681-9D71-7744-F07464C6E0A1}"/>
              </a:ext>
            </a:extLst>
          </p:cNvPr>
          <p:cNvSpPr>
            <a:spLocks noGrp="1"/>
          </p:cNvSpPr>
          <p:nvPr>
            <p:ph type="sldNum" sz="quarter" idx="12"/>
          </p:nvPr>
        </p:nvSpPr>
        <p:spPr/>
        <p:txBody>
          <a:bodyPr/>
          <a:lstStyle/>
          <a:p>
            <a:fld id="{BCF519F1-BB29-4CAB-8873-B06BE76F4AC5}" type="slidenum">
              <a:rPr lang="en-US" smtClean="0"/>
              <a:t>4</a:t>
            </a:fld>
            <a:endParaRPr lang="en-US"/>
          </a:p>
        </p:txBody>
      </p:sp>
    </p:spTree>
    <p:extLst>
      <p:ext uri="{BB962C8B-B14F-4D97-AF65-F5344CB8AC3E}">
        <p14:creationId xmlns:p14="http://schemas.microsoft.com/office/powerpoint/2010/main" val="339398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B75-2138-FC66-9490-0F01F69EFF0E}"/>
              </a:ext>
            </a:extLst>
          </p:cNvPr>
          <p:cNvSpPr>
            <a:spLocks noGrp="1"/>
          </p:cNvSpPr>
          <p:nvPr>
            <p:ph type="title"/>
          </p:nvPr>
        </p:nvSpPr>
        <p:spPr/>
        <p:txBody>
          <a:bodyPr/>
          <a:lstStyle/>
          <a:p>
            <a:r>
              <a:rPr lang="en-US" dirty="0"/>
              <a:t>Types of dynamic analysis</a:t>
            </a:r>
          </a:p>
        </p:txBody>
      </p:sp>
      <p:sp>
        <p:nvSpPr>
          <p:cNvPr id="3" name="Content Placeholder 2">
            <a:extLst>
              <a:ext uri="{FF2B5EF4-FFF2-40B4-BE49-F238E27FC236}">
                <a16:creationId xmlns:a16="http://schemas.microsoft.com/office/drawing/2014/main" id="{02CB83FD-6024-6BC0-35A6-8AF4DA0DFE29}"/>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effectLst/>
                <a:latin typeface="var(--font-fk-grotesk)"/>
              </a:rPr>
              <a:t>Performance Analysis</a:t>
            </a:r>
          </a:p>
          <a:p>
            <a:pPr lvl="1">
              <a:buFont typeface="Wingdings" panose="05000000000000000000" pitchFamily="2" charset="2"/>
              <a:buChar char="§"/>
            </a:pPr>
            <a:r>
              <a:rPr lang="en-US" b="0" i="0" dirty="0">
                <a:effectLst/>
                <a:latin typeface="__fkGroteskNeue_598ab8"/>
              </a:rPr>
              <a:t>Load Testing: Evaluates system behavior under expected load conditions</a:t>
            </a:r>
          </a:p>
          <a:p>
            <a:pPr lvl="1">
              <a:buFont typeface="Wingdings" panose="05000000000000000000" pitchFamily="2" charset="2"/>
              <a:buChar char="§"/>
            </a:pPr>
            <a:r>
              <a:rPr lang="en-US" b="0" i="0" dirty="0">
                <a:effectLst/>
                <a:latin typeface="__fkGroteskNeue_598ab8"/>
              </a:rPr>
              <a:t>Stress Testing: Tests system behavior under extreme conditions</a:t>
            </a:r>
            <a:endParaRPr lang="en-US" dirty="0">
              <a:latin typeface="__fkGroteskNeue_598ab8"/>
            </a:endParaRPr>
          </a:p>
          <a:p>
            <a:pPr lvl="1">
              <a:buFont typeface="Wingdings" panose="05000000000000000000" pitchFamily="2" charset="2"/>
              <a:buChar char="§"/>
            </a:pPr>
            <a:r>
              <a:rPr lang="en-US" b="0" i="0" dirty="0">
                <a:effectLst/>
                <a:latin typeface="__fkGroteskNeue_598ab8"/>
              </a:rPr>
              <a:t>Endurance Testing: Assesses system performance over extended periods</a:t>
            </a:r>
          </a:p>
          <a:p>
            <a:pPr lvl="1">
              <a:buFont typeface="Wingdings" panose="05000000000000000000" pitchFamily="2" charset="2"/>
              <a:buChar char="§"/>
            </a:pPr>
            <a:r>
              <a:rPr lang="en-US" b="0" i="0" dirty="0">
                <a:effectLst/>
                <a:latin typeface="__fkGroteskNeue_598ab8"/>
              </a:rPr>
              <a:t>Spike Testing: Analyzes system response to sudden workload increases</a:t>
            </a:r>
            <a:endParaRPr lang="en-US" dirty="0">
              <a:latin typeface="__fkGroteskNeue_598ab8"/>
            </a:endParaRPr>
          </a:p>
          <a:p>
            <a:pPr>
              <a:buFont typeface="Wingdings" panose="05000000000000000000" pitchFamily="2" charset="2"/>
              <a:buChar char="§"/>
            </a:pPr>
            <a:r>
              <a:rPr lang="en-US" dirty="0">
                <a:latin typeface="__fkGroteskNeue_598ab8"/>
              </a:rPr>
              <a:t> </a:t>
            </a:r>
            <a:r>
              <a:rPr lang="en-US" b="0" i="0" dirty="0">
                <a:effectLst/>
                <a:latin typeface="var(--font-fk-grotesk)"/>
              </a:rPr>
              <a:t>Code Analysis Types</a:t>
            </a:r>
          </a:p>
          <a:p>
            <a:pPr lvl="1">
              <a:buFont typeface="Wingdings" panose="05000000000000000000" pitchFamily="2" charset="2"/>
              <a:buChar char="§"/>
            </a:pPr>
            <a:r>
              <a:rPr lang="en-US" b="0" i="0" dirty="0">
                <a:effectLst/>
                <a:latin typeface="__fkGroteskNeue_598ab8"/>
              </a:rPr>
              <a:t>Code Coverage Analysis: Identifies which parts of code are executed during testing</a:t>
            </a:r>
          </a:p>
          <a:p>
            <a:pPr lvl="1">
              <a:buFont typeface="Wingdings" panose="05000000000000000000" pitchFamily="2" charset="2"/>
              <a:buChar char="§"/>
            </a:pPr>
            <a:r>
              <a:rPr lang="en-US" b="0" i="0" dirty="0">
                <a:effectLst/>
                <a:latin typeface="__fkGroteskNeue_598ab8"/>
              </a:rPr>
              <a:t>Invariant Inference: Observes program values and reports properties true across executions</a:t>
            </a:r>
            <a:endParaRPr lang="en-US" dirty="0">
              <a:latin typeface="__fkGroteskNeue_598ab8"/>
            </a:endParaRPr>
          </a:p>
          <a:p>
            <a:pPr lvl="1">
              <a:buFont typeface="Wingdings" panose="05000000000000000000" pitchFamily="2" charset="2"/>
              <a:buChar char="§"/>
            </a:pPr>
            <a:r>
              <a:rPr lang="en-US" b="0" i="0" dirty="0">
                <a:effectLst/>
                <a:latin typeface="__fkGroteskNeue_598ab8"/>
              </a:rPr>
              <a:t>Program Slicing: Reduces programs to minimum form while maintaining selected behaviors</a:t>
            </a:r>
            <a:endParaRPr lang="en-US" dirty="0"/>
          </a:p>
        </p:txBody>
      </p:sp>
      <p:sp>
        <p:nvSpPr>
          <p:cNvPr id="4" name="Date Placeholder 3">
            <a:extLst>
              <a:ext uri="{FF2B5EF4-FFF2-40B4-BE49-F238E27FC236}">
                <a16:creationId xmlns:a16="http://schemas.microsoft.com/office/drawing/2014/main" id="{A0D50FB1-06ED-D6A8-4060-26E8F2CAC53F}"/>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C2D8DBDD-D56A-F876-3825-113536386ECC}"/>
              </a:ext>
            </a:extLst>
          </p:cNvPr>
          <p:cNvSpPr>
            <a:spLocks noGrp="1"/>
          </p:cNvSpPr>
          <p:nvPr>
            <p:ph type="sldNum" sz="quarter" idx="12"/>
          </p:nvPr>
        </p:nvSpPr>
        <p:spPr/>
        <p:txBody>
          <a:bodyPr/>
          <a:lstStyle/>
          <a:p>
            <a:fld id="{BCF519F1-BB29-4CAB-8873-B06BE76F4AC5}" type="slidenum">
              <a:rPr lang="en-US" smtClean="0"/>
              <a:t>5</a:t>
            </a:fld>
            <a:endParaRPr lang="en-US"/>
          </a:p>
        </p:txBody>
      </p:sp>
    </p:spTree>
    <p:extLst>
      <p:ext uri="{BB962C8B-B14F-4D97-AF65-F5344CB8AC3E}">
        <p14:creationId xmlns:p14="http://schemas.microsoft.com/office/powerpoint/2010/main" val="153021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18D0-0E15-10AA-F56B-786EAB1FA718}"/>
              </a:ext>
            </a:extLst>
          </p:cNvPr>
          <p:cNvSpPr>
            <a:spLocks noGrp="1"/>
          </p:cNvSpPr>
          <p:nvPr>
            <p:ph type="title"/>
          </p:nvPr>
        </p:nvSpPr>
        <p:spPr/>
        <p:txBody>
          <a:bodyPr>
            <a:normAutofit/>
          </a:bodyPr>
          <a:lstStyle/>
          <a:p>
            <a:r>
              <a:rPr lang="en-US" sz="2400" dirty="0"/>
              <a:t>Imagine buying a car without taking it for a test drive. You might know the specs, but until you feel how it handles on the road, you won't know if it's right for you.</a:t>
            </a:r>
            <a:br>
              <a:rPr lang="en-US" sz="2400" dirty="0"/>
            </a:br>
            <a:br>
              <a:rPr lang="en-US" sz="2400" dirty="0"/>
            </a:br>
            <a:r>
              <a:rPr lang="en-US" sz="2400" dirty="0"/>
              <a:t>Reading a recipe gives you an idea, but cooking it lets you taste the final product and tweak it to perfection.</a:t>
            </a:r>
          </a:p>
        </p:txBody>
      </p:sp>
      <p:sp>
        <p:nvSpPr>
          <p:cNvPr id="3" name="Text Placeholder 2">
            <a:extLst>
              <a:ext uri="{FF2B5EF4-FFF2-40B4-BE49-F238E27FC236}">
                <a16:creationId xmlns:a16="http://schemas.microsoft.com/office/drawing/2014/main" id="{72142FF3-FC29-FCD8-EFB2-745B985A4E3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F27FB91-7351-F75A-8DD2-8672CEB00D49}"/>
              </a:ext>
            </a:extLst>
          </p:cNvPr>
          <p:cNvSpPr>
            <a:spLocks noGrp="1"/>
          </p:cNvSpPr>
          <p:nvPr>
            <p:ph type="dt" sz="half" idx="10"/>
          </p:nvPr>
        </p:nvSpPr>
        <p:spPr/>
        <p:txBody>
          <a:bodyPr/>
          <a:lstStyle/>
          <a:p>
            <a:fld id="{3A972831-5A60-47CE-8F78-26612D723470}" type="datetime1">
              <a:rPr lang="en-US" smtClean="0"/>
              <a:t>11/20/2024</a:t>
            </a:fld>
            <a:endParaRPr lang="en-US"/>
          </a:p>
        </p:txBody>
      </p:sp>
      <p:sp>
        <p:nvSpPr>
          <p:cNvPr id="5" name="Slide Number Placeholder 4">
            <a:extLst>
              <a:ext uri="{FF2B5EF4-FFF2-40B4-BE49-F238E27FC236}">
                <a16:creationId xmlns:a16="http://schemas.microsoft.com/office/drawing/2014/main" id="{1345ADF7-EAD1-336A-B821-F449401C5229}"/>
              </a:ext>
            </a:extLst>
          </p:cNvPr>
          <p:cNvSpPr>
            <a:spLocks noGrp="1"/>
          </p:cNvSpPr>
          <p:nvPr>
            <p:ph type="sldNum" sz="quarter" idx="12"/>
          </p:nvPr>
        </p:nvSpPr>
        <p:spPr/>
        <p:txBody>
          <a:bodyPr/>
          <a:lstStyle/>
          <a:p>
            <a:fld id="{BCF519F1-BB29-4CAB-8873-B06BE76F4AC5}" type="slidenum">
              <a:rPr lang="en-US" smtClean="0"/>
              <a:t>6</a:t>
            </a:fld>
            <a:endParaRPr lang="en-US"/>
          </a:p>
        </p:txBody>
      </p:sp>
    </p:spTree>
    <p:extLst>
      <p:ext uri="{BB962C8B-B14F-4D97-AF65-F5344CB8AC3E}">
        <p14:creationId xmlns:p14="http://schemas.microsoft.com/office/powerpoint/2010/main" val="185449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2E0C467-12ED-3EDD-84CE-DB25F0A8DC99}"/>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Tools of the trade</a:t>
            </a:r>
          </a:p>
        </p:txBody>
      </p:sp>
      <p:sp>
        <p:nvSpPr>
          <p:cNvPr id="10" name="Content Placeholder 9">
            <a:extLst>
              <a:ext uri="{FF2B5EF4-FFF2-40B4-BE49-F238E27FC236}">
                <a16:creationId xmlns:a16="http://schemas.microsoft.com/office/drawing/2014/main" id="{12C576EA-9DDD-144D-8A61-EAD9EBB8F396}"/>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7" name="Rectangle 1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Content Placeholder 6">
            <a:extLst>
              <a:ext uri="{FF2B5EF4-FFF2-40B4-BE49-F238E27FC236}">
                <a16:creationId xmlns:a16="http://schemas.microsoft.com/office/drawing/2014/main" id="{3BBEBCA2-4E0E-0EB3-FEC5-66C225BABD0E}"/>
              </a:ext>
            </a:extLst>
          </p:cNvPr>
          <p:cNvPicPr>
            <a:picLocks noChangeAspect="1"/>
          </p:cNvPicPr>
          <p:nvPr/>
        </p:nvPicPr>
        <p:blipFill>
          <a:blip r:embed="rId2"/>
          <a:stretch>
            <a:fillRect/>
          </a:stretch>
        </p:blipFill>
        <p:spPr>
          <a:xfrm>
            <a:off x="4742017" y="718265"/>
            <a:ext cx="6798082" cy="5421469"/>
          </a:xfrm>
          <a:prstGeom prst="rect">
            <a:avLst/>
          </a:prstGeom>
        </p:spPr>
      </p:pic>
      <p:sp>
        <p:nvSpPr>
          <p:cNvPr id="4" name="Date Placeholder 3">
            <a:extLst>
              <a:ext uri="{FF2B5EF4-FFF2-40B4-BE49-F238E27FC236}">
                <a16:creationId xmlns:a16="http://schemas.microsoft.com/office/drawing/2014/main" id="{DF2A1EE4-3D88-DA9C-AA44-21C9320E0B1F}"/>
              </a:ext>
            </a:extLst>
          </p:cNvPr>
          <p:cNvSpPr>
            <a:spLocks noGrp="1"/>
          </p:cNvSpPr>
          <p:nvPr>
            <p:ph type="dt" sz="half" idx="10"/>
          </p:nvPr>
        </p:nvSpPr>
        <p:spPr>
          <a:xfrm>
            <a:off x="5364202" y="6459785"/>
            <a:ext cx="1735371" cy="365125"/>
          </a:xfrm>
        </p:spPr>
        <p:txBody>
          <a:bodyPr>
            <a:normAutofit/>
          </a:bodyPr>
          <a:lstStyle/>
          <a:p>
            <a:pPr algn="r">
              <a:spcAft>
                <a:spcPts val="600"/>
              </a:spcAft>
            </a:pPr>
            <a:fld id="{1D322E97-BA1E-439D-B5FB-A3ED8AC1FD7D}" type="datetime1">
              <a:rPr lang="en-US" smtClean="0"/>
              <a:pPr algn="r">
                <a:spcAft>
                  <a:spcPts val="600"/>
                </a:spcAft>
              </a:pPr>
              <a:t>11/20/2024</a:t>
            </a:fld>
            <a:endParaRPr lang="en-US"/>
          </a:p>
        </p:txBody>
      </p:sp>
      <p:sp>
        <p:nvSpPr>
          <p:cNvPr id="5" name="Slide Number Placeholder 4">
            <a:extLst>
              <a:ext uri="{FF2B5EF4-FFF2-40B4-BE49-F238E27FC236}">
                <a16:creationId xmlns:a16="http://schemas.microsoft.com/office/drawing/2014/main" id="{6BE43D9F-813F-999F-15E5-66EE5242EB20}"/>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a:solidFill>
                  <a:schemeClr val="tx2"/>
                </a:solidFill>
              </a:rPr>
              <a:pPr>
                <a:spcAft>
                  <a:spcPts val="600"/>
                </a:spcAft>
              </a:pPr>
              <a:t>7</a:t>
            </a:fld>
            <a:endParaRPr lang="en-US">
              <a:solidFill>
                <a:schemeClr val="tx2"/>
              </a:solidFill>
            </a:endParaRPr>
          </a:p>
        </p:txBody>
      </p:sp>
    </p:spTree>
    <p:extLst>
      <p:ext uri="{BB962C8B-B14F-4D97-AF65-F5344CB8AC3E}">
        <p14:creationId xmlns:p14="http://schemas.microsoft.com/office/powerpoint/2010/main" val="354286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844B-64CF-5135-9084-D87DCEEB128E}"/>
              </a:ext>
            </a:extLst>
          </p:cNvPr>
          <p:cNvSpPr>
            <a:spLocks noGrp="1"/>
          </p:cNvSpPr>
          <p:nvPr>
            <p:ph type="title"/>
          </p:nvPr>
        </p:nvSpPr>
        <p:spPr/>
        <p:txBody>
          <a:bodyPr/>
          <a:lstStyle/>
          <a:p>
            <a:r>
              <a:rPr lang="en-US" dirty="0" err="1"/>
              <a:t>Valgrind</a:t>
            </a:r>
            <a:endParaRPr lang="en-US" dirty="0"/>
          </a:p>
        </p:txBody>
      </p:sp>
      <p:sp>
        <p:nvSpPr>
          <p:cNvPr id="3" name="Content Placeholder 2">
            <a:extLst>
              <a:ext uri="{FF2B5EF4-FFF2-40B4-BE49-F238E27FC236}">
                <a16:creationId xmlns:a16="http://schemas.microsoft.com/office/drawing/2014/main" id="{4E2F7549-5A71-2E3C-91BD-FCF791CE7C4F}"/>
              </a:ext>
            </a:extLst>
          </p:cNvPr>
          <p:cNvSpPr>
            <a:spLocks noGrp="1"/>
          </p:cNvSpPr>
          <p:nvPr>
            <p:ph idx="1"/>
          </p:nvPr>
        </p:nvSpPr>
        <p:spPr/>
        <p:txBody>
          <a:bodyPr/>
          <a:lstStyle/>
          <a:p>
            <a:pPr>
              <a:buFont typeface="Wingdings" panose="05000000000000000000" pitchFamily="2" charset="2"/>
              <a:buChar char="§"/>
            </a:pPr>
            <a:r>
              <a:rPr lang="en-US" dirty="0"/>
              <a:t> Primarily used for memory debugging, memory leak detection, and profiling.</a:t>
            </a:r>
          </a:p>
          <a:p>
            <a:pPr>
              <a:buFont typeface="Wingdings" panose="05000000000000000000" pitchFamily="2" charset="2"/>
              <a:buChar char="§"/>
            </a:pPr>
            <a:r>
              <a:rPr lang="en-US" dirty="0"/>
              <a:t> Key Features</a:t>
            </a:r>
          </a:p>
          <a:p>
            <a:pPr lvl="1">
              <a:buFont typeface="Wingdings" panose="05000000000000000000" pitchFamily="2" charset="2"/>
              <a:buChar char="§"/>
            </a:pPr>
            <a:r>
              <a:rPr lang="en-US" dirty="0" err="1"/>
              <a:t>Memcheck</a:t>
            </a:r>
            <a:r>
              <a:rPr lang="en-US" dirty="0"/>
              <a:t>: Detects memory management problems like use of uninitialized memory, improper frees, and memory leaks.</a:t>
            </a:r>
          </a:p>
          <a:p>
            <a:pPr lvl="1">
              <a:buFont typeface="Wingdings" panose="05000000000000000000" pitchFamily="2" charset="2"/>
              <a:buChar char="§"/>
            </a:pPr>
            <a:r>
              <a:rPr lang="en-US" dirty="0" err="1"/>
              <a:t>Callgrind</a:t>
            </a:r>
            <a:r>
              <a:rPr lang="en-US" dirty="0"/>
              <a:t>: Performs detailed profiling to identify performance bottlenecks.</a:t>
            </a:r>
          </a:p>
          <a:p>
            <a:pPr lvl="1">
              <a:buFont typeface="Wingdings" panose="05000000000000000000" pitchFamily="2" charset="2"/>
              <a:buChar char="§"/>
            </a:pPr>
            <a:r>
              <a:rPr lang="en-US" dirty="0" err="1"/>
              <a:t>Helgrind</a:t>
            </a:r>
            <a:r>
              <a:rPr lang="en-US" dirty="0"/>
              <a:t>: Detects data races in multithreaded programs.</a:t>
            </a:r>
          </a:p>
          <a:p>
            <a:pPr>
              <a:buFont typeface="Wingdings" panose="05000000000000000000" pitchFamily="2" charset="2"/>
              <a:buChar char="§"/>
            </a:pPr>
            <a:r>
              <a:rPr lang="en-US" dirty="0"/>
              <a:t> Supported Languages:</a:t>
            </a:r>
          </a:p>
          <a:p>
            <a:pPr lvl="1">
              <a:buFont typeface="Wingdings" panose="05000000000000000000" pitchFamily="2" charset="2"/>
              <a:buChar char="§"/>
            </a:pPr>
            <a:r>
              <a:rPr lang="en-US" dirty="0"/>
              <a:t>Primarily C and C++, but can be used with any language that compiles to machine code (e.g., Fortran).</a:t>
            </a:r>
          </a:p>
          <a:p>
            <a:pPr>
              <a:buFont typeface="Wingdings" panose="05000000000000000000" pitchFamily="2" charset="2"/>
              <a:buChar char="§"/>
            </a:pPr>
            <a:r>
              <a:rPr lang="en-US" dirty="0"/>
              <a:t> How It Works:</a:t>
            </a:r>
          </a:p>
          <a:p>
            <a:pPr lvl="1">
              <a:buFont typeface="Wingdings" panose="05000000000000000000" pitchFamily="2" charset="2"/>
              <a:buChar char="§"/>
            </a:pPr>
            <a:r>
              <a:rPr lang="en-US" dirty="0"/>
              <a:t>Runs the program on a synthetic CPU provided by </a:t>
            </a:r>
            <a:r>
              <a:rPr lang="en-US" dirty="0" err="1"/>
              <a:t>Valgrind</a:t>
            </a:r>
            <a:r>
              <a:rPr lang="en-US" dirty="0"/>
              <a:t>, which adds instrumentation code to monitor memory usage.</a:t>
            </a:r>
          </a:p>
        </p:txBody>
      </p:sp>
      <p:sp>
        <p:nvSpPr>
          <p:cNvPr id="4" name="Date Placeholder 3">
            <a:extLst>
              <a:ext uri="{FF2B5EF4-FFF2-40B4-BE49-F238E27FC236}">
                <a16:creationId xmlns:a16="http://schemas.microsoft.com/office/drawing/2014/main" id="{8C2BCC20-28A1-1F98-FD60-C31C8C40E6F0}"/>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1284A69B-1F41-F9A1-FEE9-5B5FD4BEE7CA}"/>
              </a:ext>
            </a:extLst>
          </p:cNvPr>
          <p:cNvSpPr>
            <a:spLocks noGrp="1"/>
          </p:cNvSpPr>
          <p:nvPr>
            <p:ph type="sldNum" sz="quarter" idx="12"/>
          </p:nvPr>
        </p:nvSpPr>
        <p:spPr/>
        <p:txBody>
          <a:bodyPr/>
          <a:lstStyle/>
          <a:p>
            <a:fld id="{BCF519F1-BB29-4CAB-8873-B06BE76F4AC5}" type="slidenum">
              <a:rPr lang="en-US" smtClean="0"/>
              <a:t>8</a:t>
            </a:fld>
            <a:endParaRPr lang="en-US"/>
          </a:p>
        </p:txBody>
      </p:sp>
    </p:spTree>
    <p:extLst>
      <p:ext uri="{BB962C8B-B14F-4D97-AF65-F5344CB8AC3E}">
        <p14:creationId xmlns:p14="http://schemas.microsoft.com/office/powerpoint/2010/main" val="39940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FAEE-4A62-136D-37E3-326C284F0C0F}"/>
              </a:ext>
            </a:extLst>
          </p:cNvPr>
          <p:cNvSpPr>
            <a:spLocks noGrp="1"/>
          </p:cNvSpPr>
          <p:nvPr>
            <p:ph type="title"/>
          </p:nvPr>
        </p:nvSpPr>
        <p:spPr/>
        <p:txBody>
          <a:bodyPr/>
          <a:lstStyle/>
          <a:p>
            <a:r>
              <a:rPr lang="en-US" dirty="0" err="1"/>
              <a:t>Valgrind</a:t>
            </a:r>
            <a:endParaRPr lang="en-US" dirty="0"/>
          </a:p>
        </p:txBody>
      </p:sp>
      <p:sp>
        <p:nvSpPr>
          <p:cNvPr id="3" name="Content Placeholder 2">
            <a:extLst>
              <a:ext uri="{FF2B5EF4-FFF2-40B4-BE49-F238E27FC236}">
                <a16:creationId xmlns:a16="http://schemas.microsoft.com/office/drawing/2014/main" id="{C8026E9B-A533-9A9A-BA15-B07E9AA3B7AF}"/>
              </a:ext>
            </a:extLst>
          </p:cNvPr>
          <p:cNvSpPr>
            <a:spLocks noGrp="1"/>
          </p:cNvSpPr>
          <p:nvPr>
            <p:ph idx="1"/>
          </p:nvPr>
        </p:nvSpPr>
        <p:spPr/>
        <p:txBody>
          <a:bodyPr/>
          <a:lstStyle/>
          <a:p>
            <a:pPr>
              <a:buFont typeface="Wingdings" panose="05000000000000000000" pitchFamily="2" charset="2"/>
              <a:buChar char="§"/>
            </a:pPr>
            <a:r>
              <a:rPr lang="en-US" dirty="0"/>
              <a:t> Pros:</a:t>
            </a:r>
          </a:p>
          <a:p>
            <a:pPr lvl="1">
              <a:buFont typeface="Wingdings" panose="05000000000000000000" pitchFamily="2" charset="2"/>
              <a:buChar char="§"/>
            </a:pPr>
            <a:r>
              <a:rPr lang="en-US" dirty="0"/>
              <a:t>Highly effective at detecting memory-related errors.</a:t>
            </a:r>
          </a:p>
          <a:p>
            <a:pPr lvl="1">
              <a:buFont typeface="Wingdings" panose="05000000000000000000" pitchFamily="2" charset="2"/>
              <a:buChar char="§"/>
            </a:pPr>
            <a:r>
              <a:rPr lang="en-US" dirty="0"/>
              <a:t>Provides detailed error messages with stack traces.</a:t>
            </a:r>
          </a:p>
          <a:p>
            <a:pPr lvl="1">
              <a:buFont typeface="Wingdings" panose="05000000000000000000" pitchFamily="2" charset="2"/>
              <a:buChar char="§"/>
            </a:pPr>
            <a:r>
              <a:rPr lang="en-US" dirty="0"/>
              <a:t>No need to recompile your program (though compiling with debug symbols improves output).</a:t>
            </a:r>
          </a:p>
          <a:p>
            <a:pPr>
              <a:buFont typeface="Wingdings" panose="05000000000000000000" pitchFamily="2" charset="2"/>
              <a:buChar char="§"/>
            </a:pPr>
            <a:r>
              <a:rPr lang="en-US" dirty="0"/>
              <a:t> Cons:</a:t>
            </a:r>
          </a:p>
          <a:p>
            <a:pPr lvl="1">
              <a:buFont typeface="Wingdings" panose="05000000000000000000" pitchFamily="2" charset="2"/>
              <a:buChar char="§"/>
            </a:pPr>
            <a:r>
              <a:rPr lang="en-US" dirty="0"/>
              <a:t>Slows down program execution significantly (typically by 5-20 times).</a:t>
            </a:r>
          </a:p>
          <a:p>
            <a:pPr lvl="1">
              <a:buFont typeface="Wingdings" panose="05000000000000000000" pitchFamily="2" charset="2"/>
              <a:buChar char="§"/>
            </a:pPr>
            <a:r>
              <a:rPr lang="en-US" dirty="0"/>
              <a:t>Limited support on non-Linux platforms (available on Linux and macOS, but with limitations on macOS).</a:t>
            </a:r>
          </a:p>
        </p:txBody>
      </p:sp>
      <p:sp>
        <p:nvSpPr>
          <p:cNvPr id="4" name="Date Placeholder 3">
            <a:extLst>
              <a:ext uri="{FF2B5EF4-FFF2-40B4-BE49-F238E27FC236}">
                <a16:creationId xmlns:a16="http://schemas.microsoft.com/office/drawing/2014/main" id="{C446070E-6AD5-86AD-5F08-1699D7D88A7D}"/>
              </a:ext>
            </a:extLst>
          </p:cNvPr>
          <p:cNvSpPr>
            <a:spLocks noGrp="1"/>
          </p:cNvSpPr>
          <p:nvPr>
            <p:ph type="dt" sz="half" idx="10"/>
          </p:nvPr>
        </p:nvSpPr>
        <p:spPr/>
        <p:txBody>
          <a:bodyPr/>
          <a:lstStyle/>
          <a:p>
            <a:fld id="{1D322E97-BA1E-439D-B5FB-A3ED8AC1FD7D}" type="datetime1">
              <a:rPr lang="en-US" smtClean="0"/>
              <a:t>11/20/2024</a:t>
            </a:fld>
            <a:endParaRPr lang="en-US"/>
          </a:p>
        </p:txBody>
      </p:sp>
      <p:sp>
        <p:nvSpPr>
          <p:cNvPr id="5" name="Slide Number Placeholder 4">
            <a:extLst>
              <a:ext uri="{FF2B5EF4-FFF2-40B4-BE49-F238E27FC236}">
                <a16:creationId xmlns:a16="http://schemas.microsoft.com/office/drawing/2014/main" id="{DB8B5677-DBCD-F4C8-2193-66EB9E34D5CF}"/>
              </a:ext>
            </a:extLst>
          </p:cNvPr>
          <p:cNvSpPr>
            <a:spLocks noGrp="1"/>
          </p:cNvSpPr>
          <p:nvPr>
            <p:ph type="sldNum" sz="quarter" idx="12"/>
          </p:nvPr>
        </p:nvSpPr>
        <p:spPr/>
        <p:txBody>
          <a:bodyPr/>
          <a:lstStyle/>
          <a:p>
            <a:fld id="{BCF519F1-BB29-4CAB-8873-B06BE76F4AC5}" type="slidenum">
              <a:rPr lang="en-US" smtClean="0"/>
              <a:t>9</a:t>
            </a:fld>
            <a:endParaRPr lang="en-US"/>
          </a:p>
        </p:txBody>
      </p:sp>
    </p:spTree>
    <p:extLst>
      <p:ext uri="{BB962C8B-B14F-4D97-AF65-F5344CB8AC3E}">
        <p14:creationId xmlns:p14="http://schemas.microsoft.com/office/powerpoint/2010/main" val="27893230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1975</TotalTime>
  <Words>2147</Words>
  <Application>Microsoft Office PowerPoint</Application>
  <PresentationFormat>Widescreen</PresentationFormat>
  <Paragraphs>267</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__fkGroteskNeue_598ab8</vt:lpstr>
      <vt:lpstr>Aptos</vt:lpstr>
      <vt:lpstr>Arial</vt:lpstr>
      <vt:lpstr>Calibri</vt:lpstr>
      <vt:lpstr>Calibri Light</vt:lpstr>
      <vt:lpstr>Inter</vt:lpstr>
      <vt:lpstr>var(--font-fk-grotesk)</vt:lpstr>
      <vt:lpstr>Wingdings</vt:lpstr>
      <vt:lpstr>Retrospect</vt:lpstr>
      <vt:lpstr>CY-6120:  Software Security Practices</vt:lpstr>
      <vt:lpstr>Definition and Basic Concepts</vt:lpstr>
      <vt:lpstr>Definition and Basic Concepts</vt:lpstr>
      <vt:lpstr>Types of dynamic analysis</vt:lpstr>
      <vt:lpstr>Types of dynamic analysis</vt:lpstr>
      <vt:lpstr>Imagine buying a car without taking it for a test drive. You might know the specs, but until you feel how it handles on the road, you won't know if it's right for you.  Reading a recipe gives you an idea, but cooking it lets you taste the final product and tweak it to perfection.</vt:lpstr>
      <vt:lpstr>Tools of the trade</vt:lpstr>
      <vt:lpstr>Valgrind</vt:lpstr>
      <vt:lpstr>Valgrind</vt:lpstr>
      <vt:lpstr>Valgrind</vt:lpstr>
      <vt:lpstr>Valgrind</vt:lpstr>
      <vt:lpstr>OWASP ZAP (Zed Attack Proxy)</vt:lpstr>
      <vt:lpstr>American Fuzzy Lop (AFL)</vt:lpstr>
      <vt:lpstr>Advantages of Dynamic Analysis</vt:lpstr>
      <vt:lpstr>Advantages of Dynamic Analysis</vt:lpstr>
      <vt:lpstr>Advantages of Dynamic Analysis</vt:lpstr>
      <vt:lpstr>Disadvantages of Dynamic Analysis</vt:lpstr>
      <vt:lpstr>Disadvantages of Dynamic Analysis</vt:lpstr>
      <vt:lpstr>DAST vs IAST</vt:lpstr>
      <vt:lpstr>DAST vs IAST</vt:lpstr>
      <vt:lpstr>DAST vs IAST</vt:lpstr>
      <vt:lpstr>Identify the Runtime Issue from a Given Log Snippet!</vt:lpstr>
      <vt:lpstr>Quiz</vt:lpstr>
      <vt:lpstr>Quiz</vt:lpstr>
      <vt:lpstr>Quiz</vt:lpstr>
      <vt:lpstr>Quiz</vt:lpstr>
      <vt:lpstr>Quiz</vt:lpstr>
      <vt:lpstr>Memes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Diptendu Kar</dc:creator>
  <cp:lastModifiedBy>Diptendu Kar</cp:lastModifiedBy>
  <cp:revision>117</cp:revision>
  <dcterms:created xsi:type="dcterms:W3CDTF">2024-09-09T16:21:17Z</dcterms:created>
  <dcterms:modified xsi:type="dcterms:W3CDTF">2024-11-20T19:54:01Z</dcterms:modified>
</cp:coreProperties>
</file>