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0" r:id="rId3"/>
    <p:sldId id="261" r:id="rId4"/>
    <p:sldId id="257" r:id="rId5"/>
    <p:sldId id="258" r:id="rId6"/>
    <p:sldId id="259" r:id="rId7"/>
    <p:sldId id="273" r:id="rId8"/>
    <p:sldId id="262" r:id="rId9"/>
    <p:sldId id="263" r:id="rId10"/>
    <p:sldId id="266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F3ADF-3C98-4250-8199-D25A0D6503B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ACD52-9D92-4878-BEE0-3F9CB035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65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058E-EE52-448F-BE2A-82BDFAA07A57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FF1CE79-20CD-52AA-791E-8F393FCB5C63}"/>
              </a:ext>
            </a:extLst>
          </p:cNvPr>
          <p:cNvSpPr/>
          <p:nvPr userDrawn="1"/>
        </p:nvSpPr>
        <p:spPr>
          <a:xfrm>
            <a:off x="9075635" y="5869094"/>
            <a:ext cx="3033756" cy="46473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3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7C0E-9BBB-41FF-91C6-83ADC88FE157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0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E3DA-66DB-4E1A-91E3-71BF4D9030B6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7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2831-5A60-47CE-8F78-26612D723470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5C6EC74-2B6A-A994-909C-491816BC139A}"/>
              </a:ext>
            </a:extLst>
          </p:cNvPr>
          <p:cNvSpPr/>
          <p:nvPr userDrawn="1"/>
        </p:nvSpPr>
        <p:spPr>
          <a:xfrm>
            <a:off x="9075635" y="5869094"/>
            <a:ext cx="3033756" cy="46473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9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EC67-EA04-4F7E-A18B-CD308BCA6038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1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5EE8-D33E-499C-AFF1-3DF01D28680D}" type="datetime1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9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1219-DAB3-46C4-8E56-73C0DD099B0D}" type="datetime1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2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2CC5-E29F-4E8D-B749-7EA83CAC4FEE}" type="datetime1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AB7F61-6874-460C-9BA0-D7C168F82905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2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B025-5F39-43EB-85A2-DA529B6089F9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1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C415AB-D1A0-480F-AC5C-279F1F60EA4F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EAE275D-59E5-557A-7A4C-38C6FA70F350}"/>
              </a:ext>
            </a:extLst>
          </p:cNvPr>
          <p:cNvSpPr/>
          <p:nvPr userDrawn="1"/>
        </p:nvSpPr>
        <p:spPr>
          <a:xfrm>
            <a:off x="9075635" y="5869094"/>
            <a:ext cx="3033756" cy="464735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tftime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E8B3-4C72-98F9-A011-A1E1A65B4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CY-6120: </a:t>
            </a:r>
            <a:br>
              <a:rPr lang="en-US" dirty="0"/>
            </a:br>
            <a:r>
              <a:rPr lang="en-US" sz="7200" dirty="0"/>
              <a:t>Software Security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995D8-8588-9349-8BF4-D76BFB858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0: 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3D2DE-C298-1708-2213-AFDAF64B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7F40-81A2-4F0D-A303-079E703FB5E6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053FF-5F21-B3F4-3B04-FCA3AFD6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98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5C85-8FED-5A50-9715-3FE06326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1855D-E59E-F942-9852-29525001D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kern="0" dirty="0">
                <a:solidFill>
                  <a:srgbClr val="24292E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CGI Script injection attacks in Web, </a:t>
            </a:r>
            <a:r>
              <a:rPr lang="en-US" kern="100" dirty="0">
                <a:solidFill>
                  <a:srgbClr val="00000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Regex, Environment variables. </a:t>
            </a:r>
            <a:r>
              <a:rPr lang="en-US" kern="100" dirty="0" err="1">
                <a:solidFill>
                  <a:srgbClr val="00000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ReDOS</a:t>
            </a:r>
            <a:r>
              <a:rPr lang="en-US" kern="100" dirty="0">
                <a:solidFill>
                  <a:srgbClr val="00000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(maybe). </a:t>
            </a:r>
            <a:endParaRPr lang="en-US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24292E"/>
                </a:solidFill>
                <a:effectLst/>
                <a:ea typeface="Aptos" panose="020B0004020202020204" pitchFamily="34" charset="0"/>
              </a:rPr>
              <a:t>Language</a:t>
            </a:r>
            <a:r>
              <a:rPr lang="en-US" dirty="0">
                <a:solidFill>
                  <a:srgbClr val="24292E"/>
                </a:solidFill>
                <a:ea typeface="Aptos" panose="020B0004020202020204" pitchFamily="34" charset="0"/>
              </a:rPr>
              <a:t>-</a:t>
            </a:r>
            <a:r>
              <a:rPr lang="en-US" dirty="0">
                <a:solidFill>
                  <a:srgbClr val="24292E"/>
                </a:solidFill>
                <a:effectLst/>
                <a:ea typeface="Aptos" panose="020B0004020202020204" pitchFamily="34" charset="0"/>
              </a:rPr>
              <a:t>Specific Issues – python (pickle and eval) – smaller module easy.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Language-Specific Issues – C - </a:t>
            </a:r>
            <a:r>
              <a:rPr lang="en-US" kern="0" dirty="0">
                <a:solidFill>
                  <a:srgbClr val="24292E"/>
                </a:solidFill>
                <a:effectLst/>
                <a:ea typeface="Times New Roman" panose="02020603050405020304" pitchFamily="18" charset="0"/>
              </a:rPr>
              <a:t>Buffer Overflow, Integer Overflows, and format string vulnerabilities (focus area)</a:t>
            </a:r>
          </a:p>
          <a:p>
            <a:pPr marL="457200" indent="-457200">
              <a:buFont typeface="+mj-lt"/>
              <a:buAutoNum type="arabicPeriod"/>
            </a:pPr>
            <a:r>
              <a:rPr lang="en-US" kern="0" dirty="0">
                <a:solidFill>
                  <a:srgbClr val="24292E"/>
                </a:solidFill>
                <a:effectLst/>
                <a:ea typeface="Times New Roman" panose="02020603050405020304" pitchFamily="18" charset="0"/>
              </a:rPr>
              <a:t>Static Analysis (</a:t>
            </a:r>
            <a:r>
              <a:rPr lang="en-US" kern="0" dirty="0" err="1">
                <a:solidFill>
                  <a:srgbClr val="24292E"/>
                </a:solidFill>
                <a:effectLst/>
                <a:ea typeface="Times New Roman" panose="02020603050405020304" pitchFamily="18" charset="0"/>
              </a:rPr>
              <a:t>Semgrep</a:t>
            </a:r>
            <a:r>
              <a:rPr lang="en-US" kern="0" dirty="0">
                <a:solidFill>
                  <a:srgbClr val="24292E"/>
                </a:solidFill>
                <a:effectLst/>
                <a:ea typeface="Times New Roman" panose="02020603050405020304" pitchFamily="18" charset="0"/>
              </a:rPr>
              <a:t>), Software Supply Chain, Most important module.</a:t>
            </a:r>
            <a:endParaRPr lang="en-US" kern="0" dirty="0">
              <a:solidFill>
                <a:srgbClr val="24292E"/>
              </a:solidFill>
              <a:ea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kern="0" dirty="0">
                <a:solidFill>
                  <a:srgbClr val="24292E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Fuzzing, Testing. Dynamic Analysis.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090F5-C5FE-6B54-7C33-D9E6F810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0CA61-DD83-4BC5-C388-8145EE7D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54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95364-D1B4-7F1F-8A9F-3F123ACF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– 25%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673E5-9B69-D63C-50E5-F5B6414D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Possible date – December 11. Online.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Around 20 - 25 questions.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True/False, Multiple Choice, Multiple Answers, Short Answer, Long Answer. (Parts).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May be directly correct answer, scenario based correct answer. (like certifications).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Time-Limit: around 1 hour. (may be 1.5).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40346-EBC2-86B4-7F72-D3D26AA7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7E499-2B6D-764A-52B6-B3EE7742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7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FE38-4AC5-2258-6FC2-A9EE1771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– 45%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7E9F4-88B3-AF96-6710-B4A1AE04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Due on Wednesdays (class days) before midnight.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Available and submission through Canvas. No assignments after fall break.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Late Policy.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Assignment overview: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  </a:t>
            </a:r>
            <a:r>
              <a:rPr lang="en-US" sz="2000" dirty="0"/>
              <a:t>Token/Secrets Detection via regex.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000" dirty="0"/>
              <a:t>python issues – CTF style - RCE pickle and </a:t>
            </a:r>
            <a:r>
              <a:rPr lang="en-US" sz="2000" dirty="0" err="1"/>
              <a:t>pyjail</a:t>
            </a:r>
            <a:r>
              <a:rPr lang="en-US" sz="2000" dirty="0"/>
              <a:t> eval bypass.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000" dirty="0"/>
              <a:t>Buffer Overflow - Format String.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000" dirty="0" err="1"/>
              <a:t>Semgrep</a:t>
            </a:r>
            <a:r>
              <a:rPr lang="en-US" sz="2000" dirty="0"/>
              <a:t> OSS and Static Analysis of a CVE.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000" dirty="0"/>
              <a:t>Fuzzing and Testing. AFL / ZAP / Both.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ChatGPT IS ALLOWED. YES. </a:t>
            </a:r>
            <a:r>
              <a:rPr lang="en-US" dirty="0"/>
              <a:t>With conditions.</a:t>
            </a:r>
            <a:endParaRPr lang="en-US" b="1" dirty="0"/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DCF14-B9AC-83C5-25DF-11744083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ECFB2-3043-E4B6-90CC-10BCDA7F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9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D72E-06C1-0933-C23E-B8627BB8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Tasks – 18%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30CED-E809-B863-A428-2ECA4BD7C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Helps in ramping up to the assignments.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Mostly demos with interactions. Some steps are needed from you.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Availability and Submission via Canvas. Availability may vary.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ChatGPT IS ALLOWED. With conditions.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dirty="0"/>
              <a:t>6 total. 5 (related to assignments) + 1 (additional topic).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Please bring your laptops / Workstations.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F4C2D-521B-7771-355F-7A06EA42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D8409-56EB-AA47-2A9E-9FF6839D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21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EF1C-D2E1-F4FD-D8FE-1D166DFD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– 10%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D64D2-B329-E10B-660C-39329C6A5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 class. </a:t>
            </a:r>
            <a:r>
              <a:rPr lang="en-US" b="1" dirty="0"/>
              <a:t>CLOSED BOOK!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4</a:t>
            </a:r>
            <a:r>
              <a:rPr lang="en-US" dirty="0"/>
              <a:t> quizzes total.</a:t>
            </a:r>
            <a:r>
              <a:rPr lang="en-US" b="1" dirty="0"/>
              <a:t> </a:t>
            </a:r>
            <a:r>
              <a:rPr lang="en-US" dirty="0"/>
              <a:t>Module 1 + 2 will be together. </a:t>
            </a: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10 Questions. 15 Minutes.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T/F, Multiple choice, Multiple Answers.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Scenario-based correct answer.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Questions you see in quizzes will prepare you for finals.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Availability and submission offline (pen and paper).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Try to attend lectures.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506DC-160F-B9B5-4B95-036096B3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ABEA2-052C-C230-C741-95EBBD93E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92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DE37-CC31-7601-8BD5-8FDE6FCA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 – 2%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CC94B-A0E7-3F84-9B42-E7DE1B3E2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There are no stupid questions. </a:t>
            </a:r>
            <a:r>
              <a:rPr lang="en-US" b="1" dirty="0"/>
              <a:t>ASK QUESTIONS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Asking good questions in class or piazza.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Help others out on piazza.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Providing good answers in piazza.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66395-5C35-17F4-F28A-EDD05075B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9478E-A2C8-1417-A76A-C53556A4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5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3CFB-F51B-8542-3024-BAC5E650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 (Optional) – 5%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F1855-3CA9-75DD-0A5A-4C3A5848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1947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Solve one single problem in any CTF during the semester. </a:t>
            </a:r>
            <a:r>
              <a:rPr lang="en-US" dirty="0">
                <a:hlinkClick r:id="rId2"/>
              </a:rPr>
              <a:t>https://ctftime.org/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Terms and Conditions –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Any category is allowed e.g., cryptography, forensics, all ok.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2 people cannot solve the same challenge.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Pre-commit – post in piazza which CTF and which challenge. FCFS.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Show me the solution, by mail / in class / recording …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Challenge CANNOT be trivial.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 will be the judge of whether I can allot the extra credit.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7C7A6-6DBA-6BE7-1925-037BA7FB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888D2-A763-0274-A56F-F8372FED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97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1A45-97BC-CCB3-0856-E58B98EC6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0268B-9209-46CB-3CBD-7363307CA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67734-70FE-974F-24A3-61A9795A2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2831-5A60-47CE-8F78-26612D723470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40B9C-D63A-2E0F-BBCD-DBAE7CA0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31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B80B3-7188-55DD-0B2B-F1CBDD40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BF269-41D5-502F-54B5-F984FA966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Your health (physical and mental) is important.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things you will learn in this class are important but remember </a:t>
            </a:r>
            <a:r>
              <a:rPr lang="en-US" b="1" dirty="0"/>
              <a:t>it is just a class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If you are sleeping 4 hours a night, skipping meals, or otherwise compromising your health for the sake of this class, </a:t>
            </a:r>
            <a:r>
              <a:rPr lang="en-US" b="1" dirty="0"/>
              <a:t>something is wrong.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dirty="0"/>
              <a:t>Things that are required –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Sleeping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Eating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Socializing (For most people)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Paying taxes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dirty="0"/>
              <a:t>Things that are NOT required –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Finishing CY6120 assignments or other tasks at the expense of the 4 things listed above.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DA166-2F72-B39C-85A7-B0E0FC92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E31B6-4E42-90A0-4FF7-71AD2DE1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C0FA9-8C5B-A293-9A7F-3AC5D23732AE}"/>
              </a:ext>
            </a:extLst>
          </p:cNvPr>
          <p:cNvSpPr txBox="1"/>
          <p:nvPr/>
        </p:nvSpPr>
        <p:spPr>
          <a:xfrm>
            <a:off x="4074060" y="5977468"/>
            <a:ext cx="361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Credits: Brandon Wu @ </a:t>
            </a:r>
            <a:r>
              <a:rPr lang="en-US" dirty="0" err="1"/>
              <a:t>Semgrep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59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6DF4-6CE9-16E8-B5A3-ECB6CBA6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1A4E4-45AF-6296-879C-B0333CDA9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care of yourself, and if you are experiencing difficulties, don’t hesitate to reach out to me.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</a:rPr>
              <a:t>You can also consult - University Health and Counseling Services.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</a:rPr>
              <a:t>My job is to teach you, not to ruin your life. If you are struggling, </a:t>
            </a:r>
            <a:r>
              <a:rPr lang="en-US" b="1" i="0" dirty="0">
                <a:solidFill>
                  <a:srgbClr val="333333"/>
                </a:solidFill>
                <a:effectLst/>
              </a:rPr>
              <a:t>talk to me.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69313-14C5-1279-C0B7-A9D7C8FC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871D5-C73F-8AF6-7C01-DCF8AFC8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9068-A4A8-16EF-8B20-7DEBD835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B2C7-D5C7-17CD-98F2-812108A24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Administrivia.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Introductions.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Software Security Practices.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Generic Introduction.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Some terminologies.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E3420-BA2B-D748-4159-45F85904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298FF-6996-829A-6BEB-E15E32DC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75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2D69C-47E3-2781-5E6A-25AB4F46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12C4E-1A6B-289E-2FD8-E0B501E661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D15C8-BF65-1EEE-AA74-8DC8562E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2831-5A60-47CE-8F78-26612D723470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05D77-6D6F-C0AF-4F19-1ADB7B7C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5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A2749-FD74-16A5-BEA7-6075C69B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FE0C9-0398-FBEE-A44C-F9CE0112B3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41C91-EF6A-CA95-05BF-A6E33EF7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2831-5A60-47CE-8F78-26612D723470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F5C5B-65AB-EA65-2C07-55C4BA32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8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B2DE-D9F3-24B6-364D-422BACD8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172E1-DBE9-63A4-6187-679A600C0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Security Researcher @ </a:t>
            </a:r>
            <a:r>
              <a:rPr lang="en-US" dirty="0" err="1"/>
              <a:t>Semgrep</a:t>
            </a:r>
            <a:r>
              <a:rPr lang="en-US" dirty="0"/>
              <a:t> (Supply Chain Team)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Translate open-source CVEs to </a:t>
            </a:r>
            <a:r>
              <a:rPr lang="en-US" dirty="0" err="1"/>
              <a:t>Semgrep</a:t>
            </a:r>
            <a:r>
              <a:rPr lang="en-US" dirty="0"/>
              <a:t> rules. (Module 4)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Development of new workflows, automations, </a:t>
            </a:r>
            <a:r>
              <a:rPr lang="en-US" dirty="0" err="1"/>
              <a:t>github</a:t>
            </a:r>
            <a:r>
              <a:rPr lang="en-US" dirty="0"/>
              <a:t> actions, etc.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Research to improve quality of life at </a:t>
            </a:r>
            <a:r>
              <a:rPr lang="en-US" dirty="0" err="1"/>
              <a:t>Semgrep</a:t>
            </a:r>
            <a:r>
              <a:rPr lang="en-US" dirty="0"/>
              <a:t>.  e.g., prioritize findings based on EPSS.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MS CY from Northeastern (Graduated December 2023). Was TA for 2 semesters.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Some research experience. Some expired certifications.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Lots of CTFs.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Previous Java Developer.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NOTE: I am</a:t>
            </a:r>
            <a:r>
              <a:rPr lang="en-US" b="1" dirty="0">
                <a:solidFill>
                  <a:srgbClr val="FF0000"/>
                </a:solidFill>
              </a:rPr>
              <a:t> NOT </a:t>
            </a:r>
            <a:r>
              <a:rPr lang="en-US" b="1" dirty="0">
                <a:solidFill>
                  <a:schemeClr val="tx1"/>
                </a:solidFill>
              </a:rPr>
              <a:t>a professor.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D8438-DF07-1F24-F71D-305277DD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38F7A-CAA5-5A6A-44A4-049EED66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A close-up of a logo&#10;&#10;Description automatically generated">
            <a:extLst>
              <a:ext uri="{FF2B5EF4-FFF2-40B4-BE49-F238E27FC236}">
                <a16:creationId xmlns:a16="http://schemas.microsoft.com/office/drawing/2014/main" id="{55F76A20-7A43-8485-28F4-88FBA71A3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533" y="1743965"/>
            <a:ext cx="1782147" cy="93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4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F8CB-A893-A9AE-63A6-FDC88E2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0431E-9D14-1172-225D-D7E39A913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Apply to </a:t>
            </a:r>
            <a:r>
              <a:rPr lang="en-US" dirty="0" err="1"/>
              <a:t>Semgrep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Roles: CVE Analyst, Junior Security Researcher, Security Researcher – Intern / Full-time.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NOTE</a:t>
            </a:r>
            <a:r>
              <a:rPr lang="en-US" dirty="0"/>
              <a:t>: This course does not guarantee a role/job at </a:t>
            </a:r>
            <a:r>
              <a:rPr lang="en-US" dirty="0" err="1"/>
              <a:t>Semgrep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You will have significant advantage over other applicants.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Apply to similar companies e.g., </a:t>
            </a:r>
            <a:r>
              <a:rPr lang="en-US" dirty="0" err="1"/>
              <a:t>Snyk</a:t>
            </a:r>
            <a:r>
              <a:rPr lang="en-US" dirty="0"/>
              <a:t>, Veracode, </a:t>
            </a:r>
            <a:r>
              <a:rPr lang="en-US" dirty="0" err="1"/>
              <a:t>EndorLabs</a:t>
            </a:r>
            <a:r>
              <a:rPr lang="en-US" dirty="0"/>
              <a:t>, etc.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Read and understand open source CVES, software supply chain.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Learn about static and dynamic analysis of software.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Hands-on experience in both offensive and defensive security practices.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Optional – Highly encouraged. CTF participation.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07AC5-A53F-C0E0-9DC1-4C394530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12A37-C0DB-972A-906B-499B0B4D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7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56556-3385-F62E-D92C-026DC134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Logistics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0F102-089B-C35F-DEB7-6756A9433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When: Wednesdays 5:15 PM to 8:35 PM.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Where: Robinson Hall, Room 409.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/>
              <a:t> Break Schedule: (Open to suggestions)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5:15 – 6:15, 10 mins break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6:25 – 7:25, 10 mins break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7:35 – 8:35. – SLOT3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NO TA’s – Office hours in class regarding assignment.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Office Hours: Online On Demand. (after 5 pm weekdays)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72E74-5862-EEA8-0ACB-54754E37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A0E9A-E1E6-005F-1065-7AFB79522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4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72A06-7D85-B9BE-DC7F-6F5C41D6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DC3F0-302D-570C-BC18-B6AA6884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CY-5010 minimum. 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CY-5130 additional preferred. Programming experience (NOT EXPERTISE) - Reading, understanding, and writing code. No specific language. Free to choose your preferred programming language. </a:t>
            </a:r>
          </a:p>
          <a:p>
            <a:pPr algn="l"/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If you are afraid of programming, you will likely have significant difficulty with this course.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690B8-DD85-8B43-0F8C-D677CB336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197D02-EED4-7A1F-15C6-F17ADE5A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6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3F84-E95B-FC08-22E8-B57FC090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399E-E597-4F44-E703-A1C07D5FA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This course will be partly offensive and partly defensive.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5 Modules + 1 Additional topic.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Exam – only final, NO midterm.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Assignments – 5 total, 1 per module.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Class tasks – Precursor to assignments. 6 total (5+1). Last one will not have any assignment.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Quiz – In class. Closed book. 4 total.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Modules, Assignments, Class tasks are/will be available through Canvas. Submissions too.</a:t>
            </a:r>
          </a:p>
          <a:p>
            <a:pPr marL="0" indent="0">
              <a:buNone/>
            </a:pPr>
            <a:r>
              <a:rPr lang="en-US" dirty="0"/>
              <a:t>Any Discussion – Piazza (Let me know if you cannot register).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CCCA3-8786-2DB5-4E1D-BCE47B04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0A22C-EAB7-9958-B6C0-24007459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64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A253B-8B92-F37B-02AC-4C1134A8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40579-88C0-0B35-A30E-A3523EC4D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Exam – 25%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Assignments – 45%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Class tasks – 18%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Quiz – 10%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Participation – 2%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CTF (Optional) – 5%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Total – 105 %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If you found a bug via bug bounty or authored a CVE – you get an 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C2285-C573-E317-11F1-CE83F35B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34050-AD20-3824-80EE-D5BC80A30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532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397</TotalTime>
  <Words>1226</Words>
  <Application>Microsoft Office PowerPoint</Application>
  <PresentationFormat>Widescreen</PresentationFormat>
  <Paragraphs>175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Aptos</vt:lpstr>
      <vt:lpstr>Calibri</vt:lpstr>
      <vt:lpstr>Calibri Light</vt:lpstr>
      <vt:lpstr>Lato Extended</vt:lpstr>
      <vt:lpstr>Times New Roman</vt:lpstr>
      <vt:lpstr>Wingdings</vt:lpstr>
      <vt:lpstr>Retrospect</vt:lpstr>
      <vt:lpstr>CY-6120:  Software Security Practices</vt:lpstr>
      <vt:lpstr>Agenda </vt:lpstr>
      <vt:lpstr>Administrivia</vt:lpstr>
      <vt:lpstr>whoami</vt:lpstr>
      <vt:lpstr>Expected Outcome</vt:lpstr>
      <vt:lpstr>Class Logistics </vt:lpstr>
      <vt:lpstr>Prerequisites</vt:lpstr>
      <vt:lpstr>Course Logistics</vt:lpstr>
      <vt:lpstr>Grading</vt:lpstr>
      <vt:lpstr>Modules</vt:lpstr>
      <vt:lpstr>Final Exam – 25%</vt:lpstr>
      <vt:lpstr>Assignments – 45%</vt:lpstr>
      <vt:lpstr>Class Tasks – 18%</vt:lpstr>
      <vt:lpstr>Quiz – 10%</vt:lpstr>
      <vt:lpstr>Participation – 2%</vt:lpstr>
      <vt:lpstr>CTF (Optional) – 5%</vt:lpstr>
      <vt:lpstr>Final Thoughts</vt:lpstr>
      <vt:lpstr>Wellness</vt:lpstr>
      <vt:lpstr>Wellness</vt:lpstr>
      <vt:lpstr>Introductions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Diptendu Kar</dc:creator>
  <cp:lastModifiedBy>Diptendu Kar</cp:lastModifiedBy>
  <cp:revision>39</cp:revision>
  <dcterms:created xsi:type="dcterms:W3CDTF">2024-09-09T16:21:17Z</dcterms:created>
  <dcterms:modified xsi:type="dcterms:W3CDTF">2024-09-11T15:05:18Z</dcterms:modified>
</cp:coreProperties>
</file>