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F9F42B-ED79-4CE2-9494-64D82E0CEFEA}"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B332F55D-453C-4C5C-AE89-40D4EDC36B90}">
      <dgm:prSet/>
      <dgm:spPr/>
      <dgm:t>
        <a:bodyPr/>
        <a:lstStyle/>
        <a:p>
          <a:r>
            <a:rPr lang="en-US"/>
            <a:t>Insecure Deserialization</a:t>
          </a:r>
        </a:p>
      </dgm:t>
    </dgm:pt>
    <dgm:pt modelId="{DF6B883C-C485-4E60-AD54-8FA2181F02D1}" type="parTrans" cxnId="{05BEE08E-A860-4C44-B0F8-B7ED883E0CC0}">
      <dgm:prSet/>
      <dgm:spPr/>
      <dgm:t>
        <a:bodyPr/>
        <a:lstStyle/>
        <a:p>
          <a:endParaRPr lang="en-US"/>
        </a:p>
      </dgm:t>
    </dgm:pt>
    <dgm:pt modelId="{B37A2F63-A020-4AF5-B537-606E27BED8C4}" type="sibTrans" cxnId="{05BEE08E-A860-4C44-B0F8-B7ED883E0CC0}">
      <dgm:prSet/>
      <dgm:spPr/>
      <dgm:t>
        <a:bodyPr/>
        <a:lstStyle/>
        <a:p>
          <a:endParaRPr lang="en-US"/>
        </a:p>
      </dgm:t>
    </dgm:pt>
    <dgm:pt modelId="{7000C8D7-19E3-4A8F-842E-3C1EDA2AA2D3}">
      <dgm:prSet/>
      <dgm:spPr/>
      <dgm:t>
        <a:bodyPr/>
        <a:lstStyle/>
        <a:p>
          <a:r>
            <a:rPr lang="en-US"/>
            <a:t>Use of Dangerous Functions</a:t>
          </a:r>
        </a:p>
      </dgm:t>
    </dgm:pt>
    <dgm:pt modelId="{F8CCE055-135F-4475-87E7-4DBA88365B78}" type="parTrans" cxnId="{27706486-22B4-47D2-A883-481BBC5D8EB8}">
      <dgm:prSet/>
      <dgm:spPr/>
      <dgm:t>
        <a:bodyPr/>
        <a:lstStyle/>
        <a:p>
          <a:endParaRPr lang="en-US"/>
        </a:p>
      </dgm:t>
    </dgm:pt>
    <dgm:pt modelId="{38C80976-DFEA-474A-B41A-80543B9AB0B7}" type="sibTrans" cxnId="{27706486-22B4-47D2-A883-481BBC5D8EB8}">
      <dgm:prSet/>
      <dgm:spPr/>
      <dgm:t>
        <a:bodyPr/>
        <a:lstStyle/>
        <a:p>
          <a:endParaRPr lang="en-US"/>
        </a:p>
      </dgm:t>
    </dgm:pt>
    <dgm:pt modelId="{B03C8318-BE71-4C7C-8890-77B6E2F95D02}" type="pres">
      <dgm:prSet presAssocID="{AFF9F42B-ED79-4CE2-9494-64D82E0CEFEA}" presName="hierChild1" presStyleCnt="0">
        <dgm:presLayoutVars>
          <dgm:chPref val="1"/>
          <dgm:dir/>
          <dgm:animOne val="branch"/>
          <dgm:animLvl val="lvl"/>
          <dgm:resizeHandles/>
        </dgm:presLayoutVars>
      </dgm:prSet>
      <dgm:spPr/>
    </dgm:pt>
    <dgm:pt modelId="{30F967EC-EE22-4579-8D99-CFE0E0C607C1}" type="pres">
      <dgm:prSet presAssocID="{B332F55D-453C-4C5C-AE89-40D4EDC36B90}" presName="hierRoot1" presStyleCnt="0"/>
      <dgm:spPr/>
    </dgm:pt>
    <dgm:pt modelId="{382F0A34-5E0A-480A-8767-7D1C33DDB081}" type="pres">
      <dgm:prSet presAssocID="{B332F55D-453C-4C5C-AE89-40D4EDC36B90}" presName="composite" presStyleCnt="0"/>
      <dgm:spPr/>
    </dgm:pt>
    <dgm:pt modelId="{9A71A2CC-2288-4DDA-A197-8DFAD84ECC0F}" type="pres">
      <dgm:prSet presAssocID="{B332F55D-453C-4C5C-AE89-40D4EDC36B90}" presName="background" presStyleLbl="node0" presStyleIdx="0" presStyleCnt="2"/>
      <dgm:spPr/>
    </dgm:pt>
    <dgm:pt modelId="{4E75E5D8-0C33-4430-8D91-4549A8A9FCCC}" type="pres">
      <dgm:prSet presAssocID="{B332F55D-453C-4C5C-AE89-40D4EDC36B90}" presName="text" presStyleLbl="fgAcc0" presStyleIdx="0" presStyleCnt="2">
        <dgm:presLayoutVars>
          <dgm:chPref val="3"/>
        </dgm:presLayoutVars>
      </dgm:prSet>
      <dgm:spPr/>
    </dgm:pt>
    <dgm:pt modelId="{9CB6A695-54BD-488B-B351-3C125B1D951F}" type="pres">
      <dgm:prSet presAssocID="{B332F55D-453C-4C5C-AE89-40D4EDC36B90}" presName="hierChild2" presStyleCnt="0"/>
      <dgm:spPr/>
    </dgm:pt>
    <dgm:pt modelId="{8FB4E650-6DD6-43B2-BA98-0629A41709F9}" type="pres">
      <dgm:prSet presAssocID="{7000C8D7-19E3-4A8F-842E-3C1EDA2AA2D3}" presName="hierRoot1" presStyleCnt="0"/>
      <dgm:spPr/>
    </dgm:pt>
    <dgm:pt modelId="{A3CA38A4-02A6-4600-A9C9-F5DDEF23114F}" type="pres">
      <dgm:prSet presAssocID="{7000C8D7-19E3-4A8F-842E-3C1EDA2AA2D3}" presName="composite" presStyleCnt="0"/>
      <dgm:spPr/>
    </dgm:pt>
    <dgm:pt modelId="{7FCFECB4-7C7B-4CA5-80C5-76D32C62C68A}" type="pres">
      <dgm:prSet presAssocID="{7000C8D7-19E3-4A8F-842E-3C1EDA2AA2D3}" presName="background" presStyleLbl="node0" presStyleIdx="1" presStyleCnt="2"/>
      <dgm:spPr/>
    </dgm:pt>
    <dgm:pt modelId="{66CDA2DD-C0FA-4E68-9FAB-358142AFE108}" type="pres">
      <dgm:prSet presAssocID="{7000C8D7-19E3-4A8F-842E-3C1EDA2AA2D3}" presName="text" presStyleLbl="fgAcc0" presStyleIdx="1" presStyleCnt="2">
        <dgm:presLayoutVars>
          <dgm:chPref val="3"/>
        </dgm:presLayoutVars>
      </dgm:prSet>
      <dgm:spPr/>
    </dgm:pt>
    <dgm:pt modelId="{3D36E45B-AC3B-4F74-A8A3-8BE10ADC3A82}" type="pres">
      <dgm:prSet presAssocID="{7000C8D7-19E3-4A8F-842E-3C1EDA2AA2D3}" presName="hierChild2" presStyleCnt="0"/>
      <dgm:spPr/>
    </dgm:pt>
  </dgm:ptLst>
  <dgm:cxnLst>
    <dgm:cxn modelId="{9A5D6108-0285-49D1-B54A-63963A0768C9}" type="presOf" srcId="{B332F55D-453C-4C5C-AE89-40D4EDC36B90}" destId="{4E75E5D8-0C33-4430-8D91-4549A8A9FCCC}" srcOrd="0" destOrd="0" presId="urn:microsoft.com/office/officeart/2005/8/layout/hierarchy1"/>
    <dgm:cxn modelId="{2986E843-5FE2-477D-875E-E457EB350E00}" type="presOf" srcId="{7000C8D7-19E3-4A8F-842E-3C1EDA2AA2D3}" destId="{66CDA2DD-C0FA-4E68-9FAB-358142AFE108}" srcOrd="0" destOrd="0" presId="urn:microsoft.com/office/officeart/2005/8/layout/hierarchy1"/>
    <dgm:cxn modelId="{5B4AF147-BE56-4CCE-BC02-0A63A66D2B2E}" type="presOf" srcId="{AFF9F42B-ED79-4CE2-9494-64D82E0CEFEA}" destId="{B03C8318-BE71-4C7C-8890-77B6E2F95D02}" srcOrd="0" destOrd="0" presId="urn:microsoft.com/office/officeart/2005/8/layout/hierarchy1"/>
    <dgm:cxn modelId="{27706486-22B4-47D2-A883-481BBC5D8EB8}" srcId="{AFF9F42B-ED79-4CE2-9494-64D82E0CEFEA}" destId="{7000C8D7-19E3-4A8F-842E-3C1EDA2AA2D3}" srcOrd="1" destOrd="0" parTransId="{F8CCE055-135F-4475-87E7-4DBA88365B78}" sibTransId="{38C80976-DFEA-474A-B41A-80543B9AB0B7}"/>
    <dgm:cxn modelId="{05BEE08E-A860-4C44-B0F8-B7ED883E0CC0}" srcId="{AFF9F42B-ED79-4CE2-9494-64D82E0CEFEA}" destId="{B332F55D-453C-4C5C-AE89-40D4EDC36B90}" srcOrd="0" destOrd="0" parTransId="{DF6B883C-C485-4E60-AD54-8FA2181F02D1}" sibTransId="{B37A2F63-A020-4AF5-B537-606E27BED8C4}"/>
    <dgm:cxn modelId="{FDF81D55-1E6B-485F-9270-8323463BACD5}" type="presParOf" srcId="{B03C8318-BE71-4C7C-8890-77B6E2F95D02}" destId="{30F967EC-EE22-4579-8D99-CFE0E0C607C1}" srcOrd="0" destOrd="0" presId="urn:microsoft.com/office/officeart/2005/8/layout/hierarchy1"/>
    <dgm:cxn modelId="{572BDA59-F709-4851-AE2B-BAA588A494F8}" type="presParOf" srcId="{30F967EC-EE22-4579-8D99-CFE0E0C607C1}" destId="{382F0A34-5E0A-480A-8767-7D1C33DDB081}" srcOrd="0" destOrd="0" presId="urn:microsoft.com/office/officeart/2005/8/layout/hierarchy1"/>
    <dgm:cxn modelId="{2AA14EC2-B2F0-4A84-B21A-0FF530B57EF1}" type="presParOf" srcId="{382F0A34-5E0A-480A-8767-7D1C33DDB081}" destId="{9A71A2CC-2288-4DDA-A197-8DFAD84ECC0F}" srcOrd="0" destOrd="0" presId="urn:microsoft.com/office/officeart/2005/8/layout/hierarchy1"/>
    <dgm:cxn modelId="{FA3EC49D-F4F1-44BA-8B2E-3841AF4A6335}" type="presParOf" srcId="{382F0A34-5E0A-480A-8767-7D1C33DDB081}" destId="{4E75E5D8-0C33-4430-8D91-4549A8A9FCCC}" srcOrd="1" destOrd="0" presId="urn:microsoft.com/office/officeart/2005/8/layout/hierarchy1"/>
    <dgm:cxn modelId="{4CE4724D-4EE8-490C-B61C-218AB76E2EEA}" type="presParOf" srcId="{30F967EC-EE22-4579-8D99-CFE0E0C607C1}" destId="{9CB6A695-54BD-488B-B351-3C125B1D951F}" srcOrd="1" destOrd="0" presId="urn:microsoft.com/office/officeart/2005/8/layout/hierarchy1"/>
    <dgm:cxn modelId="{F44BCF92-8BC9-4E46-BA73-527FA179EF43}" type="presParOf" srcId="{B03C8318-BE71-4C7C-8890-77B6E2F95D02}" destId="{8FB4E650-6DD6-43B2-BA98-0629A41709F9}" srcOrd="1" destOrd="0" presId="urn:microsoft.com/office/officeart/2005/8/layout/hierarchy1"/>
    <dgm:cxn modelId="{735C7A61-76D5-4DC7-92EF-64C61026A85C}" type="presParOf" srcId="{8FB4E650-6DD6-43B2-BA98-0629A41709F9}" destId="{A3CA38A4-02A6-4600-A9C9-F5DDEF23114F}" srcOrd="0" destOrd="0" presId="urn:microsoft.com/office/officeart/2005/8/layout/hierarchy1"/>
    <dgm:cxn modelId="{3991FD0E-0703-4018-8070-02C5E344FFE6}" type="presParOf" srcId="{A3CA38A4-02A6-4600-A9C9-F5DDEF23114F}" destId="{7FCFECB4-7C7B-4CA5-80C5-76D32C62C68A}" srcOrd="0" destOrd="0" presId="urn:microsoft.com/office/officeart/2005/8/layout/hierarchy1"/>
    <dgm:cxn modelId="{C6BA4469-2F7A-437F-9C77-BEB89DBD7353}" type="presParOf" srcId="{A3CA38A4-02A6-4600-A9C9-F5DDEF23114F}" destId="{66CDA2DD-C0FA-4E68-9FAB-358142AFE108}" srcOrd="1" destOrd="0" presId="urn:microsoft.com/office/officeart/2005/8/layout/hierarchy1"/>
    <dgm:cxn modelId="{A3DC40B4-2015-443B-826E-2D2DC6A13688}" type="presParOf" srcId="{8FB4E650-6DD6-43B2-BA98-0629A41709F9}" destId="{3D36E45B-AC3B-4F74-A8A3-8BE10ADC3A8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1A2CC-2288-4DDA-A197-8DFAD84ECC0F}">
      <dsp:nvSpPr>
        <dsp:cNvPr id="0" name=""/>
        <dsp:cNvSpPr/>
      </dsp:nvSpPr>
      <dsp:spPr>
        <a:xfrm>
          <a:off x="1235" y="277223"/>
          <a:ext cx="4335810" cy="27532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5E5D8-0C33-4430-8D91-4549A8A9FCCC}">
      <dsp:nvSpPr>
        <dsp:cNvPr id="0" name=""/>
        <dsp:cNvSpPr/>
      </dsp:nvSpPr>
      <dsp:spPr>
        <a:xfrm>
          <a:off x="482992" y="734892"/>
          <a:ext cx="4335810" cy="275323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Insecure Deserialization</a:t>
          </a:r>
        </a:p>
      </dsp:txBody>
      <dsp:txXfrm>
        <a:off x="563632" y="815532"/>
        <a:ext cx="4174530" cy="2591959"/>
      </dsp:txXfrm>
    </dsp:sp>
    <dsp:sp modelId="{7FCFECB4-7C7B-4CA5-80C5-76D32C62C68A}">
      <dsp:nvSpPr>
        <dsp:cNvPr id="0" name=""/>
        <dsp:cNvSpPr/>
      </dsp:nvSpPr>
      <dsp:spPr>
        <a:xfrm>
          <a:off x="5300559" y="277223"/>
          <a:ext cx="4335810" cy="275323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CDA2DD-C0FA-4E68-9FAB-358142AFE108}">
      <dsp:nvSpPr>
        <dsp:cNvPr id="0" name=""/>
        <dsp:cNvSpPr/>
      </dsp:nvSpPr>
      <dsp:spPr>
        <a:xfrm>
          <a:off x="5782316" y="734892"/>
          <a:ext cx="4335810" cy="275323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Use of Dangerous Functions</a:t>
          </a:r>
        </a:p>
      </dsp:txBody>
      <dsp:txXfrm>
        <a:off x="5862956" y="815532"/>
        <a:ext cx="4174530" cy="25919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F3ADF-3C98-4250-8199-D25A0D6503B5}"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ACD52-9D92-4878-BEE0-3F9CB0353EC5}" type="slidenum">
              <a:rPr lang="en-US" smtClean="0"/>
              <a:t>‹#›</a:t>
            </a:fld>
            <a:endParaRPr lang="en-US"/>
          </a:p>
        </p:txBody>
      </p:sp>
    </p:spTree>
    <p:extLst>
      <p:ext uri="{BB962C8B-B14F-4D97-AF65-F5344CB8AC3E}">
        <p14:creationId xmlns:p14="http://schemas.microsoft.com/office/powerpoint/2010/main" val="277946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06058E-EE52-448F-BE2A-82BDFAA07A57}"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F1CE79-20CD-52AA-791E-8F393FCB5C63}"/>
              </a:ext>
            </a:extLst>
          </p:cNvPr>
          <p:cNvSpPr/>
          <p:nvPr userDrawn="1"/>
        </p:nvSpPr>
        <p:spPr>
          <a:xfrm>
            <a:off x="9075635" y="5869094"/>
            <a:ext cx="3033756" cy="46473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73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DD7C0E-9BBB-41FF-91C6-83ADC88FE157}"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363220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90E3DA-66DB-4E1A-91E3-71BF4D9030B6}"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236507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22E97-BA1E-439D-B5FB-A3ED8AC1FD7D}"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28221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72831-5A60-47CE-8F78-26612D723470}"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F519F1-BB29-4CAB-8873-B06BE76F4A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5C6EC74-2B6A-A994-909C-491816BC139A}"/>
              </a:ext>
            </a:extLst>
          </p:cNvPr>
          <p:cNvSpPr/>
          <p:nvPr userDrawn="1"/>
        </p:nvSpPr>
        <p:spPr>
          <a:xfrm>
            <a:off x="9075635" y="5869094"/>
            <a:ext cx="3033756" cy="46473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09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4EC67-EA04-4F7E-A18B-CD308BCA6038}" type="datetime1">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426871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475EE8-D33E-499C-AFF1-3DF01D28680D}" type="datetime1">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407299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B1219-DAB3-46C4-8E56-73C0DD099B0D}" type="datetime1">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333932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3F2CC5-E29F-4E8D-B749-7EA83CAC4FEE}" type="datetime1">
              <a:rPr lang="en-US" smtClean="0"/>
              <a:t>9/25/2024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32754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AB7F61-6874-460C-9BA0-D7C168F82905}" type="datetime1">
              <a:rPr lang="en-US" smtClean="0"/>
              <a:t>9/25/2024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CF519F1-BB29-4CAB-8873-B06BE76F4AC5}" type="slidenum">
              <a:rPr lang="en-US" smtClean="0"/>
              <a:t>‹#›</a:t>
            </a:fld>
            <a:endParaRPr lang="en-US"/>
          </a:p>
        </p:txBody>
      </p:sp>
    </p:spTree>
    <p:extLst>
      <p:ext uri="{BB962C8B-B14F-4D97-AF65-F5344CB8AC3E}">
        <p14:creationId xmlns:p14="http://schemas.microsoft.com/office/powerpoint/2010/main" val="48032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FAB025-5F39-43EB-85A2-DA529B6089F9}" type="datetime1">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F519F1-BB29-4CAB-8873-B06BE76F4AC5}" type="slidenum">
              <a:rPr lang="en-US" smtClean="0"/>
              <a:t>‹#›</a:t>
            </a:fld>
            <a:endParaRPr lang="en-US"/>
          </a:p>
        </p:txBody>
      </p:sp>
    </p:spTree>
    <p:extLst>
      <p:ext uri="{BB962C8B-B14F-4D97-AF65-F5344CB8AC3E}">
        <p14:creationId xmlns:p14="http://schemas.microsoft.com/office/powerpoint/2010/main" val="288561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C415AB-D1A0-480F-AC5C-279F1F60EA4F}" type="datetime1">
              <a:rPr lang="en-US" smtClean="0"/>
              <a:t>9/25/2024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CF519F1-BB29-4CAB-8873-B06BE76F4AC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EAE275D-59E5-557A-7A4C-38C6FA70F350}"/>
              </a:ext>
            </a:extLst>
          </p:cNvPr>
          <p:cNvSpPr/>
          <p:nvPr userDrawn="1"/>
        </p:nvSpPr>
        <p:spPr>
          <a:xfrm>
            <a:off x="9075635" y="5869094"/>
            <a:ext cx="3033756" cy="464735"/>
          </a:xfrm>
          <a:prstGeom prst="rect">
            <a:avLst/>
          </a:prstGeom>
          <a:blipFill dpi="0" rotWithShape="1">
            <a:blip r:embed="rId13">
              <a:extLst>
                <a:ext uri="{28A0092B-C50C-407E-A947-70E740481C1C}">
                  <a14:useLocalDpi xmlns:a14="http://schemas.microsoft.com/office/drawing/2010/main" val="0"/>
                </a:ext>
              </a:extLst>
            </a:blip>
            <a:srcRect/>
            <a:stretch>
              <a:fillRect/>
            </a:stretch>
          </a:blipFill>
          <a:ln>
            <a:no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94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E8B3-4C72-98F9-A011-A1E1A65B4C12}"/>
              </a:ext>
            </a:extLst>
          </p:cNvPr>
          <p:cNvSpPr>
            <a:spLocks noGrp="1"/>
          </p:cNvSpPr>
          <p:nvPr>
            <p:ph type="ctrTitle"/>
          </p:nvPr>
        </p:nvSpPr>
        <p:spPr/>
        <p:txBody>
          <a:bodyPr/>
          <a:lstStyle/>
          <a:p>
            <a:r>
              <a:rPr lang="en-US" sz="7200" dirty="0"/>
              <a:t>CY-6120: </a:t>
            </a:r>
            <a:br>
              <a:rPr lang="en-US" dirty="0"/>
            </a:br>
            <a:r>
              <a:rPr lang="en-US" sz="7200" dirty="0"/>
              <a:t>Software Security Practices</a:t>
            </a:r>
          </a:p>
        </p:txBody>
      </p:sp>
      <p:sp>
        <p:nvSpPr>
          <p:cNvPr id="3" name="Subtitle 2">
            <a:extLst>
              <a:ext uri="{FF2B5EF4-FFF2-40B4-BE49-F238E27FC236}">
                <a16:creationId xmlns:a16="http://schemas.microsoft.com/office/drawing/2014/main" id="{DB3995D8-8588-9349-8BF4-D76BFB85863B}"/>
              </a:ext>
            </a:extLst>
          </p:cNvPr>
          <p:cNvSpPr>
            <a:spLocks noGrp="1"/>
          </p:cNvSpPr>
          <p:nvPr>
            <p:ph type="subTitle" idx="1"/>
          </p:nvPr>
        </p:nvSpPr>
        <p:spPr/>
        <p:txBody>
          <a:bodyPr/>
          <a:lstStyle/>
          <a:p>
            <a:r>
              <a:rPr lang="en-US" dirty="0"/>
              <a:t>Module 2: Language Specific ISSUES</a:t>
            </a:r>
          </a:p>
        </p:txBody>
      </p:sp>
      <p:sp>
        <p:nvSpPr>
          <p:cNvPr id="4" name="Date Placeholder 3">
            <a:extLst>
              <a:ext uri="{FF2B5EF4-FFF2-40B4-BE49-F238E27FC236}">
                <a16:creationId xmlns:a16="http://schemas.microsoft.com/office/drawing/2014/main" id="{7593D2DE-C298-1708-2213-AFDAF64BC55C}"/>
              </a:ext>
            </a:extLst>
          </p:cNvPr>
          <p:cNvSpPr>
            <a:spLocks noGrp="1"/>
          </p:cNvSpPr>
          <p:nvPr>
            <p:ph type="dt" sz="half" idx="10"/>
          </p:nvPr>
        </p:nvSpPr>
        <p:spPr/>
        <p:txBody>
          <a:bodyPr/>
          <a:lstStyle/>
          <a:p>
            <a:fld id="{F1287F40-81A2-4F0D-A303-079E703FB5E6}" type="datetime1">
              <a:rPr lang="en-US" smtClean="0"/>
              <a:t>9/25/2024</a:t>
            </a:fld>
            <a:endParaRPr lang="en-US"/>
          </a:p>
        </p:txBody>
      </p:sp>
      <p:sp>
        <p:nvSpPr>
          <p:cNvPr id="5" name="Slide Number Placeholder 4">
            <a:extLst>
              <a:ext uri="{FF2B5EF4-FFF2-40B4-BE49-F238E27FC236}">
                <a16:creationId xmlns:a16="http://schemas.microsoft.com/office/drawing/2014/main" id="{479053FF-5F21-B3F4-3B04-FCA3AFD606C3}"/>
              </a:ext>
            </a:extLst>
          </p:cNvPr>
          <p:cNvSpPr>
            <a:spLocks noGrp="1"/>
          </p:cNvSpPr>
          <p:nvPr>
            <p:ph type="sldNum" sz="quarter" idx="12"/>
          </p:nvPr>
        </p:nvSpPr>
        <p:spPr/>
        <p:txBody>
          <a:bodyPr/>
          <a:lstStyle/>
          <a:p>
            <a:fld id="{BCF519F1-BB29-4CAB-8873-B06BE76F4AC5}" type="slidenum">
              <a:rPr lang="en-US" smtClean="0"/>
              <a:t>1</a:t>
            </a:fld>
            <a:endParaRPr lang="en-US"/>
          </a:p>
        </p:txBody>
      </p:sp>
    </p:spTree>
    <p:extLst>
      <p:ext uri="{BB962C8B-B14F-4D97-AF65-F5344CB8AC3E}">
        <p14:creationId xmlns:p14="http://schemas.microsoft.com/office/powerpoint/2010/main" val="206569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BCF8-5738-1CA7-746F-DC28374FA4E2}"/>
              </a:ext>
            </a:extLst>
          </p:cNvPr>
          <p:cNvSpPr>
            <a:spLocks noGrp="1"/>
          </p:cNvSpPr>
          <p:nvPr>
            <p:ph type="title"/>
          </p:nvPr>
        </p:nvSpPr>
        <p:spPr/>
        <p:txBody>
          <a:bodyPr/>
          <a:lstStyle/>
          <a:p>
            <a:r>
              <a:rPr lang="en-US" dirty="0"/>
              <a:t>Why Use Pickle?</a:t>
            </a:r>
          </a:p>
        </p:txBody>
      </p:sp>
      <p:sp>
        <p:nvSpPr>
          <p:cNvPr id="3" name="Content Placeholder 2">
            <a:extLst>
              <a:ext uri="{FF2B5EF4-FFF2-40B4-BE49-F238E27FC236}">
                <a16:creationId xmlns:a16="http://schemas.microsoft.com/office/drawing/2014/main" id="{4131B51F-BD60-3F24-3AD2-84BF8B0E491C}"/>
              </a:ext>
            </a:extLst>
          </p:cNvPr>
          <p:cNvSpPr>
            <a:spLocks noGrp="1"/>
          </p:cNvSpPr>
          <p:nvPr>
            <p:ph idx="1"/>
          </p:nvPr>
        </p:nvSpPr>
        <p:spPr/>
        <p:txBody>
          <a:bodyPr/>
          <a:lstStyle/>
          <a:p>
            <a:pPr>
              <a:buFont typeface="Wingdings" panose="05000000000000000000" pitchFamily="2" charset="2"/>
              <a:buChar char="§"/>
            </a:pPr>
            <a:r>
              <a:rPr lang="en-US" dirty="0"/>
              <a:t> Despite its drawbacks, Pickle is still widely used because:</a:t>
            </a:r>
          </a:p>
          <a:p>
            <a:pPr lvl="1">
              <a:buFont typeface="Wingdings" panose="05000000000000000000" pitchFamily="2" charset="2"/>
              <a:buChar char="§"/>
            </a:pPr>
            <a:r>
              <a:rPr lang="en-US" dirty="0"/>
              <a:t>It </a:t>
            </a:r>
            <a:r>
              <a:rPr lang="en-US" b="1" dirty="0"/>
              <a:t>supports complex Python objects</a:t>
            </a:r>
            <a:r>
              <a:rPr lang="en-US" dirty="0"/>
              <a:t>, such as classes, functions, and even recursive data structures that formats like JSON can't handle.</a:t>
            </a:r>
          </a:p>
          <a:p>
            <a:pPr lvl="1">
              <a:buFont typeface="Wingdings" panose="05000000000000000000" pitchFamily="2" charset="2"/>
              <a:buChar char="§"/>
            </a:pPr>
            <a:r>
              <a:rPr lang="en-US" b="1" dirty="0"/>
              <a:t>No need for schema definition</a:t>
            </a:r>
            <a:r>
              <a:rPr lang="en-US" dirty="0"/>
              <a:t>: Unlike </a:t>
            </a:r>
            <a:r>
              <a:rPr lang="en-US" dirty="0" err="1"/>
              <a:t>Protobuf</a:t>
            </a:r>
            <a:r>
              <a:rPr lang="en-US" dirty="0"/>
              <a:t> or JSON, you don’t need to define data schemas in advance.</a:t>
            </a:r>
          </a:p>
          <a:p>
            <a:pPr lvl="1">
              <a:buFont typeface="Wingdings" panose="05000000000000000000" pitchFamily="2" charset="2"/>
              <a:buChar char="§"/>
            </a:pPr>
            <a:r>
              <a:rPr lang="en-US" dirty="0"/>
              <a:t>It’s </a:t>
            </a:r>
            <a:r>
              <a:rPr lang="en-US" b="1" dirty="0"/>
              <a:t>built into Python</a:t>
            </a:r>
            <a:r>
              <a:rPr lang="en-US" dirty="0"/>
              <a:t> and has simple, easy-to-use APIs.</a:t>
            </a:r>
          </a:p>
          <a:p>
            <a:pPr>
              <a:buFont typeface="Wingdings" panose="05000000000000000000" pitchFamily="2" charset="2"/>
              <a:buChar char="§"/>
            </a:pPr>
            <a:r>
              <a:rPr lang="en-US" dirty="0"/>
              <a:t> The Security Problem with Pickle</a:t>
            </a:r>
          </a:p>
          <a:p>
            <a:pPr lvl="1">
              <a:buFont typeface="Wingdings" panose="05000000000000000000" pitchFamily="2" charset="2"/>
              <a:buChar char="§"/>
            </a:pPr>
            <a:r>
              <a:rPr lang="en-US" dirty="0"/>
              <a:t>it allows </a:t>
            </a:r>
            <a:r>
              <a:rPr lang="en-US" b="1" dirty="0"/>
              <a:t>arbitrary code execution</a:t>
            </a:r>
            <a:r>
              <a:rPr lang="en-US" dirty="0"/>
              <a:t> during deserialization.</a:t>
            </a:r>
          </a:p>
          <a:p>
            <a:pPr lvl="1">
              <a:buFont typeface="Wingdings" panose="05000000000000000000" pitchFamily="2" charset="2"/>
              <a:buChar char="§"/>
            </a:pPr>
            <a:r>
              <a:rPr lang="en-US" dirty="0"/>
              <a:t>Python evaluates the byte stream, and if the byte stream contains malicious code, it can execute that code.</a:t>
            </a:r>
          </a:p>
          <a:p>
            <a:pPr lvl="1">
              <a:buFont typeface="Wingdings" panose="05000000000000000000" pitchFamily="2" charset="2"/>
              <a:buChar char="§"/>
            </a:pPr>
            <a:r>
              <a:rPr lang="en-US" dirty="0"/>
              <a:t>https://docs.python.org/3/library/pickle.html#pickle.loads</a:t>
            </a:r>
          </a:p>
        </p:txBody>
      </p:sp>
      <p:sp>
        <p:nvSpPr>
          <p:cNvPr id="4" name="Date Placeholder 3">
            <a:extLst>
              <a:ext uri="{FF2B5EF4-FFF2-40B4-BE49-F238E27FC236}">
                <a16:creationId xmlns:a16="http://schemas.microsoft.com/office/drawing/2014/main" id="{2DB6F46A-BE23-0CE6-4CE7-B7CFDCE4A7C3}"/>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EBFBB654-F89D-D3E9-89D9-9BADB08F4A1B}"/>
              </a:ext>
            </a:extLst>
          </p:cNvPr>
          <p:cNvSpPr>
            <a:spLocks noGrp="1"/>
          </p:cNvSpPr>
          <p:nvPr>
            <p:ph type="sldNum" sz="quarter" idx="12"/>
          </p:nvPr>
        </p:nvSpPr>
        <p:spPr/>
        <p:txBody>
          <a:bodyPr/>
          <a:lstStyle/>
          <a:p>
            <a:fld id="{BCF519F1-BB29-4CAB-8873-B06BE76F4AC5}" type="slidenum">
              <a:rPr lang="en-US" smtClean="0"/>
              <a:t>10</a:t>
            </a:fld>
            <a:endParaRPr lang="en-US"/>
          </a:p>
        </p:txBody>
      </p:sp>
    </p:spTree>
    <p:extLst>
      <p:ext uri="{BB962C8B-B14F-4D97-AF65-F5344CB8AC3E}">
        <p14:creationId xmlns:p14="http://schemas.microsoft.com/office/powerpoint/2010/main" val="8209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CD6C-846A-7E2A-B586-507D6FA291CC}"/>
              </a:ext>
            </a:extLst>
          </p:cNvPr>
          <p:cNvSpPr>
            <a:spLocks noGrp="1"/>
          </p:cNvSpPr>
          <p:nvPr>
            <p:ph type="title"/>
          </p:nvPr>
        </p:nvSpPr>
        <p:spPr/>
        <p:txBody>
          <a:bodyPr/>
          <a:lstStyle/>
          <a:p>
            <a:r>
              <a:rPr lang="en-US" dirty="0"/>
              <a:t>Remediation</a:t>
            </a:r>
          </a:p>
        </p:txBody>
      </p:sp>
      <p:sp>
        <p:nvSpPr>
          <p:cNvPr id="3" name="Content Placeholder 2">
            <a:extLst>
              <a:ext uri="{FF2B5EF4-FFF2-40B4-BE49-F238E27FC236}">
                <a16:creationId xmlns:a16="http://schemas.microsoft.com/office/drawing/2014/main" id="{BF126FF1-FF9C-1AF0-0FF3-FC07B650ECD4}"/>
              </a:ext>
            </a:extLst>
          </p:cNvPr>
          <p:cNvSpPr>
            <a:spLocks noGrp="1"/>
          </p:cNvSpPr>
          <p:nvPr>
            <p:ph idx="1"/>
          </p:nvPr>
        </p:nvSpPr>
        <p:spPr/>
        <p:txBody>
          <a:bodyPr/>
          <a:lstStyle/>
          <a:p>
            <a:pPr>
              <a:buFont typeface="Wingdings" panose="05000000000000000000" pitchFamily="2" charset="2"/>
              <a:buChar char="§"/>
            </a:pPr>
            <a:r>
              <a:rPr lang="en-US" dirty="0"/>
              <a:t> </a:t>
            </a:r>
            <a:r>
              <a:rPr lang="en-US" b="1" dirty="0"/>
              <a:t>Avoid Pickle for Untrusted Data</a:t>
            </a:r>
          </a:p>
          <a:p>
            <a:pPr>
              <a:buFont typeface="Wingdings" panose="05000000000000000000" pitchFamily="2" charset="2"/>
              <a:buChar char="§"/>
            </a:pPr>
            <a:r>
              <a:rPr lang="en-US" b="1" dirty="0"/>
              <a:t> Use Safer Alternatives</a:t>
            </a:r>
            <a:r>
              <a:rPr lang="en-US" dirty="0"/>
              <a:t>:</a:t>
            </a:r>
            <a:r>
              <a:rPr lang="en-US" b="1" dirty="0"/>
              <a:t> </a:t>
            </a:r>
            <a:r>
              <a:rPr lang="en-US" dirty="0"/>
              <a:t>JSON or YAML, Custom Serialization</a:t>
            </a:r>
          </a:p>
          <a:p>
            <a:pPr>
              <a:buFont typeface="Wingdings" panose="05000000000000000000" pitchFamily="2" charset="2"/>
              <a:buChar char="§"/>
            </a:pPr>
            <a:r>
              <a:rPr lang="en-US" dirty="0"/>
              <a:t> </a:t>
            </a:r>
            <a:r>
              <a:rPr lang="en-US" b="1" dirty="0"/>
              <a:t>Authenticated Encryption</a:t>
            </a:r>
          </a:p>
          <a:p>
            <a:pPr lvl="1">
              <a:buFont typeface="Wingdings" panose="05000000000000000000" pitchFamily="2" charset="2"/>
              <a:buChar char="§"/>
            </a:pPr>
            <a:r>
              <a:rPr lang="en-US" dirty="0"/>
              <a:t>If you must use Pickle to transfer objects between trusted systems, use authenticated encryption (e.g., AES encryption with HMAC) to ensure data integrity and authenticity before deserialization.</a:t>
            </a:r>
          </a:p>
          <a:p>
            <a:pPr>
              <a:buFont typeface="Wingdings" panose="05000000000000000000" pitchFamily="2" charset="2"/>
              <a:buChar char="§"/>
            </a:pPr>
            <a:r>
              <a:rPr lang="en-US" dirty="0"/>
              <a:t> </a:t>
            </a:r>
            <a:r>
              <a:rPr lang="en-US" b="1" dirty="0"/>
              <a:t>Best Practices</a:t>
            </a:r>
          </a:p>
          <a:p>
            <a:pPr lvl="1">
              <a:buFont typeface="Wingdings" panose="05000000000000000000" pitchFamily="2" charset="2"/>
              <a:buChar char="§"/>
            </a:pPr>
            <a:r>
              <a:rPr lang="en-US" dirty="0"/>
              <a:t>Avoid using Pickle in security-critical contexts</a:t>
            </a:r>
          </a:p>
          <a:p>
            <a:pPr lvl="1">
              <a:buFont typeface="Wingdings" panose="05000000000000000000" pitchFamily="2" charset="2"/>
              <a:buChar char="§"/>
            </a:pPr>
            <a:r>
              <a:rPr lang="en-US" dirty="0"/>
              <a:t>Never deserialize data from untrusted sources</a:t>
            </a:r>
          </a:p>
          <a:p>
            <a:pPr lvl="1">
              <a:buFont typeface="Wingdings" panose="05000000000000000000" pitchFamily="2" charset="2"/>
              <a:buChar char="§"/>
            </a:pPr>
            <a:endParaRPr lang="en-US" b="1" dirty="0"/>
          </a:p>
        </p:txBody>
      </p:sp>
      <p:sp>
        <p:nvSpPr>
          <p:cNvPr id="4" name="Date Placeholder 3">
            <a:extLst>
              <a:ext uri="{FF2B5EF4-FFF2-40B4-BE49-F238E27FC236}">
                <a16:creationId xmlns:a16="http://schemas.microsoft.com/office/drawing/2014/main" id="{E123B4E3-C8B9-5FC8-F201-821D1271942C}"/>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8EFCBC06-8B05-A008-6630-ED1426170A54}"/>
              </a:ext>
            </a:extLst>
          </p:cNvPr>
          <p:cNvSpPr>
            <a:spLocks noGrp="1"/>
          </p:cNvSpPr>
          <p:nvPr>
            <p:ph type="sldNum" sz="quarter" idx="12"/>
          </p:nvPr>
        </p:nvSpPr>
        <p:spPr/>
        <p:txBody>
          <a:bodyPr/>
          <a:lstStyle/>
          <a:p>
            <a:fld id="{BCF519F1-BB29-4CAB-8873-B06BE76F4AC5}" type="slidenum">
              <a:rPr lang="en-US" smtClean="0"/>
              <a:t>11</a:t>
            </a:fld>
            <a:endParaRPr lang="en-US"/>
          </a:p>
        </p:txBody>
      </p:sp>
    </p:spTree>
    <p:extLst>
      <p:ext uri="{BB962C8B-B14F-4D97-AF65-F5344CB8AC3E}">
        <p14:creationId xmlns:p14="http://schemas.microsoft.com/office/powerpoint/2010/main" val="2400685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0974-0AD4-91F8-B93D-71A5AFF4A42C}"/>
              </a:ext>
            </a:extLst>
          </p:cNvPr>
          <p:cNvSpPr>
            <a:spLocks noGrp="1"/>
          </p:cNvSpPr>
          <p:nvPr>
            <p:ph type="title"/>
          </p:nvPr>
        </p:nvSpPr>
        <p:spPr/>
        <p:txBody>
          <a:bodyPr/>
          <a:lstStyle/>
          <a:p>
            <a:r>
              <a:rPr lang="en-US" dirty="0"/>
              <a:t>Pickle demo</a:t>
            </a:r>
          </a:p>
        </p:txBody>
      </p:sp>
      <p:sp>
        <p:nvSpPr>
          <p:cNvPr id="3" name="Text Placeholder 2">
            <a:extLst>
              <a:ext uri="{FF2B5EF4-FFF2-40B4-BE49-F238E27FC236}">
                <a16:creationId xmlns:a16="http://schemas.microsoft.com/office/drawing/2014/main" id="{D041EBFF-D10E-54EC-F7C8-153E3CA8363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3740EDF-5CEF-F191-27D9-30EA447381A8}"/>
              </a:ext>
            </a:extLst>
          </p:cNvPr>
          <p:cNvSpPr>
            <a:spLocks noGrp="1"/>
          </p:cNvSpPr>
          <p:nvPr>
            <p:ph type="dt" sz="half" idx="10"/>
          </p:nvPr>
        </p:nvSpPr>
        <p:spPr/>
        <p:txBody>
          <a:bodyPr/>
          <a:lstStyle/>
          <a:p>
            <a:fld id="{3A972831-5A60-47CE-8F78-26612D723470}" type="datetime1">
              <a:rPr lang="en-US" smtClean="0"/>
              <a:t>9/25/2024</a:t>
            </a:fld>
            <a:endParaRPr lang="en-US"/>
          </a:p>
        </p:txBody>
      </p:sp>
      <p:sp>
        <p:nvSpPr>
          <p:cNvPr id="5" name="Slide Number Placeholder 4">
            <a:extLst>
              <a:ext uri="{FF2B5EF4-FFF2-40B4-BE49-F238E27FC236}">
                <a16:creationId xmlns:a16="http://schemas.microsoft.com/office/drawing/2014/main" id="{5AD6F435-39E7-DBBE-34F2-4D089051DFA7}"/>
              </a:ext>
            </a:extLst>
          </p:cNvPr>
          <p:cNvSpPr>
            <a:spLocks noGrp="1"/>
          </p:cNvSpPr>
          <p:nvPr>
            <p:ph type="sldNum" sz="quarter" idx="12"/>
          </p:nvPr>
        </p:nvSpPr>
        <p:spPr/>
        <p:txBody>
          <a:bodyPr/>
          <a:lstStyle/>
          <a:p>
            <a:fld id="{BCF519F1-BB29-4CAB-8873-B06BE76F4AC5}" type="slidenum">
              <a:rPr lang="en-US" smtClean="0"/>
              <a:t>12</a:t>
            </a:fld>
            <a:endParaRPr lang="en-US"/>
          </a:p>
        </p:txBody>
      </p:sp>
    </p:spTree>
    <p:extLst>
      <p:ext uri="{BB962C8B-B14F-4D97-AF65-F5344CB8AC3E}">
        <p14:creationId xmlns:p14="http://schemas.microsoft.com/office/powerpoint/2010/main" val="360133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4039-5CA0-9964-4C22-9B6B4F1CD3EB}"/>
              </a:ext>
            </a:extLst>
          </p:cNvPr>
          <p:cNvSpPr>
            <a:spLocks noGrp="1"/>
          </p:cNvSpPr>
          <p:nvPr>
            <p:ph type="title"/>
          </p:nvPr>
        </p:nvSpPr>
        <p:spPr/>
        <p:txBody>
          <a:bodyPr/>
          <a:lstStyle/>
          <a:p>
            <a:r>
              <a:rPr lang="en-US" dirty="0"/>
              <a:t>What is __reduce__()</a:t>
            </a:r>
          </a:p>
        </p:txBody>
      </p:sp>
      <p:sp>
        <p:nvSpPr>
          <p:cNvPr id="3" name="Content Placeholder 2">
            <a:extLst>
              <a:ext uri="{FF2B5EF4-FFF2-40B4-BE49-F238E27FC236}">
                <a16:creationId xmlns:a16="http://schemas.microsoft.com/office/drawing/2014/main" id="{0AE4D9B1-6063-B559-13C3-E92633B1D329}"/>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 </a:t>
            </a:r>
            <a:r>
              <a:rPr lang="en-US" b="0" i="0" dirty="0">
                <a:solidFill>
                  <a:srgbClr val="111C24"/>
                </a:solidFill>
                <a:effectLst/>
              </a:rPr>
              <a:t>Pickle allows different objects to declare how they should be pickled using the </a:t>
            </a:r>
            <a:r>
              <a:rPr lang="en-US" b="1" i="0" dirty="0">
                <a:solidFill>
                  <a:srgbClr val="111C24"/>
                </a:solidFill>
                <a:effectLst/>
              </a:rPr>
              <a:t>__reduce__ </a:t>
            </a:r>
            <a:r>
              <a:rPr lang="en-US" b="0" i="0" dirty="0">
                <a:solidFill>
                  <a:srgbClr val="111C24"/>
                </a:solidFill>
                <a:effectLst/>
              </a:rPr>
              <a:t>method.</a:t>
            </a:r>
          </a:p>
          <a:p>
            <a:pPr>
              <a:buFont typeface="Wingdings" panose="05000000000000000000" pitchFamily="2" charset="2"/>
              <a:buChar char="§"/>
            </a:pPr>
            <a:r>
              <a:rPr lang="en-US" dirty="0">
                <a:solidFill>
                  <a:srgbClr val="111C24"/>
                </a:solidFill>
              </a:rPr>
              <a:t> Whenever an object is pickled, the </a:t>
            </a:r>
            <a:r>
              <a:rPr lang="en-US" b="1" dirty="0">
                <a:solidFill>
                  <a:srgbClr val="111C24"/>
                </a:solidFill>
              </a:rPr>
              <a:t>__reduce__ </a:t>
            </a:r>
            <a:r>
              <a:rPr lang="en-US" dirty="0">
                <a:solidFill>
                  <a:srgbClr val="111C24"/>
                </a:solidFill>
              </a:rPr>
              <a:t>method defined by it gets called. </a:t>
            </a:r>
          </a:p>
          <a:p>
            <a:pPr>
              <a:buFont typeface="Wingdings" panose="05000000000000000000" pitchFamily="2" charset="2"/>
              <a:buChar char="§"/>
            </a:pPr>
            <a:r>
              <a:rPr lang="en-US" dirty="0">
                <a:solidFill>
                  <a:srgbClr val="111C24"/>
                </a:solidFill>
              </a:rPr>
              <a:t> This method returns either a string, which may represent the name of a Python global, or a tuple describing how to reconstruct this object when unpickling.</a:t>
            </a:r>
          </a:p>
          <a:p>
            <a:pPr>
              <a:buFont typeface="Wingdings" panose="05000000000000000000" pitchFamily="2" charset="2"/>
              <a:buChar char="§"/>
            </a:pPr>
            <a:r>
              <a:rPr lang="en-US" dirty="0">
                <a:solidFill>
                  <a:srgbClr val="111C24"/>
                </a:solidFill>
              </a:rPr>
              <a:t> The first element of the tuple is a callable (typically a constructor or a factory function), and the subsequent elements are arguments that will be passed to the callable to recreate the object during deserialization.</a:t>
            </a:r>
          </a:p>
          <a:p>
            <a:pPr>
              <a:buFont typeface="Wingdings" panose="05000000000000000000" pitchFamily="2" charset="2"/>
              <a:buChar char="§"/>
            </a:pPr>
            <a:r>
              <a:rPr lang="en-US" dirty="0">
                <a:solidFill>
                  <a:srgbClr val="111C24"/>
                </a:solidFill>
                <a:latin typeface="Roboto" panose="02000000000000000000" pitchFamily="2" charset="0"/>
              </a:rPr>
              <a:t> </a:t>
            </a:r>
            <a:r>
              <a:rPr lang="en-US" dirty="0"/>
              <a:t>When an object is being pickled (serialized), Python’s Pickle module needs to know how to reduce the object into a form that can be stored or transmitted. If the object implements the </a:t>
            </a:r>
            <a:r>
              <a:rPr lang="en-US" b="1" dirty="0"/>
              <a:t>__reduce__ </a:t>
            </a:r>
            <a:r>
              <a:rPr lang="en-US" dirty="0"/>
              <a:t>method, Pickle calls it automatically to generate the byte stream.</a:t>
            </a:r>
          </a:p>
          <a:p>
            <a:pPr>
              <a:buFont typeface="Wingdings" panose="05000000000000000000" pitchFamily="2" charset="2"/>
              <a:buChar char="§"/>
            </a:pPr>
            <a:r>
              <a:rPr lang="en-US" dirty="0"/>
              <a:t> When unpickling (deserializing), the instructions returned by </a:t>
            </a:r>
            <a:r>
              <a:rPr lang="en-US" b="1" dirty="0"/>
              <a:t>__reduce__ </a:t>
            </a:r>
            <a:r>
              <a:rPr lang="en-US" dirty="0"/>
              <a:t>are used to reassemble the object.</a:t>
            </a:r>
          </a:p>
        </p:txBody>
      </p:sp>
      <p:sp>
        <p:nvSpPr>
          <p:cNvPr id="4" name="Date Placeholder 3">
            <a:extLst>
              <a:ext uri="{FF2B5EF4-FFF2-40B4-BE49-F238E27FC236}">
                <a16:creationId xmlns:a16="http://schemas.microsoft.com/office/drawing/2014/main" id="{29F0E769-DAC7-DE01-08DB-5BE5E85543C4}"/>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2E9D8A42-3A95-0DBE-C248-00E7657A0319}"/>
              </a:ext>
            </a:extLst>
          </p:cNvPr>
          <p:cNvSpPr>
            <a:spLocks noGrp="1"/>
          </p:cNvSpPr>
          <p:nvPr>
            <p:ph type="sldNum" sz="quarter" idx="12"/>
          </p:nvPr>
        </p:nvSpPr>
        <p:spPr/>
        <p:txBody>
          <a:bodyPr/>
          <a:lstStyle/>
          <a:p>
            <a:fld id="{BCF519F1-BB29-4CAB-8873-B06BE76F4AC5}" type="slidenum">
              <a:rPr lang="en-US" smtClean="0"/>
              <a:t>13</a:t>
            </a:fld>
            <a:endParaRPr lang="en-US"/>
          </a:p>
        </p:txBody>
      </p:sp>
    </p:spTree>
    <p:extLst>
      <p:ext uri="{BB962C8B-B14F-4D97-AF65-F5344CB8AC3E}">
        <p14:creationId xmlns:p14="http://schemas.microsoft.com/office/powerpoint/2010/main" val="1823591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88E3-97D3-E677-711A-89801AABE391}"/>
              </a:ext>
            </a:extLst>
          </p:cNvPr>
          <p:cNvSpPr>
            <a:spLocks noGrp="1"/>
          </p:cNvSpPr>
          <p:nvPr>
            <p:ph type="title"/>
          </p:nvPr>
        </p:nvSpPr>
        <p:spPr/>
        <p:txBody>
          <a:bodyPr/>
          <a:lstStyle/>
          <a:p>
            <a:r>
              <a:rPr lang="en-US" dirty="0"/>
              <a:t>Class Task 1</a:t>
            </a:r>
          </a:p>
        </p:txBody>
      </p:sp>
      <p:sp>
        <p:nvSpPr>
          <p:cNvPr id="3" name="Text Placeholder 2">
            <a:extLst>
              <a:ext uri="{FF2B5EF4-FFF2-40B4-BE49-F238E27FC236}">
                <a16:creationId xmlns:a16="http://schemas.microsoft.com/office/drawing/2014/main" id="{32F1594F-C235-D066-D08D-E7CDEAD9CA47}"/>
              </a:ext>
            </a:extLst>
          </p:cNvPr>
          <p:cNvSpPr>
            <a:spLocks noGrp="1"/>
          </p:cNvSpPr>
          <p:nvPr>
            <p:ph type="body" idx="1"/>
          </p:nvPr>
        </p:nvSpPr>
        <p:spPr/>
        <p:txBody>
          <a:bodyPr/>
          <a:lstStyle/>
          <a:p>
            <a:r>
              <a:rPr lang="en-US" dirty="0"/>
              <a:t>PICKLE</a:t>
            </a:r>
          </a:p>
        </p:txBody>
      </p:sp>
      <p:sp>
        <p:nvSpPr>
          <p:cNvPr id="4" name="Date Placeholder 3">
            <a:extLst>
              <a:ext uri="{FF2B5EF4-FFF2-40B4-BE49-F238E27FC236}">
                <a16:creationId xmlns:a16="http://schemas.microsoft.com/office/drawing/2014/main" id="{32C30DB5-F480-8070-88A3-04C5382EDB15}"/>
              </a:ext>
            </a:extLst>
          </p:cNvPr>
          <p:cNvSpPr>
            <a:spLocks noGrp="1"/>
          </p:cNvSpPr>
          <p:nvPr>
            <p:ph type="dt" sz="half" idx="10"/>
          </p:nvPr>
        </p:nvSpPr>
        <p:spPr/>
        <p:txBody>
          <a:bodyPr/>
          <a:lstStyle/>
          <a:p>
            <a:fld id="{3A972831-5A60-47CE-8F78-26612D723470}" type="datetime1">
              <a:rPr lang="en-US" smtClean="0"/>
              <a:t>9/25/2024</a:t>
            </a:fld>
            <a:endParaRPr lang="en-US"/>
          </a:p>
        </p:txBody>
      </p:sp>
      <p:sp>
        <p:nvSpPr>
          <p:cNvPr id="5" name="Slide Number Placeholder 4">
            <a:extLst>
              <a:ext uri="{FF2B5EF4-FFF2-40B4-BE49-F238E27FC236}">
                <a16:creationId xmlns:a16="http://schemas.microsoft.com/office/drawing/2014/main" id="{BA6CFDC5-790E-52C0-5409-94F29C3FD518}"/>
              </a:ext>
            </a:extLst>
          </p:cNvPr>
          <p:cNvSpPr>
            <a:spLocks noGrp="1"/>
          </p:cNvSpPr>
          <p:nvPr>
            <p:ph type="sldNum" sz="quarter" idx="12"/>
          </p:nvPr>
        </p:nvSpPr>
        <p:spPr/>
        <p:txBody>
          <a:bodyPr/>
          <a:lstStyle/>
          <a:p>
            <a:fld id="{BCF519F1-BB29-4CAB-8873-B06BE76F4AC5}" type="slidenum">
              <a:rPr lang="en-US" smtClean="0"/>
              <a:t>14</a:t>
            </a:fld>
            <a:endParaRPr lang="en-US"/>
          </a:p>
        </p:txBody>
      </p:sp>
    </p:spTree>
    <p:extLst>
      <p:ext uri="{BB962C8B-B14F-4D97-AF65-F5344CB8AC3E}">
        <p14:creationId xmlns:p14="http://schemas.microsoft.com/office/powerpoint/2010/main" val="219460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C906-C8A3-6260-1AC2-B7E4958DB676}"/>
              </a:ext>
            </a:extLst>
          </p:cNvPr>
          <p:cNvSpPr>
            <a:spLocks noGrp="1"/>
          </p:cNvSpPr>
          <p:nvPr>
            <p:ph type="title"/>
          </p:nvPr>
        </p:nvSpPr>
        <p:spPr/>
        <p:txBody>
          <a:bodyPr/>
          <a:lstStyle/>
          <a:p>
            <a:r>
              <a:rPr lang="en-US" dirty="0"/>
              <a:t>Pickle Exploit</a:t>
            </a:r>
          </a:p>
        </p:txBody>
      </p:sp>
      <p:sp>
        <p:nvSpPr>
          <p:cNvPr id="3" name="Content Placeholder 2">
            <a:extLst>
              <a:ext uri="{FF2B5EF4-FFF2-40B4-BE49-F238E27FC236}">
                <a16:creationId xmlns:a16="http://schemas.microsoft.com/office/drawing/2014/main" id="{27BB3DB5-002E-DFD4-682D-EAE04A91E393}"/>
              </a:ext>
            </a:extLst>
          </p:cNvPr>
          <p:cNvSpPr>
            <a:spLocks noGrp="1"/>
          </p:cNvSpPr>
          <p:nvPr>
            <p:ph idx="1"/>
          </p:nvPr>
        </p:nvSpPr>
        <p:spPr/>
        <p:txBody>
          <a:bodyPr/>
          <a:lstStyle/>
          <a:p>
            <a:pPr>
              <a:buFont typeface="Wingdings" panose="05000000000000000000" pitchFamily="2" charset="2"/>
              <a:buChar char="§"/>
            </a:pPr>
            <a:r>
              <a:rPr lang="en-US" dirty="0"/>
              <a:t> Exploit the application </a:t>
            </a:r>
          </a:p>
          <a:p>
            <a:pPr>
              <a:buFont typeface="Wingdings" panose="05000000000000000000" pitchFamily="2" charset="2"/>
              <a:buChar char="§"/>
            </a:pPr>
            <a:r>
              <a:rPr lang="en-US" dirty="0"/>
              <a:t> Locate and print flag.txt</a:t>
            </a:r>
          </a:p>
          <a:p>
            <a:pPr>
              <a:buFont typeface="Wingdings" panose="05000000000000000000" pitchFamily="2" charset="2"/>
              <a:buChar char="§"/>
            </a:pPr>
            <a:r>
              <a:rPr lang="en-US" dirty="0"/>
              <a:t> Let me start the challenge</a:t>
            </a:r>
          </a:p>
        </p:txBody>
      </p:sp>
      <p:sp>
        <p:nvSpPr>
          <p:cNvPr id="4" name="Date Placeholder 3">
            <a:extLst>
              <a:ext uri="{FF2B5EF4-FFF2-40B4-BE49-F238E27FC236}">
                <a16:creationId xmlns:a16="http://schemas.microsoft.com/office/drawing/2014/main" id="{D0452ACF-0A85-6AC0-9690-7920830646B2}"/>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F5C4FB7C-987E-FB86-F00B-AECE6FE609FF}"/>
              </a:ext>
            </a:extLst>
          </p:cNvPr>
          <p:cNvSpPr>
            <a:spLocks noGrp="1"/>
          </p:cNvSpPr>
          <p:nvPr>
            <p:ph type="sldNum" sz="quarter" idx="12"/>
          </p:nvPr>
        </p:nvSpPr>
        <p:spPr/>
        <p:txBody>
          <a:bodyPr/>
          <a:lstStyle/>
          <a:p>
            <a:fld id="{BCF519F1-BB29-4CAB-8873-B06BE76F4AC5}" type="slidenum">
              <a:rPr lang="en-US" smtClean="0"/>
              <a:t>15</a:t>
            </a:fld>
            <a:endParaRPr lang="en-US"/>
          </a:p>
        </p:txBody>
      </p:sp>
    </p:spTree>
    <p:extLst>
      <p:ext uri="{BB962C8B-B14F-4D97-AF65-F5344CB8AC3E}">
        <p14:creationId xmlns:p14="http://schemas.microsoft.com/office/powerpoint/2010/main" val="14506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F4AC-81EA-A4C3-32C5-45058D4EF4EF}"/>
              </a:ext>
            </a:extLst>
          </p:cNvPr>
          <p:cNvSpPr>
            <a:spLocks noGrp="1"/>
          </p:cNvSpPr>
          <p:nvPr>
            <p:ph type="title"/>
          </p:nvPr>
        </p:nvSpPr>
        <p:spPr/>
        <p:txBody>
          <a:bodyPr/>
          <a:lstStyle/>
          <a:p>
            <a:r>
              <a:rPr lang="en-US" dirty="0"/>
              <a:t>Use of Dangerous Functions</a:t>
            </a:r>
          </a:p>
        </p:txBody>
      </p:sp>
      <p:sp>
        <p:nvSpPr>
          <p:cNvPr id="3" name="Text Placeholder 2">
            <a:extLst>
              <a:ext uri="{FF2B5EF4-FFF2-40B4-BE49-F238E27FC236}">
                <a16:creationId xmlns:a16="http://schemas.microsoft.com/office/drawing/2014/main" id="{F58F0484-699B-6FF9-C01B-8FEF8DBC2459}"/>
              </a:ext>
            </a:extLst>
          </p:cNvPr>
          <p:cNvSpPr>
            <a:spLocks noGrp="1"/>
          </p:cNvSpPr>
          <p:nvPr>
            <p:ph type="body" idx="1"/>
          </p:nvPr>
        </p:nvSpPr>
        <p:spPr/>
        <p:txBody>
          <a:bodyPr/>
          <a:lstStyle/>
          <a:p>
            <a:r>
              <a:rPr lang="en-US" dirty="0"/>
              <a:t>EVAL &amp; EXEC</a:t>
            </a:r>
          </a:p>
        </p:txBody>
      </p:sp>
      <p:sp>
        <p:nvSpPr>
          <p:cNvPr id="4" name="Date Placeholder 3">
            <a:extLst>
              <a:ext uri="{FF2B5EF4-FFF2-40B4-BE49-F238E27FC236}">
                <a16:creationId xmlns:a16="http://schemas.microsoft.com/office/drawing/2014/main" id="{DA7F66FC-F674-F6A6-5B26-BBC9DF60FFBB}"/>
              </a:ext>
            </a:extLst>
          </p:cNvPr>
          <p:cNvSpPr>
            <a:spLocks noGrp="1"/>
          </p:cNvSpPr>
          <p:nvPr>
            <p:ph type="dt" sz="half" idx="10"/>
          </p:nvPr>
        </p:nvSpPr>
        <p:spPr/>
        <p:txBody>
          <a:bodyPr/>
          <a:lstStyle/>
          <a:p>
            <a:fld id="{3A972831-5A60-47CE-8F78-26612D723470}" type="datetime1">
              <a:rPr lang="en-US" smtClean="0"/>
              <a:t>9/25/2024</a:t>
            </a:fld>
            <a:endParaRPr lang="en-US"/>
          </a:p>
        </p:txBody>
      </p:sp>
      <p:sp>
        <p:nvSpPr>
          <p:cNvPr id="5" name="Slide Number Placeholder 4">
            <a:extLst>
              <a:ext uri="{FF2B5EF4-FFF2-40B4-BE49-F238E27FC236}">
                <a16:creationId xmlns:a16="http://schemas.microsoft.com/office/drawing/2014/main" id="{AF84DFC7-6361-83D1-BDE1-6DEE86A19B5F}"/>
              </a:ext>
            </a:extLst>
          </p:cNvPr>
          <p:cNvSpPr>
            <a:spLocks noGrp="1"/>
          </p:cNvSpPr>
          <p:nvPr>
            <p:ph type="sldNum" sz="quarter" idx="12"/>
          </p:nvPr>
        </p:nvSpPr>
        <p:spPr/>
        <p:txBody>
          <a:bodyPr/>
          <a:lstStyle/>
          <a:p>
            <a:fld id="{BCF519F1-BB29-4CAB-8873-B06BE76F4AC5}" type="slidenum">
              <a:rPr lang="en-US" smtClean="0"/>
              <a:t>16</a:t>
            </a:fld>
            <a:endParaRPr lang="en-US"/>
          </a:p>
        </p:txBody>
      </p:sp>
    </p:spTree>
    <p:extLst>
      <p:ext uri="{BB962C8B-B14F-4D97-AF65-F5344CB8AC3E}">
        <p14:creationId xmlns:p14="http://schemas.microsoft.com/office/powerpoint/2010/main" val="203871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1EC8-1F19-DDC8-C1E8-6B6ECAFE9A95}"/>
              </a:ext>
            </a:extLst>
          </p:cNvPr>
          <p:cNvSpPr>
            <a:spLocks noGrp="1"/>
          </p:cNvSpPr>
          <p:nvPr>
            <p:ph type="title"/>
          </p:nvPr>
        </p:nvSpPr>
        <p:spPr/>
        <p:txBody>
          <a:bodyPr/>
          <a:lstStyle/>
          <a:p>
            <a:r>
              <a:rPr lang="en-US" dirty="0"/>
              <a:t>Eval()</a:t>
            </a:r>
          </a:p>
        </p:txBody>
      </p:sp>
      <p:sp>
        <p:nvSpPr>
          <p:cNvPr id="3" name="Content Placeholder 2">
            <a:extLst>
              <a:ext uri="{FF2B5EF4-FFF2-40B4-BE49-F238E27FC236}">
                <a16:creationId xmlns:a16="http://schemas.microsoft.com/office/drawing/2014/main" id="{D5A27B04-FA79-0131-6688-BA4949ABA904}"/>
              </a:ext>
            </a:extLst>
          </p:cNvPr>
          <p:cNvSpPr>
            <a:spLocks noGrp="1"/>
          </p:cNvSpPr>
          <p:nvPr>
            <p:ph idx="1"/>
          </p:nvPr>
        </p:nvSpPr>
        <p:spPr/>
        <p:txBody>
          <a:bodyPr/>
          <a:lstStyle/>
          <a:p>
            <a:pPr>
              <a:buFont typeface="Wingdings" panose="05000000000000000000" pitchFamily="2" charset="2"/>
              <a:buChar char="§"/>
            </a:pPr>
            <a:r>
              <a:rPr lang="en-US" dirty="0"/>
              <a:t> What is eval()?</a:t>
            </a:r>
          </a:p>
          <a:p>
            <a:pPr lvl="1">
              <a:buFont typeface="Wingdings" panose="05000000000000000000" pitchFamily="2" charset="2"/>
              <a:buChar char="§"/>
            </a:pPr>
            <a:r>
              <a:rPr lang="en-US" dirty="0"/>
              <a:t>The eval() function in Python parses the expression passed to it and evaluates it as a Python expression. Essentially, it takes a string input and executes it as a valid Python expression.</a:t>
            </a:r>
          </a:p>
          <a:p>
            <a:pPr>
              <a:buFont typeface="Wingdings" panose="05000000000000000000" pitchFamily="2" charset="2"/>
              <a:buChar char="§"/>
            </a:pPr>
            <a:r>
              <a:rPr lang="en-US" dirty="0"/>
              <a:t> Syntax:</a:t>
            </a:r>
          </a:p>
          <a:p>
            <a:pPr lvl="1">
              <a:buFont typeface="Wingdings" panose="05000000000000000000" pitchFamily="2" charset="2"/>
              <a:buChar char="§"/>
            </a:pPr>
            <a:r>
              <a:rPr lang="en-US" dirty="0"/>
              <a:t>eval(expression, </a:t>
            </a:r>
            <a:r>
              <a:rPr lang="en-US" dirty="0" err="1"/>
              <a:t>globals</a:t>
            </a:r>
            <a:r>
              <a:rPr lang="en-US" dirty="0"/>
              <a:t>=None, locals=None)</a:t>
            </a:r>
          </a:p>
          <a:p>
            <a:pPr lvl="1">
              <a:buFont typeface="Wingdings" panose="05000000000000000000" pitchFamily="2" charset="2"/>
              <a:buChar char="§"/>
            </a:pPr>
            <a:r>
              <a:rPr lang="en-US" dirty="0"/>
              <a:t>expression: A string representing a Python expression.</a:t>
            </a:r>
          </a:p>
          <a:p>
            <a:pPr lvl="1">
              <a:buFont typeface="Wingdings" panose="05000000000000000000" pitchFamily="2" charset="2"/>
              <a:buChar char="§"/>
            </a:pPr>
            <a:r>
              <a:rPr lang="en-US" dirty="0" err="1"/>
              <a:t>globals</a:t>
            </a:r>
            <a:r>
              <a:rPr lang="en-US" dirty="0"/>
              <a:t> (optional): A dictionary to specify the global variables available during execution.</a:t>
            </a:r>
          </a:p>
          <a:p>
            <a:pPr lvl="1">
              <a:buFont typeface="Wingdings" panose="05000000000000000000" pitchFamily="2" charset="2"/>
              <a:buChar char="§"/>
            </a:pPr>
            <a:r>
              <a:rPr lang="en-US" dirty="0"/>
              <a:t>locals (optional): A dictionary to specify local variables.</a:t>
            </a:r>
          </a:p>
          <a:p>
            <a:pPr>
              <a:buFont typeface="Wingdings" panose="05000000000000000000" pitchFamily="2" charset="2"/>
              <a:buChar char="§"/>
            </a:pPr>
            <a:r>
              <a:rPr lang="en-US" dirty="0"/>
              <a:t> Example:</a:t>
            </a:r>
          </a:p>
          <a:p>
            <a:pPr lvl="1">
              <a:buFont typeface="Wingdings" panose="05000000000000000000" pitchFamily="2" charset="2"/>
              <a:buChar char="§"/>
            </a:pPr>
            <a:r>
              <a:rPr lang="en-US" dirty="0"/>
              <a:t>result = eval("2 + 3 * 4") print(result)</a:t>
            </a:r>
          </a:p>
        </p:txBody>
      </p:sp>
      <p:sp>
        <p:nvSpPr>
          <p:cNvPr id="4" name="Date Placeholder 3">
            <a:extLst>
              <a:ext uri="{FF2B5EF4-FFF2-40B4-BE49-F238E27FC236}">
                <a16:creationId xmlns:a16="http://schemas.microsoft.com/office/drawing/2014/main" id="{F2037657-8918-5953-48A7-22E30EABC798}"/>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00AF1001-49F1-9849-4DE8-C02EF21C3A28}"/>
              </a:ext>
            </a:extLst>
          </p:cNvPr>
          <p:cNvSpPr>
            <a:spLocks noGrp="1"/>
          </p:cNvSpPr>
          <p:nvPr>
            <p:ph type="sldNum" sz="quarter" idx="12"/>
          </p:nvPr>
        </p:nvSpPr>
        <p:spPr/>
        <p:txBody>
          <a:bodyPr/>
          <a:lstStyle/>
          <a:p>
            <a:fld id="{BCF519F1-BB29-4CAB-8873-B06BE76F4AC5}" type="slidenum">
              <a:rPr lang="en-US" smtClean="0"/>
              <a:t>17</a:t>
            </a:fld>
            <a:endParaRPr lang="en-US"/>
          </a:p>
        </p:txBody>
      </p:sp>
    </p:spTree>
    <p:extLst>
      <p:ext uri="{BB962C8B-B14F-4D97-AF65-F5344CB8AC3E}">
        <p14:creationId xmlns:p14="http://schemas.microsoft.com/office/powerpoint/2010/main" val="38341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F729-0686-0A46-6B82-C7CDAE4D7814}"/>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DCA4C551-94BD-3A36-9406-79024FA370A2}"/>
              </a:ext>
            </a:extLst>
          </p:cNvPr>
          <p:cNvSpPr>
            <a:spLocks noGrp="1"/>
          </p:cNvSpPr>
          <p:nvPr>
            <p:ph idx="1"/>
          </p:nvPr>
        </p:nvSpPr>
        <p:spPr/>
        <p:txBody>
          <a:bodyPr/>
          <a:lstStyle/>
          <a:p>
            <a:pPr>
              <a:buFont typeface="Wingdings" panose="05000000000000000000" pitchFamily="2" charset="2"/>
              <a:buChar char="§"/>
            </a:pPr>
            <a:r>
              <a:rPr lang="en-US" dirty="0"/>
              <a:t> What is exec()?</a:t>
            </a:r>
          </a:p>
          <a:p>
            <a:pPr lvl="1">
              <a:buFont typeface="Wingdings" panose="05000000000000000000" pitchFamily="2" charset="2"/>
              <a:buChar char="§"/>
            </a:pPr>
            <a:r>
              <a:rPr lang="en-US" dirty="0"/>
              <a:t>The exec() function allows dynamic execution of Python statements.</a:t>
            </a:r>
          </a:p>
          <a:p>
            <a:pPr lvl="1">
              <a:buFont typeface="Wingdings" panose="05000000000000000000" pitchFamily="2" charset="2"/>
              <a:buChar char="§"/>
            </a:pPr>
            <a:r>
              <a:rPr lang="en-US" dirty="0"/>
              <a:t>Unlike eval(), which is limited to evaluating expressions, exec() can execute complete Python code blocks, including loops, function definitions, and multi-line statements.</a:t>
            </a:r>
          </a:p>
          <a:p>
            <a:pPr>
              <a:buFont typeface="Wingdings" panose="05000000000000000000" pitchFamily="2" charset="2"/>
              <a:buChar char="§"/>
            </a:pPr>
            <a:r>
              <a:rPr lang="en-US" dirty="0"/>
              <a:t> Syntax:</a:t>
            </a:r>
          </a:p>
          <a:p>
            <a:pPr lvl="1">
              <a:buFont typeface="Wingdings" panose="05000000000000000000" pitchFamily="2" charset="2"/>
              <a:buChar char="§"/>
            </a:pPr>
            <a:r>
              <a:rPr lang="en-US" dirty="0"/>
              <a:t>exec(object[, </a:t>
            </a:r>
            <a:r>
              <a:rPr lang="en-US" dirty="0" err="1"/>
              <a:t>globals</a:t>
            </a:r>
            <a:r>
              <a:rPr lang="en-US" dirty="0"/>
              <a:t>[, locals]])</a:t>
            </a:r>
          </a:p>
          <a:p>
            <a:pPr lvl="1">
              <a:buFont typeface="Wingdings" panose="05000000000000000000" pitchFamily="2" charset="2"/>
              <a:buChar char="§"/>
            </a:pPr>
            <a:r>
              <a:rPr lang="en-US" dirty="0"/>
              <a:t>object: A string or code object to be executed.</a:t>
            </a:r>
          </a:p>
          <a:p>
            <a:pPr lvl="1">
              <a:buFont typeface="Wingdings" panose="05000000000000000000" pitchFamily="2" charset="2"/>
              <a:buChar char="§"/>
            </a:pPr>
            <a:r>
              <a:rPr lang="en-US" dirty="0" err="1"/>
              <a:t>globals</a:t>
            </a:r>
            <a:r>
              <a:rPr lang="en-US" dirty="0"/>
              <a:t> and locals: Optional dictionaries defining global and local execution environments.</a:t>
            </a:r>
          </a:p>
          <a:p>
            <a:pPr>
              <a:buFont typeface="Wingdings" panose="05000000000000000000" pitchFamily="2" charset="2"/>
              <a:buChar char="§"/>
            </a:pPr>
            <a:r>
              <a:rPr lang="en-US" dirty="0"/>
              <a:t> Example:</a:t>
            </a:r>
          </a:p>
          <a:p>
            <a:pPr lvl="1">
              <a:buFont typeface="Wingdings" panose="05000000000000000000" pitchFamily="2" charset="2"/>
              <a:buChar char="§"/>
            </a:pPr>
            <a:r>
              <a:rPr lang="en-US" dirty="0"/>
              <a:t>code = ''' for </a:t>
            </a:r>
            <a:r>
              <a:rPr lang="en-US" dirty="0" err="1"/>
              <a:t>i</a:t>
            </a:r>
            <a:r>
              <a:rPr lang="en-US" dirty="0"/>
              <a:t> in range(3): print(</a:t>
            </a:r>
            <a:r>
              <a:rPr lang="en-US" dirty="0" err="1"/>
              <a:t>i</a:t>
            </a:r>
            <a:r>
              <a:rPr lang="en-US" dirty="0"/>
              <a:t>) ''' exec(code)</a:t>
            </a:r>
          </a:p>
        </p:txBody>
      </p:sp>
      <p:sp>
        <p:nvSpPr>
          <p:cNvPr id="4" name="Date Placeholder 3">
            <a:extLst>
              <a:ext uri="{FF2B5EF4-FFF2-40B4-BE49-F238E27FC236}">
                <a16:creationId xmlns:a16="http://schemas.microsoft.com/office/drawing/2014/main" id="{77C253B9-B339-A030-9CE9-85DCD2D2DC87}"/>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6177DA1B-6DD1-18BA-961A-F0B0FA46B639}"/>
              </a:ext>
            </a:extLst>
          </p:cNvPr>
          <p:cNvSpPr>
            <a:spLocks noGrp="1"/>
          </p:cNvSpPr>
          <p:nvPr>
            <p:ph type="sldNum" sz="quarter" idx="12"/>
          </p:nvPr>
        </p:nvSpPr>
        <p:spPr/>
        <p:txBody>
          <a:bodyPr/>
          <a:lstStyle/>
          <a:p>
            <a:fld id="{BCF519F1-BB29-4CAB-8873-B06BE76F4AC5}" type="slidenum">
              <a:rPr lang="en-US" smtClean="0"/>
              <a:t>18</a:t>
            </a:fld>
            <a:endParaRPr lang="en-US"/>
          </a:p>
        </p:txBody>
      </p:sp>
    </p:spTree>
    <p:extLst>
      <p:ext uri="{BB962C8B-B14F-4D97-AF65-F5344CB8AC3E}">
        <p14:creationId xmlns:p14="http://schemas.microsoft.com/office/powerpoint/2010/main" val="82618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43C3-06D3-F817-C57B-FCD15AB196CC}"/>
              </a:ext>
            </a:extLst>
          </p:cNvPr>
          <p:cNvSpPr>
            <a:spLocks noGrp="1"/>
          </p:cNvSpPr>
          <p:nvPr>
            <p:ph type="title"/>
          </p:nvPr>
        </p:nvSpPr>
        <p:spPr/>
        <p:txBody>
          <a:bodyPr/>
          <a:lstStyle/>
          <a:p>
            <a:r>
              <a:rPr lang="en-US" dirty="0"/>
              <a:t>Why Are eval() and exec() Used?</a:t>
            </a:r>
          </a:p>
        </p:txBody>
      </p:sp>
      <p:sp>
        <p:nvSpPr>
          <p:cNvPr id="3" name="Content Placeholder 2">
            <a:extLst>
              <a:ext uri="{FF2B5EF4-FFF2-40B4-BE49-F238E27FC236}">
                <a16:creationId xmlns:a16="http://schemas.microsoft.com/office/drawing/2014/main" id="{65E33EBE-A5BD-1EB3-9F78-6C560BEF5C90}"/>
              </a:ext>
            </a:extLst>
          </p:cNvPr>
          <p:cNvSpPr>
            <a:spLocks noGrp="1"/>
          </p:cNvSpPr>
          <p:nvPr>
            <p:ph idx="1"/>
          </p:nvPr>
        </p:nvSpPr>
        <p:spPr/>
        <p:txBody>
          <a:bodyPr/>
          <a:lstStyle/>
          <a:p>
            <a:pPr>
              <a:buFont typeface="Wingdings" panose="05000000000000000000" pitchFamily="2" charset="2"/>
              <a:buChar char="§"/>
            </a:pPr>
            <a:r>
              <a:rPr lang="en-US" dirty="0"/>
              <a:t> Both eval() and exec() are powerful tools that allow dynamic execution of Python code. They are primarily used in situations where the code to be executed isn’t known at compile time or needs to be generated dynamically.</a:t>
            </a:r>
          </a:p>
          <a:p>
            <a:pPr>
              <a:buFont typeface="Wingdings" panose="05000000000000000000" pitchFamily="2" charset="2"/>
              <a:buChar char="§"/>
            </a:pPr>
            <a:r>
              <a:rPr lang="en-US" dirty="0"/>
              <a:t> </a:t>
            </a:r>
            <a:r>
              <a:rPr lang="en-US" b="1" dirty="0"/>
              <a:t>Common Use Cases</a:t>
            </a:r>
            <a:r>
              <a:rPr lang="en-US" dirty="0"/>
              <a:t>:</a:t>
            </a:r>
          </a:p>
          <a:p>
            <a:pPr lvl="1">
              <a:buFont typeface="Wingdings" panose="05000000000000000000" pitchFamily="2" charset="2"/>
              <a:buChar char="§"/>
            </a:pPr>
            <a:r>
              <a:rPr lang="en-US" dirty="0"/>
              <a:t>In mathematical or financial applications, users may input complex expressions, which are then evaluated at runtime using eval(). - Dynamic Expression Evaluation</a:t>
            </a:r>
          </a:p>
          <a:p>
            <a:pPr lvl="1">
              <a:buFont typeface="Wingdings" panose="05000000000000000000" pitchFamily="2" charset="2"/>
              <a:buChar char="§"/>
            </a:pPr>
            <a:r>
              <a:rPr lang="en-US" dirty="0"/>
              <a:t>exec() is used when the program needs to generate or modify its own code dynamically during execution, such as in certain compilers, interpreters, or metaprogramming frameworks. - Dynamic Code Execution</a:t>
            </a:r>
          </a:p>
          <a:p>
            <a:pPr marL="0" indent="0">
              <a:buNone/>
            </a:pPr>
            <a:endParaRPr lang="en-US" dirty="0"/>
          </a:p>
        </p:txBody>
      </p:sp>
      <p:sp>
        <p:nvSpPr>
          <p:cNvPr id="4" name="Date Placeholder 3">
            <a:extLst>
              <a:ext uri="{FF2B5EF4-FFF2-40B4-BE49-F238E27FC236}">
                <a16:creationId xmlns:a16="http://schemas.microsoft.com/office/drawing/2014/main" id="{E1588857-D4B3-C7C8-34FA-1EDBE59DB312}"/>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98DFBF2D-AE44-D986-4547-55B9834E9058}"/>
              </a:ext>
            </a:extLst>
          </p:cNvPr>
          <p:cNvSpPr>
            <a:spLocks noGrp="1"/>
          </p:cNvSpPr>
          <p:nvPr>
            <p:ph type="sldNum" sz="quarter" idx="12"/>
          </p:nvPr>
        </p:nvSpPr>
        <p:spPr/>
        <p:txBody>
          <a:bodyPr/>
          <a:lstStyle/>
          <a:p>
            <a:fld id="{BCF519F1-BB29-4CAB-8873-B06BE76F4AC5}" type="slidenum">
              <a:rPr lang="en-US" smtClean="0"/>
              <a:t>19</a:t>
            </a:fld>
            <a:endParaRPr lang="en-US"/>
          </a:p>
        </p:txBody>
      </p:sp>
    </p:spTree>
    <p:extLst>
      <p:ext uri="{BB962C8B-B14F-4D97-AF65-F5344CB8AC3E}">
        <p14:creationId xmlns:p14="http://schemas.microsoft.com/office/powerpoint/2010/main" val="242880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7461-3CD8-10A0-4083-9A219FA77335}"/>
              </a:ext>
            </a:extLst>
          </p:cNvPr>
          <p:cNvSpPr>
            <a:spLocks noGrp="1"/>
          </p:cNvSpPr>
          <p:nvPr>
            <p:ph type="title"/>
          </p:nvPr>
        </p:nvSpPr>
        <p:spPr/>
        <p:txBody>
          <a:bodyPr/>
          <a:lstStyle/>
          <a:p>
            <a:r>
              <a:rPr lang="en-US" dirty="0"/>
              <a:t>Python</a:t>
            </a:r>
          </a:p>
        </p:txBody>
      </p:sp>
      <p:sp>
        <p:nvSpPr>
          <p:cNvPr id="3" name="Text Placeholder 2">
            <a:extLst>
              <a:ext uri="{FF2B5EF4-FFF2-40B4-BE49-F238E27FC236}">
                <a16:creationId xmlns:a16="http://schemas.microsoft.com/office/drawing/2014/main" id="{D44E249C-9B51-0056-5D28-61FA862BAC0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800E915A-69AD-115E-1F0A-0CF608D23514}"/>
              </a:ext>
            </a:extLst>
          </p:cNvPr>
          <p:cNvSpPr>
            <a:spLocks noGrp="1"/>
          </p:cNvSpPr>
          <p:nvPr>
            <p:ph type="dt" sz="half" idx="10"/>
          </p:nvPr>
        </p:nvSpPr>
        <p:spPr/>
        <p:txBody>
          <a:bodyPr/>
          <a:lstStyle/>
          <a:p>
            <a:fld id="{3A972831-5A60-47CE-8F78-26612D723470}" type="datetime1">
              <a:rPr lang="en-US" smtClean="0"/>
              <a:t>9/25/2024</a:t>
            </a:fld>
            <a:endParaRPr lang="en-US"/>
          </a:p>
        </p:txBody>
      </p:sp>
      <p:sp>
        <p:nvSpPr>
          <p:cNvPr id="5" name="Slide Number Placeholder 4">
            <a:extLst>
              <a:ext uri="{FF2B5EF4-FFF2-40B4-BE49-F238E27FC236}">
                <a16:creationId xmlns:a16="http://schemas.microsoft.com/office/drawing/2014/main" id="{7ED22786-7333-1527-276F-986326CF5641}"/>
              </a:ext>
            </a:extLst>
          </p:cNvPr>
          <p:cNvSpPr>
            <a:spLocks noGrp="1"/>
          </p:cNvSpPr>
          <p:nvPr>
            <p:ph type="sldNum" sz="quarter" idx="12"/>
          </p:nvPr>
        </p:nvSpPr>
        <p:spPr/>
        <p:txBody>
          <a:bodyPr/>
          <a:lstStyle/>
          <a:p>
            <a:fld id="{BCF519F1-BB29-4CAB-8873-B06BE76F4AC5}" type="slidenum">
              <a:rPr lang="en-US" smtClean="0"/>
              <a:t>2</a:t>
            </a:fld>
            <a:endParaRPr lang="en-US"/>
          </a:p>
        </p:txBody>
      </p:sp>
    </p:spTree>
    <p:extLst>
      <p:ext uri="{BB962C8B-B14F-4D97-AF65-F5344CB8AC3E}">
        <p14:creationId xmlns:p14="http://schemas.microsoft.com/office/powerpoint/2010/main" val="2438824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9938-2203-D7DC-3393-074A211B3F97}"/>
              </a:ext>
            </a:extLst>
          </p:cNvPr>
          <p:cNvSpPr>
            <a:spLocks noGrp="1"/>
          </p:cNvSpPr>
          <p:nvPr>
            <p:ph type="title"/>
          </p:nvPr>
        </p:nvSpPr>
        <p:spPr/>
        <p:txBody>
          <a:bodyPr/>
          <a:lstStyle/>
          <a:p>
            <a:r>
              <a:rPr lang="en-US" dirty="0"/>
              <a:t>Why Use eval() and exec():</a:t>
            </a:r>
          </a:p>
        </p:txBody>
      </p:sp>
      <p:sp>
        <p:nvSpPr>
          <p:cNvPr id="3" name="Content Placeholder 2">
            <a:extLst>
              <a:ext uri="{FF2B5EF4-FFF2-40B4-BE49-F238E27FC236}">
                <a16:creationId xmlns:a16="http://schemas.microsoft.com/office/drawing/2014/main" id="{11D98FFB-1713-5FCE-ED4F-D88CF9DA9418}"/>
              </a:ext>
            </a:extLst>
          </p:cNvPr>
          <p:cNvSpPr>
            <a:spLocks noGrp="1"/>
          </p:cNvSpPr>
          <p:nvPr>
            <p:ph idx="1"/>
          </p:nvPr>
        </p:nvSpPr>
        <p:spPr/>
        <p:txBody>
          <a:bodyPr/>
          <a:lstStyle/>
          <a:p>
            <a:pPr>
              <a:buFont typeface="Wingdings" panose="05000000000000000000" pitchFamily="2" charset="2"/>
              <a:buChar char="§"/>
            </a:pPr>
            <a:r>
              <a:rPr lang="en-US" dirty="0"/>
              <a:t> Flexibility: These functions offer the ability to execute dynamic Python code that might be input by users, generated from other sources, or constructed at runtime.</a:t>
            </a:r>
          </a:p>
          <a:p>
            <a:pPr>
              <a:buFont typeface="Wingdings" panose="05000000000000000000" pitchFamily="2" charset="2"/>
              <a:buChar char="§"/>
            </a:pPr>
            <a:r>
              <a:rPr lang="en-US" dirty="0"/>
              <a:t> Code Generation: In metaprogramming, exec() is useful for generating and executing new code blocks.</a:t>
            </a:r>
          </a:p>
          <a:p>
            <a:pPr>
              <a:buFont typeface="Wingdings" panose="05000000000000000000" pitchFamily="2" charset="2"/>
              <a:buChar char="§"/>
            </a:pPr>
            <a:r>
              <a:rPr lang="en-US" dirty="0"/>
              <a:t> Configuration and Customization: Certain applications (e.g., calculators, scripting interfaces) can use eval() to evaluate user-provided expressions.</a:t>
            </a:r>
          </a:p>
        </p:txBody>
      </p:sp>
      <p:sp>
        <p:nvSpPr>
          <p:cNvPr id="4" name="Date Placeholder 3">
            <a:extLst>
              <a:ext uri="{FF2B5EF4-FFF2-40B4-BE49-F238E27FC236}">
                <a16:creationId xmlns:a16="http://schemas.microsoft.com/office/drawing/2014/main" id="{5B0E34C8-501C-3A58-FAEB-40C23E298E53}"/>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E3FF7D98-8CE6-235B-7423-9844CDBDD123}"/>
              </a:ext>
            </a:extLst>
          </p:cNvPr>
          <p:cNvSpPr>
            <a:spLocks noGrp="1"/>
          </p:cNvSpPr>
          <p:nvPr>
            <p:ph type="sldNum" sz="quarter" idx="12"/>
          </p:nvPr>
        </p:nvSpPr>
        <p:spPr/>
        <p:txBody>
          <a:bodyPr/>
          <a:lstStyle/>
          <a:p>
            <a:fld id="{BCF519F1-BB29-4CAB-8873-B06BE76F4AC5}" type="slidenum">
              <a:rPr lang="en-US" smtClean="0"/>
              <a:t>20</a:t>
            </a:fld>
            <a:endParaRPr lang="en-US"/>
          </a:p>
        </p:txBody>
      </p:sp>
    </p:spTree>
    <p:extLst>
      <p:ext uri="{BB962C8B-B14F-4D97-AF65-F5344CB8AC3E}">
        <p14:creationId xmlns:p14="http://schemas.microsoft.com/office/powerpoint/2010/main" val="135672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6E68-C3F8-A6F7-2E4E-FB37A57197BD}"/>
              </a:ext>
            </a:extLst>
          </p:cNvPr>
          <p:cNvSpPr>
            <a:spLocks noGrp="1"/>
          </p:cNvSpPr>
          <p:nvPr>
            <p:ph type="title"/>
          </p:nvPr>
        </p:nvSpPr>
        <p:spPr/>
        <p:txBody>
          <a:bodyPr/>
          <a:lstStyle/>
          <a:p>
            <a:r>
              <a:rPr lang="en-US" dirty="0"/>
              <a:t>Alternatives to eval()</a:t>
            </a:r>
          </a:p>
        </p:txBody>
      </p:sp>
      <p:sp>
        <p:nvSpPr>
          <p:cNvPr id="3" name="Content Placeholder 2">
            <a:extLst>
              <a:ext uri="{FF2B5EF4-FFF2-40B4-BE49-F238E27FC236}">
                <a16:creationId xmlns:a16="http://schemas.microsoft.com/office/drawing/2014/main" id="{DEF52B67-7BB3-FD64-933D-C4D11C5162F3}"/>
              </a:ext>
            </a:extLst>
          </p:cNvPr>
          <p:cNvSpPr>
            <a:spLocks noGrp="1"/>
          </p:cNvSpPr>
          <p:nvPr>
            <p:ph idx="1"/>
          </p:nvPr>
        </p:nvSpPr>
        <p:spPr/>
        <p:txBody>
          <a:bodyPr/>
          <a:lstStyle/>
          <a:p>
            <a:pPr>
              <a:buFont typeface="Wingdings" panose="05000000000000000000" pitchFamily="2" charset="2"/>
              <a:buChar char="§"/>
            </a:pPr>
            <a:r>
              <a:rPr lang="en-US" dirty="0"/>
              <a:t> Literal Evaluation (</a:t>
            </a:r>
            <a:r>
              <a:rPr lang="en-US" dirty="0" err="1"/>
              <a:t>ast.literal_eval</a:t>
            </a:r>
            <a:r>
              <a:rPr lang="en-US" dirty="0"/>
              <a:t>):</a:t>
            </a:r>
          </a:p>
          <a:p>
            <a:pPr lvl="1">
              <a:buFont typeface="Wingdings" panose="05000000000000000000" pitchFamily="2" charset="2"/>
              <a:buChar char="§"/>
            </a:pPr>
            <a:r>
              <a:rPr lang="en-US" dirty="0"/>
              <a:t>If the goal is to evaluate a simple Python expression (e.g., strings, numbers, lists, dictionaries), then </a:t>
            </a:r>
            <a:r>
              <a:rPr lang="en-US" dirty="0" err="1"/>
              <a:t>ast.literal_eval</a:t>
            </a:r>
            <a:r>
              <a:rPr lang="en-US" dirty="0"/>
              <a:t>() is a much safer alternative, as it can only evaluate literal values and raises an exception if anything else (like function calls) is attempted.</a:t>
            </a:r>
          </a:p>
          <a:p>
            <a:pPr lvl="1">
              <a:buFont typeface="Wingdings" panose="05000000000000000000" pitchFamily="2" charset="2"/>
              <a:buChar char="§"/>
            </a:pPr>
            <a:r>
              <a:rPr lang="en-US" dirty="0"/>
              <a:t> Example:</a:t>
            </a:r>
          </a:p>
          <a:p>
            <a:pPr lvl="2">
              <a:buFont typeface="Wingdings" panose="05000000000000000000" pitchFamily="2" charset="2"/>
              <a:buChar char="§"/>
            </a:pPr>
            <a:r>
              <a:rPr lang="en-US" dirty="0"/>
              <a:t>import </a:t>
            </a:r>
            <a:r>
              <a:rPr lang="en-US" dirty="0" err="1"/>
              <a:t>ast</a:t>
            </a:r>
            <a:r>
              <a:rPr lang="en-US" dirty="0"/>
              <a:t> result = </a:t>
            </a:r>
            <a:r>
              <a:rPr lang="en-US" dirty="0" err="1"/>
              <a:t>ast.literal_eval</a:t>
            </a:r>
            <a:r>
              <a:rPr lang="en-US" dirty="0"/>
              <a:t>(</a:t>
            </a:r>
            <a:r>
              <a:rPr lang="en-US" dirty="0" err="1"/>
              <a:t>user_input</a:t>
            </a:r>
            <a:r>
              <a:rPr lang="en-US" dirty="0"/>
              <a:t>)</a:t>
            </a:r>
          </a:p>
          <a:p>
            <a:pPr>
              <a:buFont typeface="Wingdings" panose="05000000000000000000" pitchFamily="2" charset="2"/>
              <a:buChar char="§"/>
            </a:pPr>
            <a:r>
              <a:rPr lang="en-US" dirty="0"/>
              <a:t> Custom Parsers:</a:t>
            </a:r>
          </a:p>
          <a:p>
            <a:pPr lvl="1">
              <a:buFont typeface="Wingdings" panose="05000000000000000000" pitchFamily="2" charset="2"/>
              <a:buChar char="§"/>
            </a:pPr>
            <a:r>
              <a:rPr lang="en-US" dirty="0"/>
              <a:t>For evaluating mathematical or domain-specific expressions, you can write a custom parser to safely interpret user input instead of using eval().</a:t>
            </a:r>
          </a:p>
          <a:p>
            <a:pPr lvl="1">
              <a:buFont typeface="Wingdings" panose="05000000000000000000" pitchFamily="2" charset="2"/>
              <a:buChar char="§"/>
            </a:pPr>
            <a:r>
              <a:rPr lang="en-US" dirty="0"/>
              <a:t>Example:</a:t>
            </a:r>
          </a:p>
          <a:p>
            <a:pPr lvl="2">
              <a:buFont typeface="Wingdings" panose="05000000000000000000" pitchFamily="2" charset="2"/>
              <a:buChar char="§"/>
            </a:pPr>
            <a:r>
              <a:rPr lang="en-US" dirty="0"/>
              <a:t>expression = “3 + 5 * 2” result = </a:t>
            </a:r>
            <a:r>
              <a:rPr lang="en-US" dirty="0" err="1"/>
              <a:t>eval_math_expression</a:t>
            </a:r>
            <a:r>
              <a:rPr lang="en-US" dirty="0"/>
              <a:t>(expression)</a:t>
            </a:r>
          </a:p>
          <a:p>
            <a:pPr lvl="1">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A0669795-8ACE-4FC4-2FE1-64FE50CF786F}"/>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95C6F7D3-E630-57C4-19E6-27B795A8B2DB}"/>
              </a:ext>
            </a:extLst>
          </p:cNvPr>
          <p:cNvSpPr>
            <a:spLocks noGrp="1"/>
          </p:cNvSpPr>
          <p:nvPr>
            <p:ph type="sldNum" sz="quarter" idx="12"/>
          </p:nvPr>
        </p:nvSpPr>
        <p:spPr/>
        <p:txBody>
          <a:bodyPr/>
          <a:lstStyle/>
          <a:p>
            <a:fld id="{BCF519F1-BB29-4CAB-8873-B06BE76F4AC5}" type="slidenum">
              <a:rPr lang="en-US" smtClean="0"/>
              <a:t>21</a:t>
            </a:fld>
            <a:endParaRPr lang="en-US"/>
          </a:p>
        </p:txBody>
      </p:sp>
    </p:spTree>
    <p:extLst>
      <p:ext uri="{BB962C8B-B14F-4D97-AF65-F5344CB8AC3E}">
        <p14:creationId xmlns:p14="http://schemas.microsoft.com/office/powerpoint/2010/main" val="1712963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DD3-E24D-E541-0760-A78454AA3621}"/>
              </a:ext>
            </a:extLst>
          </p:cNvPr>
          <p:cNvSpPr>
            <a:spLocks noGrp="1"/>
          </p:cNvSpPr>
          <p:nvPr>
            <p:ph type="title"/>
          </p:nvPr>
        </p:nvSpPr>
        <p:spPr/>
        <p:txBody>
          <a:bodyPr/>
          <a:lstStyle/>
          <a:p>
            <a:r>
              <a:rPr lang="en-US" dirty="0"/>
              <a:t>Alternatives to exec()</a:t>
            </a:r>
          </a:p>
        </p:txBody>
      </p:sp>
      <p:sp>
        <p:nvSpPr>
          <p:cNvPr id="3" name="Content Placeholder 2">
            <a:extLst>
              <a:ext uri="{FF2B5EF4-FFF2-40B4-BE49-F238E27FC236}">
                <a16:creationId xmlns:a16="http://schemas.microsoft.com/office/drawing/2014/main" id="{62235D71-0E08-D3BC-5B96-9BBC410513FD}"/>
              </a:ext>
            </a:extLst>
          </p:cNvPr>
          <p:cNvSpPr>
            <a:spLocks noGrp="1"/>
          </p:cNvSpPr>
          <p:nvPr>
            <p:ph idx="1"/>
          </p:nvPr>
        </p:nvSpPr>
        <p:spPr/>
        <p:txBody>
          <a:bodyPr/>
          <a:lstStyle/>
          <a:p>
            <a:pPr>
              <a:buFont typeface="Wingdings" panose="05000000000000000000" pitchFamily="2" charset="2"/>
              <a:buChar char="§"/>
            </a:pPr>
            <a:r>
              <a:rPr lang="en-US" dirty="0"/>
              <a:t> In most cases where exec() is used, refactoring code to avoid dynamic code execution is safer.</a:t>
            </a:r>
          </a:p>
          <a:p>
            <a:pPr>
              <a:buFont typeface="Wingdings" panose="05000000000000000000" pitchFamily="2" charset="2"/>
              <a:buChar char="§"/>
            </a:pPr>
            <a:r>
              <a:rPr lang="en-US" dirty="0"/>
              <a:t> For example, instead of dynamically creating functions using exec(), the same behavior can often be achieved with dictionaries, function pointers, or object-oriented programming.</a:t>
            </a:r>
          </a:p>
          <a:p>
            <a:pPr>
              <a:buFont typeface="Wingdings" panose="05000000000000000000" pitchFamily="2" charset="2"/>
              <a:buChar char="§"/>
            </a:pPr>
            <a:r>
              <a:rPr lang="en-US" dirty="0"/>
              <a:t> Using function maps or dictionaries for dynamic dispatch.</a:t>
            </a:r>
          </a:p>
          <a:p>
            <a:pPr marL="0" indent="0">
              <a:buNone/>
            </a:pPr>
            <a:endParaRPr lang="en-US" dirty="0"/>
          </a:p>
        </p:txBody>
      </p:sp>
      <p:sp>
        <p:nvSpPr>
          <p:cNvPr id="4" name="Date Placeholder 3">
            <a:extLst>
              <a:ext uri="{FF2B5EF4-FFF2-40B4-BE49-F238E27FC236}">
                <a16:creationId xmlns:a16="http://schemas.microsoft.com/office/drawing/2014/main" id="{E526966A-42E5-C310-33F1-0FAEA6B57592}"/>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3209311A-ED52-F10E-98AB-14CCC470B34F}"/>
              </a:ext>
            </a:extLst>
          </p:cNvPr>
          <p:cNvSpPr>
            <a:spLocks noGrp="1"/>
          </p:cNvSpPr>
          <p:nvPr>
            <p:ph type="sldNum" sz="quarter" idx="12"/>
          </p:nvPr>
        </p:nvSpPr>
        <p:spPr/>
        <p:txBody>
          <a:bodyPr/>
          <a:lstStyle/>
          <a:p>
            <a:fld id="{BCF519F1-BB29-4CAB-8873-B06BE76F4AC5}" type="slidenum">
              <a:rPr lang="en-US" smtClean="0"/>
              <a:t>22</a:t>
            </a:fld>
            <a:endParaRPr lang="en-US"/>
          </a:p>
        </p:txBody>
      </p:sp>
      <p:pic>
        <p:nvPicPr>
          <p:cNvPr id="8" name="Picture 7">
            <a:extLst>
              <a:ext uri="{FF2B5EF4-FFF2-40B4-BE49-F238E27FC236}">
                <a16:creationId xmlns:a16="http://schemas.microsoft.com/office/drawing/2014/main" id="{51535F61-AE94-6CA4-06B7-55200066F60B}"/>
              </a:ext>
            </a:extLst>
          </p:cNvPr>
          <p:cNvPicPr>
            <a:picLocks noChangeAspect="1"/>
          </p:cNvPicPr>
          <p:nvPr/>
        </p:nvPicPr>
        <p:blipFill>
          <a:blip r:embed="rId2"/>
          <a:stretch>
            <a:fillRect/>
          </a:stretch>
        </p:blipFill>
        <p:spPr>
          <a:xfrm>
            <a:off x="2083149" y="3529543"/>
            <a:ext cx="6115050" cy="2447925"/>
          </a:xfrm>
          <a:prstGeom prst="rect">
            <a:avLst/>
          </a:prstGeom>
        </p:spPr>
      </p:pic>
    </p:spTree>
    <p:extLst>
      <p:ext uri="{BB962C8B-B14F-4D97-AF65-F5344CB8AC3E}">
        <p14:creationId xmlns:p14="http://schemas.microsoft.com/office/powerpoint/2010/main" val="2253090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194F-79B3-590C-6995-FDDB311C0555}"/>
              </a:ext>
            </a:extLst>
          </p:cNvPr>
          <p:cNvSpPr>
            <a:spLocks noGrp="1"/>
          </p:cNvSpPr>
          <p:nvPr>
            <p:ph type="title"/>
          </p:nvPr>
        </p:nvSpPr>
        <p:spPr/>
        <p:txBody>
          <a:bodyPr/>
          <a:lstStyle/>
          <a:p>
            <a:r>
              <a:rPr lang="en-US" dirty="0"/>
              <a:t>The Problems with eval() and exec()</a:t>
            </a:r>
          </a:p>
        </p:txBody>
      </p:sp>
      <p:sp>
        <p:nvSpPr>
          <p:cNvPr id="3" name="Content Placeholder 2">
            <a:extLst>
              <a:ext uri="{FF2B5EF4-FFF2-40B4-BE49-F238E27FC236}">
                <a16:creationId xmlns:a16="http://schemas.microsoft.com/office/drawing/2014/main" id="{12F94F25-5D8D-624A-B44C-B2086A057C1E}"/>
              </a:ext>
            </a:extLst>
          </p:cNvPr>
          <p:cNvSpPr>
            <a:spLocks noGrp="1"/>
          </p:cNvSpPr>
          <p:nvPr>
            <p:ph idx="1"/>
          </p:nvPr>
        </p:nvSpPr>
        <p:spPr/>
        <p:txBody>
          <a:bodyPr/>
          <a:lstStyle/>
          <a:p>
            <a:pPr>
              <a:buFont typeface="Wingdings" panose="05000000000000000000" pitchFamily="2" charset="2"/>
              <a:buChar char="§"/>
            </a:pPr>
            <a:r>
              <a:rPr lang="en-US" dirty="0"/>
              <a:t> Both eval() and exec() are extremely risky when they are used to </a:t>
            </a:r>
            <a:r>
              <a:rPr lang="en-US" b="1" dirty="0"/>
              <a:t>process untrusted input</a:t>
            </a:r>
            <a:r>
              <a:rPr lang="en-US" dirty="0"/>
              <a:t>, as they can allow arbitrary code execution.</a:t>
            </a:r>
          </a:p>
          <a:p>
            <a:pPr>
              <a:buFont typeface="Wingdings" panose="05000000000000000000" pitchFamily="2" charset="2"/>
              <a:buChar char="§"/>
            </a:pPr>
            <a:r>
              <a:rPr lang="en-US" dirty="0"/>
              <a:t> </a:t>
            </a:r>
            <a:r>
              <a:rPr lang="en-US" b="1" dirty="0"/>
              <a:t>Security Risks</a:t>
            </a:r>
            <a:r>
              <a:rPr lang="en-US" dirty="0"/>
              <a:t>:</a:t>
            </a:r>
          </a:p>
          <a:p>
            <a:pPr lvl="1">
              <a:buFont typeface="Wingdings" panose="05000000000000000000" pitchFamily="2" charset="2"/>
              <a:buChar char="§"/>
            </a:pPr>
            <a:r>
              <a:rPr lang="en-US" b="1" dirty="0"/>
              <a:t>Arbitrary Code Execution</a:t>
            </a:r>
            <a:r>
              <a:rPr lang="en-US" dirty="0"/>
              <a:t>: </a:t>
            </a:r>
            <a:r>
              <a:rPr lang="en-US" dirty="0" err="1"/>
              <a:t>user_input</a:t>
            </a:r>
            <a:r>
              <a:rPr lang="en-US" dirty="0"/>
              <a:t> = "</a:t>
            </a:r>
            <a:r>
              <a:rPr lang="en-US" dirty="0" err="1"/>
              <a:t>os.system</a:t>
            </a:r>
            <a:r>
              <a:rPr lang="en-US" dirty="0"/>
              <a:t>('rm -rf /’)” eval(</a:t>
            </a:r>
            <a:r>
              <a:rPr lang="en-US" dirty="0" err="1"/>
              <a:t>user_input</a:t>
            </a:r>
            <a:r>
              <a:rPr lang="en-US" dirty="0"/>
              <a:t>)</a:t>
            </a:r>
          </a:p>
          <a:p>
            <a:pPr lvl="1">
              <a:buFont typeface="Wingdings" panose="05000000000000000000" pitchFamily="2" charset="2"/>
              <a:buChar char="§"/>
            </a:pPr>
            <a:r>
              <a:rPr lang="en-US" b="1" dirty="0"/>
              <a:t>Access to System Resources</a:t>
            </a:r>
            <a:r>
              <a:rPr lang="en-US" dirty="0"/>
              <a:t>: </a:t>
            </a:r>
            <a:r>
              <a:rPr lang="fr-FR" dirty="0" err="1"/>
              <a:t>user_input</a:t>
            </a:r>
            <a:r>
              <a:rPr lang="fr-FR" dirty="0"/>
              <a:t> = "import os; </a:t>
            </a:r>
            <a:r>
              <a:rPr lang="fr-FR" dirty="0" err="1"/>
              <a:t>os.environ</a:t>
            </a:r>
            <a:r>
              <a:rPr lang="fr-FR" dirty="0"/>
              <a:t>" </a:t>
            </a:r>
            <a:r>
              <a:rPr lang="en-US" dirty="0"/>
              <a:t>print(eval(</a:t>
            </a:r>
            <a:r>
              <a:rPr lang="en-US" dirty="0" err="1"/>
              <a:t>user_input</a:t>
            </a:r>
            <a:r>
              <a:rPr lang="en-US" dirty="0"/>
              <a:t>))</a:t>
            </a:r>
          </a:p>
          <a:p>
            <a:pPr lvl="1">
              <a:buFont typeface="Wingdings" panose="05000000000000000000" pitchFamily="2" charset="2"/>
              <a:buChar char="§"/>
            </a:pPr>
            <a:r>
              <a:rPr lang="en-US" b="1" dirty="0"/>
              <a:t>Privilege Escalation</a:t>
            </a:r>
            <a:r>
              <a:rPr lang="en-US" dirty="0"/>
              <a:t>: If an application runs under elevated privileges (e.g., as root or an administrator), exploiting eval() or exec() could lead to system-wide compromise.</a:t>
            </a:r>
          </a:p>
        </p:txBody>
      </p:sp>
      <p:sp>
        <p:nvSpPr>
          <p:cNvPr id="4" name="Date Placeholder 3">
            <a:extLst>
              <a:ext uri="{FF2B5EF4-FFF2-40B4-BE49-F238E27FC236}">
                <a16:creationId xmlns:a16="http://schemas.microsoft.com/office/drawing/2014/main" id="{7216CEF8-5B2C-C231-8CD3-6F811A6743DE}"/>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98E59F56-7284-A7D2-2E54-D9DBE1150ECF}"/>
              </a:ext>
            </a:extLst>
          </p:cNvPr>
          <p:cNvSpPr>
            <a:spLocks noGrp="1"/>
          </p:cNvSpPr>
          <p:nvPr>
            <p:ph type="sldNum" sz="quarter" idx="12"/>
          </p:nvPr>
        </p:nvSpPr>
        <p:spPr/>
        <p:txBody>
          <a:bodyPr/>
          <a:lstStyle/>
          <a:p>
            <a:fld id="{BCF519F1-BB29-4CAB-8873-B06BE76F4AC5}" type="slidenum">
              <a:rPr lang="en-US" smtClean="0"/>
              <a:t>23</a:t>
            </a:fld>
            <a:endParaRPr lang="en-US"/>
          </a:p>
        </p:txBody>
      </p:sp>
    </p:spTree>
    <p:extLst>
      <p:ext uri="{BB962C8B-B14F-4D97-AF65-F5344CB8AC3E}">
        <p14:creationId xmlns:p14="http://schemas.microsoft.com/office/powerpoint/2010/main" val="3151723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417F-2322-0CCC-89DC-7C8845D7F384}"/>
              </a:ext>
            </a:extLst>
          </p:cNvPr>
          <p:cNvSpPr>
            <a:spLocks noGrp="1"/>
          </p:cNvSpPr>
          <p:nvPr>
            <p:ph type="title"/>
          </p:nvPr>
        </p:nvSpPr>
        <p:spPr/>
        <p:txBody>
          <a:bodyPr/>
          <a:lstStyle/>
          <a:p>
            <a:r>
              <a:rPr lang="en-US" dirty="0"/>
              <a:t>Remediation and Best Practices</a:t>
            </a:r>
          </a:p>
        </p:txBody>
      </p:sp>
      <p:sp>
        <p:nvSpPr>
          <p:cNvPr id="3" name="Content Placeholder 2">
            <a:extLst>
              <a:ext uri="{FF2B5EF4-FFF2-40B4-BE49-F238E27FC236}">
                <a16:creationId xmlns:a16="http://schemas.microsoft.com/office/drawing/2014/main" id="{DD88A06B-D0A7-F44C-B601-6A011E4959C3}"/>
              </a:ext>
            </a:extLst>
          </p:cNvPr>
          <p:cNvSpPr>
            <a:spLocks noGrp="1"/>
          </p:cNvSpPr>
          <p:nvPr>
            <p:ph idx="1"/>
          </p:nvPr>
        </p:nvSpPr>
        <p:spPr/>
        <p:txBody>
          <a:bodyPr/>
          <a:lstStyle/>
          <a:p>
            <a:pPr>
              <a:buFont typeface="Wingdings" panose="05000000000000000000" pitchFamily="2" charset="2"/>
              <a:buChar char="§"/>
            </a:pPr>
            <a:r>
              <a:rPr lang="en-US" dirty="0"/>
              <a:t> Use </a:t>
            </a:r>
            <a:r>
              <a:rPr lang="en-US" dirty="0" err="1"/>
              <a:t>ast.literal_eval</a:t>
            </a:r>
            <a:r>
              <a:rPr lang="en-US" dirty="0"/>
              <a:t>() for Safe Evaluations:</a:t>
            </a:r>
          </a:p>
          <a:p>
            <a:pPr lvl="1">
              <a:buFont typeface="Wingdings" panose="05000000000000000000" pitchFamily="2" charset="2"/>
              <a:buChar char="§"/>
            </a:pPr>
            <a:r>
              <a:rPr lang="en-US" dirty="0"/>
              <a:t>If your code only needs to evaluate simple literals (e.g., strings, integers, lists), prefer using </a:t>
            </a:r>
            <a:r>
              <a:rPr lang="en-US" dirty="0" err="1"/>
              <a:t>ast.literal_eval</a:t>
            </a:r>
            <a:r>
              <a:rPr lang="en-US" dirty="0"/>
              <a:t>(). It can’t execute functions or arbitrary code, making it much safer.</a:t>
            </a:r>
          </a:p>
          <a:p>
            <a:pPr>
              <a:buFont typeface="Wingdings" panose="05000000000000000000" pitchFamily="2" charset="2"/>
              <a:buChar char="§"/>
            </a:pPr>
            <a:r>
              <a:rPr lang="en-US" dirty="0"/>
              <a:t> Avoid Dynamic Code Execution:</a:t>
            </a:r>
          </a:p>
          <a:p>
            <a:pPr lvl="1">
              <a:buFont typeface="Wingdings" panose="05000000000000000000" pitchFamily="2" charset="2"/>
              <a:buChar char="§"/>
            </a:pPr>
            <a:r>
              <a:rPr lang="en-US" dirty="0"/>
              <a:t>Instead of using exec() to execute dynamically generated code, find more secure alternatives such as:</a:t>
            </a:r>
          </a:p>
          <a:p>
            <a:pPr lvl="1">
              <a:buFont typeface="Wingdings" panose="05000000000000000000" pitchFamily="2" charset="2"/>
              <a:buChar char="§"/>
            </a:pPr>
            <a:r>
              <a:rPr lang="en-US" dirty="0"/>
              <a:t>Using function maps or dictionaries for dynamic dispatch.</a:t>
            </a:r>
          </a:p>
          <a:p>
            <a:pPr lvl="1">
              <a:buFont typeface="Wingdings" panose="05000000000000000000" pitchFamily="2" charset="2"/>
              <a:buChar char="§"/>
            </a:pPr>
            <a:r>
              <a:rPr lang="en-US" dirty="0"/>
              <a:t>Refactoring the code to avoid the need for generating code at runtime.</a:t>
            </a:r>
          </a:p>
          <a:p>
            <a:pPr>
              <a:buFont typeface="Wingdings" panose="05000000000000000000" pitchFamily="2" charset="2"/>
              <a:buChar char="§"/>
            </a:pPr>
            <a:r>
              <a:rPr lang="en-US" dirty="0"/>
              <a:t> Strict Input Validation:</a:t>
            </a:r>
          </a:p>
          <a:p>
            <a:pPr lvl="1">
              <a:buFont typeface="Wingdings" panose="05000000000000000000" pitchFamily="2" charset="2"/>
              <a:buChar char="§"/>
            </a:pPr>
            <a:r>
              <a:rPr lang="en-US" dirty="0"/>
              <a:t>If you must use eval() or exec(), always validate and sanitize inputs to ensure they do not contain malicious code.</a:t>
            </a:r>
          </a:p>
          <a:p>
            <a:pPr lvl="1">
              <a:buFont typeface="Wingdings" panose="05000000000000000000" pitchFamily="2" charset="2"/>
              <a:buChar char="§"/>
            </a:pPr>
            <a:r>
              <a:rPr lang="en-US" dirty="0"/>
              <a:t>you can restrict the allowed operations or expressions using regular expressions or custom parsers to limit user input to specific operations.</a:t>
            </a:r>
          </a:p>
        </p:txBody>
      </p:sp>
      <p:sp>
        <p:nvSpPr>
          <p:cNvPr id="4" name="Date Placeholder 3">
            <a:extLst>
              <a:ext uri="{FF2B5EF4-FFF2-40B4-BE49-F238E27FC236}">
                <a16:creationId xmlns:a16="http://schemas.microsoft.com/office/drawing/2014/main" id="{48BCA000-B694-3930-195A-2CF34DD5BC63}"/>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6346C54E-0C8C-24D7-86E3-8423FEF0E6CA}"/>
              </a:ext>
            </a:extLst>
          </p:cNvPr>
          <p:cNvSpPr>
            <a:spLocks noGrp="1"/>
          </p:cNvSpPr>
          <p:nvPr>
            <p:ph type="sldNum" sz="quarter" idx="12"/>
          </p:nvPr>
        </p:nvSpPr>
        <p:spPr/>
        <p:txBody>
          <a:bodyPr/>
          <a:lstStyle/>
          <a:p>
            <a:fld id="{BCF519F1-BB29-4CAB-8873-B06BE76F4AC5}" type="slidenum">
              <a:rPr lang="en-US" smtClean="0"/>
              <a:t>24</a:t>
            </a:fld>
            <a:endParaRPr lang="en-US"/>
          </a:p>
        </p:txBody>
      </p:sp>
    </p:spTree>
    <p:extLst>
      <p:ext uri="{BB962C8B-B14F-4D97-AF65-F5344CB8AC3E}">
        <p14:creationId xmlns:p14="http://schemas.microsoft.com/office/powerpoint/2010/main" val="279317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4937-3D42-6245-9EB6-51B27191E223}"/>
              </a:ext>
            </a:extLst>
          </p:cNvPr>
          <p:cNvSpPr>
            <a:spLocks noGrp="1"/>
          </p:cNvSpPr>
          <p:nvPr>
            <p:ph type="title"/>
          </p:nvPr>
        </p:nvSpPr>
        <p:spPr/>
        <p:txBody>
          <a:bodyPr/>
          <a:lstStyle/>
          <a:p>
            <a:r>
              <a:rPr lang="en-US" dirty="0"/>
              <a:t>Remediation and Best Practices</a:t>
            </a:r>
          </a:p>
        </p:txBody>
      </p:sp>
      <p:sp>
        <p:nvSpPr>
          <p:cNvPr id="3" name="Content Placeholder 2">
            <a:extLst>
              <a:ext uri="{FF2B5EF4-FFF2-40B4-BE49-F238E27FC236}">
                <a16:creationId xmlns:a16="http://schemas.microsoft.com/office/drawing/2014/main" id="{0EDBFCA3-94DF-DAB5-A4AE-82D031E140C7}"/>
              </a:ext>
            </a:extLst>
          </p:cNvPr>
          <p:cNvSpPr>
            <a:spLocks noGrp="1"/>
          </p:cNvSpPr>
          <p:nvPr>
            <p:ph idx="1"/>
          </p:nvPr>
        </p:nvSpPr>
        <p:spPr/>
        <p:txBody>
          <a:bodyPr/>
          <a:lstStyle/>
          <a:p>
            <a:pPr>
              <a:buFont typeface="Wingdings" panose="05000000000000000000" pitchFamily="2" charset="2"/>
              <a:buChar char="§"/>
            </a:pPr>
            <a:r>
              <a:rPr lang="en-US" dirty="0"/>
              <a:t> Limit Access to </a:t>
            </a:r>
            <a:r>
              <a:rPr lang="en-US" dirty="0" err="1"/>
              <a:t>Globals</a:t>
            </a:r>
            <a:r>
              <a:rPr lang="en-US" dirty="0"/>
              <a:t> and Locals:</a:t>
            </a:r>
          </a:p>
          <a:p>
            <a:pPr lvl="1">
              <a:buFont typeface="Wingdings" panose="05000000000000000000" pitchFamily="2" charset="2"/>
              <a:buChar char="§"/>
            </a:pPr>
            <a:r>
              <a:rPr lang="en-US" dirty="0"/>
              <a:t>If using eval(), restrict the </a:t>
            </a:r>
            <a:r>
              <a:rPr lang="en-US" dirty="0" err="1"/>
              <a:t>globals</a:t>
            </a:r>
            <a:r>
              <a:rPr lang="en-US" dirty="0"/>
              <a:t> and locals dictionaries to prevent access to sensitive data and system modules.</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a:buFont typeface="Wingdings" panose="05000000000000000000" pitchFamily="2" charset="2"/>
              <a:buChar char="§"/>
            </a:pPr>
            <a:r>
              <a:rPr lang="en-US" dirty="0"/>
              <a:t> Use Sandboxing:</a:t>
            </a:r>
          </a:p>
          <a:p>
            <a:pPr lvl="1">
              <a:buFont typeface="Wingdings" panose="05000000000000000000" pitchFamily="2" charset="2"/>
              <a:buChar char="§"/>
            </a:pPr>
            <a:r>
              <a:rPr lang="en-US" dirty="0"/>
              <a:t>If dynamic code execution is unavoidable, consider running the code in a sandboxed environment that limits available resources and isolates the process from sensitive system resources.</a:t>
            </a:r>
          </a:p>
          <a:p>
            <a:pPr lvl="1">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33F25309-9840-ADA2-C473-E25331E49A01}"/>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2DD7CD53-0C48-943F-58CD-68D4474150AF}"/>
              </a:ext>
            </a:extLst>
          </p:cNvPr>
          <p:cNvSpPr>
            <a:spLocks noGrp="1"/>
          </p:cNvSpPr>
          <p:nvPr>
            <p:ph type="sldNum" sz="quarter" idx="12"/>
          </p:nvPr>
        </p:nvSpPr>
        <p:spPr/>
        <p:txBody>
          <a:bodyPr/>
          <a:lstStyle/>
          <a:p>
            <a:fld id="{BCF519F1-BB29-4CAB-8873-B06BE76F4AC5}" type="slidenum">
              <a:rPr lang="en-US" smtClean="0"/>
              <a:t>25</a:t>
            </a:fld>
            <a:endParaRPr lang="en-US"/>
          </a:p>
        </p:txBody>
      </p:sp>
      <p:pic>
        <p:nvPicPr>
          <p:cNvPr id="7" name="Picture 6">
            <a:extLst>
              <a:ext uri="{FF2B5EF4-FFF2-40B4-BE49-F238E27FC236}">
                <a16:creationId xmlns:a16="http://schemas.microsoft.com/office/drawing/2014/main" id="{AE513D44-BADD-B9A8-8025-2EBC581CE85E}"/>
              </a:ext>
            </a:extLst>
          </p:cNvPr>
          <p:cNvPicPr>
            <a:picLocks noChangeAspect="1"/>
          </p:cNvPicPr>
          <p:nvPr/>
        </p:nvPicPr>
        <p:blipFill>
          <a:blip r:embed="rId2"/>
          <a:stretch>
            <a:fillRect/>
          </a:stretch>
        </p:blipFill>
        <p:spPr>
          <a:xfrm>
            <a:off x="2676619" y="2756450"/>
            <a:ext cx="5372100" cy="1019175"/>
          </a:xfrm>
          <a:prstGeom prst="rect">
            <a:avLst/>
          </a:prstGeom>
        </p:spPr>
      </p:pic>
    </p:spTree>
    <p:extLst>
      <p:ext uri="{BB962C8B-B14F-4D97-AF65-F5344CB8AC3E}">
        <p14:creationId xmlns:p14="http://schemas.microsoft.com/office/powerpoint/2010/main" val="3471761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88E3-97D3-E677-711A-89801AABE391}"/>
              </a:ext>
            </a:extLst>
          </p:cNvPr>
          <p:cNvSpPr>
            <a:spLocks noGrp="1"/>
          </p:cNvSpPr>
          <p:nvPr>
            <p:ph type="title"/>
          </p:nvPr>
        </p:nvSpPr>
        <p:spPr/>
        <p:txBody>
          <a:bodyPr/>
          <a:lstStyle/>
          <a:p>
            <a:r>
              <a:rPr lang="en-US" dirty="0"/>
              <a:t>Class Task 2</a:t>
            </a:r>
          </a:p>
        </p:txBody>
      </p:sp>
      <p:sp>
        <p:nvSpPr>
          <p:cNvPr id="3" name="Text Placeholder 2">
            <a:extLst>
              <a:ext uri="{FF2B5EF4-FFF2-40B4-BE49-F238E27FC236}">
                <a16:creationId xmlns:a16="http://schemas.microsoft.com/office/drawing/2014/main" id="{32F1594F-C235-D066-D08D-E7CDEAD9CA47}"/>
              </a:ext>
            </a:extLst>
          </p:cNvPr>
          <p:cNvSpPr>
            <a:spLocks noGrp="1"/>
          </p:cNvSpPr>
          <p:nvPr>
            <p:ph type="body" idx="1"/>
          </p:nvPr>
        </p:nvSpPr>
        <p:spPr/>
        <p:txBody>
          <a:bodyPr/>
          <a:lstStyle/>
          <a:p>
            <a:r>
              <a:rPr lang="en-US" dirty="0"/>
              <a:t>EVAL BYPASS</a:t>
            </a:r>
          </a:p>
        </p:txBody>
      </p:sp>
      <p:sp>
        <p:nvSpPr>
          <p:cNvPr id="4" name="Date Placeholder 3">
            <a:extLst>
              <a:ext uri="{FF2B5EF4-FFF2-40B4-BE49-F238E27FC236}">
                <a16:creationId xmlns:a16="http://schemas.microsoft.com/office/drawing/2014/main" id="{32C30DB5-F480-8070-88A3-04C5382EDB15}"/>
              </a:ext>
            </a:extLst>
          </p:cNvPr>
          <p:cNvSpPr>
            <a:spLocks noGrp="1"/>
          </p:cNvSpPr>
          <p:nvPr>
            <p:ph type="dt" sz="half" idx="10"/>
          </p:nvPr>
        </p:nvSpPr>
        <p:spPr/>
        <p:txBody>
          <a:bodyPr/>
          <a:lstStyle/>
          <a:p>
            <a:fld id="{3A972831-5A60-47CE-8F78-26612D723470}" type="datetime1">
              <a:rPr lang="en-US" smtClean="0"/>
              <a:t>9/25/2024</a:t>
            </a:fld>
            <a:endParaRPr lang="en-US"/>
          </a:p>
        </p:txBody>
      </p:sp>
      <p:sp>
        <p:nvSpPr>
          <p:cNvPr id="5" name="Slide Number Placeholder 4">
            <a:extLst>
              <a:ext uri="{FF2B5EF4-FFF2-40B4-BE49-F238E27FC236}">
                <a16:creationId xmlns:a16="http://schemas.microsoft.com/office/drawing/2014/main" id="{BA6CFDC5-790E-52C0-5409-94F29C3FD518}"/>
              </a:ext>
            </a:extLst>
          </p:cNvPr>
          <p:cNvSpPr>
            <a:spLocks noGrp="1"/>
          </p:cNvSpPr>
          <p:nvPr>
            <p:ph type="sldNum" sz="quarter" idx="12"/>
          </p:nvPr>
        </p:nvSpPr>
        <p:spPr/>
        <p:txBody>
          <a:bodyPr/>
          <a:lstStyle/>
          <a:p>
            <a:fld id="{BCF519F1-BB29-4CAB-8873-B06BE76F4AC5}" type="slidenum">
              <a:rPr lang="en-US" smtClean="0"/>
              <a:t>26</a:t>
            </a:fld>
            <a:endParaRPr lang="en-US"/>
          </a:p>
        </p:txBody>
      </p:sp>
    </p:spTree>
    <p:extLst>
      <p:ext uri="{BB962C8B-B14F-4D97-AF65-F5344CB8AC3E}">
        <p14:creationId xmlns:p14="http://schemas.microsoft.com/office/powerpoint/2010/main" val="296122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5D71-3EE7-F24E-0019-9D9A27B6D7D7}"/>
              </a:ext>
            </a:extLst>
          </p:cNvPr>
          <p:cNvSpPr>
            <a:spLocks noGrp="1"/>
          </p:cNvSpPr>
          <p:nvPr>
            <p:ph type="title"/>
          </p:nvPr>
        </p:nvSpPr>
        <p:spPr/>
        <p:txBody>
          <a:bodyPr/>
          <a:lstStyle/>
          <a:p>
            <a:r>
              <a:rPr lang="en-US" dirty="0"/>
              <a:t>Python specific issues</a:t>
            </a:r>
          </a:p>
        </p:txBody>
      </p:sp>
      <p:sp>
        <p:nvSpPr>
          <p:cNvPr id="3" name="Content Placeholder 2">
            <a:extLst>
              <a:ext uri="{FF2B5EF4-FFF2-40B4-BE49-F238E27FC236}">
                <a16:creationId xmlns:a16="http://schemas.microsoft.com/office/drawing/2014/main" id="{1E5F2CF8-FB8F-9D84-5702-46FE7EAD5101}"/>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Insecure Deserialization</a:t>
            </a:r>
          </a:p>
          <a:p>
            <a:pPr lvl="1">
              <a:buFont typeface="Wingdings" panose="05000000000000000000" pitchFamily="2" charset="2"/>
              <a:buChar char="§"/>
            </a:pPr>
            <a:r>
              <a:rPr lang="en-US" dirty="0"/>
              <a:t>Python’s serialization modules like </a:t>
            </a:r>
            <a:r>
              <a:rPr lang="en-US" b="1" dirty="0">
                <a:solidFill>
                  <a:srgbClr val="FF0000"/>
                </a:solidFill>
              </a:rPr>
              <a:t>pickle</a:t>
            </a:r>
            <a:r>
              <a:rPr lang="en-US" dirty="0"/>
              <a:t> can allow arbitrary code execution if used to deserialize untrusted data.</a:t>
            </a:r>
          </a:p>
          <a:p>
            <a:pPr>
              <a:buFont typeface="Wingdings" panose="05000000000000000000" pitchFamily="2" charset="2"/>
              <a:buChar char="§"/>
            </a:pPr>
            <a:r>
              <a:rPr lang="en-US" dirty="0"/>
              <a:t> Use of Dangerous Functions</a:t>
            </a:r>
          </a:p>
          <a:p>
            <a:pPr lvl="1">
              <a:buFont typeface="Wingdings" panose="05000000000000000000" pitchFamily="2" charset="2"/>
              <a:buChar char="§"/>
            </a:pPr>
            <a:r>
              <a:rPr lang="en-US" dirty="0"/>
              <a:t>Some built-in functions – </a:t>
            </a:r>
            <a:r>
              <a:rPr lang="en-US" b="1" dirty="0">
                <a:solidFill>
                  <a:srgbClr val="FF0000"/>
                </a:solidFill>
              </a:rPr>
              <a:t>eval()</a:t>
            </a:r>
            <a:r>
              <a:rPr lang="en-US" dirty="0"/>
              <a:t>, </a:t>
            </a:r>
            <a:r>
              <a:rPr lang="en-US" b="1" dirty="0">
                <a:solidFill>
                  <a:srgbClr val="FF0000"/>
                </a:solidFill>
              </a:rPr>
              <a:t>exec() </a:t>
            </a:r>
            <a:r>
              <a:rPr lang="en-US" dirty="0"/>
              <a:t>, </a:t>
            </a:r>
            <a:r>
              <a:rPr lang="en-US" b="1" dirty="0">
                <a:solidFill>
                  <a:srgbClr val="FF0000"/>
                </a:solidFill>
              </a:rPr>
              <a:t>input()</a:t>
            </a:r>
            <a:r>
              <a:rPr lang="en-US" dirty="0"/>
              <a:t>, can lead to arbitrary code execution if they process untrusted data.</a:t>
            </a:r>
          </a:p>
          <a:p>
            <a:pPr>
              <a:buFont typeface="Wingdings" panose="05000000000000000000" pitchFamily="2" charset="2"/>
              <a:buChar char="§"/>
            </a:pPr>
            <a:r>
              <a:rPr lang="en-US" dirty="0"/>
              <a:t> Weak Cryptography</a:t>
            </a:r>
          </a:p>
          <a:p>
            <a:pPr lvl="1">
              <a:buFont typeface="Wingdings" panose="05000000000000000000" pitchFamily="2" charset="2"/>
              <a:buChar char="§"/>
            </a:pPr>
            <a:r>
              <a:rPr lang="en-US" dirty="0"/>
              <a:t>insecure random number generation using the </a:t>
            </a:r>
            <a:r>
              <a:rPr lang="en-US" b="1" dirty="0">
                <a:solidFill>
                  <a:srgbClr val="FF0000"/>
                </a:solidFill>
              </a:rPr>
              <a:t>random</a:t>
            </a:r>
            <a:r>
              <a:rPr lang="en-US" dirty="0"/>
              <a:t> module. </a:t>
            </a:r>
          </a:p>
          <a:p>
            <a:pPr lvl="1">
              <a:buFont typeface="Wingdings" panose="05000000000000000000" pitchFamily="2" charset="2"/>
              <a:buChar char="§"/>
            </a:pPr>
            <a:r>
              <a:rPr lang="en-US" dirty="0" err="1"/>
              <a:t>hashlib</a:t>
            </a:r>
            <a:r>
              <a:rPr lang="en-US" dirty="0"/>
              <a:t> and cryptography – supports weak algorithms like md5,SHA1, – not an issue by default.</a:t>
            </a:r>
          </a:p>
          <a:p>
            <a:pPr>
              <a:buFont typeface="Wingdings" panose="05000000000000000000" pitchFamily="2" charset="2"/>
              <a:buChar char="§"/>
            </a:pPr>
            <a:r>
              <a:rPr lang="en-US" dirty="0"/>
              <a:t> Race conditions</a:t>
            </a:r>
          </a:p>
          <a:p>
            <a:pPr lvl="1">
              <a:buFont typeface="Wingdings" panose="05000000000000000000" pitchFamily="2" charset="2"/>
              <a:buChar char="§"/>
            </a:pPr>
            <a:r>
              <a:rPr lang="en-US" dirty="0"/>
              <a:t>Poorly written Python programs may be susceptible to race conditions, particularly in multi-threaded or multi-process environments.</a:t>
            </a:r>
          </a:p>
        </p:txBody>
      </p:sp>
      <p:sp>
        <p:nvSpPr>
          <p:cNvPr id="4" name="Date Placeholder 3">
            <a:extLst>
              <a:ext uri="{FF2B5EF4-FFF2-40B4-BE49-F238E27FC236}">
                <a16:creationId xmlns:a16="http://schemas.microsoft.com/office/drawing/2014/main" id="{6D859A20-A8B3-0C9A-DD27-63ED0E174ECD}"/>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F63A1AE3-E843-5976-546E-6F5DB0BC858F}"/>
              </a:ext>
            </a:extLst>
          </p:cNvPr>
          <p:cNvSpPr>
            <a:spLocks noGrp="1"/>
          </p:cNvSpPr>
          <p:nvPr>
            <p:ph type="sldNum" sz="quarter" idx="12"/>
          </p:nvPr>
        </p:nvSpPr>
        <p:spPr/>
        <p:txBody>
          <a:bodyPr/>
          <a:lstStyle/>
          <a:p>
            <a:fld id="{BCF519F1-BB29-4CAB-8873-B06BE76F4AC5}" type="slidenum">
              <a:rPr lang="en-US" smtClean="0"/>
              <a:t>3</a:t>
            </a:fld>
            <a:endParaRPr lang="en-US"/>
          </a:p>
        </p:txBody>
      </p:sp>
    </p:spTree>
    <p:extLst>
      <p:ext uri="{BB962C8B-B14F-4D97-AF65-F5344CB8AC3E}">
        <p14:creationId xmlns:p14="http://schemas.microsoft.com/office/powerpoint/2010/main" val="188197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3E00694-E403-4987-8634-15F6D8E4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a:t>
            </a:r>
          </a:p>
        </p:txBody>
      </p:sp>
      <p:sp>
        <p:nvSpPr>
          <p:cNvPr id="2" name="Title 1">
            <a:extLst>
              <a:ext uri="{FF2B5EF4-FFF2-40B4-BE49-F238E27FC236}">
                <a16:creationId xmlns:a16="http://schemas.microsoft.com/office/drawing/2014/main" id="{28161984-E511-6198-0B9A-1FA638074607}"/>
              </a:ext>
            </a:extLst>
          </p:cNvPr>
          <p:cNvSpPr>
            <a:spLocks noGrp="1"/>
          </p:cNvSpPr>
          <p:nvPr>
            <p:ph type="title"/>
          </p:nvPr>
        </p:nvSpPr>
        <p:spPr>
          <a:xfrm>
            <a:off x="1097280" y="4844374"/>
            <a:ext cx="10058400" cy="1188995"/>
          </a:xfrm>
        </p:spPr>
        <p:txBody>
          <a:bodyPr anchor="ctr">
            <a:normAutofit/>
          </a:bodyPr>
          <a:lstStyle/>
          <a:p>
            <a:pPr algn="ctr"/>
            <a:r>
              <a:rPr lang="en-US" dirty="0"/>
              <a:t>Focus</a:t>
            </a:r>
            <a:endParaRPr lang="en-US"/>
          </a:p>
        </p:txBody>
      </p:sp>
      <p:sp>
        <p:nvSpPr>
          <p:cNvPr id="4" name="Date Placeholder 3">
            <a:extLst>
              <a:ext uri="{FF2B5EF4-FFF2-40B4-BE49-F238E27FC236}">
                <a16:creationId xmlns:a16="http://schemas.microsoft.com/office/drawing/2014/main" id="{9139898B-0B7C-39CD-F79B-0CBEC99FFF05}"/>
              </a:ext>
            </a:extLst>
          </p:cNvPr>
          <p:cNvSpPr>
            <a:spLocks noGrp="1"/>
          </p:cNvSpPr>
          <p:nvPr>
            <p:ph type="dt" sz="half" idx="10"/>
          </p:nvPr>
        </p:nvSpPr>
        <p:spPr>
          <a:xfrm>
            <a:off x="1097280" y="6459785"/>
            <a:ext cx="2472271" cy="365125"/>
          </a:xfrm>
        </p:spPr>
        <p:txBody>
          <a:bodyPr>
            <a:normAutofit/>
          </a:bodyPr>
          <a:lstStyle/>
          <a:p>
            <a:pPr>
              <a:spcAft>
                <a:spcPts val="600"/>
              </a:spcAft>
            </a:pPr>
            <a:fld id="{1D322E97-BA1E-439D-B5FB-A3ED8AC1FD7D}" type="datetime1">
              <a:rPr lang="en-US" smtClean="0"/>
              <a:pPr>
                <a:spcAft>
                  <a:spcPts val="600"/>
                </a:spcAft>
              </a:pPr>
              <a:t>9/25/2024</a:t>
            </a:fld>
            <a:endParaRPr lang="en-US"/>
          </a:p>
        </p:txBody>
      </p:sp>
      <p:sp>
        <p:nvSpPr>
          <p:cNvPr id="5" name="Slide Number Placeholder 4">
            <a:extLst>
              <a:ext uri="{FF2B5EF4-FFF2-40B4-BE49-F238E27FC236}">
                <a16:creationId xmlns:a16="http://schemas.microsoft.com/office/drawing/2014/main" id="{DB324A07-4FAD-D5D0-1F06-14AA651800B4}"/>
              </a:ext>
            </a:extLst>
          </p:cNvPr>
          <p:cNvSpPr>
            <a:spLocks noGrp="1"/>
          </p:cNvSpPr>
          <p:nvPr>
            <p:ph type="sldNum" sz="quarter" idx="12"/>
          </p:nvPr>
        </p:nvSpPr>
        <p:spPr>
          <a:xfrm>
            <a:off x="9900458" y="6459785"/>
            <a:ext cx="1312025" cy="365125"/>
          </a:xfrm>
        </p:spPr>
        <p:txBody>
          <a:bodyPr>
            <a:normAutofit/>
          </a:bodyPr>
          <a:lstStyle/>
          <a:p>
            <a:pPr>
              <a:spcAft>
                <a:spcPts val="600"/>
              </a:spcAft>
            </a:pPr>
            <a:fld id="{BCF519F1-BB29-4CAB-8873-B06BE76F4AC5}" type="slidenum">
              <a:rPr lang="en-US" smtClean="0"/>
              <a:pPr>
                <a:spcAft>
                  <a:spcPts val="600"/>
                </a:spcAft>
              </a:pPr>
              <a:t>4</a:t>
            </a:fld>
            <a:endParaRPr lang="en-US"/>
          </a:p>
        </p:txBody>
      </p:sp>
      <p:graphicFrame>
        <p:nvGraphicFramePr>
          <p:cNvPr id="9" name="Content Placeholder 2">
            <a:extLst>
              <a:ext uri="{FF2B5EF4-FFF2-40B4-BE49-F238E27FC236}">
                <a16:creationId xmlns:a16="http://schemas.microsoft.com/office/drawing/2014/main" id="{93B1C20F-72D0-360C-7FF0-B82E9213BC61}"/>
              </a:ext>
            </a:extLst>
          </p:cNvPr>
          <p:cNvGraphicFramePr>
            <a:graphicFrameLocks noGrp="1"/>
          </p:cNvGraphicFramePr>
          <p:nvPr>
            <p:ph idx="1"/>
            <p:extLst>
              <p:ext uri="{D42A27DB-BD31-4B8C-83A1-F6EECF244321}">
                <p14:modId xmlns:p14="http://schemas.microsoft.com/office/powerpoint/2010/main" val="399010181"/>
              </p:ext>
            </p:extLst>
          </p:nvPr>
        </p:nvGraphicFramePr>
        <p:xfrm>
          <a:off x="1036319" y="680936"/>
          <a:ext cx="10119362" cy="3765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1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DA37-574D-3DDD-F04D-65301AE83E49}"/>
              </a:ext>
            </a:extLst>
          </p:cNvPr>
          <p:cNvSpPr>
            <a:spLocks noGrp="1"/>
          </p:cNvSpPr>
          <p:nvPr>
            <p:ph type="title"/>
          </p:nvPr>
        </p:nvSpPr>
        <p:spPr/>
        <p:txBody>
          <a:bodyPr/>
          <a:lstStyle/>
          <a:p>
            <a:r>
              <a:rPr lang="en-US" dirty="0"/>
              <a:t>Insecure Deserialization</a:t>
            </a:r>
          </a:p>
        </p:txBody>
      </p:sp>
      <p:sp>
        <p:nvSpPr>
          <p:cNvPr id="3" name="Text Placeholder 2">
            <a:extLst>
              <a:ext uri="{FF2B5EF4-FFF2-40B4-BE49-F238E27FC236}">
                <a16:creationId xmlns:a16="http://schemas.microsoft.com/office/drawing/2014/main" id="{4FC86368-CB9E-5999-9275-CFC9E265CE9F}"/>
              </a:ext>
            </a:extLst>
          </p:cNvPr>
          <p:cNvSpPr>
            <a:spLocks noGrp="1"/>
          </p:cNvSpPr>
          <p:nvPr>
            <p:ph type="body" idx="1"/>
          </p:nvPr>
        </p:nvSpPr>
        <p:spPr/>
        <p:txBody>
          <a:bodyPr/>
          <a:lstStyle/>
          <a:p>
            <a:r>
              <a:rPr lang="en-US" dirty="0"/>
              <a:t>PICKLE</a:t>
            </a:r>
          </a:p>
        </p:txBody>
      </p:sp>
      <p:sp>
        <p:nvSpPr>
          <p:cNvPr id="4" name="Date Placeholder 3">
            <a:extLst>
              <a:ext uri="{FF2B5EF4-FFF2-40B4-BE49-F238E27FC236}">
                <a16:creationId xmlns:a16="http://schemas.microsoft.com/office/drawing/2014/main" id="{B9AE0943-B52E-7807-7344-4CB971A1B623}"/>
              </a:ext>
            </a:extLst>
          </p:cNvPr>
          <p:cNvSpPr>
            <a:spLocks noGrp="1"/>
          </p:cNvSpPr>
          <p:nvPr>
            <p:ph type="dt" sz="half" idx="10"/>
          </p:nvPr>
        </p:nvSpPr>
        <p:spPr/>
        <p:txBody>
          <a:bodyPr/>
          <a:lstStyle/>
          <a:p>
            <a:fld id="{3A972831-5A60-47CE-8F78-26612D723470}" type="datetime1">
              <a:rPr lang="en-US" smtClean="0"/>
              <a:t>9/25/2024</a:t>
            </a:fld>
            <a:endParaRPr lang="en-US"/>
          </a:p>
        </p:txBody>
      </p:sp>
      <p:sp>
        <p:nvSpPr>
          <p:cNvPr id="5" name="Slide Number Placeholder 4">
            <a:extLst>
              <a:ext uri="{FF2B5EF4-FFF2-40B4-BE49-F238E27FC236}">
                <a16:creationId xmlns:a16="http://schemas.microsoft.com/office/drawing/2014/main" id="{CD4B7AEC-8EAA-3E64-29B4-2F1AF88779D7}"/>
              </a:ext>
            </a:extLst>
          </p:cNvPr>
          <p:cNvSpPr>
            <a:spLocks noGrp="1"/>
          </p:cNvSpPr>
          <p:nvPr>
            <p:ph type="sldNum" sz="quarter" idx="12"/>
          </p:nvPr>
        </p:nvSpPr>
        <p:spPr/>
        <p:txBody>
          <a:bodyPr/>
          <a:lstStyle/>
          <a:p>
            <a:fld id="{BCF519F1-BB29-4CAB-8873-B06BE76F4AC5}" type="slidenum">
              <a:rPr lang="en-US" smtClean="0"/>
              <a:t>5</a:t>
            </a:fld>
            <a:endParaRPr lang="en-US"/>
          </a:p>
        </p:txBody>
      </p:sp>
    </p:spTree>
    <p:extLst>
      <p:ext uri="{BB962C8B-B14F-4D97-AF65-F5344CB8AC3E}">
        <p14:creationId xmlns:p14="http://schemas.microsoft.com/office/powerpoint/2010/main" val="312932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1770-229A-3E94-9E17-6CB1409AF74D}"/>
              </a:ext>
            </a:extLst>
          </p:cNvPr>
          <p:cNvSpPr>
            <a:spLocks noGrp="1"/>
          </p:cNvSpPr>
          <p:nvPr>
            <p:ph type="title"/>
          </p:nvPr>
        </p:nvSpPr>
        <p:spPr/>
        <p:txBody>
          <a:bodyPr/>
          <a:lstStyle/>
          <a:p>
            <a:r>
              <a:rPr lang="en-US" dirty="0"/>
              <a:t>Pickle in Python</a:t>
            </a:r>
          </a:p>
        </p:txBody>
      </p:sp>
      <p:sp>
        <p:nvSpPr>
          <p:cNvPr id="3" name="Content Placeholder 2">
            <a:extLst>
              <a:ext uri="{FF2B5EF4-FFF2-40B4-BE49-F238E27FC236}">
                <a16:creationId xmlns:a16="http://schemas.microsoft.com/office/drawing/2014/main" id="{560C7345-97F2-472E-81E9-462DC3BECB26}"/>
              </a:ext>
            </a:extLst>
          </p:cNvPr>
          <p:cNvSpPr>
            <a:spLocks noGrp="1"/>
          </p:cNvSpPr>
          <p:nvPr>
            <p:ph idx="1"/>
          </p:nvPr>
        </p:nvSpPr>
        <p:spPr/>
        <p:txBody>
          <a:bodyPr/>
          <a:lstStyle/>
          <a:p>
            <a:pPr>
              <a:buFont typeface="Wingdings" panose="05000000000000000000" pitchFamily="2" charset="2"/>
              <a:buChar char="§"/>
            </a:pPr>
            <a:r>
              <a:rPr lang="en-US" dirty="0"/>
              <a:t> Pickle is Python's built-in module used for serializing and deserializing objects.</a:t>
            </a:r>
          </a:p>
          <a:p>
            <a:pPr>
              <a:buFont typeface="Wingdings" panose="05000000000000000000" pitchFamily="2" charset="2"/>
              <a:buChar char="§"/>
            </a:pPr>
            <a:r>
              <a:rPr lang="en-US" dirty="0"/>
              <a:t> Serialization refers to the process of converting a Python object into a byte stream, which can then be stored in a file or sent over a network.</a:t>
            </a:r>
          </a:p>
          <a:p>
            <a:pPr>
              <a:buFont typeface="Wingdings" panose="05000000000000000000" pitchFamily="2" charset="2"/>
              <a:buChar char="§"/>
            </a:pPr>
            <a:r>
              <a:rPr lang="en-US" dirty="0"/>
              <a:t> Deserialization is the reverse process, converting the byte stream back into a Python object.</a:t>
            </a:r>
          </a:p>
          <a:p>
            <a:pPr>
              <a:buFont typeface="Wingdings" panose="05000000000000000000" pitchFamily="2" charset="2"/>
              <a:buChar char="§"/>
            </a:pPr>
            <a:r>
              <a:rPr lang="en-US" dirty="0"/>
              <a:t> Pickle is often used to save Python objects to disk or send them between different Python processes.</a:t>
            </a:r>
          </a:p>
          <a:p>
            <a:pPr>
              <a:buFont typeface="Wingdings" panose="05000000000000000000" pitchFamily="2" charset="2"/>
              <a:buChar char="§"/>
            </a:pPr>
            <a:r>
              <a:rPr lang="en-US" dirty="0"/>
              <a:t> The main advantage of Pickle is that it can serialize almost any Python object, including complex data types like classes, functions, and recursive data structures.</a:t>
            </a:r>
          </a:p>
        </p:txBody>
      </p:sp>
      <p:sp>
        <p:nvSpPr>
          <p:cNvPr id="4" name="Date Placeholder 3">
            <a:extLst>
              <a:ext uri="{FF2B5EF4-FFF2-40B4-BE49-F238E27FC236}">
                <a16:creationId xmlns:a16="http://schemas.microsoft.com/office/drawing/2014/main" id="{F97E5295-D758-5BC8-3A17-196FCD55A830}"/>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930EF3F4-1288-7C20-C8B4-0F1DF7A4C5C4}"/>
              </a:ext>
            </a:extLst>
          </p:cNvPr>
          <p:cNvSpPr>
            <a:spLocks noGrp="1"/>
          </p:cNvSpPr>
          <p:nvPr>
            <p:ph type="sldNum" sz="quarter" idx="12"/>
          </p:nvPr>
        </p:nvSpPr>
        <p:spPr/>
        <p:txBody>
          <a:bodyPr/>
          <a:lstStyle/>
          <a:p>
            <a:fld id="{BCF519F1-BB29-4CAB-8873-B06BE76F4AC5}" type="slidenum">
              <a:rPr lang="en-US" smtClean="0"/>
              <a:t>6</a:t>
            </a:fld>
            <a:endParaRPr lang="en-US"/>
          </a:p>
        </p:txBody>
      </p:sp>
    </p:spTree>
    <p:extLst>
      <p:ext uri="{BB962C8B-B14F-4D97-AF65-F5344CB8AC3E}">
        <p14:creationId xmlns:p14="http://schemas.microsoft.com/office/powerpoint/2010/main" val="307888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7511-DB94-724D-46D4-74EB16DAB39F}"/>
              </a:ext>
            </a:extLst>
          </p:cNvPr>
          <p:cNvSpPr>
            <a:spLocks noGrp="1"/>
          </p:cNvSpPr>
          <p:nvPr>
            <p:ph type="title"/>
          </p:nvPr>
        </p:nvSpPr>
        <p:spPr/>
        <p:txBody>
          <a:bodyPr/>
          <a:lstStyle/>
          <a:p>
            <a:r>
              <a:rPr lang="en-US" dirty="0"/>
              <a:t>Why is Pickle Used?</a:t>
            </a:r>
          </a:p>
        </p:txBody>
      </p:sp>
      <p:sp>
        <p:nvSpPr>
          <p:cNvPr id="3" name="Content Placeholder 2">
            <a:extLst>
              <a:ext uri="{FF2B5EF4-FFF2-40B4-BE49-F238E27FC236}">
                <a16:creationId xmlns:a16="http://schemas.microsoft.com/office/drawing/2014/main" id="{CACCA1A3-59DF-D24E-DA94-B271A219EE62}"/>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dirty="0"/>
              <a:t> convenient way to – </a:t>
            </a:r>
          </a:p>
          <a:p>
            <a:pPr lvl="1">
              <a:buFont typeface="Wingdings" panose="05000000000000000000" pitchFamily="2" charset="2"/>
              <a:buChar char="§"/>
            </a:pPr>
            <a:r>
              <a:rPr lang="en-US" b="1" dirty="0"/>
              <a:t>Store objects for later use:</a:t>
            </a:r>
            <a:r>
              <a:rPr lang="en-US" dirty="0"/>
              <a:t> For instance, machine learning models, configurations, or user session data can be saved as a serialized byte stream and loaded later.</a:t>
            </a:r>
          </a:p>
          <a:p>
            <a:pPr lvl="1">
              <a:buFont typeface="Wingdings" panose="05000000000000000000" pitchFamily="2" charset="2"/>
              <a:buChar char="§"/>
            </a:pPr>
            <a:r>
              <a:rPr lang="en-US" dirty="0"/>
              <a:t> </a:t>
            </a:r>
            <a:r>
              <a:rPr lang="en-US" b="1" dirty="0"/>
              <a:t>Transfer objects between systems or networks:</a:t>
            </a:r>
            <a:r>
              <a:rPr lang="en-US" dirty="0"/>
              <a:t> Pickle can be used to send Python objects across different systems using networking protocols.</a:t>
            </a:r>
          </a:p>
          <a:p>
            <a:pPr lvl="1">
              <a:buFont typeface="Wingdings" panose="05000000000000000000" pitchFamily="2" charset="2"/>
              <a:buChar char="§"/>
            </a:pPr>
            <a:r>
              <a:rPr lang="en-US" b="1" dirty="0"/>
              <a:t>Caching data:</a:t>
            </a:r>
            <a:r>
              <a:rPr lang="en-US" dirty="0"/>
              <a:t> To improve performance, Pickle is often used to cache complex Python objects (e.g., computation results) so they can be quickly retrieved later.</a:t>
            </a:r>
          </a:p>
          <a:p>
            <a:pPr>
              <a:buFont typeface="Wingdings" panose="05000000000000000000" pitchFamily="2" charset="2"/>
              <a:buChar char="§"/>
            </a:pPr>
            <a:r>
              <a:rPr lang="en-US" dirty="0"/>
              <a:t> According to the pickle module documentation, the following types can be pickled:</a:t>
            </a:r>
          </a:p>
          <a:p>
            <a:pPr lvl="1">
              <a:buFont typeface="Wingdings" panose="05000000000000000000" pitchFamily="2" charset="2"/>
              <a:buChar char="§"/>
            </a:pPr>
            <a:r>
              <a:rPr lang="en-US" dirty="0"/>
              <a:t>None, true, and false</a:t>
            </a:r>
          </a:p>
          <a:p>
            <a:pPr lvl="1">
              <a:buFont typeface="Wingdings" panose="05000000000000000000" pitchFamily="2" charset="2"/>
              <a:buChar char="§"/>
            </a:pPr>
            <a:r>
              <a:rPr lang="en-US" sz="1900" dirty="0"/>
              <a:t>Integers, long integers, floating point numbers, complex numbers</a:t>
            </a:r>
          </a:p>
          <a:p>
            <a:pPr lvl="1">
              <a:buFont typeface="Wingdings" panose="05000000000000000000" pitchFamily="2" charset="2"/>
              <a:buChar char="§"/>
            </a:pPr>
            <a:r>
              <a:rPr lang="en-US" sz="1900" dirty="0"/>
              <a:t>Normal and Unicode strings</a:t>
            </a:r>
          </a:p>
          <a:p>
            <a:pPr lvl="1">
              <a:buFont typeface="Wingdings" panose="05000000000000000000" pitchFamily="2" charset="2"/>
              <a:buChar char="§"/>
            </a:pPr>
            <a:r>
              <a:rPr lang="en-US" sz="1900" dirty="0"/>
              <a:t>Tuples, lists, sets, and dictionaries containing only pickle-able objects</a:t>
            </a:r>
          </a:p>
          <a:p>
            <a:pPr lvl="1">
              <a:buFont typeface="Wingdings" panose="05000000000000000000" pitchFamily="2" charset="2"/>
              <a:buChar char="§"/>
            </a:pPr>
            <a:r>
              <a:rPr lang="en-US" sz="1900" dirty="0"/>
              <a:t>Functions defined at the top level of a module</a:t>
            </a:r>
          </a:p>
          <a:p>
            <a:pPr lvl="1">
              <a:buFont typeface="Wingdings" panose="05000000000000000000" pitchFamily="2" charset="2"/>
              <a:buChar char="§"/>
            </a:pPr>
            <a:r>
              <a:rPr lang="en-US" sz="1900" dirty="0"/>
              <a:t>Built-in functions defined at the top level of a module</a:t>
            </a:r>
          </a:p>
          <a:p>
            <a:pPr lvl="1">
              <a:buFont typeface="Wingdings" panose="05000000000000000000" pitchFamily="2" charset="2"/>
              <a:buChar char="§"/>
            </a:pPr>
            <a:r>
              <a:rPr lang="en-US" sz="1900" dirty="0"/>
              <a:t>Classes that are defined at the top level of a module</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57B334C5-E4B8-F918-FDB9-2BF56A44D760}"/>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56A11646-697A-C1BA-F0FF-9539B352883C}"/>
              </a:ext>
            </a:extLst>
          </p:cNvPr>
          <p:cNvSpPr>
            <a:spLocks noGrp="1"/>
          </p:cNvSpPr>
          <p:nvPr>
            <p:ph type="sldNum" sz="quarter" idx="12"/>
          </p:nvPr>
        </p:nvSpPr>
        <p:spPr/>
        <p:txBody>
          <a:bodyPr/>
          <a:lstStyle/>
          <a:p>
            <a:fld id="{BCF519F1-BB29-4CAB-8873-B06BE76F4AC5}" type="slidenum">
              <a:rPr lang="en-US" smtClean="0"/>
              <a:t>7</a:t>
            </a:fld>
            <a:endParaRPr lang="en-US"/>
          </a:p>
        </p:txBody>
      </p:sp>
    </p:spTree>
    <p:extLst>
      <p:ext uri="{BB962C8B-B14F-4D97-AF65-F5344CB8AC3E}">
        <p14:creationId xmlns:p14="http://schemas.microsoft.com/office/powerpoint/2010/main" val="346258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46766-B808-C38E-D02C-B5DAF9436599}"/>
              </a:ext>
            </a:extLst>
          </p:cNvPr>
          <p:cNvSpPr>
            <a:spLocks noGrp="1"/>
          </p:cNvSpPr>
          <p:nvPr>
            <p:ph type="title"/>
          </p:nvPr>
        </p:nvSpPr>
        <p:spPr/>
        <p:txBody>
          <a:bodyPr/>
          <a:lstStyle/>
          <a:p>
            <a:r>
              <a:rPr lang="en-US" dirty="0"/>
              <a:t>Serialization and Deserialization</a:t>
            </a:r>
          </a:p>
        </p:txBody>
      </p:sp>
      <p:sp>
        <p:nvSpPr>
          <p:cNvPr id="3" name="Content Placeholder 2">
            <a:extLst>
              <a:ext uri="{FF2B5EF4-FFF2-40B4-BE49-F238E27FC236}">
                <a16:creationId xmlns:a16="http://schemas.microsoft.com/office/drawing/2014/main" id="{69DE1AB8-5A23-78C6-3EF0-7F107072256B}"/>
              </a:ext>
            </a:extLst>
          </p:cNvPr>
          <p:cNvSpPr>
            <a:spLocks noGrp="1"/>
          </p:cNvSpPr>
          <p:nvPr>
            <p:ph idx="1"/>
          </p:nvPr>
        </p:nvSpPr>
        <p:spPr/>
        <p:txBody>
          <a:bodyPr/>
          <a:lstStyle/>
          <a:p>
            <a:pPr>
              <a:buFont typeface="Wingdings" panose="05000000000000000000" pitchFamily="2" charset="2"/>
              <a:buChar char="§"/>
            </a:pPr>
            <a:r>
              <a:rPr lang="en-US" dirty="0"/>
              <a:t> Use Cases:</a:t>
            </a:r>
          </a:p>
          <a:p>
            <a:pPr lvl="1">
              <a:buFont typeface="Wingdings" panose="05000000000000000000" pitchFamily="2" charset="2"/>
              <a:buChar char="§"/>
            </a:pPr>
            <a:r>
              <a:rPr lang="en-US" b="1" dirty="0"/>
              <a:t>Machine Learning Models:</a:t>
            </a:r>
            <a:r>
              <a:rPr lang="en-US" dirty="0"/>
              <a:t> Saving trained models for future use.</a:t>
            </a:r>
          </a:p>
          <a:p>
            <a:pPr lvl="1">
              <a:buFont typeface="Wingdings" panose="05000000000000000000" pitchFamily="2" charset="2"/>
              <a:buChar char="§"/>
            </a:pPr>
            <a:r>
              <a:rPr lang="en-US" b="1" dirty="0"/>
              <a:t>Web Applications:</a:t>
            </a:r>
            <a:r>
              <a:rPr lang="en-US" dirty="0"/>
              <a:t> Storing session data, user data, or configuration files.</a:t>
            </a:r>
          </a:p>
          <a:p>
            <a:pPr lvl="1">
              <a:buFont typeface="Wingdings" panose="05000000000000000000" pitchFamily="2" charset="2"/>
              <a:buChar char="§"/>
            </a:pPr>
            <a:r>
              <a:rPr lang="en-US" b="1" dirty="0"/>
              <a:t>Distributed Computing:</a:t>
            </a:r>
            <a:r>
              <a:rPr lang="en-US" dirty="0"/>
              <a:t> Transmitting objects between different processes or systems.</a:t>
            </a:r>
          </a:p>
          <a:p>
            <a:pPr lvl="1">
              <a:buFont typeface="Wingdings" panose="05000000000000000000" pitchFamily="2" charset="2"/>
              <a:buChar char="§"/>
            </a:pPr>
            <a:r>
              <a:rPr lang="en-US" b="1" dirty="0"/>
              <a:t>Game Development:</a:t>
            </a:r>
            <a:r>
              <a:rPr lang="en-US" dirty="0"/>
              <a:t> Saving game state or objects for resuming later.</a:t>
            </a:r>
          </a:p>
          <a:p>
            <a:pPr>
              <a:buFont typeface="Wingdings" panose="05000000000000000000" pitchFamily="2" charset="2"/>
              <a:buChar char="§"/>
            </a:pPr>
            <a:r>
              <a:rPr lang="en-US" dirty="0"/>
              <a:t> Serialization is particularly useful in scenarios where data needs to be:</a:t>
            </a:r>
          </a:p>
          <a:p>
            <a:pPr lvl="1">
              <a:buFont typeface="Wingdings" panose="05000000000000000000" pitchFamily="2" charset="2"/>
              <a:buChar char="§"/>
            </a:pPr>
            <a:r>
              <a:rPr lang="en-US" b="1" dirty="0"/>
              <a:t>Stored in a non-volatile form:</a:t>
            </a:r>
            <a:r>
              <a:rPr lang="en-US" dirty="0"/>
              <a:t> like databases or files for future use.</a:t>
            </a:r>
          </a:p>
          <a:p>
            <a:pPr lvl="1">
              <a:buFont typeface="Wingdings" panose="05000000000000000000" pitchFamily="2" charset="2"/>
              <a:buChar char="§"/>
            </a:pPr>
            <a:r>
              <a:rPr lang="en-US" b="1" dirty="0"/>
              <a:t>Shared between different parts of a distributed system:</a:t>
            </a:r>
            <a:r>
              <a:rPr lang="en-US" dirty="0"/>
              <a:t> like cloud services or microservices.</a:t>
            </a:r>
          </a:p>
          <a:p>
            <a:pPr lvl="1">
              <a:buFont typeface="Wingdings" panose="05000000000000000000" pitchFamily="2" charset="2"/>
              <a:buChar char="§"/>
            </a:pPr>
            <a:r>
              <a:rPr lang="en-US" b="1" dirty="0"/>
              <a:t>Persisted between program executions:</a:t>
            </a:r>
            <a:r>
              <a:rPr lang="en-US" dirty="0"/>
              <a:t> useful for caching or saving the state of a program.</a:t>
            </a:r>
          </a:p>
        </p:txBody>
      </p:sp>
      <p:sp>
        <p:nvSpPr>
          <p:cNvPr id="4" name="Date Placeholder 3">
            <a:extLst>
              <a:ext uri="{FF2B5EF4-FFF2-40B4-BE49-F238E27FC236}">
                <a16:creationId xmlns:a16="http://schemas.microsoft.com/office/drawing/2014/main" id="{D0C7FDD0-E7C1-2E1F-B880-C1B34F9DFD80}"/>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22393DE2-46C8-C9B8-3F75-4F2572089764}"/>
              </a:ext>
            </a:extLst>
          </p:cNvPr>
          <p:cNvSpPr>
            <a:spLocks noGrp="1"/>
          </p:cNvSpPr>
          <p:nvPr>
            <p:ph type="sldNum" sz="quarter" idx="12"/>
          </p:nvPr>
        </p:nvSpPr>
        <p:spPr/>
        <p:txBody>
          <a:bodyPr/>
          <a:lstStyle/>
          <a:p>
            <a:fld id="{BCF519F1-BB29-4CAB-8873-B06BE76F4AC5}" type="slidenum">
              <a:rPr lang="en-US" smtClean="0"/>
              <a:t>8</a:t>
            </a:fld>
            <a:endParaRPr lang="en-US"/>
          </a:p>
        </p:txBody>
      </p:sp>
    </p:spTree>
    <p:extLst>
      <p:ext uri="{BB962C8B-B14F-4D97-AF65-F5344CB8AC3E}">
        <p14:creationId xmlns:p14="http://schemas.microsoft.com/office/powerpoint/2010/main" val="2827549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0CC5-0893-1852-2C1F-ACD5AD3BB7DD}"/>
              </a:ext>
            </a:extLst>
          </p:cNvPr>
          <p:cNvSpPr>
            <a:spLocks noGrp="1"/>
          </p:cNvSpPr>
          <p:nvPr>
            <p:ph type="title"/>
          </p:nvPr>
        </p:nvSpPr>
        <p:spPr/>
        <p:txBody>
          <a:bodyPr/>
          <a:lstStyle/>
          <a:p>
            <a:r>
              <a:rPr lang="en-US" dirty="0"/>
              <a:t>Alternatives to Pickle</a:t>
            </a:r>
          </a:p>
        </p:txBody>
      </p:sp>
      <p:sp>
        <p:nvSpPr>
          <p:cNvPr id="3" name="Content Placeholder 2">
            <a:extLst>
              <a:ext uri="{FF2B5EF4-FFF2-40B4-BE49-F238E27FC236}">
                <a16:creationId xmlns:a16="http://schemas.microsoft.com/office/drawing/2014/main" id="{45D49632-E547-E72F-A84B-DD3747081199}"/>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JSON (JavaScript Object Notation):</a:t>
            </a:r>
          </a:p>
          <a:p>
            <a:pPr lvl="1">
              <a:buFont typeface="Wingdings" panose="05000000000000000000" pitchFamily="2" charset="2"/>
              <a:buChar char="§"/>
            </a:pPr>
            <a:r>
              <a:rPr lang="en-US" dirty="0"/>
              <a:t>It supports only basic data types like strings, numbers, lists, and dictionaries, making it less flexible than Pickle for complex Python objects.</a:t>
            </a:r>
          </a:p>
          <a:p>
            <a:pPr lvl="1">
              <a:buFont typeface="Wingdings" panose="05000000000000000000" pitchFamily="2" charset="2"/>
              <a:buChar char="§"/>
            </a:pPr>
            <a:r>
              <a:rPr lang="en-US" dirty="0"/>
              <a:t>It's more secure because it doesn't allow arbitrary code execution.</a:t>
            </a:r>
          </a:p>
          <a:p>
            <a:pPr>
              <a:buFont typeface="Wingdings" panose="05000000000000000000" pitchFamily="2" charset="2"/>
              <a:buChar char="§"/>
            </a:pPr>
            <a:r>
              <a:rPr lang="en-US" dirty="0"/>
              <a:t> YAML (YAML </a:t>
            </a:r>
            <a:r>
              <a:rPr lang="en-US" dirty="0" err="1"/>
              <a:t>Ain't</a:t>
            </a:r>
            <a:r>
              <a:rPr lang="en-US" dirty="0"/>
              <a:t> Markup Language):</a:t>
            </a:r>
          </a:p>
          <a:p>
            <a:pPr lvl="1">
              <a:buFont typeface="Wingdings" panose="05000000000000000000" pitchFamily="2" charset="2"/>
              <a:buChar char="§"/>
            </a:pPr>
            <a:r>
              <a:rPr lang="en-US" dirty="0"/>
              <a:t>it supports basic data types but lacks the flexibility to serialize custom Python objects.</a:t>
            </a:r>
          </a:p>
          <a:p>
            <a:pPr>
              <a:buFont typeface="Wingdings" panose="05000000000000000000" pitchFamily="2" charset="2"/>
              <a:buChar char="§"/>
            </a:pPr>
            <a:r>
              <a:rPr lang="en-US" dirty="0"/>
              <a:t> </a:t>
            </a:r>
            <a:r>
              <a:rPr lang="en-US" dirty="0" err="1"/>
              <a:t>MessagePack</a:t>
            </a:r>
            <a:r>
              <a:rPr lang="en-US" dirty="0"/>
              <a:t>:</a:t>
            </a:r>
          </a:p>
          <a:p>
            <a:pPr lvl="1">
              <a:buFont typeface="Wingdings" panose="05000000000000000000" pitchFamily="2" charset="2"/>
              <a:buChar char="§"/>
            </a:pPr>
            <a:r>
              <a:rPr lang="en-US" dirty="0"/>
              <a:t>A more efficient binary serialization format that is language-agnostic. Faster than JSON and Pickle, with smaller data size. Cannot handle complex Python objects natively like Pickle.</a:t>
            </a:r>
          </a:p>
          <a:p>
            <a:pPr>
              <a:buFont typeface="Wingdings" panose="05000000000000000000" pitchFamily="2" charset="2"/>
              <a:buChar char="§"/>
            </a:pPr>
            <a:r>
              <a:rPr lang="en-US" dirty="0"/>
              <a:t> Protocol Buffers (</a:t>
            </a:r>
            <a:r>
              <a:rPr lang="en-US" dirty="0" err="1"/>
              <a:t>Protobuf</a:t>
            </a:r>
            <a:r>
              <a:rPr lang="en-US" dirty="0"/>
              <a:t>)</a:t>
            </a:r>
          </a:p>
          <a:p>
            <a:pPr lvl="1">
              <a:buFont typeface="Wingdings" panose="05000000000000000000" pitchFamily="2" charset="2"/>
              <a:buChar char="§"/>
            </a:pPr>
            <a:r>
              <a:rPr lang="en-US" dirty="0"/>
              <a:t>Developed by Google, it's an efficient, language-neutral serialization format.</a:t>
            </a:r>
          </a:p>
          <a:p>
            <a:pPr lvl="1">
              <a:buFont typeface="Wingdings" panose="05000000000000000000" pitchFamily="2" charset="2"/>
              <a:buChar char="§"/>
            </a:pPr>
            <a:r>
              <a:rPr lang="en-US" dirty="0"/>
              <a:t>Highly structured but requires defining schemas in advance, which Pickle doesn’t require.</a:t>
            </a:r>
          </a:p>
        </p:txBody>
      </p:sp>
      <p:sp>
        <p:nvSpPr>
          <p:cNvPr id="4" name="Date Placeholder 3">
            <a:extLst>
              <a:ext uri="{FF2B5EF4-FFF2-40B4-BE49-F238E27FC236}">
                <a16:creationId xmlns:a16="http://schemas.microsoft.com/office/drawing/2014/main" id="{9BB47D5A-BF0A-D45B-495E-EF3F0D23923D}"/>
              </a:ext>
            </a:extLst>
          </p:cNvPr>
          <p:cNvSpPr>
            <a:spLocks noGrp="1"/>
          </p:cNvSpPr>
          <p:nvPr>
            <p:ph type="dt" sz="half" idx="10"/>
          </p:nvPr>
        </p:nvSpPr>
        <p:spPr/>
        <p:txBody>
          <a:bodyPr/>
          <a:lstStyle/>
          <a:p>
            <a:fld id="{1D322E97-BA1E-439D-B5FB-A3ED8AC1FD7D}" type="datetime1">
              <a:rPr lang="en-US" smtClean="0"/>
              <a:t>9/25/2024</a:t>
            </a:fld>
            <a:endParaRPr lang="en-US"/>
          </a:p>
        </p:txBody>
      </p:sp>
      <p:sp>
        <p:nvSpPr>
          <p:cNvPr id="5" name="Slide Number Placeholder 4">
            <a:extLst>
              <a:ext uri="{FF2B5EF4-FFF2-40B4-BE49-F238E27FC236}">
                <a16:creationId xmlns:a16="http://schemas.microsoft.com/office/drawing/2014/main" id="{F5579F8A-7363-D5CC-5D24-948A7FCACB93}"/>
              </a:ext>
            </a:extLst>
          </p:cNvPr>
          <p:cNvSpPr>
            <a:spLocks noGrp="1"/>
          </p:cNvSpPr>
          <p:nvPr>
            <p:ph type="sldNum" sz="quarter" idx="12"/>
          </p:nvPr>
        </p:nvSpPr>
        <p:spPr/>
        <p:txBody>
          <a:bodyPr/>
          <a:lstStyle/>
          <a:p>
            <a:fld id="{BCF519F1-BB29-4CAB-8873-B06BE76F4AC5}" type="slidenum">
              <a:rPr lang="en-US" smtClean="0"/>
              <a:t>9</a:t>
            </a:fld>
            <a:endParaRPr lang="en-US"/>
          </a:p>
        </p:txBody>
      </p:sp>
    </p:spTree>
    <p:extLst>
      <p:ext uri="{BB962C8B-B14F-4D97-AF65-F5344CB8AC3E}">
        <p14:creationId xmlns:p14="http://schemas.microsoft.com/office/powerpoint/2010/main" val="16055291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1703</TotalTime>
  <Words>2078</Words>
  <Application>Microsoft Office PowerPoint</Application>
  <PresentationFormat>Widescreen</PresentationFormat>
  <Paragraphs>213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Arial</vt:lpstr>
      <vt:lpstr>Calibri</vt:lpstr>
      <vt:lpstr>Calibri Light</vt:lpstr>
      <vt:lpstr>Roboto</vt:lpstr>
      <vt:lpstr>Wingdings</vt:lpstr>
      <vt:lpstr>Retrospect</vt:lpstr>
      <vt:lpstr>CY-6120:  Software Security Practices</vt:lpstr>
      <vt:lpstr>Python</vt:lpstr>
      <vt:lpstr>Python specific issues</vt:lpstr>
      <vt:lpstr>Focus</vt:lpstr>
      <vt:lpstr>Insecure Deserialization</vt:lpstr>
      <vt:lpstr>Pickle in Python</vt:lpstr>
      <vt:lpstr>Why is Pickle Used?</vt:lpstr>
      <vt:lpstr>Serialization and Deserialization</vt:lpstr>
      <vt:lpstr>Alternatives to Pickle</vt:lpstr>
      <vt:lpstr>Why Use Pickle?</vt:lpstr>
      <vt:lpstr>Remediation</vt:lpstr>
      <vt:lpstr>Pickle demo</vt:lpstr>
      <vt:lpstr>What is __reduce__()</vt:lpstr>
      <vt:lpstr>Class Task 1</vt:lpstr>
      <vt:lpstr>Pickle Exploit</vt:lpstr>
      <vt:lpstr>Use of Dangerous Functions</vt:lpstr>
      <vt:lpstr>Eval()</vt:lpstr>
      <vt:lpstr>Exec()</vt:lpstr>
      <vt:lpstr>Why Are eval() and exec() Used?</vt:lpstr>
      <vt:lpstr>Why Use eval() and exec():</vt:lpstr>
      <vt:lpstr>Alternatives to eval()</vt:lpstr>
      <vt:lpstr>Alternatives to exec()</vt:lpstr>
      <vt:lpstr>The Problems with eval() and exec()</vt:lpstr>
      <vt:lpstr>Remediation and Best Practices</vt:lpstr>
      <vt:lpstr>Remediation and Best Practices</vt:lpstr>
      <vt:lpstr>Class Task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Diptendu Kar</dc:creator>
  <cp:lastModifiedBy>Diptendu Kar</cp:lastModifiedBy>
  <cp:revision>76</cp:revision>
  <dcterms:created xsi:type="dcterms:W3CDTF">2024-09-09T16:21:17Z</dcterms:created>
  <dcterms:modified xsi:type="dcterms:W3CDTF">2024-09-25T06:12:27Z</dcterms:modified>
</cp:coreProperties>
</file>